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314" r:id="rId3"/>
    <p:sldId id="325" r:id="rId4"/>
    <p:sldId id="326" r:id="rId5"/>
    <p:sldId id="327" r:id="rId6"/>
    <p:sldId id="328" r:id="rId7"/>
    <p:sldId id="320" r:id="rId8"/>
    <p:sldId id="321" r:id="rId9"/>
    <p:sldId id="322" r:id="rId10"/>
    <p:sldId id="323" r:id="rId11"/>
    <p:sldId id="324" r:id="rId12"/>
  </p:sldIdLst>
  <p:sldSz cx="9144000" cy="6858000" type="screen4x3"/>
  <p:notesSz cx="7010400" cy="92964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ource Sans Pro" panose="020B060402020202020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23" autoAdjust="0"/>
  </p:normalViewPr>
  <p:slideViewPr>
    <p:cSldViewPr snapToGrid="0">
      <p:cViewPr varScale="1">
        <p:scale>
          <a:sx n="104" d="100"/>
          <a:sy n="104" d="100"/>
        </p:scale>
        <p:origin x="2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9359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8543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" name="Google Shape;31;p5" descr="EERE identifier_vert_2017_top bleed_BC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7700" y="0"/>
            <a:ext cx="1857375" cy="1354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5" descr="photo coll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938" y="3567913"/>
            <a:ext cx="9166226" cy="2665583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"/>
          <p:cNvSpPr txBox="1">
            <a:spLocks noGrp="1"/>
          </p:cNvSpPr>
          <p:nvPr>
            <p:ph type="subTitle" idx="1"/>
          </p:nvPr>
        </p:nvSpPr>
        <p:spPr>
          <a:xfrm>
            <a:off x="530961" y="1544720"/>
            <a:ext cx="8269754" cy="1263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rgbClr val="282B2E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ctr" rtl="0">
              <a:spcBef>
                <a:spcPts val="44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ctr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54669" y="2794917"/>
            <a:ext cx="4171052" cy="33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82B2E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3"/>
          </p:nvPr>
        </p:nvSpPr>
        <p:spPr>
          <a:xfrm>
            <a:off x="559105" y="3171737"/>
            <a:ext cx="2849177" cy="288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40"/>
              </a:spcBef>
              <a:spcAft>
                <a:spcPts val="0"/>
              </a:spcAft>
              <a:buClr>
                <a:srgbClr val="282B2E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/>
          <p:nvPr/>
        </p:nvSpPr>
        <p:spPr>
          <a:xfrm>
            <a:off x="1" y="6553842"/>
            <a:ext cx="9144000" cy="32192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" descr="Building America_C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52533" y="6298983"/>
            <a:ext cx="1570825" cy="483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7" name="Google Shape;47;p8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green">
  <p:cSld name="1 column - gree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9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1"/>
          </p:nvPr>
        </p:nvSpPr>
        <p:spPr>
          <a:xfrm>
            <a:off x="358211" y="1046531"/>
            <a:ext cx="8427200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 - green">
  <p:cSld name="2 column  - gree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0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green">
  <p:cSld name="Chart - gree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1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5" name="Google Shape;65;p11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green">
  <p:cSld name="Section - gree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/>
          <p:nvPr/>
        </p:nvSpPr>
        <p:spPr>
          <a:xfrm>
            <a:off x="0" y="0"/>
            <a:ext cx="9144000" cy="6551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2"/>
          <p:cNvSpPr txBox="1"/>
          <p:nvPr/>
        </p:nvSpPr>
        <p:spPr>
          <a:xfrm>
            <a:off x="0" y="2389188"/>
            <a:ext cx="91440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Source Sans Pro"/>
              <a:buNone/>
            </a:pPr>
            <a:r>
              <a:rPr lang="en-US" sz="3300" b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Click to edit Master title style</a:t>
            </a:r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C3F37-0028-4A39-B52A-4C8C1356C469}" type="datetimeFigureOut">
              <a:rPr lang="en-US"/>
              <a:pPr>
                <a:defRPr/>
              </a:pPr>
              <a:t>12/6/2018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EDD74-A0F6-4CB8-87BF-BE4AC32CC0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19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816100" y="6578600"/>
            <a:ext cx="732790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0" y="6578600"/>
            <a:ext cx="1825625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8691563" y="6605588"/>
            <a:ext cx="45243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‹#›</a:t>
            </a:fld>
            <a:endParaRPr sz="900" b="0" i="0" u="none" strike="noStrike" cap="none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" name="Google Shape;14;p1"/>
          <p:cNvSpPr/>
          <p:nvPr/>
        </p:nvSpPr>
        <p:spPr>
          <a:xfrm rot="10800000">
            <a:off x="0" y="787400"/>
            <a:ext cx="9144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73025" y="6596063"/>
            <a:ext cx="4945063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U.S. DEPARTMENT OF ENERGY       OFFICE OF ENERGY EFFICIENCY &amp; RENEWABLE ENERGY</a:t>
            </a: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>
          <a:xfrm>
            <a:off x="360363" y="104775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/>
              <a:t>Pre-Fab Technologies for </a:t>
            </a:r>
            <a:endParaRPr sz="4800"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/>
              <a:t>High Performance </a:t>
            </a:r>
            <a:r>
              <a:rPr lang="en-US" sz="4800" dirty="0" smtClean="0"/>
              <a:t>Retrofits Workshop</a:t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/>
              <a:t>FOCUS QUESTIONS</a:t>
            </a:r>
            <a:br>
              <a:rPr lang="en-US" sz="4800" dirty="0" smtClean="0"/>
            </a:br>
            <a:r>
              <a:rPr lang="en-US" sz="4800" dirty="0" smtClean="0"/>
              <a:t>December 2018</a:t>
            </a:r>
            <a:endParaRPr sz="4800" dirty="0"/>
          </a:p>
        </p:txBody>
      </p:sp>
      <p:sp>
        <p:nvSpPr>
          <p:cNvPr id="76" name="Google Shape;76;p13"/>
          <p:cNvSpPr txBox="1"/>
          <p:nvPr/>
        </p:nvSpPr>
        <p:spPr>
          <a:xfrm>
            <a:off x="4899550" y="6503425"/>
            <a:ext cx="3613200" cy="45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FEFE"/>
                </a:solidFill>
              </a:rPr>
              <a:t>For Internal Use Only - Do Not Distribute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4" name="Picture 6" descr="Image result for department of energy energy efficiency and renewable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03" y="4892698"/>
            <a:ext cx="2602242" cy="133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california energy commission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959" y="4443798"/>
            <a:ext cx="2007226" cy="2007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HVAC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1824913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Session </a:t>
            </a:r>
            <a:r>
              <a:rPr lang="en-US" dirty="0" smtClean="0"/>
              <a:t>HVAC: </a:t>
            </a:r>
            <a:r>
              <a:rPr lang="en-US" dirty="0" smtClean="0"/>
              <a:t>Question #1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696" y="1073821"/>
            <a:ext cx="8183880" cy="4525963"/>
          </a:xfrm>
        </p:spPr>
        <p:txBody>
          <a:bodyPr/>
          <a:lstStyle/>
          <a:p>
            <a:pPr marL="63500" indent="0">
              <a:buNone/>
            </a:pPr>
            <a:r>
              <a:rPr lang="en-US" sz="3200" dirty="0"/>
              <a:t>What </a:t>
            </a:r>
            <a:r>
              <a:rPr lang="en-US" sz="3200" b="1" dirty="0"/>
              <a:t>advanced optimally configured, high efficiency HVAC and hot water retrofit breakthroughs </a:t>
            </a:r>
            <a:r>
              <a:rPr lang="en-US" sz="3200" dirty="0"/>
              <a:t>are needed for an integrated solution to be successful in California and the nation, and can meet the following criteria and goals as listed?</a:t>
            </a:r>
          </a:p>
          <a:p>
            <a:pPr lvl="1"/>
            <a:r>
              <a:rPr lang="en-US" sz="3000" dirty="0"/>
              <a:t>Reduces energy usage by half (baseline) </a:t>
            </a:r>
          </a:p>
          <a:p>
            <a:pPr lvl="1"/>
            <a:r>
              <a:rPr lang="en-US" sz="3000" dirty="0"/>
              <a:t>Zero-carbon</a:t>
            </a:r>
          </a:p>
          <a:p>
            <a:pPr lvl="1"/>
            <a:r>
              <a:rPr lang="en-US" sz="3000" dirty="0"/>
              <a:t>Enable all-electric </a:t>
            </a:r>
            <a:r>
              <a:rPr lang="en-US" sz="3000" dirty="0" smtClean="0"/>
              <a:t>solutions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226621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" y="944512"/>
            <a:ext cx="8952271" cy="4525963"/>
          </a:xfrm>
        </p:spPr>
        <p:txBody>
          <a:bodyPr/>
          <a:lstStyle/>
          <a:p>
            <a:pPr marL="63500" indent="0">
              <a:buNone/>
            </a:pPr>
            <a:endParaRPr lang="en-US" dirty="0" smtClean="0"/>
          </a:p>
          <a:p>
            <a:pPr marL="63500" indent="0">
              <a:buNone/>
            </a:pPr>
            <a:r>
              <a:rPr lang="en-US" sz="3200" dirty="0"/>
              <a:t>What </a:t>
            </a:r>
            <a:r>
              <a:rPr lang="en-US" sz="3200" b="1" u="sng" dirty="0"/>
              <a:t>R&amp;D</a:t>
            </a:r>
            <a:r>
              <a:rPr lang="en-US" sz="3200" b="1" dirty="0"/>
              <a:t> challenges </a:t>
            </a:r>
            <a:r>
              <a:rPr lang="en-US" sz="3200" dirty="0"/>
              <a:t>need to be overcome to develop advanced, optimally configured, high-efficiency HVAC and hot water retrofit technologies as part of an integrated solution at cost-effective price points with one-week deployment? </a:t>
            </a:r>
            <a:endParaRPr lang="en-US" sz="32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</a:t>
            </a:r>
            <a:r>
              <a:rPr lang="en-US" dirty="0" smtClean="0"/>
              <a:t>HVAC: </a:t>
            </a:r>
            <a:r>
              <a:rPr lang="en-US" dirty="0" smtClean="0"/>
              <a:t>Question #2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368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400" dirty="0" smtClean="0"/>
          </a:p>
          <a:p>
            <a:pPr marL="63500" indent="0">
              <a:buNone/>
            </a:pPr>
            <a:r>
              <a:rPr lang="en-US" sz="3200" dirty="0"/>
              <a:t>What </a:t>
            </a:r>
            <a:r>
              <a:rPr lang="en-US" sz="3200" b="1" dirty="0"/>
              <a:t>R&amp;D Solutions </a:t>
            </a:r>
            <a:r>
              <a:rPr lang="en-US" sz="3200" dirty="0"/>
              <a:t>can overcome these barriers to realizing advanced, optimally configured, high-efficiency HVAC and hot water retrofit technologies as part of an integrated solution at cost-effective price points with one-week deployment? </a:t>
            </a:r>
            <a:endParaRPr lang="en-US" sz="3200" dirty="0" smtClean="0"/>
          </a:p>
          <a:p>
            <a:pPr marL="520700" lvl="1" indent="0">
              <a:buNone/>
            </a:pPr>
            <a:r>
              <a:rPr lang="en-US" sz="3000" dirty="0" smtClean="0"/>
              <a:t>Is </a:t>
            </a:r>
            <a:r>
              <a:rPr lang="en-US" sz="3000" dirty="0"/>
              <a:t>it a long-term or short-term solution?</a:t>
            </a:r>
            <a:r>
              <a:rPr lang="en-US" sz="2800" dirty="0" smtClean="0"/>
              <a:t> </a:t>
            </a:r>
            <a:endParaRPr lang="en-US" sz="2800" dirty="0"/>
          </a:p>
          <a:p>
            <a:endParaRPr lang="en-US" sz="32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</a:t>
            </a:r>
            <a:r>
              <a:rPr lang="en-US" dirty="0" smtClean="0"/>
              <a:t>HVAC: </a:t>
            </a:r>
            <a:r>
              <a:rPr lang="en-US" dirty="0" smtClean="0"/>
              <a:t>Question #3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787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533400" lvl="1" indent="0">
              <a:buNone/>
            </a:pPr>
            <a:endParaRPr lang="en-US" sz="2800" dirty="0"/>
          </a:p>
          <a:p>
            <a:pPr marL="63500" indent="0">
              <a:buNone/>
            </a:pPr>
            <a:r>
              <a:rPr lang="en-US" sz="3600" b="1" dirty="0"/>
              <a:t>R&amp;D </a:t>
            </a:r>
            <a:r>
              <a:rPr lang="en-US" sz="3600" b="1" dirty="0" smtClean="0"/>
              <a:t>solutions (3 </a:t>
            </a:r>
            <a:r>
              <a:rPr lang="en-US" sz="3600" b="1" dirty="0" smtClean="0">
                <a:solidFill>
                  <a:srgbClr val="FF0000"/>
                </a:solidFill>
              </a:rPr>
              <a:t>red</a:t>
            </a:r>
            <a:r>
              <a:rPr lang="en-US" sz="3600" b="1" dirty="0" smtClean="0"/>
              <a:t> and 3 </a:t>
            </a:r>
            <a:r>
              <a:rPr lang="en-US" sz="3600" b="1" dirty="0" smtClean="0">
                <a:solidFill>
                  <a:srgbClr val="00B0F0"/>
                </a:solidFill>
              </a:rPr>
              <a:t>blue</a:t>
            </a:r>
            <a:r>
              <a:rPr lang="en-US" sz="3600" b="1" dirty="0" smtClean="0"/>
              <a:t> dots):</a:t>
            </a:r>
            <a:endParaRPr lang="en-US" sz="44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dirty="0"/>
              <a:t>Which R&amp;D solutions are the most likely to help in realizing </a:t>
            </a:r>
            <a:r>
              <a:rPr lang="en-US" sz="3200" b="1" dirty="0"/>
              <a:t>major advances in optimally configured, high-efficiency HVAC and hot water retrofit technologies </a:t>
            </a:r>
            <a:r>
              <a:rPr lang="en-US" sz="3200" dirty="0"/>
              <a:t>at cost-effective price points in the near and midterm (&lt; 5 years vs 5-10 years)? </a:t>
            </a:r>
            <a:r>
              <a:rPr lang="en-US" sz="3200" dirty="0">
                <a:solidFill>
                  <a:srgbClr val="FF0000"/>
                </a:solidFill>
              </a:rPr>
              <a:t>Red</a:t>
            </a:r>
            <a:r>
              <a:rPr lang="en-US" sz="3200" dirty="0"/>
              <a:t> dots for short-term, </a:t>
            </a:r>
            <a:r>
              <a:rPr lang="en-US" sz="3200" dirty="0">
                <a:solidFill>
                  <a:srgbClr val="00B0F0"/>
                </a:solidFill>
              </a:rPr>
              <a:t>blue</a:t>
            </a:r>
            <a:r>
              <a:rPr lang="en-US" sz="3200" dirty="0"/>
              <a:t> dots for long-term.</a:t>
            </a:r>
            <a:endParaRPr lang="en-US" sz="40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Session </a:t>
            </a:r>
            <a:r>
              <a:rPr lang="en-US" dirty="0" smtClean="0"/>
              <a:t>HVAC: </a:t>
            </a:r>
            <a:r>
              <a:rPr lang="en-US" dirty="0" smtClean="0"/>
              <a:t>Prioritization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462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" y="2552700"/>
            <a:ext cx="8724900" cy="812800"/>
          </a:xfrm>
        </p:spPr>
        <p:txBody>
          <a:bodyPr/>
          <a:lstStyle/>
          <a:p>
            <a:pPr algn="ctr"/>
            <a:r>
              <a:rPr lang="en-US" sz="6600" dirty="0" smtClean="0"/>
              <a:t>MIXED GROUPS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833939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200" dirty="0"/>
              <a:t>How would a </a:t>
            </a:r>
            <a:r>
              <a:rPr lang="en-US" sz="3200" b="1" dirty="0"/>
              <a:t>phased R&amp;D approach—such </a:t>
            </a:r>
            <a:r>
              <a:rPr lang="en-US" sz="3200" dirty="0"/>
              <a:t>as applied research to test concepts and then a full build out if parameters/criteria are met – be developed for this kind of integrated solutions</a:t>
            </a:r>
            <a:r>
              <a:rPr lang="en-US" sz="3200" dirty="0" smtClean="0"/>
              <a:t>?</a:t>
            </a:r>
          </a:p>
          <a:p>
            <a:pPr lvl="1"/>
            <a:r>
              <a:rPr lang="en-US" sz="2600" dirty="0"/>
              <a:t>What types of deliverables should be required to assist in “down-select” process?</a:t>
            </a:r>
            <a:endParaRPr lang="en-US" sz="3400" dirty="0"/>
          </a:p>
          <a:p>
            <a:pPr lvl="1"/>
            <a:r>
              <a:rPr lang="en-US" sz="2600" dirty="0"/>
              <a:t>What’s a realistic set of achievements we can expect over a 5 year period? First year? 3 years? 5 years?</a:t>
            </a:r>
            <a:endParaRPr lang="en-US" sz="3400" dirty="0"/>
          </a:p>
          <a:p>
            <a:pPr marL="63500" indent="0">
              <a:buNone/>
            </a:pPr>
            <a:endParaRPr lang="en-US" sz="28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#4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569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600" dirty="0"/>
              <a:t>How does an eventual building envelope solution apply to </a:t>
            </a:r>
            <a:r>
              <a:rPr lang="en-US" sz="3600" b="1" dirty="0"/>
              <a:t>various building types in various climate zones</a:t>
            </a:r>
            <a:r>
              <a:rPr lang="en-US" sz="3600" dirty="0"/>
              <a:t>?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#5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256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63500" indent="0">
              <a:buNone/>
            </a:pPr>
            <a:endParaRPr lang="en-US" sz="2800" dirty="0" smtClean="0"/>
          </a:p>
          <a:p>
            <a:pPr marL="63500" indent="0">
              <a:buNone/>
            </a:pPr>
            <a:r>
              <a:rPr lang="en-US" sz="3600" dirty="0"/>
              <a:t>In order to innovate and reach these breakthroughs and implement them cost-effectively and efficiently, </a:t>
            </a:r>
            <a:r>
              <a:rPr lang="en-US" sz="3600" b="1" dirty="0"/>
              <a:t>which stakeholders need to be engaged </a:t>
            </a:r>
            <a:r>
              <a:rPr lang="en-US" sz="3600" dirty="0"/>
              <a:t>in the cradle to grave process of these projects? How do cross-cutting teams look?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Question </a:t>
            </a:r>
            <a:r>
              <a:rPr lang="en-US" dirty="0" smtClean="0"/>
              <a:t>#6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634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363" y="974008"/>
            <a:ext cx="8229600" cy="5471037"/>
          </a:xfrm>
        </p:spPr>
        <p:txBody>
          <a:bodyPr/>
          <a:lstStyle/>
          <a:p>
            <a:pPr marL="533400" lvl="1" indent="0">
              <a:buNone/>
            </a:pPr>
            <a:endParaRPr lang="en-US" sz="2800" dirty="0"/>
          </a:p>
          <a:p>
            <a:pPr marL="533400" lvl="1" indent="0">
              <a:buNone/>
            </a:pPr>
            <a:endParaRPr lang="en-US" sz="2800" dirty="0"/>
          </a:p>
          <a:p>
            <a:pPr marL="63500" indent="0">
              <a:buNone/>
            </a:pPr>
            <a:r>
              <a:rPr lang="en-US" sz="3600" b="1" dirty="0" smtClean="0"/>
              <a:t>Innovative Approaches (</a:t>
            </a:r>
            <a:r>
              <a:rPr lang="en-US" sz="3600" b="1" dirty="0" smtClean="0"/>
              <a:t>5 </a:t>
            </a:r>
            <a:r>
              <a:rPr lang="en-US" sz="3600" b="1" dirty="0" smtClean="0">
                <a:solidFill>
                  <a:srgbClr val="FF0000"/>
                </a:solidFill>
              </a:rPr>
              <a:t>red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 smtClean="0"/>
              <a:t>dots):</a:t>
            </a:r>
            <a:endParaRPr lang="en-US" sz="4400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3200" dirty="0"/>
              <a:t>Which of these ideas/approaches are the most likely to help in </a:t>
            </a:r>
            <a:r>
              <a:rPr lang="en-US" sz="3200" b="1" dirty="0"/>
              <a:t>realizing real innovation in building envelope technologies </a:t>
            </a:r>
            <a:r>
              <a:rPr lang="en-US" sz="3200" dirty="0"/>
              <a:t>as part of an integrated solution at cost-effective price points?</a:t>
            </a:r>
            <a:endParaRPr lang="en-US" sz="400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</p:spPr>
        <p:txBody>
          <a:bodyPr/>
          <a:lstStyle/>
          <a:p>
            <a:r>
              <a:rPr lang="en-US" dirty="0" smtClean="0"/>
              <a:t>Mixed Groups: </a:t>
            </a:r>
            <a:r>
              <a:rPr lang="en-US" dirty="0" smtClean="0"/>
              <a:t>Prioritization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31419"/>
      </p:ext>
    </p:extLst>
  </p:cSld>
  <p:clrMapOvr>
    <a:masterClrMapping/>
  </p:clrMapOvr>
</p:sld>
</file>

<file path=ppt/theme/theme1.xml><?xml version="1.0" encoding="utf-8"?>
<a:theme xmlns:a="http://schemas.openxmlformats.org/drawingml/2006/main" name="FEMP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408</Words>
  <Application>Microsoft Office PowerPoint</Application>
  <PresentationFormat>On-screen Show (4:3)</PresentationFormat>
  <Paragraphs>37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Noto Sans Symbols</vt:lpstr>
      <vt:lpstr>Arial</vt:lpstr>
      <vt:lpstr>Courier New</vt:lpstr>
      <vt:lpstr>Calibri</vt:lpstr>
      <vt:lpstr>Source Sans Pro</vt:lpstr>
      <vt:lpstr>FEMP PPT</vt:lpstr>
      <vt:lpstr>Pre-Fab Technologies for  High Performance Retrofits Workshop  FOCUS QUESTIONS December 2018</vt:lpstr>
      <vt:lpstr>HVAC</vt:lpstr>
      <vt:lpstr>Session HVAC: Question #1</vt:lpstr>
      <vt:lpstr>Session HVAC: Question #2</vt:lpstr>
      <vt:lpstr>Session HVAC: Question #3</vt:lpstr>
      <vt:lpstr>Session HVAC: Prioritization </vt:lpstr>
      <vt:lpstr>MIXED GROUPS</vt:lpstr>
      <vt:lpstr>Mixed Groups: Question #4</vt:lpstr>
      <vt:lpstr>Mixed Groups: Question #5</vt:lpstr>
      <vt:lpstr>Mixed Groups: Question #6</vt:lpstr>
      <vt:lpstr>Mixed Groups: Prioritization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Pre-Fab Technologies for  High Performance Retrofits Workshop  READ-AHEAD PACKET October 2018</dc:title>
  <dc:creator>Zalis, Walter</dc:creator>
  <cp:lastModifiedBy>Zalis, Walter</cp:lastModifiedBy>
  <cp:revision>48</cp:revision>
  <dcterms:modified xsi:type="dcterms:W3CDTF">2018-12-07T05:49:11Z</dcterms:modified>
</cp:coreProperties>
</file>