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10"/>
  </p:notesMasterIdLst>
  <p:sldIdLst>
    <p:sldId id="301" r:id="rId5"/>
    <p:sldId id="392" r:id="rId6"/>
    <p:sldId id="403" r:id="rId7"/>
    <p:sldId id="404" r:id="rId8"/>
    <p:sldId id="402" r:id="rId9"/>
  </p:sldIdLst>
  <p:sldSz cx="9144000" cy="6858000" type="screen4x3"/>
  <p:notesSz cx="6858000" cy="14573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5668A6"/>
    <a:srgbClr val="FF522B"/>
    <a:srgbClr val="FFC600"/>
    <a:srgbClr val="FF0093"/>
    <a:srgbClr val="FFE900"/>
    <a:srgbClr val="007AA5"/>
    <a:srgbClr val="6EC800"/>
    <a:srgbClr val="3044B5"/>
    <a:srgbClr val="BBD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19513FD-E1AB-45D4-B695-AEE585BB6F74}" v="14" dt="2020-07-09T14:05:36.34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585" autoAdjust="0"/>
    <p:restoredTop sz="93794" autoAdjust="0"/>
  </p:normalViewPr>
  <p:slideViewPr>
    <p:cSldViewPr snapToGrid="0">
      <p:cViewPr varScale="1">
        <p:scale>
          <a:sx n="106" d="100"/>
          <a:sy n="106" d="100"/>
        </p:scale>
        <p:origin x="1407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on Anair" userId="e231013d-51a6-4918-b21b-ddfd5af518d4" providerId="ADAL" clId="{E19513FD-E1AB-45D4-B695-AEE585BB6F74}"/>
    <pc:docChg chg="custSel addSld delSld modSld">
      <pc:chgData name="Don Anair" userId="e231013d-51a6-4918-b21b-ddfd5af518d4" providerId="ADAL" clId="{E19513FD-E1AB-45D4-B695-AEE585BB6F74}" dt="2020-07-09T14:07:49.224" v="456" actId="20577"/>
      <pc:docMkLst>
        <pc:docMk/>
      </pc:docMkLst>
      <pc:sldChg chg="modSp modNotesTx">
        <pc:chgData name="Don Anair" userId="e231013d-51a6-4918-b21b-ddfd5af518d4" providerId="ADAL" clId="{E19513FD-E1AB-45D4-B695-AEE585BB6F74}" dt="2020-07-08T13:41:09.465" v="276" actId="20577"/>
        <pc:sldMkLst>
          <pc:docMk/>
          <pc:sldMk cId="1527147763" sldId="301"/>
        </pc:sldMkLst>
        <pc:spChg chg="mod">
          <ac:chgData name="Don Anair" userId="e231013d-51a6-4918-b21b-ddfd5af518d4" providerId="ADAL" clId="{E19513FD-E1AB-45D4-B695-AEE585BB6F74}" dt="2020-07-08T13:39:30.823" v="242" actId="14100"/>
          <ac:spMkLst>
            <pc:docMk/>
            <pc:sldMk cId="1527147763" sldId="301"/>
            <ac:spMk id="3" creationId="{1940ACEB-950A-4CC1-B3BC-8FBFB2D96105}"/>
          </ac:spMkLst>
        </pc:spChg>
        <pc:spChg chg="mod">
          <ac:chgData name="Don Anair" userId="e231013d-51a6-4918-b21b-ddfd5af518d4" providerId="ADAL" clId="{E19513FD-E1AB-45D4-B695-AEE585BB6F74}" dt="2020-07-08T13:41:09.465" v="276" actId="20577"/>
          <ac:spMkLst>
            <pc:docMk/>
            <pc:sldMk cId="1527147763" sldId="301"/>
            <ac:spMk id="4" creationId="{7DE2F991-E26E-4FC7-8BC9-5059736C1D48}"/>
          </ac:spMkLst>
        </pc:spChg>
      </pc:sldChg>
      <pc:sldChg chg="del">
        <pc:chgData name="Don Anair" userId="e231013d-51a6-4918-b21b-ddfd5af518d4" providerId="ADAL" clId="{E19513FD-E1AB-45D4-B695-AEE585BB6F74}" dt="2020-07-08T13:30:08.662" v="61" actId="2696"/>
        <pc:sldMkLst>
          <pc:docMk/>
          <pc:sldMk cId="1585516789" sldId="383"/>
        </pc:sldMkLst>
      </pc:sldChg>
      <pc:sldChg chg="del">
        <pc:chgData name="Don Anair" userId="e231013d-51a6-4918-b21b-ddfd5af518d4" providerId="ADAL" clId="{E19513FD-E1AB-45D4-B695-AEE585BB6F74}" dt="2020-07-08T13:30:12.134" v="62" actId="2696"/>
        <pc:sldMkLst>
          <pc:docMk/>
          <pc:sldMk cId="890419455" sldId="390"/>
        </pc:sldMkLst>
      </pc:sldChg>
      <pc:sldChg chg="modSp">
        <pc:chgData name="Don Anair" userId="e231013d-51a6-4918-b21b-ddfd5af518d4" providerId="ADAL" clId="{E19513FD-E1AB-45D4-B695-AEE585BB6F74}" dt="2020-07-08T13:29:57.912" v="60" actId="14100"/>
        <pc:sldMkLst>
          <pc:docMk/>
          <pc:sldMk cId="1386740060" sldId="392"/>
        </pc:sldMkLst>
        <pc:spChg chg="mod">
          <ac:chgData name="Don Anair" userId="e231013d-51a6-4918-b21b-ddfd5af518d4" providerId="ADAL" clId="{E19513FD-E1AB-45D4-B695-AEE585BB6F74}" dt="2020-07-08T13:29:15.174" v="59" actId="20577"/>
          <ac:spMkLst>
            <pc:docMk/>
            <pc:sldMk cId="1386740060" sldId="392"/>
            <ac:spMk id="4" creationId="{00000000-0000-0000-0000-000000000000}"/>
          </ac:spMkLst>
        </pc:spChg>
        <pc:picChg chg="mod">
          <ac:chgData name="Don Anair" userId="e231013d-51a6-4918-b21b-ddfd5af518d4" providerId="ADAL" clId="{E19513FD-E1AB-45D4-B695-AEE585BB6F74}" dt="2020-07-08T13:29:57.912" v="60" actId="14100"/>
          <ac:picMkLst>
            <pc:docMk/>
            <pc:sldMk cId="1386740060" sldId="392"/>
            <ac:picMk id="8" creationId="{4164C9E7-41B8-4654-BBFC-E79B452FE7BE}"/>
          </ac:picMkLst>
        </pc:picChg>
      </pc:sldChg>
      <pc:sldChg chg="del">
        <pc:chgData name="Don Anair" userId="e231013d-51a6-4918-b21b-ddfd5af518d4" providerId="ADAL" clId="{E19513FD-E1AB-45D4-B695-AEE585BB6F74}" dt="2020-07-08T13:32:04.458" v="95" actId="2696"/>
        <pc:sldMkLst>
          <pc:docMk/>
          <pc:sldMk cId="2595503062" sldId="394"/>
        </pc:sldMkLst>
      </pc:sldChg>
      <pc:sldChg chg="del">
        <pc:chgData name="Don Anair" userId="e231013d-51a6-4918-b21b-ddfd5af518d4" providerId="ADAL" clId="{E19513FD-E1AB-45D4-B695-AEE585BB6F74}" dt="2020-07-08T13:33:03.613" v="97" actId="2696"/>
        <pc:sldMkLst>
          <pc:docMk/>
          <pc:sldMk cId="982224851" sldId="396"/>
        </pc:sldMkLst>
      </pc:sldChg>
      <pc:sldChg chg="modSp">
        <pc:chgData name="Don Anair" userId="e231013d-51a6-4918-b21b-ddfd5af518d4" providerId="ADAL" clId="{E19513FD-E1AB-45D4-B695-AEE585BB6F74}" dt="2020-07-09T14:07:49.224" v="456" actId="20577"/>
        <pc:sldMkLst>
          <pc:docMk/>
          <pc:sldMk cId="3192142241" sldId="402"/>
        </pc:sldMkLst>
        <pc:spChg chg="mod">
          <ac:chgData name="Don Anair" userId="e231013d-51a6-4918-b21b-ddfd5af518d4" providerId="ADAL" clId="{E19513FD-E1AB-45D4-B695-AEE585BB6F74}" dt="2020-07-09T14:07:20.642" v="454" actId="14100"/>
          <ac:spMkLst>
            <pc:docMk/>
            <pc:sldMk cId="3192142241" sldId="402"/>
            <ac:spMk id="3" creationId="{1940ACEB-950A-4CC1-B3BC-8FBFB2D96105}"/>
          </ac:spMkLst>
        </pc:spChg>
        <pc:spChg chg="mod">
          <ac:chgData name="Don Anair" userId="e231013d-51a6-4918-b21b-ddfd5af518d4" providerId="ADAL" clId="{E19513FD-E1AB-45D4-B695-AEE585BB6F74}" dt="2020-07-09T14:07:49.224" v="456" actId="20577"/>
          <ac:spMkLst>
            <pc:docMk/>
            <pc:sldMk cId="3192142241" sldId="402"/>
            <ac:spMk id="4" creationId="{7DE2F991-E26E-4FC7-8BC9-5059736C1D48}"/>
          </ac:spMkLst>
        </pc:spChg>
      </pc:sldChg>
      <pc:sldChg chg="addSp delSp modSp add">
        <pc:chgData name="Don Anair" userId="e231013d-51a6-4918-b21b-ddfd5af518d4" providerId="ADAL" clId="{E19513FD-E1AB-45D4-B695-AEE585BB6F74}" dt="2020-07-08T13:31:59" v="94" actId="1076"/>
        <pc:sldMkLst>
          <pc:docMk/>
          <pc:sldMk cId="940321533" sldId="403"/>
        </pc:sldMkLst>
        <pc:spChg chg="del">
          <ac:chgData name="Don Anair" userId="e231013d-51a6-4918-b21b-ddfd5af518d4" providerId="ADAL" clId="{E19513FD-E1AB-45D4-B695-AEE585BB6F74}" dt="2020-07-08T13:31:26.149" v="65" actId="478"/>
          <ac:spMkLst>
            <pc:docMk/>
            <pc:sldMk cId="940321533" sldId="403"/>
            <ac:spMk id="3" creationId="{49354F23-CD38-4628-B442-ABC84BB999EE}"/>
          </ac:spMkLst>
        </pc:spChg>
        <pc:spChg chg="mod">
          <ac:chgData name="Don Anair" userId="e231013d-51a6-4918-b21b-ddfd5af518d4" providerId="ADAL" clId="{E19513FD-E1AB-45D4-B695-AEE585BB6F74}" dt="2020-07-08T13:31:59" v="94" actId="1076"/>
          <ac:spMkLst>
            <pc:docMk/>
            <pc:sldMk cId="940321533" sldId="403"/>
            <ac:spMk id="4" creationId="{58FB9CC2-D85C-4049-A91E-2EC0B0BA44A1}"/>
          </ac:spMkLst>
        </pc:spChg>
        <pc:spChg chg="add mod">
          <ac:chgData name="Don Anair" userId="e231013d-51a6-4918-b21b-ddfd5af518d4" providerId="ADAL" clId="{E19513FD-E1AB-45D4-B695-AEE585BB6F74}" dt="2020-07-08T13:31:37.316" v="92" actId="1035"/>
          <ac:spMkLst>
            <pc:docMk/>
            <pc:sldMk cId="940321533" sldId="403"/>
            <ac:spMk id="8" creationId="{C6ED6B1F-A7A3-48D2-BA9D-2C5C431B29F1}"/>
          </ac:spMkLst>
        </pc:spChg>
      </pc:sldChg>
      <pc:sldChg chg="add">
        <pc:chgData name="Don Anair" userId="e231013d-51a6-4918-b21b-ddfd5af518d4" providerId="ADAL" clId="{E19513FD-E1AB-45D4-B695-AEE585BB6F74}" dt="2020-07-08T13:32:56.954" v="96"/>
        <pc:sldMkLst>
          <pc:docMk/>
          <pc:sldMk cId="5057486" sldId="404"/>
        </pc:sldMkLst>
      </pc:sldChg>
    </pc:docChg>
  </pc:docChgLst>
  <pc:docChgLst>
    <pc:chgData name="Quentin Gee" userId="f7b9d8df689b8551" providerId="LiveId" clId="{583B10DA-1EAB-4C4C-9209-C08747335947}"/>
    <pc:docChg chg="modSld">
      <pc:chgData name="Quentin Gee" userId="f7b9d8df689b8551" providerId="LiveId" clId="{583B10DA-1EAB-4C4C-9209-C08747335947}" dt="2020-07-09T15:30:20.922" v="40" actId="554"/>
      <pc:docMkLst>
        <pc:docMk/>
      </pc:docMkLst>
      <pc:sldChg chg="modSp mod">
        <pc:chgData name="Quentin Gee" userId="f7b9d8df689b8551" providerId="LiveId" clId="{583B10DA-1EAB-4C4C-9209-C08747335947}" dt="2020-07-09T15:30:20.922" v="40" actId="554"/>
        <pc:sldMkLst>
          <pc:docMk/>
          <pc:sldMk cId="940321533" sldId="403"/>
        </pc:sldMkLst>
        <pc:picChg chg="mod">
          <ac:chgData name="Quentin Gee" userId="f7b9d8df689b8551" providerId="LiveId" clId="{583B10DA-1EAB-4C4C-9209-C08747335947}" dt="2020-07-09T15:30:20.922" v="40" actId="554"/>
          <ac:picMkLst>
            <pc:docMk/>
            <pc:sldMk cId="940321533" sldId="403"/>
            <ac:picMk id="2" creationId="{4F11F202-F1CA-40D5-9897-DBC953C5E7D3}"/>
          </ac:picMkLst>
        </pc:picChg>
        <pc:picChg chg="mod">
          <ac:chgData name="Quentin Gee" userId="f7b9d8df689b8551" providerId="LiveId" clId="{583B10DA-1EAB-4C4C-9209-C08747335947}" dt="2020-07-09T15:30:20.922" v="40" actId="554"/>
          <ac:picMkLst>
            <pc:docMk/>
            <pc:sldMk cId="940321533" sldId="403"/>
            <ac:picMk id="6" creationId="{A96358F3-04F4-45CE-B85C-06900C80143F}"/>
          </ac:picMkLst>
        </pc:picChg>
        <pc:picChg chg="mod">
          <ac:chgData name="Quentin Gee" userId="f7b9d8df689b8551" providerId="LiveId" clId="{583B10DA-1EAB-4C4C-9209-C08747335947}" dt="2020-07-09T15:30:20.922" v="40" actId="554"/>
          <ac:picMkLst>
            <pc:docMk/>
            <pc:sldMk cId="940321533" sldId="403"/>
            <ac:picMk id="7" creationId="{D7E3B10E-9C7D-497D-876A-D14B24EA1CAB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FE824E-63EA-43DF-86D0-F3E6FA1EF52D}" type="datetimeFigureOut">
              <a:rPr lang="en-US" smtClean="0"/>
              <a:t>7/9/2020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104D0F-F07C-450D-8DE4-E7F4164929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7633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chemeClr val="bg1"/>
              </a:solidFill>
              <a:latin typeface="+mn-lt"/>
              <a:cs typeface="Calibri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104D0F-F07C-450D-8DE4-E7F41649290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0420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5BDA26-8185-4797-A0BF-8E5A46575D6F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2049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104D0F-F07C-450D-8DE4-E7F41649290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9493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chemeClr val="bg1"/>
              </a:solidFill>
              <a:latin typeface="+mn-lt"/>
              <a:cs typeface="Calibri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104D0F-F07C-450D-8DE4-E7F41649290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042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41D22-3187-4631-9004-E80FC9F7412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7EEE9-A82D-4ABE-ADB4-66765D8493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25376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41D22-3187-4631-9004-E80FC9F7412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7EEE9-A82D-4ABE-ADB4-66765D8493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092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41D22-3187-4631-9004-E80FC9F7412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7EEE9-A82D-4ABE-ADB4-66765D8493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90350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41D22-3187-4631-9004-E80FC9F7412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7EEE9-A82D-4ABE-ADB4-66765D8493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70789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41D22-3187-4631-9004-E80FC9F7412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7EEE9-A82D-4ABE-ADB4-66765D8493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3543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41D22-3187-4631-9004-E80FC9F7412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7EEE9-A82D-4ABE-ADB4-66765D8493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13993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41D22-3187-4631-9004-E80FC9F7412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7EEE9-A82D-4ABE-ADB4-66765D8493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0761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41D22-3187-4631-9004-E80FC9F7412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7EEE9-A82D-4ABE-ADB4-66765D8493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38950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41D22-3187-4631-9004-E80FC9F7412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7EEE9-A82D-4ABE-ADB4-66765D8493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0626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41D22-3187-4631-9004-E80FC9F7412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7EEE9-A82D-4ABE-ADB4-66765D8493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5367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41D22-3187-4631-9004-E80FC9F7412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7EEE9-A82D-4ABE-ADB4-66765D8493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79547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541D22-3187-4631-9004-E80FC9F7412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17EEE9-A82D-4ABE-ADB4-66765D84939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5950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3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hyperlink" Target="mailto:danair@ucsusa.org" TargetMode="External"/><Relationship Id="rId4" Type="http://schemas.openxmlformats.org/officeDocument/2006/relationships/hyperlink" Target="https://www.ucsusa.org/resources/ride-hailing-climate-risk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person, outdoor, building, man&#10;&#10;Description automatically generated">
            <a:extLst>
              <a:ext uri="{FF2B5EF4-FFF2-40B4-BE49-F238E27FC236}">
                <a16:creationId xmlns:a16="http://schemas.microsoft.com/office/drawing/2014/main" id="{9ED95AFD-C775-4E67-AB41-E46A8CCC8B4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70" r="-21"/>
          <a:stretch/>
        </p:blipFill>
        <p:spPr>
          <a:xfrm>
            <a:off x="0" y="0"/>
            <a:ext cx="9250326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922874" y="977830"/>
            <a:ext cx="4327452" cy="1690943"/>
          </a:xfrm>
          <a:prstGeom prst="rect">
            <a:avLst/>
          </a:prstGeom>
          <a:solidFill>
            <a:schemeClr val="tx1">
              <a:alpha val="50000"/>
            </a:schemeClr>
          </a:solidFill>
        </p:spPr>
        <p:txBody>
          <a:bodyPr wrap="square" lIns="914400" tIns="365760" rIns="365760" bIns="365760" numCol="1" rtlCol="0" anchor="b" anchorCtr="0">
            <a:noAutofit/>
          </a:bodyPr>
          <a:lstStyle/>
          <a:p>
            <a:r>
              <a:rPr lang="en-US" sz="3200">
                <a:solidFill>
                  <a:prstClr val="white"/>
                </a:solidFill>
              </a:rPr>
              <a:t>Ride-Hailing’s Climate Risks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40ACEB-950A-4CC1-B3BC-8FBFB2D96105}"/>
              </a:ext>
            </a:extLst>
          </p:cNvPr>
          <p:cNvSpPr txBox="1"/>
          <p:nvPr/>
        </p:nvSpPr>
        <p:spPr>
          <a:xfrm>
            <a:off x="3585368" y="3717534"/>
            <a:ext cx="5558631" cy="2162636"/>
          </a:xfrm>
          <a:prstGeom prst="rect">
            <a:avLst/>
          </a:prstGeom>
          <a:solidFill>
            <a:schemeClr val="tx1">
              <a:alpha val="50000"/>
            </a:schemeClr>
          </a:solidFill>
        </p:spPr>
        <p:txBody>
          <a:bodyPr wrap="square" lIns="274320" tIns="182880" rIns="274320" bIns="274320" rtlCol="0" anchor="t" anchorCtr="0">
            <a:spAutoFit/>
          </a:bodyPr>
          <a:lstStyle/>
          <a:p>
            <a:pPr algn="ctr"/>
            <a:endParaRPr lang="en-US" sz="40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E2F991-E26E-4FC7-8BC9-5059736C1D48}"/>
              </a:ext>
            </a:extLst>
          </p:cNvPr>
          <p:cNvSpPr txBox="1"/>
          <p:nvPr/>
        </p:nvSpPr>
        <p:spPr>
          <a:xfrm>
            <a:off x="3585368" y="3717534"/>
            <a:ext cx="5440366" cy="2031325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2020 IEPR Update Workshop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Session 3 – Electrifying Transportation Network Companies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July 16, 2020</a:t>
            </a:r>
          </a:p>
          <a:p>
            <a:pPr algn="ctr"/>
            <a:endParaRPr lang="en-US" dirty="0">
              <a:solidFill>
                <a:schemeClr val="bg1"/>
              </a:solidFill>
            </a:endParaRPr>
          </a:p>
          <a:p>
            <a:pPr algn="ctr"/>
            <a:r>
              <a:rPr lang="en-US" dirty="0">
                <a:solidFill>
                  <a:schemeClr val="bg1"/>
                </a:solidFill>
              </a:rPr>
              <a:t>Don Anair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Clean Transportation Program</a:t>
            </a:r>
          </a:p>
        </p:txBody>
      </p:sp>
      <p:pic>
        <p:nvPicPr>
          <p:cNvPr id="12" name="Picture 11" descr="bracket_white.gif">
            <a:extLst>
              <a:ext uri="{FF2B5EF4-FFF2-40B4-BE49-F238E27FC236}">
                <a16:creationId xmlns:a16="http://schemas.microsoft.com/office/drawing/2014/main" id="{3DD98DA2-2B19-4F51-8154-1FCAC1766810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40000"/>
          </a:blip>
          <a:stretch>
            <a:fillRect/>
          </a:stretch>
        </p:blipFill>
        <p:spPr>
          <a:xfrm>
            <a:off x="5050789" y="1238798"/>
            <a:ext cx="492465" cy="1158115"/>
          </a:xfrm>
          <a:prstGeom prst="rect">
            <a:avLst/>
          </a:prstGeom>
        </p:spPr>
      </p:pic>
      <p:pic>
        <p:nvPicPr>
          <p:cNvPr id="13" name="Picture 12" descr="bracket_white.gif">
            <a:extLst>
              <a:ext uri="{FF2B5EF4-FFF2-40B4-BE49-F238E27FC236}">
                <a16:creationId xmlns:a16="http://schemas.microsoft.com/office/drawing/2014/main" id="{462248FD-7BD0-4A27-A4AF-35959CF9762D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40000"/>
          </a:blip>
          <a:stretch>
            <a:fillRect/>
          </a:stretch>
        </p:blipFill>
        <p:spPr>
          <a:xfrm flipH="1">
            <a:off x="8339941" y="1238798"/>
            <a:ext cx="457200" cy="1158115"/>
          </a:xfrm>
          <a:prstGeom prst="rect">
            <a:avLst/>
          </a:prstGeom>
        </p:spPr>
      </p:pic>
      <p:pic>
        <p:nvPicPr>
          <p:cNvPr id="14" name="Picture 13" descr="logo-unstacked-no-tag.gif">
            <a:extLst>
              <a:ext uri="{FF2B5EF4-FFF2-40B4-BE49-F238E27FC236}">
                <a16:creationId xmlns:a16="http://schemas.microsoft.com/office/drawing/2014/main" id="{9A70A824-0133-461D-8844-A305F7797F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5551" y="6138235"/>
            <a:ext cx="2560320" cy="359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1477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917" y="134222"/>
            <a:ext cx="9117083" cy="2021066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en-US" sz="3200" baseline="30000" dirty="0">
                <a:solidFill>
                  <a:prstClr val="white"/>
                </a:solidFill>
                <a:cs typeface="Arial"/>
              </a:rPr>
              <a:t>A non-pooled ride-hailing trip emits nearly  </a:t>
            </a:r>
            <a:r>
              <a:rPr lang="en-US" sz="4800" b="1" baseline="30000" dirty="0">
                <a:solidFill>
                  <a:srgbClr val="5668A6"/>
                </a:solidFill>
                <a:cs typeface="Arial"/>
              </a:rPr>
              <a:t>50% more</a:t>
            </a:r>
            <a:r>
              <a:rPr lang="en-US" sz="3200" baseline="30000" dirty="0">
                <a:solidFill>
                  <a:prstClr val="white"/>
                </a:solidFill>
                <a:cs typeface="Arial"/>
              </a:rPr>
              <a:t>  than a comparable private vehicle trip</a:t>
            </a:r>
          </a:p>
          <a:p>
            <a:pPr algn="ctr"/>
            <a:r>
              <a:rPr lang="en-US" sz="3200" baseline="30000" dirty="0">
                <a:solidFill>
                  <a:prstClr val="white"/>
                </a:solidFill>
                <a:cs typeface="Arial"/>
              </a:rPr>
              <a:t>An electric, pooled ride-hailing trip can cut emissions by </a:t>
            </a:r>
            <a:r>
              <a:rPr lang="en-US" sz="4400" b="1" baseline="30000" dirty="0">
                <a:solidFill>
                  <a:srgbClr val="5668A6"/>
                </a:solidFill>
                <a:cs typeface="Arial"/>
              </a:rPr>
              <a:t>68% </a:t>
            </a:r>
            <a:r>
              <a:rPr lang="en-US" sz="3200" baseline="30000" dirty="0">
                <a:solidFill>
                  <a:prstClr val="white"/>
                </a:solidFill>
                <a:cs typeface="Arial"/>
              </a:rPr>
              <a:t>compared with a private vehicle trip</a:t>
            </a:r>
          </a:p>
          <a:p>
            <a:pPr algn="ctr"/>
            <a:endParaRPr lang="en-US" sz="3200" baseline="30000" dirty="0">
              <a:solidFill>
                <a:prstClr val="white"/>
              </a:solidFill>
              <a:cs typeface="Arial"/>
            </a:endParaRP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4164C9E7-41B8-4654-BBFC-E79B452FE7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458" y="1733267"/>
            <a:ext cx="9138624" cy="478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7400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359AE01B-0818-4F1B-A279-102BDC94DAF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r="24981"/>
          <a:stretch/>
        </p:blipFill>
        <p:spPr>
          <a:xfrm>
            <a:off x="664027" y="883282"/>
            <a:ext cx="7652889" cy="450756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F11F202-F1CA-40D5-9897-DBC953C5E7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35113" y="5225544"/>
            <a:ext cx="2078709" cy="113052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96358F3-04F4-45CE-B85C-06900C80143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06843" y="5225544"/>
            <a:ext cx="2115177" cy="123993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7E3B10E-9C7D-497D-876A-D14B24EA1CA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20760" y="5225544"/>
            <a:ext cx="1373649" cy="87524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8FB9CC2-D85C-4049-A91E-2EC0B0BA44A1}"/>
              </a:ext>
            </a:extLst>
          </p:cNvPr>
          <p:cNvSpPr/>
          <p:nvPr/>
        </p:nvSpPr>
        <p:spPr>
          <a:xfrm>
            <a:off x="0" y="6334780"/>
            <a:ext cx="9117083" cy="523220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</a:rPr>
              <a:t>Source: Circella, Giovanni, Grant Matson, Farzad Alemi, and Susan Handy. 2019. Panel Study of Emerging Transportation Technologies and Trends in California: Phase 2 Data Collection. </a:t>
            </a:r>
            <a:endParaRPr lang="en-US" sz="2000" baseline="30000" dirty="0">
              <a:solidFill>
                <a:schemeClr val="bg1"/>
              </a:solidFill>
              <a:cs typeface="Arial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6ED6B1F-A7A3-48D2-BA9D-2C5C431B29F1}"/>
              </a:ext>
            </a:extLst>
          </p:cNvPr>
          <p:cNvSpPr/>
          <p:nvPr/>
        </p:nvSpPr>
        <p:spPr>
          <a:xfrm>
            <a:off x="26916" y="147863"/>
            <a:ext cx="9117083" cy="913070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en-US" sz="4000" baseline="30000" dirty="0">
                <a:solidFill>
                  <a:prstClr val="white"/>
                </a:solidFill>
                <a:cs typeface="Arial"/>
              </a:rPr>
              <a:t>24% of non-pooled rides and 36% of pooled rides are replacing lower-emission modes</a:t>
            </a:r>
          </a:p>
        </p:txBody>
      </p:sp>
    </p:spTree>
    <p:extLst>
      <p:ext uri="{BB962C8B-B14F-4D97-AF65-F5344CB8AC3E}">
        <p14:creationId xmlns:p14="http://schemas.microsoft.com/office/powerpoint/2010/main" val="9403215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B04234D0-805E-4111-9F3E-A1F04E3B81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13115" y="1133151"/>
            <a:ext cx="5878286" cy="531845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063038C-33A5-483E-8931-DE276D031120}"/>
              </a:ext>
            </a:extLst>
          </p:cNvPr>
          <p:cNvSpPr/>
          <p:nvPr/>
        </p:nvSpPr>
        <p:spPr>
          <a:xfrm>
            <a:off x="26917" y="282630"/>
            <a:ext cx="9117083" cy="99514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en-US" sz="4400" baseline="30000" dirty="0">
                <a:solidFill>
                  <a:prstClr val="white"/>
                </a:solidFill>
                <a:cs typeface="Arial"/>
              </a:rPr>
              <a:t>Ride-hailing trips are nearly 70% higher emission than the trips they are displacing</a:t>
            </a:r>
          </a:p>
        </p:txBody>
      </p:sp>
    </p:spTree>
    <p:extLst>
      <p:ext uri="{BB962C8B-B14F-4D97-AF65-F5344CB8AC3E}">
        <p14:creationId xmlns:p14="http://schemas.microsoft.com/office/powerpoint/2010/main" val="50574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person, outdoor, building, man&#10;&#10;Description automatically generated">
            <a:extLst>
              <a:ext uri="{FF2B5EF4-FFF2-40B4-BE49-F238E27FC236}">
                <a16:creationId xmlns:a16="http://schemas.microsoft.com/office/drawing/2014/main" id="{9ED95AFD-C775-4E67-AB41-E46A8CCC8B4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70" r="-21"/>
          <a:stretch/>
        </p:blipFill>
        <p:spPr>
          <a:xfrm>
            <a:off x="0" y="0"/>
            <a:ext cx="9250326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922874" y="977830"/>
            <a:ext cx="4327452" cy="1690419"/>
          </a:xfrm>
          <a:prstGeom prst="rect">
            <a:avLst/>
          </a:prstGeom>
          <a:solidFill>
            <a:schemeClr val="tx1">
              <a:alpha val="50000"/>
            </a:schemeClr>
          </a:solidFill>
        </p:spPr>
        <p:txBody>
          <a:bodyPr wrap="square" lIns="914400" tIns="365760" rIns="365760" bIns="365760" numCol="1" rtlCol="0" anchor="b" anchorCtr="0">
            <a:noAutofit/>
          </a:bodyPr>
          <a:lstStyle/>
          <a:p>
            <a:r>
              <a:rPr lang="en-US" sz="3200" dirty="0">
                <a:solidFill>
                  <a:prstClr val="white"/>
                </a:solidFill>
              </a:rPr>
              <a:t>Ride-Hailing’s Climate Risks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40ACEB-950A-4CC1-B3BC-8FBFB2D96105}"/>
              </a:ext>
            </a:extLst>
          </p:cNvPr>
          <p:cNvSpPr txBox="1"/>
          <p:nvPr/>
        </p:nvSpPr>
        <p:spPr>
          <a:xfrm>
            <a:off x="2374711" y="3269129"/>
            <a:ext cx="6875616" cy="1692771"/>
          </a:xfrm>
          <a:prstGeom prst="rect">
            <a:avLst/>
          </a:prstGeom>
          <a:solidFill>
            <a:schemeClr val="tx1">
              <a:alpha val="50000"/>
            </a:schemeClr>
          </a:solidFill>
        </p:spPr>
        <p:txBody>
          <a:bodyPr wrap="square" lIns="274320" tIns="182880" rIns="274320" bIns="274320" rtlCol="0" anchor="t" anchorCtr="0">
            <a:spAutoFit/>
          </a:bodyPr>
          <a:lstStyle/>
          <a:p>
            <a:pPr algn="ctr"/>
            <a:endParaRPr lang="en-US" sz="4000" dirty="0"/>
          </a:p>
          <a:p>
            <a:pPr algn="ctr"/>
            <a:endParaRPr lang="en-US" sz="4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E2F991-E26E-4FC7-8BC9-5059736C1D48}"/>
              </a:ext>
            </a:extLst>
          </p:cNvPr>
          <p:cNvSpPr txBox="1"/>
          <p:nvPr/>
        </p:nvSpPr>
        <p:spPr>
          <a:xfrm>
            <a:off x="2483893" y="3325625"/>
            <a:ext cx="6766433" cy="224676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dirty="0">
                <a:solidFill>
                  <a:srgbClr val="FFFFFF"/>
                </a:solidFill>
              </a:rPr>
              <a:t>Report: Ride-Hailing’s Climate Risks available @</a:t>
            </a:r>
          </a:p>
          <a:p>
            <a:r>
              <a:rPr lang="en-US" sz="2000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https://www.ucsusa.org/resources/ride-hailing-climate-risks</a:t>
            </a:r>
            <a:endParaRPr lang="en-US" sz="2000" dirty="0">
              <a:solidFill>
                <a:srgbClr val="FFFFFF"/>
              </a:solidFill>
            </a:endParaRPr>
          </a:p>
          <a:p>
            <a:endParaRPr lang="en-US" sz="2000" b="1" dirty="0">
              <a:solidFill>
                <a:srgbClr val="FFFFFF"/>
              </a:solidFill>
            </a:endParaRPr>
          </a:p>
          <a:p>
            <a:r>
              <a:rPr lang="en-US" sz="2000" b="1" dirty="0">
                <a:solidFill>
                  <a:srgbClr val="FFFFFF"/>
                </a:solidFill>
              </a:rPr>
              <a:t>Don Anair</a:t>
            </a:r>
          </a:p>
          <a:p>
            <a:r>
              <a:rPr lang="en-US" sz="2000" b="1" dirty="0">
                <a:solidFill>
                  <a:schemeClr val="bg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danair@ucsusa.org</a:t>
            </a:r>
            <a:endParaRPr lang="en-US" sz="2000" b="1" dirty="0">
              <a:solidFill>
                <a:schemeClr val="bg1"/>
              </a:solidFill>
            </a:endParaRPr>
          </a:p>
          <a:p>
            <a:endParaRPr lang="en-US" sz="2000" dirty="0">
              <a:solidFill>
                <a:srgbClr val="FFFFFF"/>
              </a:solidFill>
            </a:endParaRPr>
          </a:p>
          <a:p>
            <a:pPr algn="ctr"/>
            <a:endParaRPr lang="en-US" sz="2000" dirty="0"/>
          </a:p>
        </p:txBody>
      </p:sp>
      <p:pic>
        <p:nvPicPr>
          <p:cNvPr id="12" name="Picture 11" descr="bracket_white.gif">
            <a:extLst>
              <a:ext uri="{FF2B5EF4-FFF2-40B4-BE49-F238E27FC236}">
                <a16:creationId xmlns:a16="http://schemas.microsoft.com/office/drawing/2014/main" id="{3DD98DA2-2B19-4F51-8154-1FCAC1766810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 amt="40000"/>
          </a:blip>
          <a:stretch>
            <a:fillRect/>
          </a:stretch>
        </p:blipFill>
        <p:spPr>
          <a:xfrm>
            <a:off x="5050789" y="1238798"/>
            <a:ext cx="492465" cy="1158115"/>
          </a:xfrm>
          <a:prstGeom prst="rect">
            <a:avLst/>
          </a:prstGeom>
        </p:spPr>
      </p:pic>
      <p:pic>
        <p:nvPicPr>
          <p:cNvPr id="13" name="Picture 12" descr="bracket_white.gif">
            <a:extLst>
              <a:ext uri="{FF2B5EF4-FFF2-40B4-BE49-F238E27FC236}">
                <a16:creationId xmlns:a16="http://schemas.microsoft.com/office/drawing/2014/main" id="{462248FD-7BD0-4A27-A4AF-35959CF9762D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 amt="40000"/>
          </a:blip>
          <a:stretch>
            <a:fillRect/>
          </a:stretch>
        </p:blipFill>
        <p:spPr>
          <a:xfrm flipH="1">
            <a:off x="8339941" y="1238798"/>
            <a:ext cx="457200" cy="1158115"/>
          </a:xfrm>
          <a:prstGeom prst="rect">
            <a:avLst/>
          </a:prstGeom>
        </p:spPr>
      </p:pic>
      <p:pic>
        <p:nvPicPr>
          <p:cNvPr id="14" name="Picture 13" descr="logo-unstacked-no-tag.gif">
            <a:extLst>
              <a:ext uri="{FF2B5EF4-FFF2-40B4-BE49-F238E27FC236}">
                <a16:creationId xmlns:a16="http://schemas.microsoft.com/office/drawing/2014/main" id="{9A70A824-0133-461D-8844-A305F7797F6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05551" y="6138235"/>
            <a:ext cx="2560320" cy="359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142241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UCS cool palette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3044B5"/>
      </a:accent1>
      <a:accent2>
        <a:srgbClr val="007AA8"/>
      </a:accent2>
      <a:accent3>
        <a:srgbClr val="00AEEF"/>
      </a:accent3>
      <a:accent4>
        <a:srgbClr val="BBDC00"/>
      </a:accent4>
      <a:accent5>
        <a:srgbClr val="6EC829"/>
      </a:accent5>
      <a:accent6>
        <a:srgbClr val="FFFFFF"/>
      </a:accent6>
      <a:hlink>
        <a:srgbClr val="FF0093"/>
      </a:hlink>
      <a:folHlink>
        <a:srgbClr val="3044B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5067c814-4b34-462c-a21d-c185ff6548d2">
      <UserInfo>
        <DisplayName/>
        <AccountId xsi:nil="true"/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DC9A153AAEEE45BACE06E01F8272AC" ma:contentTypeVersion="4" ma:contentTypeDescription="Create a new document." ma:contentTypeScope="" ma:versionID="b2aef39aa4fa618436d02d2bcce1d8de">
  <xsd:schema xmlns:xsd="http://www.w3.org/2001/XMLSchema" xmlns:xs="http://www.w3.org/2001/XMLSchema" xmlns:p="http://schemas.microsoft.com/office/2006/metadata/properties" xmlns:ns2="785685f2-c2e1-4352-89aa-3faca8eaba52" xmlns:ns3="5067c814-4b34-462c-a21d-c185ff6548d2" targetNamespace="http://schemas.microsoft.com/office/2006/metadata/properties" ma:root="true" ma:fieldsID="f2713d08d787711ea37c4294f94eea5d" ns2:_="" ns3:_="">
    <xsd:import namespace="785685f2-c2e1-4352-89aa-3faca8eaba52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685f2-c2e1-4352-89aa-3faca8eaba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B3166FC-626E-4C7B-B7C0-7645CD087922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B33011B9-BBB0-414C-AC7F-55F934C0EC2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F842725-5760-4376-B252-E1885A2DFEAE}"/>
</file>

<file path=docProps/app.xml><?xml version="1.0" encoding="utf-8"?>
<Properties xmlns="http://schemas.openxmlformats.org/officeDocument/2006/extended-properties" xmlns:vt="http://schemas.openxmlformats.org/officeDocument/2006/docPropsVTypes">
  <TotalTime>3094</TotalTime>
  <Words>151</Words>
  <Application>Microsoft Office PowerPoint</Application>
  <PresentationFormat>On-screen Show (4:3)</PresentationFormat>
  <Paragraphs>23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Don Anair</dc:creator>
  <cp:lastModifiedBy>Quentin Gee</cp:lastModifiedBy>
  <cp:revision>12</cp:revision>
  <dcterms:modified xsi:type="dcterms:W3CDTF">2020-07-09T15:30:35Z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dlc_DocIdItemGuid">
    <vt:lpwstr>93f14a1f-ebed-489b-a3d5-b44ad6d86b29</vt:lpwstr>
  </property>
  <property fmtid="{D5CDD505-2E9C-101B-9397-08002B2CF9AE}" pid="3" name="ContentTypeId">
    <vt:lpwstr>0x01010061DC9A153AAEEE45BACE06E01F8272AC</vt:lpwstr>
  </property>
  <property fmtid="{D5CDD505-2E9C-101B-9397-08002B2CF9AE}" pid="4" name="Order">
    <vt:r8>21850200</vt:r8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_SourceUrl">
    <vt:lpwstr/>
  </property>
  <property fmtid="{D5CDD505-2E9C-101B-9397-08002B2CF9AE}" pid="8" name="_SharedFileIndex">
    <vt:lpwstr/>
  </property>
  <property fmtid="{D5CDD505-2E9C-101B-9397-08002B2CF9AE}" pid="9" name="ComplianceAssetId">
    <vt:lpwstr/>
  </property>
  <property fmtid="{D5CDD505-2E9C-101B-9397-08002B2CF9AE}" pid="10" name="TemplateUrl">
    <vt:lpwstr/>
  </property>
</Properties>
</file>