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  <p:sldMasterId id="2147483671" r:id="rId6"/>
    <p:sldMasterId id="2147483682" r:id="rId7"/>
    <p:sldMasterId id="2147483678" r:id="rId8"/>
    <p:sldMasterId id="2147483679" r:id="rId9"/>
  </p:sldMasterIdLst>
  <p:notesMasterIdLst>
    <p:notesMasterId r:id="rId21"/>
  </p:notesMasterIdLst>
  <p:handoutMasterIdLst>
    <p:handoutMasterId r:id="rId22"/>
  </p:handoutMasterIdLst>
  <p:sldIdLst>
    <p:sldId id="256" r:id="rId10"/>
    <p:sldId id="305" r:id="rId11"/>
    <p:sldId id="307" r:id="rId12"/>
    <p:sldId id="270" r:id="rId13"/>
    <p:sldId id="297" r:id="rId14"/>
    <p:sldId id="308" r:id="rId15"/>
    <p:sldId id="302" r:id="rId16"/>
    <p:sldId id="294" r:id="rId17"/>
    <p:sldId id="279" r:id="rId18"/>
    <p:sldId id="300" r:id="rId19"/>
    <p:sldId id="304" r:id="rId20"/>
  </p:sldIdLst>
  <p:sldSz cx="12192000" cy="6858000"/>
  <p:notesSz cx="6858000" cy="9144000"/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071"/>
    <a:srgbClr val="F49100"/>
    <a:srgbClr val="F74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168444-8D20-4354-B22C-D3C7E235D464}" v="1028" dt="2022-06-24T18:11:06.367"/>
    <p1510:client id="{A9CAA4A9-86AF-AA74-B00E-FEB1D6E01AFC}" v="55" dt="2022-06-24T18:37:21.899"/>
    <p1510:client id="{BDBC4A07-7F5A-4DB2-ADB3-D7DC66CE0B33}" v="10" dt="2022-06-24T18:48:40.5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226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763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13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0217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029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8FD6-7F64-5E4C-97B1-FE11FAAD89FA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7/13/2022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7/13/2022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7/13/2022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7/13/2022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6/23/2022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rules-and-regulations/energy-suppliers-reporting/clean-energy-and-pollution-reduction-act-sb-350-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b.ca.gov/msprog/transoptions/sb350_final_guidance_document_022118.pdf?_ga=2.76513237.1738510411.1656007995-1702974164.1611183820" TargetMode="External"/><Relationship Id="rId2" Type="http://schemas.openxmlformats.org/officeDocument/2006/relationships/hyperlink" Target="https://accesscleanca.org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energy.ca.gov/rules-and-regulations/energy-suppliers-reporting/clean-energy-and-pollution-reduction-act-sb-350-3" TargetMode="External"/><Relationship Id="rId5" Type="http://schemas.openxmlformats.org/officeDocument/2006/relationships/hyperlink" Target="https://efiling.energy.ca.gov/getdocument.aspx?tn=214830" TargetMode="External"/><Relationship Id="rId4" Type="http://schemas.openxmlformats.org/officeDocument/2006/relationships/hyperlink" Target="https://www.energy.ca.gov/about/campaigns/equity-and-diversity/disadvantaged-communities-advisory-group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ergy.ca.gov/sites/default/files/2019-12/energy_equity_indicators_ada.pdf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4571517"/>
            <a:ext cx="10515600" cy="915528"/>
          </a:xfrm>
        </p:spPr>
        <p:txBody>
          <a:bodyPr lIns="91440" tIns="45720" rIns="91440" bIns="45720" anchor="b">
            <a:noAutofit/>
          </a:bodyPr>
          <a:lstStyle/>
          <a:p>
            <a:pPr rtl="0"/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Proyecto de Ley del Senado (SB) 350 e indicadores de equidad energética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44550" y="5487045"/>
            <a:ext cx="10515600" cy="1076123"/>
          </a:xfrm>
        </p:spPr>
        <p:txBody>
          <a:bodyPr lIns="91440" tIns="45720" rIns="91440" bIns="45720" anchor="t">
            <a:noAutofit/>
          </a:bodyPr>
          <a:lstStyle/>
          <a:p>
            <a:pPr rtl="0">
              <a:lnSpc>
                <a:spcPct val="100000"/>
              </a:lnSpc>
              <a:spcBef>
                <a:spcPct val="0"/>
              </a:spcBef>
            </a:pP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Hilary Poore, División de Evaluaciones Energéticas</a:t>
            </a:r>
          </a:p>
          <a:p>
            <a:pPr rtl="0">
              <a:lnSpc>
                <a:spcPct val="100000"/>
              </a:lnSpc>
              <a:spcBef>
                <a:spcPct val="0"/>
              </a:spcBef>
            </a:pP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29 de junio de 2022</a:t>
            </a:r>
          </a:p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63FF4-AC66-4FA8-9C62-D821CEE95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585852" cy="1038840"/>
          </a:xfrm>
        </p:spPr>
        <p:txBody>
          <a:bodyPr>
            <a:noAutofit/>
          </a:bodyPr>
          <a:lstStyle/>
          <a:p>
            <a:pPr rtl="0"/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Proyecto de ley del Senado 350 - Ley de energía limpia y reducción de la contaminación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09DD3E-DFF2-4A23-9CB3-3D50113CE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693901"/>
            <a:ext cx="9953978" cy="4351338"/>
          </a:xfrm>
        </p:spPr>
        <p:txBody>
          <a:bodyPr>
            <a:noAutofit/>
          </a:bodyPr>
          <a:lstStyle/>
          <a:p>
            <a:pPr marL="0" indent="0" rtl="0">
              <a:buNone/>
            </a:pPr>
            <a:r>
              <a:rPr lang="es" sz="2800" b="0" i="0" u="none" strike="noStrike" dirty="0">
                <a:solidFill>
                  <a:srgbClr val="004071"/>
                </a:solidFill>
                <a:highlight>
                  <a:srgbClr val="000000">
                    <a:alpha val="0"/>
                  </a:srgbClr>
                </a:highlight>
                <a:latin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 Proyecto de Ley del Senado (SB) 350</a:t>
            </a:r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 establece objetivos de energía limpia, aire limpio y reducción de gases de efecto invernadero (GHG)</a:t>
            </a:r>
          </a:p>
          <a:p>
            <a:pPr lvl="1" rtl="0"/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Aumenta los objetivos de adquisición de electricidad renovable de CA</a:t>
            </a:r>
          </a:p>
          <a:p>
            <a:pPr lvl="1" rtl="0"/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Exige que el estado duplique el ahorro de eficiencia energética en los usos finales de la electricidad y el gas natural</a:t>
            </a:r>
          </a:p>
          <a:p>
            <a:pPr lvl="1" rtl="0"/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Encarga a las agencias estatales que lleven a cabo diversos estudios, entre ellos el Estudio de obstáculos del Proyecto de Ley del Senado (SB) 350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B63F33-1681-4AC5-A544-4154DFD41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14368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A1DFA-41E5-4B75-A28E-8FA70AC6D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599920" cy="1038840"/>
          </a:xfrm>
        </p:spPr>
        <p:txBody>
          <a:bodyPr>
            <a:noAutofit/>
          </a:bodyPr>
          <a:lstStyle/>
          <a:p>
            <a:pPr rtl="0"/>
            <a:r>
              <a:rPr lang="es" sz="32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Trabajo de equidad y justicia ambiental en las agencias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7C9CC724-4C05-40BD-B33A-D32B63117EF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97958779"/>
              </p:ext>
            </p:extLst>
          </p:nvPr>
        </p:nvGraphicFramePr>
        <p:xfrm>
          <a:off x="1399822" y="1836234"/>
          <a:ext cx="9953978" cy="4066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5946">
                  <a:extLst>
                    <a:ext uri="{9D8B030D-6E8A-4147-A177-3AD203B41FA5}">
                      <a16:colId xmlns:a16="http://schemas.microsoft.com/office/drawing/2014/main" val="3926226788"/>
                    </a:ext>
                  </a:extLst>
                </a:gridCol>
                <a:gridCol w="6108032">
                  <a:extLst>
                    <a:ext uri="{9D8B030D-6E8A-4147-A177-3AD203B41FA5}">
                      <a16:colId xmlns:a16="http://schemas.microsoft.com/office/drawing/2014/main" val="3249451037"/>
                    </a:ext>
                  </a:extLst>
                </a:gridCol>
              </a:tblGrid>
              <a:tr h="883431">
                <a:tc>
                  <a:txBody>
                    <a:bodyPr/>
                    <a:lstStyle/>
                    <a:p>
                      <a:pPr algn="ctr" rtl="0"/>
                      <a:r>
                        <a:rPr lang="es" sz="2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AGENCIA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s" sz="24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TRABAJO POR EL PROYECTO DE LEY DEL SENADO (SB) 350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668137"/>
                  </a:ext>
                </a:extLst>
              </a:tr>
              <a:tr h="1591621">
                <a:tc>
                  <a:txBody>
                    <a:bodyPr/>
                    <a:lstStyle/>
                    <a:p>
                      <a:pPr rtl="0"/>
                      <a:r>
                        <a:rPr lang="es" sz="20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Junta de Recursos de Aire de California (CARB</a:t>
                      </a:r>
                      <a:r>
                        <a:rPr lang="es" sz="22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0"/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Access Clean California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,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s" sz="2000" b="0" i="0" u="none" strike="noStrike" kern="1200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Estudio de obstáculos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7692856"/>
                  </a:ext>
                </a:extLst>
              </a:tr>
              <a:tr h="1591621">
                <a:tc>
                  <a:txBody>
                    <a:bodyPr/>
                    <a:lstStyle/>
                    <a:p>
                      <a:pPr rtl="0"/>
                      <a:r>
                        <a:rPr lang="es" sz="20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Comisión de Energía de California (CEC)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0"/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Grupo Asesor de Comunidades Desfavorecidas 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(DACAG), 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Estudio de obstáculos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, 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Indicadores de Igualdad en Materia de Energía</a:t>
                      </a:r>
                      <a:r>
                        <a:rPr lang="es" sz="2000" b="0" i="0" u="none" strike="noStrike" dirty="0">
                          <a:solidFill>
                            <a:srgbClr val="004071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 (2018)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5917131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F8A407-0557-45EF-8611-38983598E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00650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Indicadores de equidad de 2018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Desarrollados en la CEC para identificar oportunidades y seguir el progreso de las recomendaciones del Proyecto de Ley del Senado (SB) 350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Objetivos:</a:t>
            </a:r>
          </a:p>
          <a:p>
            <a:pPr marL="914400" lvl="1" indent="-457200" rtl="0">
              <a:buAutoNum type="arabicParenR"/>
            </a:pP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Mejorar el acceso a las tecnologías de energía limpia para los clientes de bajos recursos y las comunidades desfavorecidas (DAC)</a:t>
            </a:r>
          </a:p>
          <a:p>
            <a:pPr marL="914400" lvl="1" indent="-457200" rtl="0">
              <a:buAutoNum type="arabicParenR"/>
            </a:pP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Aumentar la inversión en energías limpias en las DAC</a:t>
            </a:r>
          </a:p>
          <a:p>
            <a:pPr marL="914400" lvl="1" indent="-457200" rtl="0">
              <a:buAutoNum type="arabicParenR"/>
            </a:pP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Mejorar la resistencia de la comunidad a los cortes de la red y los eventos extremos.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Ver:</a:t>
            </a:r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Informe de seguimiento de los indicadores de equidad energética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C4BD2-006B-4DDD-9048-830A6668D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7" cy="1038840"/>
          </a:xfrm>
        </p:spPr>
        <p:txBody>
          <a:bodyPr>
            <a:noAutofit/>
          </a:bodyPr>
          <a:lstStyle/>
          <a:p>
            <a:pPr rtl="0"/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Oportunidad de revisar</a:t>
            </a:r>
            <a:b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</a:br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 los indicadores de equidad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69C62-03C3-4285-8483-54BBB6925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Cambios y avances desde 2018:</a:t>
            </a:r>
            <a:endParaRPr lang="en-US" sz="2600" dirty="0"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Ampliación de los cortes de energía de seguridad pública (PSPS)</a:t>
            </a:r>
            <a:endParaRPr lang="en-US" sz="2600" dirty="0"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Mejora de la disponibilidad e intercambio de los datos y de la capacidad de visualización de los datos dinámicos  </a:t>
            </a:r>
            <a:endParaRPr lang="en-US" sz="2600" dirty="0"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Aumento de la interacción con DACAG y de sus aportes </a:t>
            </a:r>
            <a:endParaRPr lang="en-US" sz="2600" dirty="0"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Mayores oportunidades de financiación</a:t>
            </a:r>
            <a:endParaRPr lang="en-US" sz="2600" dirty="0"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Plazo rápido para la transición energética y énfasis en la transición equitativa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Nuevas oportunidades para la divulgación y la participación de la comunidad</a:t>
            </a:r>
            <a:endParaRPr lang="en-US" sz="2600" dirty="0">
              <a:effectLst/>
              <a:latin typeface="Arial"/>
              <a:ea typeface="Calibri" panose="020F0502020204030204" pitchFamily="34" charset="0"/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EF80C0-F975-4710-B043-930B6DB49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25402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86AF554-6CCF-4281-98D6-E0A236BE3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Reimaginar y remodelar </a:t>
            </a:r>
            <a:b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</a:br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los indicadores de equidad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F329301-6AC5-4B00-8630-94A3DDE5D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Los indicadores de equidad de 2022:</a:t>
            </a: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Se adaptarán para servir mejor a las comunidades de bajos ingresos y a las DAC</a:t>
            </a: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Serán examinados a fondo por las comunidades y las partes interesadas</a:t>
            </a: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Complementarán las herramientas existentes</a:t>
            </a:r>
            <a:endParaRPr lang="en-US" sz="2600" dirty="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lvl="1" rtl="0"/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Incluirán </a:t>
            </a:r>
            <a:r>
              <a:rPr lang="es" sz="2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datos dinámicos</a:t>
            </a: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Calibri"/>
                <a:cs typeface="Arial"/>
              </a:rPr>
              <a:t>, serán flexibles y evolucionarán a medida que vayamos identificando nuevos públicos y casos de uso</a:t>
            </a:r>
            <a:endParaRPr lang="en-US" sz="2600" dirty="0">
              <a:effectLst/>
              <a:latin typeface="Arial"/>
              <a:ea typeface="Calibri" panose="020F0502020204030204" pitchFamily="34" charset="0"/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BE11C-F92A-44D1-A7FA-2D129DBAE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37854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8C100-CA30-2692-FA4B-E2876C61E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Visión para los indicadores de equidad de 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553AA-CAF6-52A2-4907-8E6A77BB9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0690" y="1625600"/>
            <a:ext cx="8667235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Los indicadores de equidad serán una herramienta desarrollada y mantenida por la CEC para:</a:t>
            </a:r>
            <a:endParaRPr lang="en-US" sz="2600" dirty="0">
              <a:cs typeface="Arial"/>
            </a:endParaRPr>
          </a:p>
          <a:p>
            <a:pPr lvl="1" rtl="0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Aumentar la disponibilidad de los datos</a:t>
            </a:r>
          </a:p>
          <a:p>
            <a:pPr lvl="1" rtl="0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Permitir que los individuos y las comunidades recuperen, comprendan y utilicen sus datos energéticos </a:t>
            </a:r>
            <a:endParaRPr lang="en-US" sz="2600" dirty="0">
              <a:cs typeface="Arial"/>
            </a:endParaRPr>
          </a:p>
          <a:p>
            <a:pPr lvl="1" rtl="0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Apoyar a las comunidades en la búsqueda de estrategias e inversiones que ayuden a su transición energética limpia</a:t>
            </a:r>
            <a:endParaRPr lang="en-US" sz="2600" dirty="0">
              <a:cs typeface="Arial"/>
            </a:endParaRPr>
          </a:p>
          <a:p>
            <a:pPr lvl="1" rtl="0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Abordar los déficits y dirigir la financiación a las comunidades que más lo necesitan</a:t>
            </a:r>
            <a:endParaRPr lang="en-US" sz="2600" dirty="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C6385C-56AF-6733-D856-707D3591E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26277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FA3AC19-B43C-44B9-9A35-5B38FA2DD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183904"/>
            <a:ext cx="9953978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Diferencias clave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4F823-D2EB-475A-AE5D-367F8D477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42460"/>
            <a:ext cx="5181600" cy="4434503"/>
          </a:xfrm>
        </p:spPr>
        <p:txBody>
          <a:bodyPr>
            <a:noAutofit/>
          </a:bodyPr>
          <a:lstStyle/>
          <a:p>
            <a:pPr marL="0" indent="0" algn="ctr" rtl="0">
              <a:buNone/>
            </a:pPr>
            <a:r>
              <a:rPr lang="es" sz="2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Indicadores de equidad de 2018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Estáticos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Centrados en el informe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Datos fijos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9 métricas diferentes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1A51E-2D7A-4596-9B69-513AB8A4D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721436"/>
            <a:ext cx="5497623" cy="4924360"/>
          </a:xfrm>
        </p:spPr>
        <p:txBody>
          <a:bodyPr>
            <a:noAutofit/>
          </a:bodyPr>
          <a:lstStyle/>
          <a:p>
            <a:pPr marL="0" indent="0" algn="ctr" rtl="0">
              <a:buNone/>
            </a:pPr>
            <a:r>
              <a:rPr lang="es" sz="2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Indicadores de equidad de 2022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Dinámicos y explorables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Conjunto de tableros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Se actualiza y se añaden datos anualmente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Se enfoca en las métricas importantes para los usuarios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Enfoque por fases para ampliar el análisis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Amplia participación de las partes interesadas para garantizar la utilidad y el valor externos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629D8E-68F1-4E05-B939-73B69D170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8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6868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8ECDA2F-2EE0-4D20-B7C0-AB2C14A25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969" y="80100"/>
            <a:ext cx="10280485" cy="1038840"/>
          </a:xfrm>
        </p:spPr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Indicadores de equidad de la fase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B0A6EA-FCBF-59D1-2DA9-47A63E8B29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46738"/>
            <a:ext cx="5181600" cy="4351338"/>
          </a:xfrm>
        </p:spPr>
        <p:txBody>
          <a:bodyPr>
            <a:noAutofit/>
          </a:bodyPr>
          <a:lstStyle/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Alcance enfocado en 4 indicadores propuestos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Las métricas se eligieron porque:</a:t>
            </a:r>
          </a:p>
          <a:p>
            <a:pPr lvl="1"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Los datos existen o son realistas para captarlos</a:t>
            </a:r>
          </a:p>
          <a:p>
            <a:pPr lvl="1"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Son significativas y de interés</a:t>
            </a:r>
          </a:p>
          <a:p>
            <a:pPr rtl="0"/>
            <a:r>
              <a:rPr lang="es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 audiencia incluye organizaciones basadas en la comunidad (CBO), comunidades que buscan financiación, defensores de la energía limpia</a:t>
            </a:r>
          </a:p>
          <a:p>
            <a:endParaRPr lang="en-US" sz="2800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8DA70F1-0831-4181-AF1F-F4AE17333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157509"/>
              </p:ext>
            </p:extLst>
          </p:nvPr>
        </p:nvGraphicFramePr>
        <p:xfrm>
          <a:off x="6172201" y="1746738"/>
          <a:ext cx="5765790" cy="4250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1125">
                  <a:extLst>
                    <a:ext uri="{9D8B030D-6E8A-4147-A177-3AD203B41FA5}">
                      <a16:colId xmlns:a16="http://schemas.microsoft.com/office/drawing/2014/main" val="3182340475"/>
                    </a:ext>
                  </a:extLst>
                </a:gridCol>
                <a:gridCol w="3114665">
                  <a:extLst>
                    <a:ext uri="{9D8B030D-6E8A-4147-A177-3AD203B41FA5}">
                      <a16:colId xmlns:a16="http://schemas.microsoft.com/office/drawing/2014/main" val="844526086"/>
                    </a:ext>
                  </a:extLst>
                </a:gridCol>
              </a:tblGrid>
              <a:tr h="447894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Indicadores de equidad y métricas propuestas para 2022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Propuestas para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3683664"/>
                  </a:ext>
                </a:extLst>
              </a:tr>
              <a:tr h="890623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buNone/>
                      </a:pPr>
                      <a:r>
                        <a:rPr lang="es" sz="18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TRANSICIÓN ENERGÉTICA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lvl="0" indent="-285750" rtl="0">
                        <a:lnSpc>
                          <a:spcPct val="100000"/>
                        </a:lnSpc>
                        <a:buFont typeface="Arial"/>
                        <a:buChar char="•"/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Retirada de plantas de gas natural</a:t>
                      </a:r>
                    </a:p>
                    <a:p>
                      <a:pPr marL="285750" lvl="0" indent="-285750" rtl="0">
                        <a:lnSpc>
                          <a:spcPct val="100000"/>
                        </a:lnSpc>
                        <a:buFont typeface="Arial"/>
                        <a:buChar char="•"/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Electrificación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7474409"/>
                  </a:ext>
                </a:extLst>
              </a:tr>
              <a:tr h="890623">
                <a:tc>
                  <a:txBody>
                    <a:bodyPr/>
                    <a:lstStyle/>
                    <a:p>
                      <a:pPr rtl="0">
                        <a:lnSpc>
                          <a:spcPct val="100000"/>
                        </a:lnSpc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INVERSIÓN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Importe invertido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7548621"/>
                  </a:ext>
                </a:extLst>
              </a:tr>
              <a:tr h="890623">
                <a:tc>
                  <a:txBody>
                    <a:bodyPr/>
                    <a:lstStyle/>
                    <a:p>
                      <a:pPr rtl="0">
                        <a:lnSpc>
                          <a:spcPct val="100000"/>
                        </a:lnSpc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CONFIABILIDAD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Carga de energía</a:t>
                      </a:r>
                    </a:p>
                    <a:p>
                      <a:pPr marL="285750" indent="-285750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PSPS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6928097"/>
                  </a:ext>
                </a:extLst>
              </a:tr>
              <a:tr h="890623">
                <a:tc>
                  <a:txBody>
                    <a:bodyPr/>
                    <a:lstStyle/>
                    <a:p>
                      <a:pPr rtl="0">
                        <a:lnSpc>
                          <a:spcPct val="100000"/>
                        </a:lnSpc>
                      </a:pPr>
                      <a:r>
                        <a:rPr lang="es" sz="18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ACCESO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s" sz="18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Participación en programas de eficiencia energética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649957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535424"/>
            <a:ext cx="1761067" cy="365125"/>
          </a:xfrm>
        </p:spPr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9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8590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1202A-925B-41CD-9D43-171E55531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Preguntas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93DE0-5FB6-40B8-81B6-3B0254CBA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825625"/>
            <a:ext cx="8802957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6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Datos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¿Qué preguntas quiere que pueda responder la herramienta?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¿Faltan datos o información en las herramientas existentes?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¿Qué indicadores son los más importantes para seguir los avances en materia de equidad energética?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¿Para qué utilizó los indicadores de equidad de 2018?</a:t>
            </a:r>
          </a:p>
          <a:p>
            <a:pPr marL="0" indent="0" rtl="0">
              <a:buNone/>
            </a:pPr>
            <a:r>
              <a:rPr lang="es" sz="26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Servicios públicos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¿Piensa que esta herramienta puede ser útil para su trabajo? ¿Y cómo utilizaría esta herramienta? </a:t>
            </a:r>
          </a:p>
          <a:p>
            <a:pPr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¿Cómo podemos adaptar la herramienta para que sea útil?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603F60-6277-4A72-8E78-3F525521A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75335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275" y="3058047"/>
            <a:ext cx="10515600" cy="1245951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34337076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4.14.225.169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Titl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B8AAD638-0C9A-074A-A1F5-9C25FAF37ABD}"/>
    </a:ext>
  </a:extLst>
</a:theme>
</file>

<file path=ppt/theme/theme2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5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6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0" ma:contentTypeDescription="Create a new document." ma:contentTypeScope="" ma:versionID="909525bb6edc9f23085b6f089ee8df91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28996c3eed2f0ee2d32505ee972f96d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llaurent</DisplayName>
        <AccountId>18</AccountId>
        <AccountType/>
      </UserInfo>
      <UserInfo>
        <DisplayName>Kravitz, Raquel@Energy</DisplayName>
        <AccountId>16</AccountId>
        <AccountType/>
      </UserInfo>
      <UserInfo>
        <DisplayName>Huber, Elizabeth@Energy</DisplayName>
        <AccountId>54</AccountId>
        <AccountType/>
      </UserInfo>
      <UserInfo>
        <DisplayName>Avery Dennison Corporation</DisplayName>
        <AccountId>19</AccountId>
        <AccountType/>
      </UserInfo>
      <UserInfo>
        <DisplayName>Poletti, Amanda@Energy</DisplayName>
        <AccountId>255</AccountId>
        <AccountType/>
      </UserInfo>
      <UserInfo>
        <DisplayName>Moezzi, Mithra@Energy</DisplayName>
        <AccountId>1481</AccountId>
        <AccountType/>
      </UserInfo>
      <UserInfo>
        <DisplayName>Reid, John@Energy</DisplayName>
        <AccountId>1308</AccountId>
        <AccountType/>
      </UserInfo>
      <UserInfo>
        <DisplayName>Cox, Donnie@Energy</DisplayName>
        <AccountId>1350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8EDBCA-D705-4B71-A0F3-7FC9872B6D35}">
  <ds:schemaRefs/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5067c814-4b34-462c-a21d-c185ff6548d2"/>
    <ds:schemaRef ds:uri="91bc7300-0b11-44b8-bf84-150e448d9ec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1877</TotalTime>
  <Words>760</Words>
  <Application>Microsoft Office PowerPoint</Application>
  <PresentationFormat>Widescreen</PresentationFormat>
  <Paragraphs>96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Arial Black</vt:lpstr>
      <vt:lpstr>Calibri</vt:lpstr>
      <vt:lpstr>Title</vt:lpstr>
      <vt:lpstr>Title/Section</vt:lpstr>
      <vt:lpstr>Content</vt:lpstr>
      <vt:lpstr>Content: blank background</vt:lpstr>
      <vt:lpstr>Blank: Black</vt:lpstr>
      <vt:lpstr>Blank: White</vt:lpstr>
      <vt:lpstr>Proyecto de Ley del Senado (SB) 350 e indicadores de equidad energética</vt:lpstr>
      <vt:lpstr>Proyecto de ley del Senado 350 - Ley de energía limpia y reducción de la contaminación</vt:lpstr>
      <vt:lpstr>Trabajo de equidad y justicia ambiental en las agencias</vt:lpstr>
      <vt:lpstr>Indicadores de equidad de 2018</vt:lpstr>
      <vt:lpstr>Oportunidad de revisar  los indicadores de equidad</vt:lpstr>
      <vt:lpstr>Reimaginar y remodelar  los indicadores de equidad</vt:lpstr>
      <vt:lpstr>Visión para los indicadores de equidad de 2022</vt:lpstr>
      <vt:lpstr>Diferencias clave </vt:lpstr>
      <vt:lpstr>Indicadores de equidad de la fase 1</vt:lpstr>
      <vt:lpstr>Preguntas</vt:lpstr>
      <vt:lpstr>¡Gracias!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Equity Indicators A Plan to Revisit, Reimagine, and Reshape</dc:title>
  <cp:revision>18</cp:revision>
  <cp:lastPrinted>2019-12-11T23:19:58Z</cp:lastPrinted>
  <dcterms:created xsi:type="dcterms:W3CDTF">2020-03-06T19:07:21Z</dcterms:created>
  <dcterms:modified xsi:type="dcterms:W3CDTF">2022-07-13T16:42:54Z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ExtendedDescription">
    <vt:lpwstr/>
  </property>
  <property fmtid="{D5CDD505-2E9C-101B-9397-08002B2CF9AE}" pid="3" name="ComplianceAssetId">
    <vt:lpwstr/>
  </property>
  <property fmtid="{D5CDD505-2E9C-101B-9397-08002B2CF9AE}" pid="4" name="ContentTypeId">
    <vt:lpwstr>0x010100B2035B3AE4864A40836092ECE6EC44D2</vt:lpwstr>
  </property>
  <property fmtid="{D5CDD505-2E9C-101B-9397-08002B2CF9AE}" pid="5" name="Order">
    <vt:r8>462500</vt:r8>
  </property>
  <property fmtid="{D5CDD505-2E9C-101B-9397-08002B2CF9AE}" pid="6" name="TriggerFlowInfo">
    <vt:lpwstr/>
  </property>
</Properties>
</file>