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6.xml" ContentType="application/vnd.openxmlformats-officedocument.presentationml.slide+xml"/>
  <Override PartName="/ppt/slides/slide9.xml" ContentType="application/vnd.openxmlformats-officedocument.presentationml.slide+xml"/>
  <Override PartName="/ppt/slides/slide5.xml" ContentType="application/vnd.openxmlformats-officedocument.presentationml.slide+xml"/>
  <Override PartName="/ppt/slides/slide10.xml" ContentType="application/vnd.openxmlformats-officedocument.presentationml.slide+xml"/>
  <Override PartName="/ppt/notesSlides/notesSlide7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6.xml" ContentType="application/vnd.openxmlformats-officedocument.presentationml.notesSlide+xml"/>
  <Override PartName="/ppt/notesSlides/notesSlide3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5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6.xml" ContentType="application/vnd.openxmlformats-officedocument.presentationml.slideLayout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6" r:id="rId1"/>
  </p:sldMasterIdLst>
  <p:notesMasterIdLst>
    <p:notesMasterId r:id="rId12"/>
  </p:notesMasterIdLst>
  <p:handoutMasterIdLst>
    <p:handoutMasterId r:id="rId13"/>
  </p:handoutMasterIdLst>
  <p:sldIdLst>
    <p:sldId id="676" r:id="rId2"/>
    <p:sldId id="774" r:id="rId3"/>
    <p:sldId id="1109" r:id="rId4"/>
    <p:sldId id="1180" r:id="rId5"/>
    <p:sldId id="1185" r:id="rId6"/>
    <p:sldId id="1184" r:id="rId7"/>
    <p:sldId id="1079" r:id="rId8"/>
    <p:sldId id="1169" r:id="rId9"/>
    <p:sldId id="1186" r:id="rId10"/>
    <p:sldId id="1045" r:id="rId11"/>
  </p:sldIdLst>
  <p:sldSz cx="9144000" cy="6858000" type="screen4x3"/>
  <p:notesSz cx="9309100" cy="7023100"/>
  <p:defaultTextStyle>
    <a:defPPr>
      <a:defRPr lang="en-US"/>
    </a:defPPr>
    <a:lvl1pPr algn="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Palatino" pitchFamily="18" charset="0"/>
        <a:ea typeface="+mn-ea"/>
        <a:cs typeface="+mn-cs"/>
      </a:defRPr>
    </a:lvl1pPr>
    <a:lvl2pPr marL="457200" algn="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Palatino" pitchFamily="18" charset="0"/>
        <a:ea typeface="+mn-ea"/>
        <a:cs typeface="+mn-cs"/>
      </a:defRPr>
    </a:lvl2pPr>
    <a:lvl3pPr marL="914400" algn="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Palatino" pitchFamily="18" charset="0"/>
        <a:ea typeface="+mn-ea"/>
        <a:cs typeface="+mn-cs"/>
      </a:defRPr>
    </a:lvl3pPr>
    <a:lvl4pPr marL="1371600" algn="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Palatino" pitchFamily="18" charset="0"/>
        <a:ea typeface="+mn-ea"/>
        <a:cs typeface="+mn-cs"/>
      </a:defRPr>
    </a:lvl4pPr>
    <a:lvl5pPr marL="1828800" algn="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Palatino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Palatino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Palatino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Palatino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Palatino" pitchFamily="18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Quinn, Alexander" initials="QA" lastIdx="151" clrIdx="0"/>
  <p:cmAuthor id="1" name="Christine Safriet" initials="cds" lastIdx="28" clrIdx="1"/>
  <p:cmAuthor id="2" name="Thia Buggia" initials="TB" lastIdx="3" clrIdx="2"/>
  <p:cmAuthor id="3" name="Rytel, Kelly" initials="RK" lastIdx="0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FFFFFF"/>
    <a:srgbClr val="ABE0A8"/>
    <a:srgbClr val="CCFF66"/>
    <a:srgbClr val="F6871F"/>
    <a:srgbClr val="009900"/>
    <a:srgbClr val="339933"/>
    <a:srgbClr val="9C0880"/>
    <a:srgbClr val="CDA7E7"/>
    <a:srgbClr val="CEF9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353" autoAdjust="0"/>
    <p:restoredTop sz="89520" autoAdjust="0"/>
  </p:normalViewPr>
  <p:slideViewPr>
    <p:cSldViewPr snapToGrid="0">
      <p:cViewPr>
        <p:scale>
          <a:sx n="70" d="100"/>
          <a:sy n="70" d="100"/>
        </p:scale>
        <p:origin x="-1434" y="234"/>
      </p:cViewPr>
      <p:guideLst>
        <p:guide orient="horz" pos="3705"/>
        <p:guide pos="4201"/>
      </p:guideLst>
    </p:cSldViewPr>
  </p:slideViewPr>
  <p:outlineViewPr>
    <p:cViewPr>
      <p:scale>
        <a:sx n="33" d="100"/>
        <a:sy n="33" d="100"/>
      </p:scale>
      <p:origin x="0" y="43398"/>
    </p:cViewPr>
  </p:outlineViewPr>
  <p:notesTextViewPr>
    <p:cViewPr>
      <p:scale>
        <a:sx n="125" d="100"/>
        <a:sy n="125" d="100"/>
      </p:scale>
      <p:origin x="0" y="0"/>
    </p:cViewPr>
  </p:notesTextViewPr>
  <p:sorterViewPr>
    <p:cViewPr>
      <p:scale>
        <a:sx n="100" d="100"/>
        <a:sy n="100" d="100"/>
      </p:scale>
      <p:origin x="0" y="4986"/>
    </p:cViewPr>
  </p:sorterViewPr>
  <p:notesViewPr>
    <p:cSldViewPr snapToGrid="0">
      <p:cViewPr varScale="1">
        <p:scale>
          <a:sx n="109" d="100"/>
          <a:sy n="109" d="100"/>
        </p:scale>
        <p:origin x="-2262" y="-102"/>
      </p:cViewPr>
      <p:guideLst>
        <p:guide orient="horz" pos="2212"/>
        <p:guide pos="293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customXml" Target="../customXml/item3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Relationship Id="rId22" Type="http://schemas.openxmlformats.org/officeDocument/2006/relationships/customXml" Target="../customXml/item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4032679" cy="351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361" tIns="46679" rIns="93361" bIns="46679" numCol="1" anchor="t" anchorCtr="0" compatLnSpc="1">
            <a:prstTxWarp prst="textNoShape">
              <a:avLst/>
            </a:prstTxWarp>
          </a:bodyPr>
          <a:lstStyle>
            <a:lvl1pPr algn="l" defTabSz="932177">
              <a:defRPr sz="13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276426" y="1"/>
            <a:ext cx="4032677" cy="351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361" tIns="46679" rIns="93361" bIns="46679" numCol="1" anchor="t" anchorCtr="0" compatLnSpc="1">
            <a:prstTxWarp prst="textNoShape">
              <a:avLst/>
            </a:prstTxWarp>
          </a:bodyPr>
          <a:lstStyle>
            <a:lvl1pPr defTabSz="932177">
              <a:defRPr sz="13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915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2" y="6671707"/>
            <a:ext cx="4032679" cy="351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361" tIns="46679" rIns="93361" bIns="46679" numCol="1" anchor="b" anchorCtr="0" compatLnSpc="1">
            <a:prstTxWarp prst="textNoShape">
              <a:avLst/>
            </a:prstTxWarp>
          </a:bodyPr>
          <a:lstStyle>
            <a:lvl1pPr algn="l" defTabSz="932177">
              <a:defRPr sz="13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915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276426" y="6671707"/>
            <a:ext cx="4032677" cy="351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361" tIns="46679" rIns="93361" bIns="46679" numCol="1" anchor="b" anchorCtr="0" compatLnSpc="1">
            <a:prstTxWarp prst="textNoShape">
              <a:avLst/>
            </a:prstTxWarp>
          </a:bodyPr>
          <a:lstStyle>
            <a:lvl1pPr defTabSz="932177">
              <a:defRPr sz="1300" smtClean="0">
                <a:latin typeface="Times New Roman" pitchFamily="18" charset="0"/>
              </a:defRPr>
            </a:lvl1pPr>
          </a:lstStyle>
          <a:p>
            <a:pPr>
              <a:defRPr/>
            </a:pPr>
            <a:fld id="{F15D2997-FC65-444B-A24C-F404CAB29E4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31871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" y="4"/>
            <a:ext cx="4053760" cy="346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836" tIns="45918" rIns="91836" bIns="45918" numCol="1" anchor="t" anchorCtr="0" compatLnSpc="1">
            <a:prstTxWarp prst="textNoShape">
              <a:avLst/>
            </a:prstTxWarp>
          </a:bodyPr>
          <a:lstStyle>
            <a:lvl1pPr algn="l">
              <a:defRPr sz="13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272206" y="4"/>
            <a:ext cx="4055867" cy="346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836" tIns="45918" rIns="91836" bIns="45918" numCol="1" anchor="t" anchorCtr="0" compatLnSpc="1">
            <a:prstTxWarp prst="textNoShape">
              <a:avLst/>
            </a:prstTxWarp>
          </a:bodyPr>
          <a:lstStyle>
            <a:lvl1pPr>
              <a:defRPr sz="13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895600" y="520700"/>
            <a:ext cx="3538538" cy="26543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218447" y="3348447"/>
            <a:ext cx="6891181" cy="3174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836" tIns="45918" rIns="91836" bIns="4591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501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3" y="6695695"/>
            <a:ext cx="4053760" cy="346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836" tIns="45918" rIns="91836" bIns="45918" numCol="1" anchor="b" anchorCtr="0" compatLnSpc="1">
            <a:prstTxWarp prst="textNoShape">
              <a:avLst/>
            </a:prstTxWarp>
          </a:bodyPr>
          <a:lstStyle>
            <a:lvl1pPr algn="l">
              <a:defRPr sz="13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01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272206" y="6695695"/>
            <a:ext cx="4055867" cy="346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836" tIns="45918" rIns="91836" bIns="45918" numCol="1" anchor="b" anchorCtr="0" compatLnSpc="1">
            <a:prstTxWarp prst="textNoShape">
              <a:avLst/>
            </a:prstTxWarp>
          </a:bodyPr>
          <a:lstStyle>
            <a:lvl1pPr>
              <a:defRPr sz="1300" smtClean="0">
                <a:latin typeface="Times New Roman" pitchFamily="18" charset="0"/>
              </a:defRPr>
            </a:lvl1pPr>
          </a:lstStyle>
          <a:p>
            <a:pPr>
              <a:defRPr/>
            </a:pPr>
            <a:fld id="{C5C00BC5-DB6A-42E4-AA58-B8F471E2EE3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41300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Image: San Francisco Downtown Aerial (shutterstock.com)</a:t>
            </a:r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5C00BC5-DB6A-42E4-AA58-B8F471E2EE3A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2776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System is</a:t>
            </a:r>
            <a:r>
              <a:rPr lang="en-US" baseline="0" dirty="0" smtClean="0"/>
              <a:t> 380 MW</a:t>
            </a:r>
          </a:p>
          <a:p>
            <a:r>
              <a:rPr lang="en-US" baseline="0" dirty="0" smtClean="0"/>
              <a:t>Transmission to Newark</a:t>
            </a:r>
          </a:p>
          <a:p>
            <a:r>
              <a:rPr lang="en-US" baseline="0" dirty="0" smtClean="0"/>
              <a:t>PG&amp;E for T&amp;D</a:t>
            </a:r>
          </a:p>
          <a:p>
            <a:r>
              <a:rPr lang="en-US" baseline="0" dirty="0" smtClean="0"/>
              <a:t>Load of 150 MW</a:t>
            </a:r>
          </a:p>
          <a:p>
            <a:endParaRPr lang="en-US" dirty="0"/>
          </a:p>
          <a:p>
            <a:r>
              <a:rPr lang="en-US" dirty="0"/>
              <a:t>Image: Illustration by Obscura for SFPUC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5C00BC5-DB6A-42E4-AA58-B8F471E2EE3A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46909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5C00BC5-DB6A-42E4-AA58-B8F471E2EE3A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3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5C00BC5-DB6A-42E4-AA58-B8F471E2EE3A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4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46204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1" defTabSz="917966">
              <a:defRPr/>
            </a:pPr>
            <a:r>
              <a:rPr lang="en-US" dirty="0" smtClean="0"/>
              <a:t>Image: San Francisco</a:t>
            </a:r>
            <a:r>
              <a:rPr lang="en-US" baseline="0" dirty="0" smtClean="0"/>
              <a:t> </a:t>
            </a:r>
            <a:r>
              <a:rPr lang="en-US" dirty="0" smtClean="0"/>
              <a:t>Aerial </a:t>
            </a:r>
            <a:r>
              <a:rPr lang="en-US" baseline="0" dirty="0" smtClean="0"/>
              <a:t>(Credit: Flickr Creative Commons Thomas Hawk)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5C00BC5-DB6A-42E4-AA58-B8F471E2EE3A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53593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5C00BC5-DB6A-42E4-AA58-B8F471E2EE3A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9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46204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Image: Hetch Hetchy Reservoir (shutterstock.com)</a:t>
            </a:r>
          </a:p>
          <a:p>
            <a:endParaRPr lang="en-US" dirty="0" smtClean="0"/>
          </a:p>
          <a:p>
            <a:r>
              <a:rPr lang="en-US" baseline="0" dirty="0" smtClean="0"/>
              <a:t>Questions for next time: How do we implement the plan?</a:t>
            </a:r>
          </a:p>
          <a:p>
            <a:r>
              <a:rPr lang="en-US" baseline="0" dirty="0" smtClean="0"/>
              <a:t>How do we access the achievable discretionary revenue? </a:t>
            </a:r>
          </a:p>
          <a:p>
            <a:r>
              <a:rPr lang="en-US" baseline="0" dirty="0" smtClean="0"/>
              <a:t>How will we contain costs?</a:t>
            </a:r>
          </a:p>
          <a:p>
            <a:r>
              <a:rPr lang="en-US" baseline="0" dirty="0" smtClean="0"/>
              <a:t>How will we mitigate risks?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5C00BC5-DB6A-42E4-AA58-B8F471E2EE3A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10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05761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9600"/>
          </a:xfrm>
          <a:ln>
            <a:noFill/>
          </a:ln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3pPr>
              <a:buClrTx/>
              <a:buFont typeface="Calibri" pitchFamily="34" charset="0"/>
              <a:buChar char="−"/>
              <a:defRPr sz="2000">
                <a:latin typeface="+mn-lt"/>
              </a:defRPr>
            </a:lvl3pPr>
            <a:lvl4pPr>
              <a:buClrTx/>
              <a:buFont typeface="Calibri" pitchFamily="34" charset="0"/>
              <a:buChar char="−"/>
              <a:defRPr sz="2000">
                <a:latin typeface="+mn-lt"/>
              </a:defRPr>
            </a:lvl4pPr>
            <a:lvl5pPr>
              <a:buClrTx/>
              <a:buFont typeface="Calibri" pitchFamily="34" charset="0"/>
              <a:buChar char="−"/>
              <a:defRPr sz="2000">
                <a:latin typeface="+mn-lt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Divider - B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-1"/>
            <a:ext cx="9144000" cy="6858001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28600" y="228600"/>
            <a:ext cx="6781800" cy="1480405"/>
          </a:xfrm>
          <a:noFill/>
          <a:ln>
            <a:noFill/>
          </a:ln>
        </p:spPr>
        <p:txBody>
          <a:bodyPr anchor="t"/>
          <a:lstStyle>
            <a:lvl1pPr algn="l">
              <a:defRPr sz="4600" b="1" cap="none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8936" y="1948960"/>
            <a:ext cx="6781800" cy="1371600"/>
          </a:xfrm>
        </p:spPr>
        <p:txBody>
          <a:bodyPr anchor="t" anchorCtr="0"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TextBox 14"/>
          <p:cNvSpPr txBox="1"/>
          <p:nvPr userDrawn="1"/>
        </p:nvSpPr>
        <p:spPr>
          <a:xfrm>
            <a:off x="0" y="6506792"/>
            <a:ext cx="6096000" cy="217428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algn="l"/>
            <a:r>
              <a:rPr lang="en-US" sz="900" b="1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SFPUC</a:t>
            </a:r>
            <a:r>
              <a:rPr lang="en-US" sz="900" b="1" baseline="0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 IRP Presentation to CEC                                                                      </a:t>
            </a:r>
            <a:r>
              <a:rPr lang="en-US" sz="900" b="1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                                       April 18, 2016 </a:t>
            </a:r>
            <a:endParaRPr lang="en-US" sz="900" dirty="0" smtClean="0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Box 15"/>
          <p:cNvSpPr txBox="1"/>
          <p:nvPr userDrawn="1"/>
        </p:nvSpPr>
        <p:spPr>
          <a:xfrm>
            <a:off x="8534400" y="6506792"/>
            <a:ext cx="609601" cy="275008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algn="ctr"/>
            <a:fld id="{B50493E0-70CC-4203-842B-5131CE869E01}" type="slidenum">
              <a:rPr lang="en-US" sz="120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pPr algn="ctr"/>
              <a:t>‹#›</a:t>
            </a:fld>
            <a:endParaRPr lang="en-US" sz="1200" dirty="0" smtClean="0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7" descr="SF_WaterPowerSewer_logo_rev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6824332" y="74431"/>
            <a:ext cx="2133600" cy="520538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600200"/>
            <a:ext cx="4116388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9788" y="1600200"/>
            <a:ext cx="41179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9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 descr="SF_WaterPowerSewer_logo_horz-01.jpg"/>
          <p:cNvPicPr>
            <a:picLocks noChangeAspect="1"/>
          </p:cNvPicPr>
          <p:nvPr userDrawn="1"/>
        </p:nvPicPr>
        <p:blipFill>
          <a:blip r:embed="rId8" cstate="print"/>
          <a:stretch>
            <a:fillRect/>
          </a:stretch>
        </p:blipFill>
        <p:spPr>
          <a:xfrm>
            <a:off x="6737499" y="10633"/>
            <a:ext cx="2286000" cy="640080"/>
          </a:xfrm>
          <a:prstGeom prst="rect">
            <a:avLst/>
          </a:prstGeom>
        </p:spPr>
      </p:pic>
      <p:sp>
        <p:nvSpPr>
          <p:cNvPr id="102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28600" y="1143000"/>
            <a:ext cx="8539163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Click to edit Master text styles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</p:txBody>
      </p:sp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6432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2880" tIns="182880" rIns="91440" bIns="9144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dirty="0" smtClean="0"/>
              <a:t>Click to edit Master title style</a:t>
            </a:r>
          </a:p>
        </p:txBody>
      </p:sp>
      <p:sp>
        <p:nvSpPr>
          <p:cNvPr id="1032" name="Rectangle 228"/>
          <p:cNvSpPr>
            <a:spLocks noChangeArrowheads="1"/>
          </p:cNvSpPr>
          <p:nvPr userDrawn="1"/>
        </p:nvSpPr>
        <p:spPr bwMode="auto">
          <a:xfrm>
            <a:off x="4033838" y="27193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7" name="TextBox 16"/>
          <p:cNvSpPr txBox="1"/>
          <p:nvPr userDrawn="1"/>
        </p:nvSpPr>
        <p:spPr>
          <a:xfrm>
            <a:off x="207334" y="6553200"/>
            <a:ext cx="6096000" cy="217428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algn="l"/>
            <a:r>
              <a:rPr lang="en-US" sz="900" b="1" baseline="0" dirty="0" smtClean="0">
                <a:solidFill>
                  <a:srgbClr val="0B6DB7"/>
                </a:solidFill>
                <a:latin typeface="Arial" pitchFamily="34" charset="0"/>
                <a:cs typeface="Arial" pitchFamily="34" charset="0"/>
              </a:rPr>
              <a:t>SFPUC IRP Presentation to CEC                                                                                                               April 18, 2016</a:t>
            </a:r>
            <a:endParaRPr lang="en-US" sz="900" dirty="0" smtClean="0">
              <a:solidFill>
                <a:srgbClr val="48484A">
                  <a:lumMod val="75000"/>
                </a:srgb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/>
          <p:nvPr userDrawn="1"/>
        </p:nvSpPr>
        <p:spPr>
          <a:xfrm>
            <a:off x="8534400" y="6506792"/>
            <a:ext cx="609601" cy="275008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algn="ctr"/>
            <a:fld id="{B50493E0-70CC-4203-842B-5131CE869E01}" type="slidenum">
              <a:rPr lang="en-US" sz="1200" smtClean="0">
                <a:solidFill>
                  <a:srgbClr val="48484A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pPr algn="ctr"/>
              <a:t>‹#›</a:t>
            </a:fld>
            <a:endParaRPr lang="en-US" sz="1200" dirty="0" smtClean="0">
              <a:solidFill>
                <a:srgbClr val="48484A">
                  <a:lumMod val="75000"/>
                </a:srgb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4" name="Straight Connector 13"/>
          <p:cNvCxnSpPr/>
          <p:nvPr userDrawn="1"/>
        </p:nvCxnSpPr>
        <p:spPr bwMode="auto">
          <a:xfrm>
            <a:off x="0" y="6517763"/>
            <a:ext cx="9144000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accent1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700" r:id="rId2"/>
    <p:sldLayoutId id="2147483701" r:id="rId3"/>
    <p:sldLayoutId id="2147483702" r:id="rId4"/>
    <p:sldLayoutId id="2147483703" r:id="rId5"/>
    <p:sldLayoutId id="2147483704" r:id="rId6"/>
  </p:sldLayoutIdLst>
  <p:transition>
    <p:fad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2800" b="1">
          <a:solidFill>
            <a:srgbClr val="00206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2800" b="1">
          <a:solidFill>
            <a:srgbClr val="000000"/>
          </a:solidFill>
          <a:latin typeface="Arial MT" pitchFamily="50" charset="0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2800" b="1">
          <a:solidFill>
            <a:srgbClr val="000000"/>
          </a:solidFill>
          <a:latin typeface="Arial MT" pitchFamily="50" charset="0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2800" b="1">
          <a:solidFill>
            <a:srgbClr val="000000"/>
          </a:solidFill>
          <a:latin typeface="Arial MT" pitchFamily="50" charset="0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2800" b="1">
          <a:solidFill>
            <a:srgbClr val="000000"/>
          </a:solidFill>
          <a:latin typeface="Arial MT" pitchFamily="50" charset="0"/>
        </a:defRPr>
      </a:lvl5pPr>
      <a:lvl6pPr marL="457200" algn="l" rtl="0" fontAlgn="base">
        <a:lnSpc>
          <a:spcPct val="85000"/>
        </a:lnSpc>
        <a:spcBef>
          <a:spcPct val="0"/>
        </a:spcBef>
        <a:spcAft>
          <a:spcPct val="0"/>
        </a:spcAft>
        <a:defRPr sz="2800" b="1">
          <a:solidFill>
            <a:srgbClr val="000000"/>
          </a:solidFill>
          <a:latin typeface="Arial MT" pitchFamily="50" charset="0"/>
        </a:defRPr>
      </a:lvl6pPr>
      <a:lvl7pPr marL="914400" algn="l" rtl="0" fontAlgn="base">
        <a:lnSpc>
          <a:spcPct val="85000"/>
        </a:lnSpc>
        <a:spcBef>
          <a:spcPct val="0"/>
        </a:spcBef>
        <a:spcAft>
          <a:spcPct val="0"/>
        </a:spcAft>
        <a:defRPr sz="2800" b="1">
          <a:solidFill>
            <a:srgbClr val="000000"/>
          </a:solidFill>
          <a:latin typeface="Arial MT" pitchFamily="50" charset="0"/>
        </a:defRPr>
      </a:lvl7pPr>
      <a:lvl8pPr marL="1371600" algn="l" rtl="0" fontAlgn="base">
        <a:lnSpc>
          <a:spcPct val="85000"/>
        </a:lnSpc>
        <a:spcBef>
          <a:spcPct val="0"/>
        </a:spcBef>
        <a:spcAft>
          <a:spcPct val="0"/>
        </a:spcAft>
        <a:defRPr sz="2800" b="1">
          <a:solidFill>
            <a:srgbClr val="000000"/>
          </a:solidFill>
          <a:latin typeface="Arial MT" pitchFamily="50" charset="0"/>
        </a:defRPr>
      </a:lvl8pPr>
      <a:lvl9pPr marL="1828800" algn="l" rtl="0" fontAlgn="base">
        <a:lnSpc>
          <a:spcPct val="85000"/>
        </a:lnSpc>
        <a:spcBef>
          <a:spcPct val="0"/>
        </a:spcBef>
        <a:spcAft>
          <a:spcPct val="0"/>
        </a:spcAft>
        <a:defRPr sz="2800" b="1">
          <a:solidFill>
            <a:srgbClr val="000000"/>
          </a:solidFill>
          <a:latin typeface="Arial MT" pitchFamily="50" charset="0"/>
        </a:defRPr>
      </a:lvl9pPr>
    </p:titleStyle>
    <p:bodyStyle>
      <a:lvl1pPr marL="287338" indent="-287338" algn="l" rtl="0" eaLnBrk="0" fontAlgn="base" hangingPunct="0">
        <a:spcBef>
          <a:spcPts val="1200"/>
        </a:spcBef>
        <a:spcAft>
          <a:spcPct val="0"/>
        </a:spcAft>
        <a:buClr>
          <a:srgbClr val="000000"/>
        </a:buClr>
        <a:buChar char="•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690563" indent="-285750" algn="l" rtl="0" eaLnBrk="0" fontAlgn="base" hangingPunct="0">
        <a:spcBef>
          <a:spcPct val="20000"/>
        </a:spcBef>
        <a:spcAft>
          <a:spcPct val="0"/>
        </a:spcAft>
        <a:buClr>
          <a:srgbClr val="000000"/>
        </a:buClr>
        <a:buFontTx/>
        <a:buChar char="−"/>
        <a:defRPr sz="2000">
          <a:solidFill>
            <a:srgbClr val="000000"/>
          </a:solidFill>
          <a:latin typeface="+mn-lt"/>
        </a:defRPr>
      </a:lvl2pPr>
      <a:lvl3pPr marL="108585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5000"/>
        <a:buFont typeface="Wingdings" pitchFamily="2" charset="2"/>
        <a:buChar char="l"/>
        <a:defRPr sz="2400">
          <a:solidFill>
            <a:schemeClr val="tx1"/>
          </a:solidFill>
          <a:latin typeface="Calibri" pitchFamily="34" charset="0"/>
        </a:defRPr>
      </a:lvl3pPr>
      <a:lvl4pPr marL="142875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itchFamily="2" charset="2"/>
        <a:buChar char="w"/>
        <a:defRPr sz="2000">
          <a:solidFill>
            <a:schemeClr val="tx1"/>
          </a:solidFill>
          <a:latin typeface="Calibri" pitchFamily="34" charset="0"/>
        </a:defRPr>
      </a:lvl4pPr>
      <a:lvl5pPr marL="177165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Calibri" pitchFamily="34" charset="0"/>
        </a:defRPr>
      </a:lvl5pPr>
      <a:lvl6pPr marL="22288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Calibri" pitchFamily="34" charset="0"/>
        </a:defRPr>
      </a:lvl6pPr>
      <a:lvl7pPr marL="26860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Calibri" pitchFamily="34" charset="0"/>
        </a:defRPr>
      </a:lvl7pPr>
      <a:lvl8pPr marL="31432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Calibri" pitchFamily="34" charset="0"/>
        </a:defRPr>
      </a:lvl8pPr>
      <a:lvl9pPr marL="36004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Calibri" pitchFamily="34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shutterstock_107731604.jpg"/>
          <p:cNvPicPr>
            <a:picLocks noChangeAspect="1"/>
          </p:cNvPicPr>
          <p:nvPr/>
        </p:nvPicPr>
        <p:blipFill>
          <a:blip r:embed="rId3" cstate="print"/>
          <a:srcRect l="30943" r="4776" b="30888"/>
          <a:stretch>
            <a:fillRect/>
          </a:stretch>
        </p:blipFill>
        <p:spPr>
          <a:xfrm>
            <a:off x="0" y="0"/>
            <a:ext cx="9144000" cy="65532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8534400" y="6506792"/>
            <a:ext cx="609601" cy="275008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algn="ctr"/>
            <a:fld id="{B50493E0-70CC-4203-842B-5131CE869E01}" type="slidenum">
              <a:rPr lang="en-US" sz="120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pPr algn="ctr"/>
              <a:t>1</a:t>
            </a:fld>
            <a:endParaRPr lang="en-US" sz="1200" dirty="0" smtClean="0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0" name="Straight Connector 19"/>
          <p:cNvCxnSpPr/>
          <p:nvPr/>
        </p:nvCxnSpPr>
        <p:spPr bwMode="auto">
          <a:xfrm>
            <a:off x="0" y="6553200"/>
            <a:ext cx="9144000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FFCC33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10" name="Picture 9" descr="SF_WaterPowerSewer_logo_rev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24332" y="74431"/>
            <a:ext cx="2133600" cy="520538"/>
          </a:xfrm>
          <a:prstGeom prst="rect">
            <a:avLst/>
          </a:prstGeom>
        </p:spPr>
      </p:pic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275573" y="170927"/>
            <a:ext cx="6875854" cy="2080954"/>
          </a:xfrm>
        </p:spPr>
        <p:txBody>
          <a:bodyPr/>
          <a:lstStyle/>
          <a:p>
            <a:r>
              <a:rPr lang="en-US" dirty="0" smtClean="0"/>
              <a:t>INTEGRATED RESOURCE PLANNING</a:t>
            </a:r>
            <a:br>
              <a:rPr lang="en-US" dirty="0" smtClean="0"/>
            </a:br>
            <a:r>
              <a:rPr lang="en-US" dirty="0" smtClean="0"/>
              <a:t>SAN FRANCISCO PUC  </a:t>
            </a:r>
            <a:endParaRPr lang="en-US" dirty="0"/>
          </a:p>
        </p:txBody>
      </p:sp>
      <p:sp>
        <p:nvSpPr>
          <p:cNvPr id="7" name="Title 10"/>
          <p:cNvSpPr txBox="1">
            <a:spLocks/>
          </p:cNvSpPr>
          <p:nvPr/>
        </p:nvSpPr>
        <p:spPr bwMode="auto">
          <a:xfrm>
            <a:off x="155943" y="2824168"/>
            <a:ext cx="6781800" cy="90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2880" tIns="182880" rIns="91440" bIns="91440" numCol="1" anchor="t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600" b="1" cap="none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Arial MT" pitchFamily="50" charset="0"/>
              </a:defRPr>
            </a:lvl2pPr>
            <a:lvl3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Arial MT" pitchFamily="50" charset="0"/>
              </a:defRPr>
            </a:lvl3pPr>
            <a:lvl4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Arial MT" pitchFamily="50" charset="0"/>
              </a:defRPr>
            </a:lvl4pPr>
            <a:lvl5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Arial MT" pitchFamily="50" charset="0"/>
              </a:defRPr>
            </a:lvl5pPr>
            <a:lvl6pPr marL="4572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Arial MT" pitchFamily="50" charset="0"/>
              </a:defRPr>
            </a:lvl6pPr>
            <a:lvl7pPr marL="9144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Arial MT" pitchFamily="50" charset="0"/>
              </a:defRPr>
            </a:lvl7pPr>
            <a:lvl8pPr marL="13716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Arial MT" pitchFamily="50" charset="0"/>
              </a:defRPr>
            </a:lvl8pPr>
            <a:lvl9pPr marL="18288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Arial MT" pitchFamily="50" charset="0"/>
              </a:defRPr>
            </a:lvl9pPr>
          </a:lstStyle>
          <a:p>
            <a:r>
              <a:rPr lang="en-US" sz="2400" kern="0" dirty="0" smtClean="0"/>
              <a:t>JAMES HENDRY</a:t>
            </a:r>
            <a:br>
              <a:rPr lang="en-US" sz="2400" kern="0" dirty="0" smtClean="0"/>
            </a:br>
            <a:r>
              <a:rPr lang="en-US" sz="2400" kern="0" dirty="0" smtClean="0"/>
              <a:t>SAN FRANCISCO PUC </a:t>
            </a:r>
            <a:endParaRPr lang="en-US" sz="2400" kern="0" dirty="0"/>
          </a:p>
        </p:txBody>
      </p:sp>
    </p:spTree>
    <p:extLst>
      <p:ext uri="{BB962C8B-B14F-4D97-AF65-F5344CB8AC3E}">
        <p14:creationId xmlns:p14="http://schemas.microsoft.com/office/powerpoint/2010/main" val="386361673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Hetch Hetchy Water &amp; Power System</a:t>
            </a:r>
            <a:endParaRPr lang="en-US" dirty="0"/>
          </a:p>
        </p:txBody>
      </p:sp>
      <p:pic>
        <p:nvPicPr>
          <p:cNvPr id="4" name="Picture 3" descr="SFPUC_PanoramaOBSCURA_Reservoirs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0" y="2782670"/>
            <a:ext cx="9144000" cy="2849468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 bwMode="auto">
          <a:xfrm flipV="1">
            <a:off x="7667625" y="2447925"/>
            <a:ext cx="0" cy="155857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oval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9" name="Straight Connector 8"/>
          <p:cNvCxnSpPr/>
          <p:nvPr/>
        </p:nvCxnSpPr>
        <p:spPr bwMode="auto">
          <a:xfrm flipV="1">
            <a:off x="5714619" y="5010757"/>
            <a:ext cx="0" cy="76200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oval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0" name="TextBox 9"/>
          <p:cNvSpPr txBox="1"/>
          <p:nvPr/>
        </p:nvSpPr>
        <p:spPr>
          <a:xfrm>
            <a:off x="7058025" y="2110085"/>
            <a:ext cx="1219200" cy="461665"/>
          </a:xfrm>
          <a:prstGeom prst="rect">
            <a:avLst/>
          </a:prstGeom>
          <a:solidFill>
            <a:schemeClr val="accent1"/>
          </a:solidFill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chemeClr val="bg1"/>
                </a:solidFill>
                <a:latin typeface="+mj-lt"/>
              </a:rPr>
              <a:t>Hetch Hetchy Reservoir</a:t>
            </a:r>
          </a:p>
        </p:txBody>
      </p:sp>
      <p:cxnSp>
        <p:nvCxnSpPr>
          <p:cNvPr id="11" name="Straight Connector 10"/>
          <p:cNvCxnSpPr/>
          <p:nvPr/>
        </p:nvCxnSpPr>
        <p:spPr bwMode="auto">
          <a:xfrm flipV="1">
            <a:off x="6296025" y="2446627"/>
            <a:ext cx="0" cy="109667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oval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2" name="TextBox 11"/>
          <p:cNvSpPr txBox="1"/>
          <p:nvPr/>
        </p:nvSpPr>
        <p:spPr>
          <a:xfrm>
            <a:off x="5686425" y="2100560"/>
            <a:ext cx="1219200" cy="461665"/>
          </a:xfrm>
          <a:prstGeom prst="rect">
            <a:avLst/>
          </a:prstGeom>
          <a:solidFill>
            <a:schemeClr val="accent1"/>
          </a:solidFill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chemeClr val="bg1"/>
                </a:solidFill>
                <a:latin typeface="+mj-lt"/>
              </a:rPr>
              <a:t>Lake Eleanor Reservoir</a:t>
            </a:r>
          </a:p>
        </p:txBody>
      </p:sp>
      <p:cxnSp>
        <p:nvCxnSpPr>
          <p:cNvPr id="15" name="Straight Connector 14"/>
          <p:cNvCxnSpPr/>
          <p:nvPr/>
        </p:nvCxnSpPr>
        <p:spPr bwMode="auto">
          <a:xfrm flipV="1">
            <a:off x="5455539" y="1905000"/>
            <a:ext cx="0" cy="142273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oval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9" name="Straight Connector 18"/>
          <p:cNvCxnSpPr/>
          <p:nvPr/>
        </p:nvCxnSpPr>
        <p:spPr bwMode="auto">
          <a:xfrm>
            <a:off x="6629400" y="4306670"/>
            <a:ext cx="0" cy="1981199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oval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4" name="TextBox 23"/>
          <p:cNvSpPr txBox="1"/>
          <p:nvPr/>
        </p:nvSpPr>
        <p:spPr>
          <a:xfrm>
            <a:off x="6248400" y="5851177"/>
            <a:ext cx="1344168" cy="461665"/>
          </a:xfrm>
          <a:prstGeom prst="rect">
            <a:avLst/>
          </a:prstGeom>
          <a:solidFill>
            <a:schemeClr val="accent2"/>
          </a:solidFill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latin typeface="+mj-lt"/>
              </a:rPr>
              <a:t>O’Shaughnessy Dam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324475" y="5715000"/>
            <a:ext cx="961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i="1" dirty="0" smtClean="0">
                <a:latin typeface="+mj-lt"/>
              </a:rPr>
              <a:t>Canyon Power Tunnel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81000" y="5832901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i="1" dirty="0" smtClean="0">
                <a:latin typeface="+mj-lt"/>
              </a:rPr>
              <a:t>San Joaquin Pipelines</a:t>
            </a:r>
          </a:p>
        </p:txBody>
      </p:sp>
      <p:cxnSp>
        <p:nvCxnSpPr>
          <p:cNvPr id="40" name="Straight Connector 39"/>
          <p:cNvCxnSpPr/>
          <p:nvPr/>
        </p:nvCxnSpPr>
        <p:spPr bwMode="auto">
          <a:xfrm flipH="1" flipV="1">
            <a:off x="4006596" y="2221468"/>
            <a:ext cx="10668" cy="197227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oval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8" name="TextBox 47"/>
          <p:cNvSpPr txBox="1"/>
          <p:nvPr/>
        </p:nvSpPr>
        <p:spPr>
          <a:xfrm>
            <a:off x="4476750" y="2274927"/>
            <a:ext cx="981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i="1" dirty="0" smtClean="0">
                <a:latin typeface="+mj-lt"/>
              </a:rPr>
              <a:t>Cherry Power Tunnel</a:t>
            </a:r>
          </a:p>
        </p:txBody>
      </p:sp>
      <p:cxnSp>
        <p:nvCxnSpPr>
          <p:cNvPr id="50" name="Straight Connector 49"/>
          <p:cNvCxnSpPr/>
          <p:nvPr/>
        </p:nvCxnSpPr>
        <p:spPr bwMode="auto">
          <a:xfrm flipV="1">
            <a:off x="4972431" y="2628900"/>
            <a:ext cx="0" cy="169176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oval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2" name="TextBox 51"/>
          <p:cNvSpPr txBox="1"/>
          <p:nvPr/>
        </p:nvSpPr>
        <p:spPr>
          <a:xfrm>
            <a:off x="1400175" y="2277844"/>
            <a:ext cx="619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i="1" dirty="0" smtClean="0">
                <a:latin typeface="+mj-lt"/>
              </a:rPr>
              <a:t>Foothill</a:t>
            </a:r>
            <a:br>
              <a:rPr lang="en-US" sz="900" i="1" dirty="0" smtClean="0">
                <a:latin typeface="+mj-lt"/>
              </a:rPr>
            </a:br>
            <a:r>
              <a:rPr lang="en-US" sz="900" i="1" dirty="0" smtClean="0">
                <a:latin typeface="+mj-lt"/>
              </a:rPr>
              <a:t>Tunnel</a:t>
            </a:r>
          </a:p>
        </p:txBody>
      </p:sp>
      <p:cxnSp>
        <p:nvCxnSpPr>
          <p:cNvPr id="53" name="Straight Connector 52"/>
          <p:cNvCxnSpPr/>
          <p:nvPr/>
        </p:nvCxnSpPr>
        <p:spPr bwMode="auto">
          <a:xfrm flipV="1">
            <a:off x="1724025" y="2688183"/>
            <a:ext cx="0" cy="23713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oval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8" name="Straight Connector 57"/>
          <p:cNvCxnSpPr/>
          <p:nvPr/>
        </p:nvCxnSpPr>
        <p:spPr bwMode="auto">
          <a:xfrm>
            <a:off x="990600" y="4849211"/>
            <a:ext cx="0" cy="961039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oval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60" name="TextBox 59"/>
          <p:cNvSpPr txBox="1"/>
          <p:nvPr/>
        </p:nvSpPr>
        <p:spPr>
          <a:xfrm>
            <a:off x="7620000" y="5623405"/>
            <a:ext cx="1524000" cy="207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00" i="1" dirty="0" smtClean="0">
                <a:latin typeface="+mj-lt"/>
              </a:rPr>
              <a:t>Illustration by Obscura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5124450" y="1624310"/>
            <a:ext cx="2809875" cy="276999"/>
          </a:xfrm>
          <a:prstGeom prst="rect">
            <a:avLst/>
          </a:prstGeom>
          <a:solidFill>
            <a:schemeClr val="accent1"/>
          </a:solidFill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chemeClr val="bg1"/>
                </a:solidFill>
                <a:latin typeface="+mj-lt"/>
              </a:rPr>
              <a:t>Lake Lloyd Reservoir (Cherry Lake)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4114800" y="4724400"/>
            <a:ext cx="1295400" cy="1641397"/>
            <a:chOff x="4114800" y="4338935"/>
            <a:chExt cx="1295400" cy="1909576"/>
          </a:xfrm>
          <a:solidFill>
            <a:schemeClr val="accent2"/>
          </a:solidFill>
        </p:grpSpPr>
        <p:cxnSp>
          <p:nvCxnSpPr>
            <p:cNvPr id="29" name="Straight Connector 28"/>
            <p:cNvCxnSpPr/>
            <p:nvPr/>
          </p:nvCxnSpPr>
          <p:spPr bwMode="auto">
            <a:xfrm flipV="1">
              <a:off x="4724400" y="4338935"/>
              <a:ext cx="0" cy="1600200"/>
            </a:xfrm>
            <a:prstGeom prst="line">
              <a:avLst/>
            </a:prstGeom>
            <a:grp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oval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83" name="TextBox 82"/>
            <p:cNvSpPr txBox="1"/>
            <p:nvPr/>
          </p:nvSpPr>
          <p:spPr>
            <a:xfrm>
              <a:off x="4114800" y="5711417"/>
              <a:ext cx="1295400" cy="537094"/>
            </a:xfrm>
            <a:prstGeom prst="rect">
              <a:avLst/>
            </a:prstGeom>
            <a:solidFill>
              <a:schemeClr val="accent3"/>
            </a:solidFill>
            <a:ln w="635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b="1" dirty="0" smtClean="0">
                  <a:latin typeface="+mj-lt"/>
                </a:rPr>
                <a:t>Kirkwood Powerhouse</a:t>
              </a: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828800" y="4992469"/>
            <a:ext cx="2057400" cy="1376065"/>
            <a:chOff x="1828800" y="4567535"/>
            <a:chExt cx="2057400" cy="1376065"/>
          </a:xfrm>
        </p:grpSpPr>
        <p:cxnSp>
          <p:nvCxnSpPr>
            <p:cNvPr id="44" name="Straight Connector 43"/>
            <p:cNvCxnSpPr/>
            <p:nvPr/>
          </p:nvCxnSpPr>
          <p:spPr bwMode="auto">
            <a:xfrm flipV="1">
              <a:off x="2819400" y="4567535"/>
              <a:ext cx="0" cy="129540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oval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84" name="TextBox 83"/>
            <p:cNvSpPr txBox="1"/>
            <p:nvPr/>
          </p:nvSpPr>
          <p:spPr>
            <a:xfrm>
              <a:off x="1828800" y="5481935"/>
              <a:ext cx="2057400" cy="461665"/>
            </a:xfrm>
            <a:prstGeom prst="rect">
              <a:avLst/>
            </a:prstGeom>
            <a:solidFill>
              <a:schemeClr val="accent3"/>
            </a:solidFill>
            <a:ln w="635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b="1" dirty="0" smtClean="0">
                  <a:latin typeface="+mj-lt"/>
                </a:rPr>
                <a:t>Moccasin Powerhouse </a:t>
              </a:r>
              <a:br>
                <a:rPr lang="en-US" sz="1200" b="1" dirty="0" smtClean="0">
                  <a:latin typeface="+mj-lt"/>
                </a:rPr>
              </a:br>
              <a:r>
                <a:rPr lang="en-US" sz="1200" b="1" dirty="0" smtClean="0">
                  <a:latin typeface="+mj-lt"/>
                </a:rPr>
                <a:t>&amp; Reservoir </a:t>
              </a: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3505200" y="5667375"/>
            <a:ext cx="13716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i="1" dirty="0" smtClean="0">
                <a:latin typeface="+mj-lt"/>
              </a:rPr>
              <a:t>Mountain Tunnel</a:t>
            </a:r>
          </a:p>
        </p:txBody>
      </p:sp>
      <p:cxnSp>
        <p:nvCxnSpPr>
          <p:cNvPr id="33" name="Straight Connector 32"/>
          <p:cNvCxnSpPr>
            <a:stCxn id="32" idx="0"/>
          </p:cNvCxnSpPr>
          <p:nvPr/>
        </p:nvCxnSpPr>
        <p:spPr bwMode="auto">
          <a:xfrm flipV="1">
            <a:off x="4191000" y="4791075"/>
            <a:ext cx="0" cy="87630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oval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61" name="Straight Connector 60"/>
          <p:cNvCxnSpPr/>
          <p:nvPr/>
        </p:nvCxnSpPr>
        <p:spPr bwMode="auto">
          <a:xfrm>
            <a:off x="0" y="685800"/>
            <a:ext cx="9144000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accent1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7" name="Straight Connector 76"/>
          <p:cNvCxnSpPr/>
          <p:nvPr/>
        </p:nvCxnSpPr>
        <p:spPr bwMode="auto">
          <a:xfrm flipH="1" flipV="1">
            <a:off x="2630605" y="2552700"/>
            <a:ext cx="1" cy="176290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oval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6" name="TextBox 75"/>
          <p:cNvSpPr txBox="1"/>
          <p:nvPr/>
        </p:nvSpPr>
        <p:spPr>
          <a:xfrm>
            <a:off x="2038350" y="2276475"/>
            <a:ext cx="1181100" cy="276999"/>
          </a:xfrm>
          <a:prstGeom prst="rect">
            <a:avLst/>
          </a:prstGeom>
          <a:solidFill>
            <a:srgbClr val="C00000"/>
          </a:solidFill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chemeClr val="bg1"/>
                </a:solidFill>
                <a:latin typeface="+mj-lt"/>
              </a:rPr>
              <a:t>Transmission</a:t>
            </a:r>
          </a:p>
        </p:txBody>
      </p:sp>
      <p:sp>
        <p:nvSpPr>
          <p:cNvPr id="105" name="TextBox 104"/>
          <p:cNvSpPr txBox="1"/>
          <p:nvPr/>
        </p:nvSpPr>
        <p:spPr>
          <a:xfrm>
            <a:off x="3435096" y="2102703"/>
            <a:ext cx="1117854" cy="461665"/>
          </a:xfrm>
          <a:prstGeom prst="rect">
            <a:avLst/>
          </a:prstGeom>
          <a:solidFill>
            <a:schemeClr val="accent3"/>
          </a:solidFill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latin typeface="+mj-lt"/>
              </a:rPr>
              <a:t>Holm Powerhouse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42744" y="763903"/>
            <a:ext cx="4881706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000" dirty="0" smtClean="0"/>
              <a:t>Capacity</a:t>
            </a:r>
            <a:r>
              <a:rPr lang="en-US" dirty="0" smtClean="0"/>
              <a:t>:            </a:t>
            </a:r>
            <a:r>
              <a:rPr lang="en-US" dirty="0" smtClean="0"/>
              <a:t>382 </a:t>
            </a:r>
            <a:r>
              <a:rPr lang="en-US" sz="2000" dirty="0" smtClean="0"/>
              <a:t>MW (hydro)</a:t>
            </a:r>
          </a:p>
          <a:p>
            <a:pPr algn="l"/>
            <a:r>
              <a:rPr lang="en-US" sz="2000" dirty="0"/>
              <a:t> </a:t>
            </a:r>
            <a:r>
              <a:rPr lang="en-US" sz="2000" dirty="0" smtClean="0"/>
              <a:t>                                </a:t>
            </a:r>
            <a:r>
              <a:rPr lang="en-US" dirty="0" smtClean="0"/>
              <a:t>10</a:t>
            </a:r>
            <a:r>
              <a:rPr lang="en-US" sz="2000" dirty="0" smtClean="0"/>
              <a:t> MW (solar/biomass)</a:t>
            </a:r>
          </a:p>
          <a:p>
            <a:pPr algn="l"/>
            <a:r>
              <a:rPr lang="en-US" sz="2000" dirty="0" smtClean="0"/>
              <a:t>Generation:        </a:t>
            </a:r>
            <a:r>
              <a:rPr lang="en-US" dirty="0" smtClean="0"/>
              <a:t>1,600</a:t>
            </a:r>
            <a:r>
              <a:rPr lang="en-US" sz="2000" dirty="0" smtClean="0"/>
              <a:t>  GWH</a:t>
            </a:r>
          </a:p>
          <a:p>
            <a:pPr algn="l"/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52203135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 descr="CustomersMap_150417-01.jpg"/>
          <p:cNvPicPr>
            <a:picLocks noChangeAspect="1"/>
          </p:cNvPicPr>
          <p:nvPr/>
        </p:nvPicPr>
        <p:blipFill>
          <a:blip r:embed="rId3" cstate="print"/>
          <a:srcRect l="196" b="508"/>
          <a:stretch>
            <a:fillRect/>
          </a:stretch>
        </p:blipFill>
        <p:spPr>
          <a:xfrm>
            <a:off x="0" y="600076"/>
            <a:ext cx="5135785" cy="5924844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152400" y="1482736"/>
            <a:ext cx="827452" cy="1077218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>
                <a:solidFill>
                  <a:srgbClr val="002060"/>
                </a:solidFill>
                <a:latin typeface="Arial MT Body"/>
              </a:rPr>
              <a:t>Other </a:t>
            </a:r>
            <a:r>
              <a:rPr lang="en-US" sz="1600" b="1" dirty="0" smtClean="0">
                <a:solidFill>
                  <a:srgbClr val="002060"/>
                </a:solidFill>
                <a:latin typeface="Arial MT Body"/>
              </a:rPr>
              <a:t>SF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600" b="1" dirty="0" smtClean="0">
              <a:solidFill>
                <a:srgbClr val="002060"/>
              </a:solidFill>
              <a:latin typeface="Arial MT Body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2060"/>
                </a:solidFill>
                <a:latin typeface="Arial MT Body"/>
              </a:rPr>
              <a:t>50MW</a:t>
            </a:r>
            <a:endParaRPr lang="en-US" sz="1600" b="1" dirty="0">
              <a:solidFill>
                <a:srgbClr val="002060"/>
              </a:solidFill>
              <a:latin typeface="Arial MT Body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820416" y="1577709"/>
            <a:ext cx="1512744" cy="1077218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>
                <a:solidFill>
                  <a:srgbClr val="002060"/>
                </a:solidFill>
                <a:latin typeface="Arial MT Body"/>
              </a:rPr>
              <a:t>Waterfront &amp; </a:t>
            </a:r>
            <a:r>
              <a:rPr lang="en-US" sz="1600" b="1" dirty="0" smtClean="0">
                <a:solidFill>
                  <a:srgbClr val="002060"/>
                </a:solidFill>
                <a:latin typeface="Arial MT Body"/>
              </a:rPr>
              <a:t>Mid-Market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600" b="1" dirty="0" smtClean="0">
              <a:solidFill>
                <a:srgbClr val="002060"/>
              </a:solidFill>
              <a:latin typeface="Arial MT Body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2060"/>
                </a:solidFill>
                <a:latin typeface="Arial MT Body"/>
              </a:rPr>
              <a:t>50MW</a:t>
            </a:r>
            <a:endParaRPr lang="en-US" sz="1600" b="1" dirty="0">
              <a:solidFill>
                <a:srgbClr val="002060"/>
              </a:solidFill>
              <a:latin typeface="Arial MT Body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43253"/>
          </a:xfrm>
        </p:spPr>
        <p:txBody>
          <a:bodyPr/>
          <a:lstStyle/>
          <a:p>
            <a:pPr lvl="0"/>
            <a:r>
              <a:rPr lang="en-US" dirty="0" smtClean="0"/>
              <a:t>Power’s Full-Service Customer Base</a:t>
            </a:r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5631015" y="3680167"/>
            <a:ext cx="29965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3363" algn="l" fontAlgn="base">
              <a:spcBef>
                <a:spcPct val="0"/>
              </a:spcBef>
              <a:spcAft>
                <a:spcPts val="0"/>
              </a:spcAft>
            </a:pPr>
            <a:r>
              <a:rPr lang="en-US" dirty="0" smtClean="0">
                <a:solidFill>
                  <a:srgbClr val="000000"/>
                </a:solidFill>
                <a:latin typeface="Arial MT Body"/>
              </a:rPr>
              <a:t>Largest </a:t>
            </a:r>
            <a:r>
              <a:rPr lang="en-US" dirty="0">
                <a:solidFill>
                  <a:srgbClr val="000000"/>
                </a:solidFill>
                <a:latin typeface="Arial MT Body"/>
              </a:rPr>
              <a:t>Customers </a:t>
            </a:r>
            <a:endParaRPr lang="en-US" dirty="0" smtClean="0">
              <a:solidFill>
                <a:srgbClr val="000000"/>
              </a:solidFill>
              <a:latin typeface="Arial MT Body"/>
            </a:endParaRPr>
          </a:p>
          <a:p>
            <a:pPr marL="233363" algn="l" fontAlgn="base">
              <a:spcBef>
                <a:spcPct val="0"/>
              </a:spcBef>
              <a:spcAft>
                <a:spcPts val="0"/>
              </a:spcAft>
            </a:pPr>
            <a:r>
              <a:rPr lang="en-US" dirty="0" smtClean="0">
                <a:latin typeface="Arial MT Body"/>
              </a:rPr>
              <a:t>130 MW</a:t>
            </a:r>
          </a:p>
          <a:p>
            <a:pPr marL="233363" algn="l" fontAlgn="base">
              <a:spcBef>
                <a:spcPct val="0"/>
              </a:spcBef>
              <a:spcAft>
                <a:spcPts val="0"/>
              </a:spcAft>
            </a:pPr>
            <a:r>
              <a:rPr lang="en-US" dirty="0" smtClean="0">
                <a:solidFill>
                  <a:srgbClr val="000000"/>
                </a:solidFill>
                <a:latin typeface="Arial MT Body"/>
              </a:rPr>
              <a:t>100 accounts</a:t>
            </a:r>
          </a:p>
          <a:p>
            <a:pPr marL="233363" algn="l" fontAlgn="base">
              <a:spcBef>
                <a:spcPct val="0"/>
              </a:spcBef>
              <a:spcAft>
                <a:spcPts val="0"/>
              </a:spcAft>
            </a:pPr>
            <a:endParaRPr lang="en-US" dirty="0">
              <a:solidFill>
                <a:srgbClr val="000000"/>
              </a:solidFill>
              <a:latin typeface="Arial MT Body"/>
            </a:endParaRPr>
          </a:p>
        </p:txBody>
      </p:sp>
      <p:pic>
        <p:nvPicPr>
          <p:cNvPr id="16" name="Picture 15" descr="Legend-0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39575" y="3795864"/>
            <a:ext cx="182880" cy="182880"/>
          </a:xfrm>
          <a:prstGeom prst="rect">
            <a:avLst/>
          </a:prstGeom>
        </p:spPr>
      </p:pic>
      <p:pic>
        <p:nvPicPr>
          <p:cNvPr id="17" name="Picture 16" descr="Legend-0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448135" y="2751269"/>
            <a:ext cx="365760" cy="365760"/>
          </a:xfrm>
          <a:prstGeom prst="rect">
            <a:avLst/>
          </a:prstGeom>
        </p:spPr>
      </p:pic>
      <p:cxnSp>
        <p:nvCxnSpPr>
          <p:cNvPr id="4" name="Straight Connector 3"/>
          <p:cNvCxnSpPr/>
          <p:nvPr/>
        </p:nvCxnSpPr>
        <p:spPr bwMode="auto">
          <a:xfrm>
            <a:off x="0" y="600075"/>
            <a:ext cx="9144000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accent1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6" name="Straight Connector 5"/>
          <p:cNvCxnSpPr/>
          <p:nvPr/>
        </p:nvCxnSpPr>
        <p:spPr bwMode="auto">
          <a:xfrm>
            <a:off x="0" y="6517640"/>
            <a:ext cx="9144000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accent1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5" name="TextBox 44"/>
          <p:cNvSpPr txBox="1"/>
          <p:nvPr/>
        </p:nvSpPr>
        <p:spPr>
          <a:xfrm>
            <a:off x="4017333" y="5122740"/>
            <a:ext cx="940455" cy="830997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2060"/>
                </a:solidFill>
                <a:latin typeface="Arial MT Body"/>
              </a:rPr>
              <a:t>Airport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600" b="1" dirty="0" smtClean="0">
              <a:solidFill>
                <a:srgbClr val="002060"/>
              </a:solidFill>
              <a:latin typeface="Arial MT Body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2060"/>
                </a:solidFill>
                <a:latin typeface="Arial MT Body"/>
              </a:rPr>
              <a:t>50MW</a:t>
            </a:r>
            <a:endParaRPr lang="en-US" sz="1600" b="1" dirty="0">
              <a:solidFill>
                <a:srgbClr val="002060"/>
              </a:solidFill>
              <a:latin typeface="Arial MT Body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 bwMode="auto">
          <a:xfrm>
            <a:off x="5695721" y="2559954"/>
            <a:ext cx="3448279" cy="1114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2880" tIns="182880" rIns="91440" bIns="91440" numCol="1" anchor="t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2060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Arial MT" pitchFamily="50" charset="0"/>
              </a:defRPr>
            </a:lvl2pPr>
            <a:lvl3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Arial MT" pitchFamily="50" charset="0"/>
              </a:defRPr>
            </a:lvl3pPr>
            <a:lvl4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Arial MT" pitchFamily="50" charset="0"/>
              </a:defRPr>
            </a:lvl4pPr>
            <a:lvl5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Arial MT" pitchFamily="50" charset="0"/>
              </a:defRPr>
            </a:lvl5pPr>
            <a:lvl6pPr marL="4572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Arial MT" pitchFamily="50" charset="0"/>
              </a:defRPr>
            </a:lvl6pPr>
            <a:lvl7pPr marL="9144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Arial MT" pitchFamily="50" charset="0"/>
              </a:defRPr>
            </a:lvl7pPr>
            <a:lvl8pPr marL="13716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Arial MT" pitchFamily="50" charset="0"/>
              </a:defRPr>
            </a:lvl8pPr>
            <a:lvl9pPr marL="18288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Arial MT" pitchFamily="50" charset="0"/>
              </a:defRPr>
            </a:lvl9pPr>
          </a:lstStyle>
          <a:p>
            <a:r>
              <a:rPr lang="en-US" sz="3200" kern="0" dirty="0" smtClean="0"/>
              <a:t>150 MW peak</a:t>
            </a:r>
          </a:p>
          <a:p>
            <a:r>
              <a:rPr lang="en-US" sz="3200" kern="0" dirty="0" smtClean="0"/>
              <a:t>2,600 accounts</a:t>
            </a:r>
            <a:endParaRPr lang="en-US" sz="3200" kern="0" dirty="0"/>
          </a:p>
        </p:txBody>
      </p:sp>
      <p:sp>
        <p:nvSpPr>
          <p:cNvPr id="3" name="TextBox 2"/>
          <p:cNvSpPr txBox="1"/>
          <p:nvPr/>
        </p:nvSpPr>
        <p:spPr>
          <a:xfrm>
            <a:off x="5813895" y="1226208"/>
            <a:ext cx="402700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Retail Sales</a:t>
            </a:r>
          </a:p>
          <a:p>
            <a:pPr algn="l"/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975 GWh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910103" y="5122740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/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In-City RPS</a:t>
            </a:r>
          </a:p>
          <a:p>
            <a:pPr algn="l"/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10 MW 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794081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Resource Planning at the SFPUC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340057" y="1422779"/>
            <a:ext cx="2525973" cy="4191000"/>
          </a:xfrm>
        </p:spPr>
        <p:txBody>
          <a:bodyPr/>
          <a:lstStyle/>
          <a:p>
            <a:pPr marL="0" indent="0">
              <a:buNone/>
            </a:pPr>
            <a:r>
              <a:rPr lang="en-US" sz="2600" dirty="0" smtClean="0"/>
              <a:t>Every Budget Cycle (2 </a:t>
            </a:r>
            <a:r>
              <a:rPr lang="en-US" sz="2600" dirty="0" err="1" smtClean="0"/>
              <a:t>yrs</a:t>
            </a:r>
            <a:r>
              <a:rPr lang="en-US" sz="2600" dirty="0" smtClean="0"/>
              <a:t>)</a:t>
            </a:r>
          </a:p>
          <a:p>
            <a:pPr marL="0" indent="0">
              <a:buNone/>
            </a:pPr>
            <a:endParaRPr lang="en-US" sz="2600" dirty="0"/>
          </a:p>
          <a:p>
            <a:pPr marL="0" indent="0">
              <a:buNone/>
            </a:pPr>
            <a:endParaRPr lang="en-US" sz="2600" dirty="0" smtClean="0"/>
          </a:p>
          <a:p>
            <a:pPr marL="0" indent="0">
              <a:buNone/>
            </a:pPr>
            <a:r>
              <a:rPr lang="en-US" sz="2600" dirty="0" smtClean="0"/>
              <a:t>2015 </a:t>
            </a:r>
          </a:p>
          <a:p>
            <a:pPr marL="0" indent="0">
              <a:buNone/>
            </a:pPr>
            <a:endParaRPr lang="en-US" sz="2600" dirty="0"/>
          </a:p>
          <a:p>
            <a:pPr marL="0" indent="0">
              <a:buNone/>
            </a:pPr>
            <a:r>
              <a:rPr lang="en-US" sz="2600" dirty="0" smtClean="0"/>
              <a:t>Under Development</a:t>
            </a:r>
          </a:p>
          <a:p>
            <a:pPr marL="404813" lvl="1" indent="0">
              <a:buNone/>
            </a:pPr>
            <a:endParaRPr lang="en-US" sz="1800" dirty="0" smtClean="0"/>
          </a:p>
          <a:p>
            <a:pPr marL="404813" lvl="1" indent="0">
              <a:buNone/>
            </a:pPr>
            <a:endParaRPr lang="en-US" sz="1800" dirty="0" smtClean="0"/>
          </a:p>
          <a:p>
            <a:pPr marL="0" indent="0">
              <a:buNone/>
            </a:pPr>
            <a:endParaRPr lang="en-US" sz="2600" dirty="0"/>
          </a:p>
          <a:p>
            <a:pPr marL="0" indent="0">
              <a:buNone/>
            </a:pPr>
            <a:endParaRPr lang="en-US" sz="2600" dirty="0" smtClean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3289110" y="1600200"/>
            <a:ext cx="5478653" cy="4191000"/>
          </a:xfrm>
        </p:spPr>
        <p:txBody>
          <a:bodyPr/>
          <a:lstStyle/>
          <a:p>
            <a:r>
              <a:rPr lang="en-US" dirty="0" smtClean="0"/>
              <a:t>RPS Procurement Plan </a:t>
            </a:r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SFPUC Business Plan</a:t>
            </a:r>
          </a:p>
          <a:p>
            <a:endParaRPr lang="en-US" dirty="0"/>
          </a:p>
          <a:p>
            <a:r>
              <a:rPr lang="en-US" dirty="0" smtClean="0"/>
              <a:t>Integrated Resource Plan </a:t>
            </a:r>
          </a:p>
          <a:p>
            <a:pPr marL="0" indent="0">
              <a:buNone/>
            </a:pPr>
            <a:endParaRPr lang="en-US" dirty="0"/>
          </a:p>
        </p:txBody>
      </p:sp>
      <p:cxnSp>
        <p:nvCxnSpPr>
          <p:cNvPr id="4" name="Straight Connector 3"/>
          <p:cNvCxnSpPr/>
          <p:nvPr/>
        </p:nvCxnSpPr>
        <p:spPr bwMode="auto">
          <a:xfrm>
            <a:off x="0" y="913292"/>
            <a:ext cx="9144000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accent1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310172292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09507"/>
          </a:xfrm>
        </p:spPr>
        <p:txBody>
          <a:bodyPr/>
          <a:lstStyle/>
          <a:p>
            <a:r>
              <a:rPr lang="en-US" dirty="0" smtClean="0"/>
              <a:t>RPS Procurement Plan</a:t>
            </a:r>
            <a:br>
              <a:rPr lang="en-US" dirty="0" smtClean="0"/>
            </a:br>
            <a:r>
              <a:rPr lang="en-US" dirty="0" smtClean="0"/>
              <a:t>Resolution </a:t>
            </a:r>
            <a:r>
              <a:rPr lang="en-US" dirty="0"/>
              <a:t>12-0217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smtClean="0"/>
              <a:t>Requirement</a:t>
            </a:r>
            <a:r>
              <a:rPr lang="en-US" dirty="0" smtClean="0"/>
              <a:t>:  Identify supply, demand, RPS needs in conjunction with SFPUC budget process (2 year budget cycle/10 year capital plan)</a:t>
            </a:r>
          </a:p>
          <a:p>
            <a:pPr marL="0" indent="0">
              <a:buNone/>
            </a:pPr>
            <a:r>
              <a:rPr lang="en-US" b="1" dirty="0" smtClean="0"/>
              <a:t>Results</a:t>
            </a:r>
          </a:p>
          <a:p>
            <a:r>
              <a:rPr lang="en-US" dirty="0" smtClean="0"/>
              <a:t>SFPUC owns sufficient GHG-free and RPS resources to meet its needs in 5 out of 6 years</a:t>
            </a:r>
          </a:p>
          <a:p>
            <a:r>
              <a:rPr lang="en-US" dirty="0" smtClean="0"/>
              <a:t>In dry years (1 out of 6) needs to procure small amounts (5 to 10%) of energy to meet demand</a:t>
            </a:r>
          </a:p>
          <a:p>
            <a:r>
              <a:rPr lang="en-US" dirty="0" smtClean="0"/>
              <a:t>Given unpredictability of dry years, incremental needs should be met by short-term purchases</a:t>
            </a:r>
            <a:endParaRPr lang="en-US" dirty="0">
              <a:latin typeface="Century Gothic"/>
              <a:ea typeface="Calibri"/>
              <a:cs typeface="Times New Roman"/>
            </a:endParaRPr>
          </a:p>
          <a:p>
            <a:endParaRPr lang="en-US" dirty="0"/>
          </a:p>
          <a:p>
            <a:endParaRPr lang="en-US" dirty="0">
              <a:latin typeface="Century Gothic"/>
              <a:ea typeface="Calibri"/>
              <a:cs typeface="Times New Roman"/>
            </a:endParaRP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466880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43253"/>
          </a:xfrm>
        </p:spPr>
        <p:txBody>
          <a:bodyPr/>
          <a:lstStyle/>
          <a:p>
            <a:r>
              <a:rPr lang="en-US" dirty="0" smtClean="0"/>
              <a:t>SFPUC Business Plan (2015)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Develop strategy to prioritize needed investments in Hetch Hetchy generation and transmission assets</a:t>
            </a:r>
          </a:p>
          <a:p>
            <a:r>
              <a:rPr lang="en-US" dirty="0" smtClean="0"/>
              <a:t>Identify new load growth and business opportunities</a:t>
            </a:r>
          </a:p>
          <a:p>
            <a:endParaRPr lang="en-US" dirty="0"/>
          </a:p>
          <a:p>
            <a:r>
              <a:rPr lang="en-US" dirty="0" smtClean="0"/>
              <a:t>Identify options to build-out                                  and expand in-city                                        distribution infrastructure</a:t>
            </a:r>
          </a:p>
        </p:txBody>
      </p:sp>
      <p:pic>
        <p:nvPicPr>
          <p:cNvPr id="5" name="Picture 2" descr="C:\Users\buggiat\Desktop\Energy Business Plan\PPT\Flickr_ Sam Agn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89478" y="3593435"/>
            <a:ext cx="3810000" cy="27564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2120290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6741042" cy="643253"/>
          </a:xfrm>
        </p:spPr>
        <p:txBody>
          <a:bodyPr/>
          <a:lstStyle/>
          <a:p>
            <a:r>
              <a:rPr lang="en-US" dirty="0" smtClean="0"/>
              <a:t>Integrated Resource Plan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SFPUC supported SB350 IRP requirement </a:t>
            </a:r>
          </a:p>
          <a:p>
            <a:r>
              <a:rPr lang="en-US" sz="2400" dirty="0" smtClean="0"/>
              <a:t>Is developing IRP process / retained Black </a:t>
            </a:r>
            <a:r>
              <a:rPr lang="en-US" sz="2400" smtClean="0"/>
              <a:t>&amp; Veatch (B&amp;V)</a:t>
            </a:r>
            <a:endParaRPr lang="en-US" sz="2400" dirty="0" smtClean="0"/>
          </a:p>
          <a:p>
            <a:r>
              <a:rPr lang="en-US" sz="2400" dirty="0" smtClean="0"/>
              <a:t>Provides opportunity to better coordinate on-going planning </a:t>
            </a:r>
          </a:p>
          <a:p>
            <a:r>
              <a:rPr lang="en-US" sz="2400" dirty="0" smtClean="0"/>
              <a:t>Will develop IRP before SB350 deadline</a:t>
            </a:r>
            <a:endParaRPr lang="en-US" sz="2400" dirty="0"/>
          </a:p>
          <a:p>
            <a:endParaRPr lang="en-US" sz="2400" dirty="0" smtClean="0"/>
          </a:p>
          <a:p>
            <a:endParaRPr lang="en-US" sz="800" dirty="0" smtClean="0"/>
          </a:p>
          <a:p>
            <a:r>
              <a:rPr lang="en-US" sz="2400" dirty="0" smtClean="0"/>
              <a:t>PG&amp;E’s distribution system required for affordable access, unless we build our own system</a:t>
            </a:r>
          </a:p>
        </p:txBody>
      </p:sp>
      <p:cxnSp>
        <p:nvCxnSpPr>
          <p:cNvPr id="4" name="Straight Connector 3"/>
          <p:cNvCxnSpPr/>
          <p:nvPr/>
        </p:nvCxnSpPr>
        <p:spPr bwMode="auto">
          <a:xfrm>
            <a:off x="969" y="887298"/>
            <a:ext cx="9144000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accent1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6" name="Picture 5" descr="Flickr_ Thomas Hawk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0" y="3244216"/>
            <a:ext cx="9144000" cy="3257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74994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09507"/>
          </a:xfrm>
        </p:spPr>
        <p:txBody>
          <a:bodyPr/>
          <a:lstStyle/>
          <a:p>
            <a:r>
              <a:rPr lang="en-US" dirty="0" smtClean="0"/>
              <a:t>General Conclusions from </a:t>
            </a:r>
            <a:br>
              <a:rPr lang="en-US" dirty="0" smtClean="0"/>
            </a:br>
            <a:r>
              <a:rPr lang="en-US" dirty="0" smtClean="0"/>
              <a:t>SFPUC Planning Process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The SFPUC;</a:t>
            </a:r>
          </a:p>
          <a:p>
            <a:r>
              <a:rPr lang="en-US" dirty="0" smtClean="0"/>
              <a:t>Will be 100% GHG-free and meet its RPS requirements</a:t>
            </a:r>
          </a:p>
          <a:p>
            <a:r>
              <a:rPr lang="en-US" dirty="0" smtClean="0"/>
              <a:t>Has surplus GHG-free resources to accommodate additional growth</a:t>
            </a:r>
          </a:p>
          <a:p>
            <a:r>
              <a:rPr lang="en-US" dirty="0" smtClean="0"/>
              <a:t>Has system RA equal to 150% of need</a:t>
            </a:r>
          </a:p>
          <a:p>
            <a:r>
              <a:rPr lang="en-US" dirty="0" smtClean="0"/>
              <a:t>Can utilize hydro system to provide “storage-type” benefits such as ramping, flexible response, A/S</a:t>
            </a:r>
          </a:p>
          <a:p>
            <a:r>
              <a:rPr lang="en-US" dirty="0" smtClean="0"/>
              <a:t>Continues to invest in local energy efficiency and solar 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913012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43253"/>
          </a:xfrm>
        </p:spPr>
        <p:txBody>
          <a:bodyPr/>
          <a:lstStyle/>
          <a:p>
            <a:r>
              <a:rPr lang="en-US" dirty="0" smtClean="0"/>
              <a:t>IRP – Current Status and Programs </a:t>
            </a:r>
            <a:endParaRPr lang="en-US" dirty="0"/>
          </a:p>
        </p:txBody>
      </p:sp>
      <p:cxnSp>
        <p:nvCxnSpPr>
          <p:cNvPr id="4" name="Straight Connector 3"/>
          <p:cNvCxnSpPr/>
          <p:nvPr/>
        </p:nvCxnSpPr>
        <p:spPr bwMode="auto">
          <a:xfrm>
            <a:off x="0" y="913292"/>
            <a:ext cx="9144000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accent1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5967497"/>
              </p:ext>
            </p:extLst>
          </p:nvPr>
        </p:nvGraphicFramePr>
        <p:xfrm>
          <a:off x="639377" y="1058690"/>
          <a:ext cx="7448708" cy="5257800"/>
        </p:xfrm>
        <a:graphic>
          <a:graphicData uri="http://schemas.openxmlformats.org/drawingml/2006/table">
            <a:tbl>
              <a:tblPr firstRow="1" firstCol="1" bandRow="1"/>
              <a:tblGrid>
                <a:gridCol w="813275"/>
                <a:gridCol w="2230797"/>
                <a:gridCol w="4404636"/>
              </a:tblGrid>
              <a:tr h="65777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Public Utilities Code</a:t>
                      </a:r>
                      <a:endParaRPr lang="en-U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Integrated Resource Plan (IRP) Requirement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SFPUC Status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</a:tr>
              <a:tr h="30147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9621(b)(1)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Meet GHG reduction targets established by CARB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SFPUC is 100% GHG-free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221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9621(b)(2)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Meet RPS goals consistent with Article 16 of PU Code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SFPUC meets its alternative compliance obligation of procuring 100% of its energy from its own GHG-free and RPS-resources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221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454.52(a)(1)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(C) and (D)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Minimize cost to ratepayers with just and reasonable rates 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Cost-of-Service Study nearing completion to establish rates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SFPUC Business Plan identifying ways to enhance utilization of existing resources 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147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       (E)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Ensure system/local reliability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SFPUC Business Plan studying build-out of in-city distribution system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NERC Compliance efforts strengthening SFPUC transmission assets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SFPUC active participant in CAISO Extreme Events Study resulting in  upgrades to significantly improve resiliency of San Francisco transmission system 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147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       (F)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Strengthen sustainability of T&amp;D system 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0147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       (G)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Enhance distribution system/DSM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0295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       (H) 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Minimize local air pollutants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SFPUC is 100% GHG-free</a:t>
                      </a:r>
                      <a:endParaRPr lang="en-U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SFPUC continues to develop in-city solar/energy efficiency programs</a:t>
                      </a:r>
                      <a:endParaRPr lang="en-U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Adopted Environmental Justice policy </a:t>
                      </a:r>
                      <a:endParaRPr lang="en-U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GoSolarSF program provides incentives for in-city solar development </a:t>
                      </a:r>
                      <a:endParaRPr lang="en-U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221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9621(c)(1)(A)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Energy efficiency and demand response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FY 2014-15 energy efficiency projects saved 1,619 MWh (net savings) of electricity per year, at a utility cost of $2.5 million (CMUA SB1037 Report)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18,000 streetlights to be converted to LED in next 3 years 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147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9621(c)(1)(B)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Energy storage requirements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Last AB2514 study determined Hetch Hetchy system provided same benefits as storage (e.g. ramping, ancillary services, flexible dispatch) 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147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9621(c)(1)(C)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Transportation electrification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SFPUC provides 100% GHG free power to the nation’s largest fleet of electric buses and MUNI light-rail system 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147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9621(c)(1)(D)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Diverse portfolio 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SFPUC continues to develop in-city solar projects despite being long on resources; short-term needs met through diverse market purchases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147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9621(c)(1)(E)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Meet resource Adequacy Requirements 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Available system RA capacity &gt;150% of CAISO requirement </a:t>
                      </a:r>
                      <a:endParaRPr lang="en-U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283353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hutterstock_5502379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549656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body" idx="1"/>
          </p:nvPr>
        </p:nvSpPr>
        <p:spPr>
          <a:xfrm>
            <a:off x="355600" y="1143000"/>
            <a:ext cx="6781800" cy="1143000"/>
          </a:xfrm>
        </p:spPr>
        <p:txBody>
          <a:bodyPr/>
          <a:lstStyle/>
          <a:p>
            <a:r>
              <a:rPr lang="en-US" dirty="0" smtClean="0"/>
              <a:t>CEC Integrated Resource Planning Workshop </a:t>
            </a:r>
          </a:p>
          <a:p>
            <a:r>
              <a:rPr lang="en-US" sz="1600" dirty="0" smtClean="0"/>
              <a:t>April 18, 2016</a:t>
            </a:r>
            <a:endParaRPr lang="en-US" sz="1600" dirty="0"/>
          </a:p>
        </p:txBody>
      </p:sp>
      <p:cxnSp>
        <p:nvCxnSpPr>
          <p:cNvPr id="4" name="Straight Connector 3"/>
          <p:cNvCxnSpPr/>
          <p:nvPr/>
        </p:nvCxnSpPr>
        <p:spPr bwMode="auto">
          <a:xfrm>
            <a:off x="0" y="6553200"/>
            <a:ext cx="9144000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FFCC33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6" name="Picture 5" descr="SF_WaterPowerSewer_logo_rev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24332" y="74431"/>
            <a:ext cx="2133600" cy="520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46537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FPUC Power">
  <a:themeElements>
    <a:clrScheme name="SFPUC Power 2">
      <a:dk1>
        <a:srgbClr val="000000"/>
      </a:dk1>
      <a:lt1>
        <a:srgbClr val="FFFFFF"/>
      </a:lt1>
      <a:dk2>
        <a:srgbClr val="48484A"/>
      </a:dk2>
      <a:lt2>
        <a:srgbClr val="FFFFFF"/>
      </a:lt2>
      <a:accent1>
        <a:srgbClr val="0B6DB7"/>
      </a:accent1>
      <a:accent2>
        <a:srgbClr val="8BC043"/>
      </a:accent2>
      <a:accent3>
        <a:srgbClr val="F6871F"/>
      </a:accent3>
      <a:accent4>
        <a:srgbClr val="00853E"/>
      </a:accent4>
      <a:accent5>
        <a:srgbClr val="6D6E71"/>
      </a:accent5>
      <a:accent6>
        <a:srgbClr val="5B2481"/>
      </a:accent6>
      <a:hlink>
        <a:srgbClr val="1FA9E1"/>
      </a:hlink>
      <a:folHlink>
        <a:srgbClr val="1FA9E1"/>
      </a:folHlink>
    </a:clrScheme>
    <a:fontScheme name="2_Straight Edge">
      <a:majorFont>
        <a:latin typeface="Arial MT"/>
        <a:ea typeface=""/>
        <a:cs typeface=""/>
      </a:majorFont>
      <a:minorFont>
        <a:latin typeface="Arial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Palatino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Palatino" pitchFamily="18" charset="0"/>
          </a:defRPr>
        </a:defPPr>
      </a:lstStyle>
    </a:lnDef>
  </a:objectDefaults>
  <a:extraClrSchemeLst>
    <a:extraClrScheme>
      <a:clrScheme name="2_Straight Edge 1">
        <a:dk1>
          <a:srgbClr val="008080"/>
        </a:dk1>
        <a:lt1>
          <a:srgbClr val="FFFFCC"/>
        </a:lt1>
        <a:dk2>
          <a:srgbClr val="009999"/>
        </a:dk2>
        <a:lt2>
          <a:srgbClr val="FFFF99"/>
        </a:lt2>
        <a:accent1>
          <a:srgbClr val="336699"/>
        </a:accent1>
        <a:accent2>
          <a:srgbClr val="FFFF99"/>
        </a:accent2>
        <a:accent3>
          <a:srgbClr val="AACACA"/>
        </a:accent3>
        <a:accent4>
          <a:srgbClr val="DADAAE"/>
        </a:accent4>
        <a:accent5>
          <a:srgbClr val="ADB8CA"/>
        </a:accent5>
        <a:accent6>
          <a:srgbClr val="E7E78A"/>
        </a:accent6>
        <a:hlink>
          <a:srgbClr val="FFFFCC"/>
        </a:hlink>
        <a:folHlink>
          <a:srgbClr val="DDDDD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Straight Edge 2">
        <a:dk1>
          <a:srgbClr val="003366"/>
        </a:dk1>
        <a:lt1>
          <a:srgbClr val="FFFFFF"/>
        </a:lt1>
        <a:dk2>
          <a:srgbClr val="003366"/>
        </a:dk2>
        <a:lt2>
          <a:srgbClr val="E3E2C7"/>
        </a:lt2>
        <a:accent1>
          <a:srgbClr val="CCCC99"/>
        </a:accent1>
        <a:accent2>
          <a:srgbClr val="003366"/>
        </a:accent2>
        <a:accent3>
          <a:srgbClr val="FFFFFF"/>
        </a:accent3>
        <a:accent4>
          <a:srgbClr val="002A56"/>
        </a:accent4>
        <a:accent5>
          <a:srgbClr val="E2E2CA"/>
        </a:accent5>
        <a:accent6>
          <a:srgbClr val="002D5C"/>
        </a:accent6>
        <a:hlink>
          <a:srgbClr val="003366"/>
        </a:hlink>
        <a:folHlink>
          <a:srgbClr val="80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Straight Edge 3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DDDDDD"/>
        </a:accent1>
        <a:accent2>
          <a:srgbClr val="333333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2D2D2D"/>
        </a:accent6>
        <a:hlink>
          <a:srgbClr val="80808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Straight Edge 4">
        <a:dk1>
          <a:srgbClr val="5F5F5F"/>
        </a:dk1>
        <a:lt1>
          <a:srgbClr val="FFFFFF"/>
        </a:lt1>
        <a:dk2>
          <a:srgbClr val="003366"/>
        </a:dk2>
        <a:lt2>
          <a:srgbClr val="FFFFFF"/>
        </a:lt2>
        <a:accent1>
          <a:srgbClr val="7E003F"/>
        </a:accent1>
        <a:accent2>
          <a:srgbClr val="DDDDDD"/>
        </a:accent2>
        <a:accent3>
          <a:srgbClr val="AAADB8"/>
        </a:accent3>
        <a:accent4>
          <a:srgbClr val="DADADA"/>
        </a:accent4>
        <a:accent5>
          <a:srgbClr val="C0AAAF"/>
        </a:accent5>
        <a:accent6>
          <a:srgbClr val="C8C8C8"/>
        </a:accent6>
        <a:hlink>
          <a:srgbClr val="969696"/>
        </a:hlink>
        <a:folHlink>
          <a:srgbClr val="DDDDDD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San Francisco Water Power Sewer/City and County of San Francisco</Received_x0020_From>
    <Docket_x0020_Number xmlns="8eef3743-c7b3-4cbe-8837-b6e805be353c">16-OIR-01</Docket_x0020_Number>
    <TaxCatchAll xmlns="8eef3743-c7b3-4cbe-8837-b6e805be353c">
      <Value>18</Value>
      <Value>6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Public Agency</TermName>
          <TermId xmlns="http://schemas.microsoft.com/office/infopath/2007/PartnerControls">5e9efa52-72c2-4b4c-ad77-d864509888ed</TermId>
        </TermInfo>
      </Terms>
    </ia56c5f4991045989a786b6ecb732719>
    <bfc617c42d804116a0a5feb0906d720d xmlns="8eef3743-c7b3-4cbe-8837-b6e805be353c">
      <Terms xmlns="http://schemas.microsoft.com/office/infopath/2007/PartnerControls"/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Z5JXHV6S7NA6-3-103048</_dlc_DocId>
    <_dlc_DocIdUrl xmlns="8eef3743-c7b3-4cbe-8837-b6e805be353c">
      <Url>http://efilingspinternal/_layouts/DocIdRedir.aspx?ID=Z5JXHV6S7NA6-3-103048</Url>
      <Description>Z5JXHV6S7NA6-3-103048</Description>
    </_dlc_DocIdUrl>
  </documentManagement>
</p:properti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025BA94-886A-406C-AB18-2666544D6B57}"/>
</file>

<file path=customXml/itemProps2.xml><?xml version="1.0" encoding="utf-8"?>
<ds:datastoreItem xmlns:ds="http://schemas.openxmlformats.org/officeDocument/2006/customXml" ds:itemID="{11B2D89E-716B-48CB-96F5-3A708445803D}"/>
</file>

<file path=customXml/itemProps3.xml><?xml version="1.0" encoding="utf-8"?>
<ds:datastoreItem xmlns:ds="http://schemas.openxmlformats.org/officeDocument/2006/customXml" ds:itemID="{9253E48B-46F8-44E9-BC24-1C6DE49B87B9}"/>
</file>

<file path=customXml/itemProps4.xml><?xml version="1.0" encoding="utf-8"?>
<ds:datastoreItem xmlns:ds="http://schemas.openxmlformats.org/officeDocument/2006/customXml" ds:itemID="{DD6CC0CA-30DC-48D6-9DCD-C33B474ED270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43493</TotalTime>
  <Words>797</Words>
  <Application>Microsoft Office PowerPoint</Application>
  <PresentationFormat>On-screen Show (4:3)</PresentationFormat>
  <Paragraphs>168</Paragraphs>
  <Slides>10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SFPUC Power</vt:lpstr>
      <vt:lpstr>INTEGRATED RESOURCE PLANNING SAN FRANCISCO PUC  </vt:lpstr>
      <vt:lpstr>Hetch Hetchy Water &amp; Power System</vt:lpstr>
      <vt:lpstr>Power’s Full-Service Customer Base</vt:lpstr>
      <vt:lpstr>Resource Planning at the SFPUC</vt:lpstr>
      <vt:lpstr>RPS Procurement Plan Resolution 12-0217</vt:lpstr>
      <vt:lpstr>SFPUC Business Plan (2015)</vt:lpstr>
      <vt:lpstr>Integrated Resource Plan</vt:lpstr>
      <vt:lpstr>General Conclusions from  SFPUC Planning Process</vt:lpstr>
      <vt:lpstr>IRP – Current Status and Programs </vt:lpstr>
      <vt:lpstr>Thank You</vt:lpstr>
    </vt:vector>
  </TitlesOfParts>
  <Company>CCSF-PUC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- San Francisco Water Power Sewer - Integrated Resource Planning San Francisco PUC</dc:title>
  <dc:creator>SFPUC</dc:creator>
  <cp:lastModifiedBy>Jim</cp:lastModifiedBy>
  <cp:revision>1687</cp:revision>
  <cp:lastPrinted>2015-04-27T22:45:46Z</cp:lastPrinted>
  <dcterms:created xsi:type="dcterms:W3CDTF">2005-01-23T21:02:35Z</dcterms:created>
  <dcterms:modified xsi:type="dcterms:W3CDTF">2016-04-18T16:16:38Z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cf84458e-2b3e-4ee6-a6d2-348a5a58566d</vt:lpwstr>
  </property>
  <property fmtid="{D5CDD505-2E9C-101B-9397-08002B2CF9AE}" pid="4" name="Subject_x0020_Areas">
    <vt:lpwstr/>
  </property>
  <property fmtid="{D5CDD505-2E9C-101B-9397-08002B2CF9AE}" pid="5" name="_CopySource">
    <vt:lpwstr>http://efilingspinternal/PendingDocuments/16-OIR-01/20160418T160724_San_Francisco_presentation_of_its_Integrated_Resource_Planning.pptx</vt:lpwstr>
  </property>
  <property fmtid="{D5CDD505-2E9C-101B-9397-08002B2CF9AE}" pid="6" name="Subject Areas">
    <vt:lpwstr/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18;#Public Agency|5e9efa52-72c2-4b4c-ad77-d864509888ed</vt:lpwstr>
  </property>
  <property fmtid="{D5CDD505-2E9C-101B-9397-08002B2CF9AE}" pid="9" name="Order">
    <vt:r8>1276900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