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handoutMasterIdLst>
    <p:handoutMasterId r:id="rId11"/>
  </p:handoutMasterIdLst>
  <p:sldIdLst>
    <p:sldId id="258" r:id="rId2"/>
    <p:sldId id="259" r:id="rId3"/>
    <p:sldId id="265" r:id="rId4"/>
    <p:sldId id="261" r:id="rId5"/>
    <p:sldId id="275" r:id="rId6"/>
    <p:sldId id="276" r:id="rId7"/>
    <p:sldId id="277" r:id="rId8"/>
    <p:sldId id="278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27DD2-5079-439A-BEDB-6C70CAC5E87E}" type="datetimeFigureOut">
              <a:rPr lang="en-US" smtClean="0"/>
              <a:t>6/17/2015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10FE00-5514-417A-8AFE-1812A1DA8C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422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09F9E1C-3FCD-4866-AFE2-EC7CCE6639E4}" type="datetimeFigureOut">
              <a:rPr lang="en-US" smtClean="0"/>
              <a:t>6/17/2015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9252859-2AD0-4946-A9B0-24E87735A9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137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9F579E-80A8-489D-929E-D36DCC7727C5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 smtClean="0">
              <a:solidFill>
                <a:prstClr val="black"/>
              </a:solidFill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A7770-42E0-4AEE-BCA3-36C5CE8A0C2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804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66E11-CE8C-4680-8589-5D426ACD9E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53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44B87-689D-4B01-8B9E-D459FBDE465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58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3657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981200"/>
            <a:ext cx="3657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CC075-7181-4FB8-8B1F-2B7B8B0793E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16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BD11E-77D2-405F-B224-25F1C60C64B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69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4A64D-FB95-4B77-95A4-484652313FB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340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125C9-8D42-467A-AFD5-7F9FC35A789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3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7F41C-1C82-4FF3-B967-D94779E421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098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5D508-F979-4B28-8E27-2B4DC237344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01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75A49-1916-4B73-8D5B-415807DEDDB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25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838200"/>
            <a:ext cx="18669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54483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6C3D3-EA6F-406E-A59C-3369853B5FD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654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73152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3657600" cy="4144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981200"/>
            <a:ext cx="3657600" cy="4144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AB715-A0C3-4ADF-8328-368414FA9E1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694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background_officialState_v4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7315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74676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19800" y="6248400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u="none"/>
            </a:lvl1pPr>
          </a:lstStyle>
          <a:p>
            <a:pPr fontAlgn="base">
              <a:spcAft>
                <a:spcPct val="0"/>
              </a:spcAft>
              <a:defRPr/>
            </a:pP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u="none"/>
            </a:lvl1pPr>
          </a:lstStyle>
          <a:p>
            <a:pPr fontAlgn="base">
              <a:spcAft>
                <a:spcPct val="0"/>
              </a:spcAft>
              <a:defRPr/>
            </a:pP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33800" y="6248400"/>
            <a:ext cx="1905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u="none"/>
            </a:lvl1pPr>
          </a:lstStyle>
          <a:p>
            <a:pPr fontAlgn="base">
              <a:spcAft>
                <a:spcPct val="0"/>
              </a:spcAft>
              <a:defRPr/>
            </a:pPr>
            <a:fld id="{B9637D79-1C4E-42F7-B2AA-D05F15BA6EA8}" type="slidenum">
              <a:rPr lang="en-US" sz="140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93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FF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BA4926-485E-4E72-B4AE-86A5E50985A1}" type="slidenum">
              <a:rPr lang="en-US" smtClean="0">
                <a:solidFill>
                  <a:srgbClr val="000000"/>
                </a:solidFill>
              </a:rPr>
              <a:pPr/>
              <a:t>1</a:t>
            </a:fld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066800"/>
            <a:ext cx="9144000" cy="914400"/>
          </a:xfrm>
        </p:spPr>
        <p:txBody>
          <a:bodyPr/>
          <a:lstStyle/>
          <a:p>
            <a:r>
              <a:rPr lang="en-US" sz="3200" kern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CEC Plug-load Standards Development  </a:t>
            </a:r>
            <a:br>
              <a:rPr lang="en-US" sz="3200" kern="1200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US" sz="3200" kern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- Residential EE Programs -</a:t>
            </a:r>
            <a:endParaRPr lang="en-US" sz="28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3962400"/>
            <a:ext cx="8839200" cy="2438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500" b="1" dirty="0" smtClean="0"/>
              <a:t/>
            </a:r>
            <a:br>
              <a:rPr lang="en-US" sz="500" b="1" dirty="0" smtClean="0"/>
            </a:br>
            <a:endParaRPr lang="en-US" sz="500" b="1" dirty="0" smtClean="0"/>
          </a:p>
          <a:p>
            <a:pPr eaLnBrk="1" hangingPunct="1">
              <a:lnSpc>
                <a:spcPct val="90000"/>
              </a:lnSpc>
            </a:pPr>
            <a:endParaRPr lang="en-US" sz="500" b="1" dirty="0" smtClean="0"/>
          </a:p>
          <a:p>
            <a:pPr eaLnBrk="1" hangingPunct="1">
              <a:lnSpc>
                <a:spcPct val="90000"/>
              </a:lnSpc>
            </a:pPr>
            <a:endParaRPr 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000" b="1" dirty="0" smtClean="0"/>
              <a:t>Peter Franzese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b="1" dirty="0" smtClean="0">
                <a:latin typeface="Calibri" panose="020F0502020204030204" pitchFamily="34" charset="0"/>
              </a:rPr>
              <a:t>June 18, 2015</a:t>
            </a:r>
          </a:p>
        </p:txBody>
      </p:sp>
      <p:pic>
        <p:nvPicPr>
          <p:cNvPr id="16388" name="Picture 6" descr="PUC_ColorSeal_Low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2209800"/>
            <a:ext cx="205740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959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2010-2012 Residential Programs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Home Energy Efficiency Rebates </a:t>
            </a: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Total: $115 million</a:t>
            </a: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TRC: </a:t>
            </a:r>
            <a:r>
              <a:rPr lang="en-US" sz="1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.69</a:t>
            </a:r>
          </a:p>
          <a:p>
            <a:pPr marL="0" indent="0">
              <a:buNone/>
            </a:pPr>
            <a:r>
              <a:rPr lang="en-US" sz="1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$91 million (80%) not cost-effective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u="sng" dirty="0" smtClean="0">
                <a:latin typeface="Calibri" panose="020F0502020204030204" pitchFamily="34" charset="0"/>
              </a:rPr>
              <a:t>HEER Measures (of 21 total)</a:t>
            </a: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$65 million (57% of expenditures) on non-cost-effective measures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B4A64D-FB95-4B77-95A4-484652313FB6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406060"/>
            <a:ext cx="3505200" cy="20897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406059"/>
            <a:ext cx="3505199" cy="2089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86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2010-2012 Residential Programs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Appliance Recycling</a:t>
            </a: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Total: $54 million</a:t>
            </a: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TRC: </a:t>
            </a:r>
            <a:r>
              <a:rPr lang="en-US" sz="1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.82</a:t>
            </a:r>
            <a:endParaRPr lang="en-US" sz="18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dirty="0" smtClean="0">
                <a:latin typeface="Calibri" panose="020F0502020204030204" pitchFamily="34" charset="0"/>
              </a:rPr>
              <a:t>Refrigerators: </a:t>
            </a:r>
          </a:p>
          <a:p>
            <a:r>
              <a:rPr lang="en-US" sz="1800" dirty="0" smtClean="0">
                <a:latin typeface="Calibri" panose="020F0502020204030204" pitchFamily="34" charset="0"/>
              </a:rPr>
              <a:t>92% of expenditures</a:t>
            </a:r>
          </a:p>
          <a:p>
            <a:r>
              <a:rPr lang="en-US" sz="1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TRC of .79</a:t>
            </a:r>
          </a:p>
          <a:p>
            <a:pPr marL="0" indent="0">
              <a:buNone/>
            </a:pPr>
            <a:endParaRPr lang="en-US" sz="18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ACC075-7181-4FB8-8B1F-2B7B8B0793E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d:\pcf\Desktop\untitled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133601"/>
            <a:ext cx="2026920" cy="266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286000"/>
            <a:ext cx="3657599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181600"/>
            <a:ext cx="3737295" cy="822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92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2013-2014 Residential Programs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600" b="1" dirty="0" smtClean="0">
                <a:latin typeface="Calibri" panose="020F0502020204030204" pitchFamily="34" charset="0"/>
              </a:rPr>
              <a:t>Plug Load and Appliances </a:t>
            </a:r>
          </a:p>
          <a:p>
            <a:pPr marL="0" indent="0">
              <a:buNone/>
            </a:pPr>
            <a:endParaRPr lang="en-US" sz="16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Total: $102 million</a:t>
            </a: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TRC: </a:t>
            </a:r>
            <a:r>
              <a:rPr lang="en-US" sz="1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.66</a:t>
            </a:r>
          </a:p>
          <a:p>
            <a:pPr marL="0" indent="0">
              <a:buNone/>
            </a:pPr>
            <a:endParaRPr lang="en-US" sz="16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700" b="1" u="sng" dirty="0" smtClean="0">
                <a:latin typeface="Calibri" panose="020F0502020204030204" pitchFamily="34" charset="0"/>
              </a:rPr>
              <a:t>Top PLA Measures TRC (of 23 in total)</a:t>
            </a:r>
          </a:p>
          <a:p>
            <a:pPr marL="0" indent="0">
              <a:buNone/>
            </a:pPr>
            <a:endParaRPr lang="en-US" sz="18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$84 million (81% of expenditures) on non-cost-effective measures</a:t>
            </a: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ACC075-7181-4FB8-8B1F-2B7B8B0793E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1" y="2362201"/>
            <a:ext cx="3657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362200"/>
            <a:ext cx="3581399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1" y="5334000"/>
            <a:ext cx="3657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5047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Plug-load marketing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Home Energy Efficiency Survey/Energy Advisor</a:t>
            </a:r>
          </a:p>
          <a:p>
            <a:r>
              <a:rPr lang="en-US" sz="1800" dirty="0">
                <a:latin typeface="Calibri" panose="020F0502020204030204" pitchFamily="34" charset="0"/>
              </a:rPr>
              <a:t>c</a:t>
            </a:r>
            <a:r>
              <a:rPr lang="en-US" sz="1800" dirty="0" smtClean="0">
                <a:latin typeface="Calibri" panose="020F0502020204030204" pitchFamily="34" charset="0"/>
              </a:rPr>
              <a:t>ustomer fills out a survey (online/mail) and receives recommendations on low-cost/no-cost actions to save energy</a:t>
            </a:r>
          </a:p>
          <a:p>
            <a:pPr marL="0" indent="0">
              <a:buNone/>
            </a:pPr>
            <a:endParaRPr lang="en-US" sz="2000" dirty="0" smtClean="0">
              <a:latin typeface="Calibri" panose="020F050202020403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>
                <a:latin typeface="Calibri" panose="020F0502020204030204" pitchFamily="34" charset="0"/>
              </a:rPr>
              <a:t>Home Energy Reports (</a:t>
            </a:r>
            <a:r>
              <a:rPr lang="en-US" sz="1800" b="1" dirty="0" err="1">
                <a:latin typeface="Calibri" panose="020F0502020204030204" pitchFamily="34" charset="0"/>
              </a:rPr>
              <a:t>OPower</a:t>
            </a:r>
            <a:r>
              <a:rPr lang="en-US" sz="1800" b="1" dirty="0">
                <a:latin typeface="Calibri" panose="020F0502020204030204" pitchFamily="34" charset="0"/>
              </a:rPr>
              <a:t>)</a:t>
            </a:r>
          </a:p>
          <a:p>
            <a:r>
              <a:rPr lang="en-US" sz="1800" dirty="0">
                <a:latin typeface="Calibri" panose="020F0502020204030204" pitchFamily="34" charset="0"/>
              </a:rPr>
              <a:t>comparative usage</a:t>
            </a:r>
          </a:p>
          <a:p>
            <a:r>
              <a:rPr lang="en-US" sz="1800" dirty="0" smtClean="0">
                <a:latin typeface="Calibri" panose="020F0502020204030204" pitchFamily="34" charset="0"/>
              </a:rPr>
              <a:t>tips </a:t>
            </a:r>
            <a:r>
              <a:rPr lang="en-US" sz="1800" dirty="0">
                <a:latin typeface="Calibri" panose="020F0502020204030204" pitchFamily="34" charset="0"/>
              </a:rPr>
              <a:t>on how to save </a:t>
            </a:r>
            <a:r>
              <a:rPr lang="en-US" sz="1800" dirty="0" smtClean="0">
                <a:latin typeface="Calibri" panose="020F0502020204030204" pitchFamily="34" charset="0"/>
              </a:rPr>
              <a:t>energy</a:t>
            </a:r>
          </a:p>
          <a:p>
            <a:pPr marL="0" indent="0">
              <a:buNone/>
            </a:pPr>
            <a:endParaRPr lang="en-US" sz="20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0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8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alibri" panose="020F0502020204030204" pitchFamily="34" charset="0"/>
              </a:rPr>
              <a:t>Broader </a:t>
            </a:r>
            <a:r>
              <a:rPr lang="en-US" sz="1800" b="1" dirty="0">
                <a:latin typeface="Calibri" panose="020F0502020204030204" pitchFamily="34" charset="0"/>
              </a:rPr>
              <a:t>EE marketing </a:t>
            </a:r>
          </a:p>
          <a:p>
            <a:r>
              <a:rPr lang="en-US" sz="1800" dirty="0">
                <a:latin typeface="Calibri" panose="020F0502020204030204" pitchFamily="34" charset="0"/>
              </a:rPr>
              <a:t>includes email, direct mail, bill inserts, etc.  </a:t>
            </a:r>
          </a:p>
          <a:p>
            <a:r>
              <a:rPr lang="en-US" sz="1800" dirty="0">
                <a:latin typeface="Calibri" panose="020F0502020204030204" pitchFamily="34" charset="0"/>
              </a:rPr>
              <a:t>no distinct and uniform plug load messaging – predominantly “white goods” based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F66E11-CE8C-4680-8589-5D426ACD9EE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0" y="4295668"/>
            <a:ext cx="2686050" cy="17145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971800"/>
            <a:ext cx="1943100" cy="1323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56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Future efforts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IOU Pilots in 2013-2014:</a:t>
            </a:r>
          </a:p>
          <a:p>
            <a:r>
              <a:rPr lang="en-US" sz="2400" dirty="0" smtClean="0">
                <a:latin typeface="Calibri" panose="020F0502020204030204" pitchFamily="34" charset="0"/>
              </a:rPr>
              <a:t>Set-top Box (downstream)</a:t>
            </a:r>
          </a:p>
          <a:p>
            <a:r>
              <a:rPr lang="en-US" sz="2400" dirty="0" smtClean="0">
                <a:latin typeface="Calibri" panose="020F0502020204030204" pitchFamily="34" charset="0"/>
              </a:rPr>
              <a:t>RPP (mid-stream)</a:t>
            </a:r>
          </a:p>
          <a:p>
            <a:r>
              <a:rPr lang="en-US" sz="2400" dirty="0" smtClean="0">
                <a:latin typeface="Calibri" panose="020F0502020204030204" pitchFamily="34" charset="0"/>
              </a:rPr>
              <a:t>Game Consoles (upstream)</a:t>
            </a:r>
          </a:p>
          <a:p>
            <a:pPr marL="0" indent="0">
              <a:buNone/>
            </a:pPr>
            <a:endParaRPr lang="en-US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Significant challenges with each approach.</a:t>
            </a:r>
          </a:p>
          <a:p>
            <a:pPr marL="0" indent="0">
              <a:buNone/>
            </a:pPr>
            <a:endParaRPr lang="en-US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Legislation? – AB793 and AB1094</a:t>
            </a:r>
          </a:p>
          <a:p>
            <a:pPr marL="0" indent="0">
              <a:buNone/>
            </a:pPr>
            <a:endParaRPr lang="en-US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F66E11-CE8C-4680-8589-5D426ACD9EE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15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</a:rPr>
              <a:t>Support</a:t>
            </a:r>
            <a:r>
              <a:rPr lang="en-US" dirty="0" smtClean="0"/>
              <a:t> </a:t>
            </a:r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</a:rPr>
              <a:t>for</a:t>
            </a:r>
            <a:r>
              <a:rPr lang="en-US" dirty="0" smtClean="0"/>
              <a:t> </a:t>
            </a:r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</a:rPr>
              <a:t>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1"/>
            <a:ext cx="3657600" cy="4038599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70000"/>
              </a:lnSpc>
            </a:pPr>
            <a:r>
              <a:rPr lang="en-US" sz="3800" b="1" dirty="0" smtClean="0">
                <a:latin typeface="Calibri" panose="020F0502020204030204" pitchFamily="34" charset="0"/>
              </a:rPr>
              <a:t>Major need for advocacy support: </a:t>
            </a:r>
            <a:r>
              <a:rPr lang="en-US" sz="3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DATA</a:t>
            </a:r>
          </a:p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3400" dirty="0">
                <a:latin typeface="Calibri" panose="020F0502020204030204" pitchFamily="34" charset="0"/>
              </a:rPr>
              <a:t>L</a:t>
            </a:r>
            <a:r>
              <a:rPr lang="en-US" sz="3400" dirty="0" smtClean="0">
                <a:latin typeface="Calibri" panose="020F0502020204030204" pitchFamily="34" charset="0"/>
              </a:rPr>
              <a:t>oad </a:t>
            </a:r>
            <a:r>
              <a:rPr lang="en-US" sz="3400" dirty="0">
                <a:latin typeface="Calibri" panose="020F0502020204030204" pitchFamily="34" charset="0"/>
              </a:rPr>
              <a:t>shapes, equipment saturations, average existing equipment age, equipment testing, sales </a:t>
            </a:r>
            <a:r>
              <a:rPr lang="en-US" sz="3400" dirty="0" smtClean="0">
                <a:latin typeface="Calibri" panose="020F0502020204030204" pitchFamily="34" charset="0"/>
              </a:rPr>
              <a:t>data, metering analysis, etc.</a:t>
            </a:r>
          </a:p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Calibri" panose="020F0502020204030204" pitchFamily="34" charset="0"/>
              </a:rPr>
              <a:t>What happens when things change?</a:t>
            </a:r>
          </a:p>
          <a:p>
            <a:pPr lvl="2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900" dirty="0" smtClean="0">
                <a:latin typeface="Calibri" panose="020F0502020204030204" pitchFamily="34" charset="0"/>
              </a:rPr>
              <a:t>How customers react when prices drop? Do they buy more equipment?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F66E11-CE8C-4680-8589-5D426ACD9EE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6800" y="1905000"/>
            <a:ext cx="3478619" cy="4114800"/>
          </a:xfrm>
          <a:prstGeom prst="rect">
            <a:avLst/>
          </a:prstGeom>
          <a:noFill/>
        </p:spPr>
        <p:txBody>
          <a:bodyPr wrap="square" rtlCol="0">
            <a:normAutofit fontScale="40000" lnSpcReduction="20000"/>
          </a:bodyPr>
          <a:lstStyle/>
          <a:p>
            <a:pPr marL="287338" indent="-287338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3800" b="1" dirty="0">
                <a:latin typeface="Calibri" panose="020F0502020204030204" pitchFamily="34" charset="0"/>
              </a:rPr>
              <a:t>Opportunity for leveraging incentive </a:t>
            </a:r>
            <a:r>
              <a:rPr lang="en-US" sz="3800" b="1" dirty="0" smtClean="0">
                <a:latin typeface="Calibri" panose="020F0502020204030204" pitchFamily="34" charset="0"/>
              </a:rPr>
              <a:t>programs</a:t>
            </a:r>
          </a:p>
          <a:p>
            <a:pPr marL="744538" lvl="1" indent="-287338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3500" dirty="0">
                <a:latin typeface="Calibri" panose="020F0502020204030204" pitchFamily="34" charset="0"/>
              </a:rPr>
              <a:t>Limited potential because of the specific data needs for advocacy and incentive program design</a:t>
            </a:r>
          </a:p>
          <a:p>
            <a:pPr marL="744538" lvl="1" indent="-287338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3500" dirty="0">
                <a:latin typeface="Calibri" panose="020F0502020204030204" pitchFamily="34" charset="0"/>
              </a:rPr>
              <a:t>Close coordination with C&amp;S Advocacy is key to align design to meet data collection needs</a:t>
            </a:r>
          </a:p>
          <a:p>
            <a:pPr marL="744538" lvl="1" indent="-287338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3500" dirty="0">
                <a:latin typeface="Calibri" panose="020F0502020204030204" pitchFamily="34" charset="0"/>
              </a:rPr>
              <a:t>Still, may not be feasible in many cases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4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Thank you.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400" dirty="0">
                <a:latin typeface="Calibri" panose="020F0502020204030204" pitchFamily="34" charset="0"/>
              </a:rPr>
              <a:t>Peter Franzese </a:t>
            </a:r>
            <a:br>
              <a:rPr lang="en-US" sz="2400" dirty="0">
                <a:latin typeface="Calibri" panose="020F0502020204030204" pitchFamily="34" charset="0"/>
              </a:rPr>
            </a:br>
            <a:r>
              <a:rPr lang="en-US" sz="2400" dirty="0">
                <a:latin typeface="Calibri" panose="020F0502020204030204" pitchFamily="34" charset="0"/>
              </a:rPr>
              <a:t>peter.franzese@cpuc.ca.gov</a:t>
            </a:r>
            <a:endParaRPr lang="en-US" sz="2400" dirty="0" smtClean="0">
              <a:latin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</a:rPr>
              <a:t>Paula Gruendling</a:t>
            </a:r>
          </a:p>
          <a:p>
            <a:r>
              <a:rPr lang="en-US" sz="2400" dirty="0" smtClean="0">
                <a:latin typeface="Calibri" panose="020F0502020204030204" pitchFamily="34" charset="0"/>
              </a:rPr>
              <a:t>paula.gruendling@cpuc.ca.gov</a:t>
            </a:r>
            <a:endParaRPr lang="en-US" sz="2400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A7770-42E0-4AEE-BCA3-36C5CE8A0C2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81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69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2015-06-18 Workshop</TermName>
          <TermId xmlns="http://schemas.microsoft.com/office/infopath/2007/PartnerControls">15242eed-925f-4b78-a652-8d972e992cbe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Z5JXHV6S7NA6-3-72866</_dlc_DocId>
    <_dlc_DocIdUrl xmlns="8eef3743-c7b3-4cbe-8837-b6e805be353c">
      <Url>http://efilingspinternal/_layouts/DocIdRedir.aspx?ID=Z5JXHV6S7NA6-3-72866</Url>
      <Description>Z5JXHV6S7NA6-3-72866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1C621B-E3CD-4AA8-8CEE-9933D59796E0}"/>
</file>

<file path=customXml/itemProps2.xml><?xml version="1.0" encoding="utf-8"?>
<ds:datastoreItem xmlns:ds="http://schemas.openxmlformats.org/officeDocument/2006/customXml" ds:itemID="{00E6B605-0E5D-403E-BD97-59C9599163D1}"/>
</file>

<file path=customXml/itemProps3.xml><?xml version="1.0" encoding="utf-8"?>
<ds:datastoreItem xmlns:ds="http://schemas.openxmlformats.org/officeDocument/2006/customXml" ds:itemID="{5E5793CD-0DB6-4055-8C16-E0075DC2635E}"/>
</file>

<file path=customXml/itemProps4.xml><?xml version="1.0" encoding="utf-8"?>
<ds:datastoreItem xmlns:ds="http://schemas.openxmlformats.org/officeDocument/2006/customXml" ds:itemID="{BDAB21BF-2F0C-425E-BDD9-B9309D1D48B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1017</TotalTime>
  <Words>316</Words>
  <Application>Microsoft Office PowerPoint</Application>
  <PresentationFormat>On-screen Show (4:3)</PresentationFormat>
  <Paragraphs>110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1_Default Design</vt:lpstr>
      <vt:lpstr>CEC Plug-load Standards Development   - Residential EE Programs -</vt:lpstr>
      <vt:lpstr>2010-2012 Residential Programs</vt:lpstr>
      <vt:lpstr>2010-2012 Residential Programs</vt:lpstr>
      <vt:lpstr>2013-2014 Residential Programs</vt:lpstr>
      <vt:lpstr>Plug-load marketing</vt:lpstr>
      <vt:lpstr>Future efforts</vt:lpstr>
      <vt:lpstr>Support for Standards</vt:lpstr>
      <vt:lpstr>Thank you.</vt:lpstr>
    </vt:vector>
  </TitlesOfParts>
  <Company>CPUC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CEC Plug-Load Standards Development</dc:title>
  <dc:creator>Tagnipes, Jeorge S.</dc:creator>
  <cp:lastModifiedBy>Laura Laurent</cp:lastModifiedBy>
  <cp:revision>92</cp:revision>
  <cp:lastPrinted>2015-06-17T14:12:54Z</cp:lastPrinted>
  <dcterms:created xsi:type="dcterms:W3CDTF">2014-08-27T21:46:42Z</dcterms:created>
  <dcterms:modified xsi:type="dcterms:W3CDTF">2015-06-17T16:10:10Z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bc0deb22-b025-4217-9187-8274683ff9f9</vt:lpwstr>
  </property>
  <property fmtid="{D5CDD505-2E9C-101B-9397-08002B2CF9AE}" pid="4" name="Subject_x0020_Areas">
    <vt:lpwstr>69;#IEPR 2015-06-18 Workshop|15242eed-925f-4b78-a652-8d972e992cbe;#61;#IEPR Presentation|51277923-a549-4352-9cc5-bcce892adf24</vt:lpwstr>
  </property>
  <property fmtid="{D5CDD505-2E9C-101B-9397-08002B2CF9AE}" pid="5" name="_CopySource">
    <vt:lpwstr>http://efilingspinternal/PendingDocuments/15-IEPR-05/20150618T103249_CEC_PlugLoad_Standards_Development.pptx</vt:lpwstr>
  </property>
  <property fmtid="{D5CDD505-2E9C-101B-9397-08002B2CF9AE}" pid="6" name="Subject Areas">
    <vt:lpwstr>69;#IEPR 2015-06-18 Workshop|15242eed-925f-4b78-a652-8d972e992cbe;#61;#IEPR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587000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