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3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9.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1"/>
  </p:notesMasterIdLst>
  <p:handoutMasterIdLst>
    <p:handoutMasterId r:id="rId42"/>
  </p:handoutMasterIdLst>
  <p:sldIdLst>
    <p:sldId id="257" r:id="rId2"/>
    <p:sldId id="523" r:id="rId3"/>
    <p:sldId id="574" r:id="rId4"/>
    <p:sldId id="557" r:id="rId5"/>
    <p:sldId id="577" r:id="rId6"/>
    <p:sldId id="579" r:id="rId7"/>
    <p:sldId id="578" r:id="rId8"/>
    <p:sldId id="580" r:id="rId9"/>
    <p:sldId id="581" r:id="rId10"/>
    <p:sldId id="582" r:id="rId11"/>
    <p:sldId id="583" r:id="rId12"/>
    <p:sldId id="592" r:id="rId13"/>
    <p:sldId id="593" r:id="rId14"/>
    <p:sldId id="584" r:id="rId15"/>
    <p:sldId id="585" r:id="rId16"/>
    <p:sldId id="587" r:id="rId17"/>
    <p:sldId id="588" r:id="rId18"/>
    <p:sldId id="589" r:id="rId19"/>
    <p:sldId id="590" r:id="rId20"/>
    <p:sldId id="591" r:id="rId21"/>
    <p:sldId id="573" r:id="rId22"/>
    <p:sldId id="594" r:id="rId23"/>
    <p:sldId id="595" r:id="rId24"/>
    <p:sldId id="596" r:id="rId25"/>
    <p:sldId id="597" r:id="rId26"/>
    <p:sldId id="598" r:id="rId27"/>
    <p:sldId id="599" r:id="rId28"/>
    <p:sldId id="600" r:id="rId29"/>
    <p:sldId id="601" r:id="rId30"/>
    <p:sldId id="602" r:id="rId31"/>
    <p:sldId id="532" r:id="rId32"/>
    <p:sldId id="605" r:id="rId33"/>
    <p:sldId id="603" r:id="rId34"/>
    <p:sldId id="572" r:id="rId35"/>
    <p:sldId id="608" r:id="rId36"/>
    <p:sldId id="609" r:id="rId37"/>
    <p:sldId id="606" r:id="rId38"/>
    <p:sldId id="607" r:id="rId39"/>
    <p:sldId id="604" r:id="rId40"/>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C69B"/>
    <a:srgbClr val="CCFFCC"/>
    <a:srgbClr val="FFCC99"/>
    <a:srgbClr val="CCFFFF"/>
    <a:srgbClr val="F79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80" autoAdjust="0"/>
    <p:restoredTop sz="99809" autoAdjust="0"/>
  </p:normalViewPr>
  <p:slideViewPr>
    <p:cSldViewPr>
      <p:cViewPr varScale="1">
        <p:scale>
          <a:sx n="114" d="100"/>
          <a:sy n="114" d="100"/>
        </p:scale>
        <p:origin x="1578"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7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47" Type="http://schemas.microsoft.com/office/2015/10/relationships/revisionInfo" Target="revisionInfo.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customXml" Target="../customXml/item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4781" tIns="47390" rIns="94781" bIns="47390" rtlCol="0"/>
          <a:lstStyle>
            <a:lvl1pPr algn="l" eaLnBrk="1" hangingPunct="1">
              <a:defRPr sz="1200">
                <a:latin typeface="Arial" charset="0"/>
                <a:cs typeface="Arial" charset="0"/>
              </a:defRPr>
            </a:lvl1pPr>
          </a:lstStyle>
          <a:p>
            <a:pPr>
              <a:defRPr/>
            </a:pPr>
            <a:endParaRPr lang="en-US"/>
          </a:p>
        </p:txBody>
      </p:sp>
      <p:sp>
        <p:nvSpPr>
          <p:cNvPr id="3" name="Date Placeholder 2"/>
          <p:cNvSpPr>
            <a:spLocks noGrp="1"/>
          </p:cNvSpPr>
          <p:nvPr>
            <p:ph type="dt" sz="quarter" idx="1"/>
          </p:nvPr>
        </p:nvSpPr>
        <p:spPr>
          <a:xfrm>
            <a:off x="4143375" y="0"/>
            <a:ext cx="3170238" cy="481013"/>
          </a:xfrm>
          <a:prstGeom prst="rect">
            <a:avLst/>
          </a:prstGeom>
        </p:spPr>
        <p:txBody>
          <a:bodyPr vert="horz" lIns="94781" tIns="47390" rIns="94781" bIns="47390" rtlCol="0"/>
          <a:lstStyle>
            <a:lvl1pPr algn="r" eaLnBrk="1" hangingPunct="1">
              <a:defRPr sz="1200">
                <a:latin typeface="Arial" charset="0"/>
                <a:cs typeface="Arial" charset="0"/>
              </a:defRPr>
            </a:lvl1pPr>
          </a:lstStyle>
          <a:p>
            <a:pPr>
              <a:defRPr/>
            </a:pPr>
            <a:fld id="{C0148C89-2111-4F9F-9117-DDF85A248CF1}" type="datetimeFigureOut">
              <a:rPr lang="en-US"/>
              <a:pPr>
                <a:defRPr/>
              </a:pPr>
              <a:t>7/4/2017</a:t>
            </a:fld>
            <a:endParaRPr lang="en-US" dirty="0"/>
          </a:p>
        </p:txBody>
      </p:sp>
      <p:sp>
        <p:nvSpPr>
          <p:cNvPr id="4" name="Footer Placeholder 3"/>
          <p:cNvSpPr>
            <a:spLocks noGrp="1"/>
          </p:cNvSpPr>
          <p:nvPr>
            <p:ph type="ftr" sz="quarter" idx="2"/>
          </p:nvPr>
        </p:nvSpPr>
        <p:spPr>
          <a:xfrm>
            <a:off x="0" y="9118600"/>
            <a:ext cx="3170238" cy="481013"/>
          </a:xfrm>
          <a:prstGeom prst="rect">
            <a:avLst/>
          </a:prstGeom>
        </p:spPr>
        <p:txBody>
          <a:bodyPr vert="horz" lIns="94781" tIns="47390" rIns="94781" bIns="47390" rtlCol="0" anchor="b"/>
          <a:lstStyle>
            <a:lvl1pPr algn="l" eaLnBrk="1" hangingPunct="1">
              <a:defRPr sz="1200">
                <a:latin typeface="Arial" charset="0"/>
                <a:cs typeface="Arial" charset="0"/>
              </a:defRPr>
            </a:lvl1pPr>
          </a:lstStyle>
          <a:p>
            <a:pPr>
              <a:defRPr/>
            </a:pPr>
            <a:endParaRPr lang="en-US"/>
          </a:p>
        </p:txBody>
      </p:sp>
      <p:sp>
        <p:nvSpPr>
          <p:cNvPr id="5" name="Slide Number Placeholder 4"/>
          <p:cNvSpPr>
            <a:spLocks noGrp="1"/>
          </p:cNvSpPr>
          <p:nvPr>
            <p:ph type="sldNum" sz="quarter" idx="3"/>
          </p:nvPr>
        </p:nvSpPr>
        <p:spPr>
          <a:xfrm>
            <a:off x="4143375" y="9118600"/>
            <a:ext cx="3170238" cy="481013"/>
          </a:xfrm>
          <a:prstGeom prst="rect">
            <a:avLst/>
          </a:prstGeom>
        </p:spPr>
        <p:txBody>
          <a:bodyPr vert="horz" wrap="square" lIns="94781" tIns="47390" rIns="94781" bIns="47390" numCol="1" anchor="b" anchorCtr="0" compatLnSpc="1">
            <a:prstTxWarp prst="textNoShape">
              <a:avLst/>
            </a:prstTxWarp>
          </a:bodyPr>
          <a:lstStyle>
            <a:lvl1pPr algn="r" eaLnBrk="1" hangingPunct="1">
              <a:defRPr sz="1200"/>
            </a:lvl1pPr>
          </a:lstStyle>
          <a:p>
            <a:pPr>
              <a:defRPr/>
            </a:pPr>
            <a:fld id="{0E8A1DF9-D74E-4DE9-AA2A-D5C713583FB9}" type="slidenum">
              <a:rPr lang="en-US"/>
              <a:pPr>
                <a:defRPr/>
              </a:pPr>
              <a:t>‹#›</a:t>
            </a:fld>
            <a:endParaRPr lang="en-US"/>
          </a:p>
        </p:txBody>
      </p:sp>
    </p:spTree>
    <p:extLst>
      <p:ext uri="{BB962C8B-B14F-4D97-AF65-F5344CB8AC3E}">
        <p14:creationId xmlns:p14="http://schemas.microsoft.com/office/powerpoint/2010/main" val="36842770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6581" tIns="48292" rIns="96581" bIns="48292"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4143375" y="0"/>
            <a:ext cx="3170238" cy="481013"/>
          </a:xfrm>
          <a:prstGeom prst="rect">
            <a:avLst/>
          </a:prstGeom>
        </p:spPr>
        <p:txBody>
          <a:bodyPr vert="horz" lIns="96581" tIns="48292" rIns="96581" bIns="48292" rtlCol="0"/>
          <a:lstStyle>
            <a:lvl1pPr algn="r" eaLnBrk="1" fontAlgn="auto" hangingPunct="1">
              <a:spcBef>
                <a:spcPts val="0"/>
              </a:spcBef>
              <a:spcAft>
                <a:spcPts val="0"/>
              </a:spcAft>
              <a:defRPr sz="1200">
                <a:latin typeface="+mn-lt"/>
                <a:cs typeface="+mn-cs"/>
              </a:defRPr>
            </a:lvl1pPr>
          </a:lstStyle>
          <a:p>
            <a:pPr>
              <a:defRPr/>
            </a:pPr>
            <a:fld id="{19B7E04C-0AC7-44E1-8DBD-6EC9A341FD2C}" type="datetimeFigureOut">
              <a:rPr lang="en-US"/>
              <a:pPr>
                <a:defRPr/>
              </a:pPr>
              <a:t>7/4/2017</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581" tIns="48292" rIns="96581" bIns="48292" rtlCol="0" anchor="ctr"/>
          <a:lstStyle/>
          <a:p>
            <a:pPr lvl="0"/>
            <a:endParaRPr lang="en-US" noProof="0" dirty="0"/>
          </a:p>
        </p:txBody>
      </p:sp>
      <p:sp>
        <p:nvSpPr>
          <p:cNvPr id="5" name="Notes Placeholder 4"/>
          <p:cNvSpPr>
            <a:spLocks noGrp="1"/>
          </p:cNvSpPr>
          <p:nvPr>
            <p:ph type="body" sz="quarter" idx="3"/>
          </p:nvPr>
        </p:nvSpPr>
        <p:spPr>
          <a:xfrm>
            <a:off x="731838" y="4560888"/>
            <a:ext cx="5851525" cy="4321175"/>
          </a:xfrm>
          <a:prstGeom prst="rect">
            <a:avLst/>
          </a:prstGeom>
        </p:spPr>
        <p:txBody>
          <a:bodyPr vert="horz" lIns="96581" tIns="48292" rIns="96581" bIns="4829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118600"/>
            <a:ext cx="3170238" cy="481013"/>
          </a:xfrm>
          <a:prstGeom prst="rect">
            <a:avLst/>
          </a:prstGeom>
        </p:spPr>
        <p:txBody>
          <a:bodyPr vert="horz" lIns="96581" tIns="48292" rIns="96581" bIns="48292"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4143375" y="9118600"/>
            <a:ext cx="3170238" cy="481013"/>
          </a:xfrm>
          <a:prstGeom prst="rect">
            <a:avLst/>
          </a:prstGeom>
        </p:spPr>
        <p:txBody>
          <a:bodyPr vert="horz" wrap="square" lIns="96581" tIns="48292" rIns="96581" bIns="4829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0E756D9-872B-478F-A64B-C51B101252B1}" type="slidenum">
              <a:rPr lang="en-US"/>
              <a:pPr>
                <a:defRPr/>
              </a:pPr>
              <a:t>‹#›</a:t>
            </a:fld>
            <a:endParaRPr lang="en-US"/>
          </a:p>
        </p:txBody>
      </p:sp>
    </p:spTree>
    <p:extLst>
      <p:ext uri="{BB962C8B-B14F-4D97-AF65-F5344CB8AC3E}">
        <p14:creationId xmlns:p14="http://schemas.microsoft.com/office/powerpoint/2010/main" val="41415798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D7D35B-5D03-48BC-9FA4-E259EFAF43A1}" type="slidenum">
              <a:rPr lang="en-US" smtClean="0">
                <a:latin typeface="Calibri" panose="020F0502020204030204" pitchFamily="34" charset="0"/>
              </a:rPr>
              <a:pPr/>
              <a:t>1</a:t>
            </a:fld>
            <a:endParaRPr lang="en-US">
              <a:latin typeface="Calibri" panose="020F0502020204030204" pitchFamily="34" charset="0"/>
            </a:endParaRPr>
          </a:p>
        </p:txBody>
      </p:sp>
    </p:spTree>
    <p:extLst>
      <p:ext uri="{BB962C8B-B14F-4D97-AF65-F5344CB8AC3E}">
        <p14:creationId xmlns:p14="http://schemas.microsoft.com/office/powerpoint/2010/main" val="4124107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141162-5F11-4E1C-B9E3-E52D4601745D}" type="slidenum">
              <a:rPr lang="en-US"/>
              <a:pPr>
                <a:defRPr/>
              </a:pPr>
              <a:t>‹#›</a:t>
            </a:fld>
            <a:endParaRPr lang="en-US"/>
          </a:p>
        </p:txBody>
      </p:sp>
    </p:spTree>
    <p:extLst>
      <p:ext uri="{BB962C8B-B14F-4D97-AF65-F5344CB8AC3E}">
        <p14:creationId xmlns:p14="http://schemas.microsoft.com/office/powerpoint/2010/main" val="3417830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32AA95-5178-49E0-AA6A-E712979C4089}" type="slidenum">
              <a:rPr lang="en-US"/>
              <a:pPr>
                <a:defRPr/>
              </a:pPr>
              <a:t>‹#›</a:t>
            </a:fld>
            <a:endParaRPr lang="en-US"/>
          </a:p>
        </p:txBody>
      </p:sp>
    </p:spTree>
    <p:extLst>
      <p:ext uri="{BB962C8B-B14F-4D97-AF65-F5344CB8AC3E}">
        <p14:creationId xmlns:p14="http://schemas.microsoft.com/office/powerpoint/2010/main" val="405604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BC9FE3-F66E-4A82-AFF7-2C7CEFB9AF47}" type="slidenum">
              <a:rPr lang="en-US"/>
              <a:pPr>
                <a:defRPr/>
              </a:pPr>
              <a:t>‹#›</a:t>
            </a:fld>
            <a:endParaRPr lang="en-US"/>
          </a:p>
        </p:txBody>
      </p:sp>
    </p:spTree>
    <p:extLst>
      <p:ext uri="{BB962C8B-B14F-4D97-AF65-F5344CB8AC3E}">
        <p14:creationId xmlns:p14="http://schemas.microsoft.com/office/powerpoint/2010/main" val="4025760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1C8B53C-EB3F-4102-84F4-0EF942892A70}" type="slidenum">
              <a:rPr lang="en-US"/>
              <a:pPr>
                <a:defRPr/>
              </a:pPr>
              <a:t>‹#›</a:t>
            </a:fld>
            <a:endParaRPr lang="en-US"/>
          </a:p>
        </p:txBody>
      </p:sp>
    </p:spTree>
    <p:extLst>
      <p:ext uri="{BB962C8B-B14F-4D97-AF65-F5344CB8AC3E}">
        <p14:creationId xmlns:p14="http://schemas.microsoft.com/office/powerpoint/2010/main" val="4053094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r>
              <a:rPr lang="en-US"/>
              <a:t>7/6/2017</a:t>
            </a:r>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D0884E5-7C35-4D07-BD99-215750AB385C}" type="slidenum">
              <a:rPr lang="en-US"/>
              <a:pPr>
                <a:defRPr/>
              </a:pPr>
              <a:t>‹#›</a:t>
            </a:fld>
            <a:endParaRPr lang="en-US"/>
          </a:p>
        </p:txBody>
      </p:sp>
    </p:spTree>
    <p:extLst>
      <p:ext uri="{BB962C8B-B14F-4D97-AF65-F5344CB8AC3E}">
        <p14:creationId xmlns:p14="http://schemas.microsoft.com/office/powerpoint/2010/main" val="522604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r>
              <a:rPr lang="en-US"/>
              <a:t>7/6/2017</a:t>
            </a:r>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DD46E63-E776-4333-B8A9-0AE7F353231D}" type="slidenum">
              <a:rPr lang="en-US"/>
              <a:pPr>
                <a:defRPr/>
              </a:pPr>
              <a:t>‹#›</a:t>
            </a:fld>
            <a:endParaRPr lang="en-US"/>
          </a:p>
        </p:txBody>
      </p:sp>
    </p:spTree>
    <p:extLst>
      <p:ext uri="{BB962C8B-B14F-4D97-AF65-F5344CB8AC3E}">
        <p14:creationId xmlns:p14="http://schemas.microsoft.com/office/powerpoint/2010/main" val="292245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en-US"/>
              <a:t>7/6/2017</a:t>
            </a:r>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13EF6BA-AA3D-4154-BCFF-E86205382993}" type="slidenum">
              <a:rPr lang="en-US"/>
              <a:pPr>
                <a:defRPr/>
              </a:pPr>
              <a:t>‹#›</a:t>
            </a:fld>
            <a:endParaRPr lang="en-US"/>
          </a:p>
        </p:txBody>
      </p:sp>
    </p:spTree>
    <p:extLst>
      <p:ext uri="{BB962C8B-B14F-4D97-AF65-F5344CB8AC3E}">
        <p14:creationId xmlns:p14="http://schemas.microsoft.com/office/powerpoint/2010/main" val="431957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01A578-7D87-430E-9BC3-C5577A88F41C}" type="slidenum">
              <a:rPr lang="en-US"/>
              <a:pPr>
                <a:defRPr/>
              </a:pPr>
              <a:t>‹#›</a:t>
            </a:fld>
            <a:endParaRPr lang="en-US"/>
          </a:p>
        </p:txBody>
      </p:sp>
    </p:spTree>
    <p:extLst>
      <p:ext uri="{BB962C8B-B14F-4D97-AF65-F5344CB8AC3E}">
        <p14:creationId xmlns:p14="http://schemas.microsoft.com/office/powerpoint/2010/main" val="3637144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7D96412-00B2-4FEB-9C30-C19C79D0792C}" type="slidenum">
              <a:rPr lang="en-US"/>
              <a:pPr>
                <a:defRPr/>
              </a:pPr>
              <a:t>‹#›</a:t>
            </a:fld>
            <a:endParaRPr lang="en-US"/>
          </a:p>
        </p:txBody>
      </p:sp>
    </p:spTree>
    <p:extLst>
      <p:ext uri="{BB962C8B-B14F-4D97-AF65-F5344CB8AC3E}">
        <p14:creationId xmlns:p14="http://schemas.microsoft.com/office/powerpoint/2010/main" val="1313370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4D922E-26E2-4E17-AA98-EDAF053E8D4D}" type="slidenum">
              <a:rPr lang="en-US"/>
              <a:pPr>
                <a:defRPr/>
              </a:pPr>
              <a:t>‹#›</a:t>
            </a:fld>
            <a:endParaRPr lang="en-US"/>
          </a:p>
        </p:txBody>
      </p:sp>
    </p:spTree>
    <p:extLst>
      <p:ext uri="{BB962C8B-B14F-4D97-AF65-F5344CB8AC3E}">
        <p14:creationId xmlns:p14="http://schemas.microsoft.com/office/powerpoint/2010/main" val="2141305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352D08-6B4C-42A9-A6C0-0A4DBD8AC894}" type="slidenum">
              <a:rPr lang="en-US"/>
              <a:pPr>
                <a:defRPr/>
              </a:pPr>
              <a:t>‹#›</a:t>
            </a:fld>
            <a:endParaRPr lang="en-US"/>
          </a:p>
        </p:txBody>
      </p:sp>
    </p:spTree>
    <p:extLst>
      <p:ext uri="{BB962C8B-B14F-4D97-AF65-F5344CB8AC3E}">
        <p14:creationId xmlns:p14="http://schemas.microsoft.com/office/powerpoint/2010/main" val="4043633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r>
              <a:rPr lang="en-US"/>
              <a:t>7/6/2017</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851661F2-374A-4E78-8CC8-9D9B5C5291F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3.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37.jpe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1257300" y="78841"/>
            <a:ext cx="7162800" cy="1371600"/>
          </a:xfrm>
          <a:prstGeom prst="rect">
            <a:avLst/>
          </a:prstGeom>
          <a:noFill/>
          <a:ln w="9525">
            <a:noFill/>
            <a:miter lim="800000"/>
            <a:headEnd/>
            <a:tailEnd/>
          </a:ln>
        </p:spPr>
        <p:txBody>
          <a:bodyPr anchor="ctr"/>
          <a:lstStyle/>
          <a:p>
            <a:pPr algn="ctr">
              <a:defRPr/>
            </a:pPr>
            <a:r>
              <a:rPr lang="en-US" sz="3200" b="1" dirty="0">
                <a:latin typeface="+mj-lt"/>
                <a:ea typeface="+mj-ea"/>
                <a:cs typeface="+mj-cs"/>
              </a:rPr>
              <a:t>Renewable and Alternative Fuels</a:t>
            </a:r>
          </a:p>
        </p:txBody>
      </p:sp>
      <p:sp>
        <p:nvSpPr>
          <p:cNvPr id="11" name="Rectangle 3"/>
          <p:cNvSpPr txBox="1">
            <a:spLocks noChangeArrowheads="1"/>
          </p:cNvSpPr>
          <p:nvPr/>
        </p:nvSpPr>
        <p:spPr bwMode="auto">
          <a:xfrm>
            <a:off x="755073" y="1720842"/>
            <a:ext cx="7696200" cy="3576638"/>
          </a:xfrm>
          <a:prstGeom prst="rect">
            <a:avLst/>
          </a:prstGeom>
          <a:noFill/>
          <a:ln w="9525">
            <a:noFill/>
            <a:miter lim="800000"/>
            <a:headEnd/>
            <a:tailEnd/>
          </a:ln>
        </p:spPr>
        <p:txBody>
          <a:bodyPr/>
          <a:lstStyle/>
          <a:p>
            <a:pPr algn="ctr">
              <a:spcBef>
                <a:spcPct val="20000"/>
              </a:spcBef>
              <a:defRPr/>
            </a:pPr>
            <a:r>
              <a:rPr lang="en-US" sz="2400" dirty="0">
                <a:latin typeface="+mn-lt"/>
                <a:cs typeface="+mn-cs"/>
              </a:rPr>
              <a:t>2017 IEPR Commissioner Workshop on</a:t>
            </a:r>
          </a:p>
          <a:p>
            <a:pPr algn="ctr">
              <a:spcBef>
                <a:spcPct val="20000"/>
              </a:spcBef>
              <a:defRPr/>
            </a:pPr>
            <a:r>
              <a:rPr lang="en-US" sz="2400" dirty="0">
                <a:latin typeface="+mn-lt"/>
                <a:cs typeface="+mn-cs"/>
              </a:rPr>
              <a:t>Transportation Energy Supply Trends</a:t>
            </a:r>
          </a:p>
          <a:p>
            <a:pPr algn="ctr">
              <a:spcBef>
                <a:spcPct val="20000"/>
              </a:spcBef>
              <a:defRPr/>
            </a:pPr>
            <a:endParaRPr lang="en-US" sz="2400" dirty="0">
              <a:latin typeface="+mn-lt"/>
              <a:cs typeface="+mn-cs"/>
            </a:endParaRPr>
          </a:p>
          <a:p>
            <a:pPr algn="ctr">
              <a:spcBef>
                <a:spcPct val="20000"/>
              </a:spcBef>
              <a:defRPr/>
            </a:pPr>
            <a:r>
              <a:rPr lang="en-US" sz="2000" dirty="0">
                <a:latin typeface="+mn-lt"/>
                <a:cs typeface="+mn-cs"/>
              </a:rPr>
              <a:t>July 6, 2017</a:t>
            </a:r>
          </a:p>
          <a:p>
            <a:pPr algn="ctr">
              <a:spcBef>
                <a:spcPct val="20000"/>
              </a:spcBef>
              <a:defRPr/>
            </a:pPr>
            <a:endParaRPr lang="en-US" sz="1400" dirty="0">
              <a:latin typeface="+mn-lt"/>
              <a:cs typeface="+mn-cs"/>
            </a:endParaRPr>
          </a:p>
          <a:p>
            <a:pPr algn="ctr">
              <a:spcBef>
                <a:spcPct val="20000"/>
              </a:spcBef>
              <a:defRPr/>
            </a:pPr>
            <a:endParaRPr lang="en-US" sz="1000" i="1" dirty="0">
              <a:latin typeface="+mn-lt"/>
              <a:cs typeface="+mn-cs"/>
            </a:endParaRPr>
          </a:p>
          <a:p>
            <a:pPr algn="ctr">
              <a:spcBef>
                <a:spcPct val="20000"/>
              </a:spcBef>
              <a:defRPr/>
            </a:pPr>
            <a:r>
              <a:rPr lang="en-US" sz="2000" i="1" dirty="0">
                <a:latin typeface="+mn-lt"/>
                <a:cs typeface="+mn-cs"/>
              </a:rPr>
              <a:t>Gordon Schremp</a:t>
            </a:r>
          </a:p>
          <a:p>
            <a:pPr algn="ctr">
              <a:spcBef>
                <a:spcPct val="20000"/>
              </a:spcBef>
              <a:defRPr/>
            </a:pPr>
            <a:r>
              <a:rPr lang="en-US" sz="2000" i="1" dirty="0">
                <a:latin typeface="+mn-lt"/>
                <a:cs typeface="+mn-cs"/>
              </a:rPr>
              <a:t>Energy Assessments Division</a:t>
            </a:r>
          </a:p>
          <a:p>
            <a:pPr algn="ctr">
              <a:spcBef>
                <a:spcPct val="20000"/>
              </a:spcBef>
              <a:defRPr/>
            </a:pPr>
            <a:r>
              <a:rPr lang="en-US" sz="2000" i="1" dirty="0">
                <a:latin typeface="+mn-lt"/>
                <a:cs typeface="+mn-cs"/>
              </a:rPr>
              <a:t>California Energy Commission</a:t>
            </a:r>
          </a:p>
          <a:p>
            <a:pPr algn="ctr">
              <a:spcBef>
                <a:spcPct val="20000"/>
              </a:spcBef>
              <a:defRPr/>
            </a:pPr>
            <a:r>
              <a:rPr lang="en-US" sz="2000" i="1" dirty="0">
                <a:latin typeface="+mn-lt"/>
                <a:cs typeface="+mn-cs"/>
              </a:rPr>
              <a:t>Gordon.schremp@energy.ca.gov</a:t>
            </a: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1400" dirty="0">
              <a:solidFill>
                <a:schemeClr val="tx1">
                  <a:tint val="75000"/>
                </a:schemeClr>
              </a:solidFill>
              <a:latin typeface="+mn-lt"/>
              <a:cs typeface="+mn-cs"/>
            </a:endParaRPr>
          </a:p>
        </p:txBody>
      </p:sp>
      <p:sp>
        <p:nvSpPr>
          <p:cNvPr id="12" name="TextBox 11"/>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26"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57200" y="63760"/>
            <a:ext cx="8229600" cy="1143000"/>
          </a:xfrm>
        </p:spPr>
        <p:txBody>
          <a:bodyPr/>
          <a:lstStyle/>
          <a:p>
            <a:pPr eaLnBrk="1" hangingPunct="1"/>
            <a:r>
              <a:rPr lang="en-US" sz="3200" dirty="0"/>
              <a:t>Presentation Topics</a:t>
            </a:r>
          </a:p>
        </p:txBody>
      </p:sp>
      <p:sp>
        <p:nvSpPr>
          <p:cNvPr id="2" name="Content Placeholder 1"/>
          <p:cNvSpPr>
            <a:spLocks noGrp="1"/>
          </p:cNvSpPr>
          <p:nvPr>
            <p:ph idx="1"/>
          </p:nvPr>
        </p:nvSpPr>
        <p:spPr>
          <a:xfrm>
            <a:off x="460664" y="1627418"/>
            <a:ext cx="8229600" cy="2334982"/>
          </a:xfrm>
        </p:spPr>
        <p:txBody>
          <a:bodyPr/>
          <a:lstStyle/>
          <a:p>
            <a:r>
              <a:rPr lang="en-US" sz="2400" dirty="0"/>
              <a:t>Ethanol overview</a:t>
            </a:r>
            <a:endParaRPr lang="en-US" sz="2000" dirty="0"/>
          </a:p>
          <a:p>
            <a:r>
              <a:rPr lang="en-US" sz="2400" dirty="0"/>
              <a:t>Biodiesel overview</a:t>
            </a:r>
          </a:p>
          <a:p>
            <a:r>
              <a:rPr lang="en-US" sz="2400" dirty="0"/>
              <a:t>Other emerging fuels </a:t>
            </a:r>
          </a:p>
          <a:p>
            <a:pPr marL="0" indent="0">
              <a:buNone/>
            </a:pPr>
            <a:endParaRPr lang="en-US" sz="2400" dirty="0"/>
          </a:p>
          <a:p>
            <a:endParaRPr lang="en-US" sz="24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2</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140979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Ethanol Overview</a:t>
            </a:r>
          </a:p>
        </p:txBody>
      </p:sp>
    </p:spTree>
    <p:extLst>
      <p:ext uri="{BB962C8B-B14F-4D97-AF65-F5344CB8AC3E}">
        <p14:creationId xmlns:p14="http://schemas.microsoft.com/office/powerpoint/2010/main" val="1778949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E30DAF9-F05A-4C3A-8941-A3010E678B52}"/>
              </a:ext>
            </a:extLst>
          </p:cNvPr>
          <p:cNvPicPr>
            <a:picLocks noChangeAspect="1"/>
          </p:cNvPicPr>
          <p:nvPr/>
        </p:nvPicPr>
        <p:blipFill>
          <a:blip r:embed="rId2"/>
          <a:stretch>
            <a:fillRect/>
          </a:stretch>
        </p:blipFill>
        <p:spPr>
          <a:xfrm>
            <a:off x="914400" y="598374"/>
            <a:ext cx="7772400" cy="5563298"/>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Ethanol Production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U.S. Department of Agriculture (USDA) and EIA.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4</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106510" y="1185278"/>
            <a:ext cx="3913290" cy="2308324"/>
          </a:xfrm>
          <a:prstGeom prst="rect">
            <a:avLst/>
          </a:prstGeom>
          <a:solidFill>
            <a:schemeClr val="tx2">
              <a:lumMod val="20000"/>
              <a:lumOff val="80000"/>
            </a:schemeClr>
          </a:solidFill>
          <a:ln>
            <a:solidFill>
              <a:schemeClr val="tx1"/>
            </a:solidFill>
          </a:ln>
        </p:spPr>
        <p:txBody>
          <a:bodyPr wrap="square" rtlCol="0">
            <a:spAutoFit/>
          </a:bodyPr>
          <a:lstStyle/>
          <a:p>
            <a:r>
              <a:rPr lang="en-US" sz="1600" dirty="0"/>
              <a:t>Output reached a record 15.33 billion gallons during 2016 attributed to rising gasoline demand and the profitability of export markets outside of the United States. The phase-out of MTBE (due to ground water contamination concerns) and passage of the RFS are the events that resulted in a further expansion of ethanol use as a transportation fuel. </a:t>
            </a:r>
          </a:p>
        </p:txBody>
      </p:sp>
    </p:spTree>
    <p:extLst>
      <p:ext uri="{BB962C8B-B14F-4D97-AF65-F5344CB8AC3E}">
        <p14:creationId xmlns:p14="http://schemas.microsoft.com/office/powerpoint/2010/main" val="2438198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9E600B7-1828-49FB-8498-E7BAA9B6F301}"/>
              </a:ext>
            </a:extLst>
          </p:cNvPr>
          <p:cNvPicPr>
            <a:picLocks noChangeAspect="1"/>
          </p:cNvPicPr>
          <p:nvPr/>
        </p:nvPicPr>
        <p:blipFill>
          <a:blip r:embed="rId2"/>
          <a:stretch>
            <a:fillRect/>
          </a:stretch>
        </p:blipFill>
        <p:spPr>
          <a:xfrm>
            <a:off x="838200" y="609600"/>
            <a:ext cx="7543800" cy="5480533"/>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Fuel Ethanol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066800" y="6013258"/>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U.S. Federal Highway Administration (U.S. FHA), BOE)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5</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828800" y="838200"/>
            <a:ext cx="3657600" cy="3785652"/>
          </a:xfrm>
          <a:prstGeom prst="rect">
            <a:avLst/>
          </a:prstGeom>
          <a:solidFill>
            <a:schemeClr val="accent3">
              <a:lumMod val="40000"/>
              <a:lumOff val="60000"/>
            </a:schemeClr>
          </a:solidFill>
          <a:ln>
            <a:solidFill>
              <a:schemeClr val="tx1"/>
            </a:solidFill>
          </a:ln>
        </p:spPr>
        <p:txBody>
          <a:bodyPr wrap="square" rtlCol="0">
            <a:spAutoFit/>
          </a:bodyPr>
          <a:lstStyle/>
          <a:p>
            <a:r>
              <a:rPr lang="en-US" sz="1600" dirty="0"/>
              <a:t>The transition to ethanol and away from MTBE began in California following Governor Gray Davis’ March 25, 1999 executive order to eliminate its use due to concerns of potential widespread contamination of drinking water sources.</a:t>
            </a:r>
          </a:p>
          <a:p>
            <a:pPr marL="285750" indent="-285750">
              <a:buFont typeface="Arial" panose="020B0604020202020204" pitchFamily="34" charset="0"/>
              <a:buChar char="•"/>
            </a:pPr>
            <a:r>
              <a:rPr lang="en-US" sz="1600" dirty="0"/>
              <a:t>Approximately 60 percent of gasoline was using ethanol by 2003</a:t>
            </a:r>
          </a:p>
          <a:p>
            <a:pPr marL="285750" indent="-285750">
              <a:buFont typeface="Arial" panose="020B0604020202020204" pitchFamily="34" charset="0"/>
              <a:buChar char="•"/>
            </a:pPr>
            <a:r>
              <a:rPr lang="en-US" sz="1600" dirty="0"/>
              <a:t>Transition away from MTBE completed by 2004</a:t>
            </a:r>
          </a:p>
          <a:p>
            <a:pPr marL="285750" indent="-285750">
              <a:buFont typeface="Arial" panose="020B0604020202020204" pitchFamily="34" charset="0"/>
              <a:buChar char="•"/>
            </a:pPr>
            <a:r>
              <a:rPr lang="en-US" sz="1600" dirty="0"/>
              <a:t>Ethanol use jumps from 6 to 10 percent by volume by January 2010</a:t>
            </a:r>
          </a:p>
        </p:txBody>
      </p:sp>
    </p:spTree>
    <p:extLst>
      <p:ext uri="{BB962C8B-B14F-4D97-AF65-F5344CB8AC3E}">
        <p14:creationId xmlns:p14="http://schemas.microsoft.com/office/powerpoint/2010/main" val="1525777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C74950A-4142-473A-8057-127A18444238}"/>
              </a:ext>
            </a:extLst>
          </p:cNvPr>
          <p:cNvPicPr>
            <a:picLocks noChangeAspect="1"/>
          </p:cNvPicPr>
          <p:nvPr/>
        </p:nvPicPr>
        <p:blipFill>
          <a:blip r:embed="rId2"/>
          <a:stretch>
            <a:fillRect/>
          </a:stretch>
        </p:blipFill>
        <p:spPr>
          <a:xfrm>
            <a:off x="1089787" y="616993"/>
            <a:ext cx="7368413" cy="5555207"/>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Ethanol Supply and Demand</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4114800" y="2895600"/>
            <a:ext cx="3989490" cy="1815882"/>
          </a:xfrm>
          <a:prstGeom prst="rect">
            <a:avLst/>
          </a:prstGeom>
          <a:solidFill>
            <a:schemeClr val="bg1">
              <a:lumMod val="95000"/>
            </a:schemeClr>
          </a:solidFill>
          <a:ln>
            <a:solidFill>
              <a:schemeClr val="tx1"/>
            </a:solidFill>
          </a:ln>
        </p:spPr>
        <p:txBody>
          <a:bodyPr wrap="square" rtlCol="0">
            <a:spAutoFit/>
          </a:bodyPr>
          <a:lstStyle/>
          <a:p>
            <a:r>
              <a:rPr lang="en-US" sz="1600" dirty="0"/>
              <a:t>Since mid-2010 demand for ethanol has fluctuated, somewhat closely mirroring changing gasoline demand as the average concentration of ethanol stays at or near 10 percent by volume.</a:t>
            </a:r>
          </a:p>
          <a:p>
            <a:pPr marL="285750" indent="-285750">
              <a:buFont typeface="Arial" panose="020B0604020202020204" pitchFamily="34" charset="0"/>
              <a:buChar char="•"/>
            </a:pPr>
            <a:r>
              <a:rPr lang="en-US" sz="1600" dirty="0"/>
              <a:t>Ethanol demand set a record in August 2016 of 974 thousand barrels per day</a:t>
            </a:r>
          </a:p>
        </p:txBody>
      </p:sp>
    </p:spTree>
    <p:extLst>
      <p:ext uri="{BB962C8B-B14F-4D97-AF65-F5344CB8AC3E}">
        <p14:creationId xmlns:p14="http://schemas.microsoft.com/office/powerpoint/2010/main" val="286756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321406C-73AB-4F43-AFBE-F9ACFFDD18D1}"/>
              </a:ext>
            </a:extLst>
          </p:cNvPr>
          <p:cNvPicPr>
            <a:picLocks noChangeAspect="1"/>
          </p:cNvPicPr>
          <p:nvPr/>
        </p:nvPicPr>
        <p:blipFill>
          <a:blip r:embed="rId2"/>
          <a:stretch>
            <a:fillRect/>
          </a:stretch>
        </p:blipFill>
        <p:spPr>
          <a:xfrm>
            <a:off x="533400" y="557253"/>
            <a:ext cx="8229600" cy="559023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Ethanol Imports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4087710" y="838200"/>
            <a:ext cx="4294290" cy="1815882"/>
          </a:xfrm>
          <a:prstGeom prst="rect">
            <a:avLst/>
          </a:prstGeom>
          <a:solidFill>
            <a:schemeClr val="accent2">
              <a:lumMod val="20000"/>
              <a:lumOff val="80000"/>
            </a:schemeClr>
          </a:solidFill>
          <a:ln>
            <a:solidFill>
              <a:schemeClr val="tx1"/>
            </a:solidFill>
          </a:ln>
        </p:spPr>
        <p:txBody>
          <a:bodyPr wrap="square" rtlCol="0">
            <a:spAutoFit/>
          </a:bodyPr>
          <a:lstStyle/>
          <a:p>
            <a:r>
              <a:rPr lang="en-US" sz="1600" dirty="0"/>
              <a:t>The oversupply of domestic ethanol and relatively low prices in the United States have resulted in declining ethanol imports over the last three years. Most recently the predominant source country has been Brazil, a consequence of sugarcane ethanol’s lower carbon intensity value.</a:t>
            </a:r>
          </a:p>
        </p:txBody>
      </p:sp>
    </p:spTree>
    <p:extLst>
      <p:ext uri="{BB962C8B-B14F-4D97-AF65-F5344CB8AC3E}">
        <p14:creationId xmlns:p14="http://schemas.microsoft.com/office/powerpoint/2010/main" val="12045415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156CC1A-2AEE-4F01-814C-95FDA7B1C41A}"/>
              </a:ext>
            </a:extLst>
          </p:cNvPr>
          <p:cNvPicPr>
            <a:picLocks noChangeAspect="1"/>
          </p:cNvPicPr>
          <p:nvPr/>
        </p:nvPicPr>
        <p:blipFill>
          <a:blip r:embed="rId2"/>
          <a:stretch>
            <a:fillRect/>
          </a:stretch>
        </p:blipFill>
        <p:spPr>
          <a:xfrm>
            <a:off x="838200" y="601463"/>
            <a:ext cx="7667963" cy="5570737"/>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Ethanol Imports &amp; Exports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USDA Global Agricultural Trade System (GATS),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5410200" y="959633"/>
            <a:ext cx="2586431" cy="1569660"/>
          </a:xfrm>
          <a:prstGeom prst="rect">
            <a:avLst/>
          </a:prstGeom>
          <a:solidFill>
            <a:schemeClr val="accent6">
              <a:lumMod val="20000"/>
              <a:lumOff val="80000"/>
            </a:schemeClr>
          </a:solidFill>
          <a:ln>
            <a:solidFill>
              <a:schemeClr val="tx1"/>
            </a:solidFill>
          </a:ln>
        </p:spPr>
        <p:txBody>
          <a:bodyPr wrap="square" rtlCol="0">
            <a:spAutoFit/>
          </a:bodyPr>
          <a:lstStyle/>
          <a:p>
            <a:r>
              <a:rPr lang="en-US" sz="1600" dirty="0"/>
              <a:t>Net exports have been rising since the summer of 2013.</a:t>
            </a:r>
          </a:p>
          <a:p>
            <a:pPr marL="285750" indent="-285750">
              <a:buFont typeface="Arial" panose="020B0604020202020204" pitchFamily="34" charset="0"/>
              <a:buChar char="•"/>
            </a:pPr>
            <a:r>
              <a:rPr lang="en-US" sz="1600" dirty="0"/>
              <a:t>65.6 TBD for 2016</a:t>
            </a:r>
          </a:p>
          <a:p>
            <a:pPr marL="285750" indent="-285750">
              <a:buFont typeface="Arial" panose="020B0604020202020204" pitchFamily="34" charset="0"/>
              <a:buChar char="•"/>
            </a:pPr>
            <a:r>
              <a:rPr lang="en-US" sz="1600" dirty="0"/>
              <a:t>Declining imports</a:t>
            </a:r>
          </a:p>
          <a:p>
            <a:pPr marL="285750" indent="-285750">
              <a:buFont typeface="Arial" panose="020B0604020202020204" pitchFamily="34" charset="0"/>
              <a:buChar char="•"/>
            </a:pPr>
            <a:r>
              <a:rPr lang="en-US" sz="1600" dirty="0"/>
              <a:t>Increasing exports</a:t>
            </a:r>
          </a:p>
        </p:txBody>
      </p:sp>
    </p:spTree>
    <p:extLst>
      <p:ext uri="{BB962C8B-B14F-4D97-AF65-F5344CB8AC3E}">
        <p14:creationId xmlns:p14="http://schemas.microsoft.com/office/powerpoint/2010/main" val="738276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19E532-73D8-4828-A7D9-24F58B929C22}"/>
              </a:ext>
            </a:extLst>
          </p:cNvPr>
          <p:cNvPicPr>
            <a:picLocks noChangeAspect="1"/>
          </p:cNvPicPr>
          <p:nvPr/>
        </p:nvPicPr>
        <p:blipFill>
          <a:blip r:embed="rId2"/>
          <a:stretch>
            <a:fillRect/>
          </a:stretch>
        </p:blipFill>
        <p:spPr>
          <a:xfrm>
            <a:off x="762000" y="523251"/>
            <a:ext cx="7772400" cy="564895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Ethanol Concentration in Gasoline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California Energy Commission analysis of EIA data.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9</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4114800" y="2457033"/>
            <a:ext cx="4343400" cy="2800767"/>
          </a:xfrm>
          <a:prstGeom prst="rect">
            <a:avLst/>
          </a:prstGeom>
          <a:solidFill>
            <a:srgbClr val="FFFF00"/>
          </a:solidFill>
          <a:ln>
            <a:solidFill>
              <a:schemeClr val="tx1"/>
            </a:solidFill>
          </a:ln>
        </p:spPr>
        <p:txBody>
          <a:bodyPr wrap="square" rtlCol="0">
            <a:spAutoFit/>
          </a:bodyPr>
          <a:lstStyle/>
          <a:p>
            <a:r>
              <a:rPr lang="en-US" sz="1600" dirty="0"/>
              <a:t>During the latter portion of 2016, ethanol concentration exceeded the blend wall during multiple months, a sign that sales of E15, E85 and other mid-range blends continue to grow as more of these types of fueling dispensers are installed throughout the country.</a:t>
            </a:r>
          </a:p>
          <a:p>
            <a:pPr marL="285750" indent="-285750">
              <a:buFont typeface="Arial" panose="020B0604020202020204" pitchFamily="34" charset="0"/>
              <a:buChar char="•"/>
            </a:pPr>
            <a:r>
              <a:rPr lang="en-US" sz="1600" dirty="0"/>
              <a:t>E15 offered for sale in 29 states, 809 sites</a:t>
            </a:r>
          </a:p>
          <a:p>
            <a:pPr marL="742950" lvl="1" indent="-285750">
              <a:buFont typeface="Courier New" panose="02070309020205020404" pitchFamily="49" charset="0"/>
              <a:buChar char="o"/>
            </a:pPr>
            <a:r>
              <a:rPr lang="en-US" sz="1400" dirty="0"/>
              <a:t>Seasonal restriction</a:t>
            </a:r>
          </a:p>
          <a:p>
            <a:pPr marL="742950" lvl="1" indent="-285750">
              <a:buFont typeface="Courier New" panose="02070309020205020404" pitchFamily="49" charset="0"/>
              <a:buChar char="o"/>
            </a:pPr>
            <a:r>
              <a:rPr lang="en-US" sz="1400" dirty="0"/>
              <a:t>No California locations</a:t>
            </a:r>
          </a:p>
          <a:p>
            <a:pPr marL="285750" indent="-285750">
              <a:buFont typeface="Arial" panose="020B0604020202020204" pitchFamily="34" charset="0"/>
              <a:buChar char="•"/>
            </a:pPr>
            <a:r>
              <a:rPr lang="en-US" sz="1600" dirty="0"/>
              <a:t>E85 offered for sale at more than 3,200 sites</a:t>
            </a:r>
          </a:p>
        </p:txBody>
      </p:sp>
    </p:spTree>
    <p:extLst>
      <p:ext uri="{BB962C8B-B14F-4D97-AF65-F5344CB8AC3E}">
        <p14:creationId xmlns:p14="http://schemas.microsoft.com/office/powerpoint/2010/main" val="1375549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AFE680-DB18-4BA8-B681-F549A75657DC}"/>
              </a:ext>
            </a:extLst>
          </p:cNvPr>
          <p:cNvPicPr>
            <a:picLocks noChangeAspect="1"/>
          </p:cNvPicPr>
          <p:nvPr/>
        </p:nvPicPr>
        <p:blipFill>
          <a:blip r:embed="rId2"/>
          <a:stretch>
            <a:fillRect/>
          </a:stretch>
        </p:blipFill>
        <p:spPr>
          <a:xfrm>
            <a:off x="838200" y="456228"/>
            <a:ext cx="7658100" cy="5563572"/>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Ethanol Industry Profitability</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Data from Ag Decision Maker, Iowa State University.</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10</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752600" y="843787"/>
            <a:ext cx="7162800" cy="307777"/>
          </a:xfrm>
          <a:prstGeom prst="rect">
            <a:avLst/>
          </a:prstGeom>
          <a:solidFill>
            <a:schemeClr val="accent1">
              <a:lumMod val="20000"/>
              <a:lumOff val="80000"/>
            </a:schemeClr>
          </a:solidFill>
          <a:ln>
            <a:solidFill>
              <a:schemeClr val="tx1"/>
            </a:solidFill>
          </a:ln>
        </p:spPr>
        <p:txBody>
          <a:bodyPr wrap="square" rtlCol="0">
            <a:spAutoFit/>
          </a:bodyPr>
          <a:lstStyle/>
          <a:p>
            <a:r>
              <a:rPr lang="en-US" sz="1400" dirty="0"/>
              <a:t>Declining ethanol prices eroded profitability during most of 2015 &amp; early portion of 2016. </a:t>
            </a:r>
          </a:p>
        </p:txBody>
      </p:sp>
    </p:spTree>
    <p:extLst>
      <p:ext uri="{BB962C8B-B14F-4D97-AF65-F5344CB8AC3E}">
        <p14:creationId xmlns:p14="http://schemas.microsoft.com/office/powerpoint/2010/main" val="3359576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03B48A-F620-4BAF-B599-4FF811BFF0B5}"/>
              </a:ext>
            </a:extLst>
          </p:cNvPr>
          <p:cNvPicPr>
            <a:picLocks noChangeAspect="1"/>
          </p:cNvPicPr>
          <p:nvPr/>
        </p:nvPicPr>
        <p:blipFill>
          <a:blip r:embed="rId2"/>
          <a:stretch>
            <a:fillRect/>
          </a:stretch>
        </p:blipFill>
        <p:spPr>
          <a:xfrm>
            <a:off x="914400" y="674916"/>
            <a:ext cx="7461970" cy="542108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Ethanol Plant Revenue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Data from Ag Decision Maker, Iowa State University.</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743200" y="4379893"/>
            <a:ext cx="4800600" cy="954107"/>
          </a:xfrm>
          <a:prstGeom prst="rect">
            <a:avLst/>
          </a:prstGeom>
          <a:solidFill>
            <a:schemeClr val="accent6">
              <a:lumMod val="20000"/>
              <a:lumOff val="80000"/>
            </a:schemeClr>
          </a:solidFill>
          <a:ln>
            <a:solidFill>
              <a:schemeClr val="tx1"/>
            </a:solidFill>
          </a:ln>
        </p:spPr>
        <p:txBody>
          <a:bodyPr wrap="square" rtlCol="0">
            <a:spAutoFit/>
          </a:bodyPr>
          <a:lstStyle/>
          <a:p>
            <a:r>
              <a:rPr lang="en-US" sz="1400" dirty="0"/>
              <a:t>Ethanol plants obtain revenue from the sale of fuel ethanol and to a lesser extent, co-products of ethanol production.</a:t>
            </a:r>
          </a:p>
          <a:p>
            <a:pPr marL="285750" indent="-285750">
              <a:buFont typeface="Arial" panose="020B0604020202020204" pitchFamily="34" charset="0"/>
              <a:buChar char="•"/>
            </a:pPr>
            <a:r>
              <a:rPr lang="en-US" sz="1400" dirty="0"/>
              <a:t>California facilities produce wet DGS, uses less energy</a:t>
            </a:r>
          </a:p>
          <a:p>
            <a:pPr marL="285750" indent="-285750">
              <a:buFont typeface="Arial" panose="020B0604020202020204" pitchFamily="34" charset="0"/>
              <a:buChar char="•"/>
            </a:pPr>
            <a:r>
              <a:rPr lang="en-US" sz="1400" dirty="0"/>
              <a:t>Corn oil production is an increasing revenue stream </a:t>
            </a:r>
          </a:p>
        </p:txBody>
      </p:sp>
    </p:spTree>
    <p:extLst>
      <p:ext uri="{BB962C8B-B14F-4D97-AF65-F5344CB8AC3E}">
        <p14:creationId xmlns:p14="http://schemas.microsoft.com/office/powerpoint/2010/main" val="1609094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20F41D-FDFD-46B2-9A4D-BB8C2E5DC3B2}"/>
              </a:ext>
            </a:extLst>
          </p:cNvPr>
          <p:cNvPicPr>
            <a:picLocks noChangeAspect="1"/>
          </p:cNvPicPr>
          <p:nvPr/>
        </p:nvPicPr>
        <p:blipFill>
          <a:blip r:embed="rId2"/>
          <a:stretch>
            <a:fillRect/>
          </a:stretch>
        </p:blipFill>
        <p:spPr>
          <a:xfrm>
            <a:off x="855862" y="681414"/>
            <a:ext cx="7449938" cy="5414586"/>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Ethanol Plant Feedstocks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USDA - National Agricultural Statistics Service.</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998862" y="1032715"/>
            <a:ext cx="4173338" cy="2246769"/>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The majority of fuel ethanol in the United States is produced in facilities that use corn as the primary feedstock. </a:t>
            </a:r>
          </a:p>
          <a:p>
            <a:pPr marL="285750" indent="-285750">
              <a:buFont typeface="Arial" panose="020B0604020202020204" pitchFamily="34" charset="0"/>
              <a:buChar char="•"/>
            </a:pPr>
            <a:r>
              <a:rPr lang="en-US" sz="1400" dirty="0"/>
              <a:t>Corn use to produce ethanol accounted for a record 5.266 billion bushels during 2016</a:t>
            </a:r>
          </a:p>
          <a:p>
            <a:pPr marL="285750" indent="-285750">
              <a:buFont typeface="Arial" panose="020B0604020202020204" pitchFamily="34" charset="0"/>
              <a:buChar char="•"/>
            </a:pPr>
            <a:r>
              <a:rPr lang="en-US" sz="1400" dirty="0"/>
              <a:t>Sorghum grain is also used to produce fuel ethanol, albeit in much smaller portions, estimated to have accounted for roughly 120 million bushels or 340 million gallons (2.2 percent) of all ethanol production during 2016</a:t>
            </a:r>
          </a:p>
        </p:txBody>
      </p:sp>
    </p:spTree>
    <p:extLst>
      <p:ext uri="{BB962C8B-B14F-4D97-AF65-F5344CB8AC3E}">
        <p14:creationId xmlns:p14="http://schemas.microsoft.com/office/powerpoint/2010/main" val="188657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641FCD-9CD8-46AF-9F82-CACB994E6A1D}"/>
              </a:ext>
            </a:extLst>
          </p:cNvPr>
          <p:cNvPicPr>
            <a:picLocks noChangeAspect="1"/>
          </p:cNvPicPr>
          <p:nvPr/>
        </p:nvPicPr>
        <p:blipFill>
          <a:blip r:embed="rId2"/>
          <a:stretch>
            <a:fillRect/>
          </a:stretch>
        </p:blipFill>
        <p:spPr>
          <a:xfrm>
            <a:off x="762000" y="556308"/>
            <a:ext cx="7819928" cy="5692092"/>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Corn Demand by End Use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0512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USDA - National Agricultural Statistics Service.</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872249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6CBA0F-F16F-4170-A814-BC8299EACE26}"/>
              </a:ext>
            </a:extLst>
          </p:cNvPr>
          <p:cNvPicPr>
            <a:picLocks noChangeAspect="1"/>
          </p:cNvPicPr>
          <p:nvPr/>
        </p:nvPicPr>
        <p:blipFill>
          <a:blip r:embed="rId2"/>
          <a:stretch>
            <a:fillRect/>
          </a:stretch>
        </p:blipFill>
        <p:spPr>
          <a:xfrm>
            <a:off x="990600" y="457200"/>
            <a:ext cx="7772400" cy="5657497"/>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Ethanol Plant Numbers and Capacities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334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Renewable Fuels Association (RFA)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14</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733800" y="2514600"/>
            <a:ext cx="4038600" cy="2246769"/>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The pace of construction and expansion of additional ethanol plants that use corn for a feedstock slowed because the RFS2 regulations allow obligated parties to use a maximum 15.0 billion gallons of year by that type of ethanol.</a:t>
            </a:r>
          </a:p>
          <a:p>
            <a:pPr marL="285750" indent="-285750">
              <a:buFont typeface="Arial" panose="020B0604020202020204" pitchFamily="34" charset="0"/>
              <a:buChar char="•"/>
            </a:pPr>
            <a:r>
              <a:rPr lang="en-US" sz="1400" dirty="0"/>
              <a:t>As of May 2017 there was an estimated 330 million gallons of idle ethanol production capacity in the United States, about 2.0 percent of total production capacity of 15.987 billion gallons</a:t>
            </a:r>
          </a:p>
        </p:txBody>
      </p:sp>
    </p:spTree>
    <p:extLst>
      <p:ext uri="{BB962C8B-B14F-4D97-AF65-F5344CB8AC3E}">
        <p14:creationId xmlns:p14="http://schemas.microsoft.com/office/powerpoint/2010/main" val="4165368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9BC600-A162-4D9E-9210-657A52EB559C}"/>
              </a:ext>
            </a:extLst>
          </p:cNvPr>
          <p:cNvPicPr>
            <a:picLocks noChangeAspect="1"/>
          </p:cNvPicPr>
          <p:nvPr/>
        </p:nvPicPr>
        <p:blipFill>
          <a:blip r:embed="rId2"/>
          <a:stretch>
            <a:fillRect/>
          </a:stretch>
        </p:blipFill>
        <p:spPr>
          <a:xfrm>
            <a:off x="914400" y="609600"/>
            <a:ext cx="7772400" cy="564895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Ethanol Supply Sources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943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California Air Resources Board,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15</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981200" y="3415605"/>
            <a:ext cx="6172200" cy="1384995"/>
          </a:xfrm>
          <a:prstGeom prst="rect">
            <a:avLst/>
          </a:prstGeom>
          <a:solidFill>
            <a:schemeClr val="tx2">
              <a:lumMod val="20000"/>
              <a:lumOff val="80000"/>
            </a:schemeClr>
          </a:solidFill>
          <a:ln>
            <a:solidFill>
              <a:schemeClr val="tx1"/>
            </a:solidFill>
          </a:ln>
        </p:spPr>
        <p:txBody>
          <a:bodyPr wrap="square" rtlCol="0">
            <a:spAutoFit/>
          </a:bodyPr>
          <a:lstStyle/>
          <a:p>
            <a:r>
              <a:rPr lang="en-US" sz="1400" dirty="0"/>
              <a:t>88 percent of California’s ethanol supply was imported during 2016. Importance of marine infrastructure expected to grow as demand for Brazil sugarcane ethanol increases due to the LCFS.</a:t>
            </a:r>
          </a:p>
          <a:p>
            <a:pPr marL="285750" indent="-285750">
              <a:buFont typeface="Arial" panose="020B0604020202020204" pitchFamily="34" charset="0"/>
              <a:buChar char="•"/>
            </a:pPr>
            <a:r>
              <a:rPr lang="en-US" sz="1400" dirty="0"/>
              <a:t>CA rail imports averaged 72.36 gCO2e/MJ carbon intensity during 2016</a:t>
            </a:r>
          </a:p>
          <a:p>
            <a:pPr marL="285750" indent="-285750">
              <a:buFont typeface="Arial" panose="020B0604020202020204" pitchFamily="34" charset="0"/>
              <a:buChar char="•"/>
            </a:pPr>
            <a:r>
              <a:rPr lang="en-US" sz="1400" dirty="0"/>
              <a:t>CA producers averaged 70.23 gCO2e/MJ </a:t>
            </a:r>
          </a:p>
          <a:p>
            <a:pPr marL="285750" indent="-285750">
              <a:buFont typeface="Arial" panose="020B0604020202020204" pitchFamily="34" charset="0"/>
              <a:buChar char="•"/>
            </a:pPr>
            <a:r>
              <a:rPr lang="en-US" sz="1400" dirty="0"/>
              <a:t>Brazil imports averaged only 49.75 gCO2e/MJ</a:t>
            </a:r>
          </a:p>
        </p:txBody>
      </p:sp>
    </p:spTree>
    <p:extLst>
      <p:ext uri="{BB962C8B-B14F-4D97-AF65-F5344CB8AC3E}">
        <p14:creationId xmlns:p14="http://schemas.microsoft.com/office/powerpoint/2010/main" val="1046522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57200" y="63760"/>
            <a:ext cx="8229600" cy="1143000"/>
          </a:xfrm>
        </p:spPr>
        <p:txBody>
          <a:bodyPr/>
          <a:lstStyle/>
          <a:p>
            <a:pPr eaLnBrk="1" hangingPunct="1"/>
            <a:r>
              <a:rPr lang="en-US" sz="3200" dirty="0"/>
              <a:t>Brazilian Ethanol Overview</a:t>
            </a:r>
          </a:p>
        </p:txBody>
      </p:sp>
      <p:sp>
        <p:nvSpPr>
          <p:cNvPr id="2" name="Content Placeholder 1"/>
          <p:cNvSpPr>
            <a:spLocks noGrp="1"/>
          </p:cNvSpPr>
          <p:nvPr>
            <p:ph idx="1"/>
          </p:nvPr>
        </p:nvSpPr>
        <p:spPr>
          <a:xfrm>
            <a:off x="457899" y="1143000"/>
            <a:ext cx="8229600" cy="2334982"/>
          </a:xfrm>
        </p:spPr>
        <p:txBody>
          <a:bodyPr/>
          <a:lstStyle/>
          <a:p>
            <a:r>
              <a:rPr lang="en-US" sz="2400" dirty="0"/>
              <a:t>The ethanol market in Brazil varies significantly from U.S.</a:t>
            </a:r>
          </a:p>
          <a:p>
            <a:pPr lvl="1"/>
            <a:r>
              <a:rPr lang="en-US" sz="1600" dirty="0"/>
              <a:t>Seasonal ethanol production</a:t>
            </a:r>
          </a:p>
          <a:p>
            <a:pPr lvl="1"/>
            <a:r>
              <a:rPr lang="en-US" sz="1600" dirty="0"/>
              <a:t>Conversion flexibility – sugar vs. ethanol</a:t>
            </a:r>
          </a:p>
          <a:p>
            <a:pPr lvl="1"/>
            <a:r>
              <a:rPr lang="en-US" sz="1600" dirty="0"/>
              <a:t>73 percent smaller annual output per ethanol facility</a:t>
            </a:r>
          </a:p>
          <a:p>
            <a:pPr lvl="1"/>
            <a:r>
              <a:rPr lang="en-US" sz="1600" dirty="0"/>
              <a:t>23 percent higher ethanol yield per acre</a:t>
            </a:r>
          </a:p>
          <a:p>
            <a:pPr lvl="1"/>
            <a:r>
              <a:rPr lang="en-US" sz="1600" dirty="0"/>
              <a:t>Higher concentration in gasoline fuels – 27 versus 10 percent by volume</a:t>
            </a:r>
          </a:p>
          <a:p>
            <a:pPr marL="0" indent="0">
              <a:buNone/>
            </a:pPr>
            <a:endParaRPr lang="en-US" sz="2400" dirty="0"/>
          </a:p>
          <a:p>
            <a:pPr marL="0" indent="0">
              <a:buNone/>
            </a:pPr>
            <a:endParaRPr lang="en-US" sz="2400" dirty="0"/>
          </a:p>
          <a:p>
            <a:endParaRPr lang="en-US" sz="24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16</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graphicFrame>
        <p:nvGraphicFramePr>
          <p:cNvPr id="5" name="Object 4">
            <a:extLst>
              <a:ext uri="{FF2B5EF4-FFF2-40B4-BE49-F238E27FC236}">
                <a16:creationId xmlns:a16="http://schemas.microsoft.com/office/drawing/2014/main" id="{D9FF7A15-F643-4EE1-8237-FADACBA2D47C}"/>
              </a:ext>
            </a:extLst>
          </p:cNvPr>
          <p:cNvGraphicFramePr>
            <a:graphicFrameLocks noChangeAspect="1"/>
          </p:cNvGraphicFramePr>
          <p:nvPr>
            <p:extLst>
              <p:ext uri="{D42A27DB-BD31-4B8C-83A1-F6EECF244321}">
                <p14:modId xmlns:p14="http://schemas.microsoft.com/office/powerpoint/2010/main" val="1512709334"/>
              </p:ext>
            </p:extLst>
          </p:nvPr>
        </p:nvGraphicFramePr>
        <p:xfrm>
          <a:off x="1052346" y="4038600"/>
          <a:ext cx="6796254" cy="2085008"/>
        </p:xfrm>
        <a:graphic>
          <a:graphicData uri="http://schemas.openxmlformats.org/presentationml/2006/ole">
            <mc:AlternateContent xmlns:mc="http://schemas.openxmlformats.org/markup-compatibility/2006">
              <mc:Choice xmlns:v="urn:schemas-microsoft-com:vml" Requires="v">
                <p:oleObj spid="_x0000_s1041" name="Document" r:id="rId4" imgW="5940848" imgH="1821688" progId="Word.Document.12">
                  <p:embed/>
                </p:oleObj>
              </mc:Choice>
              <mc:Fallback>
                <p:oleObj name="Document" r:id="rId4" imgW="5940848" imgH="1821688" progId="Word.Document.12">
                  <p:embed/>
                  <p:pic>
                    <p:nvPicPr>
                      <p:cNvPr id="0" name=""/>
                      <p:cNvPicPr/>
                      <p:nvPr/>
                    </p:nvPicPr>
                    <p:blipFill>
                      <a:blip r:embed="rId5"/>
                      <a:stretch>
                        <a:fillRect/>
                      </a:stretch>
                    </p:blipFill>
                    <p:spPr>
                      <a:xfrm>
                        <a:off x="1052346" y="4038600"/>
                        <a:ext cx="6796254" cy="2085008"/>
                      </a:xfrm>
                      <a:prstGeom prst="rect">
                        <a:avLst/>
                      </a:prstGeom>
                    </p:spPr>
                  </p:pic>
                </p:oleObj>
              </mc:Fallback>
            </mc:AlternateContent>
          </a:graphicData>
        </a:graphic>
      </p:graphicFrame>
      <p:sp>
        <p:nvSpPr>
          <p:cNvPr id="12" name="Text Box 15">
            <a:extLst>
              <a:ext uri="{FF2B5EF4-FFF2-40B4-BE49-F238E27FC236}">
                <a16:creationId xmlns:a16="http://schemas.microsoft.com/office/drawing/2014/main" id="{1A59D629-49A1-44CC-A4B2-4869F1742766}"/>
              </a:ext>
            </a:extLst>
          </p:cNvPr>
          <p:cNvSpPr txBox="1">
            <a:spLocks noChangeArrowheads="1"/>
          </p:cNvSpPr>
          <p:nvPr/>
        </p:nvSpPr>
        <p:spPr bwMode="auto">
          <a:xfrm>
            <a:off x="1371600" y="6016681"/>
            <a:ext cx="5943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Various and California Energy Commission analysis.</a:t>
            </a:r>
          </a:p>
        </p:txBody>
      </p:sp>
      <p:pic>
        <p:nvPicPr>
          <p:cNvPr id="6" name="Picture 5">
            <a:extLst>
              <a:ext uri="{FF2B5EF4-FFF2-40B4-BE49-F238E27FC236}">
                <a16:creationId xmlns:a16="http://schemas.microsoft.com/office/drawing/2014/main" id="{07494149-C014-4226-8764-D7486BE7EF87}"/>
              </a:ext>
            </a:extLst>
          </p:cNvPr>
          <p:cNvPicPr>
            <a:picLocks noChangeAspect="1"/>
          </p:cNvPicPr>
          <p:nvPr/>
        </p:nvPicPr>
        <p:blipFill>
          <a:blip r:embed="rId6"/>
          <a:stretch>
            <a:fillRect/>
          </a:stretch>
        </p:blipFill>
        <p:spPr>
          <a:xfrm>
            <a:off x="5486399" y="3363834"/>
            <a:ext cx="897795" cy="628457"/>
          </a:xfrm>
          <a:prstGeom prst="rect">
            <a:avLst/>
          </a:prstGeom>
        </p:spPr>
      </p:pic>
      <p:pic>
        <p:nvPicPr>
          <p:cNvPr id="7" name="Picture 6">
            <a:extLst>
              <a:ext uri="{FF2B5EF4-FFF2-40B4-BE49-F238E27FC236}">
                <a16:creationId xmlns:a16="http://schemas.microsoft.com/office/drawing/2014/main" id="{EF337B19-2E2D-429D-B968-528997C6504C}"/>
              </a:ext>
            </a:extLst>
          </p:cNvPr>
          <p:cNvPicPr>
            <a:picLocks noChangeAspect="1"/>
          </p:cNvPicPr>
          <p:nvPr/>
        </p:nvPicPr>
        <p:blipFill>
          <a:blip r:embed="rId7"/>
          <a:stretch>
            <a:fillRect/>
          </a:stretch>
        </p:blipFill>
        <p:spPr>
          <a:xfrm>
            <a:off x="6540617" y="3363833"/>
            <a:ext cx="978024" cy="616445"/>
          </a:xfrm>
          <a:prstGeom prst="rect">
            <a:avLst/>
          </a:prstGeom>
        </p:spPr>
      </p:pic>
    </p:spTree>
    <p:extLst>
      <p:ext uri="{BB962C8B-B14F-4D97-AF65-F5344CB8AC3E}">
        <p14:creationId xmlns:p14="http://schemas.microsoft.com/office/powerpoint/2010/main" val="700444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D8E2EB-C143-4082-A7DB-EFD63F4073A7}"/>
              </a:ext>
            </a:extLst>
          </p:cNvPr>
          <p:cNvPicPr>
            <a:picLocks noChangeAspect="1"/>
          </p:cNvPicPr>
          <p:nvPr/>
        </p:nvPicPr>
        <p:blipFill>
          <a:blip r:embed="rId2"/>
          <a:stretch>
            <a:fillRect/>
          </a:stretch>
        </p:blipFill>
        <p:spPr>
          <a:xfrm>
            <a:off x="838200" y="718942"/>
            <a:ext cx="7296482" cy="5300858"/>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Brazil Ethanol Production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943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UNICA, MAPA, USDA FAS,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286000" y="1861942"/>
            <a:ext cx="2971800" cy="954107"/>
          </a:xfrm>
          <a:prstGeom prst="rect">
            <a:avLst/>
          </a:prstGeom>
          <a:solidFill>
            <a:schemeClr val="accent5">
              <a:lumMod val="20000"/>
              <a:lumOff val="80000"/>
            </a:schemeClr>
          </a:solidFill>
          <a:ln>
            <a:solidFill>
              <a:schemeClr val="tx1"/>
            </a:solidFill>
          </a:ln>
        </p:spPr>
        <p:txBody>
          <a:bodyPr wrap="square" rtlCol="0">
            <a:spAutoFit/>
          </a:bodyPr>
          <a:lstStyle/>
          <a:p>
            <a:r>
              <a:rPr lang="en-US" sz="1400" dirty="0"/>
              <a:t>U.S. eclipsed Brazil as top global ethanol producer in 2006.</a:t>
            </a:r>
          </a:p>
          <a:p>
            <a:pPr marL="285750" indent="-285750">
              <a:buFont typeface="Arial" panose="020B0604020202020204" pitchFamily="34" charset="0"/>
              <a:buChar char="•"/>
            </a:pPr>
            <a:r>
              <a:rPr lang="en-US" sz="1400" dirty="0"/>
              <a:t>Hydrous ethanol used in flexible fuel vehicles</a:t>
            </a:r>
          </a:p>
        </p:txBody>
      </p:sp>
    </p:spTree>
    <p:extLst>
      <p:ext uri="{BB962C8B-B14F-4D97-AF65-F5344CB8AC3E}">
        <p14:creationId xmlns:p14="http://schemas.microsoft.com/office/powerpoint/2010/main" val="27866368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97DAD1-ED6F-4CCA-9ECD-D751EA7CE678}"/>
              </a:ext>
            </a:extLst>
          </p:cNvPr>
          <p:cNvPicPr>
            <a:picLocks noChangeAspect="1"/>
          </p:cNvPicPr>
          <p:nvPr/>
        </p:nvPicPr>
        <p:blipFill>
          <a:blip r:embed="rId2"/>
          <a:stretch>
            <a:fillRect/>
          </a:stretch>
        </p:blipFill>
        <p:spPr>
          <a:xfrm>
            <a:off x="914400" y="603337"/>
            <a:ext cx="7528750" cy="5480145"/>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Brazil Ethanol Exports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943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UNICA, </a:t>
            </a:r>
            <a:r>
              <a:rPr lang="en-US" sz="1100" dirty="0" err="1">
                <a:latin typeface="Arial" panose="020B0604020202020204" pitchFamily="34" charset="0"/>
              </a:rPr>
              <a:t>Secex</a:t>
            </a:r>
            <a:r>
              <a:rPr lang="en-US" sz="1100" dirty="0">
                <a:latin typeface="Arial" panose="020B0604020202020204" pitchFamily="34" charset="0"/>
              </a:rPr>
              <a:t>,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886200" y="1066562"/>
            <a:ext cx="4495800" cy="1600438"/>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Exports during 2016 totaled 474 million gallons, a decrease of 65 percent compared to the peak of 1.352 billion gallons during 2008. </a:t>
            </a:r>
          </a:p>
          <a:p>
            <a:pPr marL="285750" indent="-285750">
              <a:buFont typeface="Arial" panose="020B0604020202020204" pitchFamily="34" charset="0"/>
              <a:buChar char="•"/>
            </a:pPr>
            <a:r>
              <a:rPr lang="en-US" sz="1400" dirty="0"/>
              <a:t>United States is the destination that normally receives the greatest quantity of imports from Brazil for any single country, accounting for 44.3 percent of Brazil’s exports for 2016. </a:t>
            </a:r>
          </a:p>
        </p:txBody>
      </p:sp>
    </p:spTree>
    <p:extLst>
      <p:ext uri="{BB962C8B-B14F-4D97-AF65-F5344CB8AC3E}">
        <p14:creationId xmlns:p14="http://schemas.microsoft.com/office/powerpoint/2010/main" val="2120966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BBF08B-0AAC-4AAC-B190-2A1F07B7FB6F}"/>
              </a:ext>
            </a:extLst>
          </p:cNvPr>
          <p:cNvPicPr>
            <a:picLocks noChangeAspect="1"/>
          </p:cNvPicPr>
          <p:nvPr/>
        </p:nvPicPr>
        <p:blipFill>
          <a:blip r:embed="rId2"/>
          <a:stretch>
            <a:fillRect/>
          </a:stretch>
        </p:blipFill>
        <p:spPr>
          <a:xfrm>
            <a:off x="685800" y="445517"/>
            <a:ext cx="7848600" cy="570197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Brazil &amp; U.S. Imports &amp; Exports of Ethanol</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USDA Global Agricultural Trade System (GATS),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19</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438400" y="5284598"/>
            <a:ext cx="5410200" cy="523220"/>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U.S has shifted from a net importer from Brazil of 21 TBD in 2012 to a net </a:t>
            </a:r>
            <a:r>
              <a:rPr lang="en-US" sz="1400" i="1" dirty="0"/>
              <a:t>exporter</a:t>
            </a:r>
            <a:r>
              <a:rPr lang="en-US" sz="1400" dirty="0"/>
              <a:t> to Brazil of 15 TBD by 2016.</a:t>
            </a:r>
          </a:p>
        </p:txBody>
      </p:sp>
    </p:spTree>
    <p:extLst>
      <p:ext uri="{BB962C8B-B14F-4D97-AF65-F5344CB8AC3E}">
        <p14:creationId xmlns:p14="http://schemas.microsoft.com/office/powerpoint/2010/main" val="4879077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p:cNvSpPr>
            <a:spLocks noGrp="1"/>
          </p:cNvSpPr>
          <p:nvPr>
            <p:ph type="title" idx="4294967295"/>
          </p:nvPr>
        </p:nvSpPr>
        <p:spPr>
          <a:xfrm>
            <a:off x="2177992" y="37051"/>
            <a:ext cx="5448300" cy="1143000"/>
          </a:xfrm>
        </p:spPr>
        <p:txBody>
          <a:bodyPr/>
          <a:lstStyle/>
          <a:p>
            <a:pPr eaLnBrk="1" hangingPunct="1"/>
            <a:r>
              <a:rPr lang="en-US" sz="3200" dirty="0"/>
              <a:t>Expansion of Brazil Ethanol Export Infrastructure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828800" y="5988925"/>
            <a:ext cx="5715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a:t>
            </a:r>
            <a:r>
              <a:rPr lang="pt-BR" sz="1100" dirty="0">
                <a:latin typeface="Arial" panose="020B0604020202020204" pitchFamily="34" charset="0"/>
              </a:rPr>
              <a:t>Empresa de Pesquisa Energética (EPE)</a:t>
            </a:r>
            <a:r>
              <a:rPr lang="en-US" sz="1100" dirty="0">
                <a:latin typeface="Arial" panose="020B0604020202020204" pitchFamily="34" charset="0"/>
              </a:rPr>
              <a:t>.</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20</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613445" y="1263664"/>
            <a:ext cx="8358232" cy="1261884"/>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During 2015, ethanol exports from the Port of Santos accounted for 90 percent of Brazil’s totals, followed by 7 percent from Paranaguá and 1 percent from Maceió.</a:t>
            </a:r>
          </a:p>
          <a:p>
            <a:pPr marL="285750" indent="-285750">
              <a:buFont typeface="Arial" panose="020B0604020202020204" pitchFamily="34" charset="0"/>
              <a:buChar char="•"/>
            </a:pPr>
            <a:r>
              <a:rPr lang="en-US" sz="1200" dirty="0"/>
              <a:t>Brazilian ethanol exports are forecast to grow from 474 million gallons in 2016 to 713 million gallons by 2025. </a:t>
            </a:r>
          </a:p>
          <a:p>
            <a:pPr marL="285750" indent="-285750">
              <a:buFont typeface="Arial" panose="020B0604020202020204" pitchFamily="34" charset="0"/>
              <a:buChar char="•"/>
            </a:pPr>
            <a:r>
              <a:rPr lang="en-US" sz="1200" dirty="0"/>
              <a:t>Brazil’s ability to supply significantly greater quantities of ethanol to the United States and California from excess production output over the next several years may be insufficient to meet the growing needs of federal and state renewable fuel programs.</a:t>
            </a:r>
          </a:p>
        </p:txBody>
      </p:sp>
      <p:pic>
        <p:nvPicPr>
          <p:cNvPr id="12" name="Picture 11">
            <a:extLst>
              <a:ext uri="{FF2B5EF4-FFF2-40B4-BE49-F238E27FC236}">
                <a16:creationId xmlns:a16="http://schemas.microsoft.com/office/drawing/2014/main" id="{DFBF7689-CBF4-4772-8575-933A41471D29}"/>
              </a:ext>
            </a:extLst>
          </p:cNvPr>
          <p:cNvPicPr/>
          <p:nvPr/>
        </p:nvPicPr>
        <p:blipFill>
          <a:blip r:embed="rId3"/>
          <a:stretch>
            <a:fillRect/>
          </a:stretch>
        </p:blipFill>
        <p:spPr>
          <a:xfrm>
            <a:off x="1866900" y="2702662"/>
            <a:ext cx="5943600" cy="3267710"/>
          </a:xfrm>
          <a:prstGeom prst="rect">
            <a:avLst/>
          </a:prstGeom>
        </p:spPr>
      </p:pic>
    </p:spTree>
    <p:extLst>
      <p:ext uri="{BB962C8B-B14F-4D97-AF65-F5344CB8AC3E}">
        <p14:creationId xmlns:p14="http://schemas.microsoft.com/office/powerpoint/2010/main" val="1359239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21</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Biodiesel Overview</a:t>
            </a:r>
          </a:p>
        </p:txBody>
      </p:sp>
    </p:spTree>
    <p:extLst>
      <p:ext uri="{BB962C8B-B14F-4D97-AF65-F5344CB8AC3E}">
        <p14:creationId xmlns:p14="http://schemas.microsoft.com/office/powerpoint/2010/main" val="4157585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158E7C-2DF0-4267-AD86-3B29D3EA9E65}"/>
              </a:ext>
            </a:extLst>
          </p:cNvPr>
          <p:cNvPicPr>
            <a:picLocks noChangeAspect="1"/>
          </p:cNvPicPr>
          <p:nvPr/>
        </p:nvPicPr>
        <p:blipFill>
          <a:blip r:embed="rId2"/>
          <a:stretch>
            <a:fillRect/>
          </a:stretch>
        </p:blipFill>
        <p:spPr>
          <a:xfrm>
            <a:off x="838200" y="426665"/>
            <a:ext cx="8014283" cy="5822337"/>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Biodiesel Production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987841" y="864011"/>
            <a:ext cx="3803360" cy="2031325"/>
          </a:xfrm>
          <a:prstGeom prst="rect">
            <a:avLst/>
          </a:prstGeom>
          <a:solidFill>
            <a:schemeClr val="accent2">
              <a:lumMod val="20000"/>
              <a:lumOff val="80000"/>
            </a:schemeClr>
          </a:solidFill>
          <a:ln>
            <a:solidFill>
              <a:schemeClr val="tx1"/>
            </a:solidFill>
          </a:ln>
        </p:spPr>
        <p:txBody>
          <a:bodyPr wrap="square" rtlCol="0">
            <a:spAutoFit/>
          </a:bodyPr>
          <a:lstStyle/>
          <a:p>
            <a:r>
              <a:rPr lang="en-US" sz="1400" dirty="0"/>
              <a:t>Production of biodiesel in the United States dramatically increased in response to the RFS2 requirements and federal legislation that included a $1 per gallon blending credit for all biodiesel blended with conventional diesel fuel that went into effect in 2005. </a:t>
            </a:r>
          </a:p>
          <a:p>
            <a:pPr marL="285750" indent="-285750">
              <a:buFont typeface="Arial" panose="020B0604020202020204" pitchFamily="34" charset="0"/>
              <a:buChar char="•"/>
            </a:pPr>
            <a:r>
              <a:rPr lang="en-US" sz="1400" dirty="0"/>
              <a:t>The blending credit has been allowed to expire at the end of 2009, 2011, 2013, 2014, 2015, and 2016</a:t>
            </a:r>
          </a:p>
        </p:txBody>
      </p:sp>
    </p:spTree>
    <p:extLst>
      <p:ext uri="{BB962C8B-B14F-4D97-AF65-F5344CB8AC3E}">
        <p14:creationId xmlns:p14="http://schemas.microsoft.com/office/powerpoint/2010/main" val="1559877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E685EF-D14F-48FB-847D-653BE2828AB7}"/>
              </a:ext>
            </a:extLst>
          </p:cNvPr>
          <p:cNvPicPr>
            <a:picLocks noChangeAspect="1"/>
          </p:cNvPicPr>
          <p:nvPr/>
        </p:nvPicPr>
        <p:blipFill>
          <a:blip r:embed="rId2"/>
          <a:stretch>
            <a:fillRect/>
          </a:stretch>
        </p:blipFill>
        <p:spPr>
          <a:xfrm>
            <a:off x="990600" y="650749"/>
            <a:ext cx="7467600" cy="543563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United States Biodiesel Supply and Demand </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EIA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911641" y="864011"/>
            <a:ext cx="4260559" cy="1600438"/>
          </a:xfrm>
          <a:prstGeom prst="rect">
            <a:avLst/>
          </a:prstGeom>
          <a:solidFill>
            <a:schemeClr val="accent1">
              <a:lumMod val="20000"/>
              <a:lumOff val="80000"/>
            </a:schemeClr>
          </a:solidFill>
          <a:ln>
            <a:solidFill>
              <a:schemeClr val="tx1"/>
            </a:solidFill>
          </a:ln>
        </p:spPr>
        <p:txBody>
          <a:bodyPr wrap="square" rtlCol="0">
            <a:spAutoFit/>
          </a:bodyPr>
          <a:lstStyle/>
          <a:p>
            <a:r>
              <a:rPr lang="en-US" sz="1400" dirty="0"/>
              <a:t>Demand for biodiesel as a transportation fuel has been erratic, primarily a consequence of changing subsidy policies and expensive feedstock costs. </a:t>
            </a:r>
          </a:p>
          <a:p>
            <a:pPr marL="285750" indent="-285750">
              <a:buFont typeface="Arial" panose="020B0604020202020204" pitchFamily="34" charset="0"/>
              <a:buChar char="•"/>
            </a:pPr>
            <a:r>
              <a:rPr lang="en-US" sz="1400" dirty="0"/>
              <a:t>Biodiesel consumption set a record in April 2016 of 166.3 thousand barrels per day</a:t>
            </a:r>
          </a:p>
          <a:p>
            <a:pPr marL="285750" indent="-285750">
              <a:buFont typeface="Arial" panose="020B0604020202020204" pitchFamily="34" charset="0"/>
              <a:buChar char="•"/>
            </a:pPr>
            <a:r>
              <a:rPr lang="en-US" sz="1400" dirty="0"/>
              <a:t>Growing net imports raising unfair trade practice concerns – 29 percent of 2016 demand</a:t>
            </a:r>
          </a:p>
        </p:txBody>
      </p:sp>
      <p:sp>
        <p:nvSpPr>
          <p:cNvPr id="5" name="Oval 4">
            <a:extLst>
              <a:ext uri="{FF2B5EF4-FFF2-40B4-BE49-F238E27FC236}">
                <a16:creationId xmlns:a16="http://schemas.microsoft.com/office/drawing/2014/main" id="{732C1E26-4CD2-47B7-AC5B-8B7DD90D9A93}"/>
              </a:ext>
            </a:extLst>
          </p:cNvPr>
          <p:cNvSpPr/>
          <p:nvPr/>
        </p:nvSpPr>
        <p:spPr>
          <a:xfrm>
            <a:off x="7772400" y="1355725"/>
            <a:ext cx="685800" cy="1524000"/>
          </a:xfrm>
          <a:prstGeom prst="ellipse">
            <a:avLst/>
          </a:prstGeom>
          <a:noFill/>
          <a:ln>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6">
            <a:extLst>
              <a:ext uri="{FF2B5EF4-FFF2-40B4-BE49-F238E27FC236}">
                <a16:creationId xmlns:a16="http://schemas.microsoft.com/office/drawing/2014/main" id="{D0D6C4DC-6E96-4AF9-9802-9DA6EC9613BD}"/>
              </a:ext>
            </a:extLst>
          </p:cNvPr>
          <p:cNvCxnSpPr>
            <a:cxnSpLocks/>
          </p:cNvCxnSpPr>
          <p:nvPr/>
        </p:nvCxnSpPr>
        <p:spPr>
          <a:xfrm flipV="1">
            <a:off x="6096000" y="1905001"/>
            <a:ext cx="1676400" cy="228599"/>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4577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E31BEC-BF67-47EE-A3BC-72B559D65286}"/>
              </a:ext>
            </a:extLst>
          </p:cNvPr>
          <p:cNvPicPr>
            <a:picLocks noChangeAspect="1"/>
          </p:cNvPicPr>
          <p:nvPr/>
        </p:nvPicPr>
        <p:blipFill>
          <a:blip r:embed="rId2"/>
          <a:stretch>
            <a:fillRect/>
          </a:stretch>
        </p:blipFill>
        <p:spPr>
          <a:xfrm>
            <a:off x="988533" y="762000"/>
            <a:ext cx="7469667" cy="5428926"/>
          </a:xfrm>
          <a:prstGeom prst="rect">
            <a:avLst/>
          </a:prstGeom>
        </p:spPr>
      </p:pic>
      <p:sp>
        <p:nvSpPr>
          <p:cNvPr id="14339" name="Title 1"/>
          <p:cNvSpPr>
            <a:spLocks noGrp="1"/>
          </p:cNvSpPr>
          <p:nvPr>
            <p:ph type="title" idx="4294967295"/>
          </p:nvPr>
        </p:nvSpPr>
        <p:spPr>
          <a:xfrm>
            <a:off x="1752600" y="-70918"/>
            <a:ext cx="6019800" cy="1143000"/>
          </a:xfrm>
        </p:spPr>
        <p:txBody>
          <a:bodyPr/>
          <a:lstStyle/>
          <a:p>
            <a:pPr eaLnBrk="1" hangingPunct="1"/>
            <a:r>
              <a:rPr lang="en-US" sz="3200" dirty="0"/>
              <a:t>U.S. Biodiesel Exports and Percentage of Total Supply</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24</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5257799" y="1447800"/>
            <a:ext cx="2527183" cy="1169551"/>
          </a:xfrm>
          <a:prstGeom prst="rect">
            <a:avLst/>
          </a:prstGeom>
          <a:solidFill>
            <a:schemeClr val="accent3">
              <a:lumMod val="40000"/>
              <a:lumOff val="60000"/>
            </a:schemeClr>
          </a:solidFill>
          <a:ln>
            <a:solidFill>
              <a:schemeClr val="tx1"/>
            </a:solidFill>
          </a:ln>
        </p:spPr>
        <p:txBody>
          <a:bodyPr wrap="square" rtlCol="0">
            <a:spAutoFit/>
          </a:bodyPr>
          <a:lstStyle/>
          <a:p>
            <a:r>
              <a:rPr lang="en-US" sz="1400" dirty="0"/>
              <a:t>Exports as measured against total biodiesel supply have continued to decline, reaching a record low of 3.9 percent during 2016. </a:t>
            </a:r>
          </a:p>
        </p:txBody>
      </p:sp>
    </p:spTree>
    <p:extLst>
      <p:ext uri="{BB962C8B-B14F-4D97-AF65-F5344CB8AC3E}">
        <p14:creationId xmlns:p14="http://schemas.microsoft.com/office/powerpoint/2010/main" val="12568872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E56937-6917-457F-837B-0F709A7A851D}"/>
              </a:ext>
            </a:extLst>
          </p:cNvPr>
          <p:cNvPicPr>
            <a:picLocks noChangeAspect="1"/>
          </p:cNvPicPr>
          <p:nvPr/>
        </p:nvPicPr>
        <p:blipFill>
          <a:blip r:embed="rId2"/>
          <a:stretch>
            <a:fillRect/>
          </a:stretch>
        </p:blipFill>
        <p:spPr>
          <a:xfrm>
            <a:off x="838200" y="533400"/>
            <a:ext cx="7658100" cy="5563572"/>
          </a:xfrm>
          <a:prstGeom prst="rect">
            <a:avLst/>
          </a:prstGeom>
        </p:spPr>
      </p:pic>
      <p:sp>
        <p:nvSpPr>
          <p:cNvPr id="14339" name="Title 1"/>
          <p:cNvSpPr>
            <a:spLocks noGrp="1"/>
          </p:cNvSpPr>
          <p:nvPr>
            <p:ph type="title" idx="4294967295"/>
          </p:nvPr>
        </p:nvSpPr>
        <p:spPr>
          <a:xfrm>
            <a:off x="1752600" y="-70918"/>
            <a:ext cx="6019800" cy="1143000"/>
          </a:xfrm>
        </p:spPr>
        <p:txBody>
          <a:bodyPr/>
          <a:lstStyle/>
          <a:p>
            <a:pPr eaLnBrk="1" hangingPunct="1"/>
            <a:r>
              <a:rPr lang="en-US" sz="3200" dirty="0"/>
              <a:t>U.S. Biodiesel Blending Levels </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EIA and California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25</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057400" y="944506"/>
            <a:ext cx="4419600" cy="1815882"/>
          </a:xfrm>
          <a:prstGeom prst="rect">
            <a:avLst/>
          </a:prstGeom>
          <a:solidFill>
            <a:schemeClr val="accent3">
              <a:lumMod val="40000"/>
              <a:lumOff val="60000"/>
            </a:schemeClr>
          </a:solidFill>
          <a:ln>
            <a:solidFill>
              <a:schemeClr val="tx1"/>
            </a:solidFill>
          </a:ln>
        </p:spPr>
        <p:txBody>
          <a:bodyPr wrap="square" rtlCol="0">
            <a:spAutoFit/>
          </a:bodyPr>
          <a:lstStyle/>
          <a:p>
            <a:r>
              <a:rPr lang="en-US" sz="1400" dirty="0"/>
              <a:t>Average concentration of biodiesel in diesel fuel during July 2016 reached 4.75 percent, an all-time record. </a:t>
            </a:r>
          </a:p>
          <a:p>
            <a:pPr marL="285750" indent="-285750">
              <a:buFont typeface="Arial" panose="020B0604020202020204" pitchFamily="34" charset="0"/>
              <a:buChar char="•"/>
            </a:pPr>
            <a:r>
              <a:rPr lang="en-US" sz="1400" dirty="0"/>
              <a:t>Early year declines have likely been due to the expiration of the blenders’ tax credit that temporarily decreased the profitability of biodiesel sales and caused facilities to either reduce output or temporarily shutter operations</a:t>
            </a:r>
          </a:p>
        </p:txBody>
      </p:sp>
    </p:spTree>
    <p:extLst>
      <p:ext uri="{BB962C8B-B14F-4D97-AF65-F5344CB8AC3E}">
        <p14:creationId xmlns:p14="http://schemas.microsoft.com/office/powerpoint/2010/main" val="26606785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CE0DAC-EC21-48C5-8211-E6FFB0578B76}"/>
              </a:ext>
            </a:extLst>
          </p:cNvPr>
          <p:cNvPicPr>
            <a:picLocks noChangeAspect="1"/>
          </p:cNvPicPr>
          <p:nvPr/>
        </p:nvPicPr>
        <p:blipFill>
          <a:blip r:embed="rId2"/>
          <a:stretch>
            <a:fillRect/>
          </a:stretch>
        </p:blipFill>
        <p:spPr>
          <a:xfrm>
            <a:off x="914400" y="609600"/>
            <a:ext cx="7543800" cy="5482805"/>
          </a:xfrm>
          <a:prstGeom prst="rect">
            <a:avLst/>
          </a:prstGeom>
        </p:spPr>
      </p:pic>
      <p:sp>
        <p:nvSpPr>
          <p:cNvPr id="14339" name="Title 1"/>
          <p:cNvSpPr>
            <a:spLocks noGrp="1"/>
          </p:cNvSpPr>
          <p:nvPr>
            <p:ph type="title" idx="4294967295"/>
          </p:nvPr>
        </p:nvSpPr>
        <p:spPr>
          <a:xfrm>
            <a:off x="1752600" y="-70918"/>
            <a:ext cx="6019800" cy="1143000"/>
          </a:xfrm>
        </p:spPr>
        <p:txBody>
          <a:bodyPr/>
          <a:lstStyle/>
          <a:p>
            <a:pPr eaLnBrk="1" hangingPunct="1"/>
            <a:r>
              <a:rPr lang="en-US" sz="3200" dirty="0"/>
              <a:t>U.S. Biodiesel Operating Margins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70866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Center for Agricultural and Rural Development, University of Iowa.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019300" y="725833"/>
            <a:ext cx="6096000" cy="692497"/>
          </a:xfrm>
          <a:prstGeom prst="rect">
            <a:avLst/>
          </a:prstGeom>
          <a:solidFill>
            <a:schemeClr val="accent1">
              <a:lumMod val="20000"/>
              <a:lumOff val="80000"/>
            </a:schemeClr>
          </a:solidFill>
          <a:ln>
            <a:solidFill>
              <a:schemeClr val="tx1"/>
            </a:solidFill>
          </a:ln>
        </p:spPr>
        <p:txBody>
          <a:bodyPr wrap="square" rtlCol="0">
            <a:spAutoFit/>
          </a:bodyPr>
          <a:lstStyle/>
          <a:p>
            <a:r>
              <a:rPr lang="en-US" sz="1300" dirty="0"/>
              <a:t>Domestic biodiesel industry has periodically been under economic pressure due to: excess supply capacity; temporary loss of a $1 per gallon blenders’ credit; and expensive feedstock costs.</a:t>
            </a:r>
          </a:p>
        </p:txBody>
      </p:sp>
    </p:spTree>
    <p:extLst>
      <p:ext uri="{BB962C8B-B14F-4D97-AF65-F5344CB8AC3E}">
        <p14:creationId xmlns:p14="http://schemas.microsoft.com/office/powerpoint/2010/main" val="9218099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38B11D-93DE-44BB-8F5C-1EC2E1F9489D}"/>
              </a:ext>
            </a:extLst>
          </p:cNvPr>
          <p:cNvPicPr>
            <a:picLocks noChangeAspect="1"/>
          </p:cNvPicPr>
          <p:nvPr/>
        </p:nvPicPr>
        <p:blipFill>
          <a:blip r:embed="rId2"/>
          <a:stretch>
            <a:fillRect/>
          </a:stretch>
        </p:blipFill>
        <p:spPr>
          <a:xfrm>
            <a:off x="838200" y="613196"/>
            <a:ext cx="7543800" cy="5482804"/>
          </a:xfrm>
          <a:prstGeom prst="rect">
            <a:avLst/>
          </a:prstGeom>
        </p:spPr>
      </p:pic>
      <p:sp>
        <p:nvSpPr>
          <p:cNvPr id="14339" name="Title 1"/>
          <p:cNvSpPr>
            <a:spLocks noGrp="1"/>
          </p:cNvSpPr>
          <p:nvPr>
            <p:ph type="title" idx="4294967295"/>
          </p:nvPr>
        </p:nvSpPr>
        <p:spPr>
          <a:xfrm>
            <a:off x="1447800" y="-152400"/>
            <a:ext cx="6934200" cy="1143000"/>
          </a:xfrm>
        </p:spPr>
        <p:txBody>
          <a:bodyPr/>
          <a:lstStyle/>
          <a:p>
            <a:pPr eaLnBrk="1" hangingPunct="1"/>
            <a:r>
              <a:rPr lang="en-US" sz="3200" dirty="0"/>
              <a:t>U.S. Feedstocks for Biodiesel Production </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3352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828800" y="1778567"/>
            <a:ext cx="2971800" cy="738664"/>
          </a:xfrm>
          <a:prstGeom prst="rect">
            <a:avLst/>
          </a:prstGeom>
          <a:solidFill>
            <a:schemeClr val="accent3">
              <a:lumMod val="40000"/>
              <a:lumOff val="60000"/>
            </a:schemeClr>
          </a:solidFill>
          <a:ln>
            <a:solidFill>
              <a:schemeClr val="tx1"/>
            </a:solidFill>
          </a:ln>
        </p:spPr>
        <p:txBody>
          <a:bodyPr wrap="square" rtlCol="0">
            <a:spAutoFit/>
          </a:bodyPr>
          <a:lstStyle/>
          <a:p>
            <a:r>
              <a:rPr lang="en-US" sz="1400" dirty="0"/>
              <a:t>Significant diversity of feedstocks.</a:t>
            </a:r>
          </a:p>
          <a:p>
            <a:pPr marL="285750" indent="-285750">
              <a:buFont typeface="Arial" panose="020B0604020202020204" pitchFamily="34" charset="0"/>
              <a:buChar char="•"/>
            </a:pPr>
            <a:r>
              <a:rPr lang="en-US" sz="1400" dirty="0"/>
              <a:t>Soybean biodiesel can be used for RFS2 compliance</a:t>
            </a:r>
          </a:p>
        </p:txBody>
      </p:sp>
    </p:spTree>
    <p:extLst>
      <p:ext uri="{BB962C8B-B14F-4D97-AF65-F5344CB8AC3E}">
        <p14:creationId xmlns:p14="http://schemas.microsoft.com/office/powerpoint/2010/main" val="1753483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B1C6994-C256-457F-91BE-F37095AF01CA}"/>
              </a:ext>
            </a:extLst>
          </p:cNvPr>
          <p:cNvPicPr>
            <a:picLocks noChangeAspect="1"/>
          </p:cNvPicPr>
          <p:nvPr/>
        </p:nvPicPr>
        <p:blipFill>
          <a:blip r:embed="rId2"/>
          <a:stretch>
            <a:fillRect/>
          </a:stretch>
        </p:blipFill>
        <p:spPr>
          <a:xfrm>
            <a:off x="962231" y="914400"/>
            <a:ext cx="7114969" cy="5171132"/>
          </a:xfrm>
          <a:prstGeom prst="rect">
            <a:avLst/>
          </a:prstGeom>
        </p:spPr>
      </p:pic>
      <p:sp>
        <p:nvSpPr>
          <p:cNvPr id="14339" name="Title 1"/>
          <p:cNvSpPr>
            <a:spLocks noGrp="1"/>
          </p:cNvSpPr>
          <p:nvPr>
            <p:ph type="title" idx="4294967295"/>
          </p:nvPr>
        </p:nvSpPr>
        <p:spPr>
          <a:xfrm>
            <a:off x="1524000" y="9088"/>
            <a:ext cx="6553200" cy="1143000"/>
          </a:xfrm>
        </p:spPr>
        <p:txBody>
          <a:bodyPr/>
          <a:lstStyle/>
          <a:p>
            <a:pPr eaLnBrk="1" hangingPunct="1"/>
            <a:r>
              <a:rPr lang="en-US" sz="3200" dirty="0"/>
              <a:t>U.S. Feedstocks – Less Soybean Oil - for Biodiesel Production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33528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057400" y="2057673"/>
            <a:ext cx="2895600" cy="954107"/>
          </a:xfrm>
          <a:prstGeom prst="rect">
            <a:avLst/>
          </a:prstGeom>
          <a:solidFill>
            <a:schemeClr val="accent6">
              <a:lumMod val="20000"/>
              <a:lumOff val="80000"/>
            </a:schemeClr>
          </a:solidFill>
          <a:ln>
            <a:solidFill>
              <a:schemeClr val="tx1"/>
            </a:solidFill>
          </a:ln>
        </p:spPr>
        <p:txBody>
          <a:bodyPr wrap="square" rtlCol="0">
            <a:spAutoFit/>
          </a:bodyPr>
          <a:lstStyle/>
          <a:p>
            <a:r>
              <a:rPr lang="en-US" sz="1400" dirty="0"/>
              <a:t>Corn oil, fats &amp; greases more desirable feedstocks for biodiesel production under the LCFS.</a:t>
            </a:r>
          </a:p>
          <a:p>
            <a:pPr marL="285750" indent="-285750">
              <a:buFont typeface="Arial" panose="020B0604020202020204" pitchFamily="34" charset="0"/>
              <a:buChar char="•"/>
            </a:pPr>
            <a:r>
              <a:rPr lang="en-US" sz="1400" dirty="0"/>
              <a:t>Lower carbon intensity</a:t>
            </a:r>
          </a:p>
        </p:txBody>
      </p:sp>
    </p:spTree>
    <p:extLst>
      <p:ext uri="{BB962C8B-B14F-4D97-AF65-F5344CB8AC3E}">
        <p14:creationId xmlns:p14="http://schemas.microsoft.com/office/powerpoint/2010/main" val="872984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CBF0AC-C0E3-4236-B5E3-EA2F995A969A}"/>
              </a:ext>
            </a:extLst>
          </p:cNvPr>
          <p:cNvPicPr>
            <a:picLocks noChangeAspect="1"/>
          </p:cNvPicPr>
          <p:nvPr/>
        </p:nvPicPr>
        <p:blipFill>
          <a:blip r:embed="rId2"/>
          <a:stretch>
            <a:fillRect/>
          </a:stretch>
        </p:blipFill>
        <p:spPr>
          <a:xfrm>
            <a:off x="1143000" y="905059"/>
            <a:ext cx="7162800" cy="5205895"/>
          </a:xfrm>
          <a:prstGeom prst="rect">
            <a:avLst/>
          </a:prstGeom>
        </p:spPr>
      </p:pic>
      <p:sp>
        <p:nvSpPr>
          <p:cNvPr id="14339" name="Title 1"/>
          <p:cNvSpPr>
            <a:spLocks noGrp="1"/>
          </p:cNvSpPr>
          <p:nvPr>
            <p:ph type="title" idx="4294967295"/>
          </p:nvPr>
        </p:nvSpPr>
        <p:spPr>
          <a:xfrm>
            <a:off x="1852219" y="-39057"/>
            <a:ext cx="5972961" cy="1143000"/>
          </a:xfrm>
        </p:spPr>
        <p:txBody>
          <a:bodyPr/>
          <a:lstStyle/>
          <a:p>
            <a:pPr eaLnBrk="1" hangingPunct="1"/>
            <a:r>
              <a:rPr lang="en-US" sz="3200" dirty="0"/>
              <a:t>California Biodiesel Use by Type &amp; Carbon Intensity</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Analysis of California Air Resources Board LCFS data by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29</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019300" y="1066800"/>
            <a:ext cx="3086100" cy="1908215"/>
          </a:xfrm>
          <a:prstGeom prst="rect">
            <a:avLst/>
          </a:prstGeom>
          <a:solidFill>
            <a:schemeClr val="accent6">
              <a:lumMod val="40000"/>
              <a:lumOff val="60000"/>
            </a:schemeClr>
          </a:solidFill>
          <a:ln>
            <a:solidFill>
              <a:schemeClr val="tx1"/>
            </a:solidFill>
          </a:ln>
        </p:spPr>
        <p:txBody>
          <a:bodyPr wrap="square" rtlCol="0">
            <a:spAutoFit/>
          </a:bodyPr>
          <a:lstStyle/>
          <a:p>
            <a:r>
              <a:rPr lang="en-US" sz="1400" dirty="0"/>
              <a:t>Soybean oil represented nearly 55 percent of all U.S. biodiesel production during 2016 but only 1.9 percent of all the biodiesel consumed in California during 2016.</a:t>
            </a:r>
          </a:p>
          <a:p>
            <a:pPr marL="285750" indent="-285750">
              <a:buFont typeface="Arial" panose="020B0604020202020204" pitchFamily="34" charset="0"/>
              <a:buChar char="•"/>
            </a:pPr>
            <a:r>
              <a:rPr lang="en-US" sz="1200" dirty="0"/>
              <a:t>Corn oil represented 11.7 percent of feedstock type for the U.S. during 2016 but a much higher portion (46.5 percent of supply) for California</a:t>
            </a:r>
          </a:p>
        </p:txBody>
      </p:sp>
    </p:spTree>
    <p:extLst>
      <p:ext uri="{BB962C8B-B14F-4D97-AF65-F5344CB8AC3E}">
        <p14:creationId xmlns:p14="http://schemas.microsoft.com/office/powerpoint/2010/main" val="2208554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6643F1-234F-4665-8BB9-E8D6AE315840}"/>
              </a:ext>
            </a:extLst>
          </p:cNvPr>
          <p:cNvPicPr>
            <a:picLocks noChangeAspect="1"/>
          </p:cNvPicPr>
          <p:nvPr/>
        </p:nvPicPr>
        <p:blipFill>
          <a:blip r:embed="rId2"/>
          <a:stretch>
            <a:fillRect/>
          </a:stretch>
        </p:blipFill>
        <p:spPr>
          <a:xfrm>
            <a:off x="1166420" y="965250"/>
            <a:ext cx="6986980" cy="5078110"/>
          </a:xfrm>
          <a:prstGeom prst="rect">
            <a:avLst/>
          </a:prstGeom>
        </p:spPr>
      </p:pic>
      <p:sp>
        <p:nvSpPr>
          <p:cNvPr id="14339" name="Title 1"/>
          <p:cNvSpPr>
            <a:spLocks noGrp="1"/>
          </p:cNvSpPr>
          <p:nvPr>
            <p:ph type="title" idx="4294967295"/>
          </p:nvPr>
        </p:nvSpPr>
        <p:spPr>
          <a:xfrm>
            <a:off x="1852219" y="-39057"/>
            <a:ext cx="5972961" cy="1143000"/>
          </a:xfrm>
        </p:spPr>
        <p:txBody>
          <a:bodyPr/>
          <a:lstStyle/>
          <a:p>
            <a:pPr eaLnBrk="1" hangingPunct="1"/>
            <a:r>
              <a:rPr lang="en-US" sz="3200" dirty="0"/>
              <a:t>California Biodiesel Sources &amp; Average Carbon Intensity</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Analysis of California Air Resources Board LCFS data by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30</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2" name="TextBox 11">
            <a:extLst>
              <a:ext uri="{FF2B5EF4-FFF2-40B4-BE49-F238E27FC236}">
                <a16:creationId xmlns:a16="http://schemas.microsoft.com/office/drawing/2014/main" id="{053154A9-2EA3-4415-9261-6F2B40AD410A}"/>
              </a:ext>
            </a:extLst>
          </p:cNvPr>
          <p:cNvSpPr txBox="1"/>
          <p:nvPr/>
        </p:nvSpPr>
        <p:spPr>
          <a:xfrm>
            <a:off x="1904999" y="1067520"/>
            <a:ext cx="5562601" cy="307777"/>
          </a:xfrm>
          <a:prstGeom prst="rect">
            <a:avLst/>
          </a:prstGeom>
          <a:solidFill>
            <a:schemeClr val="tx2">
              <a:lumMod val="40000"/>
              <a:lumOff val="60000"/>
            </a:schemeClr>
          </a:solidFill>
          <a:ln>
            <a:solidFill>
              <a:schemeClr val="tx1"/>
            </a:solidFill>
          </a:ln>
        </p:spPr>
        <p:txBody>
          <a:bodyPr wrap="square" rtlCol="0">
            <a:spAutoFit/>
          </a:bodyPr>
          <a:lstStyle/>
          <a:p>
            <a:r>
              <a:rPr lang="en-US" sz="1400" dirty="0"/>
              <a:t>Like ethanol, majority (75 percent) of biodiesel supply was imported. </a:t>
            </a:r>
          </a:p>
        </p:txBody>
      </p:sp>
    </p:spTree>
    <p:extLst>
      <p:ext uri="{BB962C8B-B14F-4D97-AF65-F5344CB8AC3E}">
        <p14:creationId xmlns:p14="http://schemas.microsoft.com/office/powerpoint/2010/main" val="109629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609600" y="63760"/>
            <a:ext cx="8229600" cy="1143000"/>
          </a:xfrm>
        </p:spPr>
        <p:txBody>
          <a:bodyPr/>
          <a:lstStyle/>
          <a:p>
            <a:pPr eaLnBrk="1" hangingPunct="1"/>
            <a:r>
              <a:rPr lang="en-US" altLang="en-US" sz="3200" dirty="0"/>
              <a:t>Biodiesel Issues</a:t>
            </a:r>
            <a:endParaRPr lang="en-US" sz="32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31</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Content Placeholder 6"/>
          <p:cNvSpPr txBox="1">
            <a:spLocks/>
          </p:cNvSpPr>
          <p:nvPr/>
        </p:nvSpPr>
        <p:spPr bwMode="auto">
          <a:xfrm>
            <a:off x="228600" y="914399"/>
            <a:ext cx="8534400" cy="5351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Tx/>
              <a:buChar char="•"/>
              <a:defRPr/>
            </a:pPr>
            <a:r>
              <a:rPr lang="en-US" sz="2200" kern="0" dirty="0">
                <a:solidFill>
                  <a:srgbClr val="000000"/>
                </a:solidFill>
              </a:rPr>
              <a:t>Biodiesel use in California would be expected to continue increasing to help achieve compliance with the LCFS – but near-term issues remain:</a:t>
            </a:r>
          </a:p>
          <a:p>
            <a:pPr lvl="2">
              <a:buFontTx/>
              <a:buChar char="•"/>
              <a:defRPr/>
            </a:pPr>
            <a:r>
              <a:rPr lang="en-US" sz="1800" kern="0" dirty="0">
                <a:solidFill>
                  <a:srgbClr val="000000"/>
                </a:solidFill>
              </a:rPr>
              <a:t>Current biodiesel use is less than 5 percent - to enable an expansion of biodiesel use to an average concentration of 10 percent will likely require a combination of infrastructure investments (storage tanks &amp; blending equipment) and possibly specific types of financial assistance to producers. </a:t>
            </a:r>
          </a:p>
          <a:p>
            <a:pPr lvl="3">
              <a:buFontTx/>
              <a:buChar char="•"/>
              <a:defRPr/>
            </a:pPr>
            <a:r>
              <a:rPr lang="en-US" sz="1600" kern="0" dirty="0">
                <a:solidFill>
                  <a:srgbClr val="000000"/>
                </a:solidFill>
              </a:rPr>
              <a:t>One example of assistance could be some form of loan guarantee that enable producers to increase their purchase of feedstocks (higher monthly expenses). Even if a biodiesel producer has the equipment in place to produce more biodiesel, they may not have sufficient lines of credit nor be able to obtain a traditional loan to pay the higher up-front costs of expanded feedstock purchasing activities.</a:t>
            </a:r>
          </a:p>
          <a:p>
            <a:pPr lvl="2">
              <a:buFontTx/>
              <a:buChar char="•"/>
              <a:defRPr/>
            </a:pPr>
            <a:r>
              <a:rPr lang="de-DE" sz="2000" kern="0" dirty="0">
                <a:solidFill>
                  <a:srgbClr val="000000"/>
                </a:solidFill>
              </a:rPr>
              <a:t>Biodiesel blending limits could be capped at 5 percent by CARB‘s Alternative Diesel Fuel Regulation – effective January 1, 2018</a:t>
            </a:r>
          </a:p>
          <a:p>
            <a:pPr lvl="3">
              <a:buFontTx/>
              <a:buChar char="•"/>
              <a:defRPr/>
            </a:pPr>
            <a:r>
              <a:rPr lang="en-US" sz="1600" kern="0" dirty="0">
                <a:solidFill>
                  <a:srgbClr val="000000"/>
                </a:solidFill>
              </a:rPr>
              <a:t>Purpose of regulation is to mitigate the potential oxides of nitrogen (NO</a:t>
            </a:r>
            <a:r>
              <a:rPr lang="en-US" sz="1600" kern="0" baseline="-25000" dirty="0">
                <a:solidFill>
                  <a:srgbClr val="000000"/>
                </a:solidFill>
              </a:rPr>
              <a:t>x</a:t>
            </a:r>
            <a:r>
              <a:rPr lang="en-US" sz="1600" kern="0" dirty="0">
                <a:solidFill>
                  <a:srgbClr val="000000"/>
                </a:solidFill>
              </a:rPr>
              <a:t>) emissions associated with the use of biodiesel with diesel fuel</a:t>
            </a:r>
          </a:p>
          <a:p>
            <a:pPr lvl="3">
              <a:buFontTx/>
              <a:buChar char="•"/>
              <a:defRPr/>
            </a:pPr>
            <a:r>
              <a:rPr lang="en-US" sz="1600" kern="0" dirty="0">
                <a:solidFill>
                  <a:srgbClr val="000000"/>
                </a:solidFill>
              </a:rPr>
              <a:t>Could last into 2022</a:t>
            </a:r>
          </a:p>
          <a:p>
            <a:pPr lvl="2">
              <a:buFontTx/>
              <a:buChar char="•"/>
              <a:defRPr/>
            </a:pPr>
            <a:endParaRPr lang="en-US" sz="1600" kern="0" dirty="0">
              <a:solidFill>
                <a:srgbClr val="000000"/>
              </a:solidFill>
            </a:endParaRPr>
          </a:p>
        </p:txBody>
      </p:sp>
    </p:spTree>
    <p:extLst>
      <p:ext uri="{BB962C8B-B14F-4D97-AF65-F5344CB8AC3E}">
        <p14:creationId xmlns:p14="http://schemas.microsoft.com/office/powerpoint/2010/main" val="95937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609600" y="63760"/>
            <a:ext cx="8229600" cy="1143000"/>
          </a:xfrm>
        </p:spPr>
        <p:txBody>
          <a:bodyPr/>
          <a:lstStyle/>
          <a:p>
            <a:pPr eaLnBrk="1" hangingPunct="1"/>
            <a:r>
              <a:rPr lang="en-US" altLang="en-US" sz="3200" dirty="0"/>
              <a:t>Biodiesel Issues – Feedstock Availability</a:t>
            </a:r>
            <a:endParaRPr lang="en-US" sz="32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32</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Content Placeholder 6"/>
          <p:cNvSpPr txBox="1">
            <a:spLocks/>
          </p:cNvSpPr>
          <p:nvPr/>
        </p:nvSpPr>
        <p:spPr bwMode="auto">
          <a:xfrm>
            <a:off x="188053" y="1048921"/>
            <a:ext cx="8534400" cy="5351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Tx/>
              <a:buChar char="•"/>
              <a:defRPr/>
            </a:pPr>
            <a:r>
              <a:rPr lang="en-US" sz="2200" kern="0" dirty="0">
                <a:solidFill>
                  <a:srgbClr val="000000"/>
                </a:solidFill>
              </a:rPr>
              <a:t>A number of biofuels have superior carbon intensity values. However, the potential production volumes for these fuels will ultimately be limited to availability of the necessary feedstocks.</a:t>
            </a:r>
          </a:p>
          <a:p>
            <a:pPr lvl="2">
              <a:buFontTx/>
              <a:buChar char="•"/>
              <a:defRPr/>
            </a:pPr>
            <a:r>
              <a:rPr lang="en-US" sz="1800" kern="0" dirty="0">
                <a:solidFill>
                  <a:srgbClr val="000000"/>
                </a:solidFill>
              </a:rPr>
              <a:t>Used Cooking Oil (UCO) Biodiesel</a:t>
            </a:r>
          </a:p>
          <a:p>
            <a:pPr lvl="3">
              <a:buFontTx/>
              <a:buChar char="•"/>
              <a:defRPr/>
            </a:pPr>
            <a:r>
              <a:rPr lang="en-US" sz="1600" kern="0" dirty="0">
                <a:solidFill>
                  <a:srgbClr val="000000"/>
                </a:solidFill>
              </a:rPr>
              <a:t>California used 35.3 million gallons or 22 percent of the available domestic production during 2016</a:t>
            </a:r>
          </a:p>
          <a:p>
            <a:pPr lvl="3">
              <a:buFontTx/>
              <a:buChar char="•"/>
              <a:defRPr/>
            </a:pPr>
            <a:r>
              <a:rPr lang="en-US" sz="1600" kern="0" dirty="0">
                <a:solidFill>
                  <a:srgbClr val="000000"/>
                </a:solidFill>
              </a:rPr>
              <a:t>Theoretical availability of biodiesel produced from used cooking oil could be as great as 3.0 billion gallons per year for the entire United States, if one assumes that the waste oil from every hotel and restaurant is collected and processed into biodiesel – possibly unrealistic due to increasing cost of collection</a:t>
            </a:r>
          </a:p>
          <a:p>
            <a:pPr lvl="2">
              <a:buFontTx/>
              <a:buChar char="•"/>
              <a:defRPr/>
            </a:pPr>
            <a:r>
              <a:rPr lang="en-US" sz="1800" kern="0" dirty="0">
                <a:solidFill>
                  <a:srgbClr val="000000"/>
                </a:solidFill>
              </a:rPr>
              <a:t>Animal Fats Biodiesel</a:t>
            </a:r>
          </a:p>
          <a:p>
            <a:pPr lvl="3">
              <a:buFontTx/>
              <a:buChar char="•"/>
              <a:defRPr/>
            </a:pPr>
            <a:r>
              <a:rPr lang="en-US" sz="1600" kern="0" dirty="0">
                <a:solidFill>
                  <a:srgbClr val="000000"/>
                </a:solidFill>
              </a:rPr>
              <a:t>California used only 2.6 million gallons or 1.7 percent of the available domestic production during 2016</a:t>
            </a:r>
          </a:p>
          <a:p>
            <a:pPr lvl="3">
              <a:buFontTx/>
              <a:buChar char="•"/>
              <a:defRPr/>
            </a:pPr>
            <a:r>
              <a:rPr lang="en-US" sz="1600" kern="0" dirty="0">
                <a:solidFill>
                  <a:srgbClr val="000000"/>
                </a:solidFill>
              </a:rPr>
              <a:t>This feedstock yields a higher carbon intensity biodiesel that is less desirable compared to UCO and corn oil</a:t>
            </a:r>
          </a:p>
          <a:p>
            <a:pPr lvl="3">
              <a:buFontTx/>
              <a:buChar char="•"/>
              <a:defRPr/>
            </a:pPr>
            <a:r>
              <a:rPr lang="en-US" sz="1600" kern="0" dirty="0">
                <a:solidFill>
                  <a:srgbClr val="000000"/>
                </a:solidFill>
              </a:rPr>
              <a:t>Animal fats and fish oils are a more significant feedstock resource to produce renewable diesel </a:t>
            </a:r>
            <a:endParaRPr lang="en-US" sz="1800" kern="0" dirty="0">
              <a:solidFill>
                <a:srgbClr val="000000"/>
              </a:solidFill>
            </a:endParaRPr>
          </a:p>
          <a:p>
            <a:pPr lvl="2">
              <a:buFontTx/>
              <a:buChar char="•"/>
              <a:defRPr/>
            </a:pPr>
            <a:endParaRPr lang="en-US" sz="1600" kern="0" dirty="0">
              <a:solidFill>
                <a:srgbClr val="000000"/>
              </a:solidFill>
            </a:endParaRPr>
          </a:p>
        </p:txBody>
      </p:sp>
    </p:spTree>
    <p:extLst>
      <p:ext uri="{BB962C8B-B14F-4D97-AF65-F5344CB8AC3E}">
        <p14:creationId xmlns:p14="http://schemas.microsoft.com/office/powerpoint/2010/main" val="12555466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927D58B-A226-4F9D-96C5-D53322C41CBC}"/>
              </a:ext>
            </a:extLst>
          </p:cNvPr>
          <p:cNvPicPr>
            <a:picLocks noChangeAspect="1"/>
          </p:cNvPicPr>
          <p:nvPr/>
        </p:nvPicPr>
        <p:blipFill>
          <a:blip r:embed="rId2"/>
          <a:stretch>
            <a:fillRect/>
          </a:stretch>
        </p:blipFill>
        <p:spPr>
          <a:xfrm>
            <a:off x="914770" y="562922"/>
            <a:ext cx="7543430" cy="5482536"/>
          </a:xfrm>
          <a:prstGeom prst="rect">
            <a:avLst/>
          </a:prstGeom>
        </p:spPr>
      </p:pic>
      <p:sp>
        <p:nvSpPr>
          <p:cNvPr id="14339" name="Title 1"/>
          <p:cNvSpPr>
            <a:spLocks noGrp="1"/>
          </p:cNvSpPr>
          <p:nvPr>
            <p:ph type="title" idx="4294967295"/>
          </p:nvPr>
        </p:nvSpPr>
        <p:spPr>
          <a:xfrm>
            <a:off x="1253455" y="0"/>
            <a:ext cx="6986981" cy="1143000"/>
          </a:xfrm>
        </p:spPr>
        <p:txBody>
          <a:bodyPr/>
          <a:lstStyle/>
          <a:p>
            <a:pPr eaLnBrk="1" hangingPunct="1"/>
            <a:r>
              <a:rPr lang="en-US" sz="3200" dirty="0"/>
              <a:t>Biodiesel Potential from Corn Oil Exports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Analysis of U.S. Department of Agriculture data.</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2" name="TextBox 11">
            <a:extLst>
              <a:ext uri="{FF2B5EF4-FFF2-40B4-BE49-F238E27FC236}">
                <a16:creationId xmlns:a16="http://schemas.microsoft.com/office/drawing/2014/main" id="{053154A9-2EA3-4415-9261-6F2B40AD410A}"/>
              </a:ext>
            </a:extLst>
          </p:cNvPr>
          <p:cNvSpPr txBox="1"/>
          <p:nvPr/>
        </p:nvSpPr>
        <p:spPr>
          <a:xfrm>
            <a:off x="2118045" y="3581400"/>
            <a:ext cx="5257800" cy="2031325"/>
          </a:xfrm>
          <a:prstGeom prst="rect">
            <a:avLst/>
          </a:prstGeom>
          <a:solidFill>
            <a:schemeClr val="bg2">
              <a:lumMod val="90000"/>
            </a:schemeClr>
          </a:solidFill>
          <a:ln>
            <a:solidFill>
              <a:schemeClr val="tx1"/>
            </a:solidFill>
          </a:ln>
        </p:spPr>
        <p:txBody>
          <a:bodyPr wrap="square" rtlCol="0">
            <a:spAutoFit/>
          </a:bodyPr>
          <a:lstStyle/>
          <a:p>
            <a:r>
              <a:rPr lang="en-US" sz="1400" dirty="0"/>
              <a:t>California used 76.2 million gallons or 45 percent of the available domestic production of corn oil sourced biodiesel during 2016.</a:t>
            </a:r>
          </a:p>
          <a:p>
            <a:pPr marL="285750" indent="-285750">
              <a:buFont typeface="Arial" panose="020B0604020202020204" pitchFamily="34" charset="0"/>
              <a:buChar char="•"/>
            </a:pPr>
            <a:r>
              <a:rPr lang="en-US" sz="1400" dirty="0"/>
              <a:t>Conversion of all corn oil exports could yield up to 140 million additional gallons</a:t>
            </a:r>
          </a:p>
          <a:p>
            <a:pPr marL="285750" indent="-285750">
              <a:buFont typeface="Arial" panose="020B0604020202020204" pitchFamily="34" charset="0"/>
              <a:buChar char="•"/>
            </a:pPr>
            <a:r>
              <a:rPr lang="en-US" sz="1400" dirty="0"/>
              <a:t>Additional production of corn oil from ethanol plants is expected to only be of modest potential as nearly 95 percent of plants already extracting corn oil</a:t>
            </a:r>
          </a:p>
          <a:p>
            <a:pPr marL="285750" indent="-285750">
              <a:buFont typeface="Arial" panose="020B0604020202020204" pitchFamily="34" charset="0"/>
              <a:buChar char="•"/>
            </a:pPr>
            <a:r>
              <a:rPr lang="en-US" sz="1400" dirty="0"/>
              <a:t>Conversion of all other corn oil could yield another 428 million gallons – less likely due to more valuable end-uses</a:t>
            </a:r>
          </a:p>
        </p:txBody>
      </p:sp>
    </p:spTree>
    <p:extLst>
      <p:ext uri="{BB962C8B-B14F-4D97-AF65-F5344CB8AC3E}">
        <p14:creationId xmlns:p14="http://schemas.microsoft.com/office/powerpoint/2010/main" val="2397720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34</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Other Emerging Fuels</a:t>
            </a:r>
          </a:p>
        </p:txBody>
      </p:sp>
    </p:spTree>
    <p:extLst>
      <p:ext uri="{BB962C8B-B14F-4D97-AF65-F5344CB8AC3E}">
        <p14:creationId xmlns:p14="http://schemas.microsoft.com/office/powerpoint/2010/main" val="14700920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990600" y="11185"/>
            <a:ext cx="8229600" cy="1143000"/>
          </a:xfrm>
        </p:spPr>
        <p:txBody>
          <a:bodyPr/>
          <a:lstStyle/>
          <a:p>
            <a:pPr eaLnBrk="1" hangingPunct="1"/>
            <a:r>
              <a:rPr lang="en-US" altLang="en-US" sz="3200" dirty="0"/>
              <a:t>Other Emerging Fuels &amp; Renewable Diesel</a:t>
            </a:r>
            <a:endParaRPr lang="en-US" sz="32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35</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Content Placeholder 6"/>
          <p:cNvSpPr txBox="1">
            <a:spLocks/>
          </p:cNvSpPr>
          <p:nvPr/>
        </p:nvSpPr>
        <p:spPr bwMode="auto">
          <a:xfrm>
            <a:off x="267749" y="1215349"/>
            <a:ext cx="8534400" cy="465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Tx/>
              <a:buChar char="•"/>
              <a:defRPr/>
            </a:pPr>
            <a:r>
              <a:rPr lang="en-US" sz="2200" kern="0" dirty="0">
                <a:solidFill>
                  <a:srgbClr val="000000"/>
                </a:solidFill>
              </a:rPr>
              <a:t>Other alternative transportation fuels (such as conventional hydrogen, propane, compressed natural gas, and liquified natural gas), as well as other renewable transportation fuels (such as biomethane and renewable hydrogen) are not discussed here</a:t>
            </a:r>
          </a:p>
          <a:p>
            <a:pPr lvl="2">
              <a:buFontTx/>
              <a:buChar char="•"/>
              <a:defRPr/>
            </a:pPr>
            <a:r>
              <a:rPr lang="en-US" sz="1800" kern="0" dirty="0">
                <a:solidFill>
                  <a:srgbClr val="000000"/>
                </a:solidFill>
              </a:rPr>
              <a:t>Fuels and Transportation Division of the California Energy Commission has a number of programs and projects designed to help foster expanded penetration of various alternative and renewable transportation fuel infrastructure and use</a:t>
            </a:r>
          </a:p>
          <a:p>
            <a:pPr lvl="2">
              <a:buFontTx/>
              <a:buChar char="•"/>
              <a:defRPr/>
            </a:pPr>
            <a:r>
              <a:rPr lang="en-US" sz="1800" kern="0" dirty="0">
                <a:solidFill>
                  <a:srgbClr val="000000"/>
                </a:solidFill>
              </a:rPr>
              <a:t>Highlighting just one example would be the recent public workshop held on January 30, 2017 that focused on renewable hydrogen developments and activities</a:t>
            </a:r>
          </a:p>
          <a:p>
            <a:pPr lvl="1">
              <a:buFontTx/>
              <a:buChar char="•"/>
              <a:defRPr/>
            </a:pPr>
            <a:r>
              <a:rPr lang="en-US" sz="2200" kern="0" dirty="0">
                <a:solidFill>
                  <a:srgbClr val="000000"/>
                </a:solidFill>
              </a:rPr>
              <a:t>Renewable diesel fuel is the remaining emerging fuel covered here due to its current commercial viability and LCFS effectiveness</a:t>
            </a:r>
          </a:p>
        </p:txBody>
      </p:sp>
    </p:spTree>
    <p:extLst>
      <p:ext uri="{BB962C8B-B14F-4D97-AF65-F5344CB8AC3E}">
        <p14:creationId xmlns:p14="http://schemas.microsoft.com/office/powerpoint/2010/main" val="8279660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71856-DE2A-4010-877E-D2FFBA300A21}"/>
              </a:ext>
            </a:extLst>
          </p:cNvPr>
          <p:cNvPicPr>
            <a:picLocks noChangeAspect="1"/>
          </p:cNvPicPr>
          <p:nvPr/>
        </p:nvPicPr>
        <p:blipFill>
          <a:blip r:embed="rId2"/>
          <a:stretch>
            <a:fillRect/>
          </a:stretch>
        </p:blipFill>
        <p:spPr>
          <a:xfrm>
            <a:off x="662031" y="848492"/>
            <a:ext cx="8253369" cy="5298994"/>
          </a:xfrm>
          <a:prstGeom prst="rect">
            <a:avLst/>
          </a:prstGeom>
        </p:spPr>
      </p:pic>
      <p:sp>
        <p:nvSpPr>
          <p:cNvPr id="14339" name="Title 1"/>
          <p:cNvSpPr>
            <a:spLocks noGrp="1"/>
          </p:cNvSpPr>
          <p:nvPr>
            <p:ph type="title" idx="4294967295"/>
          </p:nvPr>
        </p:nvSpPr>
        <p:spPr>
          <a:xfrm>
            <a:off x="1253455" y="0"/>
            <a:ext cx="7585745" cy="1143000"/>
          </a:xfrm>
        </p:spPr>
        <p:txBody>
          <a:bodyPr/>
          <a:lstStyle/>
          <a:p>
            <a:pPr eaLnBrk="1" hangingPunct="1"/>
            <a:r>
              <a:rPr lang="en-US" sz="3200" dirty="0"/>
              <a:t>LCFS Credit Sources by Fuel Type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California Air Resources Board.</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2" name="TextBox 11">
            <a:extLst>
              <a:ext uri="{FF2B5EF4-FFF2-40B4-BE49-F238E27FC236}">
                <a16:creationId xmlns:a16="http://schemas.microsoft.com/office/drawing/2014/main" id="{053154A9-2EA3-4415-9261-6F2B40AD410A}"/>
              </a:ext>
            </a:extLst>
          </p:cNvPr>
          <p:cNvSpPr txBox="1"/>
          <p:nvPr/>
        </p:nvSpPr>
        <p:spPr>
          <a:xfrm>
            <a:off x="2057400" y="1222794"/>
            <a:ext cx="4495800" cy="1600438"/>
          </a:xfrm>
          <a:prstGeom prst="rect">
            <a:avLst/>
          </a:prstGeom>
          <a:solidFill>
            <a:schemeClr val="accent5">
              <a:lumMod val="40000"/>
              <a:lumOff val="60000"/>
            </a:schemeClr>
          </a:solidFill>
          <a:ln>
            <a:solidFill>
              <a:schemeClr val="tx1"/>
            </a:solidFill>
          </a:ln>
        </p:spPr>
        <p:txBody>
          <a:bodyPr wrap="square" rtlCol="0">
            <a:spAutoFit/>
          </a:bodyPr>
          <a:lstStyle/>
          <a:p>
            <a:r>
              <a:rPr lang="en-US" sz="1400" dirty="0"/>
              <a:t>Renewable diesel fuel accounted for 23.8 percent of </a:t>
            </a:r>
            <a:r>
              <a:rPr lang="en-US" sz="1400" i="1" dirty="0"/>
              <a:t>ALL</a:t>
            </a:r>
            <a:r>
              <a:rPr lang="en-US" sz="1400" dirty="0"/>
              <a:t> credits under the LCFS program during 2016 &amp; 46.0 percent of the renewable liquid fuel credits.</a:t>
            </a:r>
          </a:p>
          <a:p>
            <a:pPr marL="285750" indent="-285750">
              <a:buFont typeface="Arial" panose="020B0604020202020204" pitchFamily="34" charset="0"/>
              <a:buChar char="•"/>
            </a:pPr>
            <a:r>
              <a:rPr lang="en-US" sz="1400" dirty="0"/>
              <a:t>Despite the fact that renewable diesel volumes only amounted to 15.8 percent of renewable liquid fuel (biodiesel, ethanol and renewable diesel) volumes that year.</a:t>
            </a:r>
          </a:p>
        </p:txBody>
      </p:sp>
    </p:spTree>
    <p:extLst>
      <p:ext uri="{BB962C8B-B14F-4D97-AF65-F5344CB8AC3E}">
        <p14:creationId xmlns:p14="http://schemas.microsoft.com/office/powerpoint/2010/main" val="29519660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75757F-02D0-4B61-8FBA-D2A11F622D1F}"/>
              </a:ext>
            </a:extLst>
          </p:cNvPr>
          <p:cNvPicPr>
            <a:picLocks noChangeAspect="1"/>
          </p:cNvPicPr>
          <p:nvPr/>
        </p:nvPicPr>
        <p:blipFill>
          <a:blip r:embed="rId2"/>
          <a:stretch>
            <a:fillRect/>
          </a:stretch>
        </p:blipFill>
        <p:spPr>
          <a:xfrm>
            <a:off x="914400" y="664510"/>
            <a:ext cx="7431049" cy="5394930"/>
          </a:xfrm>
          <a:prstGeom prst="rect">
            <a:avLst/>
          </a:prstGeom>
        </p:spPr>
      </p:pic>
      <p:sp>
        <p:nvSpPr>
          <p:cNvPr id="14339" name="Title 1"/>
          <p:cNvSpPr>
            <a:spLocks noGrp="1"/>
          </p:cNvSpPr>
          <p:nvPr>
            <p:ph type="title" idx="4294967295"/>
          </p:nvPr>
        </p:nvSpPr>
        <p:spPr>
          <a:xfrm>
            <a:off x="1253455" y="0"/>
            <a:ext cx="7585745" cy="1143000"/>
          </a:xfrm>
        </p:spPr>
        <p:txBody>
          <a:bodyPr/>
          <a:lstStyle/>
          <a:p>
            <a:pPr eaLnBrk="1" hangingPunct="1"/>
            <a:r>
              <a:rPr lang="en-US" sz="3200" dirty="0"/>
              <a:t>California Renewable Diesel Consumption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California Air Resources Board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2" name="TextBox 11">
            <a:extLst>
              <a:ext uri="{FF2B5EF4-FFF2-40B4-BE49-F238E27FC236}">
                <a16:creationId xmlns:a16="http://schemas.microsoft.com/office/drawing/2014/main" id="{053154A9-2EA3-4415-9261-6F2B40AD410A}"/>
              </a:ext>
            </a:extLst>
          </p:cNvPr>
          <p:cNvSpPr txBox="1"/>
          <p:nvPr/>
        </p:nvSpPr>
        <p:spPr>
          <a:xfrm>
            <a:off x="1981200" y="1133704"/>
            <a:ext cx="4191000" cy="1600438"/>
          </a:xfrm>
          <a:prstGeom prst="rect">
            <a:avLst/>
          </a:prstGeom>
          <a:solidFill>
            <a:schemeClr val="accent3">
              <a:lumMod val="20000"/>
              <a:lumOff val="80000"/>
            </a:schemeClr>
          </a:solidFill>
          <a:ln>
            <a:solidFill>
              <a:schemeClr val="tx1"/>
            </a:solidFill>
          </a:ln>
        </p:spPr>
        <p:txBody>
          <a:bodyPr wrap="square" rtlCol="0">
            <a:spAutoFit/>
          </a:bodyPr>
          <a:lstStyle/>
          <a:p>
            <a:r>
              <a:rPr lang="en-US" sz="1400" dirty="0"/>
              <a:t>Use over the last four years has steadily climbed to reach a record 249 million gallons by 2016 as additional production facilities came online and obligated parties under the state’s LCFS turned to ever greater quantities of renewable diesel to help achieve compliance with their carbon deficit for both gasoline and diesel fuel sales.</a:t>
            </a:r>
          </a:p>
        </p:txBody>
      </p:sp>
    </p:spTree>
    <p:extLst>
      <p:ext uri="{BB962C8B-B14F-4D97-AF65-F5344CB8AC3E}">
        <p14:creationId xmlns:p14="http://schemas.microsoft.com/office/powerpoint/2010/main" val="6231575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5E148E-321E-4E29-969B-37FADA0831C4}"/>
              </a:ext>
            </a:extLst>
          </p:cNvPr>
          <p:cNvPicPr>
            <a:picLocks noChangeAspect="1"/>
          </p:cNvPicPr>
          <p:nvPr/>
        </p:nvPicPr>
        <p:blipFill>
          <a:blip r:embed="rId2"/>
          <a:stretch>
            <a:fillRect/>
          </a:stretch>
        </p:blipFill>
        <p:spPr>
          <a:xfrm>
            <a:off x="990600" y="840261"/>
            <a:ext cx="7162800" cy="5205895"/>
          </a:xfrm>
          <a:prstGeom prst="rect">
            <a:avLst/>
          </a:prstGeom>
        </p:spPr>
      </p:pic>
      <p:sp>
        <p:nvSpPr>
          <p:cNvPr id="14339" name="Title 1"/>
          <p:cNvSpPr>
            <a:spLocks noGrp="1"/>
          </p:cNvSpPr>
          <p:nvPr>
            <p:ph type="title" idx="4294967295"/>
          </p:nvPr>
        </p:nvSpPr>
        <p:spPr>
          <a:xfrm>
            <a:off x="1852219" y="-39057"/>
            <a:ext cx="5972961" cy="1143000"/>
          </a:xfrm>
        </p:spPr>
        <p:txBody>
          <a:bodyPr/>
          <a:lstStyle/>
          <a:p>
            <a:pPr eaLnBrk="1" hangingPunct="1"/>
            <a:r>
              <a:rPr lang="en-US" sz="3200" dirty="0"/>
              <a:t>California Renewable Diesel Average Carbon Intensity</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16681"/>
            <a:ext cx="5867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Analysis of California Air Resources Board LCFS data by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2" name="TextBox 11">
            <a:extLst>
              <a:ext uri="{FF2B5EF4-FFF2-40B4-BE49-F238E27FC236}">
                <a16:creationId xmlns:a16="http://schemas.microsoft.com/office/drawing/2014/main" id="{053154A9-2EA3-4415-9261-6F2B40AD410A}"/>
              </a:ext>
            </a:extLst>
          </p:cNvPr>
          <p:cNvSpPr txBox="1"/>
          <p:nvPr/>
        </p:nvSpPr>
        <p:spPr>
          <a:xfrm>
            <a:off x="2277961" y="1072082"/>
            <a:ext cx="3789377" cy="738664"/>
          </a:xfrm>
          <a:prstGeom prst="rect">
            <a:avLst/>
          </a:prstGeom>
          <a:solidFill>
            <a:schemeClr val="tx2">
              <a:lumMod val="40000"/>
              <a:lumOff val="60000"/>
            </a:schemeClr>
          </a:solidFill>
          <a:ln>
            <a:solidFill>
              <a:schemeClr val="tx1"/>
            </a:solidFill>
          </a:ln>
        </p:spPr>
        <p:txBody>
          <a:bodyPr wrap="square" rtlCol="0">
            <a:spAutoFit/>
          </a:bodyPr>
          <a:lstStyle/>
          <a:p>
            <a:r>
              <a:rPr lang="en-US" sz="1400" dirty="0"/>
              <a:t>Fats &amp; oils are the primary feedstocks. But corn oil use growing most recently due to much lower carbon intensity. </a:t>
            </a:r>
          </a:p>
        </p:txBody>
      </p:sp>
    </p:spTree>
    <p:extLst>
      <p:ext uri="{BB962C8B-B14F-4D97-AF65-F5344CB8AC3E}">
        <p14:creationId xmlns:p14="http://schemas.microsoft.com/office/powerpoint/2010/main" val="20410859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idx="4294967295"/>
          </p:nvPr>
        </p:nvSpPr>
        <p:spPr>
          <a:xfrm>
            <a:off x="533400" y="0"/>
            <a:ext cx="8229600" cy="1143000"/>
          </a:xfrm>
        </p:spPr>
        <p:txBody>
          <a:bodyPr/>
          <a:lstStyle/>
          <a:p>
            <a:pPr eaLnBrk="1" hangingPunct="1"/>
            <a:r>
              <a:rPr lang="en-US" sz="3200" dirty="0"/>
              <a:t>Additional Q &amp; A</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79877" name="Picture 6" descr="http://www.osti.gov/RETIRED/bmf/images/bmfhom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66938" y="1066800"/>
            <a:ext cx="4767262"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8" name="Picture 12" descr="http://cobweb.ecn.purdue.edu/~grainlab/ext-proj-current/corn_pi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3733800"/>
            <a:ext cx="325437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9" name="Picture 2" descr="http://jetropha.up.nic.in/jet_pic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1400" y="3733800"/>
            <a:ext cx="19812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0" name="Picture 4" descr="http://www.savingplanetearth.co.uk/sunaww.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86425" y="3733800"/>
            <a:ext cx="3228975"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Date Placeholder 10"/>
          <p:cNvSpPr>
            <a:spLocks noGrp="1"/>
          </p:cNvSpPr>
          <p:nvPr>
            <p:ph type="dt" sz="quarter" idx="10"/>
          </p:nvPr>
        </p:nvSpPr>
        <p:spPr/>
        <p:txBody>
          <a:bodyPr/>
          <a:lstStyle/>
          <a:p>
            <a:pPr>
              <a:defRPr/>
            </a:pPr>
            <a:r>
              <a:rPr lang="en-US"/>
              <a:t>7/6/2017</a:t>
            </a:r>
          </a:p>
        </p:txBody>
      </p:sp>
      <p:sp>
        <p:nvSpPr>
          <p:cNvPr id="79882" name="Slide Number Placeholder 9"/>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F87C6C5-F1B2-43C7-BFA0-96FE7C8DBC61}" type="slidenum">
              <a:rPr lang="en-US" sz="1200" smtClean="0">
                <a:solidFill>
                  <a:srgbClr val="898989"/>
                </a:solidFill>
              </a:rPr>
              <a:pPr>
                <a:spcBef>
                  <a:spcPct val="0"/>
                </a:spcBef>
                <a:buFontTx/>
                <a:buNone/>
              </a:pPr>
              <a:t>39</a:t>
            </a:fld>
            <a:endParaRPr lang="en-US" sz="1200">
              <a:solidFill>
                <a:srgbClr val="898989"/>
              </a:solidFill>
            </a:endParaRPr>
          </a:p>
        </p:txBody>
      </p:sp>
      <p:pic>
        <p:nvPicPr>
          <p:cNvPr id="12" name="Picture 2"/>
          <p:cNvPicPr>
            <a:picLocks noChangeAspect="1" noChangeArrowheads="1"/>
          </p:cNvPicPr>
          <p:nvPr/>
        </p:nvPicPr>
        <p:blipFill>
          <a:blip r:embed="rId6"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41881130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17-IEPR-06</Docket_x0020_Number>
    <TaxCatchAll xmlns="8eef3743-c7b3-4cbe-8837-b6e805be353c">
      <Value>61</Value>
      <Value>6</Value>
      <Value>105</Value>
      <Value>3</Value>
      <Value>41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Energy Commission</TermName>
          <TermId xmlns="http://schemas.microsoft.com/office/infopath/2007/PartnerControls">99bc44f1-30ef-4612-bd74-490e804c5029</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2016-07-11 Workshop</TermName>
          <TermId xmlns="http://schemas.microsoft.com/office/infopath/2007/PartnerControls">bd75c25a-fa8d-4599-bb03-3ab67bd1d4c0</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Z5JXHV6S7NA6-3-111809</_dlc_DocId>
    <_dlc_DocIdUrl xmlns="8eef3743-c7b3-4cbe-8837-b6e805be353c">
      <Url>http://efilingspinternal/_layouts/DocIdRedir.aspx?ID=Z5JXHV6S7NA6-3-111809</Url>
      <Description>Z5JXHV6S7NA6-3-111809</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BECA65-7152-4B23-9C6A-107C2793DC1A}"/>
</file>

<file path=customXml/itemProps2.xml><?xml version="1.0" encoding="utf-8"?>
<ds:datastoreItem xmlns:ds="http://schemas.openxmlformats.org/officeDocument/2006/customXml" ds:itemID="{278B94E4-0816-4C85-A87B-B696EF44FCCA}"/>
</file>

<file path=customXml/itemProps3.xml><?xml version="1.0" encoding="utf-8"?>
<ds:datastoreItem xmlns:ds="http://schemas.openxmlformats.org/officeDocument/2006/customXml" ds:itemID="{9C175B6E-3E08-44CC-A9D4-B74A1ED7C155}"/>
</file>

<file path=customXml/itemProps4.xml><?xml version="1.0" encoding="utf-8"?>
<ds:datastoreItem xmlns:ds="http://schemas.openxmlformats.org/officeDocument/2006/customXml" ds:itemID="{DE876002-DC2C-4745-8FF3-446116554AE7}"/>
</file>

<file path=docProps/app.xml><?xml version="1.0" encoding="utf-8"?>
<Properties xmlns="http://schemas.openxmlformats.org/officeDocument/2006/extended-properties" xmlns:vt="http://schemas.openxmlformats.org/officeDocument/2006/docPropsVTypes">
  <TotalTime>93642</TotalTime>
  <Words>2593</Words>
  <Application>Microsoft Office PowerPoint</Application>
  <PresentationFormat>On-screen Show (4:3)</PresentationFormat>
  <Paragraphs>287</Paragraphs>
  <Slides>39</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4" baseType="lpstr">
      <vt:lpstr>Arial</vt:lpstr>
      <vt:lpstr>Calibri</vt:lpstr>
      <vt:lpstr>Courier New</vt:lpstr>
      <vt:lpstr>Office Theme</vt:lpstr>
      <vt:lpstr>Document</vt:lpstr>
      <vt:lpstr>PowerPoint Presentation</vt:lpstr>
      <vt:lpstr>Presentation Topics</vt:lpstr>
      <vt:lpstr>PowerPoint Presentation</vt:lpstr>
      <vt:lpstr>United States Ethanol Production</vt:lpstr>
      <vt:lpstr>California Fuel Ethanol Consumption</vt:lpstr>
      <vt:lpstr>United States Ethanol Supply and Demand</vt:lpstr>
      <vt:lpstr>United States Ethanol Imports</vt:lpstr>
      <vt:lpstr>United States Ethanol Imports &amp; Exports</vt:lpstr>
      <vt:lpstr>U.S. Ethanol Concentration in Gasoline</vt:lpstr>
      <vt:lpstr>Ethanol Industry Profitability</vt:lpstr>
      <vt:lpstr>Ethanol Plant Revenue</vt:lpstr>
      <vt:lpstr>Ethanol Plant Feedstocks</vt:lpstr>
      <vt:lpstr>United States Corn Demand by End Use</vt:lpstr>
      <vt:lpstr>U.S. Ethanol Plant Numbers and Capacities</vt:lpstr>
      <vt:lpstr>California Ethanol Supply Sources</vt:lpstr>
      <vt:lpstr>Brazilian Ethanol Overview</vt:lpstr>
      <vt:lpstr>Brazil Ethanol Production</vt:lpstr>
      <vt:lpstr>Brazil Ethanol Exports</vt:lpstr>
      <vt:lpstr>Brazil &amp; U.S. Imports &amp; Exports of Ethanol</vt:lpstr>
      <vt:lpstr>Expansion of Brazil Ethanol Export Infrastructure</vt:lpstr>
      <vt:lpstr>PowerPoint Presentation</vt:lpstr>
      <vt:lpstr>United States Biodiesel Production</vt:lpstr>
      <vt:lpstr>United States Biodiesel Supply and Demand </vt:lpstr>
      <vt:lpstr>U.S. Biodiesel Exports and Percentage of Total Supply</vt:lpstr>
      <vt:lpstr>U.S. Biodiesel Blending Levels </vt:lpstr>
      <vt:lpstr>U.S. Biodiesel Operating Margins</vt:lpstr>
      <vt:lpstr>U.S. Feedstocks for Biodiesel Production </vt:lpstr>
      <vt:lpstr>U.S. Feedstocks – Less Soybean Oil - for Biodiesel Production</vt:lpstr>
      <vt:lpstr>California Biodiesel Use by Type &amp; Carbon Intensity</vt:lpstr>
      <vt:lpstr>California Biodiesel Sources &amp; Average Carbon Intensity</vt:lpstr>
      <vt:lpstr>Biodiesel Issues</vt:lpstr>
      <vt:lpstr>Biodiesel Issues – Feedstock Availability</vt:lpstr>
      <vt:lpstr>Biodiesel Potential from Corn Oil Exports</vt:lpstr>
      <vt:lpstr>PowerPoint Presentation</vt:lpstr>
      <vt:lpstr>Other Emerging Fuels &amp; Renewable Diesel</vt:lpstr>
      <vt:lpstr>LCFS Credit Sources by Fuel Type</vt:lpstr>
      <vt:lpstr>California Renewable Diesel Consumption</vt:lpstr>
      <vt:lpstr>California Renewable Diesel Average Carbon Intensity</vt:lpstr>
      <vt:lpstr>Additional Q &amp; 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Renewable and Alternative Fuels</dc:title>
  <dc:creator>Gordon</dc:creator>
  <cp:lastModifiedBy>Gordon Schremp</cp:lastModifiedBy>
  <cp:revision>5058</cp:revision>
  <dcterms:created xsi:type="dcterms:W3CDTF">2010-09-06T21:52:40Z</dcterms:created>
  <dcterms:modified xsi:type="dcterms:W3CDTF">2017-07-05T04:26:15Z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0718d2ca-aba4-4f4c-8978-19707aa412c7</vt:lpwstr>
  </property>
  <property fmtid="{D5CDD505-2E9C-101B-9397-08002B2CF9AE}" pid="4" name="Subject_x0020_Areas">
    <vt:lpwstr>105;#IEPR 2016-07-11 Workshop|bd75c25a-fa8d-4599-bb03-3ab67bd1d4c0;#61;#IEPR Presentations|51277923-a549-4352-9cc5-bcce892adf24</vt:lpwstr>
  </property>
  <property fmtid="{D5CDD505-2E9C-101B-9397-08002B2CF9AE}" pid="5" name="_CopySource">
    <vt:lpwstr>http://efilingspinternal/PendingDocuments/17-IEPR-06/20170705T145542_Renewable_Alternative_Fuels.pptx</vt:lpwstr>
  </property>
  <property fmtid="{D5CDD505-2E9C-101B-9397-08002B2CF9AE}" pid="6" name="Subject Areas">
    <vt:lpwstr>105;#IEPR 2016-07-11 Workshop|bd75c25a-fa8d-4599-bb03-3ab67bd1d4c0;#61;#IEPR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41;#Energy Commission|99bc44f1-30ef-4612-bd74-490e804c5029</vt:lpwstr>
  </property>
  <property fmtid="{D5CDD505-2E9C-101B-9397-08002B2CF9AE}" pid="9" name="Order">
    <vt:r8>2308500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