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diagrams/data1.xml" ContentType="application/vnd.openxmlformats-officedocument.drawingml.diagramData+xml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2.xml" ContentType="application/vnd.openxmlformats-officedocument.presentationml.slide+xml"/>
  <Override PartName="/ppt/slides/slide12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11.xml" ContentType="application/vnd.openxmlformats-officedocument.presentationml.slide+xml"/>
  <Override PartName="/ppt/slides/slide21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2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18.xml" ContentType="application/vnd.openxmlformats-officedocument.presentationml.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7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12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diagrams/drawing1.xml" ContentType="application/vnd.ms-office.drawingml.diagramDrawing+xml"/>
  <Override PartName="/ppt/commentAuthors.xml" ContentType="application/vnd.openxmlformats-officedocument.presentationml.commentAuthors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diagrams/colors1.xml" ContentType="application/vnd.openxmlformats-officedocument.drawingml.diagramColor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 autoCompressPictures="0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61" r:id="rId2"/>
    <p:sldId id="303" r:id="rId3"/>
    <p:sldId id="290" r:id="rId4"/>
    <p:sldId id="307" r:id="rId5"/>
    <p:sldId id="312" r:id="rId6"/>
    <p:sldId id="314" r:id="rId7"/>
    <p:sldId id="316" r:id="rId8"/>
    <p:sldId id="311" r:id="rId9"/>
    <p:sldId id="315" r:id="rId10"/>
    <p:sldId id="309" r:id="rId11"/>
    <p:sldId id="337" r:id="rId12"/>
    <p:sldId id="332" r:id="rId13"/>
    <p:sldId id="328" r:id="rId14"/>
    <p:sldId id="341" r:id="rId15"/>
    <p:sldId id="349" r:id="rId16"/>
    <p:sldId id="343" r:id="rId17"/>
    <p:sldId id="329" r:id="rId18"/>
    <p:sldId id="323" r:id="rId19"/>
    <p:sldId id="324" r:id="rId20"/>
    <p:sldId id="345" r:id="rId21"/>
    <p:sldId id="346" r:id="rId22"/>
    <p:sldId id="331" r:id="rId23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539A0D"/>
    <a:srgbClr val="EFF874"/>
    <a:srgbClr val="F0F5AD"/>
    <a:srgbClr val="336699"/>
    <a:srgbClr val="FF4700"/>
    <a:srgbClr val="0047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03" autoAdjust="0"/>
    <p:restoredTop sz="87464" autoAdjust="0"/>
  </p:normalViewPr>
  <p:slideViewPr>
    <p:cSldViewPr snapToGrid="0" snapToObjects="1">
      <p:cViewPr varScale="1">
        <p:scale>
          <a:sx n="77" d="100"/>
          <a:sy n="77" d="100"/>
        </p:scale>
        <p:origin x="1531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>
        <p:scale>
          <a:sx n="153" d="100"/>
          <a:sy n="153" d="100"/>
        </p:scale>
        <p:origin x="-58" y="2165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ustomXml" Target="../customXml/item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6EC037-E834-4025-AC3F-11B7E1364532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FBCA8A2-7F92-4F8A-9B19-BF6731C25690}">
      <dgm:prSet phldrT="[Text]"/>
      <dgm:spPr/>
      <dgm:t>
        <a:bodyPr/>
        <a:lstStyle/>
        <a:p>
          <a:r>
            <a:rPr lang="en-US" b="1" u="none" dirty="0" smtClean="0">
              <a:latin typeface="Arial Narrow" panose="020B0606020202030204" pitchFamily="34" charset="0"/>
            </a:rPr>
            <a:t>Solar Incentive Program/Net Metering</a:t>
          </a:r>
          <a:endParaRPr lang="en-US" u="none" dirty="0">
            <a:latin typeface="Arial Narrow" panose="020B0606020202030204" pitchFamily="34" charset="0"/>
          </a:endParaRPr>
        </a:p>
      </dgm:t>
    </dgm:pt>
    <dgm:pt modelId="{1133BDE5-EF54-47C2-9EFD-2069100355FD}" type="parTrans" cxnId="{9A588909-1B32-4554-A223-9FC7B42E79A2}">
      <dgm:prSet/>
      <dgm:spPr/>
      <dgm:t>
        <a:bodyPr/>
        <a:lstStyle/>
        <a:p>
          <a:endParaRPr lang="en-US"/>
        </a:p>
      </dgm:t>
    </dgm:pt>
    <dgm:pt modelId="{C04AB0E9-75BC-4F2D-9970-7E749B39C3DE}" type="sibTrans" cxnId="{9A588909-1B32-4554-A223-9FC7B42E79A2}">
      <dgm:prSet/>
      <dgm:spPr/>
      <dgm:t>
        <a:bodyPr/>
        <a:lstStyle/>
        <a:p>
          <a:endParaRPr lang="en-US"/>
        </a:p>
      </dgm:t>
    </dgm:pt>
    <dgm:pt modelId="{8660E468-6D8B-41BC-92A4-63BA3B9679C4}">
      <dgm:prSet phldrT="[Text]" custT="1"/>
      <dgm:spPr/>
      <dgm:t>
        <a:bodyPr/>
        <a:lstStyle/>
        <a:p>
          <a:r>
            <a:rPr lang="en-US" sz="1400" b="1" dirty="0" smtClean="0">
              <a:latin typeface="Arial Narrow" panose="020B0606020202030204" pitchFamily="34" charset="0"/>
            </a:rPr>
            <a:t>240 MW installed</a:t>
          </a:r>
          <a:br>
            <a:rPr lang="en-US" sz="1400" b="1" dirty="0" smtClean="0">
              <a:latin typeface="Arial Narrow" panose="020B0606020202030204" pitchFamily="34" charset="0"/>
            </a:rPr>
          </a:br>
          <a:r>
            <a:rPr lang="en-US" sz="1400" b="1" dirty="0" smtClean="0">
              <a:latin typeface="Arial Narrow" panose="020B0606020202030204" pitchFamily="34" charset="0"/>
            </a:rPr>
            <a:t>Goal: 760 MW</a:t>
          </a:r>
          <a:endParaRPr lang="en-US" sz="1400" b="1" dirty="0">
            <a:latin typeface="Arial Narrow" panose="020B0606020202030204" pitchFamily="34" charset="0"/>
          </a:endParaRPr>
        </a:p>
      </dgm:t>
    </dgm:pt>
    <dgm:pt modelId="{D927D773-5F16-44A4-BA29-15D1B176857C}" type="parTrans" cxnId="{3AF8F575-9BA7-4E27-A157-B1DC473077A6}">
      <dgm:prSet/>
      <dgm:spPr/>
      <dgm:t>
        <a:bodyPr/>
        <a:lstStyle/>
        <a:p>
          <a:endParaRPr lang="en-US"/>
        </a:p>
      </dgm:t>
    </dgm:pt>
    <dgm:pt modelId="{B7A2E056-299E-40E1-AAD5-DE99FC432333}" type="sibTrans" cxnId="{3AF8F575-9BA7-4E27-A157-B1DC473077A6}">
      <dgm:prSet/>
      <dgm:spPr/>
      <dgm:t>
        <a:bodyPr/>
        <a:lstStyle/>
        <a:p>
          <a:endParaRPr lang="en-US"/>
        </a:p>
      </dgm:t>
    </dgm:pt>
    <dgm:pt modelId="{330EC4A6-4576-4128-B27E-33A650142524}">
      <dgm:prSet phldrT="[Text]"/>
      <dgm:spPr/>
      <dgm:t>
        <a:bodyPr/>
        <a:lstStyle/>
        <a:p>
          <a:r>
            <a:rPr lang="en-US" b="1" u="none" dirty="0" smtClean="0">
              <a:latin typeface="Arial Narrow" panose="020B0606020202030204" pitchFamily="34" charset="0"/>
            </a:rPr>
            <a:t>Feed-in Tariff</a:t>
          </a:r>
          <a:endParaRPr lang="en-US" u="none" dirty="0">
            <a:latin typeface="Arial Narrow" panose="020B0606020202030204" pitchFamily="34" charset="0"/>
          </a:endParaRPr>
        </a:p>
      </dgm:t>
    </dgm:pt>
    <dgm:pt modelId="{9B4495D4-AEAF-49A2-8678-01478780167D}" type="parTrans" cxnId="{4B778B54-DBF0-4555-BBC8-B0C51865D89E}">
      <dgm:prSet/>
      <dgm:spPr/>
      <dgm:t>
        <a:bodyPr/>
        <a:lstStyle/>
        <a:p>
          <a:endParaRPr lang="en-US"/>
        </a:p>
      </dgm:t>
    </dgm:pt>
    <dgm:pt modelId="{861C5DF6-435F-4E64-B888-1FE670CED910}" type="sibTrans" cxnId="{4B778B54-DBF0-4555-BBC8-B0C51865D89E}">
      <dgm:prSet/>
      <dgm:spPr/>
      <dgm:t>
        <a:bodyPr/>
        <a:lstStyle/>
        <a:p>
          <a:endParaRPr lang="en-US"/>
        </a:p>
      </dgm:t>
    </dgm:pt>
    <dgm:pt modelId="{1ACA4ED1-D582-4D8E-9D96-26DC6A76C23E}">
      <dgm:prSet phldrT="[Text]" custT="1"/>
      <dgm:spPr/>
      <dgm:t>
        <a:bodyPr/>
        <a:lstStyle/>
        <a:p>
          <a:r>
            <a:rPr lang="en-US" sz="1400" b="1" dirty="0" smtClean="0">
              <a:latin typeface="Arial Narrow" panose="020B0606020202030204" pitchFamily="34" charset="0"/>
            </a:rPr>
            <a:t>47 MW in-service</a:t>
          </a:r>
          <a:br>
            <a:rPr lang="en-US" sz="1400" b="1" dirty="0" smtClean="0">
              <a:latin typeface="Arial Narrow" panose="020B0606020202030204" pitchFamily="34" charset="0"/>
            </a:rPr>
          </a:br>
          <a:r>
            <a:rPr lang="en-US" sz="1400" b="1" dirty="0" smtClean="0">
              <a:latin typeface="Arial Narrow" panose="020B0606020202030204" pitchFamily="34" charset="0"/>
            </a:rPr>
            <a:t>Goal: 700 MW</a:t>
          </a:r>
          <a:endParaRPr lang="en-US" sz="1400" b="1" dirty="0">
            <a:latin typeface="Arial Narrow" panose="020B0606020202030204" pitchFamily="34" charset="0"/>
          </a:endParaRPr>
        </a:p>
      </dgm:t>
    </dgm:pt>
    <dgm:pt modelId="{CE91CC71-24FF-4E6D-9803-F9F9C45F7907}" type="parTrans" cxnId="{1D97C487-4EA1-465B-9447-0C93D76A229F}">
      <dgm:prSet/>
      <dgm:spPr/>
      <dgm:t>
        <a:bodyPr/>
        <a:lstStyle/>
        <a:p>
          <a:endParaRPr lang="en-US"/>
        </a:p>
      </dgm:t>
    </dgm:pt>
    <dgm:pt modelId="{3A5B373D-7729-47D9-91B3-2D7BF03A7283}" type="sibTrans" cxnId="{1D97C487-4EA1-465B-9447-0C93D76A229F}">
      <dgm:prSet/>
      <dgm:spPr/>
      <dgm:t>
        <a:bodyPr/>
        <a:lstStyle/>
        <a:p>
          <a:endParaRPr lang="en-US"/>
        </a:p>
      </dgm:t>
    </dgm:pt>
    <dgm:pt modelId="{08EF80C1-6DA5-4EE1-98F3-1471D4A36BE9}">
      <dgm:prSet/>
      <dgm:spPr/>
      <dgm:t>
        <a:bodyPr/>
        <a:lstStyle/>
        <a:p>
          <a:r>
            <a:rPr lang="en-US" b="1" u="none" dirty="0" smtClean="0">
              <a:latin typeface="Arial Narrow" panose="020B0606020202030204" pitchFamily="34" charset="0"/>
            </a:rPr>
            <a:t>Community Solar Programs</a:t>
          </a:r>
          <a:endParaRPr lang="en-US" u="none" dirty="0">
            <a:latin typeface="Arial Narrow" panose="020B0606020202030204" pitchFamily="34" charset="0"/>
          </a:endParaRPr>
        </a:p>
      </dgm:t>
    </dgm:pt>
    <dgm:pt modelId="{28A56D3C-FABE-49EF-BCB1-A11DD49659A2}" type="parTrans" cxnId="{484AA346-27D6-487F-88C3-3BDDF0B13B34}">
      <dgm:prSet/>
      <dgm:spPr/>
      <dgm:t>
        <a:bodyPr/>
        <a:lstStyle/>
        <a:p>
          <a:endParaRPr lang="en-US"/>
        </a:p>
      </dgm:t>
    </dgm:pt>
    <dgm:pt modelId="{816F82A7-565C-48A8-A45E-0A8EDEB9AB48}" type="sibTrans" cxnId="{484AA346-27D6-487F-88C3-3BDDF0B13B34}">
      <dgm:prSet/>
      <dgm:spPr/>
      <dgm:t>
        <a:bodyPr/>
        <a:lstStyle/>
        <a:p>
          <a:endParaRPr lang="en-US"/>
        </a:p>
      </dgm:t>
    </dgm:pt>
    <dgm:pt modelId="{555ABB66-DAC8-4636-9B29-845951403010}">
      <dgm:prSet custT="1"/>
      <dgm:spPr/>
      <dgm:t>
        <a:bodyPr/>
        <a:lstStyle/>
        <a:p>
          <a:r>
            <a:rPr lang="en-US" sz="1400" b="1" dirty="0" smtClean="0">
              <a:latin typeface="Arial Narrow" panose="020B0606020202030204" pitchFamily="34" charset="0"/>
            </a:rPr>
            <a:t>Solar Rooftops Pilot</a:t>
          </a:r>
        </a:p>
        <a:p>
          <a:r>
            <a:rPr lang="en-US" sz="1400" b="1" i="1" dirty="0" smtClean="0">
              <a:latin typeface="Arial Narrow" panose="020B0606020202030204" pitchFamily="34" charset="0"/>
            </a:rPr>
            <a:t>Launched 2017</a:t>
          </a:r>
          <a:endParaRPr lang="en-US" sz="1400" b="1" i="1" dirty="0">
            <a:latin typeface="Arial Narrow" panose="020B0606020202030204" pitchFamily="34" charset="0"/>
          </a:endParaRPr>
        </a:p>
      </dgm:t>
    </dgm:pt>
    <dgm:pt modelId="{C100B75B-5B35-42DB-95FE-4D114787F436}" type="parTrans" cxnId="{6CC19A34-B7AA-4E78-B901-9756AADECE27}">
      <dgm:prSet/>
      <dgm:spPr/>
      <dgm:t>
        <a:bodyPr/>
        <a:lstStyle/>
        <a:p>
          <a:endParaRPr lang="en-US"/>
        </a:p>
      </dgm:t>
    </dgm:pt>
    <dgm:pt modelId="{9DB683C0-2553-4B4A-B2C4-E716128D0050}" type="sibTrans" cxnId="{6CC19A34-B7AA-4E78-B901-9756AADECE27}">
      <dgm:prSet/>
      <dgm:spPr/>
      <dgm:t>
        <a:bodyPr/>
        <a:lstStyle/>
        <a:p>
          <a:endParaRPr lang="en-US"/>
        </a:p>
      </dgm:t>
    </dgm:pt>
    <dgm:pt modelId="{D9064554-C22D-4136-A1B4-0CF4FAD09FC2}">
      <dgm:prSet/>
      <dgm:spPr/>
      <dgm:t>
        <a:bodyPr/>
        <a:lstStyle/>
        <a:p>
          <a:r>
            <a:rPr lang="en-US" b="1" u="none" dirty="0" smtClean="0">
              <a:latin typeface="Arial Narrow" panose="020B0606020202030204" pitchFamily="34" charset="0"/>
            </a:rPr>
            <a:t>Utility Built Solar</a:t>
          </a:r>
          <a:endParaRPr lang="en-US" u="none" dirty="0">
            <a:latin typeface="Arial Narrow" panose="020B0606020202030204" pitchFamily="34" charset="0"/>
          </a:endParaRPr>
        </a:p>
      </dgm:t>
    </dgm:pt>
    <dgm:pt modelId="{AB8B85B7-EC85-4D86-AEAB-BC2E4954BD02}" type="parTrans" cxnId="{A3159A22-A3C7-45F0-A663-4607F5D28AE6}">
      <dgm:prSet/>
      <dgm:spPr/>
      <dgm:t>
        <a:bodyPr/>
        <a:lstStyle/>
        <a:p>
          <a:endParaRPr lang="en-US"/>
        </a:p>
      </dgm:t>
    </dgm:pt>
    <dgm:pt modelId="{4BA3CC70-D9D7-469F-B66F-CD82CFF16150}" type="sibTrans" cxnId="{A3159A22-A3C7-45F0-A663-4607F5D28AE6}">
      <dgm:prSet/>
      <dgm:spPr/>
      <dgm:t>
        <a:bodyPr/>
        <a:lstStyle/>
        <a:p>
          <a:endParaRPr lang="en-US"/>
        </a:p>
      </dgm:t>
    </dgm:pt>
    <dgm:pt modelId="{175F87C2-4415-41F3-B7AA-CC455ED35545}">
      <dgm:prSet custT="1"/>
      <dgm:spPr/>
      <dgm:t>
        <a:bodyPr/>
        <a:lstStyle/>
        <a:p>
          <a:r>
            <a:rPr lang="en-US" sz="1400" b="1" dirty="0" smtClean="0">
              <a:latin typeface="Arial Narrow" panose="020B0606020202030204" pitchFamily="34" charset="0"/>
            </a:rPr>
            <a:t>7 MW in-service</a:t>
          </a:r>
        </a:p>
        <a:p>
          <a:r>
            <a:rPr lang="en-US" sz="1400" b="1" dirty="0" smtClean="0">
              <a:latin typeface="Arial Narrow" panose="020B0606020202030204" pitchFamily="34" charset="0"/>
            </a:rPr>
            <a:t>Goal 40 MW</a:t>
          </a:r>
          <a:endParaRPr lang="en-US" sz="1400" b="1" dirty="0">
            <a:latin typeface="Arial Narrow" panose="020B0606020202030204" pitchFamily="34" charset="0"/>
          </a:endParaRPr>
        </a:p>
      </dgm:t>
    </dgm:pt>
    <dgm:pt modelId="{086E3D88-580F-4860-AFD5-0F7C9DE761B2}" type="parTrans" cxnId="{8B5AB061-2E30-445E-BE6F-1FCE13B1DD94}">
      <dgm:prSet/>
      <dgm:spPr/>
      <dgm:t>
        <a:bodyPr/>
        <a:lstStyle/>
        <a:p>
          <a:endParaRPr lang="en-US"/>
        </a:p>
      </dgm:t>
    </dgm:pt>
    <dgm:pt modelId="{42478D4D-5C6B-45FA-B0F3-2F4F69AB0ECA}" type="sibTrans" cxnId="{8B5AB061-2E30-445E-BE6F-1FCE13B1DD94}">
      <dgm:prSet/>
      <dgm:spPr/>
      <dgm:t>
        <a:bodyPr/>
        <a:lstStyle/>
        <a:p>
          <a:endParaRPr lang="en-US"/>
        </a:p>
      </dgm:t>
    </dgm:pt>
    <dgm:pt modelId="{F442AE78-7D6B-4734-B144-71E0B94DA9A9}">
      <dgm:prSet custT="1"/>
      <dgm:spPr/>
      <dgm:t>
        <a:bodyPr/>
        <a:lstStyle/>
        <a:p>
          <a:r>
            <a:rPr lang="en-US" sz="1400" b="1" dirty="0" smtClean="0">
              <a:latin typeface="Arial Narrow" panose="020B0606020202030204" pitchFamily="34" charset="0"/>
            </a:rPr>
            <a:t>Shared Solar Pilot</a:t>
          </a:r>
        </a:p>
        <a:p>
          <a:r>
            <a:rPr lang="en-US" sz="1400" b="1" i="1" dirty="0" smtClean="0">
              <a:latin typeface="Arial Narrow" panose="020B0606020202030204" pitchFamily="34" charset="0"/>
            </a:rPr>
            <a:t>Prop. Jan 1, 2019</a:t>
          </a:r>
          <a:endParaRPr lang="en-US" sz="1400" b="1" i="1" dirty="0">
            <a:latin typeface="Arial Narrow" panose="020B0606020202030204" pitchFamily="34" charset="0"/>
          </a:endParaRPr>
        </a:p>
      </dgm:t>
    </dgm:pt>
    <dgm:pt modelId="{E4F76D23-91EC-4979-8596-AF1995365ADB}" type="parTrans" cxnId="{AB4BE10E-CE90-4C58-9F09-8B89147C339B}">
      <dgm:prSet/>
      <dgm:spPr/>
      <dgm:t>
        <a:bodyPr/>
        <a:lstStyle/>
        <a:p>
          <a:endParaRPr lang="en-US"/>
        </a:p>
      </dgm:t>
    </dgm:pt>
    <dgm:pt modelId="{26D7747E-B697-4952-8BCD-907C5F9C7338}" type="sibTrans" cxnId="{AB4BE10E-CE90-4C58-9F09-8B89147C339B}">
      <dgm:prSet/>
      <dgm:spPr/>
      <dgm:t>
        <a:bodyPr/>
        <a:lstStyle/>
        <a:p>
          <a:endParaRPr lang="en-US"/>
        </a:p>
      </dgm:t>
    </dgm:pt>
    <dgm:pt modelId="{22D27B5C-45C5-4B30-8E80-5375B24A6D9B}" type="pres">
      <dgm:prSet presAssocID="{816EC037-E834-4025-AC3F-11B7E1364532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BC50D06E-F46F-47A5-9702-69637AB0A64A}" type="pres">
      <dgm:prSet presAssocID="{1FBCA8A2-7F92-4F8A-9B19-BF6731C25690}" presName="root" presStyleCnt="0"/>
      <dgm:spPr/>
    </dgm:pt>
    <dgm:pt modelId="{56F740B5-AF20-4CCA-9518-F6DA17AD617A}" type="pres">
      <dgm:prSet presAssocID="{1FBCA8A2-7F92-4F8A-9B19-BF6731C25690}" presName="rootComposite" presStyleCnt="0"/>
      <dgm:spPr/>
    </dgm:pt>
    <dgm:pt modelId="{F9542B50-65F1-41E8-BDCF-67567D8AE170}" type="pres">
      <dgm:prSet presAssocID="{1FBCA8A2-7F92-4F8A-9B19-BF6731C25690}" presName="rootText" presStyleLbl="node1" presStyleIdx="0" presStyleCnt="4" custLinFactNeighborX="9399"/>
      <dgm:spPr/>
      <dgm:t>
        <a:bodyPr/>
        <a:lstStyle/>
        <a:p>
          <a:endParaRPr lang="en-US"/>
        </a:p>
      </dgm:t>
    </dgm:pt>
    <dgm:pt modelId="{CFC46FF7-1E31-42BC-8DE7-4174D9CC1EE2}" type="pres">
      <dgm:prSet presAssocID="{1FBCA8A2-7F92-4F8A-9B19-BF6731C25690}" presName="rootConnector" presStyleLbl="node1" presStyleIdx="0" presStyleCnt="4"/>
      <dgm:spPr/>
      <dgm:t>
        <a:bodyPr/>
        <a:lstStyle/>
        <a:p>
          <a:endParaRPr lang="en-US"/>
        </a:p>
      </dgm:t>
    </dgm:pt>
    <dgm:pt modelId="{F418000A-F487-4131-8012-047260A9998C}" type="pres">
      <dgm:prSet presAssocID="{1FBCA8A2-7F92-4F8A-9B19-BF6731C25690}" presName="childShape" presStyleCnt="0"/>
      <dgm:spPr/>
    </dgm:pt>
    <dgm:pt modelId="{81DCBA28-20B2-487F-94C5-8696944F2919}" type="pres">
      <dgm:prSet presAssocID="{D927D773-5F16-44A4-BA29-15D1B176857C}" presName="Name13" presStyleLbl="parChTrans1D2" presStyleIdx="0" presStyleCnt="5"/>
      <dgm:spPr/>
      <dgm:t>
        <a:bodyPr/>
        <a:lstStyle/>
        <a:p>
          <a:endParaRPr lang="en-US"/>
        </a:p>
      </dgm:t>
    </dgm:pt>
    <dgm:pt modelId="{DCE628F8-22C2-4D83-B02C-E70DB1EF34ED}" type="pres">
      <dgm:prSet presAssocID="{8660E468-6D8B-41BC-92A4-63BA3B9679C4}" presName="childText" presStyleLbl="bgAcc1" presStyleIdx="0" presStyleCnt="5" custScaleY="74236" custLinFactNeighborX="8294" custLinFactNeighborY="-69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DE7C80D-B48B-4027-AD42-632D2C008917}" type="pres">
      <dgm:prSet presAssocID="{330EC4A6-4576-4128-B27E-33A650142524}" presName="root" presStyleCnt="0"/>
      <dgm:spPr/>
    </dgm:pt>
    <dgm:pt modelId="{B6A51BFD-4C2C-4FA7-848E-B286C03FEC91}" type="pres">
      <dgm:prSet presAssocID="{330EC4A6-4576-4128-B27E-33A650142524}" presName="rootComposite" presStyleCnt="0"/>
      <dgm:spPr/>
    </dgm:pt>
    <dgm:pt modelId="{420FC970-694C-4CF2-B56B-F2CF8E4C6699}" type="pres">
      <dgm:prSet presAssocID="{330EC4A6-4576-4128-B27E-33A650142524}" presName="rootText" presStyleLbl="node1" presStyleIdx="1" presStyleCnt="4"/>
      <dgm:spPr/>
      <dgm:t>
        <a:bodyPr/>
        <a:lstStyle/>
        <a:p>
          <a:endParaRPr lang="en-US"/>
        </a:p>
      </dgm:t>
    </dgm:pt>
    <dgm:pt modelId="{7DF19260-5C4A-4961-ADC9-3F827E54F640}" type="pres">
      <dgm:prSet presAssocID="{330EC4A6-4576-4128-B27E-33A650142524}" presName="rootConnector" presStyleLbl="node1" presStyleIdx="1" presStyleCnt="4"/>
      <dgm:spPr/>
      <dgm:t>
        <a:bodyPr/>
        <a:lstStyle/>
        <a:p>
          <a:endParaRPr lang="en-US"/>
        </a:p>
      </dgm:t>
    </dgm:pt>
    <dgm:pt modelId="{525AB2B1-A20F-4FE9-A508-66057D986743}" type="pres">
      <dgm:prSet presAssocID="{330EC4A6-4576-4128-B27E-33A650142524}" presName="childShape" presStyleCnt="0"/>
      <dgm:spPr/>
    </dgm:pt>
    <dgm:pt modelId="{0EBE83CB-6A2F-4641-954E-17978081E2A3}" type="pres">
      <dgm:prSet presAssocID="{CE91CC71-24FF-4E6D-9803-F9F9C45F7907}" presName="Name13" presStyleLbl="parChTrans1D2" presStyleIdx="1" presStyleCnt="5"/>
      <dgm:spPr/>
      <dgm:t>
        <a:bodyPr/>
        <a:lstStyle/>
        <a:p>
          <a:endParaRPr lang="en-US"/>
        </a:p>
      </dgm:t>
    </dgm:pt>
    <dgm:pt modelId="{14CDC8AB-73FC-4931-95F6-47993A245DD9}" type="pres">
      <dgm:prSet presAssocID="{1ACA4ED1-D582-4D8E-9D96-26DC6A76C23E}" presName="childText" presStyleLbl="bgAcc1" presStyleIdx="1" presStyleCnt="5" custScaleX="106878" custScaleY="74478" custLinFactNeighborX="-3300" custLinFactNeighborY="-88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32F338-191F-407C-8E39-0D53D3AC5F1B}" type="pres">
      <dgm:prSet presAssocID="{08EF80C1-6DA5-4EE1-98F3-1471D4A36BE9}" presName="root" presStyleCnt="0"/>
      <dgm:spPr/>
    </dgm:pt>
    <dgm:pt modelId="{ECC7C610-4FAC-4021-B06F-150EE7EBE0FE}" type="pres">
      <dgm:prSet presAssocID="{08EF80C1-6DA5-4EE1-98F3-1471D4A36BE9}" presName="rootComposite" presStyleCnt="0"/>
      <dgm:spPr/>
    </dgm:pt>
    <dgm:pt modelId="{59B2AAE2-1786-46BA-8A3E-6195A4950932}" type="pres">
      <dgm:prSet presAssocID="{08EF80C1-6DA5-4EE1-98F3-1471D4A36BE9}" presName="rootText" presStyleLbl="node1" presStyleIdx="2" presStyleCnt="4"/>
      <dgm:spPr/>
      <dgm:t>
        <a:bodyPr/>
        <a:lstStyle/>
        <a:p>
          <a:endParaRPr lang="en-US"/>
        </a:p>
      </dgm:t>
    </dgm:pt>
    <dgm:pt modelId="{BB03FEAA-940F-41BD-B9F4-FBF99412F027}" type="pres">
      <dgm:prSet presAssocID="{08EF80C1-6DA5-4EE1-98F3-1471D4A36BE9}" presName="rootConnector" presStyleLbl="node1" presStyleIdx="2" presStyleCnt="4"/>
      <dgm:spPr/>
      <dgm:t>
        <a:bodyPr/>
        <a:lstStyle/>
        <a:p>
          <a:endParaRPr lang="en-US"/>
        </a:p>
      </dgm:t>
    </dgm:pt>
    <dgm:pt modelId="{852DF190-7D67-46C4-B173-3D696AAB5C97}" type="pres">
      <dgm:prSet presAssocID="{08EF80C1-6DA5-4EE1-98F3-1471D4A36BE9}" presName="childShape" presStyleCnt="0"/>
      <dgm:spPr/>
    </dgm:pt>
    <dgm:pt modelId="{31D17635-7410-4ED5-A39A-2B4FA063B3DF}" type="pres">
      <dgm:prSet presAssocID="{C100B75B-5B35-42DB-95FE-4D114787F436}" presName="Name13" presStyleLbl="parChTrans1D2" presStyleIdx="2" presStyleCnt="5"/>
      <dgm:spPr/>
      <dgm:t>
        <a:bodyPr/>
        <a:lstStyle/>
        <a:p>
          <a:endParaRPr lang="en-US"/>
        </a:p>
      </dgm:t>
    </dgm:pt>
    <dgm:pt modelId="{C19044D9-3998-453B-A76D-AB6F4843FA68}" type="pres">
      <dgm:prSet presAssocID="{555ABB66-DAC8-4636-9B29-845951403010}" presName="childText" presStyleLbl="bgAcc1" presStyleIdx="2" presStyleCnt="5" custScaleX="120234" custScaleY="74478" custLinFactNeighborX="-2200" custLinFactNeighborY="-105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D588C8-B0D5-4199-95C1-33B98E5D48C4}" type="pres">
      <dgm:prSet presAssocID="{E4F76D23-91EC-4979-8596-AF1995365ADB}" presName="Name13" presStyleLbl="parChTrans1D2" presStyleIdx="3" presStyleCnt="5"/>
      <dgm:spPr/>
      <dgm:t>
        <a:bodyPr/>
        <a:lstStyle/>
        <a:p>
          <a:endParaRPr lang="en-US"/>
        </a:p>
      </dgm:t>
    </dgm:pt>
    <dgm:pt modelId="{026F6A18-D902-4A85-9268-DA8D96CA5284}" type="pres">
      <dgm:prSet presAssocID="{F442AE78-7D6B-4734-B144-71E0B94DA9A9}" presName="childText" presStyleLbl="bgAcc1" presStyleIdx="3" presStyleCnt="5" custScaleX="118820" custScaleY="74478" custLinFactNeighborX="-2200" custLinFactNeighborY="-105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A9176F-F90C-4057-B66D-C20164B56B9A}" type="pres">
      <dgm:prSet presAssocID="{D9064554-C22D-4136-A1B4-0CF4FAD09FC2}" presName="root" presStyleCnt="0"/>
      <dgm:spPr/>
    </dgm:pt>
    <dgm:pt modelId="{EC6E9BAE-7B91-4ACE-B633-2B871A1E6C4F}" type="pres">
      <dgm:prSet presAssocID="{D9064554-C22D-4136-A1B4-0CF4FAD09FC2}" presName="rootComposite" presStyleCnt="0"/>
      <dgm:spPr/>
    </dgm:pt>
    <dgm:pt modelId="{DFF8241D-8803-4B8D-A1EE-8729891CD826}" type="pres">
      <dgm:prSet presAssocID="{D9064554-C22D-4136-A1B4-0CF4FAD09FC2}" presName="rootText" presStyleLbl="node1" presStyleIdx="3" presStyleCnt="4" custLinFactNeighborX="-3429"/>
      <dgm:spPr/>
      <dgm:t>
        <a:bodyPr/>
        <a:lstStyle/>
        <a:p>
          <a:endParaRPr lang="en-US"/>
        </a:p>
      </dgm:t>
    </dgm:pt>
    <dgm:pt modelId="{DBCDAD99-1A42-49C5-83C9-347CC48D3364}" type="pres">
      <dgm:prSet presAssocID="{D9064554-C22D-4136-A1B4-0CF4FAD09FC2}" presName="rootConnector" presStyleLbl="node1" presStyleIdx="3" presStyleCnt="4"/>
      <dgm:spPr/>
      <dgm:t>
        <a:bodyPr/>
        <a:lstStyle/>
        <a:p>
          <a:endParaRPr lang="en-US"/>
        </a:p>
      </dgm:t>
    </dgm:pt>
    <dgm:pt modelId="{5FBEF7A5-5164-4472-A3D9-8078526A1C96}" type="pres">
      <dgm:prSet presAssocID="{D9064554-C22D-4136-A1B4-0CF4FAD09FC2}" presName="childShape" presStyleCnt="0"/>
      <dgm:spPr/>
    </dgm:pt>
    <dgm:pt modelId="{18B02A64-424D-4A1D-BA19-C4571A75CD5F}" type="pres">
      <dgm:prSet presAssocID="{086E3D88-580F-4860-AFD5-0F7C9DE761B2}" presName="Name13" presStyleLbl="parChTrans1D2" presStyleIdx="4" presStyleCnt="5"/>
      <dgm:spPr/>
      <dgm:t>
        <a:bodyPr/>
        <a:lstStyle/>
        <a:p>
          <a:endParaRPr lang="en-US"/>
        </a:p>
      </dgm:t>
    </dgm:pt>
    <dgm:pt modelId="{D2318146-3CFB-4C8A-886A-022D5A9068EF}" type="pres">
      <dgm:prSet presAssocID="{175F87C2-4415-41F3-B7AA-CC455ED35545}" presName="childText" presStyleLbl="bgAcc1" presStyleIdx="4" presStyleCnt="5" custScaleX="117052" custScaleY="72723" custLinFactNeighborX="-8417" custLinFactNeighborY="-1255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725005B-35B0-42C9-B783-C86790906722}" type="presOf" srcId="{330EC4A6-4576-4128-B27E-33A650142524}" destId="{420FC970-694C-4CF2-B56B-F2CF8E4C6699}" srcOrd="0" destOrd="0" presId="urn:microsoft.com/office/officeart/2005/8/layout/hierarchy3"/>
    <dgm:cxn modelId="{6A17ADC9-1EFD-40F1-8A30-6AB39EE68591}" type="presOf" srcId="{E4F76D23-91EC-4979-8596-AF1995365ADB}" destId="{7BD588C8-B0D5-4199-95C1-33B98E5D48C4}" srcOrd="0" destOrd="0" presId="urn:microsoft.com/office/officeart/2005/8/layout/hierarchy3"/>
    <dgm:cxn modelId="{860ECEEF-EC30-4899-9CBB-3A3A23DE1C2B}" type="presOf" srcId="{D9064554-C22D-4136-A1B4-0CF4FAD09FC2}" destId="{DBCDAD99-1A42-49C5-83C9-347CC48D3364}" srcOrd="1" destOrd="0" presId="urn:microsoft.com/office/officeart/2005/8/layout/hierarchy3"/>
    <dgm:cxn modelId="{3C567961-F61C-4B45-A27C-239060AB1430}" type="presOf" srcId="{08EF80C1-6DA5-4EE1-98F3-1471D4A36BE9}" destId="{59B2AAE2-1786-46BA-8A3E-6195A4950932}" srcOrd="0" destOrd="0" presId="urn:microsoft.com/office/officeart/2005/8/layout/hierarchy3"/>
    <dgm:cxn modelId="{8B5AB061-2E30-445E-BE6F-1FCE13B1DD94}" srcId="{D9064554-C22D-4136-A1B4-0CF4FAD09FC2}" destId="{175F87C2-4415-41F3-B7AA-CC455ED35545}" srcOrd="0" destOrd="0" parTransId="{086E3D88-580F-4860-AFD5-0F7C9DE761B2}" sibTransId="{42478D4D-5C6B-45FA-B0F3-2F4F69AB0ECA}"/>
    <dgm:cxn modelId="{AB4BE10E-CE90-4C58-9F09-8B89147C339B}" srcId="{08EF80C1-6DA5-4EE1-98F3-1471D4A36BE9}" destId="{F442AE78-7D6B-4734-B144-71E0B94DA9A9}" srcOrd="1" destOrd="0" parTransId="{E4F76D23-91EC-4979-8596-AF1995365ADB}" sibTransId="{26D7747E-B697-4952-8BCD-907C5F9C7338}"/>
    <dgm:cxn modelId="{6CC19A34-B7AA-4E78-B901-9756AADECE27}" srcId="{08EF80C1-6DA5-4EE1-98F3-1471D4A36BE9}" destId="{555ABB66-DAC8-4636-9B29-845951403010}" srcOrd="0" destOrd="0" parTransId="{C100B75B-5B35-42DB-95FE-4D114787F436}" sibTransId="{9DB683C0-2553-4B4A-B2C4-E716128D0050}"/>
    <dgm:cxn modelId="{63678955-CF02-4674-82AF-86BC6163A668}" type="presOf" srcId="{CE91CC71-24FF-4E6D-9803-F9F9C45F7907}" destId="{0EBE83CB-6A2F-4641-954E-17978081E2A3}" srcOrd="0" destOrd="0" presId="urn:microsoft.com/office/officeart/2005/8/layout/hierarchy3"/>
    <dgm:cxn modelId="{5351D5E1-2CA9-4FDC-9602-C207DA2304DF}" type="presOf" srcId="{175F87C2-4415-41F3-B7AA-CC455ED35545}" destId="{D2318146-3CFB-4C8A-886A-022D5A9068EF}" srcOrd="0" destOrd="0" presId="urn:microsoft.com/office/officeart/2005/8/layout/hierarchy3"/>
    <dgm:cxn modelId="{EC61A5FE-13A4-486D-9288-0BE29F82D31A}" type="presOf" srcId="{D9064554-C22D-4136-A1B4-0CF4FAD09FC2}" destId="{DFF8241D-8803-4B8D-A1EE-8729891CD826}" srcOrd="0" destOrd="0" presId="urn:microsoft.com/office/officeart/2005/8/layout/hierarchy3"/>
    <dgm:cxn modelId="{EE90A356-8A03-4F9B-8411-6C82AB7A91D5}" type="presOf" srcId="{086E3D88-580F-4860-AFD5-0F7C9DE761B2}" destId="{18B02A64-424D-4A1D-BA19-C4571A75CD5F}" srcOrd="0" destOrd="0" presId="urn:microsoft.com/office/officeart/2005/8/layout/hierarchy3"/>
    <dgm:cxn modelId="{D3DEFDB0-C097-428B-BBC5-08B46B5FDFF6}" type="presOf" srcId="{C100B75B-5B35-42DB-95FE-4D114787F436}" destId="{31D17635-7410-4ED5-A39A-2B4FA063B3DF}" srcOrd="0" destOrd="0" presId="urn:microsoft.com/office/officeart/2005/8/layout/hierarchy3"/>
    <dgm:cxn modelId="{BF662198-6E2B-412D-A9AE-F38D27A70D7F}" type="presOf" srcId="{330EC4A6-4576-4128-B27E-33A650142524}" destId="{7DF19260-5C4A-4961-ADC9-3F827E54F640}" srcOrd="1" destOrd="0" presId="urn:microsoft.com/office/officeart/2005/8/layout/hierarchy3"/>
    <dgm:cxn modelId="{A5FF1D62-BE0C-4833-8F51-40C8AE03EF9F}" type="presOf" srcId="{8660E468-6D8B-41BC-92A4-63BA3B9679C4}" destId="{DCE628F8-22C2-4D83-B02C-E70DB1EF34ED}" srcOrd="0" destOrd="0" presId="urn:microsoft.com/office/officeart/2005/8/layout/hierarchy3"/>
    <dgm:cxn modelId="{7D4FF8CE-F2A8-4183-891E-27653E88284C}" type="presOf" srcId="{08EF80C1-6DA5-4EE1-98F3-1471D4A36BE9}" destId="{BB03FEAA-940F-41BD-B9F4-FBF99412F027}" srcOrd="1" destOrd="0" presId="urn:microsoft.com/office/officeart/2005/8/layout/hierarchy3"/>
    <dgm:cxn modelId="{9A588909-1B32-4554-A223-9FC7B42E79A2}" srcId="{816EC037-E834-4025-AC3F-11B7E1364532}" destId="{1FBCA8A2-7F92-4F8A-9B19-BF6731C25690}" srcOrd="0" destOrd="0" parTransId="{1133BDE5-EF54-47C2-9EFD-2069100355FD}" sibTransId="{C04AB0E9-75BC-4F2D-9970-7E749B39C3DE}"/>
    <dgm:cxn modelId="{484AA346-27D6-487F-88C3-3BDDF0B13B34}" srcId="{816EC037-E834-4025-AC3F-11B7E1364532}" destId="{08EF80C1-6DA5-4EE1-98F3-1471D4A36BE9}" srcOrd="2" destOrd="0" parTransId="{28A56D3C-FABE-49EF-BCB1-A11DD49659A2}" sibTransId="{816F82A7-565C-48A8-A45E-0A8EDEB9AB48}"/>
    <dgm:cxn modelId="{4B778B54-DBF0-4555-BBC8-B0C51865D89E}" srcId="{816EC037-E834-4025-AC3F-11B7E1364532}" destId="{330EC4A6-4576-4128-B27E-33A650142524}" srcOrd="1" destOrd="0" parTransId="{9B4495D4-AEAF-49A2-8678-01478780167D}" sibTransId="{861C5DF6-435F-4E64-B888-1FE670CED910}"/>
    <dgm:cxn modelId="{1D97C487-4EA1-465B-9447-0C93D76A229F}" srcId="{330EC4A6-4576-4128-B27E-33A650142524}" destId="{1ACA4ED1-D582-4D8E-9D96-26DC6A76C23E}" srcOrd="0" destOrd="0" parTransId="{CE91CC71-24FF-4E6D-9803-F9F9C45F7907}" sibTransId="{3A5B373D-7729-47D9-91B3-2D7BF03A7283}"/>
    <dgm:cxn modelId="{21E6556F-F87B-4B92-B1AB-13B4CA5D5794}" type="presOf" srcId="{1FBCA8A2-7F92-4F8A-9B19-BF6731C25690}" destId="{CFC46FF7-1E31-42BC-8DE7-4174D9CC1EE2}" srcOrd="1" destOrd="0" presId="urn:microsoft.com/office/officeart/2005/8/layout/hierarchy3"/>
    <dgm:cxn modelId="{8999B199-6E7D-4977-8E37-7CE91931826A}" type="presOf" srcId="{F442AE78-7D6B-4734-B144-71E0B94DA9A9}" destId="{026F6A18-D902-4A85-9268-DA8D96CA5284}" srcOrd="0" destOrd="0" presId="urn:microsoft.com/office/officeart/2005/8/layout/hierarchy3"/>
    <dgm:cxn modelId="{D1BEBF18-E7A9-4F75-9695-55A4800B539E}" type="presOf" srcId="{1FBCA8A2-7F92-4F8A-9B19-BF6731C25690}" destId="{F9542B50-65F1-41E8-BDCF-67567D8AE170}" srcOrd="0" destOrd="0" presId="urn:microsoft.com/office/officeart/2005/8/layout/hierarchy3"/>
    <dgm:cxn modelId="{8DBE670D-8DFB-49F6-8082-D19B132555EB}" type="presOf" srcId="{D927D773-5F16-44A4-BA29-15D1B176857C}" destId="{81DCBA28-20B2-487F-94C5-8696944F2919}" srcOrd="0" destOrd="0" presId="urn:microsoft.com/office/officeart/2005/8/layout/hierarchy3"/>
    <dgm:cxn modelId="{A3159A22-A3C7-45F0-A663-4607F5D28AE6}" srcId="{816EC037-E834-4025-AC3F-11B7E1364532}" destId="{D9064554-C22D-4136-A1B4-0CF4FAD09FC2}" srcOrd="3" destOrd="0" parTransId="{AB8B85B7-EC85-4D86-AEAB-BC2E4954BD02}" sibTransId="{4BA3CC70-D9D7-469F-B66F-CD82CFF16150}"/>
    <dgm:cxn modelId="{5E53E4F7-42A1-4E8C-8B3A-34969EF98C23}" type="presOf" srcId="{555ABB66-DAC8-4636-9B29-845951403010}" destId="{C19044D9-3998-453B-A76D-AB6F4843FA68}" srcOrd="0" destOrd="0" presId="urn:microsoft.com/office/officeart/2005/8/layout/hierarchy3"/>
    <dgm:cxn modelId="{44324C53-6830-4DD2-9F45-C406EA13D0FB}" type="presOf" srcId="{816EC037-E834-4025-AC3F-11B7E1364532}" destId="{22D27B5C-45C5-4B30-8E80-5375B24A6D9B}" srcOrd="0" destOrd="0" presId="urn:microsoft.com/office/officeart/2005/8/layout/hierarchy3"/>
    <dgm:cxn modelId="{3AF8F575-9BA7-4E27-A157-B1DC473077A6}" srcId="{1FBCA8A2-7F92-4F8A-9B19-BF6731C25690}" destId="{8660E468-6D8B-41BC-92A4-63BA3B9679C4}" srcOrd="0" destOrd="0" parTransId="{D927D773-5F16-44A4-BA29-15D1B176857C}" sibTransId="{B7A2E056-299E-40E1-AAD5-DE99FC432333}"/>
    <dgm:cxn modelId="{D46BE44E-1EB4-4041-AA29-96203C795B30}" type="presOf" srcId="{1ACA4ED1-D582-4D8E-9D96-26DC6A76C23E}" destId="{14CDC8AB-73FC-4931-95F6-47993A245DD9}" srcOrd="0" destOrd="0" presId="urn:microsoft.com/office/officeart/2005/8/layout/hierarchy3"/>
    <dgm:cxn modelId="{3653FE72-6D36-4BA4-901B-A6F9BF79558C}" type="presParOf" srcId="{22D27B5C-45C5-4B30-8E80-5375B24A6D9B}" destId="{BC50D06E-F46F-47A5-9702-69637AB0A64A}" srcOrd="0" destOrd="0" presId="urn:microsoft.com/office/officeart/2005/8/layout/hierarchy3"/>
    <dgm:cxn modelId="{A6518541-34CB-40AD-9D79-85F894717A52}" type="presParOf" srcId="{BC50D06E-F46F-47A5-9702-69637AB0A64A}" destId="{56F740B5-AF20-4CCA-9518-F6DA17AD617A}" srcOrd="0" destOrd="0" presId="urn:microsoft.com/office/officeart/2005/8/layout/hierarchy3"/>
    <dgm:cxn modelId="{EEEECFDB-7249-40FB-BF4F-3EEA14DEEF10}" type="presParOf" srcId="{56F740B5-AF20-4CCA-9518-F6DA17AD617A}" destId="{F9542B50-65F1-41E8-BDCF-67567D8AE170}" srcOrd="0" destOrd="0" presId="urn:microsoft.com/office/officeart/2005/8/layout/hierarchy3"/>
    <dgm:cxn modelId="{17C3F63C-7CE1-43F7-A301-05B49E6A6586}" type="presParOf" srcId="{56F740B5-AF20-4CCA-9518-F6DA17AD617A}" destId="{CFC46FF7-1E31-42BC-8DE7-4174D9CC1EE2}" srcOrd="1" destOrd="0" presId="urn:microsoft.com/office/officeart/2005/8/layout/hierarchy3"/>
    <dgm:cxn modelId="{D8764E4B-2726-48CD-A448-2AEEEE2DD1B2}" type="presParOf" srcId="{BC50D06E-F46F-47A5-9702-69637AB0A64A}" destId="{F418000A-F487-4131-8012-047260A9998C}" srcOrd="1" destOrd="0" presId="urn:microsoft.com/office/officeart/2005/8/layout/hierarchy3"/>
    <dgm:cxn modelId="{A52525ED-D1A9-49E9-A4B1-71EA9FEFCB23}" type="presParOf" srcId="{F418000A-F487-4131-8012-047260A9998C}" destId="{81DCBA28-20B2-487F-94C5-8696944F2919}" srcOrd="0" destOrd="0" presId="urn:microsoft.com/office/officeart/2005/8/layout/hierarchy3"/>
    <dgm:cxn modelId="{7029833B-0089-4552-917C-403659F4BE02}" type="presParOf" srcId="{F418000A-F487-4131-8012-047260A9998C}" destId="{DCE628F8-22C2-4D83-B02C-E70DB1EF34ED}" srcOrd="1" destOrd="0" presId="urn:microsoft.com/office/officeart/2005/8/layout/hierarchy3"/>
    <dgm:cxn modelId="{BEC26C8F-BABC-47FF-8B82-64D75A81A314}" type="presParOf" srcId="{22D27B5C-45C5-4B30-8E80-5375B24A6D9B}" destId="{ADE7C80D-B48B-4027-AD42-632D2C008917}" srcOrd="1" destOrd="0" presId="urn:microsoft.com/office/officeart/2005/8/layout/hierarchy3"/>
    <dgm:cxn modelId="{F9E40C01-FD55-482A-8E9A-1FB90BC0C2F3}" type="presParOf" srcId="{ADE7C80D-B48B-4027-AD42-632D2C008917}" destId="{B6A51BFD-4C2C-4FA7-848E-B286C03FEC91}" srcOrd="0" destOrd="0" presId="urn:microsoft.com/office/officeart/2005/8/layout/hierarchy3"/>
    <dgm:cxn modelId="{8DEC5D87-2548-4818-9DFC-9229443E7E21}" type="presParOf" srcId="{B6A51BFD-4C2C-4FA7-848E-B286C03FEC91}" destId="{420FC970-694C-4CF2-B56B-F2CF8E4C6699}" srcOrd="0" destOrd="0" presId="urn:microsoft.com/office/officeart/2005/8/layout/hierarchy3"/>
    <dgm:cxn modelId="{26D2C75B-3C8F-4A24-8A77-C5898FF9CFF3}" type="presParOf" srcId="{B6A51BFD-4C2C-4FA7-848E-B286C03FEC91}" destId="{7DF19260-5C4A-4961-ADC9-3F827E54F640}" srcOrd="1" destOrd="0" presId="urn:microsoft.com/office/officeart/2005/8/layout/hierarchy3"/>
    <dgm:cxn modelId="{F72388AD-F339-440B-9626-60D3AD85EA36}" type="presParOf" srcId="{ADE7C80D-B48B-4027-AD42-632D2C008917}" destId="{525AB2B1-A20F-4FE9-A508-66057D986743}" srcOrd="1" destOrd="0" presId="urn:microsoft.com/office/officeart/2005/8/layout/hierarchy3"/>
    <dgm:cxn modelId="{6C09D844-F061-483B-ADBC-F3B5D2BD0C62}" type="presParOf" srcId="{525AB2B1-A20F-4FE9-A508-66057D986743}" destId="{0EBE83CB-6A2F-4641-954E-17978081E2A3}" srcOrd="0" destOrd="0" presId="urn:microsoft.com/office/officeart/2005/8/layout/hierarchy3"/>
    <dgm:cxn modelId="{4C6590B1-828C-4F87-B63A-993C30788987}" type="presParOf" srcId="{525AB2B1-A20F-4FE9-A508-66057D986743}" destId="{14CDC8AB-73FC-4931-95F6-47993A245DD9}" srcOrd="1" destOrd="0" presId="urn:microsoft.com/office/officeart/2005/8/layout/hierarchy3"/>
    <dgm:cxn modelId="{DACF4217-5E46-4DA5-848B-DDDA061AF3AE}" type="presParOf" srcId="{22D27B5C-45C5-4B30-8E80-5375B24A6D9B}" destId="{8A32F338-191F-407C-8E39-0D53D3AC5F1B}" srcOrd="2" destOrd="0" presId="urn:microsoft.com/office/officeart/2005/8/layout/hierarchy3"/>
    <dgm:cxn modelId="{321F62A2-0943-4F07-A500-B1ACCBE26D5F}" type="presParOf" srcId="{8A32F338-191F-407C-8E39-0D53D3AC5F1B}" destId="{ECC7C610-4FAC-4021-B06F-150EE7EBE0FE}" srcOrd="0" destOrd="0" presId="urn:microsoft.com/office/officeart/2005/8/layout/hierarchy3"/>
    <dgm:cxn modelId="{475545A3-F74D-4A54-9D35-C080AFD94798}" type="presParOf" srcId="{ECC7C610-4FAC-4021-B06F-150EE7EBE0FE}" destId="{59B2AAE2-1786-46BA-8A3E-6195A4950932}" srcOrd="0" destOrd="0" presId="urn:microsoft.com/office/officeart/2005/8/layout/hierarchy3"/>
    <dgm:cxn modelId="{436A0039-B63E-401E-A3F3-5AF2E06A2091}" type="presParOf" srcId="{ECC7C610-4FAC-4021-B06F-150EE7EBE0FE}" destId="{BB03FEAA-940F-41BD-B9F4-FBF99412F027}" srcOrd="1" destOrd="0" presId="urn:microsoft.com/office/officeart/2005/8/layout/hierarchy3"/>
    <dgm:cxn modelId="{42D1125B-A459-48F5-BC1B-D3014F3D3648}" type="presParOf" srcId="{8A32F338-191F-407C-8E39-0D53D3AC5F1B}" destId="{852DF190-7D67-46C4-B173-3D696AAB5C97}" srcOrd="1" destOrd="0" presId="urn:microsoft.com/office/officeart/2005/8/layout/hierarchy3"/>
    <dgm:cxn modelId="{9E796ADF-2890-4927-AD7B-D067CBC42F53}" type="presParOf" srcId="{852DF190-7D67-46C4-B173-3D696AAB5C97}" destId="{31D17635-7410-4ED5-A39A-2B4FA063B3DF}" srcOrd="0" destOrd="0" presId="urn:microsoft.com/office/officeart/2005/8/layout/hierarchy3"/>
    <dgm:cxn modelId="{C5AE0FFE-0F29-4B54-BE15-4ED33E656D78}" type="presParOf" srcId="{852DF190-7D67-46C4-B173-3D696AAB5C97}" destId="{C19044D9-3998-453B-A76D-AB6F4843FA68}" srcOrd="1" destOrd="0" presId="urn:microsoft.com/office/officeart/2005/8/layout/hierarchy3"/>
    <dgm:cxn modelId="{83BD5ABC-9C53-4B56-8A03-0157AA030D46}" type="presParOf" srcId="{852DF190-7D67-46C4-B173-3D696AAB5C97}" destId="{7BD588C8-B0D5-4199-95C1-33B98E5D48C4}" srcOrd="2" destOrd="0" presId="urn:microsoft.com/office/officeart/2005/8/layout/hierarchy3"/>
    <dgm:cxn modelId="{5469CE70-01FB-432A-8DC1-3CB2704AD32F}" type="presParOf" srcId="{852DF190-7D67-46C4-B173-3D696AAB5C97}" destId="{026F6A18-D902-4A85-9268-DA8D96CA5284}" srcOrd="3" destOrd="0" presId="urn:microsoft.com/office/officeart/2005/8/layout/hierarchy3"/>
    <dgm:cxn modelId="{953977BF-79EF-49F1-86DF-069B39CA422D}" type="presParOf" srcId="{22D27B5C-45C5-4B30-8E80-5375B24A6D9B}" destId="{CFA9176F-F90C-4057-B66D-C20164B56B9A}" srcOrd="3" destOrd="0" presId="urn:microsoft.com/office/officeart/2005/8/layout/hierarchy3"/>
    <dgm:cxn modelId="{0B712249-266A-4012-99C2-2E668B0C654E}" type="presParOf" srcId="{CFA9176F-F90C-4057-B66D-C20164B56B9A}" destId="{EC6E9BAE-7B91-4ACE-B633-2B871A1E6C4F}" srcOrd="0" destOrd="0" presId="urn:microsoft.com/office/officeart/2005/8/layout/hierarchy3"/>
    <dgm:cxn modelId="{2947BF8A-B956-4DE6-A75E-FD7026C9821C}" type="presParOf" srcId="{EC6E9BAE-7B91-4ACE-B633-2B871A1E6C4F}" destId="{DFF8241D-8803-4B8D-A1EE-8729891CD826}" srcOrd="0" destOrd="0" presId="urn:microsoft.com/office/officeart/2005/8/layout/hierarchy3"/>
    <dgm:cxn modelId="{6ABD6214-ADD5-44B4-A45B-645801CF94B2}" type="presParOf" srcId="{EC6E9BAE-7B91-4ACE-B633-2B871A1E6C4F}" destId="{DBCDAD99-1A42-49C5-83C9-347CC48D3364}" srcOrd="1" destOrd="0" presId="urn:microsoft.com/office/officeart/2005/8/layout/hierarchy3"/>
    <dgm:cxn modelId="{AF19BEAE-DD82-4268-8D69-4B5A68A08C51}" type="presParOf" srcId="{CFA9176F-F90C-4057-B66D-C20164B56B9A}" destId="{5FBEF7A5-5164-4472-A3D9-8078526A1C96}" srcOrd="1" destOrd="0" presId="urn:microsoft.com/office/officeart/2005/8/layout/hierarchy3"/>
    <dgm:cxn modelId="{BA3A5AF5-AE4B-43AE-AB11-905B47F6F7EE}" type="presParOf" srcId="{5FBEF7A5-5164-4472-A3D9-8078526A1C96}" destId="{18B02A64-424D-4A1D-BA19-C4571A75CD5F}" srcOrd="0" destOrd="0" presId="urn:microsoft.com/office/officeart/2005/8/layout/hierarchy3"/>
    <dgm:cxn modelId="{562852B1-5DCE-4CF9-B113-CFF4243BCC26}" type="presParOf" srcId="{5FBEF7A5-5164-4472-A3D9-8078526A1C96}" destId="{D2318146-3CFB-4C8A-886A-022D5A9068EF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542B50-65F1-41E8-BDCF-67567D8AE170}">
      <dsp:nvSpPr>
        <dsp:cNvPr id="0" name=""/>
        <dsp:cNvSpPr/>
      </dsp:nvSpPr>
      <dsp:spPr>
        <a:xfrm>
          <a:off x="159439" y="671072"/>
          <a:ext cx="1683692" cy="8418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u="none" kern="1200" dirty="0" smtClean="0">
              <a:latin typeface="Arial Narrow" panose="020B0606020202030204" pitchFamily="34" charset="0"/>
            </a:rPr>
            <a:t>Solar Incentive Program/Net Metering</a:t>
          </a:r>
          <a:endParaRPr lang="en-US" sz="1800" u="none" kern="1200" dirty="0">
            <a:latin typeface="Arial Narrow" panose="020B0606020202030204" pitchFamily="34" charset="0"/>
          </a:endParaRPr>
        </a:p>
      </dsp:txBody>
      <dsp:txXfrm>
        <a:off x="184096" y="695729"/>
        <a:ext cx="1634378" cy="792532"/>
      </dsp:txXfrm>
    </dsp:sp>
    <dsp:sp modelId="{81DCBA28-20B2-487F-94C5-8696944F2919}">
      <dsp:nvSpPr>
        <dsp:cNvPr id="0" name=""/>
        <dsp:cNvSpPr/>
      </dsp:nvSpPr>
      <dsp:spPr>
        <a:xfrm>
          <a:off x="327808" y="1512918"/>
          <a:ext cx="121835" cy="4646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64690"/>
              </a:lnTo>
              <a:lnTo>
                <a:pt x="121835" y="46469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E628F8-22C2-4D83-B02C-E70DB1EF34ED}">
      <dsp:nvSpPr>
        <dsp:cNvPr id="0" name=""/>
        <dsp:cNvSpPr/>
      </dsp:nvSpPr>
      <dsp:spPr>
        <a:xfrm>
          <a:off x="449643" y="1665133"/>
          <a:ext cx="1346954" cy="6249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Arial Narrow" panose="020B0606020202030204" pitchFamily="34" charset="0"/>
            </a:rPr>
            <a:t>240 MW installed</a:t>
          </a:r>
          <a:br>
            <a:rPr lang="en-US" sz="1400" b="1" kern="1200" dirty="0" smtClean="0">
              <a:latin typeface="Arial Narrow" panose="020B0606020202030204" pitchFamily="34" charset="0"/>
            </a:rPr>
          </a:br>
          <a:r>
            <a:rPr lang="en-US" sz="1400" b="1" kern="1200" dirty="0" smtClean="0">
              <a:latin typeface="Arial Narrow" panose="020B0606020202030204" pitchFamily="34" charset="0"/>
            </a:rPr>
            <a:t>Goal: 760 MW</a:t>
          </a:r>
          <a:endParaRPr lang="en-US" sz="1400" b="1" kern="1200" dirty="0">
            <a:latin typeface="Arial Narrow" panose="020B0606020202030204" pitchFamily="34" charset="0"/>
          </a:endParaRPr>
        </a:p>
      </dsp:txBody>
      <dsp:txXfrm>
        <a:off x="467947" y="1683437"/>
        <a:ext cx="1310346" cy="588345"/>
      </dsp:txXfrm>
    </dsp:sp>
    <dsp:sp modelId="{420FC970-694C-4CF2-B56B-F2CF8E4C6699}">
      <dsp:nvSpPr>
        <dsp:cNvPr id="0" name=""/>
        <dsp:cNvSpPr/>
      </dsp:nvSpPr>
      <dsp:spPr>
        <a:xfrm>
          <a:off x="2105804" y="671072"/>
          <a:ext cx="1683692" cy="8418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u="none" kern="1200" dirty="0" smtClean="0">
              <a:latin typeface="Arial Narrow" panose="020B0606020202030204" pitchFamily="34" charset="0"/>
            </a:rPr>
            <a:t>Feed-in Tariff</a:t>
          </a:r>
          <a:endParaRPr lang="en-US" sz="1800" u="none" kern="1200" dirty="0">
            <a:latin typeface="Arial Narrow" panose="020B0606020202030204" pitchFamily="34" charset="0"/>
          </a:endParaRPr>
        </a:p>
      </dsp:txBody>
      <dsp:txXfrm>
        <a:off x="2130461" y="695729"/>
        <a:ext cx="1634378" cy="792532"/>
      </dsp:txXfrm>
    </dsp:sp>
    <dsp:sp modelId="{0EBE83CB-6A2F-4641-954E-17978081E2A3}">
      <dsp:nvSpPr>
        <dsp:cNvPr id="0" name=""/>
        <dsp:cNvSpPr/>
      </dsp:nvSpPr>
      <dsp:spPr>
        <a:xfrm>
          <a:off x="2274173" y="1512918"/>
          <a:ext cx="123919" cy="4498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49874"/>
              </a:lnTo>
              <a:lnTo>
                <a:pt x="123919" y="44987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CDC8AB-73FC-4931-95F6-47993A245DD9}">
      <dsp:nvSpPr>
        <dsp:cNvPr id="0" name=""/>
        <dsp:cNvSpPr/>
      </dsp:nvSpPr>
      <dsp:spPr>
        <a:xfrm>
          <a:off x="2398093" y="1649297"/>
          <a:ext cx="1439597" cy="6269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Arial Narrow" panose="020B0606020202030204" pitchFamily="34" charset="0"/>
            </a:rPr>
            <a:t>47 MW in-service</a:t>
          </a:r>
          <a:br>
            <a:rPr lang="en-US" sz="1400" b="1" kern="1200" dirty="0" smtClean="0">
              <a:latin typeface="Arial Narrow" panose="020B0606020202030204" pitchFamily="34" charset="0"/>
            </a:rPr>
          </a:br>
          <a:r>
            <a:rPr lang="en-US" sz="1400" b="1" kern="1200" dirty="0" smtClean="0">
              <a:latin typeface="Arial Narrow" panose="020B0606020202030204" pitchFamily="34" charset="0"/>
            </a:rPr>
            <a:t>Goal: 700 MW</a:t>
          </a:r>
          <a:endParaRPr lang="en-US" sz="1400" b="1" kern="1200" dirty="0">
            <a:latin typeface="Arial Narrow" panose="020B0606020202030204" pitchFamily="34" charset="0"/>
          </a:endParaRPr>
        </a:p>
      </dsp:txBody>
      <dsp:txXfrm>
        <a:off x="2416457" y="1667661"/>
        <a:ext cx="1402869" cy="590262"/>
      </dsp:txXfrm>
    </dsp:sp>
    <dsp:sp modelId="{59B2AAE2-1786-46BA-8A3E-6195A4950932}">
      <dsp:nvSpPr>
        <dsp:cNvPr id="0" name=""/>
        <dsp:cNvSpPr/>
      </dsp:nvSpPr>
      <dsp:spPr>
        <a:xfrm>
          <a:off x="4210420" y="671072"/>
          <a:ext cx="1683692" cy="8418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u="none" kern="1200" dirty="0" smtClean="0">
              <a:latin typeface="Arial Narrow" panose="020B0606020202030204" pitchFamily="34" charset="0"/>
            </a:rPr>
            <a:t>Community Solar Programs</a:t>
          </a:r>
          <a:endParaRPr lang="en-US" sz="1800" u="none" kern="1200" dirty="0">
            <a:latin typeface="Arial Narrow" panose="020B0606020202030204" pitchFamily="34" charset="0"/>
          </a:endParaRPr>
        </a:p>
      </dsp:txBody>
      <dsp:txXfrm>
        <a:off x="4235077" y="695729"/>
        <a:ext cx="1634378" cy="792532"/>
      </dsp:txXfrm>
    </dsp:sp>
    <dsp:sp modelId="{31D17635-7410-4ED5-A39A-2B4FA063B3DF}">
      <dsp:nvSpPr>
        <dsp:cNvPr id="0" name=""/>
        <dsp:cNvSpPr/>
      </dsp:nvSpPr>
      <dsp:spPr>
        <a:xfrm>
          <a:off x="4378789" y="1512918"/>
          <a:ext cx="138736" cy="4350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35057"/>
              </a:lnTo>
              <a:lnTo>
                <a:pt x="138736" y="43505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9044D9-3998-453B-A76D-AB6F4843FA68}">
      <dsp:nvSpPr>
        <dsp:cNvPr id="0" name=""/>
        <dsp:cNvSpPr/>
      </dsp:nvSpPr>
      <dsp:spPr>
        <a:xfrm>
          <a:off x="4517525" y="1634481"/>
          <a:ext cx="1619496" cy="6269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Arial Narrow" panose="020B0606020202030204" pitchFamily="34" charset="0"/>
            </a:rPr>
            <a:t>Solar Rooftops Pilot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i="1" kern="1200" dirty="0" smtClean="0">
              <a:latin typeface="Arial Narrow" panose="020B0606020202030204" pitchFamily="34" charset="0"/>
            </a:rPr>
            <a:t>Launched 2017</a:t>
          </a:r>
          <a:endParaRPr lang="en-US" sz="1400" b="1" i="1" kern="1200" dirty="0">
            <a:latin typeface="Arial Narrow" panose="020B0606020202030204" pitchFamily="34" charset="0"/>
          </a:endParaRPr>
        </a:p>
      </dsp:txBody>
      <dsp:txXfrm>
        <a:off x="4535889" y="1652845"/>
        <a:ext cx="1582768" cy="590262"/>
      </dsp:txXfrm>
    </dsp:sp>
    <dsp:sp modelId="{7BD588C8-B0D5-4199-95C1-33B98E5D48C4}">
      <dsp:nvSpPr>
        <dsp:cNvPr id="0" name=""/>
        <dsp:cNvSpPr/>
      </dsp:nvSpPr>
      <dsp:spPr>
        <a:xfrm>
          <a:off x="4378789" y="1512918"/>
          <a:ext cx="138736" cy="12725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72509"/>
              </a:lnTo>
              <a:lnTo>
                <a:pt x="138736" y="127250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6F6A18-D902-4A85-9268-DA8D96CA5284}">
      <dsp:nvSpPr>
        <dsp:cNvPr id="0" name=""/>
        <dsp:cNvSpPr/>
      </dsp:nvSpPr>
      <dsp:spPr>
        <a:xfrm>
          <a:off x="4517525" y="2471933"/>
          <a:ext cx="1600450" cy="6269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Arial Narrow" panose="020B0606020202030204" pitchFamily="34" charset="0"/>
            </a:rPr>
            <a:t>Shared Solar Pilot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i="1" kern="1200" dirty="0" smtClean="0">
              <a:latin typeface="Arial Narrow" panose="020B0606020202030204" pitchFamily="34" charset="0"/>
            </a:rPr>
            <a:t>Prop. Jan 1, 2019</a:t>
          </a:r>
          <a:endParaRPr lang="en-US" sz="1400" b="1" i="1" kern="1200" dirty="0">
            <a:latin typeface="Arial Narrow" panose="020B0606020202030204" pitchFamily="34" charset="0"/>
          </a:endParaRPr>
        </a:p>
      </dsp:txBody>
      <dsp:txXfrm>
        <a:off x="4535889" y="2490297"/>
        <a:ext cx="1563722" cy="590262"/>
      </dsp:txXfrm>
    </dsp:sp>
    <dsp:sp modelId="{DFF8241D-8803-4B8D-A1EE-8729891CD826}">
      <dsp:nvSpPr>
        <dsp:cNvPr id="0" name=""/>
        <dsp:cNvSpPr/>
      </dsp:nvSpPr>
      <dsp:spPr>
        <a:xfrm>
          <a:off x="6257302" y="671072"/>
          <a:ext cx="1683692" cy="84184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u="none" kern="1200" dirty="0" smtClean="0">
              <a:latin typeface="Arial Narrow" panose="020B0606020202030204" pitchFamily="34" charset="0"/>
            </a:rPr>
            <a:t>Utility Built Solar</a:t>
          </a:r>
          <a:endParaRPr lang="en-US" sz="1800" u="none" kern="1200" dirty="0">
            <a:latin typeface="Arial Narrow" panose="020B0606020202030204" pitchFamily="34" charset="0"/>
          </a:endParaRPr>
        </a:p>
      </dsp:txBody>
      <dsp:txXfrm>
        <a:off x="6281959" y="695729"/>
        <a:ext cx="1634378" cy="792532"/>
      </dsp:txXfrm>
    </dsp:sp>
    <dsp:sp modelId="{18B02A64-424D-4A1D-BA19-C4571A75CD5F}">
      <dsp:nvSpPr>
        <dsp:cNvPr id="0" name=""/>
        <dsp:cNvSpPr/>
      </dsp:nvSpPr>
      <dsp:spPr>
        <a:xfrm>
          <a:off x="6425671" y="1512918"/>
          <a:ext cx="112729" cy="4108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0842"/>
              </a:lnTo>
              <a:lnTo>
                <a:pt x="112729" y="41084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318146-3CFB-4C8A-886A-022D5A9068EF}">
      <dsp:nvSpPr>
        <dsp:cNvPr id="0" name=""/>
        <dsp:cNvSpPr/>
      </dsp:nvSpPr>
      <dsp:spPr>
        <a:xfrm>
          <a:off x="6538401" y="1617652"/>
          <a:ext cx="1576636" cy="6122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Arial Narrow" panose="020B0606020202030204" pitchFamily="34" charset="0"/>
            </a:rPr>
            <a:t>7 MW in-service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 smtClean="0">
              <a:latin typeface="Arial Narrow" panose="020B0606020202030204" pitchFamily="34" charset="0"/>
            </a:rPr>
            <a:t>Goal 40 MW</a:t>
          </a:r>
          <a:endParaRPr lang="en-US" sz="1400" b="1" kern="1200" dirty="0">
            <a:latin typeface="Arial Narrow" panose="020B0606020202030204" pitchFamily="34" charset="0"/>
          </a:endParaRPr>
        </a:p>
      </dsp:txBody>
      <dsp:txXfrm>
        <a:off x="6556332" y="1635583"/>
        <a:ext cx="1540774" cy="5763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B27369C3-FE88-6443-94D1-2CA0FD4466A6}" type="datetimeFigureOut">
              <a:rPr lang="en-US" smtClean="0"/>
              <a:t>5/3/2018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37A72A9D-E8E3-5745-A2FB-3EF16010AFE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074553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CA2BFC7A-638C-9F4F-ACF4-B57EC58F2F35}" type="datetimeFigureOut">
              <a:rPr lang="en-US" smtClean="0"/>
              <a:t>5/3/2018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89771386-626A-EC45-9572-0F6BB50FCE5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86251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71386-626A-EC45-9572-0F6BB50FCE50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17790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71386-626A-EC45-9572-0F6BB50FCE50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95658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71386-626A-EC45-9572-0F6BB50FCE50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95658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71386-626A-EC45-9572-0F6BB50FCE50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95658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71386-626A-EC45-9572-0F6BB50FCE50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95658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71386-626A-EC45-9572-0F6BB50FCE50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08231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71386-626A-EC45-9572-0F6BB50FCE50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3803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buFont typeface="Arial" panose="020B0604020202020204" pitchFamily="34" charset="0"/>
              <a:buNone/>
            </a:pPr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71386-626A-EC45-9572-0F6BB50FCE50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76794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-342900">
              <a:spcBef>
                <a:spcPts val="1200"/>
              </a:spcBef>
              <a:buClr>
                <a:schemeClr val="tx1">
                  <a:shade val="95000"/>
                </a:schemeClr>
              </a:buClr>
              <a:buFont typeface="Arial" pitchFamily="34" charset="0"/>
              <a:buNone/>
              <a:defRPr/>
            </a:pPr>
            <a:endParaRPr lang="en-US" sz="2000" dirty="0" smtClean="0">
              <a:latin typeface="Arial Narrow" pitchFamily="34" charset="0"/>
              <a:cs typeface="Calibri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71386-626A-EC45-9572-0F6BB50FCE50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61156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71386-626A-EC45-9572-0F6BB50FCE50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91182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119" name="Shape 119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>
            <a:lvl1pPr defTabSz="914400">
              <a:lnSpc>
                <a:spcPct val="100000"/>
              </a:lnSpc>
              <a:spcBef>
                <a:spcPts val="40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lvl="0">
              <a:defRPr sz="1800"/>
            </a:pPr>
            <a:endParaRPr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D2AADC3-15F0-4B41-BB3E-EECBC5961107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919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0"/>
            <a:ext cx="2961125" cy="203753"/>
          </a:xfrm>
          <a:prstGeom prst="rect">
            <a:avLst/>
          </a:prstGeom>
          <a:solidFill>
            <a:srgbClr val="0047A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091437" y="0"/>
            <a:ext cx="2961125" cy="203753"/>
          </a:xfrm>
          <a:prstGeom prst="rect">
            <a:avLst/>
          </a:prstGeom>
          <a:solidFill>
            <a:srgbClr val="539A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539A0D"/>
              </a:solidFill>
            </a:endParaRPr>
          </a:p>
        </p:txBody>
      </p:sp>
      <p:sp>
        <p:nvSpPr>
          <p:cNvPr id="10" name="Rectangle 9"/>
          <p:cNvSpPr/>
          <p:nvPr userDrawn="1"/>
        </p:nvSpPr>
        <p:spPr>
          <a:xfrm>
            <a:off x="6182875" y="0"/>
            <a:ext cx="2961125" cy="203753"/>
          </a:xfrm>
          <a:prstGeom prst="rect">
            <a:avLst/>
          </a:prstGeom>
          <a:solidFill>
            <a:srgbClr val="FF4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9767" y="691817"/>
            <a:ext cx="5486400" cy="68209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0373" y="5801233"/>
            <a:ext cx="5029200" cy="5299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4617" y="6362700"/>
            <a:ext cx="1536700" cy="35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0684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lnSpc>
                <a:spcPct val="100000"/>
              </a:lnSpc>
              <a:defRPr sz="4000" b="1" i="0">
                <a:latin typeface="Arial Narrow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0"/>
            <a:ext cx="9144000" cy="203753"/>
          </a:xfrm>
          <a:prstGeom prst="rect">
            <a:avLst/>
          </a:prstGeom>
          <a:solidFill>
            <a:srgbClr val="0047A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457200" y="1438821"/>
            <a:ext cx="8229600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cid:image001.jpg@01D3D23A.C004C2F0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" y="6291580"/>
            <a:ext cx="548640" cy="4267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316093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lnSpc>
                <a:spcPct val="100000"/>
              </a:lnSpc>
              <a:defRPr sz="4000" b="1" i="0">
                <a:latin typeface="Arial Narrow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0"/>
            <a:ext cx="9143999" cy="203753"/>
          </a:xfrm>
          <a:prstGeom prst="rect">
            <a:avLst/>
          </a:prstGeom>
          <a:solidFill>
            <a:srgbClr val="539A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539A0D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457200" y="1438821"/>
            <a:ext cx="8229600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cid:image001.jpg@01D3D23A.C004C2F0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" y="6291580"/>
            <a:ext cx="548640" cy="4267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567940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lnSpc>
                <a:spcPct val="100000"/>
              </a:lnSpc>
              <a:defRPr sz="4000" b="1" i="0">
                <a:latin typeface="Arial Narrow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Arial Narrow"/>
              </a:defRPr>
            </a:lvl1pPr>
            <a:lvl2pPr>
              <a:defRPr>
                <a:latin typeface="Arial Narrow"/>
              </a:defRPr>
            </a:lvl2pPr>
            <a:lvl3pPr>
              <a:defRPr>
                <a:latin typeface="Arial Narrow"/>
              </a:defRPr>
            </a:lvl3pPr>
            <a:lvl4pPr>
              <a:defRPr>
                <a:latin typeface="Arial Narrow"/>
              </a:defRPr>
            </a:lvl4pPr>
            <a:lvl5pPr>
              <a:defRPr>
                <a:latin typeface="Arial Narrow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 userDrawn="1"/>
        </p:nvSpPr>
        <p:spPr>
          <a:xfrm>
            <a:off x="1" y="0"/>
            <a:ext cx="9144000" cy="203753"/>
          </a:xfrm>
          <a:prstGeom prst="rect">
            <a:avLst/>
          </a:prstGeom>
          <a:solidFill>
            <a:srgbClr val="FF4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457200" y="1438821"/>
            <a:ext cx="8229600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3" name="Picture 12" descr="cid:image001.jpg@01D3D23A.C004C2F0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" y="6291580"/>
            <a:ext cx="548640" cy="4267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790106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2961125" cy="203753"/>
          </a:xfrm>
          <a:prstGeom prst="rect">
            <a:avLst/>
          </a:prstGeom>
          <a:solidFill>
            <a:srgbClr val="0047A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3091437" y="0"/>
            <a:ext cx="2961125" cy="203753"/>
          </a:xfrm>
          <a:prstGeom prst="rect">
            <a:avLst/>
          </a:prstGeom>
          <a:solidFill>
            <a:srgbClr val="539A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539A0D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6182875" y="0"/>
            <a:ext cx="2961125" cy="203753"/>
          </a:xfrm>
          <a:prstGeom prst="rect">
            <a:avLst/>
          </a:prstGeom>
          <a:solidFill>
            <a:srgbClr val="FF4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9767" y="691817"/>
            <a:ext cx="5486400" cy="68209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0373" y="5801233"/>
            <a:ext cx="5029200" cy="52995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4617" y="6362700"/>
            <a:ext cx="1536700" cy="35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6815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 userDrawn="1"/>
        </p:nvSpPr>
        <p:spPr>
          <a:xfrm>
            <a:off x="0" y="0"/>
            <a:ext cx="9144000" cy="203753"/>
          </a:xfrm>
          <a:prstGeom prst="rect">
            <a:avLst/>
          </a:prstGeom>
          <a:solidFill>
            <a:srgbClr val="0047A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457200" y="1438821"/>
            <a:ext cx="8229600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2" name="Picture 11" descr="cid:image001.jpg@01D3D23A.C004C2F0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" y="6291580"/>
            <a:ext cx="548640" cy="4267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132328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 userDrawn="1"/>
        </p:nvSpPr>
        <p:spPr>
          <a:xfrm>
            <a:off x="0" y="0"/>
            <a:ext cx="9144000" cy="203753"/>
          </a:xfrm>
          <a:prstGeom prst="rect">
            <a:avLst/>
          </a:prstGeom>
          <a:solidFill>
            <a:srgbClr val="539A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457200" y="1438821"/>
            <a:ext cx="8229600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2" name="Picture 11" descr="cid:image001.jpg@01D3D23A.C004C2F0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" y="6291580"/>
            <a:ext cx="548640" cy="4267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722016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 userDrawn="1"/>
        </p:nvSpPr>
        <p:spPr>
          <a:xfrm>
            <a:off x="0" y="0"/>
            <a:ext cx="9144000" cy="203753"/>
          </a:xfrm>
          <a:prstGeom prst="rect">
            <a:avLst/>
          </a:prstGeom>
          <a:solidFill>
            <a:srgbClr val="FF4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457200" y="1438821"/>
            <a:ext cx="8229600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2" name="Picture 11" descr="cid:image001.jpg@01D3D23A.C004C2F0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" y="6291580"/>
            <a:ext cx="548640" cy="4267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288570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 userDrawn="1"/>
        </p:nvSpPr>
        <p:spPr>
          <a:xfrm>
            <a:off x="0" y="0"/>
            <a:ext cx="9144000" cy="203753"/>
          </a:xfrm>
          <a:prstGeom prst="rect">
            <a:avLst/>
          </a:prstGeom>
          <a:solidFill>
            <a:srgbClr val="0047A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457200" y="1438821"/>
            <a:ext cx="8229600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Picture 13" descr="cid:image001.jpg@01D3D23A.C004C2F0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" y="6291580"/>
            <a:ext cx="548640" cy="4267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25349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 userDrawn="1"/>
        </p:nvSpPr>
        <p:spPr>
          <a:xfrm>
            <a:off x="0" y="0"/>
            <a:ext cx="9144000" cy="203753"/>
          </a:xfrm>
          <a:prstGeom prst="rect">
            <a:avLst/>
          </a:prstGeom>
          <a:solidFill>
            <a:srgbClr val="539A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457200" y="1438821"/>
            <a:ext cx="8229600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Picture 13" descr="cid:image001.jpg@01D3D23A.C004C2F0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" y="6291580"/>
            <a:ext cx="548640" cy="4267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207650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 userDrawn="1"/>
        </p:nvSpPr>
        <p:spPr>
          <a:xfrm>
            <a:off x="0" y="0"/>
            <a:ext cx="9144000" cy="203753"/>
          </a:xfrm>
          <a:prstGeom prst="rect">
            <a:avLst/>
          </a:prstGeom>
          <a:solidFill>
            <a:srgbClr val="FF4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457200" y="1438821"/>
            <a:ext cx="8229600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Picture 13" descr="cid:image001.jpg@01D3D23A.C004C2F0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" y="6291580"/>
            <a:ext cx="548640" cy="4267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504380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 b="1" i="0">
                <a:latin typeface="Arial Narrow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 Narrow"/>
              </a:defRPr>
            </a:lvl1pPr>
          </a:lstStyle>
          <a:p>
            <a:fld id="{A0D49897-8EF8-5747-823F-FC5217408D0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0"/>
            <a:ext cx="9144000" cy="203753"/>
          </a:xfrm>
          <a:prstGeom prst="rect">
            <a:avLst/>
          </a:prstGeom>
          <a:solidFill>
            <a:srgbClr val="0047A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457200" y="1438821"/>
            <a:ext cx="8229600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cid:image001.jpg@01D3D23A.C004C2F0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" y="6291580"/>
            <a:ext cx="548640" cy="4267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232040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 b="1" i="0">
                <a:latin typeface="Arial Narrow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 Narrow"/>
              </a:defRPr>
            </a:lvl1pPr>
          </a:lstStyle>
          <a:p>
            <a:fld id="{A0D49897-8EF8-5747-823F-FC5217408D0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0"/>
            <a:ext cx="9144000" cy="203753"/>
          </a:xfrm>
          <a:prstGeom prst="rect">
            <a:avLst/>
          </a:prstGeom>
          <a:solidFill>
            <a:srgbClr val="539A0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47AA"/>
              </a:solidFill>
            </a:endParaRP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457200" y="1438821"/>
            <a:ext cx="8229600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cid:image001.jpg@01D3D23A.C004C2F0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" y="6291580"/>
            <a:ext cx="548640" cy="4267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114427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 b="1" i="0">
                <a:latin typeface="Arial Narrow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 Narrow"/>
              </a:defRPr>
            </a:lvl1pPr>
          </a:lstStyle>
          <a:p>
            <a:fld id="{A0D49897-8EF8-5747-823F-FC5217408D0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0"/>
            <a:ext cx="9144000" cy="203753"/>
          </a:xfrm>
          <a:prstGeom prst="rect">
            <a:avLst/>
          </a:prstGeom>
          <a:solidFill>
            <a:srgbClr val="FF47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4700"/>
              </a:solidFill>
            </a:endParaRP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457200" y="1438821"/>
            <a:ext cx="8229600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cid:image001.jpg@01D3D23A.C004C2F0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" y="6291580"/>
            <a:ext cx="548640" cy="4267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619354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5" name="Picture 4" descr="cid:image001.jpg@01D3D23A.C004C2F0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" y="6291580"/>
            <a:ext cx="548640" cy="4267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07458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 Narrow"/>
              </a:defRPr>
            </a:lvl1pPr>
          </a:lstStyle>
          <a:p>
            <a:fld id="{A0D49897-8EF8-5747-823F-FC5217408D0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1067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64" r:id="rId7"/>
    <p:sldLayoutId id="2147483665" r:id="rId8"/>
    <p:sldLayoutId id="2147483653" r:id="rId9"/>
    <p:sldLayoutId id="2147483666" r:id="rId10"/>
    <p:sldLayoutId id="2147483667" r:id="rId11"/>
    <p:sldLayoutId id="2147483654" r:id="rId12"/>
    <p:sldLayoutId id="2147483662" r:id="rId13"/>
    <p:sldLayoutId id="2147483663" r:id="rId14"/>
    <p:sldLayoutId id="2147483655" r:id="rId15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b="0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Arial Narrow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Arial Narrow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Arial Narrow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Arial Narrow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Arial Narrow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7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mailto:jason.rondou@ladwp.com" TargetMode="Externa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i.ytimg.com/vi/tGQPZzFbLPE/maxresdefaul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4392"/>
            <a:ext cx="9144000" cy="665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5716215"/>
            <a:ext cx="92946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LADWP Transmission and Preferred Resources</a:t>
            </a:r>
          </a:p>
          <a:p>
            <a:r>
              <a:rPr lang="en-U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 8, 2018</a:t>
            </a:r>
            <a:endParaRPr 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 descr="cid:image001.jpg@01D3D23A.C004C2F0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0132" y="6287685"/>
            <a:ext cx="548640" cy="4267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7156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83600" cy="1136562"/>
          </a:xfrm>
        </p:spPr>
        <p:txBody>
          <a:bodyPr>
            <a:normAutofit fontScale="90000"/>
          </a:bodyPr>
          <a:lstStyle/>
          <a:p>
            <a:r>
              <a:rPr lang="en-US" dirty="0"/>
              <a:t>Ten Year Transmission Plan Assessment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401400" y="1576968"/>
            <a:ext cx="53892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Purpose</a:t>
            </a:r>
            <a:endParaRPr lang="en-US" sz="2000" b="1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1400" y="3784992"/>
            <a:ext cx="53892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Drivers</a:t>
            </a:r>
            <a:endParaRPr lang="en-US" sz="2000" b="1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01400" y="1979883"/>
            <a:ext cx="681681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nsure present and future reliability of LADWP’s System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eet customer demand and needs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romote efficient utilization of LADWP’s System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Facilitate timely and coordinated transmission development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76518" y="4263469"/>
            <a:ext cx="6816818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Public policy initiatives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(RPS Goals)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Load growth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ate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Wholesale and generator interconnection requests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Regulatory and environmental considerations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7953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303332" y="189417"/>
            <a:ext cx="8552985" cy="935037"/>
          </a:xfrm>
        </p:spPr>
        <p:txBody>
          <a:bodyPr>
            <a:noAutofit/>
          </a:bodyPr>
          <a:lstStyle/>
          <a:p>
            <a:r>
              <a:rPr lang="en-US" sz="3800" dirty="0" smtClean="0">
                <a:latin typeface="Arial Narrow" panose="020B0606020202030204" pitchFamily="34" charset="0"/>
              </a:rPr>
              <a:t>LADWP Transmission System Overview</a:t>
            </a:r>
            <a:endParaRPr lang="en-US" sz="3800" dirty="0">
              <a:latin typeface="Arial Narrow" panose="020B0606020202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1056" y="1555663"/>
            <a:ext cx="5260489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Vic-LA Path: Collectively Segments A &amp; B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Pacific DC Intertie: Segment C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Owens Valley System: Segment D 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5984" y="2932141"/>
            <a:ext cx="47979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Local Transmission System </a:t>
            </a:r>
            <a:r>
              <a:rPr lang="en-US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(In-Basin</a:t>
            </a:r>
            <a:r>
              <a:rPr lang="en-US" sz="1600" b="1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sz="2000" b="1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5984" y="3438878"/>
            <a:ext cx="5501866" cy="2205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Local Transmission: Blue Lines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Generating Stations Supporting Local Transmission:</a:t>
            </a:r>
          </a:p>
          <a:p>
            <a:pPr marL="742950" lvl="1" indent="-285750">
              <a:lnSpc>
                <a:spcPct val="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Scattergood Generating Station </a:t>
            </a:r>
          </a:p>
          <a:p>
            <a:pPr marL="742950" lvl="1" indent="-285750">
              <a:lnSpc>
                <a:spcPct val="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Haynes Generation Station </a:t>
            </a:r>
          </a:p>
          <a:p>
            <a:pPr marL="742950" lvl="1" indent="-285750">
              <a:lnSpc>
                <a:spcPct val="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Harbor Generating Station </a:t>
            </a:r>
          </a:p>
          <a:p>
            <a:pPr marL="742950" lvl="1" indent="-285750">
              <a:lnSpc>
                <a:spcPct val="5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Valley Generating Station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3337" y="6245367"/>
            <a:ext cx="4806695" cy="5688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375" y="5873014"/>
            <a:ext cx="5561705" cy="584775"/>
          </a:xfrm>
          <a:prstGeom prst="rect">
            <a:avLst/>
          </a:prstGeom>
          <a:solidFill>
            <a:srgbClr val="EFF874">
              <a:alpha val="67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Scattergood, Haynes, and Harbor Generating Stations  Are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1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ll Once-Through Cooling (OTC) Thermal Plants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550" y="1082164"/>
            <a:ext cx="3600450" cy="538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87276" y="1174423"/>
            <a:ext cx="515627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63337" y="1153979"/>
            <a:ext cx="53892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Major Transmission Arteries </a:t>
            </a:r>
            <a:r>
              <a:rPr lang="en-US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1600" b="1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Out-of-Basin)</a:t>
            </a:r>
            <a:endParaRPr lang="en-US" sz="2400" b="1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224195" y="1343700"/>
            <a:ext cx="658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111696" y="1343700"/>
            <a:ext cx="658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577857" y="1831281"/>
            <a:ext cx="658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A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527312" y="2725214"/>
            <a:ext cx="658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B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4345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47918" y="266700"/>
            <a:ext cx="8809682" cy="1172119"/>
          </a:xfrm>
        </p:spPr>
        <p:txBody>
          <a:bodyPr>
            <a:noAutofit/>
          </a:bodyPr>
          <a:lstStyle/>
          <a:p>
            <a:r>
              <a:rPr lang="en-US" sz="4200" dirty="0" smtClean="0"/>
              <a:t>Completed Transmission Projects</a:t>
            </a:r>
            <a:endParaRPr lang="en-US" sz="4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t>4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8637" y="4435200"/>
            <a:ext cx="418563" cy="441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867" y="1668192"/>
            <a:ext cx="5324475" cy="42432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393" y="1668192"/>
            <a:ext cx="3191741" cy="3399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val 9"/>
          <p:cNvSpPr/>
          <p:nvPr/>
        </p:nvSpPr>
        <p:spPr>
          <a:xfrm>
            <a:off x="6601691" y="1668192"/>
            <a:ext cx="566572" cy="825626"/>
          </a:xfrm>
          <a:prstGeom prst="ellipse">
            <a:avLst/>
          </a:prstGeom>
          <a:noFill/>
          <a:ln w="25400">
            <a:solidFill>
              <a:srgbClr val="92D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72800" y="6297592"/>
            <a:ext cx="3443325" cy="53962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401782" y="6063962"/>
            <a:ext cx="6296198" cy="584775"/>
          </a:xfrm>
          <a:prstGeom prst="rect">
            <a:avLst/>
          </a:prstGeom>
          <a:solidFill>
            <a:srgbClr val="EFF874">
              <a:alpha val="67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Barren Ridge Transmission Project Completed in 2016 to Deliver over 1,000 MW of Renewable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US" sz="1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nergy to Los Angeles.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111696" y="1684870"/>
            <a:ext cx="658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688536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83600" cy="1136562"/>
          </a:xfrm>
        </p:spPr>
        <p:txBody>
          <a:bodyPr>
            <a:noAutofit/>
          </a:bodyPr>
          <a:lstStyle/>
          <a:p>
            <a:r>
              <a:rPr lang="en-US" sz="4200" dirty="0" smtClean="0"/>
              <a:t>Near-Term Transmission Upgrades</a:t>
            </a:r>
            <a:endParaRPr lang="en-US" sz="42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393" y="1668192"/>
            <a:ext cx="3191741" cy="3399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393" y="1668192"/>
            <a:ext cx="3191741" cy="3399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Oval 15"/>
          <p:cNvSpPr/>
          <p:nvPr/>
        </p:nvSpPr>
        <p:spPr>
          <a:xfrm>
            <a:off x="6601691" y="1668192"/>
            <a:ext cx="566572" cy="825626"/>
          </a:xfrm>
          <a:prstGeom prst="ellipse">
            <a:avLst/>
          </a:prstGeom>
          <a:noFill/>
          <a:ln w="25400">
            <a:solidFill>
              <a:srgbClr val="92D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7111696" y="1684870"/>
            <a:ext cx="658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90" y="1516380"/>
            <a:ext cx="5236209" cy="4428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172521" y="6245367"/>
            <a:ext cx="4666701" cy="5688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401781" y="5945018"/>
            <a:ext cx="6578139" cy="584775"/>
          </a:xfrm>
          <a:prstGeom prst="rect">
            <a:avLst/>
          </a:prstGeom>
          <a:solidFill>
            <a:srgbClr val="EFF874">
              <a:alpha val="67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Barren Ridge Transmission System Expansion when completed in 2022 will deliver up to 1,700 MW of renewable energy to Los Angeles.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1413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22356" y="6289148"/>
            <a:ext cx="4666701" cy="5688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83600" cy="1136562"/>
          </a:xfrm>
        </p:spPr>
        <p:txBody>
          <a:bodyPr>
            <a:normAutofit/>
          </a:bodyPr>
          <a:lstStyle/>
          <a:p>
            <a:r>
              <a:rPr lang="en-US" sz="4200" dirty="0" smtClean="0"/>
              <a:t>Near-Term Transmission Upgrades</a:t>
            </a:r>
            <a:endParaRPr lang="en-US" sz="4200" dirty="0"/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393" y="1668192"/>
            <a:ext cx="3191741" cy="3399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Oval 17"/>
          <p:cNvSpPr/>
          <p:nvPr/>
        </p:nvSpPr>
        <p:spPr>
          <a:xfrm>
            <a:off x="6241473" y="2105891"/>
            <a:ext cx="1731818" cy="138545"/>
          </a:xfrm>
          <a:prstGeom prst="ellipse">
            <a:avLst/>
          </a:prstGeom>
          <a:noFill/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758495" y="6120822"/>
            <a:ext cx="5977585" cy="584775"/>
          </a:xfrm>
          <a:prstGeom prst="rect">
            <a:avLst/>
          </a:prstGeom>
          <a:solidFill>
            <a:srgbClr val="EFF874">
              <a:alpha val="67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Vic-LA Path Upgrades Completion Will Reduce LADWP Reliance on Natural Gas While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mproving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1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ystem 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1600" i="1" dirty="0" smtClean="0">
                <a:latin typeface="Arial" panose="020B0604020202020204" pitchFamily="34" charset="0"/>
                <a:cs typeface="Arial" panose="020B0604020202020204" pitchFamily="34" charset="0"/>
              </a:rPr>
              <a:t>eliability.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577857" y="1831281"/>
            <a:ext cx="658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A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527312" y="2725214"/>
            <a:ext cx="658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B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Oval 30"/>
          <p:cNvSpPr/>
          <p:nvPr/>
        </p:nvSpPr>
        <p:spPr>
          <a:xfrm rot="21187439">
            <a:off x="8356555" y="2369229"/>
            <a:ext cx="356148" cy="1634687"/>
          </a:xfrm>
          <a:prstGeom prst="ellipse">
            <a:avLst/>
          </a:prstGeom>
          <a:noFill/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18" y="3283335"/>
            <a:ext cx="675409" cy="253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64" y="3685310"/>
            <a:ext cx="690563" cy="278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TextBox 34"/>
          <p:cNvSpPr txBox="1"/>
          <p:nvPr/>
        </p:nvSpPr>
        <p:spPr>
          <a:xfrm>
            <a:off x="385148" y="3125324"/>
            <a:ext cx="658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29491" y="3567428"/>
            <a:ext cx="658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552" y="3176971"/>
            <a:ext cx="2301731" cy="2904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TextBox 37"/>
          <p:cNvSpPr txBox="1"/>
          <p:nvPr/>
        </p:nvSpPr>
        <p:spPr>
          <a:xfrm>
            <a:off x="378834" y="1514978"/>
            <a:ext cx="4962785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b="1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Vic-LA Path (A &amp; B)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Increase import capacity of about 450 MW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Maximize renewable energy import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In-service date of 2022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7828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303331" y="6245367"/>
            <a:ext cx="4666701" cy="5688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4" name="Title 2"/>
          <p:cNvSpPr>
            <a:spLocks noGrp="1"/>
          </p:cNvSpPr>
          <p:nvPr>
            <p:ph type="title"/>
          </p:nvPr>
        </p:nvSpPr>
        <p:spPr>
          <a:xfrm>
            <a:off x="303331" y="243841"/>
            <a:ext cx="8552985" cy="1154934"/>
          </a:xfrm>
        </p:spPr>
        <p:txBody>
          <a:bodyPr>
            <a:noAutofit/>
          </a:bodyPr>
          <a:lstStyle/>
          <a:p>
            <a:r>
              <a:rPr lang="en-US" sz="3800" dirty="0" smtClean="0">
                <a:latin typeface="Arial Narrow" panose="020B0606020202030204" pitchFamily="34" charset="0"/>
              </a:rPr>
              <a:t>Leveraging Existing Assets to Increase Renewable Energy</a:t>
            </a:r>
            <a:endParaRPr lang="en-US" sz="3800" dirty="0">
              <a:latin typeface="Arial Narrow" panose="020B0606020202030204" pitchFamily="34" charset="0"/>
            </a:endParaRPr>
          </a:p>
        </p:txBody>
      </p:sp>
      <p:pic>
        <p:nvPicPr>
          <p:cNvPr id="20" name="Picture 2" descr="image00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3" t="255" b="-255"/>
          <a:stretch/>
        </p:blipFill>
        <p:spPr bwMode="auto">
          <a:xfrm>
            <a:off x="133349" y="1455420"/>
            <a:ext cx="4644389" cy="5402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4" descr="C:\Users\ehy\Desktop\Navajo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4827" y="2454651"/>
            <a:ext cx="3831973" cy="1842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4827" y="4396740"/>
            <a:ext cx="3831973" cy="2035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4970032" y="1455420"/>
            <a:ext cx="371676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Navajo Generating Station</a:t>
            </a:r>
          </a:p>
          <a:p>
            <a:pPr algn="ctr"/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LADWP’s transmission capacity   ownership of 48.9% (628 MW)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3707512" y="4660812"/>
            <a:ext cx="504825" cy="508274"/>
          </a:xfrm>
          <a:prstGeom prst="ellipse">
            <a:avLst/>
          </a:prstGeom>
          <a:noFill/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9582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03331" y="6245367"/>
            <a:ext cx="4666701" cy="5688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26" name="Picture 2" descr="image00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3" t="255" b="-255"/>
          <a:stretch/>
        </p:blipFill>
        <p:spPr bwMode="auto">
          <a:xfrm>
            <a:off x="172800" y="1512357"/>
            <a:ext cx="4580175" cy="5245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4970032" y="1421635"/>
            <a:ext cx="371676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Mohave Generating Station</a:t>
            </a:r>
          </a:p>
          <a:p>
            <a:pPr algn="ctr"/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LADWP’s transmission capacity   ownership of 30% (716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MW)</a:t>
            </a:r>
          </a:p>
        </p:txBody>
      </p:sp>
      <p:pic>
        <p:nvPicPr>
          <p:cNvPr id="29" name="Picture 2" descr="C:\Users\ehy\Desktop\Mohave\Fully in servic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0032" y="2453640"/>
            <a:ext cx="3976308" cy="183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3" descr="C:\Users\ehy\Desktop\Mohave\Smoke Stack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5499" y="4435200"/>
            <a:ext cx="3990841" cy="1838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Oval 30"/>
          <p:cNvSpPr/>
          <p:nvPr/>
        </p:nvSpPr>
        <p:spPr>
          <a:xfrm>
            <a:off x="2679925" y="4862584"/>
            <a:ext cx="504825" cy="508274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itle 2"/>
          <p:cNvSpPr>
            <a:spLocks noGrp="1"/>
          </p:cNvSpPr>
          <p:nvPr>
            <p:ph type="title"/>
          </p:nvPr>
        </p:nvSpPr>
        <p:spPr>
          <a:xfrm>
            <a:off x="303331" y="243841"/>
            <a:ext cx="8552985" cy="1154934"/>
          </a:xfrm>
        </p:spPr>
        <p:txBody>
          <a:bodyPr>
            <a:noAutofit/>
          </a:bodyPr>
          <a:lstStyle/>
          <a:p>
            <a:r>
              <a:rPr lang="en-US" sz="3800" dirty="0" smtClean="0">
                <a:latin typeface="Arial Narrow" panose="020B0606020202030204" pitchFamily="34" charset="0"/>
              </a:rPr>
              <a:t>Leveraging Existing Assets to Increase Renewable Energy</a:t>
            </a:r>
            <a:endParaRPr lang="en-US" sz="38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5214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47918" y="266700"/>
            <a:ext cx="8809682" cy="1172119"/>
          </a:xfrm>
        </p:spPr>
        <p:txBody>
          <a:bodyPr>
            <a:normAutofit/>
          </a:bodyPr>
          <a:lstStyle/>
          <a:p>
            <a:r>
              <a:rPr lang="en-US" sz="3200" dirty="0" smtClean="0"/>
              <a:t>Long-Term Transmission Expansion Plans </a:t>
            </a:r>
            <a:br>
              <a:rPr lang="en-US" sz="3200" dirty="0" smtClean="0"/>
            </a:br>
            <a:r>
              <a:rPr lang="en-US" sz="3200" dirty="0" smtClean="0"/>
              <a:t>for More Renewable Energy Access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t>9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8637" y="4435200"/>
            <a:ext cx="418563" cy="441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75867" y="6297592"/>
            <a:ext cx="3340258" cy="53962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38637" y="1503309"/>
            <a:ext cx="4297143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1600" b="1" u="sng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Vic-LA Path (A &amp; B) Major Upgrade Feasibility Studies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Increase transmission capacity of 500 kV Lines (Segment A) </a:t>
            </a:r>
            <a:endParaRPr lang="en-US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Convert 287kV Century Lines 1 and 2 (Segment B) into High Voltage DC or AC</a:t>
            </a:r>
          </a:p>
        </p:txBody>
      </p:sp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801" y="3437439"/>
            <a:ext cx="3294808" cy="3399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Oval 13"/>
          <p:cNvSpPr/>
          <p:nvPr/>
        </p:nvSpPr>
        <p:spPr>
          <a:xfrm>
            <a:off x="1005828" y="3880192"/>
            <a:ext cx="1731818" cy="138545"/>
          </a:xfrm>
          <a:prstGeom prst="ellipse">
            <a:avLst/>
          </a:prstGeom>
          <a:noFill/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1945996" y="3488468"/>
            <a:ext cx="658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 A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958116" y="4382401"/>
            <a:ext cx="658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B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 rot="21187439">
            <a:off x="3060029" y="3826361"/>
            <a:ext cx="356148" cy="1634687"/>
          </a:xfrm>
          <a:prstGeom prst="ellipse">
            <a:avLst/>
          </a:prstGeom>
          <a:noFill/>
          <a:ln w="19050">
            <a:solidFill>
              <a:srgbClr val="92D0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4716780" y="1512592"/>
            <a:ext cx="427986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b="1" u="sng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Southern Transmission System (STS)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Perform STS DC system life extension upgrade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Up to 600MW of additional renewable energy from coal retirement </a:t>
            </a:r>
          </a:p>
        </p:txBody>
      </p:sp>
      <p:pic>
        <p:nvPicPr>
          <p:cNvPr id="20" name="Picture 2" descr="image00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3" t="255" b="-255"/>
          <a:stretch/>
        </p:blipFill>
        <p:spPr bwMode="auto">
          <a:xfrm>
            <a:off x="5257510" y="3174585"/>
            <a:ext cx="3031168" cy="3582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1754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20" name="Title 4"/>
          <p:cNvSpPr>
            <a:spLocks noGrp="1"/>
          </p:cNvSpPr>
          <p:nvPr>
            <p:ph type="title"/>
          </p:nvPr>
        </p:nvSpPr>
        <p:spPr>
          <a:xfrm>
            <a:off x="422139" y="499903"/>
            <a:ext cx="8514000" cy="753037"/>
          </a:xfrm>
        </p:spPr>
        <p:txBody>
          <a:bodyPr>
            <a:noAutofit/>
          </a:bodyPr>
          <a:lstStyle/>
          <a:p>
            <a:r>
              <a:rPr lang="en-US" sz="4200" dirty="0" smtClean="0"/>
              <a:t>Long-Term Transmission Strategies</a:t>
            </a:r>
            <a:endParaRPr lang="en-US" sz="4200" dirty="0"/>
          </a:p>
        </p:txBody>
      </p:sp>
      <p:sp>
        <p:nvSpPr>
          <p:cNvPr id="21" name="TextBox 20"/>
          <p:cNvSpPr txBox="1"/>
          <p:nvPr/>
        </p:nvSpPr>
        <p:spPr>
          <a:xfrm>
            <a:off x="569812" y="1940366"/>
            <a:ext cx="5260489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Increase renewable energy level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Maintain high level of system reliability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Cost-effective and responsible transition 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54740" y="3316844"/>
            <a:ext cx="47979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Factors for Consideration:</a:t>
            </a:r>
            <a:endParaRPr lang="en-US" sz="2000" b="1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22139" y="3823581"/>
            <a:ext cx="7805383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OTC Study 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(Completion date Fall 2018)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RPS Mandates: achieved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31% in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2017, with 55% target by 2030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100% Renewable Energy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Portfolio Study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(Completion date 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Summer 2020)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Joint BPA, CAISO, and LADWP PDCI Upgrade Study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(Completion </a:t>
            </a: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Fall 2018)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Environmental Process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Costs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62093" y="1538682"/>
            <a:ext cx="53892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Objectives:</a:t>
            </a:r>
            <a:endParaRPr lang="en-US" sz="2400" b="1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4872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670925" cy="5121276"/>
          </a:xfrm>
          <a:noFill/>
          <a:ln>
            <a:noFill/>
          </a:ln>
        </p:spPr>
        <p:txBody>
          <a:bodyPr>
            <a:noAutofit/>
          </a:bodyPr>
          <a:lstStyle/>
          <a:p>
            <a:pPr marL="457200" lvl="1" indent="0">
              <a:buClr>
                <a:schemeClr val="tx1">
                  <a:shade val="95000"/>
                </a:schemeClr>
              </a:buClr>
              <a:buNone/>
              <a:defRPr/>
            </a:pPr>
            <a:r>
              <a:rPr lang="en-US" sz="2400" b="1" dirty="0"/>
              <a:t>Mitigation Measure </a:t>
            </a:r>
            <a:r>
              <a:rPr lang="en-US" sz="2400" b="1" dirty="0" smtClean="0"/>
              <a:t>Summary – Distributed </a:t>
            </a:r>
            <a:r>
              <a:rPr lang="en-US" sz="2400" b="1" dirty="0"/>
              <a:t>Energy </a:t>
            </a:r>
            <a:r>
              <a:rPr lang="en-US" sz="2400" b="1" dirty="0" smtClean="0"/>
              <a:t>Resources</a:t>
            </a:r>
          </a:p>
          <a:p>
            <a:pPr marL="742950" lvl="2">
              <a:buClr>
                <a:schemeClr val="tx1">
                  <a:shade val="95000"/>
                </a:schemeClr>
              </a:buClr>
              <a:buFont typeface="Wingdings" pitchFamily="2" charset="2"/>
              <a:buChar char="§"/>
              <a:defRPr/>
            </a:pPr>
            <a:r>
              <a:rPr lang="en-US" dirty="0"/>
              <a:t>Accelerated &amp; launched new </a:t>
            </a:r>
            <a:r>
              <a:rPr lang="en-US" dirty="0" smtClean="0"/>
              <a:t>energy storage </a:t>
            </a:r>
            <a:r>
              <a:rPr lang="en-US" dirty="0"/>
              <a:t>projects</a:t>
            </a:r>
          </a:p>
          <a:p>
            <a:pPr marL="742950" lvl="2">
              <a:buClr>
                <a:schemeClr val="tx1">
                  <a:shade val="95000"/>
                </a:schemeClr>
              </a:buClr>
              <a:buFont typeface="Wingdings" pitchFamily="2" charset="2"/>
              <a:buChar char="§"/>
              <a:defRPr/>
            </a:pPr>
            <a:r>
              <a:rPr lang="en-US" dirty="0"/>
              <a:t>Accelerated existing EE programs</a:t>
            </a:r>
          </a:p>
          <a:p>
            <a:pPr marL="742950" lvl="2">
              <a:buClr>
                <a:schemeClr val="tx1">
                  <a:shade val="95000"/>
                </a:schemeClr>
              </a:buClr>
              <a:buFont typeface="Wingdings" pitchFamily="2" charset="2"/>
              <a:buChar char="§"/>
              <a:defRPr/>
            </a:pPr>
            <a:r>
              <a:rPr lang="en-US" dirty="0"/>
              <a:t>Accelerated DR program and launched </a:t>
            </a:r>
            <a:r>
              <a:rPr lang="en-US" dirty="0" err="1"/>
              <a:t>SummerShift</a:t>
            </a:r>
            <a:endParaRPr lang="en-US" dirty="0"/>
          </a:p>
          <a:p>
            <a:pPr marL="742950" lvl="2">
              <a:buClr>
                <a:schemeClr val="tx1">
                  <a:shade val="95000"/>
                </a:schemeClr>
              </a:buClr>
              <a:buFont typeface="Wingdings" pitchFamily="2" charset="2"/>
              <a:buChar char="§"/>
              <a:defRPr/>
            </a:pPr>
            <a:r>
              <a:rPr lang="en-US" dirty="0"/>
              <a:t>Maximized the use of renewable energy resources:</a:t>
            </a:r>
          </a:p>
          <a:p>
            <a:pPr marL="1200150" lvl="3">
              <a:buClr>
                <a:schemeClr val="tx1">
                  <a:shade val="95000"/>
                </a:schemeClr>
              </a:buClr>
              <a:buFont typeface="Courier New" pitchFamily="49" charset="0"/>
              <a:buChar char="o"/>
              <a:defRPr/>
            </a:pPr>
            <a:r>
              <a:rPr lang="en-US" sz="2200" dirty="0" smtClean="0"/>
              <a:t>Continued Solar Incentive Program (SIP) 		</a:t>
            </a:r>
            <a:endParaRPr lang="en-US" sz="2200" dirty="0"/>
          </a:p>
          <a:p>
            <a:pPr marL="1200150" lvl="3">
              <a:buClr>
                <a:schemeClr val="tx1">
                  <a:shade val="95000"/>
                </a:schemeClr>
              </a:buClr>
              <a:buFont typeface="Courier New" pitchFamily="49" charset="0"/>
              <a:buChar char="o"/>
              <a:defRPr/>
            </a:pPr>
            <a:r>
              <a:rPr lang="en-US" sz="2200" dirty="0" smtClean="0"/>
              <a:t>Launched Solar </a:t>
            </a:r>
            <a:r>
              <a:rPr lang="en-US" sz="2200" dirty="0"/>
              <a:t>Rooftops Program (SRP)  </a:t>
            </a:r>
            <a:r>
              <a:rPr lang="en-US" sz="2200" dirty="0" smtClean="0"/>
              <a:t>		</a:t>
            </a:r>
          </a:p>
          <a:p>
            <a:pPr marL="1200150" lvl="3">
              <a:buClr>
                <a:schemeClr val="tx1">
                  <a:shade val="95000"/>
                </a:schemeClr>
              </a:buClr>
              <a:buFont typeface="Courier New" pitchFamily="49" charset="0"/>
              <a:buChar char="o"/>
              <a:defRPr/>
            </a:pPr>
            <a:r>
              <a:rPr lang="en-US" sz="2200" dirty="0" smtClean="0"/>
              <a:t>Re-launched Feed in Tariff (</a:t>
            </a:r>
            <a:r>
              <a:rPr lang="en-US" sz="2200" dirty="0" err="1" smtClean="0"/>
              <a:t>FiT</a:t>
            </a:r>
            <a:r>
              <a:rPr lang="en-US" sz="2200" dirty="0" smtClean="0"/>
              <a:t>) Program</a:t>
            </a:r>
          </a:p>
          <a:p>
            <a:pPr marL="1200150" lvl="3">
              <a:buClr>
                <a:schemeClr val="tx1">
                  <a:shade val="95000"/>
                </a:schemeClr>
              </a:buClr>
              <a:buFont typeface="Courier New" pitchFamily="49" charset="0"/>
              <a:buChar char="o"/>
              <a:defRPr/>
            </a:pPr>
            <a:r>
              <a:rPr lang="en-US" sz="2200" dirty="0"/>
              <a:t>Utility-Scale Solar and Wind</a:t>
            </a:r>
          </a:p>
          <a:p>
            <a:pPr marL="1657350" lvl="4">
              <a:buClr>
                <a:schemeClr val="tx1">
                  <a:shade val="95000"/>
                </a:schemeClr>
              </a:buClr>
              <a:buFont typeface="Courier New" pitchFamily="49" charset="0"/>
              <a:buChar char="o"/>
              <a:defRPr/>
            </a:pPr>
            <a:endParaRPr lang="en-US" sz="2200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200" dirty="0" smtClean="0"/>
              <a:t>Preferred Resources</a:t>
            </a:r>
            <a:endParaRPr lang="en-US" sz="4200" dirty="0"/>
          </a:p>
        </p:txBody>
      </p:sp>
    </p:spTree>
    <p:extLst>
      <p:ext uri="{BB962C8B-B14F-4D97-AF65-F5344CB8AC3E}">
        <p14:creationId xmlns:p14="http://schemas.microsoft.com/office/powerpoint/2010/main" val="633127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43483" y="3268593"/>
            <a:ext cx="6647954" cy="3589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5839637"/>
              </p:ext>
            </p:extLst>
          </p:nvPr>
        </p:nvGraphicFramePr>
        <p:xfrm>
          <a:off x="457200" y="923925"/>
          <a:ext cx="8229600" cy="38588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200" dirty="0" smtClean="0"/>
              <a:t>Local Solar Programs</a:t>
            </a:r>
            <a:endParaRPr lang="en-US" sz="4200" dirty="0"/>
          </a:p>
        </p:txBody>
      </p:sp>
      <p:sp>
        <p:nvSpPr>
          <p:cNvPr id="11" name="Text Placeholder 3"/>
          <p:cNvSpPr txBox="1">
            <a:spLocks/>
          </p:cNvSpPr>
          <p:nvPr/>
        </p:nvSpPr>
        <p:spPr>
          <a:xfrm>
            <a:off x="429120" y="1807405"/>
            <a:ext cx="8257680" cy="404795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Helvetica Neue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Helvetica Neue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Helvetica Neue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Helvetica Neue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Helvetica Neue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latin typeface="Arial Narrow"/>
              <a:cs typeface="Arial Narrow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457200" y="1438821"/>
            <a:ext cx="8229600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8969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200" dirty="0" smtClean="0"/>
              <a:t>Westmont Solar Project – 15 MW</a:t>
            </a:r>
            <a:endParaRPr lang="en-US" sz="4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t>13</a:t>
            </a:fld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574" y="1600200"/>
            <a:ext cx="7362825" cy="4624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809" y="3846371"/>
            <a:ext cx="2378614" cy="211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56629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" y="1571624"/>
            <a:ext cx="8715274" cy="2171701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 smtClean="0">
                <a:latin typeface="Arial Narrow" panose="020B0606020202030204" pitchFamily="34" charset="0"/>
              </a:rPr>
              <a:t>Achieved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>
                <a:latin typeface="Arial Narrow" panose="020B0606020202030204" pitchFamily="34" charset="0"/>
              </a:rPr>
              <a:t>Upgraded Castaic Power Plant, 21 </a:t>
            </a:r>
            <a:r>
              <a:rPr lang="en-US" dirty="0" smtClean="0">
                <a:latin typeface="Arial Narrow" panose="020B0606020202030204" pitchFamily="34" charset="0"/>
              </a:rPr>
              <a:t>MW - Completed 2013</a:t>
            </a:r>
            <a:endParaRPr lang="en-US" b="1" dirty="0">
              <a:solidFill>
                <a:srgbClr val="FF0000"/>
              </a:solidFill>
              <a:latin typeface="Arial Narrow" panose="020B0606020202030204" pitchFamily="34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>
                <a:latin typeface="Arial Narrow" panose="020B0606020202030204" pitchFamily="34" charset="0"/>
              </a:rPr>
              <a:t>Fire Station 28, 12 </a:t>
            </a:r>
            <a:r>
              <a:rPr lang="en-US" dirty="0" smtClean="0">
                <a:latin typeface="Arial Narrow" panose="020B0606020202030204" pitchFamily="34" charset="0"/>
              </a:rPr>
              <a:t>kW - Completed  2/2018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 smtClean="0">
                <a:latin typeface="Arial Narrow" panose="020B0606020202030204" pitchFamily="34" charset="0"/>
              </a:rPr>
              <a:t>La Kretz Innovation Center, 60 kW - Completed 7/2016</a:t>
            </a:r>
            <a:endParaRPr lang="en-US" dirty="0">
              <a:latin typeface="Arial Narrow" panose="020B0606020202030204" pitchFamily="34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dirty="0">
                <a:latin typeface="Arial Narrow" panose="020B0606020202030204" pitchFamily="34" charset="0"/>
              </a:rPr>
              <a:t>Beacon Battery Energy Storage System, 20 MW </a:t>
            </a:r>
            <a:r>
              <a:rPr lang="en-US" dirty="0" smtClean="0">
                <a:latin typeface="Arial Narrow" panose="020B0606020202030204" pitchFamily="34" charset="0"/>
              </a:rPr>
              <a:t>- target 6/2018 </a:t>
            </a:r>
            <a:r>
              <a:rPr lang="en-US" dirty="0">
                <a:latin typeface="Arial Narrow" panose="020B0606020202030204" pitchFamily="34" charset="0"/>
              </a:rPr>
              <a:t>in service </a:t>
            </a:r>
            <a:endParaRPr lang="en-US" dirty="0" smtClean="0">
              <a:latin typeface="Arial Narrow" panose="020B0606020202030204" pitchFamily="34" charset="0"/>
            </a:endParaRPr>
          </a:p>
          <a:p>
            <a:pPr lvl="1">
              <a:buFont typeface="Arial" panose="020B0604020202020204" pitchFamily="34" charset="0"/>
              <a:buChar char="•"/>
            </a:pPr>
            <a:endParaRPr lang="en-US" dirty="0">
              <a:latin typeface="Arial Narrow" panose="020B060602020203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200" dirty="0" smtClean="0"/>
              <a:t>Energy Storage</a:t>
            </a:r>
            <a:endParaRPr lang="en-US" sz="4200" dirty="0"/>
          </a:p>
        </p:txBody>
      </p:sp>
      <p:pic>
        <p:nvPicPr>
          <p:cNvPr id="7" name="Content Placeholder 5"/>
          <p:cNvPicPr>
            <a:picLocks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1076" y="3524250"/>
            <a:ext cx="3317124" cy="2908192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238125" y="3448161"/>
            <a:ext cx="4772025" cy="300344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Arial Narrow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Arial Narrow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Arial Narrow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Arial Narrow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Arial Narrow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sz="2700" dirty="0" smtClean="0">
                <a:latin typeface="Arial Narrow" panose="020B0606020202030204" pitchFamily="34" charset="0"/>
              </a:rPr>
              <a:t>In Progress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Arial Narrow" panose="020B0606020202030204" pitchFamily="34" charset="0"/>
              </a:rPr>
              <a:t>LADWP HQ : 200 kW BESS – Evaluating Proposals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Arial Narrow" panose="020B0606020202030204" pitchFamily="34" charset="0"/>
              </a:rPr>
              <a:t>Over 500 Interconnection applications totaling ~3.6 MW’s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Arial Narrow" panose="020B0606020202030204" pitchFamily="34" charset="0"/>
              </a:rPr>
              <a:t>Grid-connected installations at LAPD, Rec &amp; Parks, Distributing Stations, LA Zoo and others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dirty="0" smtClean="0">
              <a:latin typeface="Arial Narrow" panose="020B0606020202030204" pitchFamily="34" charset="0"/>
            </a:endParaRPr>
          </a:p>
          <a:p>
            <a:pPr lvl="1">
              <a:buFont typeface="Arial" panose="020B0604020202020204" pitchFamily="34" charset="0"/>
              <a:buChar char="•"/>
            </a:pPr>
            <a:endParaRPr lang="en-US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545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98242" y="3444949"/>
            <a:ext cx="1084521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200" dirty="0"/>
              <a:t>Beacon Battery </a:t>
            </a:r>
            <a:r>
              <a:rPr lang="en-US" sz="4200" dirty="0" smtClean="0"/>
              <a:t>Storage – 20 MW</a:t>
            </a:r>
            <a:endParaRPr lang="en-US" sz="42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3" y="1678448"/>
            <a:ext cx="8541602" cy="4436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9619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sz="4200" dirty="0"/>
              <a:t>LADWP’s SB 801 Initiative </a:t>
            </a:r>
            <a:endParaRPr lang="en-US" sz="4200" dirty="0">
              <a:latin typeface="Arial Narrow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031" y="2692400"/>
            <a:ext cx="6675287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571500" y="1543051"/>
            <a:ext cx="81153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lvl="1">
              <a:buClr>
                <a:schemeClr val="tx1">
                  <a:shade val="95000"/>
                </a:schemeClr>
              </a:buClr>
              <a:defRPr/>
            </a:pPr>
            <a:r>
              <a:rPr lang="en-US" sz="2400" b="1" dirty="0">
                <a:latin typeface="Arial Narrow" panose="020B0606020202030204" pitchFamily="34" charset="0"/>
              </a:rPr>
              <a:t>100 </a:t>
            </a:r>
            <a:r>
              <a:rPr lang="en-US" sz="2400" b="1" dirty="0" smtClean="0">
                <a:latin typeface="Arial Narrow" panose="020B0606020202030204" pitchFamily="34" charset="0"/>
              </a:rPr>
              <a:t>MW 4-hr battery + 200 MW solar: </a:t>
            </a:r>
            <a:r>
              <a:rPr lang="en-US" sz="2400" dirty="0" smtClean="0">
                <a:latin typeface="Arial Narrow" panose="020B0606020202030204" pitchFamily="34" charset="0"/>
              </a:rPr>
              <a:t>LADWP </a:t>
            </a:r>
            <a:r>
              <a:rPr lang="en-US" sz="2400" dirty="0">
                <a:latin typeface="Arial Narrow" panose="020B0606020202030204" pitchFamily="34" charset="0"/>
              </a:rPr>
              <a:t>engaged Electrical Power Research Institute (EPRI) to perform an in-depth cost-effectiveness study</a:t>
            </a:r>
          </a:p>
        </p:txBody>
      </p:sp>
    </p:spTree>
    <p:extLst>
      <p:ext uri="{BB962C8B-B14F-4D97-AF65-F5344CB8AC3E}">
        <p14:creationId xmlns:p14="http://schemas.microsoft.com/office/powerpoint/2010/main" val="1535865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200" dirty="0"/>
              <a:t>Demand </a:t>
            </a:r>
            <a:r>
              <a:rPr lang="en-US" sz="4200" dirty="0" smtClean="0"/>
              <a:t>Response</a:t>
            </a:r>
            <a:endParaRPr lang="en-US" sz="42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pPr/>
              <a:t>17</a:t>
            </a:fld>
            <a:endParaRPr lang="en-US" dirty="0"/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325" y="1600200"/>
            <a:ext cx="4468554" cy="410527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Content Placeholder 3"/>
          <p:cNvSpPr txBox="1">
            <a:spLocks/>
          </p:cNvSpPr>
          <p:nvPr/>
        </p:nvSpPr>
        <p:spPr>
          <a:xfrm>
            <a:off x="457199" y="1600200"/>
            <a:ext cx="3800475" cy="5121275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Arial Narrow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Arial Narrow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Arial Narrow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Arial Narrow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Arial Narrow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US" sz="2200" dirty="0" smtClean="0"/>
              <a:t>500 MW by 2026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200" dirty="0" smtClean="0"/>
              <a:t>June 2015 launched C&amp;I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200" dirty="0" smtClean="0"/>
              <a:t>Launched “</a:t>
            </a:r>
            <a:r>
              <a:rPr lang="en-US" sz="2200" dirty="0" err="1" smtClean="0"/>
              <a:t>SummerShift</a:t>
            </a:r>
            <a:r>
              <a:rPr lang="en-US" sz="2200" dirty="0" smtClean="0"/>
              <a:t>” program in 2016 with 100 MW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200" dirty="0" smtClean="0"/>
              <a:t>Created “DER Planning” organization to conduct pilot and deploy DERMS</a:t>
            </a:r>
            <a:r>
              <a:rPr lang="en-US" sz="2000" dirty="0" smtClean="0"/>
              <a:t/>
            </a:r>
            <a:br>
              <a:rPr lang="en-US" sz="2000" dirty="0" smtClean="0"/>
            </a:br>
            <a:endParaRPr lang="en-US" sz="2400" dirty="0" smtClean="0"/>
          </a:p>
          <a:p>
            <a:pPr marL="0" indent="0">
              <a:buNone/>
            </a:pPr>
            <a:r>
              <a:rPr lang="en-US" sz="2000" b="1" dirty="0" smtClean="0"/>
              <a:t>Next: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 smtClean="0"/>
              <a:t>Residential Thermostat Program </a:t>
            </a:r>
            <a:br>
              <a:rPr lang="en-US" sz="2000" dirty="0" smtClean="0"/>
            </a:br>
            <a:r>
              <a:rPr lang="en-US" sz="2000" dirty="0" smtClean="0"/>
              <a:t>&amp; Smart Charging Pilot</a:t>
            </a:r>
            <a:endParaRPr lang="en-US" sz="20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000" dirty="0" smtClean="0"/>
              <a:t>Update DR targets with consideration for OTC results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457200" y="1438821"/>
            <a:ext cx="8229600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3951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7050" y="4438650"/>
            <a:ext cx="4457700" cy="241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200" dirty="0"/>
              <a:t>LADWP’s </a:t>
            </a:r>
            <a:r>
              <a:rPr lang="en-US" sz="4200" dirty="0" smtClean="0"/>
              <a:t>Draft 5 Year </a:t>
            </a:r>
            <a:r>
              <a:rPr lang="en-US" sz="4200" dirty="0"/>
              <a:t>EV Plan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1600199"/>
            <a:ext cx="8105775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5 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Year Goal: </a:t>
            </a:r>
            <a:endParaRPr lang="en-US" sz="2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equivalent of 145,000 Electric Vehicles in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LA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10,000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commercial chargers by 2021 (4000 on City Property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Governor Brown’s Zero-Emission Vehicle Executive Order of 250,000 chargers by 2025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Strategy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Increase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EV adoption to 15% of vehicle purchases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Count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Public and Workplace Chargers as EV equivalent.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Consider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non-light duty as EV equivalent (i.e. Medium &amp; Heavy Duty).</a:t>
            </a:r>
          </a:p>
          <a:p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42688547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Residential &amp; Commercial EV Charging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1600199"/>
            <a:ext cx="8105775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Residential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Used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Car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Rebate – $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450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smtClean="0">
                <a:latin typeface="Arial" panose="020B0604020202020204" pitchFamily="34" charset="0"/>
                <a:cs typeface="Arial" panose="020B0604020202020204" pitchFamily="34" charset="0"/>
              </a:rPr>
              <a:t>EV Charger Rebates –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up to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500, </a:t>
            </a:r>
            <a:b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with +$250 for dedicated service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Developing Residential Smart EV charging pilot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blueLA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– New City of LA car sharing program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Commercial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Up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to $4,000 per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charger – workplace, public &amp; multi-unit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Depot Charging: off-peak “industrial rate” with no monthly demand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charge – 2.5 cents/kWh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discount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for off-peak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“Anytime Rate”: Need to develop a rate for charging anytime during the day.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0058" y="1600199"/>
            <a:ext cx="3040332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47888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/>
          <p:nvPr/>
        </p:nvSpPr>
        <p:spPr>
          <a:xfrm>
            <a:off x="-1" y="0"/>
            <a:ext cx="9201152" cy="1231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/>
          <a:p>
            <a:pPr defTabSz="858837" fontAlgn="auto">
              <a:spcBef>
                <a:spcPts val="0"/>
              </a:spcBef>
              <a:spcAft>
                <a:spcPts val="0"/>
              </a:spcAft>
              <a:defRPr sz="1800"/>
            </a:pPr>
            <a:endParaRPr sz="800" kern="0" dirty="0" smtClean="0">
              <a:solidFill>
                <a:srgbClr val="FFFFFF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graphicFrame>
        <p:nvGraphicFramePr>
          <p:cNvPr id="109" name="Table 109"/>
          <p:cNvGraphicFramePr/>
          <p:nvPr>
            <p:extLst>
              <p:ext uri="{D42A27DB-BD31-4B8C-83A1-F6EECF244321}">
                <p14:modId xmlns:p14="http://schemas.microsoft.com/office/powerpoint/2010/main" val="3922072863"/>
              </p:ext>
            </p:extLst>
          </p:nvPr>
        </p:nvGraphicFramePr>
        <p:xfrm>
          <a:off x="304800" y="2459551"/>
          <a:ext cx="8674100" cy="1659578"/>
        </p:xfrm>
        <a:graphic>
          <a:graphicData uri="http://schemas.openxmlformats.org/drawingml/2006/table">
            <a:tbl>
              <a:tblPr/>
              <a:tblGrid>
                <a:gridCol w="1276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9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39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97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97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397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397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397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3977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3977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739775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435934">
                <a:tc>
                  <a:txBody>
                    <a:bodyPr/>
                    <a:lstStyle/>
                    <a:p>
                      <a:pPr lvl="0" algn="l">
                        <a:defRPr b="0" i="0"/>
                      </a:pPr>
                      <a:r>
                        <a:rPr sz="1400" b="1" dirty="0">
                          <a:solidFill>
                            <a:srgbClr val="000000"/>
                          </a:solidFill>
                        </a:rPr>
                        <a:t>Fiscal Year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b="0" i="0"/>
                      </a:pPr>
                      <a:r>
                        <a:rPr sz="1400" b="1" dirty="0">
                          <a:solidFill>
                            <a:srgbClr val="000000"/>
                          </a:solidFill>
                        </a:rPr>
                        <a:t>2010-11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b="0" i="0"/>
                      </a:pPr>
                      <a:r>
                        <a:rPr sz="1400" b="1">
                          <a:solidFill>
                            <a:srgbClr val="000000"/>
                          </a:solidFill>
                        </a:rPr>
                        <a:t>2011-12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b="0" i="0"/>
                      </a:pPr>
                      <a:r>
                        <a:rPr sz="1400" b="1">
                          <a:solidFill>
                            <a:srgbClr val="000000"/>
                          </a:solidFill>
                        </a:rPr>
                        <a:t>2012-13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b="0" i="0"/>
                      </a:pPr>
                      <a:r>
                        <a:rPr sz="1400" b="1" dirty="0">
                          <a:solidFill>
                            <a:srgbClr val="000000"/>
                          </a:solidFill>
                        </a:rPr>
                        <a:t>2013-14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b="0" i="0"/>
                      </a:pPr>
                      <a:r>
                        <a:rPr sz="1400" b="1">
                          <a:solidFill>
                            <a:srgbClr val="000000"/>
                          </a:solidFill>
                        </a:rPr>
                        <a:t>2014-15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b="0" i="0"/>
                      </a:pPr>
                      <a:r>
                        <a:rPr sz="1400" b="1">
                          <a:solidFill>
                            <a:srgbClr val="000000"/>
                          </a:solidFill>
                        </a:rPr>
                        <a:t>2015-16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b="0" i="0"/>
                      </a:pPr>
                      <a:r>
                        <a:rPr sz="1400" b="1">
                          <a:solidFill>
                            <a:srgbClr val="000000"/>
                          </a:solidFill>
                        </a:rPr>
                        <a:t>2016-17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b="0" i="0"/>
                      </a:pPr>
                      <a:r>
                        <a:rPr sz="1400" b="1">
                          <a:solidFill>
                            <a:srgbClr val="000000"/>
                          </a:solidFill>
                        </a:rPr>
                        <a:t>2017-18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b="0" i="0"/>
                      </a:pPr>
                      <a:r>
                        <a:rPr sz="1400" b="1">
                          <a:solidFill>
                            <a:srgbClr val="000000"/>
                          </a:solidFill>
                        </a:rPr>
                        <a:t>2018-19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defRPr b="0" i="0"/>
                      </a:pPr>
                      <a:r>
                        <a:rPr sz="1400" b="1">
                          <a:solidFill>
                            <a:srgbClr val="000000"/>
                          </a:solidFill>
                        </a:rPr>
                        <a:t>2019-20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975">
                <a:tc>
                  <a:txBody>
                    <a:bodyPr/>
                    <a:lstStyle/>
                    <a:p>
                      <a:pPr lvl="0" algn="l">
                        <a:defRPr b="0" i="0"/>
                      </a:pPr>
                      <a:r>
                        <a:rPr sz="1400" b="1">
                          <a:solidFill>
                            <a:srgbClr val="000000"/>
                          </a:solidFill>
                        </a:rPr>
                        <a:t>Budget (millions)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</a:rPr>
                        <a:t>  </a:t>
                      </a:r>
                      <a:r>
                        <a:rPr sz="1400" b="1" dirty="0" smtClean="0">
                          <a:solidFill>
                            <a:srgbClr val="000000"/>
                          </a:solidFill>
                        </a:rPr>
                        <a:t>$</a:t>
                      </a:r>
                      <a:r>
                        <a:rPr sz="1400" b="1" dirty="0">
                          <a:solidFill>
                            <a:srgbClr val="000000"/>
                          </a:solidFill>
                        </a:rPr>
                        <a:t>49.5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</a:rPr>
                        <a:t>  </a:t>
                      </a:r>
                      <a:r>
                        <a:rPr sz="1400" b="1" dirty="0" smtClean="0">
                          <a:solidFill>
                            <a:srgbClr val="000000"/>
                          </a:solidFill>
                        </a:rPr>
                        <a:t>$</a:t>
                      </a:r>
                      <a:r>
                        <a:rPr sz="1400" b="1" dirty="0">
                          <a:solidFill>
                            <a:srgbClr val="000000"/>
                          </a:solidFill>
                        </a:rPr>
                        <a:t>37.3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</a:rPr>
                        <a:t>  </a:t>
                      </a:r>
                      <a:r>
                        <a:rPr sz="1400" b="1" dirty="0" smtClean="0">
                          <a:solidFill>
                            <a:srgbClr val="000000"/>
                          </a:solidFill>
                        </a:rPr>
                        <a:t>$</a:t>
                      </a:r>
                      <a:r>
                        <a:rPr sz="1400" b="1" dirty="0">
                          <a:solidFill>
                            <a:srgbClr val="000000"/>
                          </a:solidFill>
                        </a:rPr>
                        <a:t>50.0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</a:rPr>
                        <a:t>  </a:t>
                      </a:r>
                      <a:r>
                        <a:rPr sz="1400" b="1" dirty="0" smtClean="0">
                          <a:solidFill>
                            <a:srgbClr val="000000"/>
                          </a:solidFill>
                        </a:rPr>
                        <a:t>$</a:t>
                      </a:r>
                      <a:r>
                        <a:rPr sz="1400" b="1" dirty="0">
                          <a:solidFill>
                            <a:srgbClr val="000000"/>
                          </a:solidFill>
                        </a:rPr>
                        <a:t>78.0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</a:rPr>
                        <a:t>  </a:t>
                      </a:r>
                      <a:r>
                        <a:rPr sz="1400" b="1" dirty="0" smtClean="0">
                          <a:solidFill>
                            <a:srgbClr val="000000"/>
                          </a:solidFill>
                        </a:rPr>
                        <a:t>$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</a:rPr>
                        <a:t>79</a:t>
                      </a:r>
                      <a:r>
                        <a:rPr sz="1400" b="1" dirty="0" smtClean="0">
                          <a:solidFill>
                            <a:srgbClr val="000000"/>
                          </a:solidFill>
                        </a:rPr>
                        <a:t>.0</a:t>
                      </a:r>
                      <a:endParaRPr sz="1400" b="1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</a:rPr>
                        <a:t>  </a:t>
                      </a:r>
                      <a:r>
                        <a:rPr sz="1400" b="1" dirty="0" smtClean="0">
                          <a:solidFill>
                            <a:srgbClr val="000000"/>
                          </a:solidFill>
                        </a:rPr>
                        <a:t>$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</a:rPr>
                        <a:t>73</a:t>
                      </a:r>
                      <a:r>
                        <a:rPr sz="1400" b="1" dirty="0" smtClean="0">
                          <a:solidFill>
                            <a:srgbClr val="000000"/>
                          </a:solidFill>
                        </a:rPr>
                        <a:t>.0</a:t>
                      </a:r>
                      <a:endParaRPr sz="1400" b="1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/>
                        </a:rPr>
                        <a:t>  </a:t>
                      </a:r>
                      <a:r>
                        <a:rPr sz="1400" b="1" dirty="0" smtClean="0">
                          <a:solidFill>
                            <a:srgbClr val="000000"/>
                          </a:solidFill>
                          <a:effectLst/>
                        </a:rPr>
                        <a:t>$</a:t>
                      </a:r>
                      <a:r>
                        <a:rPr sz="1400" b="1" i="0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en-US" sz="1400" b="1" i="0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33</a:t>
                      </a:r>
                      <a:r>
                        <a:rPr sz="1400" b="1" i="0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.0</a:t>
                      </a:r>
                      <a:endParaRPr sz="1400" b="1" i="0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/>
                        </a:rPr>
                        <a:t>  </a:t>
                      </a:r>
                      <a:r>
                        <a:rPr sz="1400" b="1" dirty="0" smtClean="0">
                          <a:solidFill>
                            <a:srgbClr val="000000"/>
                          </a:solidFill>
                          <a:effectLst/>
                        </a:rPr>
                        <a:t>$1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/>
                        </a:rPr>
                        <a:t>78</a:t>
                      </a:r>
                      <a:r>
                        <a:rPr sz="1400" b="1" dirty="0" smtClean="0">
                          <a:solidFill>
                            <a:srgbClr val="000000"/>
                          </a:solidFill>
                          <a:effectLst/>
                        </a:rPr>
                        <a:t>.0</a:t>
                      </a:r>
                      <a:endParaRPr sz="1400" b="1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/>
                        </a:rPr>
                        <a:t>  </a:t>
                      </a:r>
                      <a:r>
                        <a:rPr sz="1400" b="1" dirty="0" smtClean="0">
                          <a:solidFill>
                            <a:srgbClr val="000000"/>
                          </a:solidFill>
                          <a:effectLst/>
                        </a:rPr>
                        <a:t>$1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/>
                        </a:rPr>
                        <a:t>8</a:t>
                      </a:r>
                      <a:r>
                        <a:rPr sz="1400" b="1" dirty="0" smtClean="0">
                          <a:solidFill>
                            <a:srgbClr val="000000"/>
                          </a:solidFill>
                          <a:effectLst/>
                        </a:rPr>
                        <a:t>0.0</a:t>
                      </a:r>
                      <a:endParaRPr sz="1400" b="1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/>
                        </a:rPr>
                        <a:t>  </a:t>
                      </a:r>
                      <a:r>
                        <a:rPr sz="1400" b="1" dirty="0" smtClean="0">
                          <a:solidFill>
                            <a:srgbClr val="000000"/>
                          </a:solidFill>
                          <a:effectLst/>
                        </a:rPr>
                        <a:t>$1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/>
                        </a:rPr>
                        <a:t>63</a:t>
                      </a:r>
                      <a:r>
                        <a:rPr sz="1400" b="1" dirty="0" smtClean="0">
                          <a:solidFill>
                            <a:srgbClr val="000000"/>
                          </a:solidFill>
                          <a:effectLst/>
                        </a:rPr>
                        <a:t>.0</a:t>
                      </a:r>
                      <a:endParaRPr sz="1400" b="1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lvl="0" algn="l">
                        <a:defRPr b="0" i="0"/>
                      </a:pPr>
                      <a:r>
                        <a:rPr sz="1400" b="1" dirty="0" err="1">
                          <a:solidFill>
                            <a:srgbClr val="000000"/>
                          </a:solidFill>
                        </a:rPr>
                        <a:t>GWh</a:t>
                      </a:r>
                      <a:r>
                        <a:rPr sz="1400" b="1" dirty="0">
                          <a:solidFill>
                            <a:srgbClr val="000000"/>
                          </a:solidFill>
                        </a:rPr>
                        <a:t> Savings</a:t>
                      </a: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</a:rPr>
                        <a:t>    265</a:t>
                      </a:r>
                      <a:endParaRPr sz="1400" b="1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</a:rPr>
                        <a:t>    228</a:t>
                      </a:r>
                      <a:endParaRPr sz="1400" b="1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</a:rPr>
                        <a:t>    319</a:t>
                      </a:r>
                      <a:endParaRPr sz="1400" b="1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</a:rPr>
                        <a:t>    337</a:t>
                      </a:r>
                      <a:endParaRPr sz="1400" b="1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</a:rPr>
                        <a:t>    343</a:t>
                      </a:r>
                      <a:endParaRPr sz="1400" b="1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</a:rPr>
                        <a:t>    412</a:t>
                      </a:r>
                      <a:endParaRPr sz="1400" b="1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</a:rPr>
                        <a:t>    480</a:t>
                      </a:r>
                      <a:endParaRPr sz="1400" b="1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</a:rPr>
                        <a:t>    412</a:t>
                      </a:r>
                      <a:endParaRPr sz="1400" b="1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</a:rPr>
                        <a:t>    396</a:t>
                      </a:r>
                      <a:endParaRPr sz="1400" b="1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</a:rPr>
                        <a:t>    359</a:t>
                      </a:r>
                      <a:endParaRPr sz="1400" b="1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950">
                <a:tc>
                  <a:txBody>
                    <a:bodyPr/>
                    <a:lstStyle/>
                    <a:p>
                      <a:pPr lvl="0" algn="l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</a:rPr>
                        <a:t>Portfolio Savings </a:t>
                      </a:r>
                      <a:r>
                        <a:rPr lang="en-US" sz="1400" b="1" dirty="0" err="1" smtClean="0">
                          <a:solidFill>
                            <a:srgbClr val="000000"/>
                          </a:solidFill>
                        </a:rPr>
                        <a:t>Cum’l</a:t>
                      </a:r>
                      <a:endParaRPr sz="1400" b="1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b" horzOverflow="overflow">
                    <a:lnL w="12700">
                      <a:solidFill>
                        <a:srgbClr val="000066"/>
                      </a:solidFill>
                      <a:round/>
                    </a:lnL>
                    <a:lnR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</a:rPr>
                        <a:t>  1.1%</a:t>
                      </a:r>
                      <a:endParaRPr sz="1400" b="1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</a:rPr>
                        <a:t>  2.1%</a:t>
                      </a:r>
                      <a:endParaRPr sz="1400" b="1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</a:rPr>
                        <a:t>  3.4%</a:t>
                      </a:r>
                      <a:endParaRPr sz="1400" b="1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</a:rPr>
                        <a:t>  5%</a:t>
                      </a:r>
                      <a:endParaRPr sz="1400" b="1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</a:rPr>
                        <a:t>  6.5%</a:t>
                      </a:r>
                      <a:endParaRPr sz="1400" b="1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</a:rPr>
                        <a:t>  8.2%</a:t>
                      </a:r>
                      <a:endParaRPr sz="1400" b="1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</a:rPr>
                        <a:t>  10.4%</a:t>
                      </a:r>
                      <a:endParaRPr sz="1400" b="1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</a:rPr>
                        <a:t>  12%</a:t>
                      </a:r>
                      <a:endParaRPr sz="1400" b="1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</a:rPr>
                        <a:t>  13.7%</a:t>
                      </a:r>
                      <a:endParaRPr sz="1400" b="1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defRPr b="0" i="0"/>
                      </a:pPr>
                      <a:r>
                        <a:rPr lang="en-US" sz="1400" b="1" dirty="0" smtClean="0">
                          <a:solidFill>
                            <a:srgbClr val="000000"/>
                          </a:solidFill>
                        </a:rPr>
                        <a:t>  15.1%</a:t>
                      </a:r>
                      <a:endParaRPr sz="1400" b="1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000066"/>
                      </a:solidFill>
                      <a:round/>
                    </a:lnR>
                    <a:lnT w="12700">
                      <a:solidFill>
                        <a:srgbClr val="000066"/>
                      </a:solidFill>
                      <a:round/>
                    </a:lnT>
                    <a:lnB w="12700">
                      <a:solidFill>
                        <a:srgbClr val="000066"/>
                      </a:solidFill>
                      <a:round/>
                    </a:lnB>
                    <a:solidFill>
                      <a:srgbClr val="EFF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10" name="Shape 110"/>
          <p:cNvSpPr/>
          <p:nvPr/>
        </p:nvSpPr>
        <p:spPr>
          <a:xfrm>
            <a:off x="914400" y="1805648"/>
            <a:ext cx="7391400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>
            <a:lvl1pPr>
              <a:defRPr sz="3600">
                <a:solidFill>
                  <a:srgbClr val="000066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sz="2400" b="0" kern="0" dirty="0">
                <a:solidFill>
                  <a:schemeClr val="tx2"/>
                </a:solidFill>
              </a:rPr>
              <a:t>Annual EE </a:t>
            </a:r>
            <a:r>
              <a:rPr lang="en-US" sz="2400" b="0" kern="0" dirty="0" smtClean="0">
                <a:solidFill>
                  <a:schemeClr val="tx2"/>
                </a:solidFill>
              </a:rPr>
              <a:t>Investment</a:t>
            </a:r>
            <a:r>
              <a:rPr sz="2400" b="0" kern="0" dirty="0" smtClean="0">
                <a:solidFill>
                  <a:schemeClr val="tx2"/>
                </a:solidFill>
              </a:rPr>
              <a:t> </a:t>
            </a:r>
            <a:r>
              <a:rPr sz="2400" b="0" kern="0" dirty="0">
                <a:solidFill>
                  <a:schemeClr val="tx2"/>
                </a:solidFill>
              </a:rPr>
              <a:t>and Goals: 2010 </a:t>
            </a:r>
            <a:r>
              <a:rPr lang="en-US" sz="2400" b="0" kern="0" dirty="0" smtClean="0">
                <a:solidFill>
                  <a:schemeClr val="tx2"/>
                </a:solidFill>
              </a:rPr>
              <a:t>–</a:t>
            </a:r>
            <a:r>
              <a:rPr sz="2400" b="0" kern="0" dirty="0" smtClean="0">
                <a:solidFill>
                  <a:schemeClr val="tx2"/>
                </a:solidFill>
              </a:rPr>
              <a:t> 2020 </a:t>
            </a:r>
            <a:endParaRPr sz="2400" b="0" kern="0" dirty="0">
              <a:solidFill>
                <a:schemeClr val="tx2"/>
              </a:solidFill>
            </a:endParaRPr>
          </a:p>
        </p:txBody>
      </p:sp>
      <p:sp>
        <p:nvSpPr>
          <p:cNvPr id="111" name="Shape 111"/>
          <p:cNvSpPr/>
          <p:nvPr/>
        </p:nvSpPr>
        <p:spPr>
          <a:xfrm rot="5400000" flipH="1">
            <a:off x="3683260" y="2061189"/>
            <a:ext cx="1010718" cy="51450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21600" y="0"/>
                </a:lnTo>
                <a:cubicBezTo>
                  <a:pt x="15635" y="0"/>
                  <a:pt x="10800" y="308"/>
                  <a:pt x="10800" y="688"/>
                </a:cubicBezTo>
                <a:lnTo>
                  <a:pt x="10800" y="10112"/>
                </a:lnTo>
                <a:cubicBezTo>
                  <a:pt x="10800" y="10492"/>
                  <a:pt x="5965" y="10800"/>
                  <a:pt x="0" y="10800"/>
                </a:cubicBezTo>
                <a:lnTo>
                  <a:pt x="0" y="10800"/>
                </a:lnTo>
                <a:cubicBezTo>
                  <a:pt x="5965" y="10800"/>
                  <a:pt x="10800" y="11108"/>
                  <a:pt x="10800" y="11488"/>
                </a:cubicBezTo>
                <a:lnTo>
                  <a:pt x="10800" y="20912"/>
                </a:lnTo>
                <a:cubicBezTo>
                  <a:pt x="10800" y="21292"/>
                  <a:pt x="15635" y="21600"/>
                  <a:pt x="21600" y="21600"/>
                </a:cubicBezTo>
              </a:path>
            </a:pathLst>
          </a:custGeom>
          <a:solidFill>
            <a:srgbClr val="FFFFFF"/>
          </a:solidFill>
          <a:ln w="25400">
            <a:solidFill/>
            <a:round/>
          </a:ln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 sz="1800"/>
            </a:pPr>
            <a:endParaRPr sz="1800" b="0" kern="0">
              <a:solidFill>
                <a:sysClr val="windowText" lastClr="000000"/>
              </a:solidFill>
              <a:latin typeface="Helvetica"/>
              <a:sym typeface="Helvetica"/>
            </a:endParaRPr>
          </a:p>
        </p:txBody>
      </p:sp>
      <p:sp>
        <p:nvSpPr>
          <p:cNvPr id="112" name="Shape 112"/>
          <p:cNvSpPr/>
          <p:nvPr/>
        </p:nvSpPr>
        <p:spPr>
          <a:xfrm>
            <a:off x="3476847" y="4963867"/>
            <a:ext cx="1435395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>
            <a:spAutoFit/>
          </a:bodyPr>
          <a:lstStyle>
            <a:lvl1pPr algn="ctr">
              <a:defRPr sz="2000">
                <a:solidFill>
                  <a:srgbClr val="000066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endParaRPr lang="en-US" sz="1800" b="0" kern="0" dirty="0" smtClean="0">
              <a:solidFill>
                <a:srgbClr val="000000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sz="1800" b="0" kern="0" dirty="0" smtClean="0">
                <a:solidFill>
                  <a:srgbClr val="000000"/>
                </a:solidFill>
              </a:rPr>
              <a:t>Actual</a:t>
            </a:r>
            <a:r>
              <a:rPr lang="en-US" sz="1800" b="0" kern="0" dirty="0" smtClean="0">
                <a:solidFill>
                  <a:srgbClr val="000000"/>
                </a:solidFill>
              </a:rPr>
              <a:t>s</a:t>
            </a:r>
          </a:p>
        </p:txBody>
      </p:sp>
      <p:sp>
        <p:nvSpPr>
          <p:cNvPr id="113" name="Shape 113"/>
          <p:cNvSpPr/>
          <p:nvPr/>
        </p:nvSpPr>
        <p:spPr>
          <a:xfrm rot="5400000" flipH="1">
            <a:off x="7732065" y="3892262"/>
            <a:ext cx="1010719" cy="14829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21600" y="0"/>
                </a:lnTo>
                <a:cubicBezTo>
                  <a:pt x="15635" y="0"/>
                  <a:pt x="10800" y="153"/>
                  <a:pt x="10800" y="342"/>
                </a:cubicBezTo>
                <a:lnTo>
                  <a:pt x="10800" y="10458"/>
                </a:lnTo>
                <a:cubicBezTo>
                  <a:pt x="10800" y="10647"/>
                  <a:pt x="5965" y="10800"/>
                  <a:pt x="0" y="10800"/>
                </a:cubicBezTo>
                <a:lnTo>
                  <a:pt x="0" y="10800"/>
                </a:lnTo>
                <a:cubicBezTo>
                  <a:pt x="5965" y="10800"/>
                  <a:pt x="10800" y="10953"/>
                  <a:pt x="10800" y="11142"/>
                </a:cubicBezTo>
                <a:lnTo>
                  <a:pt x="10800" y="21258"/>
                </a:lnTo>
                <a:cubicBezTo>
                  <a:pt x="10800" y="21447"/>
                  <a:pt x="15635" y="21600"/>
                  <a:pt x="21600" y="21600"/>
                </a:cubicBezTo>
              </a:path>
            </a:pathLst>
          </a:custGeom>
          <a:solidFill>
            <a:srgbClr val="FFFFFF"/>
          </a:solidFill>
          <a:ln w="25400">
            <a:solidFill/>
            <a:round/>
          </a:ln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 sz="1800"/>
            </a:pPr>
            <a:endParaRPr sz="1800" b="0" kern="0">
              <a:solidFill>
                <a:sysClr val="windowText" lastClr="000000"/>
              </a:solidFill>
              <a:latin typeface="Helvetica"/>
              <a:sym typeface="Helvetica"/>
            </a:endParaRPr>
          </a:p>
        </p:txBody>
      </p:sp>
      <p:sp>
        <p:nvSpPr>
          <p:cNvPr id="114" name="Shape 114"/>
          <p:cNvSpPr/>
          <p:nvPr/>
        </p:nvSpPr>
        <p:spPr>
          <a:xfrm>
            <a:off x="7623544" y="4931210"/>
            <a:ext cx="1233376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>
            <a:spAutoFit/>
          </a:bodyPr>
          <a:lstStyle>
            <a:lvl1pPr>
              <a:defRPr sz="2000">
                <a:solidFill>
                  <a:srgbClr val="000066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endParaRPr lang="en-US" sz="1800" b="0" kern="0" dirty="0" smtClean="0">
              <a:solidFill>
                <a:srgbClr val="000000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lang="en-US" sz="1800" b="0" kern="0" dirty="0" smtClean="0">
                <a:solidFill>
                  <a:srgbClr val="000000"/>
                </a:solidFill>
              </a:rPr>
              <a:t>Future </a:t>
            </a:r>
            <a:r>
              <a:rPr sz="1800" b="0" kern="0" dirty="0" smtClean="0">
                <a:solidFill>
                  <a:srgbClr val="000000"/>
                </a:solidFill>
              </a:rPr>
              <a:t>Plan</a:t>
            </a:r>
            <a:r>
              <a:rPr lang="en-US" sz="1800" b="0" kern="0" dirty="0" smtClean="0">
                <a:solidFill>
                  <a:srgbClr val="000000"/>
                </a:solidFill>
              </a:rPr>
              <a:t>ned</a:t>
            </a:r>
            <a:endParaRPr sz="1800" b="0" kern="0" dirty="0">
              <a:solidFill>
                <a:srgbClr val="000000"/>
              </a:solidFill>
            </a:endParaRPr>
          </a:p>
        </p:txBody>
      </p:sp>
      <p:sp>
        <p:nvSpPr>
          <p:cNvPr id="115" name="Shape 115"/>
          <p:cNvSpPr/>
          <p:nvPr/>
        </p:nvSpPr>
        <p:spPr>
          <a:xfrm>
            <a:off x="533400" y="5920448"/>
            <a:ext cx="8153400" cy="2462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 sz="1800"/>
            </a:pPr>
            <a:endParaRPr sz="1600" b="0" kern="0" dirty="0">
              <a:solidFill>
                <a:schemeClr val="tx2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3" name="Shape 116"/>
          <p:cNvSpPr/>
          <p:nvPr/>
        </p:nvSpPr>
        <p:spPr>
          <a:xfrm rot="5400000" flipH="1">
            <a:off x="6623196" y="4266345"/>
            <a:ext cx="1010722" cy="7347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21600" y="0"/>
                </a:lnTo>
                <a:cubicBezTo>
                  <a:pt x="15635" y="0"/>
                  <a:pt x="10800" y="806"/>
                  <a:pt x="10800" y="1800"/>
                </a:cubicBezTo>
                <a:lnTo>
                  <a:pt x="10800" y="9000"/>
                </a:lnTo>
                <a:cubicBezTo>
                  <a:pt x="10800" y="9994"/>
                  <a:pt x="5965" y="10800"/>
                  <a:pt x="0" y="10800"/>
                </a:cubicBezTo>
                <a:lnTo>
                  <a:pt x="0" y="10800"/>
                </a:lnTo>
                <a:cubicBezTo>
                  <a:pt x="5965" y="10800"/>
                  <a:pt x="10800" y="11606"/>
                  <a:pt x="10800" y="12600"/>
                </a:cubicBezTo>
                <a:lnTo>
                  <a:pt x="10800" y="19800"/>
                </a:lnTo>
                <a:cubicBezTo>
                  <a:pt x="10800" y="20794"/>
                  <a:pt x="15635" y="21600"/>
                  <a:pt x="21600" y="21600"/>
                </a:cubicBezTo>
              </a:path>
            </a:pathLst>
          </a:custGeom>
          <a:solidFill>
            <a:srgbClr val="FFFFFF"/>
          </a:solidFill>
          <a:ln w="25400">
            <a:solidFill/>
            <a:round/>
          </a:ln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 sz="1800"/>
            </a:pPr>
            <a:endParaRPr sz="1800" b="0" kern="0">
              <a:solidFill>
                <a:sysClr val="windowText" lastClr="000000"/>
              </a:solidFill>
              <a:latin typeface="Helvetica"/>
              <a:sym typeface="Helvetica"/>
            </a:endParaRPr>
          </a:p>
        </p:txBody>
      </p:sp>
      <p:sp>
        <p:nvSpPr>
          <p:cNvPr id="14" name="Shape 117"/>
          <p:cNvSpPr/>
          <p:nvPr/>
        </p:nvSpPr>
        <p:spPr>
          <a:xfrm>
            <a:off x="6761170" y="4929845"/>
            <a:ext cx="734781" cy="11079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>
            <a:spAutoFit/>
          </a:bodyPr>
          <a:lstStyle>
            <a:lvl1pPr algn="ctr">
              <a:defRPr sz="2000">
                <a:solidFill>
                  <a:srgbClr val="000066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endParaRPr lang="en-US" sz="1800" b="0" kern="0" dirty="0" smtClean="0">
              <a:solidFill>
                <a:srgbClr val="000000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 sz="1800">
                <a:solidFill>
                  <a:srgbClr val="000000"/>
                </a:solidFill>
              </a:defRPr>
            </a:pPr>
            <a:r>
              <a:rPr sz="1800" b="0" kern="0" dirty="0" smtClean="0">
                <a:solidFill>
                  <a:srgbClr val="000000"/>
                </a:solidFill>
              </a:rPr>
              <a:t>Current </a:t>
            </a:r>
            <a:r>
              <a:rPr sz="1800" b="0" kern="0" dirty="0">
                <a:solidFill>
                  <a:srgbClr val="000000"/>
                </a:solidFill>
              </a:rPr>
              <a:t>Year </a:t>
            </a:r>
            <a:r>
              <a:rPr lang="en-US" sz="1800" b="0" kern="0" dirty="0" smtClean="0">
                <a:solidFill>
                  <a:srgbClr val="000000"/>
                </a:solidFill>
              </a:rPr>
              <a:t>Plan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60757"/>
          </a:xfrm>
        </p:spPr>
        <p:txBody>
          <a:bodyPr>
            <a:noAutofit/>
          </a:bodyPr>
          <a:lstStyle/>
          <a:p>
            <a:r>
              <a:rPr lang="en-US" sz="4200" dirty="0"/>
              <a:t>Energy</a:t>
            </a:r>
            <a:r>
              <a:rPr lang="en-US" sz="4200" dirty="0">
                <a:latin typeface="Calibri" panose="020F0502020204030204" pitchFamily="34" charset="0"/>
              </a:rPr>
              <a:t> </a:t>
            </a:r>
            <a:r>
              <a:rPr lang="en-US" sz="4200" dirty="0"/>
              <a:t>Efficiency</a:t>
            </a:r>
            <a:r>
              <a:rPr lang="en-US" sz="4200" dirty="0">
                <a:latin typeface="Calibri" panose="020F0502020204030204" pitchFamily="34" charset="0"/>
              </a:rPr>
              <a:t>: </a:t>
            </a:r>
            <a:r>
              <a:rPr lang="en-US" sz="4200" dirty="0" smtClean="0"/>
              <a:t>15</a:t>
            </a:r>
            <a:r>
              <a:rPr lang="en-US" sz="4200" dirty="0"/>
              <a:t>%</a:t>
            </a:r>
            <a:r>
              <a:rPr lang="en-US" sz="4200" dirty="0">
                <a:latin typeface="Calibri" panose="020F0502020204030204" pitchFamily="34" charset="0"/>
              </a:rPr>
              <a:t> </a:t>
            </a:r>
            <a:r>
              <a:rPr lang="en-US" sz="4200" dirty="0"/>
              <a:t>by</a:t>
            </a:r>
            <a:r>
              <a:rPr lang="en-US" sz="4200" dirty="0">
                <a:latin typeface="Calibri" panose="020F0502020204030204" pitchFamily="34" charset="0"/>
              </a:rPr>
              <a:t> </a:t>
            </a:r>
            <a:r>
              <a:rPr lang="en-US" sz="4200" dirty="0"/>
              <a:t>2020</a:t>
            </a:r>
          </a:p>
        </p:txBody>
      </p:sp>
      <p:sp>
        <p:nvSpPr>
          <p:cNvPr id="15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A0D49897-8EF8-5747-823F-FC5217408D09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0446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199" y="1639453"/>
            <a:ext cx="7985051" cy="4605416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600" b="1" dirty="0"/>
              <a:t>Residential LED Distribution</a:t>
            </a:r>
          </a:p>
          <a:p>
            <a:pPr lvl="1"/>
            <a:r>
              <a:rPr lang="en-US" sz="2200" dirty="0"/>
              <a:t>2.6M bulbs to all 1.3M LADWP residential customers, SF and MF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600" b="1" dirty="0"/>
              <a:t>AC Optimization Program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600" b="1" dirty="0" smtClean="0"/>
              <a:t>Energy </a:t>
            </a:r>
            <a:r>
              <a:rPr lang="en-US" sz="2600" b="1" dirty="0"/>
              <a:t>Savings Assistance Program</a:t>
            </a:r>
          </a:p>
          <a:p>
            <a:pPr lvl="1"/>
            <a:r>
              <a:rPr lang="en-US" sz="2200" dirty="0" smtClean="0"/>
              <a:t>Partnership with </a:t>
            </a:r>
            <a:r>
              <a:rPr lang="en-US" sz="2200" dirty="0" err="1" smtClean="0"/>
              <a:t>SoCalGas</a:t>
            </a:r>
            <a:r>
              <a:rPr lang="en-US" sz="2200" dirty="0" smtClean="0"/>
              <a:t>, available to CPUC-eligible low-income residents in multi-family buildings in LA. </a:t>
            </a:r>
            <a:endParaRPr lang="en-US" sz="22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600" b="1" dirty="0" smtClean="0"/>
              <a:t>EE </a:t>
            </a:r>
            <a:r>
              <a:rPr lang="en-US" sz="2600" b="1" dirty="0"/>
              <a:t>lighting measures for </a:t>
            </a:r>
            <a:r>
              <a:rPr lang="en-US" sz="2600" b="1" dirty="0" smtClean="0"/>
              <a:t>LAUSD</a:t>
            </a:r>
            <a:endParaRPr lang="en-US" sz="2600" b="1" dirty="0"/>
          </a:p>
          <a:p>
            <a:endParaRPr lang="en-US" sz="2600" dirty="0"/>
          </a:p>
          <a:p>
            <a:pPr marL="0" indent="0">
              <a:buNone/>
            </a:pPr>
            <a:r>
              <a:rPr lang="en-US" sz="2600" b="1" dirty="0" smtClean="0"/>
              <a:t>Electrification Targets: </a:t>
            </a:r>
            <a:r>
              <a:rPr lang="en-US" sz="2600" dirty="0" smtClean="0"/>
              <a:t>February 2018, LA City Council requests LADWP to adopt aggressive Building Electrification targets aimed at GHG reduction; LADWP partnering with SCE &amp; SMUD on study</a:t>
            </a:r>
            <a:endParaRPr lang="en-US" sz="2600" dirty="0"/>
          </a:p>
          <a:p>
            <a:endParaRPr lang="en-US" sz="2600" dirty="0"/>
          </a:p>
          <a:p>
            <a:endParaRPr lang="en-US" sz="2600" dirty="0"/>
          </a:p>
          <a:p>
            <a:endParaRPr lang="en-US" sz="2600" dirty="0"/>
          </a:p>
          <a:p>
            <a:pPr lvl="1"/>
            <a:endParaRPr lang="en-US" sz="2200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799147-9141-4154-9630-973AD22634EF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60757"/>
          </a:xfrm>
        </p:spPr>
        <p:txBody>
          <a:bodyPr>
            <a:noAutofit/>
          </a:bodyPr>
          <a:lstStyle/>
          <a:p>
            <a:pPr algn="l"/>
            <a:r>
              <a:rPr lang="en-US" sz="4200" b="1" dirty="0">
                <a:latin typeface="Arial Narrow" panose="020B0606020202030204" pitchFamily="34" charset="0"/>
              </a:rPr>
              <a:t>Energy Efficiency: </a:t>
            </a:r>
            <a:r>
              <a:rPr lang="en-US" sz="4200" b="1" dirty="0" smtClean="0">
                <a:latin typeface="Arial Narrow" panose="020B0606020202030204" pitchFamily="34" charset="0"/>
              </a:rPr>
              <a:t>15</a:t>
            </a:r>
            <a:r>
              <a:rPr lang="en-US" sz="4200" b="1" dirty="0">
                <a:latin typeface="Arial Narrow" panose="020B0606020202030204" pitchFamily="34" charset="0"/>
              </a:rPr>
              <a:t>% by 2020</a:t>
            </a:r>
          </a:p>
        </p:txBody>
      </p:sp>
    </p:spTree>
    <p:extLst>
      <p:ext uri="{BB962C8B-B14F-4D97-AF65-F5344CB8AC3E}">
        <p14:creationId xmlns:p14="http://schemas.microsoft.com/office/powerpoint/2010/main" val="870174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D49897-8EF8-5747-823F-FC5217408D09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7" name="Content Placeholder 3"/>
          <p:cNvSpPr txBox="1">
            <a:spLocks/>
          </p:cNvSpPr>
          <p:nvPr/>
        </p:nvSpPr>
        <p:spPr>
          <a:xfrm>
            <a:off x="642937" y="1704976"/>
            <a:ext cx="5610225" cy="189547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Arial Narrow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Arial Narrow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Arial Narrow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Arial Narrow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Arial Narrow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 smtClean="0"/>
              <a:t>Jason Rondou </a:t>
            </a:r>
          </a:p>
          <a:p>
            <a:pPr marL="0" indent="0">
              <a:buNone/>
            </a:pPr>
            <a:r>
              <a:rPr lang="en-US" sz="2400" dirty="0" smtClean="0"/>
              <a:t>Manager of Strategic Development &amp; Programs</a:t>
            </a:r>
          </a:p>
          <a:p>
            <a:pPr marL="0" indent="0">
              <a:buNone/>
            </a:pPr>
            <a:r>
              <a:rPr lang="en-US" sz="2400" dirty="0" smtClean="0"/>
              <a:t>Power Planning &amp; Development Division</a:t>
            </a:r>
          </a:p>
          <a:p>
            <a:pPr marL="0" indent="0">
              <a:buNone/>
            </a:pPr>
            <a:r>
              <a:rPr lang="en-US" sz="2400" dirty="0" smtClean="0">
                <a:hlinkClick r:id="rId2"/>
              </a:rPr>
              <a:t>jason.rondou@ladwp.com</a:t>
            </a:r>
            <a:endParaRPr lang="en-US" sz="2400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457200" y="1438821"/>
            <a:ext cx="8229600" cy="0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9351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LADWP</Received_x0020_From>
    <Docket_x0020_Number xmlns="8eef3743-c7b3-4cbe-8837-b6e805be353c">18-IEPR-03</Docket_x0020_Number>
    <TaxCatchAll xmlns="8eef3743-c7b3-4cbe-8837-b6e805be353c">
      <Value>6</Value>
      <Value>7</Value>
      <Value>61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</TermName>
          <TermId xmlns="http://schemas.microsoft.com/office/infopath/2007/PartnerControls">5fee9918-69d5-40f5-9767-4e66d03898ce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Z5JXHV6S7NA6-3-115255</_dlc_DocId>
    <_dlc_DocIdUrl xmlns="8eef3743-c7b3-4cbe-8837-b6e805be353c">
      <Url>http://efilingspinternal/_layouts/DocIdRedir.aspx?ID=Z5JXHV6S7NA6-3-115255</Url>
      <Description>Z5JXHV6S7NA6-3-115255</Description>
    </_dlc_DocIdUrl>
  </documentManagement>
</p:properties>
</file>

<file path=customXml/itemProps1.xml><?xml version="1.0" encoding="utf-8"?>
<ds:datastoreItem xmlns:ds="http://schemas.openxmlformats.org/officeDocument/2006/customXml" ds:itemID="{483C165C-D5E1-41B3-8C91-C5A9B75EBD73}"/>
</file>

<file path=customXml/itemProps2.xml><?xml version="1.0" encoding="utf-8"?>
<ds:datastoreItem xmlns:ds="http://schemas.openxmlformats.org/officeDocument/2006/customXml" ds:itemID="{F0D9473B-97D5-4D0A-9F1C-B083120599D8}"/>
</file>

<file path=customXml/itemProps3.xml><?xml version="1.0" encoding="utf-8"?>
<ds:datastoreItem xmlns:ds="http://schemas.openxmlformats.org/officeDocument/2006/customXml" ds:itemID="{5FC18A03-189D-4D41-9044-FCCC5BD064C7}"/>
</file>

<file path=customXml/itemProps4.xml><?xml version="1.0" encoding="utf-8"?>
<ds:datastoreItem xmlns:ds="http://schemas.openxmlformats.org/officeDocument/2006/customXml" ds:itemID="{11BF2678-411B-4247-91EE-E197C12C7A28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1022</Words>
  <Application>Microsoft Office PowerPoint</Application>
  <PresentationFormat>On-screen Show (4:3)</PresentationFormat>
  <Paragraphs>240</Paragraphs>
  <Slides>22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1" baseType="lpstr">
      <vt:lpstr>Arial</vt:lpstr>
      <vt:lpstr>Arial Narrow</vt:lpstr>
      <vt:lpstr>Calibri</vt:lpstr>
      <vt:lpstr>Courier New</vt:lpstr>
      <vt:lpstr>Helvetica</vt:lpstr>
      <vt:lpstr>Impact</vt:lpstr>
      <vt:lpstr>Times New Roman</vt:lpstr>
      <vt:lpstr>Wingdings</vt:lpstr>
      <vt:lpstr>Office Theme</vt:lpstr>
      <vt:lpstr>PowerPoint Presentation</vt:lpstr>
      <vt:lpstr>Ten Year Transmission Plan Assessment</vt:lpstr>
      <vt:lpstr>LADWP Transmission System Overview</vt:lpstr>
      <vt:lpstr>Completed Transmission Projects</vt:lpstr>
      <vt:lpstr>Near-Term Transmission Upgrades</vt:lpstr>
      <vt:lpstr>Near-Term Transmission Upgrades</vt:lpstr>
      <vt:lpstr>Leveraging Existing Assets to Increase Renewable Energy</vt:lpstr>
      <vt:lpstr>Leveraging Existing Assets to Increase Renewable Energy</vt:lpstr>
      <vt:lpstr>Long-Term Transmission Expansion Plans  for More Renewable Energy Access</vt:lpstr>
      <vt:lpstr>Long-Term Transmission Strategies</vt:lpstr>
      <vt:lpstr>Preferred Resources</vt:lpstr>
      <vt:lpstr>Local Solar Programs</vt:lpstr>
      <vt:lpstr>Westmont Solar Project – 15 MW</vt:lpstr>
      <vt:lpstr>Energy Storage</vt:lpstr>
      <vt:lpstr>Beacon Battery Storage – 20 MW</vt:lpstr>
      <vt:lpstr>LADWP’s SB 801 Initiative </vt:lpstr>
      <vt:lpstr>Demand Response</vt:lpstr>
      <vt:lpstr>LADWP’s Draft 5 Year EV Plan</vt:lpstr>
      <vt:lpstr>Residential &amp; Commercial EV Charging</vt:lpstr>
      <vt:lpstr>Energy Efficiency: 15% by 2020</vt:lpstr>
      <vt:lpstr>Energy Efficiency: 15% by 2020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LADWP Transmission and Preferred Resources</dc:title>
  <dc:creator/>
  <cp:lastModifiedBy/>
  <cp:revision>1</cp:revision>
  <dcterms:created xsi:type="dcterms:W3CDTF">2018-03-18T07:21:46Z</dcterms:created>
  <dcterms:modified xsi:type="dcterms:W3CDTF">2018-05-03T20:21:35Z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16030777-45b1-432d-a969-29ed3e48a143</vt:lpwstr>
  </property>
  <property fmtid="{D5CDD505-2E9C-101B-9397-08002B2CF9AE}" pid="4" name="Subject_x0020_Areas">
    <vt:lpwstr>61;#IEPR Presentations|51277923-a549-4352-9cc5-bcce892adf24</vt:lpwstr>
  </property>
  <property fmtid="{D5CDD505-2E9C-101B-9397-08002B2CF9AE}" pid="5" name="_CopySource">
    <vt:lpwstr>http://efilingspinternal/PendingDocuments/18-IEPR-03/20180507T143458_LADWP_Transmission_and_Preferred_Resources.pptx</vt:lpwstr>
  </property>
  <property fmtid="{D5CDD505-2E9C-101B-9397-08002B2CF9AE}" pid="6" name="Subject Areas">
    <vt:lpwstr>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7;#Public|5fee9918-69d5-40f5-9767-4e66d03898ce</vt:lpwstr>
  </property>
  <property fmtid="{D5CDD505-2E9C-101B-9397-08002B2CF9AE}" pid="9" name="Order">
    <vt:r8>2707700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