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4"/>
    <p:sldMasterId id="2147483661" r:id="rId5"/>
    <p:sldMasterId id="2147483674" r:id="rId6"/>
    <p:sldMasterId id="2147483687" r:id="rId7"/>
    <p:sldMasterId id="2147483713" r:id="rId8"/>
  </p:sldMasterIdLst>
  <p:notesMasterIdLst>
    <p:notesMasterId r:id="rId15"/>
  </p:notesMasterIdLst>
  <p:sldIdLst>
    <p:sldId id="256" r:id="rId9"/>
    <p:sldId id="297" r:id="rId10"/>
    <p:sldId id="298" r:id="rId11"/>
    <p:sldId id="302" r:id="rId12"/>
    <p:sldId id="30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Cox, Rory" initials="CR" lastIdx="1" clrIdx="6">
    <p:extLst>
      <p:ext uri="{19B8F6BF-5375-455C-9EA6-DF929625EA0E}">
        <p15:presenceInfo xmlns:p15="http://schemas.microsoft.com/office/powerpoint/2012/main" userId="Cox, Rory" providerId="None"/>
      </p:ext>
    </p:extLst>
  </p:cmAuthor>
  <p:cmAuthor id="1" name="Abadjian, Kristina" initials="AK" lastIdx="11" clrIdx="0">
    <p:extLst>
      <p:ext uri="{19B8F6BF-5375-455C-9EA6-DF929625EA0E}">
        <p15:presenceInfo xmlns:p15="http://schemas.microsoft.com/office/powerpoint/2012/main" userId="S::Kristina.Abadjian@cpuc.ca.gov::38d115d1-8bdc-4569-992f-a9d1cdc8038b" providerId="AD"/>
      </p:ext>
    </p:extLst>
  </p:cmAuthor>
  <p:cmAuthor id="2" name="Spencer, Jean" initials="SJ" lastIdx="37" clrIdx="1">
    <p:extLst>
      <p:ext uri="{19B8F6BF-5375-455C-9EA6-DF929625EA0E}">
        <p15:presenceInfo xmlns:p15="http://schemas.microsoft.com/office/powerpoint/2012/main" userId="S::Jean.Spencer@cpuc.ca.gov::0be267a3-dfc9-4534-8980-9fcf57f6cf2a" providerId="AD"/>
      </p:ext>
    </p:extLst>
  </p:cmAuthor>
  <p:cmAuthor id="3" name="Ly, Christina" initials="LC" lastIdx="7" clrIdx="2">
    <p:extLst>
      <p:ext uri="{19B8F6BF-5375-455C-9EA6-DF929625EA0E}">
        <p15:presenceInfo xmlns:p15="http://schemas.microsoft.com/office/powerpoint/2012/main" userId="S::Christina.Ly@cpuc.ca.gov::15007017-60ff-4137-ae61-331988c31350" providerId="AD"/>
      </p:ext>
    </p:extLst>
  </p:cmAuthor>
  <p:cmAuthor id="4" name="Kinsey, Nathaniel" initials="KN" lastIdx="2" clrIdx="3">
    <p:extLst>
      <p:ext uri="{19B8F6BF-5375-455C-9EA6-DF929625EA0E}">
        <p15:presenceInfo xmlns:p15="http://schemas.microsoft.com/office/powerpoint/2012/main" userId="S::nathaniel.kinsey@cpuc.ca.gov::cdf4f563-523f-4564-8398-dc161a289915" providerId="AD"/>
      </p:ext>
    </p:extLst>
  </p:cmAuthor>
  <p:cmAuthor id="5" name="Kinsey, Nathaniel" initials="KN [2]" lastIdx="22" clrIdx="4">
    <p:extLst>
      <p:ext uri="{19B8F6BF-5375-455C-9EA6-DF929625EA0E}">
        <p15:presenceInfo xmlns:p15="http://schemas.microsoft.com/office/powerpoint/2012/main" userId="Kinsey, Nathaniel" providerId="None"/>
      </p:ext>
    </p:extLst>
  </p:cmAuthor>
  <p:cmAuthor id="6" name="Ormond, Jamie" initials="OJ" lastIdx="13" clrIdx="5">
    <p:extLst>
      <p:ext uri="{19B8F6BF-5375-455C-9EA6-DF929625EA0E}">
        <p15:presenceInfo xmlns:p15="http://schemas.microsoft.com/office/powerpoint/2012/main" userId="S::Jamie.Ormond@cpuc.ca.gov::5b443482-7c0d-40a9-b81f-ea08d834326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0ACE7A-C6EF-8447-9F67-958EE183E041}" type="datetimeFigureOut">
              <a:rPr lang="en-US" smtClean="0"/>
              <a:t>6/20/2022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B7BAD3-AF26-C549-B9FF-03213EEFC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09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/>
              <a:t>MHP: </a:t>
            </a:r>
            <a:r>
              <a:rPr lang="en-US" b="1">
                <a:latin typeface="+mj-lt"/>
                <a:ea typeface="Calibri" panose="020F0502020204030204" pitchFamily="34" charset="0"/>
              </a:rPr>
              <a:t>R.18-04-019 Phase 2b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574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/>
              <a:t>MHP: </a:t>
            </a:r>
            <a:r>
              <a:rPr lang="en-US" b="1">
                <a:latin typeface="+mj-lt"/>
                <a:ea typeface="Calibri" panose="020F0502020204030204" pitchFamily="34" charset="0"/>
              </a:rPr>
              <a:t>R.18-04-019 Phase 2b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35969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/>
              <a:t>MHP: </a:t>
            </a:r>
            <a:r>
              <a:rPr lang="en-US" b="1">
                <a:latin typeface="+mj-lt"/>
                <a:ea typeface="Calibri" panose="020F0502020204030204" pitchFamily="34" charset="0"/>
              </a:rPr>
              <a:t>R.18-04-019 Phase 2b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8862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/>
              <a:t>MHP: </a:t>
            </a:r>
            <a:r>
              <a:rPr lang="en-US" b="1">
                <a:latin typeface="+mj-lt"/>
                <a:ea typeface="Calibri" panose="020F0502020204030204" pitchFamily="34" charset="0"/>
              </a:rPr>
              <a:t>R.18-04-019 Phase 2b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B7BAD3-AF26-C549-B9FF-03213EEFC5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959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6CE55-8E2A-493F-AF7E-7727B94DDDF0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D43345-CE8E-0841-A74F-B26363861C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3429"/>
            <a:ext cx="2322857" cy="65479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27428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F3A4A-FBA2-4C3E-84F1-E9C9443A561A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456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F2466-959F-4500-8A3E-97402D8DE9D9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63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A2150-95E2-4160-A543-AA6A96229FA3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257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8626-498A-482A-A35D-89622B090065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85798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84C6-A481-43F9-9AF4-EF83BEDB40B3}" type="datetime4">
              <a:rPr lang="en-US" smtClean="0"/>
              <a:t>June 20,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361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22639-3031-4334-A387-3442EDC0137B}" type="datetime4">
              <a:rPr lang="en-US" smtClean="0"/>
              <a:t>June 20,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10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BD89-57B2-4BCB-92DA-EAFD09CC056E}" type="datetime4">
              <a:rPr lang="en-US" smtClean="0"/>
              <a:t>June 20,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495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2C54A-D1A9-44BB-892A-0BA7BE370BF8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473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8C867-5C01-4F1F-A26D-420C919D0C5E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48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9F051-1AB6-4247-BD27-F4E64A15B7AB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680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AF8CC-933F-4CCA-B26C-42B1AF9DA8A6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765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B3911AA-67E0-5A46-8543-9FB39D2A2C4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5312"/>
            <a:ext cx="2321859" cy="654516"/>
          </a:xfrm>
          <a:prstGeom prst="rect">
            <a:avLst/>
          </a:prstGeom>
          <a:solidFill>
            <a:schemeClr val="tx2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B765D-BC3E-455B-858F-A96FD53270C1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253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2CF78-3E32-4920-B621-BDC39BEB0485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90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47827-A732-46FA-BF33-365215798DCA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514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382B6-C727-4C0E-B69E-65467DB521BE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168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B0A0-980F-43AC-9062-28BF6D1BC3BF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941206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A520-B495-41DC-A1F6-9BDE218443C2}" type="datetime4">
              <a:rPr lang="en-US" smtClean="0"/>
              <a:t>June 20,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3939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1BE2-7175-425D-93DB-B9B837DDC812}" type="datetime4">
              <a:rPr lang="en-US" smtClean="0"/>
              <a:t>June 20,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7851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A941-5270-4D46-B0B5-528D749C4F7C}" type="datetime4">
              <a:rPr lang="en-US" smtClean="0"/>
              <a:t>June 20,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5966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9D71-3CD3-40CF-BD16-416A8DB0EC1E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1267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D8E5-1547-4239-854F-F011DE870A70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8904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8A5FC-CCBA-4B37-AA7C-261D8E69EF70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1436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59C5-0B6E-4AF1-A93C-9516ABAC2B6B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259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66FF4B8-010A-B047-A4A2-CECC568B8D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5312"/>
            <a:ext cx="2321859" cy="654516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9FF03-22F4-4DC2-BDDA-7AEA9728B94F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7231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47BA8-488F-4D37-A104-F882136697FA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000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EBA52-EB5F-4AC7-9AB0-BC40D76F10DE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9829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C863F-7DFD-403F-8E59-FF23847177A4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7217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6F1C-24A5-479E-9E96-960C78B2CE31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31546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FE41B-FDC4-441A-AF0C-EDD0C3684171}" type="datetime4">
              <a:rPr lang="en-US" smtClean="0"/>
              <a:t>June 20,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5376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2A83C-D7F4-40AD-BF8B-DC036FFA2A26}" type="datetime4">
              <a:rPr lang="en-US" smtClean="0"/>
              <a:t>June 20,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7262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5A25A-F64F-49EA-B552-0042F43431C5}" type="datetime4">
              <a:rPr lang="en-US" smtClean="0"/>
              <a:t>June 20,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277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FA5F-5A92-4616-A8BB-0D1595D4A820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3047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B793C-A1BF-4660-B1AB-5315FDA20DCB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2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C5B52-33F8-4D7D-A38C-AE7F21CF506D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500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22C-26CC-482F-818C-02D7F8D7E3BB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3525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5E881-9821-48E3-BE53-AE4E1A97F8E4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FD4194-852C-DF42-8F80-863269456E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5312"/>
            <a:ext cx="2321859" cy="654516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119942022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1EE33-E8EC-4587-9793-1122575FB449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412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16D7D-FC76-4500-87AA-BCB6EFCCB553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8188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AC6F7-FBF2-46A0-A527-CB5F09ABFEEB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4424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CC039-40CA-4140-AC7C-107A115BDB6C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715325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14A8-9BD5-424C-865A-A70D616AB903}" type="datetime4">
              <a:rPr lang="en-US" smtClean="0"/>
              <a:t>June 20,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1871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37E74-8828-4361-8B2D-A2639A4EB020}" type="datetime4">
              <a:rPr lang="en-US" smtClean="0"/>
              <a:t>June 20,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47402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6FA1C-A2AE-49D8-8D84-36AA4341D899}" type="datetime4">
              <a:rPr lang="en-US" smtClean="0"/>
              <a:t>June 20,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9614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9B5C5-231B-497F-95F3-1A17BD45B2BE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58560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02C1-E381-4BB7-9DC9-FC5BE845C42C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84023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CDF4-EF15-4CC3-B613-48A0C02DA2D6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16893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3F05B-4D4C-4A51-8DCC-078BFBAE46CC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42498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D8BB-2C62-4B2F-AD3F-A952313427DA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D43345-CE8E-0841-A74F-B26363861C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3429"/>
            <a:ext cx="2322857" cy="65479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8241949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9F44F-ADB0-4D46-B864-CCA5162CDBCD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5515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8E58C-8682-473C-89AA-C43A68A10C8A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7429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1D33-0B55-4035-9D8A-875CEC81AD3B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7123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F9273-F396-41DB-8288-243E6312C60C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2575829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E2F0E-7406-424A-8EDE-0DA0C588B335}" type="datetime4">
              <a:rPr lang="en-US" smtClean="0"/>
              <a:t>June 20,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04998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CFBDC-41C0-451A-A72A-1E7C8105585B}" type="datetime4">
              <a:rPr lang="en-US" smtClean="0"/>
              <a:t>June 20,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557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5309D-8DC7-4A40-A563-BDD1B6C797E2}" type="datetime4">
              <a:rPr lang="en-US" smtClean="0"/>
              <a:t>June 20,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16088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B9BAF-BDA9-4CC2-9811-50EC4D592E45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35657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7F0F-1289-4CCD-9DF9-67505EC4F22B}" type="datetime4">
              <a:rPr lang="en-US" smtClean="0"/>
              <a:t>June 20,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33627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870A5-220F-4768-B6EC-C0FB5D8AA8C1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2627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43CC-C0F8-49E1-B6A1-369F0F4F185C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787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CF68FDF-FB85-4E67-9457-43736CB5620B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accent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accent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1713913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3AD0913-0CBC-4354-AB1A-23A8CD961306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accent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accent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3163905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bg1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803EC5E7-530F-4EF7-850B-582C064561D4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bg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bg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44087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bg1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4402CA89-C1D2-4236-BE67-2FE2DAE9C5B9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bg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bg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1296284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1A456E-DE35-4576-83C6-07454025614B}" type="datetime4">
              <a:rPr lang="en-US" smtClean="0"/>
              <a:t>June 20,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accent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accent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422310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3D9E9-B0A2-904D-9E33-1C1DE5F4DC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Hydrogen Policy Development at the CPUC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9610A6-BF99-D444-8765-3D077C18B1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Integrated Energy Resource Plan Workshop: The Role of Hydrogen in California’s Clean Energy Future</a:t>
            </a:r>
          </a:p>
          <a:p>
            <a:r>
              <a:rPr lang="en-US" dirty="0"/>
              <a:t>Energy Division – Jack Chang, Senior Regulatory Analyst</a:t>
            </a:r>
          </a:p>
          <a:p>
            <a:r>
              <a:rPr lang="en-US" dirty="0"/>
              <a:t>June 21,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692ACB-2410-456C-AD9A-AF69DD5F3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0809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FE21E-27FD-447D-B11B-A99C9D757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920240"/>
            <a:ext cx="10972800" cy="4572000"/>
          </a:xfr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US" b="1" dirty="0">
                <a:latin typeface="+mj-lt"/>
                <a:ea typeface="Calibri" panose="020F0502020204030204" pitchFamily="34" charset="0"/>
              </a:rPr>
              <a:t>Blending Hydrogen Into the Methane Stream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Ensure safety and reliability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Determine environmental benefits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Examine cost implications</a:t>
            </a:r>
            <a:endParaRPr lang="en-US" b="1" dirty="0">
              <a:latin typeface="+mj-lt"/>
              <a:ea typeface="Calibri" panose="020F0502020204030204" pitchFamily="34" charset="0"/>
            </a:endParaRPr>
          </a:p>
          <a:p>
            <a:r>
              <a:rPr lang="en-US" b="1" dirty="0">
                <a:latin typeface="+mj-lt"/>
                <a:ea typeface="Calibri" panose="020F0502020204030204" pitchFamily="34" charset="0"/>
              </a:rPr>
              <a:t>Dedicated Hydrogen Pipelines</a:t>
            </a:r>
          </a:p>
          <a:p>
            <a:pPr lvl="1"/>
            <a:r>
              <a:rPr lang="en-US" sz="1800" dirty="0">
                <a:effectLst/>
                <a:ea typeface="Calibri" panose="020F0502020204030204" pitchFamily="34" charset="0"/>
              </a:rPr>
              <a:t>Angeles Link</a:t>
            </a:r>
            <a:endParaRPr lang="en-US" dirty="0">
              <a:latin typeface="+mj-lt"/>
              <a:ea typeface="Calibri" panose="020F0502020204030204" pitchFamily="34" charset="0"/>
            </a:endParaRPr>
          </a:p>
          <a:p>
            <a:r>
              <a:rPr lang="en-US" b="1" dirty="0">
                <a:latin typeface="+mj-lt"/>
                <a:ea typeface="Calibri" panose="020F0502020204030204" pitchFamily="34" charset="0"/>
              </a:rPr>
              <a:t>Other Applications</a:t>
            </a:r>
          </a:p>
          <a:p>
            <a:pPr lvl="1"/>
            <a:r>
              <a:rPr lang="en-US" sz="1800" dirty="0">
                <a:effectLst/>
                <a:ea typeface="Calibri" panose="020F0502020204030204" pitchFamily="34" charset="0"/>
              </a:rPr>
              <a:t>Self-Generation Incentive Program (SGIP)</a:t>
            </a:r>
          </a:p>
          <a:p>
            <a:pPr lvl="1"/>
            <a:r>
              <a:rPr lang="en-US" sz="1800" dirty="0">
                <a:latin typeface="+mj-lt"/>
                <a:ea typeface="Calibri" panose="020F0502020204030204" pitchFamily="34" charset="0"/>
              </a:rPr>
              <a:t>Integrated Resource Plan (IRP)</a:t>
            </a:r>
          </a:p>
          <a:p>
            <a:pPr lvl="1"/>
            <a:r>
              <a:rPr lang="en-US" sz="1800" dirty="0">
                <a:latin typeface="+mj-lt"/>
                <a:ea typeface="Calibri" panose="020F0502020204030204" pitchFamily="34" charset="0"/>
              </a:rPr>
              <a:t>Federal Hydrogen Hubs</a:t>
            </a:r>
            <a:endParaRPr lang="en-US" dirty="0">
              <a:latin typeface="+mj-lt"/>
              <a:ea typeface="Calibri" panose="020F050202020403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2C726D3-9C44-4A79-8B06-AF653235C73F}"/>
              </a:ext>
            </a:extLst>
          </p:cNvPr>
          <p:cNvSpPr txBox="1">
            <a:spLocks/>
          </p:cNvSpPr>
          <p:nvPr/>
        </p:nvSpPr>
        <p:spPr>
          <a:xfrm>
            <a:off x="609599" y="365760"/>
            <a:ext cx="10972800" cy="672208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A3C50"/>
                </a:solidFill>
                <a:effectLst/>
                <a:uLnTx/>
                <a:uFillTx/>
                <a:latin typeface="Century Gothic" panose="020F0302020204030204"/>
                <a:ea typeface="+mj-ea"/>
                <a:cs typeface="+mj-cs"/>
              </a:rPr>
              <a:t>Hydrogen Policy Overview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84C468-5674-48D8-BFB5-323775929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B95C6E-0B9D-457F-A56B-3013C9A79E9C}"/>
              </a:ext>
            </a:extLst>
          </p:cNvPr>
          <p:cNvSpPr txBox="1"/>
          <p:nvPr/>
        </p:nvSpPr>
        <p:spPr>
          <a:xfrm>
            <a:off x="435233" y="1159758"/>
            <a:ext cx="105444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srgbClr val="2A3C5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The CPUC is exploring hydrogen use in three ways:</a:t>
            </a:r>
            <a:endParaRPr kumimoji="0" lang="en-US" sz="1800" b="0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7543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FE21E-27FD-447D-B11B-A99C9D757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137813"/>
            <a:ext cx="10972800" cy="4572000"/>
          </a:xfrm>
        </p:spPr>
        <p:txBody>
          <a:bodyPr vert="horz" lIns="0" tIns="45720" rIns="91440" bIns="45720" rtlCol="0" anchor="t">
            <a:normAutofit fontScale="85000" lnSpcReduction="20000"/>
          </a:bodyPr>
          <a:lstStyle/>
          <a:p>
            <a:r>
              <a:rPr lang="en-US" b="1" dirty="0">
                <a:latin typeface="+mj-lt"/>
                <a:ea typeface="Calibri" panose="020F0502020204030204" pitchFamily="34" charset="0"/>
              </a:rPr>
              <a:t>Hydrogen Designated as a Constituent of Concern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D.14-01-034 determined hydrogen to be one of five constituents of concern that pose a potential threat to pipeline integrity.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The CPUC’s Standard Renewable Gas Interconnection Tariff (SRGIT) sets a hydrogen “trigger level” of 0.10% in the methane stream, after which additional periodic testing and analysis of a gas source is required.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The SRGIT does not yet have an established “lower threshold level” or “upper threshold level” for hydrogen. D.20-12-031 specifies that threshold levels will be set pursuant to Phase 4 of R.13-02-008.</a:t>
            </a:r>
          </a:p>
          <a:p>
            <a:r>
              <a:rPr lang="en-US" b="1" dirty="0">
                <a:latin typeface="+mj-lt"/>
                <a:ea typeface="Calibri" panose="020F0502020204030204" pitchFamily="34" charset="0"/>
              </a:rPr>
              <a:t>Phase 4 of R.13-02-008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The Phase 4 Scoping Ruling in R.13-02-008 was released on November 21, 2019. Hydrogen considerations are part of Phase 4B. Phase 4A was concluded in February of 2022.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Phase 4B considerations include defining “renewable” hydrogen for pipeline injection purpose and determining what a safety standard is for hydrogen blended into the methane system.</a:t>
            </a:r>
          </a:p>
          <a:p>
            <a:pPr lvl="1"/>
            <a:r>
              <a:rPr lang="en-US" sz="1800" dirty="0">
                <a:ea typeface="Calibri" panose="020F0502020204030204" pitchFamily="34" charset="0"/>
              </a:rPr>
              <a:t>CPUC commissioned a UC Riverside study examining pipeline integrity and other hydrogen blending safety considerations.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The CPUC anticipates further action taken on hydrogen considerations in 2022.</a:t>
            </a:r>
          </a:p>
          <a:p>
            <a:r>
              <a:rPr lang="en-US" b="1" dirty="0">
                <a:latin typeface="+mj-lt"/>
                <a:ea typeface="Calibri" panose="020F0502020204030204" pitchFamily="34" charset="0"/>
              </a:rPr>
              <a:t>Additional Action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A.20-11-004 was jointly filed by California’s gas utilities in November of 2020 requesting authorization to perform hydrogen blending tests in California’s common carrier pipeline system. The Application was rejected, but a retooled Application is likely to be refiled in 2022.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In May of 2022, PG&amp;E announced a hydrogen blending project it calls Hydrogen to Infinity, but it has not yet sought any approvals from the CPUC.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2C726D3-9C44-4A79-8B06-AF653235C73F}"/>
              </a:ext>
            </a:extLst>
          </p:cNvPr>
          <p:cNvSpPr txBox="1">
            <a:spLocks/>
          </p:cNvSpPr>
          <p:nvPr/>
        </p:nvSpPr>
        <p:spPr>
          <a:xfrm>
            <a:off x="609599" y="365760"/>
            <a:ext cx="10972800" cy="672208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A3C50"/>
                </a:solidFill>
                <a:effectLst/>
                <a:uLnTx/>
                <a:uFillTx/>
                <a:latin typeface="Century Gothic" panose="020F0302020204030204"/>
                <a:ea typeface="+mj-ea"/>
                <a:cs typeface="+mj-cs"/>
              </a:rPr>
              <a:t>Blending Hydrogen Into the Methane</a:t>
            </a:r>
            <a:r>
              <a:rPr lang="en-US" dirty="0">
                <a:solidFill>
                  <a:srgbClr val="2A3C50"/>
                </a:solidFill>
                <a:latin typeface="Century Gothic" panose="020F0302020204030204"/>
              </a:rPr>
              <a:t> System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2A3C50"/>
              </a:solidFill>
              <a:effectLst/>
              <a:uLnTx/>
              <a:uFillTx/>
              <a:latin typeface="Century Gothic" panose="020F0302020204030204"/>
              <a:ea typeface="+mj-ea"/>
              <a:cs typeface="+mj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84C468-5674-48D8-BFB5-323775929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0494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FE21E-27FD-447D-B11B-A99C9D757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137813"/>
            <a:ext cx="10972800" cy="4572000"/>
          </a:xfrm>
        </p:spPr>
        <p:txBody>
          <a:bodyPr vert="horz" lIns="0" tIns="45720" rIns="91440" bIns="45720" rtlCol="0" anchor="t">
            <a:normAutofit fontScale="92500" lnSpcReduction="10000"/>
          </a:bodyPr>
          <a:lstStyle/>
          <a:p>
            <a:r>
              <a:rPr lang="en-US" b="1" dirty="0">
                <a:latin typeface="+mj-lt"/>
                <a:ea typeface="Calibri" panose="020F0502020204030204" pitchFamily="34" charset="0"/>
              </a:rPr>
              <a:t>Angeles Link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Southern California Gas Company (SoCalGas) filed A.22-02-007 in February 2022 requesting authority to record costs associated with the development of a dedicated hydrogen pipeline network they call “Angeles Link.”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SoCalGas is currently only seeking approval of a memorandum account. The CPUC would later consider whether to authorize cost recovery of those costs recorded in SoCalGas’s requested memorandum account.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</a:t>
            </a:r>
            <a:r>
              <a:rPr lang="en-US" sz="1800" dirty="0">
                <a:ea typeface="Calibri" panose="020F0502020204030204" pitchFamily="34" charset="0"/>
              </a:rPr>
              <a:t>The Application describes three phases: Phase 1 ($26 million), Phase 2 ($92 million), Phase 3 (“several hundreds of millions of dollars”).</a:t>
            </a:r>
          </a:p>
          <a:p>
            <a:pPr marL="739775" lvl="2" indent="0">
              <a:buNone/>
            </a:pPr>
            <a:r>
              <a:rPr lang="en-US" sz="1600" dirty="0">
                <a:effectLst/>
                <a:ea typeface="Calibri" panose="020F0502020204030204" pitchFamily="34" charset="0"/>
              </a:rPr>
              <a:t>• </a:t>
            </a:r>
            <a:r>
              <a:rPr lang="en-US" sz="1600" dirty="0">
                <a:ea typeface="Calibri" panose="020F0502020204030204" pitchFamily="34" charset="0"/>
              </a:rPr>
              <a:t>Phase 1: Refined supply, demand, pipeline configuration, and storage analyses to support a pre-Front End Engineering and Design (FEED) analysis.</a:t>
            </a:r>
          </a:p>
          <a:p>
            <a:pPr marL="739775" lvl="2" indent="0">
              <a:buNone/>
            </a:pPr>
            <a:r>
              <a:rPr lang="en-US" sz="1600" dirty="0">
                <a:effectLst/>
                <a:ea typeface="Calibri" panose="020F0502020204030204" pitchFamily="34" charset="0"/>
              </a:rPr>
              <a:t>• </a:t>
            </a:r>
            <a:r>
              <a:rPr lang="en-US" sz="1600" dirty="0">
                <a:ea typeface="Calibri" panose="020F0502020204030204" pitchFamily="34" charset="0"/>
              </a:rPr>
              <a:t>Phase 2: Identify a preferred option and conducted refined design, engineering, and environmental studies, including a FEED study.</a:t>
            </a:r>
          </a:p>
          <a:p>
            <a:pPr marL="739775" lvl="2" indent="0">
              <a:buNone/>
            </a:pPr>
            <a:r>
              <a:rPr lang="en-US" sz="1600" dirty="0">
                <a:effectLst/>
                <a:ea typeface="Calibri" panose="020F0502020204030204" pitchFamily="34" charset="0"/>
              </a:rPr>
              <a:t>• </a:t>
            </a:r>
            <a:r>
              <a:rPr lang="en-US" sz="1600" dirty="0">
                <a:ea typeface="Calibri" panose="020F0502020204030204" pitchFamily="34" charset="0"/>
              </a:rPr>
              <a:t>Phase 3: Prepare permit applications, including an application to the Commission for a Certificate of Public Convenience and Necessity (CPCN), as well as other long-lead permit applications.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</a:t>
            </a:r>
            <a:r>
              <a:rPr lang="en-US" sz="1800" dirty="0">
                <a:ea typeface="Calibri" panose="020F0502020204030204" pitchFamily="34" charset="0"/>
              </a:rPr>
              <a:t>The Application makes reference to </a:t>
            </a:r>
            <a:r>
              <a:rPr lang="en-US" sz="1800" dirty="0" err="1">
                <a:ea typeface="Calibri" panose="020F0502020204030204" pitchFamily="34" charset="0"/>
              </a:rPr>
              <a:t>HyDeal</a:t>
            </a:r>
            <a:r>
              <a:rPr lang="en-US" sz="1800" dirty="0">
                <a:ea typeface="Calibri" panose="020F0502020204030204" pitchFamily="34" charset="0"/>
              </a:rPr>
              <a:t> LA, of which SoCalGas is a participant.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</a:t>
            </a:r>
            <a:r>
              <a:rPr lang="en-US" sz="1800" dirty="0">
                <a:ea typeface="Calibri" panose="020F0502020204030204" pitchFamily="34" charset="0"/>
              </a:rPr>
              <a:t>SoCalGas seeks to utilize “green” hydrogen, which it states, “generally refers to hydrogen produced through electrolysis using renewable energy.”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2C726D3-9C44-4A79-8B06-AF653235C73F}"/>
              </a:ext>
            </a:extLst>
          </p:cNvPr>
          <p:cNvSpPr txBox="1">
            <a:spLocks/>
          </p:cNvSpPr>
          <p:nvPr/>
        </p:nvSpPr>
        <p:spPr>
          <a:xfrm>
            <a:off x="609599" y="365760"/>
            <a:ext cx="10972800" cy="672208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A3C50"/>
                </a:solidFill>
                <a:effectLst/>
                <a:uLnTx/>
                <a:uFillTx/>
                <a:latin typeface="Century Gothic" panose="020F0302020204030204"/>
                <a:ea typeface="+mj-ea"/>
                <a:cs typeface="+mj-cs"/>
              </a:rPr>
              <a:t>Dedicated Hydrogen Pipelines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84C468-5674-48D8-BFB5-323775929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4330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FE21E-27FD-447D-B11B-A99C9D757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137813"/>
            <a:ext cx="10972800" cy="4572000"/>
          </a:xfr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US" b="1" dirty="0">
                <a:latin typeface="+mj-lt"/>
                <a:ea typeface="Calibri" panose="020F0502020204030204" pitchFamily="34" charset="0"/>
              </a:rPr>
              <a:t>SGIP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D.21-06-005 established a definition of “renewable” hydrogen for fuel cell project eligibility. That definition included hydrogen “produced through non-combustion thermal conversion of biomass, or electrolysis using 100 percent renewable electricity, as defined by the Renewables Portfolio Standard, with the addition of large hydro and excluding purpose-grown crops.”</a:t>
            </a:r>
          </a:p>
          <a:p>
            <a:r>
              <a:rPr lang="en-US" b="1" dirty="0">
                <a:latin typeface="+mj-lt"/>
                <a:ea typeface="Calibri" panose="020F0502020204030204" pitchFamily="34" charset="0"/>
              </a:rPr>
              <a:t>IRP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The CPUC’s IRP proceeding considered requiring California’s electricity generators to use hydrogen to meet future resource needs, but this requirement was ultimately not adopted. Hydrogen may become a focus of the IRP in the future.</a:t>
            </a:r>
          </a:p>
          <a:p>
            <a:r>
              <a:rPr lang="en-US" b="1" dirty="0">
                <a:latin typeface="+mj-lt"/>
                <a:ea typeface="Calibri" panose="020F0502020204030204" pitchFamily="34" charset="0"/>
              </a:rPr>
              <a:t>Federal Hydrogen Hubs</a:t>
            </a:r>
          </a:p>
          <a:p>
            <a:pPr marL="339725" lvl="1" indent="0">
              <a:buNone/>
            </a:pPr>
            <a:r>
              <a:rPr lang="en-US" sz="1800" dirty="0">
                <a:effectLst/>
                <a:ea typeface="Calibri" panose="020F0502020204030204" pitchFamily="34" charset="0"/>
              </a:rPr>
              <a:t>•  </a:t>
            </a:r>
            <a:r>
              <a:rPr lang="en-US" sz="1800" dirty="0">
                <a:ea typeface="Calibri" panose="020F0502020204030204" pitchFamily="34" charset="0"/>
              </a:rPr>
              <a:t>The bipartisan infrastructure bill (formally known as the Infrastructure Investment and Jobs Act, or IIJA) signed by President Biden in November of 2021 includes $8 billion set aside for the creation of hydrogen “hubs.” Led by the Governor’s Office of Business and </a:t>
            </a:r>
            <a:r>
              <a:rPr lang="en-US" sz="1800">
                <a:ea typeface="Calibri" panose="020F0502020204030204" pitchFamily="34" charset="0"/>
              </a:rPr>
              <a:t>Economic Development (GO-Biz), California </a:t>
            </a:r>
            <a:r>
              <a:rPr lang="en-US" sz="1800" dirty="0">
                <a:ea typeface="Calibri" panose="020F0502020204030204" pitchFamily="34" charset="0"/>
              </a:rPr>
              <a:t>is working toward securing hub funding and the CPUC is participating in the coalition of stakeholders seeking to develop a proposal.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2C726D3-9C44-4A79-8B06-AF653235C73F}"/>
              </a:ext>
            </a:extLst>
          </p:cNvPr>
          <p:cNvSpPr txBox="1">
            <a:spLocks/>
          </p:cNvSpPr>
          <p:nvPr/>
        </p:nvSpPr>
        <p:spPr>
          <a:xfrm>
            <a:off x="609599" y="365760"/>
            <a:ext cx="10972800" cy="672208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A3C50"/>
                </a:solidFill>
                <a:effectLst/>
                <a:uLnTx/>
                <a:uFillTx/>
                <a:latin typeface="Century Gothic" panose="020F0302020204030204"/>
                <a:ea typeface="+mj-ea"/>
                <a:cs typeface="+mj-cs"/>
              </a:rPr>
              <a:t>Other Applications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84C468-5674-48D8-BFB5-323775929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6996C9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996C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7830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38FA0FF-8384-6F4F-8CB5-24690E76E755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50000"/>
            <a:alphaModFix amt="20000"/>
          </a:blip>
          <a:stretch>
            <a:fillRect/>
          </a:stretch>
        </p:blipFill>
        <p:spPr>
          <a:xfrm>
            <a:off x="8373711" y="1155422"/>
            <a:ext cx="4572268" cy="457226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15472F1-D24F-E448-9A57-3E83DE1A4B04}"/>
              </a:ext>
            </a:extLst>
          </p:cNvPr>
          <p:cNvSpPr txBox="1">
            <a:spLocks/>
          </p:cNvSpPr>
          <p:nvPr/>
        </p:nvSpPr>
        <p:spPr>
          <a:xfrm>
            <a:off x="967579" y="3068053"/>
            <a:ext cx="4568952" cy="1023728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j-ea"/>
                <a:cs typeface="+mj-cs"/>
              </a:rPr>
              <a:t>Discussion/ Q&amp;As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0B6040-71B8-7745-81FD-C79F2A84D522}"/>
              </a:ext>
            </a:extLst>
          </p:cNvPr>
          <p:cNvSpPr/>
          <p:nvPr/>
        </p:nvSpPr>
        <p:spPr>
          <a:xfrm>
            <a:off x="457200" y="6130089"/>
            <a:ext cx="2791326" cy="5835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A3349A-B3C0-47A0-AE0F-A798D51E6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4126A1-9282-4A82-AC02-A59AF4A969C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pPr marL="0" marR="0" lvl="0" indent="0" algn="r" defTabSz="9144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B602FA-E7A5-4964-9AAD-719B167C61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" y="285482"/>
            <a:ext cx="7574547" cy="213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02233"/>
      </p:ext>
    </p:extLst>
  </p:cSld>
  <p:clrMapOvr>
    <a:masterClrMapping/>
  </p:clrMapOvr>
</p:sld>
</file>

<file path=ppt/theme/theme1.xml><?xml version="1.0" encoding="utf-8"?>
<a:theme xmlns:a="http://schemas.openxmlformats.org/drawingml/2006/main" name="CPUC Pale Gold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ildingDecarbCoalition-October102020Workshop" id="{F2F6FB7E-5E02-4E13-BDDF-06CF329E8433}" vid="{5764CDCA-417E-4F53-9C4B-78AB3546AC0A}"/>
    </a:ext>
  </a:extLst>
</a:theme>
</file>

<file path=ppt/theme/theme2.xml><?xml version="1.0" encoding="utf-8"?>
<a:theme xmlns:a="http://schemas.openxmlformats.org/drawingml/2006/main" name="CPUC Dark Blue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ildingDecarbCoalition-October102020Workshop" id="{F2F6FB7E-5E02-4E13-BDDF-06CF329E8433}" vid="{F422D1C7-38CE-4FE7-9791-DA938D9C4E34}"/>
    </a:ext>
  </a:extLst>
</a:theme>
</file>

<file path=ppt/theme/theme3.xml><?xml version="1.0" encoding="utf-8"?>
<a:theme xmlns:a="http://schemas.openxmlformats.org/drawingml/2006/main" name="CPUC Blue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ildingDecarbCoalition-October102020Workshop" id="{F2F6FB7E-5E02-4E13-BDDF-06CF329E8433}" vid="{2E1EBA78-9A0B-4023-A909-ECE42A75D9BA}"/>
    </a:ext>
  </a:extLst>
</a:theme>
</file>

<file path=ppt/theme/theme4.xml><?xml version="1.0" encoding="utf-8"?>
<a:theme xmlns:a="http://schemas.openxmlformats.org/drawingml/2006/main" name="CPUC Gold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ildingDecarbCoalition-October102020Workshop" id="{F2F6FB7E-5E02-4E13-BDDF-06CF329E8433}" vid="{16B5F73C-D2F2-449E-A87E-6FC664D7DC88}"/>
    </a:ext>
  </a:extLst>
</a:theme>
</file>

<file path=ppt/theme/theme5.xml><?xml version="1.0" encoding="utf-8"?>
<a:theme xmlns:a="http://schemas.openxmlformats.org/drawingml/2006/main" name="CPUC White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0" tIns="45720" rIns="91440" bIns="45720" rtlCol="0" anchor="b" anchorCtr="0">
        <a:no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BuildingDecarbCoalition-October102020Workshop" id="{F2F6FB7E-5E02-4E13-BDDF-06CF329E8433}" vid="{380C294B-572C-4E68-B145-5ABB26BC48E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Kaneshiro, Bruce</DisplayName>
        <AccountId>72</AccountId>
        <AccountType/>
      </UserInfo>
      <UserInfo>
        <DisplayName>Baker, Simon</DisplayName>
        <AccountId>106</AccountId>
        <AccountType/>
      </UserInfo>
      <UserInfo>
        <DisplayName>Zanjani, Nick</DisplayName>
        <AccountId>17</AccountId>
        <AccountType/>
      </UserInfo>
      <UserInfo>
        <DisplayName>Wadhwa, Abhilasha</DisplayName>
        <AccountId>15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035B3AE4864A40836092ECE6EC44D2" ma:contentTypeVersion="10" ma:contentTypeDescription="Create a new document." ma:contentTypeScope="" ma:versionID="909525bb6edc9f23085b6f089ee8df91">
  <xsd:schema xmlns:xsd="http://www.w3.org/2001/XMLSchema" xmlns:xs="http://www.w3.org/2001/XMLSchema" xmlns:p="http://schemas.microsoft.com/office/2006/metadata/properties" xmlns:ns2="7e1f4629-6a99-4b26-8df2-23532d5a629b" xmlns:ns3="5067c814-4b34-462c-a21d-c185ff6548d2" targetNamespace="http://schemas.microsoft.com/office/2006/metadata/properties" ma:root="true" ma:fieldsID="28996c3eed2f0ee2d32505ee972f96d5" ns2:_="" ns3:_="">
    <xsd:import namespace="7e1f4629-6a99-4b26-8df2-23532d5a629b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1f4629-6a99-4b26-8df2-23532d5a6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09EEE07-B961-484D-A275-5DEB6187FEB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208AFC8-1676-4F74-BB2D-422766DDD87E}">
  <ds:schemaRefs>
    <ds:schemaRef ds:uri="http://purl.org/dc/dcmitype/"/>
    <ds:schemaRef ds:uri="http://purl.org/dc/terms/"/>
    <ds:schemaRef ds:uri="http://www.w3.org/XML/1998/namespace"/>
    <ds:schemaRef ds:uri="http://schemas.openxmlformats.org/package/2006/metadata/core-properties"/>
    <ds:schemaRef ds:uri="c84948d9-b961-49fe-a95b-0e14a4ad714f"/>
    <ds:schemaRef ds:uri="http://schemas.microsoft.com/office/2006/documentManagement/types"/>
    <ds:schemaRef ds:uri="http://schemas.microsoft.com/office/infopath/2007/PartnerControls"/>
    <ds:schemaRef ds:uri="82a1d857-699d-4ad8-8df6-a48f95e96d3b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66FF7DC8-0D38-409E-BAEA-E2A743046AC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</TotalTime>
  <Words>838</Words>
  <Application>Microsoft Office PowerPoint</Application>
  <PresentationFormat>Widescreen</PresentationFormat>
  <Paragraphs>61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CPUC Pale Gold</vt:lpstr>
      <vt:lpstr>CPUC Dark Blue</vt:lpstr>
      <vt:lpstr>CPUC Blue</vt:lpstr>
      <vt:lpstr>CPUC Gold</vt:lpstr>
      <vt:lpstr>CPUC White</vt:lpstr>
      <vt:lpstr>Hydrogen Policy Development at the CPUC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Decarbonization Overview</dc:title>
  <dc:creator>Walker, Jill</dc:creator>
  <cp:lastModifiedBy>Chang, Jack</cp:lastModifiedBy>
  <cp:revision>13</cp:revision>
  <dcterms:created xsi:type="dcterms:W3CDTF">2020-09-03T16:50:31Z</dcterms:created>
  <dcterms:modified xsi:type="dcterms:W3CDTF">2022-06-20T17:35:03Z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0x010100B2035B3AE4864A40836092ECE6EC44D2</vt:lpwstr>
  </property>
  <property fmtid="{D5CDD505-2E9C-101B-9397-08002B2CF9AE}" pid="3" name="Order">
    <vt:r8>182300</vt:r8>
  </property>
  <property fmtid="{D5CDD505-2E9C-101B-9397-08002B2CF9AE}" pid="4" name="ComplianceAssetId">
    <vt:lpwstr/>
  </property>
</Properties>
</file>