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900" r:id="rId2"/>
    <p:sldId id="910" r:id="rId3"/>
    <p:sldId id="911" r:id="rId4"/>
    <p:sldId id="912" r:id="rId5"/>
    <p:sldId id="913" r:id="rId6"/>
    <p:sldId id="728" r:id="rId7"/>
    <p:sldId id="908" r:id="rId8"/>
  </p:sldIdLst>
  <p:sldSz cx="12192000" cy="6858000"/>
  <p:notesSz cx="6953250" cy="11982450"/>
  <p:embeddedFontLst>
    <p:embeddedFont>
      <p:font typeface="Arial Black" panose="020B0A04020102020204" pitchFamily="34" charset="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80" userDrawn="1">
          <p15:clr>
            <a:srgbClr val="A4A3A4"/>
          </p15:clr>
        </p15:guide>
        <p15:guide id="3" orient="horz" pos="3072" userDrawn="1">
          <p15:clr>
            <a:srgbClr val="A4A3A4"/>
          </p15:clr>
        </p15:guide>
        <p15:guide id="4" orient="horz" pos="335">
          <p15:clr>
            <a:srgbClr val="A4A3A4"/>
          </p15:clr>
        </p15:guide>
        <p15:guide id="5" orient="horz" pos="648" userDrawn="1">
          <p15:clr>
            <a:srgbClr val="A4A3A4"/>
          </p15:clr>
        </p15:guide>
        <p15:guide id="6" orient="horz" pos="844">
          <p15:clr>
            <a:srgbClr val="A4A3A4"/>
          </p15:clr>
        </p15:guide>
        <p15:guide id="7" orient="horz" pos="528" userDrawn="1">
          <p15:clr>
            <a:srgbClr val="A4A3A4"/>
          </p15:clr>
        </p15:guide>
        <p15:guide id="8" orient="horz" pos="1056" userDrawn="1">
          <p15:clr>
            <a:srgbClr val="A4A3A4"/>
          </p15:clr>
        </p15:guide>
        <p15:guide id="9" orient="horz" pos="1176" userDrawn="1">
          <p15:clr>
            <a:srgbClr val="A4A3A4"/>
          </p15:clr>
        </p15:guide>
        <p15:guide id="10" pos="39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B66A"/>
    <a:srgbClr val="40484E"/>
    <a:srgbClr val="FFFFFF"/>
    <a:srgbClr val="0070C0"/>
    <a:srgbClr val="455560"/>
    <a:srgbClr val="84A1B7"/>
    <a:srgbClr val="000000"/>
    <a:srgbClr val="7F7F7F"/>
    <a:srgbClr val="404040"/>
    <a:srgbClr val="4F9F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04" autoAdjust="0"/>
    <p:restoredTop sz="86043" autoAdjust="0"/>
  </p:normalViewPr>
  <p:slideViewPr>
    <p:cSldViewPr snapToGrid="0">
      <p:cViewPr varScale="1">
        <p:scale>
          <a:sx n="92" d="100"/>
          <a:sy n="92" d="100"/>
        </p:scale>
        <p:origin x="114" y="216"/>
      </p:cViewPr>
      <p:guideLst>
        <p:guide orient="horz" pos="2160"/>
        <p:guide pos="480"/>
        <p:guide orient="horz" pos="3072"/>
        <p:guide orient="horz" pos="335"/>
        <p:guide orient="horz" pos="648"/>
        <p:guide orient="horz" pos="844"/>
        <p:guide orient="horz" pos="528"/>
        <p:guide orient="horz" pos="1056"/>
        <p:guide orient="horz" pos="1176"/>
        <p:guide pos="3912"/>
      </p:guideLst>
    </p:cSldViewPr>
  </p:slideViewPr>
  <p:outlineViewPr>
    <p:cViewPr>
      <p:scale>
        <a:sx n="33" d="100"/>
        <a:sy n="33" d="100"/>
      </p:scale>
      <p:origin x="0" y="118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598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8588" y="0"/>
            <a:ext cx="3013075" cy="598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8631A9-600C-A94F-9B4F-35861ABB69EF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1380788"/>
            <a:ext cx="3013075" cy="600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8588" y="11380788"/>
            <a:ext cx="3013075" cy="600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BBFD2C-FF06-EA49-AADE-E24A0BA4B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4351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13075" cy="601203"/>
          </a:xfrm>
          <a:prstGeom prst="rect">
            <a:avLst/>
          </a:prstGeom>
        </p:spPr>
        <p:txBody>
          <a:bodyPr vert="horz" lIns="92527" tIns="46263" rIns="92527" bIns="46263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8568" y="2"/>
            <a:ext cx="3013075" cy="601203"/>
          </a:xfrm>
          <a:prstGeom prst="rect">
            <a:avLst/>
          </a:prstGeom>
        </p:spPr>
        <p:txBody>
          <a:bodyPr vert="horz" lIns="92527" tIns="46263" rIns="92527" bIns="46263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42044636-12AE-4CC0-9C0E-4AD0E918E3E7}" type="datetimeFigureOut">
              <a:rPr lang="en-US" smtClean="0"/>
              <a:pPr/>
              <a:t>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17475" y="1497013"/>
            <a:ext cx="7188200" cy="4044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7" tIns="46263" rIns="92527" bIns="4626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325" y="5766556"/>
            <a:ext cx="5562600" cy="4718090"/>
          </a:xfrm>
          <a:prstGeom prst="rect">
            <a:avLst/>
          </a:prstGeom>
        </p:spPr>
        <p:txBody>
          <a:bodyPr vert="horz" lIns="92527" tIns="46263" rIns="92527" bIns="46263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1381248"/>
            <a:ext cx="3013075" cy="601202"/>
          </a:xfrm>
          <a:prstGeom prst="rect">
            <a:avLst/>
          </a:prstGeom>
        </p:spPr>
        <p:txBody>
          <a:bodyPr vert="horz" lIns="92527" tIns="46263" rIns="92527" bIns="46263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8568" y="11381248"/>
            <a:ext cx="3013075" cy="601202"/>
          </a:xfrm>
          <a:prstGeom prst="rect">
            <a:avLst/>
          </a:prstGeom>
        </p:spPr>
        <p:txBody>
          <a:bodyPr vert="horz" lIns="92527" tIns="46263" rIns="92527" bIns="46263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07A57C7D-8F0C-43BB-9595-8B915C43F52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2741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A57C7D-8F0C-43BB-9595-8B915C43F52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153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baseline="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A57C7D-8F0C-43BB-9595-8B915C43F52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701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A57C7D-8F0C-43BB-9595-8B915C43F52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50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A57C7D-8F0C-43BB-9595-8B915C43F52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920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523C2-83BD-4688-B29C-89AC08FA910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2599" y="2465888"/>
            <a:ext cx="3937002" cy="1504977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algn="l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A1F085-3E11-4CCA-9B7E-E19BC7D206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599" y="4304770"/>
            <a:ext cx="3886201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C59DA9-D662-4639-BE57-05C5ECF8F1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82600" y="778933"/>
            <a:ext cx="2302803" cy="369267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3149600" y="6485467"/>
            <a:ext cx="12192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SzPct val="100000"/>
            </a:pPr>
            <a:r>
              <a:rPr lang="en-US" sz="900" kern="1200" dirty="0">
                <a:solidFill>
                  <a:srgbClr val="A6A6A6"/>
                </a:solidFill>
                <a:latin typeface="+mn-lt"/>
                <a:ea typeface="+mn-ea"/>
                <a:cs typeface="+mn-cs"/>
              </a:rPr>
              <a:t>Subject to NDA</a:t>
            </a:r>
            <a:endParaRPr lang="en-US" sz="900" dirty="0">
              <a:solidFill>
                <a:srgbClr val="A6A6A6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381000" y="6488668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032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Slide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21599" y="2323307"/>
            <a:ext cx="4250268" cy="1774560"/>
          </a:xfrm>
        </p:spPr>
        <p:txBody>
          <a:bodyPr anchor="ctr" anchorCtr="0">
            <a:noAutofit/>
          </a:bodyPr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TITLE GOES HERE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7721601" y="6446333"/>
            <a:ext cx="2514600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 algn="r"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9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 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7721599" y="2323307"/>
            <a:ext cx="4250268" cy="1774560"/>
          </a:xfrm>
        </p:spPr>
        <p:txBody>
          <a:bodyPr anchor="ctr" anchorCtr="0">
            <a:noAutofit/>
          </a:bodyPr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TITLE GOES HERE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381000" y="6488668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chemeClr val="accent2">
                    <a:lumMod val="90000"/>
                  </a:schemeClr>
                </a:solidFill>
              </a:rPr>
              <a:t>Proprietary and Confidential</a:t>
            </a:r>
          </a:p>
          <a:p>
            <a:pPr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7721601" y="6446333"/>
            <a:ext cx="2514600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 algn="r"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637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wing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7721599" y="2323307"/>
            <a:ext cx="4250268" cy="1774560"/>
          </a:xfrm>
        </p:spPr>
        <p:txBody>
          <a:bodyPr anchor="ctr" anchorCtr="0">
            <a:noAutofit/>
          </a:bodyPr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INDUSTRY TITLE GOES HERE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7721601" y="6446333"/>
            <a:ext cx="2514600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 algn="r"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8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ustry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7721599" y="2323307"/>
            <a:ext cx="4250268" cy="1774560"/>
          </a:xfrm>
        </p:spPr>
        <p:txBody>
          <a:bodyPr anchor="ctr" anchorCtr="0">
            <a:noAutofit/>
          </a:bodyPr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INDUSTRY TITLE GOES HERE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7721601" y="6446333"/>
            <a:ext cx="2514600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 algn="r"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035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chnology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7721599" y="2323307"/>
            <a:ext cx="4250268" cy="1774560"/>
          </a:xfrm>
        </p:spPr>
        <p:txBody>
          <a:bodyPr anchor="ctr" anchorCtr="0">
            <a:noAutofit/>
          </a:bodyPr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INDUSTRY TITLE GOES HERE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7721601" y="6446333"/>
            <a:ext cx="2514600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 algn="r"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560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cal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7721599" y="2323307"/>
            <a:ext cx="4250268" cy="1774560"/>
          </a:xfrm>
        </p:spPr>
        <p:txBody>
          <a:bodyPr anchor="ctr" anchorCtr="0">
            <a:noAutofit/>
          </a:bodyPr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INDUSTRY TITLE GOES HERE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7721601" y="6446333"/>
            <a:ext cx="2514600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 algn="r"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239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ing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7721599" y="2323307"/>
            <a:ext cx="4250268" cy="1774560"/>
          </a:xfrm>
        </p:spPr>
        <p:txBody>
          <a:bodyPr anchor="ctr" anchorCtr="0">
            <a:noAutofit/>
          </a:bodyPr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INDUSTRY TITLE GOES HERE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7721601" y="6446333"/>
            <a:ext cx="2514600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6A6A6"/>
                </a:solidFill>
              </a:rPr>
              <a:t>Proprietary and Confidential</a:t>
            </a:r>
          </a:p>
          <a:p>
            <a:pPr algn="r"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84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Right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58799" y="562240"/>
            <a:ext cx="6968067" cy="8946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8085668" y="5156200"/>
            <a:ext cx="4106332" cy="130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400" dirty="0">
                <a:solidFill>
                  <a:schemeClr val="bg1"/>
                </a:solidFill>
              </a:rPr>
              <a:t>MODULAR</a:t>
            </a:r>
          </a:p>
          <a:p>
            <a:pPr algn="ctr">
              <a:lnSpc>
                <a:spcPct val="110000"/>
              </a:lnSpc>
            </a:pPr>
            <a:r>
              <a:rPr lang="en-US" sz="2400" dirty="0">
                <a:solidFill>
                  <a:schemeClr val="bg1"/>
                </a:solidFill>
              </a:rPr>
              <a:t>ON-SITE</a:t>
            </a:r>
          </a:p>
          <a:p>
            <a:pPr algn="ctr">
              <a:lnSpc>
                <a:spcPct val="110000"/>
              </a:lnSpc>
            </a:pPr>
            <a:r>
              <a:rPr lang="en-US" sz="2400" dirty="0">
                <a:solidFill>
                  <a:schemeClr val="bg1"/>
                </a:solidFill>
              </a:rPr>
              <a:t>ALWAYS-ON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10129" y="1811338"/>
            <a:ext cx="6916737" cy="3573462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2000"/>
            </a:lvl1pPr>
            <a:lvl2pPr marL="45720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800"/>
            </a:lvl2pPr>
            <a:lvl3pPr marL="91440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600"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5748867"/>
            <a:ext cx="6917267" cy="592666"/>
          </a:xfrm>
          <a:solidFill>
            <a:schemeClr val="bg2"/>
          </a:solidFill>
        </p:spPr>
        <p:txBody>
          <a:bodyPr lIns="548640" anchor="ctr" anchorCtr="0">
            <a:normAutofit/>
          </a:bodyPr>
          <a:lstStyle>
            <a:lvl1pPr marL="0" indent="0">
              <a:buFontTx/>
              <a:buNone/>
              <a:defRPr sz="2200">
                <a:solidFill>
                  <a:srgbClr val="FFFFFF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381000" y="6488668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9ACAF"/>
                </a:solidFill>
              </a:rPr>
              <a:t>Proprietary and Confidential</a:t>
            </a:r>
          </a:p>
          <a:p>
            <a:pPr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03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Right 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558799" y="562240"/>
            <a:ext cx="6968067" cy="8946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5748867"/>
            <a:ext cx="6917267" cy="592666"/>
          </a:xfrm>
          <a:solidFill>
            <a:schemeClr val="bg2"/>
          </a:solidFill>
        </p:spPr>
        <p:txBody>
          <a:bodyPr lIns="548640" anchor="ctr" anchorCtr="0">
            <a:normAutofit/>
          </a:bodyPr>
          <a:lstStyle>
            <a:lvl1pPr marL="0" indent="0">
              <a:buFontTx/>
              <a:buNone/>
              <a:defRPr sz="2200">
                <a:solidFill>
                  <a:srgbClr val="FFFFFF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8085668" y="5156200"/>
            <a:ext cx="4106332" cy="130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400" dirty="0">
                <a:solidFill>
                  <a:schemeClr val="bg1"/>
                </a:solidFill>
              </a:rPr>
              <a:t>MODULAR</a:t>
            </a:r>
          </a:p>
          <a:p>
            <a:pPr algn="ctr">
              <a:lnSpc>
                <a:spcPct val="110000"/>
              </a:lnSpc>
            </a:pPr>
            <a:r>
              <a:rPr lang="en-US" sz="2400" dirty="0">
                <a:solidFill>
                  <a:schemeClr val="bg1"/>
                </a:solidFill>
              </a:rPr>
              <a:t>ON-SITE</a:t>
            </a:r>
          </a:p>
          <a:p>
            <a:pPr algn="ctr">
              <a:lnSpc>
                <a:spcPct val="110000"/>
              </a:lnSpc>
            </a:pPr>
            <a:r>
              <a:rPr lang="en-US" sz="2400" dirty="0">
                <a:solidFill>
                  <a:schemeClr val="bg1"/>
                </a:solidFill>
              </a:rPr>
              <a:t>ALWAYS-ON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10129" y="1811338"/>
            <a:ext cx="6916737" cy="3573462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100000"/>
              <a:buFontTx/>
              <a:buNone/>
              <a:defRPr sz="2000"/>
            </a:lvl1pPr>
            <a:lvl2pPr marL="45720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800"/>
            </a:lvl2pPr>
            <a:lvl3pPr marL="91440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600"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381000" y="6488668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9ACAF"/>
                </a:solidFill>
              </a:rPr>
              <a:t>Proprietary and Confidential</a:t>
            </a:r>
          </a:p>
          <a:p>
            <a:pPr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289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05700" y="1116807"/>
            <a:ext cx="4356100" cy="670953"/>
          </a:xfrm>
        </p:spPr>
        <p:txBody>
          <a:bodyPr anchor="ctr" anchorCtr="0"/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3" name="Picture 2" descr="img_Servers_Building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3900"/>
            <a:ext cx="7199376" cy="5394960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</p:pic>
      <p:cxnSp>
        <p:nvCxnSpPr>
          <p:cNvPr id="5" name="Straight Connector 4"/>
          <p:cNvCxnSpPr/>
          <p:nvPr userDrawn="1"/>
        </p:nvCxnSpPr>
        <p:spPr>
          <a:xfrm flipH="1">
            <a:off x="7454900" y="927100"/>
            <a:ext cx="47371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5700" y="2006600"/>
            <a:ext cx="4406900" cy="3975100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 sz="2000"/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600"/>
            </a:lvl3pPr>
            <a:lvl4pPr marL="1371600" indent="0" algn="l">
              <a:buFontTx/>
              <a:buNone/>
              <a:defRPr sz="1400"/>
            </a:lvl4pPr>
            <a:lvl5pPr marL="1828800" indent="0" algn="l">
              <a:buFontTx/>
              <a:buNone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381000" y="6488668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9ACAF"/>
                </a:solidFill>
              </a:rPr>
              <a:t>Proprietary and Confidential</a:t>
            </a:r>
          </a:p>
          <a:p>
            <a:pPr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588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entered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8626"/>
            <a:ext cx="10515600" cy="4575175"/>
          </a:xfrm>
          <a:prstGeom prst="rect">
            <a:avLst/>
          </a:prstGeom>
        </p:spPr>
        <p:txBody>
          <a:bodyPr/>
          <a:lstStyle>
            <a:lvl1pPr marL="0" indent="0">
              <a:buSzPct val="100000"/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94507"/>
            <a:ext cx="10820400" cy="102102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43017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DC0B13B-7640-4E53-9A7F-7F938BAA7E0C}"/>
              </a:ext>
            </a:extLst>
          </p:cNvPr>
          <p:cNvCxnSpPr/>
          <p:nvPr userDrawn="1"/>
        </p:nvCxnSpPr>
        <p:spPr>
          <a:xfrm>
            <a:off x="691896" y="5726935"/>
            <a:ext cx="10808208" cy="0"/>
          </a:xfrm>
          <a:prstGeom prst="line">
            <a:avLst/>
          </a:prstGeom>
          <a:ln w="19050" cap="rnd">
            <a:solidFill>
              <a:schemeClr val="bg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94506"/>
            <a:ext cx="10820400" cy="953293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855663" y="5892800"/>
            <a:ext cx="10480675" cy="546100"/>
          </a:xfrm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8627"/>
            <a:ext cx="10515600" cy="3914774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381000" y="6488668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900" dirty="0">
                <a:solidFill>
                  <a:srgbClr val="A9ACAF"/>
                </a:solidFill>
              </a:rPr>
              <a:t>Proprietary and Confidential</a:t>
            </a:r>
          </a:p>
          <a:p>
            <a:pPr>
              <a:buSzPct val="100000"/>
            </a:pPr>
            <a:endParaRPr lang="en-US" sz="900" dirty="0" err="1">
              <a:solidFill>
                <a:srgbClr val="A9AC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0140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94507"/>
            <a:ext cx="10820400" cy="45140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78455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ef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8626"/>
            <a:ext cx="10515600" cy="4575175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829733" y="494506"/>
            <a:ext cx="10820400" cy="95329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94960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7360"/>
            <a:ext cx="10515600" cy="3957107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829733" y="494506"/>
            <a:ext cx="10820400" cy="580761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821797" y="1413404"/>
            <a:ext cx="10810875" cy="627062"/>
          </a:xfrm>
        </p:spPr>
        <p:txBody>
          <a:bodyPr/>
          <a:lstStyle>
            <a:lvl1pPr marL="0" indent="0">
              <a:buFontTx/>
              <a:buNone/>
              <a:defRPr sz="2400" b="1" i="1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 head</a:t>
            </a:r>
          </a:p>
        </p:txBody>
      </p:sp>
    </p:spTree>
    <p:extLst>
      <p:ext uri="{BB962C8B-B14F-4D97-AF65-F5344CB8AC3E}">
        <p14:creationId xmlns:p14="http://schemas.microsoft.com/office/powerpoint/2010/main" val="22676610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49500"/>
            <a:ext cx="5118100" cy="3708401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 sz="2000"/>
            </a:lvl1pPr>
            <a:lvl2pPr algn="l">
              <a:defRPr sz="1800"/>
            </a:lvl2pPr>
            <a:lvl3pPr algn="l">
              <a:defRPr sz="1600"/>
            </a:lvl3pPr>
            <a:lvl4pPr algn="l">
              <a:defRPr sz="1400"/>
            </a:lvl4pPr>
            <a:lvl5pPr algn="l"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94507"/>
            <a:ext cx="10820400" cy="92789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68974" y="1586971"/>
            <a:ext cx="5135166" cy="627062"/>
          </a:xfrm>
        </p:spPr>
        <p:txBody>
          <a:bodyPr anchor="ctr" anchorCtr="0"/>
          <a:lstStyle>
            <a:lvl1pPr marL="0" indent="0" algn="ctr">
              <a:buFontTx/>
              <a:buNone/>
              <a:defRPr sz="2000" b="1" i="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 head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400800" y="2349500"/>
            <a:ext cx="5105400" cy="3708401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 sz="2000"/>
            </a:lvl1pPr>
            <a:lvl2pPr algn="l">
              <a:defRPr sz="1800"/>
            </a:lvl2pPr>
            <a:lvl3pPr algn="l">
              <a:defRPr sz="1600"/>
            </a:lvl3pPr>
            <a:lvl4pPr algn="l">
              <a:defRPr sz="1400"/>
            </a:lvl4pPr>
            <a:lvl5pPr algn="l"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6384396" y="1586971"/>
            <a:ext cx="5122424" cy="627062"/>
          </a:xfrm>
        </p:spPr>
        <p:txBody>
          <a:bodyPr anchor="ctr" anchorCtr="0"/>
          <a:lstStyle>
            <a:lvl1pPr marL="0" indent="0" algn="ctr">
              <a:buFontTx/>
              <a:buNone/>
              <a:defRPr sz="2000" b="1" i="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 head</a:t>
            </a:r>
          </a:p>
        </p:txBody>
      </p:sp>
    </p:spTree>
    <p:extLst>
      <p:ext uri="{BB962C8B-B14F-4D97-AF65-F5344CB8AC3E}">
        <p14:creationId xmlns:p14="http://schemas.microsoft.com/office/powerpoint/2010/main" val="2058069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900" y="2374900"/>
            <a:ext cx="3568700" cy="3708401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 sz="2000"/>
            </a:lvl1pPr>
            <a:lvl2pPr algn="l">
              <a:defRPr sz="1800"/>
            </a:lvl2pPr>
            <a:lvl3pPr algn="l">
              <a:defRPr sz="1600"/>
            </a:lvl3pPr>
            <a:lvl4pPr algn="l">
              <a:defRPr sz="1400"/>
            </a:lvl4pPr>
            <a:lvl5pPr algn="l"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94507"/>
            <a:ext cx="11341100" cy="91519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3497" y="1612371"/>
            <a:ext cx="3580600" cy="627062"/>
          </a:xfrm>
        </p:spPr>
        <p:txBody>
          <a:bodyPr anchor="ctr" anchorCtr="0"/>
          <a:lstStyle>
            <a:lvl1pPr marL="0" indent="0" algn="ctr">
              <a:buFontTx/>
              <a:buNone/>
              <a:defRPr sz="2000" b="1" i="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 head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356100" y="2374900"/>
            <a:ext cx="3568700" cy="3708401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 sz="2000"/>
            </a:lvl1pPr>
            <a:lvl2pPr algn="l">
              <a:defRPr sz="1800"/>
            </a:lvl2pPr>
            <a:lvl3pPr algn="l">
              <a:defRPr sz="1600"/>
            </a:lvl3pPr>
            <a:lvl4pPr algn="l">
              <a:defRPr sz="1400"/>
            </a:lvl4pPr>
            <a:lvl5pPr algn="l"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339697" y="1612371"/>
            <a:ext cx="3580600" cy="627062"/>
          </a:xfrm>
        </p:spPr>
        <p:txBody>
          <a:bodyPr anchor="ctr" anchorCtr="0"/>
          <a:lstStyle>
            <a:lvl1pPr marL="0" indent="0" algn="ctr">
              <a:buFontTx/>
              <a:buNone/>
              <a:defRPr sz="2000" b="1" i="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 head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42300" y="2374900"/>
            <a:ext cx="3568700" cy="3708401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 sz="2000"/>
            </a:lvl1pPr>
            <a:lvl2pPr algn="l">
              <a:defRPr sz="1800"/>
            </a:lvl2pPr>
            <a:lvl3pPr algn="l">
              <a:defRPr sz="1600"/>
            </a:lvl3pPr>
            <a:lvl4pPr algn="l">
              <a:defRPr sz="1400"/>
            </a:lvl4pPr>
            <a:lvl5pPr algn="l"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8225897" y="1612371"/>
            <a:ext cx="3580600" cy="627062"/>
          </a:xfrm>
        </p:spPr>
        <p:txBody>
          <a:bodyPr anchor="ctr" anchorCtr="0"/>
          <a:lstStyle>
            <a:lvl1pPr marL="0" indent="0" algn="ctr">
              <a:buFontTx/>
              <a:buNone/>
              <a:defRPr sz="2000" b="1" i="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 head</a:t>
            </a:r>
          </a:p>
        </p:txBody>
      </p:sp>
    </p:spTree>
    <p:extLst>
      <p:ext uri="{BB962C8B-B14F-4D97-AF65-F5344CB8AC3E}">
        <p14:creationId xmlns:p14="http://schemas.microsoft.com/office/powerpoint/2010/main" val="36623932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rner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71500" y="570706"/>
            <a:ext cx="3403600" cy="1181894"/>
          </a:xfrm>
        </p:spPr>
        <p:txBody>
          <a:bodyPr/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7066" y="1608668"/>
            <a:ext cx="5215467" cy="4665134"/>
          </a:xfrm>
          <a:prstGeom prst="rect">
            <a:avLst/>
          </a:prstGeom>
        </p:spPr>
        <p:txBody>
          <a:bodyPr/>
          <a:lstStyle>
            <a:lvl1pPr marL="0" indent="0" algn="l">
              <a:buSzPct val="100000"/>
              <a:buFontTx/>
              <a:buNone/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7469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21160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4749800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338661" y="2743200"/>
            <a:ext cx="375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Thank You</a:t>
            </a:r>
          </a:p>
        </p:txBody>
      </p:sp>
      <p:pic>
        <p:nvPicPr>
          <p:cNvPr id="5" name="Picture 4" descr="logo_white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93" y="5842000"/>
            <a:ext cx="2578608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6103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sion Statement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101850" y="3263900"/>
            <a:ext cx="7988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FFFFF"/>
                </a:solidFill>
              </a:rPr>
              <a:t>Make Clean, Reliable Energy Affordable</a:t>
            </a:r>
          </a:p>
          <a:p>
            <a:pPr algn="ctr"/>
            <a:r>
              <a:rPr lang="en-US" sz="3200" b="1" i="1" dirty="0">
                <a:solidFill>
                  <a:srgbClr val="FFFFFF"/>
                </a:solidFill>
              </a:rPr>
              <a:t>for Everyone in the World</a:t>
            </a:r>
          </a:p>
          <a:p>
            <a:pPr algn="ctr"/>
            <a:endParaRPr lang="en-US" sz="3200" b="1" i="1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101850" y="2247900"/>
            <a:ext cx="7988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0" dirty="0">
                <a:solidFill>
                  <a:srgbClr val="FFFFFF"/>
                </a:solidFill>
              </a:rPr>
              <a:t>Our Mission</a:t>
            </a:r>
          </a:p>
        </p:txBody>
      </p:sp>
    </p:spTree>
    <p:extLst>
      <p:ext uri="{BB962C8B-B14F-4D97-AF65-F5344CB8AC3E}">
        <p14:creationId xmlns:p14="http://schemas.microsoft.com/office/powerpoint/2010/main" val="2638559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65D48B5-1A28-4A71-8D47-AFEA6539F6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5025" y="1710266"/>
            <a:ext cx="10521950" cy="408093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C6CAFDF2-5A0D-43CD-A954-6C0D9BDBA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94507"/>
            <a:ext cx="10820400" cy="45140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0FCF2BB5-DD07-46F5-93CF-661CC647E18B}"/>
              </a:ext>
            </a:extLst>
          </p:cNvPr>
          <p:cNvSpPr txBox="1">
            <a:spLocks/>
          </p:cNvSpPr>
          <p:nvPr userDrawn="1"/>
        </p:nvSpPr>
        <p:spPr>
          <a:xfrm>
            <a:off x="10814049" y="6458833"/>
            <a:ext cx="930275" cy="18466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927A04-FFAB-4E77-8A60-75CB6767467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21733" y="636481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A6A6A6"/>
                </a:solidFill>
              </a:defRPr>
            </a:lvl1pPr>
          </a:lstStyle>
          <a:p>
            <a:pPr algn="l"/>
            <a:r>
              <a:rPr lang="en-US" dirty="0"/>
              <a:t>Proprietary and Confidential</a:t>
            </a:r>
          </a:p>
        </p:txBody>
      </p:sp>
    </p:spTree>
    <p:extLst>
      <p:ext uri="{BB962C8B-B14F-4D97-AF65-F5344CB8AC3E}">
        <p14:creationId xmlns:p14="http://schemas.microsoft.com/office/powerpoint/2010/main" val="63779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70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71" r:id="rId9"/>
    <p:sldLayoutId id="2147483672" r:id="rId10"/>
    <p:sldLayoutId id="2147483677" r:id="rId11"/>
    <p:sldLayoutId id="2147483650" r:id="rId12"/>
    <p:sldLayoutId id="2147483681" r:id="rId13"/>
    <p:sldLayoutId id="2147483654" r:id="rId14"/>
    <p:sldLayoutId id="2147483673" r:id="rId15"/>
    <p:sldLayoutId id="2147483674" r:id="rId16"/>
    <p:sldLayoutId id="2147483675" r:id="rId17"/>
    <p:sldLayoutId id="2147483676" r:id="rId18"/>
    <p:sldLayoutId id="2147483680" r:id="rId19"/>
    <p:sldLayoutId id="2147483655" r:id="rId20"/>
    <p:sldLayoutId id="2147483678" r:id="rId21"/>
    <p:sldLayoutId id="2147483679" r:id="rId2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spc="1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SzPct val="100000"/>
        <a:buFontTx/>
        <a:buNone/>
        <a:tabLst>
          <a:tab pos="1600200" algn="l"/>
        </a:tabLst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9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png"/><Relationship Id="rId11" Type="http://schemas.openxmlformats.org/officeDocument/2006/relationships/image" Target="../media/image28.jpeg"/><Relationship Id="rId5" Type="http://schemas.openxmlformats.org/officeDocument/2006/relationships/image" Target="../media/image22.png"/><Relationship Id="rId15" Type="http://schemas.openxmlformats.org/officeDocument/2006/relationships/image" Target="../media/image31.emf"/><Relationship Id="rId10" Type="http://schemas.openxmlformats.org/officeDocument/2006/relationships/image" Target="../media/image27.jpeg"/><Relationship Id="rId4" Type="http://schemas.openxmlformats.org/officeDocument/2006/relationships/image" Target="../media/image21.png"/><Relationship Id="rId9" Type="http://schemas.openxmlformats.org/officeDocument/2006/relationships/image" Target="../media/image26.jpeg"/><Relationship Id="rId14" Type="http://schemas.openxmlformats.org/officeDocument/2006/relationships/image" Target="../media/image30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3.jpeg"/><Relationship Id="rId7" Type="http://schemas.openxmlformats.org/officeDocument/2006/relationships/image" Target="../media/image31.em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6.jpeg"/><Relationship Id="rId5" Type="http://schemas.openxmlformats.org/officeDocument/2006/relationships/image" Target="../media/image35.emf"/><Relationship Id="rId4" Type="http://schemas.openxmlformats.org/officeDocument/2006/relationships/image" Target="../media/image34.jpeg"/><Relationship Id="rId9" Type="http://schemas.openxmlformats.org/officeDocument/2006/relationships/image" Target="../media/image3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HE PICTURE IN THE BACKGROUND IS A VIEW 250 KW BLOOM ENERGY SERVER, COMPRISED OF (8) 4'x4' gray modules." title="BLoom Energy Server">
            <a:extLst>
              <a:ext uri="{FF2B5EF4-FFF2-40B4-BE49-F238E27FC236}">
                <a16:creationId xmlns:a16="http://schemas.microsoft.com/office/drawing/2014/main" id="{DC21057B-0535-484D-B471-5344F002FD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7C4C89F-96A3-8F4D-8EF3-B14322913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47" y="0"/>
            <a:ext cx="12192000" cy="6858000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81000">
                <a:schemeClr val="tx2">
                  <a:alpha val="62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pic>
        <p:nvPicPr>
          <p:cNvPr id="8" name="Picture 7" descr="Bloom_White_Green.png" title="Bloom Energy Logo">
            <a:extLst>
              <a:ext uri="{FF2B5EF4-FFF2-40B4-BE49-F238E27FC236}">
                <a16:creationId xmlns:a16="http://schemas.microsoft.com/office/drawing/2014/main" id="{02022A3B-0B99-FD4B-8444-360AED6F831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850" y="644206"/>
            <a:ext cx="2023949" cy="32713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49512" y="3415713"/>
            <a:ext cx="11513550" cy="1712777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en-US" sz="4600" b="1" dirty="0">
                <a:solidFill>
                  <a:schemeClr val="bg1"/>
                </a:solidFill>
                <a:latin typeface="Arial Black" panose="020B0A04020102020204" pitchFamily="34" charset="0"/>
              </a:rPr>
              <a:t>developing clean alternatives to backup diesel generation</a:t>
            </a:r>
            <a:endParaRPr lang="en-US" sz="4600" b="1" spc="-150" dirty="0">
              <a:solidFill>
                <a:schemeClr val="bg1"/>
              </a:solidFill>
              <a:latin typeface="Arial Black" panose="020B0A04020102020204" pitchFamily="34" charset="0"/>
              <a:cs typeface="Arial Black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4B18AC-F8A7-0E40-B56D-B660F9A8AEBC}"/>
              </a:ext>
            </a:extLst>
          </p:cNvPr>
          <p:cNvSpPr/>
          <p:nvPr/>
        </p:nvSpPr>
        <p:spPr>
          <a:xfrm>
            <a:off x="678072" y="5369325"/>
            <a:ext cx="804052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300" dirty="0">
                <a:solidFill>
                  <a:schemeClr val="bg1"/>
                </a:solidFill>
              </a:rPr>
              <a:t>BRIAN KANE</a:t>
            </a:r>
            <a:br>
              <a:rPr lang="en-US" b="1" spc="300" dirty="0">
                <a:solidFill>
                  <a:schemeClr val="bg1"/>
                </a:solidFill>
              </a:rPr>
            </a:br>
            <a:r>
              <a:rPr lang="en-US" sz="1400" b="1" spc="300" dirty="0">
                <a:solidFill>
                  <a:schemeClr val="bg1"/>
                </a:solidFill>
              </a:rPr>
              <a:t>Head of Enterprise Systems Engineering</a:t>
            </a:r>
          </a:p>
        </p:txBody>
      </p:sp>
    </p:spTree>
    <p:extLst>
      <p:ext uri="{BB962C8B-B14F-4D97-AF65-F5344CB8AC3E}">
        <p14:creationId xmlns:p14="http://schemas.microsoft.com/office/powerpoint/2010/main" val="216828949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6"/>
          <p:cNvSpPr txBox="1">
            <a:spLocks noGrp="1"/>
          </p:cNvSpPr>
          <p:nvPr>
            <p:ph type="title"/>
          </p:nvPr>
        </p:nvSpPr>
        <p:spPr>
          <a:xfrm>
            <a:off x="-378159" y="312046"/>
            <a:ext cx="10820400" cy="4514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1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spc="0" dirty="0">
                <a:latin typeface="Arial Black" panose="020B0604020202020204" pitchFamily="34" charset="0"/>
                <a:cs typeface="Arial Black" panose="020B0604020202020204" pitchFamily="34" charset="0"/>
              </a:rPr>
              <a:t>Bloom ENERGY OVERVIEW</a:t>
            </a:r>
          </a:p>
        </p:txBody>
      </p:sp>
      <p:pic>
        <p:nvPicPr>
          <p:cNvPr id="19" name="Picture 7" descr="Comcast NBC Logo&#10;&#10;Comcast NBC Logo&#10;&#10;NBC peacock above Comcast in 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459661" y="5871713"/>
            <a:ext cx="1022096" cy="360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Intel in blue letters" title="Intel Logo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2058267" y="5891801"/>
            <a:ext cx="485121" cy="320316"/>
          </a:xfrm>
          <a:prstGeom prst="rect">
            <a:avLst/>
          </a:prstGeom>
        </p:spPr>
      </p:pic>
      <p:pic>
        <p:nvPicPr>
          <p:cNvPr id="29" name="Picture 2" descr="Verizon in black letters" title="Verizon logo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3119898" y="5895700"/>
            <a:ext cx="967985" cy="31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title="The Home Depot Logo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5032041" y="5744396"/>
            <a:ext cx="641575" cy="636910"/>
          </a:xfrm>
          <a:prstGeom prst="rect">
            <a:avLst/>
          </a:prstGeom>
        </p:spPr>
      </p:pic>
      <p:pic>
        <p:nvPicPr>
          <p:cNvPr id="23" name="Picture 3" descr="Walmart in blue letters" title="Walmart logo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6250126" y="5904432"/>
            <a:ext cx="1297721" cy="316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Ikea in blue letters on yellow background" title="Ikea logo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8124357" y="5930378"/>
            <a:ext cx="777999" cy="264947"/>
          </a:xfrm>
          <a:prstGeom prst="rect">
            <a:avLst/>
          </a:prstGeom>
        </p:spPr>
      </p:pic>
      <p:pic>
        <p:nvPicPr>
          <p:cNvPr id="21" name="Picture 9" descr="Equinix in black lettering" title="Equinix Logo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9478868" y="5882684"/>
            <a:ext cx="744495" cy="3603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THE PICTURE IN THE BACKGROUND IS A VIEW 250 KW BLOOM ENERGY SERVER, COMPRISED OF (8) 4'x4' gray modules." title="Bloom Energy Fuel Cell"/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19073" y="1350536"/>
            <a:ext cx="3890683" cy="3998854"/>
          </a:xfrm>
          <a:prstGeom prst="rect">
            <a:avLst/>
          </a:prstGeom>
        </p:spPr>
      </p:pic>
      <p:pic>
        <p:nvPicPr>
          <p:cNvPr id="5" name="Picture 4" descr="Picture of a BLoom Energy Fuel cell installed and operating a microgrid at a Home Depot." title="The Home Depot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8580" y="1336976"/>
            <a:ext cx="3859360" cy="3998854"/>
          </a:xfrm>
          <a:prstGeom prst="rect">
            <a:avLst/>
          </a:prstGeom>
        </p:spPr>
      </p:pic>
      <p:pic>
        <p:nvPicPr>
          <p:cNvPr id="6" name="Picture 5" descr="Picture of Bloom Energy 5 megawatt system operating at a California data center." title="Large Data Center Operational Facility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330609"/>
            <a:ext cx="3844173" cy="4014332"/>
          </a:xfrm>
          <a:prstGeom prst="rect">
            <a:avLst/>
          </a:prstGeom>
        </p:spPr>
      </p:pic>
      <p:pic>
        <p:nvPicPr>
          <p:cNvPr id="7" name="Picture 6" descr="Bloom in black and Energy in green" title="BLoom Energy logo">
            <a:extLst>
              <a:ext uri="{FF2B5EF4-FFF2-40B4-BE49-F238E27FC236}">
                <a16:creationId xmlns:a16="http://schemas.microsoft.com/office/drawing/2014/main" id="{1052B397-45D8-0F48-BD7C-11E2E07F968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17548" y="416624"/>
            <a:ext cx="2657073" cy="42607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B6B9D05-7C0D-2844-B177-CFA2BD451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55252" y="1330609"/>
            <a:ext cx="3854504" cy="4018149"/>
          </a:xfrm>
          <a:prstGeom prst="rect">
            <a:avLst/>
          </a:prstGeom>
          <a:solidFill>
            <a:schemeClr val="tx2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54E88A-F92D-5A4E-8BC2-D48753EA3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20754" y="1330609"/>
            <a:ext cx="3864927" cy="3998853"/>
          </a:xfrm>
          <a:prstGeom prst="rect">
            <a:avLst/>
          </a:prstGeom>
          <a:solidFill>
            <a:schemeClr val="tx2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grpSp>
        <p:nvGrpSpPr>
          <p:cNvPr id="10" name="Group 9" descr="Picture of an encircled leaf to represent clean." title="Leaf">
            <a:extLst>
              <a:ext uri="{FF2B5EF4-FFF2-40B4-BE49-F238E27FC236}">
                <a16:creationId xmlns:a16="http://schemas.microsoft.com/office/drawing/2014/main" id="{DC404598-EB01-CF4D-A998-27F3EED0C407}"/>
              </a:ext>
            </a:extLst>
          </p:cNvPr>
          <p:cNvGrpSpPr/>
          <p:nvPr/>
        </p:nvGrpSpPr>
        <p:grpSpPr>
          <a:xfrm>
            <a:off x="9863830" y="981033"/>
            <a:ext cx="731520" cy="731519"/>
            <a:chOff x="9467307" y="1177502"/>
            <a:chExt cx="1327074" cy="139141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641683E-1AE9-F84A-B4FB-CADF3C43D172}"/>
                </a:ext>
              </a:extLst>
            </p:cNvPr>
            <p:cNvSpPr/>
            <p:nvPr/>
          </p:nvSpPr>
          <p:spPr>
            <a:xfrm>
              <a:off x="9467307" y="1177502"/>
              <a:ext cx="1327074" cy="1391416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75B6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900" dirty="0"/>
            </a:p>
          </p:txBody>
        </p:sp>
        <p:pic>
          <p:nvPicPr>
            <p:cNvPr id="12" name="Picture 11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862B8F2A-E0D7-8A45-962C-F2BD7583A8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5244" y="1461694"/>
              <a:ext cx="849779" cy="817625"/>
            </a:xfrm>
            <a:prstGeom prst="rect">
              <a:avLst/>
            </a:prstGeom>
          </p:spPr>
        </p:pic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F74F5BD7-89CC-1D40-B157-6C79CDF4F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199946" y="1358008"/>
            <a:ext cx="3844173" cy="3990990"/>
          </a:xfrm>
          <a:prstGeom prst="rect">
            <a:avLst/>
          </a:prstGeom>
          <a:solidFill>
            <a:schemeClr val="tx2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sp>
        <p:nvSpPr>
          <p:cNvPr id="33" name="Rectangle 32"/>
          <p:cNvSpPr/>
          <p:nvPr/>
        </p:nvSpPr>
        <p:spPr>
          <a:xfrm>
            <a:off x="9265743" y="3964177"/>
            <a:ext cx="19973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2870" algn="ctr">
              <a:spcBef>
                <a:spcPts val="1000"/>
              </a:spcBef>
              <a:spcAft>
                <a:spcPts val="600"/>
              </a:spcAft>
              <a:buClr>
                <a:schemeClr val="bg2"/>
              </a:buClr>
              <a:buSzPct val="100000"/>
              <a:tabLst>
                <a:tab pos="1600200" algn="l"/>
              </a:tabLst>
            </a:pPr>
            <a:r>
              <a:rPr lang="en-US" sz="1700" dirty="0">
                <a:solidFill>
                  <a:schemeClr val="bg1"/>
                </a:solidFill>
              </a:rPr>
              <a:t>Displaces </a:t>
            </a:r>
            <a:r>
              <a:rPr lang="en-US" dirty="0">
                <a:solidFill>
                  <a:schemeClr val="bg1"/>
                </a:solidFill>
              </a:rPr>
              <a:t>Diesel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br>
              <a:rPr lang="en-US" sz="1700" dirty="0">
                <a:solidFill>
                  <a:schemeClr val="bg1"/>
                </a:solidFill>
              </a:rPr>
            </a:br>
            <a:r>
              <a:rPr lang="en-US" sz="1700" dirty="0">
                <a:solidFill>
                  <a:schemeClr val="bg1"/>
                </a:solidFill>
              </a:rPr>
              <a:t>Generators 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26" name="Group 25" title="99%+ Reduction in smog forming pollution"/>
          <p:cNvGrpSpPr/>
          <p:nvPr/>
        </p:nvGrpSpPr>
        <p:grpSpPr>
          <a:xfrm>
            <a:off x="8563983" y="2916841"/>
            <a:ext cx="3532387" cy="646331"/>
            <a:chOff x="4085990" y="1735209"/>
            <a:chExt cx="3532387" cy="646331"/>
          </a:xfrm>
        </p:grpSpPr>
        <p:sp>
          <p:nvSpPr>
            <p:cNvPr id="28" name="TextBox 27"/>
            <p:cNvSpPr txBox="1"/>
            <p:nvPr/>
          </p:nvSpPr>
          <p:spPr>
            <a:xfrm>
              <a:off x="5124076" y="1735209"/>
              <a:ext cx="249430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100000"/>
              </a:pPr>
              <a:r>
                <a:rPr lang="en-US" dirty="0">
                  <a:solidFill>
                    <a:schemeClr val="bg1"/>
                  </a:solidFill>
                </a:rPr>
                <a:t>Reduction in Smog-Forming Pollution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085990" y="1827541"/>
              <a:ext cx="21279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100000"/>
              </a:pPr>
              <a:r>
                <a:rPr lang="en-US" sz="2800" b="1" dirty="0">
                  <a:solidFill>
                    <a:schemeClr val="bg1"/>
                  </a:solidFill>
                </a:rPr>
                <a:t>99%+</a:t>
              </a:r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363D597C-9C5D-6746-B944-7353968903FB}"/>
              </a:ext>
            </a:extLst>
          </p:cNvPr>
          <p:cNvSpPr/>
          <p:nvPr/>
        </p:nvSpPr>
        <p:spPr>
          <a:xfrm>
            <a:off x="8377001" y="2008466"/>
            <a:ext cx="3697620" cy="1211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2870" algn="ctr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bg2"/>
              </a:buClr>
              <a:buSzPct val="100000"/>
              <a:tabLst>
                <a:tab pos="1600200" algn="l"/>
              </a:tabLst>
            </a:pPr>
            <a:r>
              <a:rPr lang="en-US" altLang="en-US" sz="2200" b="1" dirty="0">
                <a:solidFill>
                  <a:schemeClr val="bg1"/>
                </a:solidFill>
              </a:rPr>
              <a:t>Generates Electricity </a:t>
            </a:r>
            <a:br>
              <a:rPr lang="en-US" altLang="en-US" sz="2200" b="1" dirty="0">
                <a:solidFill>
                  <a:schemeClr val="bg1"/>
                </a:solidFill>
              </a:rPr>
            </a:br>
            <a:r>
              <a:rPr lang="en-US" altLang="en-US" sz="2200" b="1" dirty="0">
                <a:solidFill>
                  <a:schemeClr val="bg1"/>
                </a:solidFill>
              </a:rPr>
              <a:t>without Combustion</a:t>
            </a:r>
          </a:p>
          <a:p>
            <a:pPr marL="102870" algn="ctr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bg2"/>
              </a:buClr>
              <a:buSzPct val="100000"/>
              <a:tabLst>
                <a:tab pos="1600200" algn="l"/>
              </a:tabLst>
            </a:pPr>
            <a:endParaRPr lang="en-US" altLang="en-US" sz="2200" b="1" dirty="0">
              <a:solidFill>
                <a:schemeClr val="bg1"/>
              </a:solidFill>
            </a:endParaRP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270BC8B3-9CB0-BA46-9547-DBCF1D393EBE}"/>
              </a:ext>
            </a:extLst>
          </p:cNvPr>
          <p:cNvSpPr txBox="1">
            <a:spLocks/>
          </p:cNvSpPr>
          <p:nvPr/>
        </p:nvSpPr>
        <p:spPr>
          <a:xfrm>
            <a:off x="4248232" y="2074197"/>
            <a:ext cx="3603553" cy="276926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2870" algn="ctr">
              <a:spcAft>
                <a:spcPts val="600"/>
              </a:spcAft>
              <a:buClr>
                <a:schemeClr val="bg2"/>
              </a:buClr>
            </a:pPr>
            <a:r>
              <a:rPr lang="en-US" sz="2200" b="1" dirty="0">
                <a:solidFill>
                  <a:schemeClr val="bg1"/>
                </a:solidFill>
              </a:rPr>
              <a:t>Microgrid Provider for Business Resiliency</a:t>
            </a: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endParaRPr lang="en-US" sz="2200" dirty="0">
              <a:solidFill>
                <a:schemeClr val="bg1"/>
              </a:solidFill>
            </a:endParaRPr>
          </a:p>
          <a:p>
            <a:pPr marL="102870" algn="ctr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2200" dirty="0" err="1">
                <a:solidFill>
                  <a:schemeClr val="bg1"/>
                </a:solidFill>
              </a:rPr>
              <a:t>AlwaysON</a:t>
            </a:r>
            <a:endParaRPr lang="en-US" sz="2200" dirty="0">
              <a:solidFill>
                <a:schemeClr val="bg1"/>
              </a:solidFill>
            </a:endParaRPr>
          </a:p>
          <a:p>
            <a:pPr marL="102870" algn="ctr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2200" b="1" dirty="0">
                <a:solidFill>
                  <a:srgbClr val="75B66A"/>
                </a:solidFill>
              </a:rPr>
              <a:t>24x7</a:t>
            </a:r>
            <a:br>
              <a:rPr lang="en-US" sz="2200" b="1" dirty="0">
                <a:solidFill>
                  <a:schemeClr val="bg1"/>
                </a:solidFill>
              </a:rPr>
            </a:br>
            <a:r>
              <a:rPr lang="en-US" sz="2200" dirty="0">
                <a:solidFill>
                  <a:schemeClr val="bg1"/>
                </a:solidFill>
              </a:rPr>
              <a:t>Electricity</a:t>
            </a:r>
          </a:p>
        </p:txBody>
      </p:sp>
      <p:grpSp>
        <p:nvGrpSpPr>
          <p:cNvPr id="15" name="Group 14" descr="Light bulb&#10;&#10;Picture of a light bulb">
            <a:extLst>
              <a:ext uri="{FF2B5EF4-FFF2-40B4-BE49-F238E27FC236}">
                <a16:creationId xmlns:a16="http://schemas.microsoft.com/office/drawing/2014/main" id="{6C7ABA2A-50A6-7B46-B983-BB44F0642D3F}"/>
              </a:ext>
            </a:extLst>
          </p:cNvPr>
          <p:cNvGrpSpPr/>
          <p:nvPr/>
        </p:nvGrpSpPr>
        <p:grpSpPr>
          <a:xfrm>
            <a:off x="5673616" y="981033"/>
            <a:ext cx="731520" cy="731519"/>
            <a:chOff x="5673616" y="868138"/>
            <a:chExt cx="731520" cy="731519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AF69B21-899E-DC4E-B22F-083534BE83A7}"/>
                </a:ext>
              </a:extLst>
            </p:cNvPr>
            <p:cNvSpPr/>
            <p:nvPr/>
          </p:nvSpPr>
          <p:spPr>
            <a:xfrm>
              <a:off x="5673616" y="868138"/>
              <a:ext cx="731520" cy="73151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75B6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/>
            </a:p>
          </p:txBody>
        </p:sp>
        <p:pic>
          <p:nvPicPr>
            <p:cNvPr id="17" name="Picture 16" descr="Picture of a ligh bulb to represent power." title="Light bulb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6443" y="986274"/>
              <a:ext cx="465866" cy="503936"/>
            </a:xfrm>
            <a:prstGeom prst="rect">
              <a:avLst/>
            </a:prstGeom>
          </p:spPr>
        </p:pic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94FB3300-0D2E-894E-BB7B-39DCCFCE1D9A}"/>
              </a:ext>
            </a:extLst>
          </p:cNvPr>
          <p:cNvSpPr/>
          <p:nvPr/>
        </p:nvSpPr>
        <p:spPr>
          <a:xfrm>
            <a:off x="-20753" y="3179152"/>
            <a:ext cx="3864927" cy="9233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Designed and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Manufactured in US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Content Placeholder 1">
            <a:extLst>
              <a:ext uri="{FF2B5EF4-FFF2-40B4-BE49-F238E27FC236}">
                <a16:creationId xmlns:a16="http://schemas.microsoft.com/office/drawing/2014/main" id="{270BC8B3-9CB0-BA46-9547-DBCF1D393EBE}"/>
              </a:ext>
            </a:extLst>
          </p:cNvPr>
          <p:cNvSpPr txBox="1">
            <a:spLocks/>
          </p:cNvSpPr>
          <p:nvPr/>
        </p:nvSpPr>
        <p:spPr>
          <a:xfrm>
            <a:off x="94881" y="2074501"/>
            <a:ext cx="3547227" cy="115697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2870" algn="ctr">
              <a:spcAft>
                <a:spcPts val="600"/>
              </a:spcAft>
              <a:buClr>
                <a:schemeClr val="bg2"/>
              </a:buClr>
            </a:pPr>
            <a:r>
              <a:rPr lang="en-US" sz="2200" b="1" dirty="0">
                <a:solidFill>
                  <a:schemeClr val="bg1"/>
                </a:solidFill>
              </a:rPr>
              <a:t>We Deliver Clean,    Reliable and Resilient Onsite Power</a:t>
            </a:r>
            <a:endParaRPr lang="en-US" sz="2200" dirty="0">
              <a:solidFill>
                <a:schemeClr val="bg1"/>
              </a:solidFill>
            </a:endParaRP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endParaRPr lang="en-US" sz="2200" dirty="0">
              <a:solidFill>
                <a:schemeClr val="bg1"/>
              </a:solidFill>
            </a:endParaRPr>
          </a:p>
        </p:txBody>
      </p:sp>
      <p:grpSp>
        <p:nvGrpSpPr>
          <p:cNvPr id="30" name="Group 29" descr="Representation of a Bloom Energy Power module." title="Bloom Energy ">
            <a:extLst>
              <a:ext uri="{FF2B5EF4-FFF2-40B4-BE49-F238E27FC236}">
                <a16:creationId xmlns:a16="http://schemas.microsoft.com/office/drawing/2014/main" id="{92D5111C-4E06-4243-9ADB-10101ABD2EAC}"/>
              </a:ext>
            </a:extLst>
          </p:cNvPr>
          <p:cNvGrpSpPr/>
          <p:nvPr/>
        </p:nvGrpSpPr>
        <p:grpSpPr>
          <a:xfrm>
            <a:off x="1528077" y="981032"/>
            <a:ext cx="731520" cy="731520"/>
            <a:chOff x="1528077" y="945064"/>
            <a:chExt cx="731520" cy="731520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189B633E-6064-B640-9115-3645181EE971}"/>
                </a:ext>
              </a:extLst>
            </p:cNvPr>
            <p:cNvSpPr/>
            <p:nvPr/>
          </p:nvSpPr>
          <p:spPr>
            <a:xfrm>
              <a:off x="1528077" y="945064"/>
              <a:ext cx="731520" cy="73152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75B6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900" dirty="0"/>
            </a:p>
          </p:txBody>
        </p:sp>
        <p:pic>
          <p:nvPicPr>
            <p:cNvPr id="32" name="Picture 31" descr="Representation of a Bloom Energy Power Module" title="Bloom Energy power modul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2381" y="1081094"/>
              <a:ext cx="273774" cy="4818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211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6"/>
          <p:cNvSpPr txBox="1">
            <a:spLocks noGrp="1"/>
          </p:cNvSpPr>
          <p:nvPr>
            <p:ph type="title"/>
          </p:nvPr>
        </p:nvSpPr>
        <p:spPr>
          <a:xfrm>
            <a:off x="2296505" y="99659"/>
            <a:ext cx="6526709" cy="22159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1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b="1" spc="0" dirty="0">
                <a:latin typeface="Arial Black" panose="020B0604020202020204" pitchFamily="34" charset="0"/>
                <a:cs typeface="Arial Black" panose="020B0604020202020204" pitchFamily="34" charset="0"/>
              </a:rPr>
              <a:t>Bloom ENERGY CAPABILITIES</a:t>
            </a:r>
          </a:p>
        </p:txBody>
      </p:sp>
      <p:pic>
        <p:nvPicPr>
          <p:cNvPr id="71" name="Picture 70" descr="Picture of an operating bloom energy system in San Jose." title="AT&amp;T Data Center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30041" y="2147578"/>
            <a:ext cx="3061307" cy="1938323"/>
          </a:xfrm>
          <a:prstGeom prst="rect">
            <a:avLst/>
          </a:prstGeom>
        </p:spPr>
      </p:pic>
      <p:pic>
        <p:nvPicPr>
          <p:cNvPr id="72" name="Picture 71" descr="Picture of an operating system at Intel." title="Intel System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60"/>
          <a:stretch/>
        </p:blipFill>
        <p:spPr>
          <a:xfrm>
            <a:off x="6122458" y="2138482"/>
            <a:ext cx="2857460" cy="1956516"/>
          </a:xfrm>
          <a:prstGeom prst="rect">
            <a:avLst/>
          </a:prstGeom>
        </p:spPr>
      </p:pic>
      <p:pic>
        <p:nvPicPr>
          <p:cNvPr id="73" name="Picture 72" descr="Picure of a operating system at Extreme Networks." title="Extreme Networks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32739" y="4203563"/>
            <a:ext cx="6058609" cy="2653856"/>
          </a:xfrm>
          <a:prstGeom prst="rect">
            <a:avLst/>
          </a:prstGeom>
        </p:spPr>
      </p:pic>
      <p:sp>
        <p:nvSpPr>
          <p:cNvPr id="74" name="Rectangle 73" title="shading rectangle">
            <a:extLst>
              <a:ext uri="{FF2B5EF4-FFF2-40B4-BE49-F238E27FC236}">
                <a16:creationId xmlns:a16="http://schemas.microsoft.com/office/drawing/2014/main" id="{5CF9A86B-190D-D542-BFD8-37B16FA2025A}"/>
              </a:ext>
            </a:extLst>
          </p:cNvPr>
          <p:cNvSpPr/>
          <p:nvPr/>
        </p:nvSpPr>
        <p:spPr>
          <a:xfrm>
            <a:off x="9148452" y="2136876"/>
            <a:ext cx="3064551" cy="1900494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100000">
                <a:schemeClr val="tx2">
                  <a:alpha val="13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75" name="Rectangle 74" title="Shading rectangle">
            <a:extLst>
              <a:ext uri="{FF2B5EF4-FFF2-40B4-BE49-F238E27FC236}">
                <a16:creationId xmlns:a16="http://schemas.microsoft.com/office/drawing/2014/main" id="{5CF9A86B-190D-D542-BFD8-37B16FA2025A}"/>
              </a:ext>
            </a:extLst>
          </p:cNvPr>
          <p:cNvSpPr/>
          <p:nvPr/>
        </p:nvSpPr>
        <p:spPr>
          <a:xfrm>
            <a:off x="6140225" y="4192206"/>
            <a:ext cx="6072212" cy="2665253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100000">
                <a:schemeClr val="tx2">
                  <a:alpha val="13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76" name="TextBox 75"/>
          <p:cNvSpPr txBox="1"/>
          <p:nvPr/>
        </p:nvSpPr>
        <p:spPr>
          <a:xfrm>
            <a:off x="428550" y="351339"/>
            <a:ext cx="6429448" cy="790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buSzPct val="100000"/>
            </a:pPr>
            <a:r>
              <a:rPr lang="en-US" sz="2800" b="1" dirty="0">
                <a:solidFill>
                  <a:srgbClr val="75B66A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ENERGY PLATFORM</a:t>
            </a:r>
          </a:p>
          <a:p>
            <a:pPr>
              <a:lnSpc>
                <a:spcPct val="80000"/>
              </a:lnSpc>
              <a:buSzPct val="100000"/>
            </a:pPr>
            <a:r>
              <a:rPr lang="en-US" sz="2800" b="1" dirty="0">
                <a:latin typeface="Arial Black" panose="020B0604020202020204" pitchFamily="34" charset="0"/>
                <a:cs typeface="Arial Black" panose="020B0604020202020204" pitchFamily="34" charset="0"/>
              </a:rPr>
              <a:t>BUILT FOR PROTECTION</a:t>
            </a:r>
          </a:p>
        </p:txBody>
      </p:sp>
      <p:pic>
        <p:nvPicPr>
          <p:cNvPr id="77" name="Picture 76" descr="Representation of cows for biogas" title="Cows">
            <a:extLst>
              <a:ext uri="{FF2B5EF4-FFF2-40B4-BE49-F238E27FC236}">
                <a16:creationId xmlns:a16="http://schemas.microsoft.com/office/drawing/2014/main" id="{91AB74EC-28A1-3A41-8F55-B9EDC05711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453" y="3650602"/>
            <a:ext cx="744828" cy="451555"/>
          </a:xfrm>
          <a:prstGeom prst="rect">
            <a:avLst/>
          </a:prstGeom>
        </p:spPr>
      </p:pic>
      <p:sp>
        <p:nvSpPr>
          <p:cNvPr id="78" name="Title 1">
            <a:extLst>
              <a:ext uri="{FF2B5EF4-FFF2-40B4-BE49-F238E27FC236}">
                <a16:creationId xmlns:a16="http://schemas.microsoft.com/office/drawing/2014/main" id="{B2460FB4-DE6B-744E-B23A-B799700A4042}"/>
              </a:ext>
            </a:extLst>
          </p:cNvPr>
          <p:cNvSpPr txBox="1">
            <a:spLocks/>
          </p:cNvSpPr>
          <p:nvPr/>
        </p:nvSpPr>
        <p:spPr bwMode="auto">
          <a:xfrm>
            <a:off x="9344127" y="2385189"/>
            <a:ext cx="2633133" cy="41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vert="horz" wrap="square" lIns="0" tIns="45706" rIns="0" bIns="45706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ＭＳ Ｐゴシック" pitchFamily="96" charset="-128"/>
                <a:cs typeface="ＭＳ Ｐゴシック" pitchFamily="96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en-US" sz="1600" kern="0" dirty="0">
                <a:solidFill>
                  <a:schemeClr val="bg1"/>
                </a:solidFill>
              </a:rPr>
              <a:t>AT&amp;T</a:t>
            </a:r>
          </a:p>
        </p:txBody>
      </p:sp>
      <p:sp>
        <p:nvSpPr>
          <p:cNvPr id="79" name="Rectangle 78" title="Shading Rectangle">
            <a:extLst>
              <a:ext uri="{FF2B5EF4-FFF2-40B4-BE49-F238E27FC236}">
                <a16:creationId xmlns:a16="http://schemas.microsoft.com/office/drawing/2014/main" id="{5CF9A86B-190D-D542-BFD8-37B16FA2025A}"/>
              </a:ext>
            </a:extLst>
          </p:cNvPr>
          <p:cNvSpPr/>
          <p:nvPr/>
        </p:nvSpPr>
        <p:spPr>
          <a:xfrm>
            <a:off x="6189228" y="2134139"/>
            <a:ext cx="2850773" cy="1928324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100000">
                <a:schemeClr val="tx2">
                  <a:alpha val="13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80" name="Title 1">
            <a:extLst>
              <a:ext uri="{FF2B5EF4-FFF2-40B4-BE49-F238E27FC236}">
                <a16:creationId xmlns:a16="http://schemas.microsoft.com/office/drawing/2014/main" id="{10DD8710-6197-CA49-9495-703B9815B666}"/>
              </a:ext>
            </a:extLst>
          </p:cNvPr>
          <p:cNvSpPr txBox="1">
            <a:spLocks/>
          </p:cNvSpPr>
          <p:nvPr/>
        </p:nvSpPr>
        <p:spPr bwMode="auto">
          <a:xfrm>
            <a:off x="6320348" y="2316072"/>
            <a:ext cx="1186967" cy="41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vert="horz" wrap="square" lIns="0" tIns="45706" rIns="0" bIns="45706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ＭＳ Ｐゴシック" pitchFamily="96" charset="-128"/>
                <a:cs typeface="ＭＳ Ｐゴシック" pitchFamily="96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en-US" sz="1600" kern="0" dirty="0">
                <a:solidFill>
                  <a:schemeClr val="bg1"/>
                </a:solidFill>
              </a:rPr>
              <a:t>Intel</a:t>
            </a:r>
          </a:p>
        </p:txBody>
      </p:sp>
      <p:sp>
        <p:nvSpPr>
          <p:cNvPr id="81" name="Title 1">
            <a:extLst>
              <a:ext uri="{FF2B5EF4-FFF2-40B4-BE49-F238E27FC236}">
                <a16:creationId xmlns:a16="http://schemas.microsoft.com/office/drawing/2014/main" id="{595D078E-E74B-734A-8ACE-2676ADE3BEB1}"/>
              </a:ext>
            </a:extLst>
          </p:cNvPr>
          <p:cNvSpPr txBox="1">
            <a:spLocks/>
          </p:cNvSpPr>
          <p:nvPr/>
        </p:nvSpPr>
        <p:spPr bwMode="auto">
          <a:xfrm>
            <a:off x="6306061" y="4567402"/>
            <a:ext cx="2633133" cy="41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vert="horz" wrap="square" lIns="0" tIns="45706" rIns="0" bIns="45706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ＭＳ Ｐゴシック" pitchFamily="96" charset="-128"/>
                <a:cs typeface="ＭＳ Ｐゴシック" pitchFamily="96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  <a:ea typeface="ＭＳ Ｐゴシック" pitchFamily="96" charset="-128"/>
                <a:cs typeface="ＭＳ Ｐゴシック" pitchFamily="96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600" kern="0" dirty="0">
                <a:solidFill>
                  <a:schemeClr val="bg1"/>
                </a:solidFill>
              </a:rPr>
              <a:t>Extreme Networks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EC4573F0-C14D-2E41-81D1-41FF94F167A4}"/>
              </a:ext>
            </a:extLst>
          </p:cNvPr>
          <p:cNvSpPr/>
          <p:nvPr/>
        </p:nvSpPr>
        <p:spPr>
          <a:xfrm>
            <a:off x="5957220" y="1337717"/>
            <a:ext cx="6247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SzPct val="100000"/>
            </a:pPr>
            <a:r>
              <a:rPr lang="en-US" sz="2000" b="1">
                <a:latin typeface="Arial" panose="020B0604020202020204" pitchFamily="34" charset="0"/>
                <a:cs typeface="Arial" panose="020B0604020202020204" pitchFamily="34" charset="0"/>
              </a:rPr>
              <a:t>265MW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OPERATING IN CA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6157020" y="352754"/>
            <a:ext cx="6178739" cy="790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buSzPct val="100000"/>
            </a:pPr>
            <a:r>
              <a:rPr lang="en-US" sz="2800" b="1" dirty="0">
                <a:solidFill>
                  <a:srgbClr val="75B66A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OVER 700 </a:t>
            </a:r>
            <a:r>
              <a:rPr lang="en-US" sz="2800" b="1" dirty="0">
                <a:latin typeface="Arial Black" panose="020B0604020202020204" pitchFamily="34" charset="0"/>
                <a:cs typeface="Arial Black" panose="020B0604020202020204" pitchFamily="34" charset="0"/>
              </a:rPr>
              <a:t>SITES &amp;</a:t>
            </a:r>
          </a:p>
          <a:p>
            <a:pPr>
              <a:lnSpc>
                <a:spcPct val="80000"/>
              </a:lnSpc>
              <a:buSzPct val="100000"/>
            </a:pPr>
            <a:r>
              <a:rPr lang="en-US" sz="2800" b="1" dirty="0">
                <a:solidFill>
                  <a:srgbClr val="75B66A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100 </a:t>
            </a:r>
            <a:r>
              <a:rPr lang="en-US" sz="2800" b="1" dirty="0">
                <a:latin typeface="Arial Black" panose="020B0604020202020204" pitchFamily="34" charset="0"/>
                <a:cs typeface="Arial Black" panose="020B0604020202020204" pitchFamily="34" charset="0"/>
              </a:rPr>
              <a:t>MICROGRIDS DEPLOYED</a:t>
            </a:r>
          </a:p>
        </p:txBody>
      </p:sp>
      <p:grpSp>
        <p:nvGrpSpPr>
          <p:cNvPr id="83" name="Group 82" descr="Summary of Bloom Capabilities&#10;&#10;Demonstrates that the Bloom Energy technology supports critical infrastructure, runs on biogas or blended hydrogen and produces virtually zero non-CO2 emissions on natural gas."/>
          <p:cNvGrpSpPr/>
          <p:nvPr/>
        </p:nvGrpSpPr>
        <p:grpSpPr>
          <a:xfrm>
            <a:off x="-4431" y="-4686"/>
            <a:ext cx="5962755" cy="6862686"/>
            <a:chOff x="-4431" y="-4686"/>
            <a:chExt cx="5962755" cy="6862686"/>
          </a:xfrm>
        </p:grpSpPr>
        <p:pic>
          <p:nvPicPr>
            <p:cNvPr id="84" name="Picture 83" descr="Background pattern&#10;&#10;Description automatically generated" title="Background pattern">
              <a:extLst>
                <a:ext uri="{FF2B5EF4-FFF2-40B4-BE49-F238E27FC236}">
                  <a16:creationId xmlns:a16="http://schemas.microsoft.com/office/drawing/2014/main" id="{C88C2C46-D1D0-FF4F-870B-2338C1448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431" y="-4686"/>
              <a:ext cx="5957221" cy="6862686"/>
            </a:xfrm>
            <a:prstGeom prst="rect">
              <a:avLst/>
            </a:prstGeom>
          </p:spPr>
        </p:pic>
        <p:pic>
          <p:nvPicPr>
            <p:cNvPr id="85" name="Picture 84" title="Bloom Energy Power Module">
              <a:extLst>
                <a:ext uri="{FF2B5EF4-FFF2-40B4-BE49-F238E27FC236}">
                  <a16:creationId xmlns:a16="http://schemas.microsoft.com/office/drawing/2014/main" id="{783FD573-FF5F-5C4D-8DE6-5724B62FE97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151" y="1574998"/>
              <a:ext cx="416149" cy="732500"/>
            </a:xfrm>
            <a:prstGeom prst="rect">
              <a:avLst/>
            </a:prstGeom>
          </p:spPr>
        </p:pic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DE21C12E-EF50-0743-82F0-36394D284E39}"/>
                </a:ext>
              </a:extLst>
            </p:cNvPr>
            <p:cNvSpPr txBox="1"/>
            <p:nvPr/>
          </p:nvSpPr>
          <p:spPr>
            <a:xfrm>
              <a:off x="143519" y="4972145"/>
              <a:ext cx="1953388" cy="738664"/>
            </a:xfrm>
            <a:prstGeom prst="rect">
              <a:avLst/>
            </a:prstGeom>
            <a:noFill/>
          </p:spPr>
          <p:txBody>
            <a:bodyPr wrap="square" lIns="0" rIns="27432" rtlCol="0" anchor="t" anchorCtr="1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Long Duration Protection</a:t>
              </a:r>
              <a:r>
                <a:rPr kumimoji="0" lang="en-US" sz="1400" b="1" i="0" u="none" strike="noStrike" kern="1200" cap="none" spc="0" normalizeH="0" noProof="0" dirty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of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Critical Infrastructure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42D77B57-8F64-5D47-8E0A-4CA996EA9CF0}"/>
                </a:ext>
              </a:extLst>
            </p:cNvPr>
            <p:cNvSpPr txBox="1"/>
            <p:nvPr/>
          </p:nvSpPr>
          <p:spPr>
            <a:xfrm>
              <a:off x="2265441" y="4972145"/>
              <a:ext cx="1587197" cy="738664"/>
            </a:xfrm>
            <a:prstGeom prst="rect">
              <a:avLst/>
            </a:prstGeom>
            <a:noFill/>
          </p:spPr>
          <p:txBody>
            <a:bodyPr wrap="square" lIns="0" rIns="27432" rtlCol="0" anchor="t" anchorCtr="1">
              <a:spAutoFit/>
            </a:bodyPr>
            <a:lstStyle>
              <a:defPPr>
                <a:defRPr lang="en-US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cap="none" spc="0" normalizeH="0" baseline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Arial"/>
                </a:defRPr>
              </a:lvl1pPr>
            </a:lstStyle>
            <a:p>
              <a:pPr algn="ctr"/>
              <a:r>
                <a:rPr lang="en-US" sz="1400" b="1" dirty="0"/>
                <a:t>Capability to run on biogas or hydrogen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ADB8D34F-1296-BD40-B0D1-E6F5B6F0681B}"/>
                </a:ext>
              </a:extLst>
            </p:cNvPr>
            <p:cNvSpPr txBox="1"/>
            <p:nvPr/>
          </p:nvSpPr>
          <p:spPr>
            <a:xfrm>
              <a:off x="4032649" y="4972145"/>
              <a:ext cx="1925675" cy="738664"/>
            </a:xfrm>
            <a:prstGeom prst="rect">
              <a:avLst/>
            </a:prstGeom>
            <a:noFill/>
          </p:spPr>
          <p:txBody>
            <a:bodyPr wrap="square" lIns="0" rIns="27432" rtlCol="0" anchor="t" anchorCtr="1">
              <a:spAutoFit/>
            </a:bodyPr>
            <a:lstStyle>
              <a:defPPr>
                <a:defRPr lang="en-US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cap="none" spc="0" normalizeH="0" baseline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Arial"/>
                </a:defRPr>
              </a:lvl1pPr>
            </a:lstStyle>
            <a:p>
              <a:pPr algn="ctr"/>
              <a:r>
                <a:rPr lang="en-US" sz="1400" b="1" dirty="0"/>
                <a:t>Virtually Zero NO</a:t>
              </a:r>
              <a:r>
                <a:rPr lang="en-US" sz="1400" b="1" baseline="-25000" dirty="0"/>
                <a:t>x</a:t>
              </a:r>
              <a:r>
                <a:rPr lang="en-US" sz="1400" b="1" dirty="0"/>
                <a:t>, SO</a:t>
              </a:r>
              <a:r>
                <a:rPr lang="en-US" sz="1400" b="1" baseline="-25000" dirty="0"/>
                <a:t>2</a:t>
              </a:r>
              <a:r>
                <a:rPr lang="en-US" sz="1400" b="1" dirty="0"/>
                <a:t>, Particulate Matter</a:t>
              </a:r>
            </a:p>
          </p:txBody>
        </p: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05D8205E-01CF-064D-AA73-A68184D9947A}"/>
                </a:ext>
              </a:extLst>
            </p:cNvPr>
            <p:cNvCxnSpPr>
              <a:cxnSpLocks/>
            </p:cNvCxnSpPr>
            <p:nvPr/>
          </p:nvCxnSpPr>
          <p:spPr>
            <a:xfrm>
              <a:off x="1128922" y="3465687"/>
              <a:ext cx="0" cy="279294"/>
            </a:xfrm>
            <a:prstGeom prst="line">
              <a:avLst/>
            </a:prstGeom>
            <a:ln w="28575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24CA508-DAED-4643-8AD7-19EF731F7A96}"/>
                </a:ext>
              </a:extLst>
            </p:cNvPr>
            <p:cNvCxnSpPr>
              <a:cxnSpLocks/>
            </p:cNvCxnSpPr>
            <p:nvPr/>
          </p:nvCxnSpPr>
          <p:spPr>
            <a:xfrm>
              <a:off x="3055226" y="3019543"/>
              <a:ext cx="0" cy="657666"/>
            </a:xfrm>
            <a:prstGeom prst="line">
              <a:avLst/>
            </a:prstGeom>
            <a:ln w="28575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82C1605-F63F-9444-87E6-7A1723CB4AE2}"/>
                </a:ext>
              </a:extLst>
            </p:cNvPr>
            <p:cNvCxnSpPr>
              <a:cxnSpLocks/>
            </p:cNvCxnSpPr>
            <p:nvPr/>
          </p:nvCxnSpPr>
          <p:spPr>
            <a:xfrm>
              <a:off x="4963848" y="3455707"/>
              <a:ext cx="0" cy="279294"/>
            </a:xfrm>
            <a:prstGeom prst="line">
              <a:avLst/>
            </a:prstGeom>
            <a:ln w="28575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1788DC22-10BB-004D-A78E-8F3AA2315C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38625" y="3455708"/>
              <a:ext cx="3825223" cy="0"/>
            </a:xfrm>
            <a:prstGeom prst="line">
              <a:avLst/>
            </a:prstGeom>
            <a:ln w="28575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3" name="Picture 92" descr="Represents strategic business protection through power resiliency" title="Chess Castle">
              <a:extLst>
                <a:ext uri="{FF2B5EF4-FFF2-40B4-BE49-F238E27FC236}">
                  <a16:creationId xmlns:a16="http://schemas.microsoft.com/office/drawing/2014/main" id="{4B9AC63A-6B2F-DC43-9894-445203ADF67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654" y="4018346"/>
              <a:ext cx="651118" cy="853225"/>
            </a:xfrm>
            <a:prstGeom prst="rect">
              <a:avLst/>
            </a:prstGeom>
          </p:spPr>
        </p:pic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C97F8590-70E0-8848-9479-E110B07AF127}"/>
                </a:ext>
              </a:extLst>
            </p:cNvPr>
            <p:cNvGrpSpPr/>
            <p:nvPr/>
          </p:nvGrpSpPr>
          <p:grpSpPr>
            <a:xfrm>
              <a:off x="2733182" y="4190483"/>
              <a:ext cx="653102" cy="692587"/>
              <a:chOff x="3330121" y="3514071"/>
              <a:chExt cx="653102" cy="692587"/>
            </a:xfrm>
          </p:grpSpPr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96E91F77-D747-9D47-98AC-40081FFCD033}"/>
                  </a:ext>
                </a:extLst>
              </p:cNvPr>
              <p:cNvSpPr txBox="1"/>
              <p:nvPr/>
            </p:nvSpPr>
            <p:spPr>
              <a:xfrm>
                <a:off x="3466054" y="3686198"/>
                <a:ext cx="418749" cy="400110"/>
              </a:xfrm>
              <a:prstGeom prst="rect">
                <a:avLst/>
              </a:prstGeom>
              <a:noFill/>
            </p:spPr>
            <p:txBody>
              <a:bodyPr wrap="square" lIns="0" rIns="27432" rtlCol="0" anchor="t" anchorCtr="1">
                <a:spAutoFit/>
              </a:bodyPr>
              <a:lstStyle>
                <a:defPPr>
                  <a:defRPr lang="en-US"/>
                </a:defPPr>
                <a:lvl1pPr marR="0" lvl="0" indent="0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000" b="0" i="0" u="none" strike="noStrike" cap="none" spc="0" normalizeH="0" baseline="0">
                    <a:ln>
                      <a:noFill/>
                    </a:ln>
                    <a:solidFill>
                      <a:srgbClr val="404040"/>
                    </a:solidFill>
                    <a:effectLst/>
                    <a:uLnTx/>
                    <a:uFillTx/>
                    <a:latin typeface="Arial"/>
                  </a:defRPr>
                </a:lvl1pPr>
              </a:lstStyle>
              <a:p>
                <a:pPr algn="ctr"/>
                <a:r>
                  <a:rPr lang="en-US" sz="2000" b="1" dirty="0">
                    <a:solidFill>
                      <a:srgbClr val="75B66A"/>
                    </a:solidFill>
                  </a:rPr>
                  <a:t>H</a:t>
                </a:r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21D536ED-27A4-0446-AEDC-8EC0DA669F03}"/>
                  </a:ext>
                </a:extLst>
              </p:cNvPr>
              <p:cNvSpPr/>
              <p:nvPr/>
            </p:nvSpPr>
            <p:spPr>
              <a:xfrm>
                <a:off x="3330121" y="3553556"/>
                <a:ext cx="653102" cy="653102"/>
              </a:xfrm>
              <a:prstGeom prst="ellipse">
                <a:avLst/>
              </a:prstGeom>
              <a:noFill/>
              <a:ln w="19050">
                <a:solidFill>
                  <a:schemeClr val="tx2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0" dirty="0"/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:a16="http://schemas.microsoft.com/office/drawing/2014/main" id="{58068BB3-B1A7-FF44-A7DC-548CC14A0144}"/>
                  </a:ext>
                </a:extLst>
              </p:cNvPr>
              <p:cNvSpPr/>
              <p:nvPr/>
            </p:nvSpPr>
            <p:spPr>
              <a:xfrm>
                <a:off x="3607686" y="3514071"/>
                <a:ext cx="97972" cy="97972"/>
              </a:xfrm>
              <a:prstGeom prst="ellipse">
                <a:avLst/>
              </a:prstGeom>
              <a:solidFill>
                <a:srgbClr val="75B6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0" dirty="0"/>
              </a:p>
            </p:txBody>
          </p:sp>
          <p:sp>
            <p:nvSpPr>
              <p:cNvPr id="104" name="Oval 103">
                <a:extLst>
                  <a:ext uri="{FF2B5EF4-FFF2-40B4-BE49-F238E27FC236}">
                    <a16:creationId xmlns:a16="http://schemas.microsoft.com/office/drawing/2014/main" id="{39319E03-CB62-7145-BF2B-4FF3A4EABD73}"/>
                  </a:ext>
                </a:extLst>
              </p:cNvPr>
              <p:cNvSpPr/>
              <p:nvPr/>
            </p:nvSpPr>
            <p:spPr>
              <a:xfrm>
                <a:off x="3500147" y="3723582"/>
                <a:ext cx="313050" cy="313050"/>
              </a:xfrm>
              <a:prstGeom prst="ellipse">
                <a:avLst/>
              </a:prstGeom>
              <a:noFill/>
              <a:ln w="19050">
                <a:solidFill>
                  <a:srgbClr val="75B6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0" dirty="0"/>
              </a:p>
            </p:txBody>
          </p:sp>
        </p:grpSp>
        <p:grpSp>
          <p:nvGrpSpPr>
            <p:cNvPr id="95" name="Group 94"/>
            <p:cNvGrpSpPr/>
            <p:nvPr/>
          </p:nvGrpSpPr>
          <p:grpSpPr>
            <a:xfrm>
              <a:off x="4512992" y="4016763"/>
              <a:ext cx="859107" cy="864450"/>
              <a:chOff x="4241079" y="3921543"/>
              <a:chExt cx="1086646" cy="1093405"/>
            </a:xfrm>
          </p:grpSpPr>
          <p:pic>
            <p:nvPicPr>
              <p:cNvPr id="97" name="Picture 96" title="Strik out of diesel generator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69418" y="4193506"/>
                <a:ext cx="678408" cy="673006"/>
              </a:xfrm>
              <a:prstGeom prst="rect">
                <a:avLst/>
              </a:prstGeom>
            </p:spPr>
          </p:pic>
          <p:sp>
            <p:nvSpPr>
              <p:cNvPr id="98" name="Freeform 6"/>
              <p:cNvSpPr>
                <a:spLocks noEditPoints="1"/>
              </p:cNvSpPr>
              <p:nvPr/>
            </p:nvSpPr>
            <p:spPr bwMode="auto">
              <a:xfrm>
                <a:off x="4637464" y="3941715"/>
                <a:ext cx="273050" cy="315913"/>
              </a:xfrm>
              <a:custGeom>
                <a:avLst/>
                <a:gdLst>
                  <a:gd name="T0" fmla="*/ 45 w 139"/>
                  <a:gd name="T1" fmla="*/ 143 h 161"/>
                  <a:gd name="T2" fmla="*/ 89 w 139"/>
                  <a:gd name="T3" fmla="*/ 151 h 161"/>
                  <a:gd name="T4" fmla="*/ 103 w 139"/>
                  <a:gd name="T5" fmla="*/ 123 h 161"/>
                  <a:gd name="T6" fmla="*/ 118 w 139"/>
                  <a:gd name="T7" fmla="*/ 117 h 161"/>
                  <a:gd name="T8" fmla="*/ 130 w 139"/>
                  <a:gd name="T9" fmla="*/ 74 h 161"/>
                  <a:gd name="T10" fmla="*/ 131 w 139"/>
                  <a:gd name="T11" fmla="*/ 32 h 161"/>
                  <a:gd name="T12" fmla="*/ 85 w 139"/>
                  <a:gd name="T13" fmla="*/ 19 h 161"/>
                  <a:gd name="T14" fmla="*/ 26 w 139"/>
                  <a:gd name="T15" fmla="*/ 12 h 161"/>
                  <a:gd name="T16" fmla="*/ 14 w 139"/>
                  <a:gd name="T17" fmla="*/ 76 h 161"/>
                  <a:gd name="T18" fmla="*/ 61 w 139"/>
                  <a:gd name="T19" fmla="*/ 95 h 161"/>
                  <a:gd name="T20" fmla="*/ 54 w 139"/>
                  <a:gd name="T21" fmla="*/ 99 h 161"/>
                  <a:gd name="T22" fmla="*/ 45 w 139"/>
                  <a:gd name="T23" fmla="*/ 143 h 161"/>
                  <a:gd name="T24" fmla="*/ 53 w 139"/>
                  <a:gd name="T25" fmla="*/ 138 h 161"/>
                  <a:gd name="T26" fmla="*/ 59 w 139"/>
                  <a:gd name="T27" fmla="*/ 106 h 161"/>
                  <a:gd name="T28" fmla="*/ 69 w 139"/>
                  <a:gd name="T29" fmla="*/ 102 h 161"/>
                  <a:gd name="T30" fmla="*/ 74 w 139"/>
                  <a:gd name="T31" fmla="*/ 102 h 161"/>
                  <a:gd name="T32" fmla="*/ 73 w 139"/>
                  <a:gd name="T33" fmla="*/ 96 h 161"/>
                  <a:gd name="T34" fmla="*/ 71 w 139"/>
                  <a:gd name="T35" fmla="*/ 88 h 161"/>
                  <a:gd name="T36" fmla="*/ 71 w 139"/>
                  <a:gd name="T37" fmla="*/ 82 h 161"/>
                  <a:gd name="T38" fmla="*/ 65 w 139"/>
                  <a:gd name="T39" fmla="*/ 84 h 161"/>
                  <a:gd name="T40" fmla="*/ 21 w 139"/>
                  <a:gd name="T41" fmla="*/ 71 h 161"/>
                  <a:gd name="T42" fmla="*/ 31 w 139"/>
                  <a:gd name="T43" fmla="*/ 20 h 161"/>
                  <a:gd name="T44" fmla="*/ 80 w 139"/>
                  <a:gd name="T45" fmla="*/ 28 h 161"/>
                  <a:gd name="T46" fmla="*/ 83 w 139"/>
                  <a:gd name="T47" fmla="*/ 31 h 161"/>
                  <a:gd name="T48" fmla="*/ 86 w 139"/>
                  <a:gd name="T49" fmla="*/ 29 h 161"/>
                  <a:gd name="T50" fmla="*/ 123 w 139"/>
                  <a:gd name="T51" fmla="*/ 37 h 161"/>
                  <a:gd name="T52" fmla="*/ 121 w 139"/>
                  <a:gd name="T53" fmla="*/ 70 h 161"/>
                  <a:gd name="T54" fmla="*/ 119 w 139"/>
                  <a:gd name="T55" fmla="*/ 72 h 161"/>
                  <a:gd name="T56" fmla="*/ 121 w 139"/>
                  <a:gd name="T57" fmla="*/ 75 h 161"/>
                  <a:gd name="T58" fmla="*/ 112 w 139"/>
                  <a:gd name="T59" fmla="*/ 110 h 161"/>
                  <a:gd name="T60" fmla="*/ 98 w 139"/>
                  <a:gd name="T61" fmla="*/ 114 h 161"/>
                  <a:gd name="T62" fmla="*/ 92 w 139"/>
                  <a:gd name="T63" fmla="*/ 114 h 161"/>
                  <a:gd name="T64" fmla="*/ 94 w 139"/>
                  <a:gd name="T65" fmla="*/ 120 h 161"/>
                  <a:gd name="T66" fmla="*/ 84 w 139"/>
                  <a:gd name="T67" fmla="*/ 143 h 161"/>
                  <a:gd name="T68" fmla="*/ 53 w 139"/>
                  <a:gd name="T69" fmla="*/ 138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39" h="161">
                    <a:moveTo>
                      <a:pt x="45" y="143"/>
                    </a:moveTo>
                    <a:cubicBezTo>
                      <a:pt x="55" y="157"/>
                      <a:pt x="75" y="161"/>
                      <a:pt x="89" y="151"/>
                    </a:cubicBezTo>
                    <a:cubicBezTo>
                      <a:pt x="99" y="145"/>
                      <a:pt x="104" y="134"/>
                      <a:pt x="103" y="123"/>
                    </a:cubicBezTo>
                    <a:cubicBezTo>
                      <a:pt x="108" y="122"/>
                      <a:pt x="113" y="120"/>
                      <a:pt x="118" y="117"/>
                    </a:cubicBezTo>
                    <a:cubicBezTo>
                      <a:pt x="132" y="108"/>
                      <a:pt x="137" y="89"/>
                      <a:pt x="130" y="74"/>
                    </a:cubicBezTo>
                    <a:cubicBezTo>
                      <a:pt x="139" y="61"/>
                      <a:pt x="139" y="45"/>
                      <a:pt x="131" y="32"/>
                    </a:cubicBezTo>
                    <a:cubicBezTo>
                      <a:pt x="121" y="17"/>
                      <a:pt x="101" y="12"/>
                      <a:pt x="85" y="19"/>
                    </a:cubicBezTo>
                    <a:cubicBezTo>
                      <a:pt x="70" y="3"/>
                      <a:pt x="45" y="0"/>
                      <a:pt x="26" y="12"/>
                    </a:cubicBezTo>
                    <a:cubicBezTo>
                      <a:pt x="5" y="27"/>
                      <a:pt x="0" y="55"/>
                      <a:pt x="14" y="76"/>
                    </a:cubicBezTo>
                    <a:cubicBezTo>
                      <a:pt x="24" y="91"/>
                      <a:pt x="43" y="99"/>
                      <a:pt x="61" y="95"/>
                    </a:cubicBezTo>
                    <a:cubicBezTo>
                      <a:pt x="59" y="96"/>
                      <a:pt x="56" y="97"/>
                      <a:pt x="54" y="99"/>
                    </a:cubicBezTo>
                    <a:cubicBezTo>
                      <a:pt x="39" y="108"/>
                      <a:pt x="35" y="128"/>
                      <a:pt x="45" y="143"/>
                    </a:cubicBezTo>
                    <a:close/>
                    <a:moveTo>
                      <a:pt x="53" y="138"/>
                    </a:moveTo>
                    <a:cubicBezTo>
                      <a:pt x="46" y="127"/>
                      <a:pt x="49" y="113"/>
                      <a:pt x="59" y="106"/>
                    </a:cubicBezTo>
                    <a:cubicBezTo>
                      <a:pt x="62" y="104"/>
                      <a:pt x="65" y="103"/>
                      <a:pt x="69" y="102"/>
                    </a:cubicBezTo>
                    <a:cubicBezTo>
                      <a:pt x="74" y="102"/>
                      <a:pt x="74" y="102"/>
                      <a:pt x="74" y="102"/>
                    </a:cubicBezTo>
                    <a:cubicBezTo>
                      <a:pt x="73" y="96"/>
                      <a:pt x="73" y="96"/>
                      <a:pt x="73" y="96"/>
                    </a:cubicBezTo>
                    <a:cubicBezTo>
                      <a:pt x="72" y="94"/>
                      <a:pt x="71" y="91"/>
                      <a:pt x="71" y="88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65" y="84"/>
                      <a:pt x="65" y="84"/>
                      <a:pt x="65" y="84"/>
                    </a:cubicBezTo>
                    <a:cubicBezTo>
                      <a:pt x="49" y="90"/>
                      <a:pt x="31" y="85"/>
                      <a:pt x="21" y="71"/>
                    </a:cubicBezTo>
                    <a:cubicBezTo>
                      <a:pt x="10" y="54"/>
                      <a:pt x="14" y="31"/>
                      <a:pt x="31" y="20"/>
                    </a:cubicBezTo>
                    <a:cubicBezTo>
                      <a:pt x="47" y="9"/>
                      <a:pt x="69" y="13"/>
                      <a:pt x="80" y="28"/>
                    </a:cubicBezTo>
                    <a:cubicBezTo>
                      <a:pt x="83" y="31"/>
                      <a:pt x="83" y="31"/>
                      <a:pt x="83" y="31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9" y="21"/>
                      <a:pt x="115" y="25"/>
                      <a:pt x="123" y="37"/>
                    </a:cubicBezTo>
                    <a:cubicBezTo>
                      <a:pt x="130" y="47"/>
                      <a:pt x="129" y="61"/>
                      <a:pt x="121" y="70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21" y="75"/>
                      <a:pt x="121" y="75"/>
                      <a:pt x="121" y="75"/>
                    </a:cubicBezTo>
                    <a:cubicBezTo>
                      <a:pt x="127" y="87"/>
                      <a:pt x="124" y="102"/>
                      <a:pt x="112" y="110"/>
                    </a:cubicBezTo>
                    <a:cubicBezTo>
                      <a:pt x="108" y="113"/>
                      <a:pt x="103" y="114"/>
                      <a:pt x="98" y="114"/>
                    </a:cubicBezTo>
                    <a:cubicBezTo>
                      <a:pt x="92" y="114"/>
                      <a:pt x="92" y="114"/>
                      <a:pt x="92" y="114"/>
                    </a:cubicBezTo>
                    <a:cubicBezTo>
                      <a:pt x="94" y="120"/>
                      <a:pt x="94" y="120"/>
                      <a:pt x="94" y="120"/>
                    </a:cubicBezTo>
                    <a:cubicBezTo>
                      <a:pt x="96" y="129"/>
                      <a:pt x="92" y="138"/>
                      <a:pt x="84" y="143"/>
                    </a:cubicBezTo>
                    <a:cubicBezTo>
                      <a:pt x="74" y="150"/>
                      <a:pt x="60" y="148"/>
                      <a:pt x="53" y="138"/>
                    </a:cubicBezTo>
                    <a:close/>
                  </a:path>
                </a:pathLst>
              </a:custGeom>
              <a:solidFill>
                <a:srgbClr val="6C6D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Freeform 7"/>
              <p:cNvSpPr>
                <a:spLocks noEditPoints="1"/>
              </p:cNvSpPr>
              <p:nvPr/>
            </p:nvSpPr>
            <p:spPr bwMode="auto">
              <a:xfrm>
                <a:off x="4241079" y="3921543"/>
                <a:ext cx="1086646" cy="1093405"/>
              </a:xfrm>
              <a:custGeom>
                <a:avLst/>
                <a:gdLst>
                  <a:gd name="T0" fmla="*/ 201 w 402"/>
                  <a:gd name="T1" fmla="*/ 402 h 402"/>
                  <a:gd name="T2" fmla="*/ 0 w 402"/>
                  <a:gd name="T3" fmla="*/ 201 h 402"/>
                  <a:gd name="T4" fmla="*/ 201 w 402"/>
                  <a:gd name="T5" fmla="*/ 0 h 402"/>
                  <a:gd name="T6" fmla="*/ 402 w 402"/>
                  <a:gd name="T7" fmla="*/ 201 h 402"/>
                  <a:gd name="T8" fmla="*/ 201 w 402"/>
                  <a:gd name="T9" fmla="*/ 402 h 402"/>
                  <a:gd name="T10" fmla="*/ 201 w 402"/>
                  <a:gd name="T11" fmla="*/ 9 h 402"/>
                  <a:gd name="T12" fmla="*/ 9 w 402"/>
                  <a:gd name="T13" fmla="*/ 201 h 402"/>
                  <a:gd name="T14" fmla="*/ 201 w 402"/>
                  <a:gd name="T15" fmla="*/ 393 h 402"/>
                  <a:gd name="T16" fmla="*/ 393 w 402"/>
                  <a:gd name="T17" fmla="*/ 201 h 402"/>
                  <a:gd name="T18" fmla="*/ 201 w 402"/>
                  <a:gd name="T19" fmla="*/ 9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2" h="402">
                    <a:moveTo>
                      <a:pt x="201" y="402"/>
                    </a:moveTo>
                    <a:cubicBezTo>
                      <a:pt x="90" y="402"/>
                      <a:pt x="0" y="312"/>
                      <a:pt x="0" y="201"/>
                    </a:cubicBezTo>
                    <a:cubicBezTo>
                      <a:pt x="0" y="90"/>
                      <a:pt x="90" y="0"/>
                      <a:pt x="201" y="0"/>
                    </a:cubicBezTo>
                    <a:cubicBezTo>
                      <a:pt x="312" y="0"/>
                      <a:pt x="402" y="90"/>
                      <a:pt x="402" y="201"/>
                    </a:cubicBezTo>
                    <a:cubicBezTo>
                      <a:pt x="402" y="312"/>
                      <a:pt x="312" y="402"/>
                      <a:pt x="201" y="402"/>
                    </a:cubicBezTo>
                    <a:close/>
                    <a:moveTo>
                      <a:pt x="201" y="9"/>
                    </a:moveTo>
                    <a:cubicBezTo>
                      <a:pt x="95" y="9"/>
                      <a:pt x="9" y="95"/>
                      <a:pt x="9" y="201"/>
                    </a:cubicBezTo>
                    <a:cubicBezTo>
                      <a:pt x="9" y="307"/>
                      <a:pt x="95" y="393"/>
                      <a:pt x="201" y="393"/>
                    </a:cubicBezTo>
                    <a:cubicBezTo>
                      <a:pt x="307" y="393"/>
                      <a:pt x="393" y="307"/>
                      <a:pt x="393" y="201"/>
                    </a:cubicBezTo>
                    <a:cubicBezTo>
                      <a:pt x="393" y="95"/>
                      <a:pt x="307" y="9"/>
                      <a:pt x="201" y="9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8"/>
              <p:cNvSpPr>
                <a:spLocks/>
              </p:cNvSpPr>
              <p:nvPr/>
            </p:nvSpPr>
            <p:spPr bwMode="auto">
              <a:xfrm>
                <a:off x="4409613" y="4077118"/>
                <a:ext cx="765711" cy="777494"/>
              </a:xfrm>
              <a:custGeom>
                <a:avLst/>
                <a:gdLst>
                  <a:gd name="T0" fmla="*/ 10 w 439"/>
                  <a:gd name="T1" fmla="*/ 443 h 443"/>
                  <a:gd name="T2" fmla="*/ 0 w 439"/>
                  <a:gd name="T3" fmla="*/ 432 h 443"/>
                  <a:gd name="T4" fmla="*/ 428 w 439"/>
                  <a:gd name="T5" fmla="*/ 0 h 443"/>
                  <a:gd name="T6" fmla="*/ 439 w 439"/>
                  <a:gd name="T7" fmla="*/ 9 h 443"/>
                  <a:gd name="T8" fmla="*/ 10 w 439"/>
                  <a:gd name="T9" fmla="*/ 443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9" h="443">
                    <a:moveTo>
                      <a:pt x="10" y="443"/>
                    </a:moveTo>
                    <a:lnTo>
                      <a:pt x="0" y="432"/>
                    </a:lnTo>
                    <a:lnTo>
                      <a:pt x="428" y="0"/>
                    </a:lnTo>
                    <a:lnTo>
                      <a:pt x="439" y="9"/>
                    </a:lnTo>
                    <a:lnTo>
                      <a:pt x="10" y="443"/>
                    </a:ln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DE21C12E-EF50-0743-82F0-36394D284E39}"/>
                </a:ext>
              </a:extLst>
            </p:cNvPr>
            <p:cNvSpPr txBox="1"/>
            <p:nvPr/>
          </p:nvSpPr>
          <p:spPr>
            <a:xfrm>
              <a:off x="2155705" y="2296316"/>
              <a:ext cx="1799040" cy="584775"/>
            </a:xfrm>
            <a:prstGeom prst="rect">
              <a:avLst/>
            </a:prstGeom>
            <a:noFill/>
          </p:spPr>
          <p:txBody>
            <a:bodyPr wrap="square" lIns="0" rIns="27432" rtlCol="0" anchor="t" anchorCtr="1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Cost Effective Resiliency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47938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Background of operating fuel cells">
            <a:extLst>
              <a:ext uri="{FF2B5EF4-FFF2-40B4-BE49-F238E27FC236}">
                <a16:creationId xmlns:a16="http://schemas.microsoft.com/office/drawing/2014/main" id="{0107761B-E805-114F-88EC-BF8B6C655C9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13428" y="0"/>
            <a:ext cx="13104459" cy="68580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7994C7CD-ED21-CC4C-8A0B-D8534B931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313428" y="0"/>
            <a:ext cx="13104459" cy="6858000"/>
          </a:xfrm>
          <a:prstGeom prst="rect">
            <a:avLst/>
          </a:prstGeom>
          <a:solidFill>
            <a:schemeClr val="tx2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grpSp>
        <p:nvGrpSpPr>
          <p:cNvPr id="42" name="Group 41" descr="The other 2 circles of the 3 overlapping considerations for an optimized microgrid design." title="Reliable and Affordable circles">
            <a:extLst>
              <a:ext uri="{FF2B5EF4-FFF2-40B4-BE49-F238E27FC236}">
                <a16:creationId xmlns:a16="http://schemas.microsoft.com/office/drawing/2014/main" id="{C8D0AEFE-8187-B24C-AEE1-1C4F70139A6D}"/>
              </a:ext>
            </a:extLst>
          </p:cNvPr>
          <p:cNvGrpSpPr/>
          <p:nvPr/>
        </p:nvGrpSpPr>
        <p:grpSpPr>
          <a:xfrm>
            <a:off x="3372395" y="2828444"/>
            <a:ext cx="5671457" cy="3383280"/>
            <a:chOff x="3372395" y="3067595"/>
            <a:chExt cx="5671457" cy="3383280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4FA74110-5E53-2C4C-9A45-C9BDD86C38AD}"/>
                </a:ext>
              </a:extLst>
            </p:cNvPr>
            <p:cNvSpPr/>
            <p:nvPr/>
          </p:nvSpPr>
          <p:spPr>
            <a:xfrm>
              <a:off x="3372395" y="3067595"/>
              <a:ext cx="3383280" cy="3383280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FD2AAD-16D8-304E-8B0B-355BCD6390B1}"/>
                </a:ext>
              </a:extLst>
            </p:cNvPr>
            <p:cNvSpPr/>
            <p:nvPr/>
          </p:nvSpPr>
          <p:spPr>
            <a:xfrm>
              <a:off x="5660572" y="3067595"/>
              <a:ext cx="3383280" cy="3383280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endParaRPr>
            </a:p>
          </p:txBody>
        </p:sp>
      </p:grpSp>
      <p:sp>
        <p:nvSpPr>
          <p:cNvPr id="41" name="Oval 40" descr="1 of 3 circles overlapping eachother to achieve optimum microgrid design.  This circle represents clean" title="OVerlapping Circle">
            <a:extLst>
              <a:ext uri="{FF2B5EF4-FFF2-40B4-BE49-F238E27FC236}">
                <a16:creationId xmlns:a16="http://schemas.microsoft.com/office/drawing/2014/main" id="{4735A834-6D41-E449-8598-7CCFCAB9C8D9}"/>
              </a:ext>
            </a:extLst>
          </p:cNvPr>
          <p:cNvSpPr/>
          <p:nvPr/>
        </p:nvSpPr>
        <p:spPr>
          <a:xfrm>
            <a:off x="4516483" y="872194"/>
            <a:ext cx="3383280" cy="3383280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b="1" dirty="0">
              <a:solidFill>
                <a:schemeClr val="bg1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64B6097-0A77-4248-9E7D-1417F7FDF129}"/>
              </a:ext>
            </a:extLst>
          </p:cNvPr>
          <p:cNvSpPr txBox="1"/>
          <p:nvPr/>
        </p:nvSpPr>
        <p:spPr>
          <a:xfrm>
            <a:off x="5631683" y="2208627"/>
            <a:ext cx="11528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100000"/>
            </a:pPr>
            <a:r>
              <a:rPr lang="en-US" sz="20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CLEAN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C9331D7-7399-5546-B483-5D916923EAA9}"/>
              </a:ext>
            </a:extLst>
          </p:cNvPr>
          <p:cNvSpPr txBox="1"/>
          <p:nvPr/>
        </p:nvSpPr>
        <p:spPr>
          <a:xfrm>
            <a:off x="3777874" y="4795091"/>
            <a:ext cx="1595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100000"/>
            </a:pPr>
            <a:r>
              <a:rPr lang="en-US" sz="20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RELIABLE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52C122F-8CA0-8C4B-9A91-00747DD7E47D}"/>
              </a:ext>
            </a:extLst>
          </p:cNvPr>
          <p:cNvSpPr txBox="1"/>
          <p:nvPr/>
        </p:nvSpPr>
        <p:spPr>
          <a:xfrm>
            <a:off x="6818285" y="4795091"/>
            <a:ext cx="20812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100000"/>
            </a:pPr>
            <a:r>
              <a:rPr lang="en-US" sz="20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AFFORDABLE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7D6BE4C8-8CC4-D543-B98D-A93AD8D287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323" y="1392059"/>
            <a:ext cx="863600" cy="8382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535008C-5298-424B-AB7E-48B4232F25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685" y="3956889"/>
            <a:ext cx="863600" cy="8382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49E0BD97-1553-874A-900D-E84DC5D11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825" y="3956889"/>
            <a:ext cx="863600" cy="838200"/>
          </a:xfrm>
          <a:prstGeom prst="rect">
            <a:avLst/>
          </a:prstGeom>
        </p:spPr>
      </p:pic>
      <p:pic>
        <p:nvPicPr>
          <p:cNvPr id="51" name="Picture 50" descr="Bloom_White_Green.png" title="Bloom Energy logo">
            <a:extLst>
              <a:ext uri="{FF2B5EF4-FFF2-40B4-BE49-F238E27FC236}">
                <a16:creationId xmlns:a16="http://schemas.microsoft.com/office/drawing/2014/main" id="{2CC275DC-D380-984D-9ACE-FC64A98EFD7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6310" y="544190"/>
            <a:ext cx="2023949" cy="327138"/>
          </a:xfrm>
          <a:prstGeom prst="rect">
            <a:avLst/>
          </a:prstGeom>
        </p:spPr>
      </p:pic>
      <p:sp>
        <p:nvSpPr>
          <p:cNvPr id="3" name="Title 26"/>
          <p:cNvSpPr txBox="1">
            <a:spLocks noGrp="1"/>
          </p:cNvSpPr>
          <p:nvPr>
            <p:ph type="title"/>
          </p:nvPr>
        </p:nvSpPr>
        <p:spPr>
          <a:xfrm>
            <a:off x="154855" y="295969"/>
            <a:ext cx="6526709" cy="132959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1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spc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Considerations </a:t>
            </a:r>
            <a:br>
              <a:rPr lang="en-US" b="1" spc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US" b="1" spc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of </a:t>
            </a:r>
            <a:r>
              <a:rPr lang="en-US" b="1" spc="0" dirty="0" err="1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microgrid</a:t>
            </a:r>
            <a:r>
              <a:rPr lang="en-US" b="1" spc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br>
              <a:rPr lang="en-US" b="1" spc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US" b="1" spc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design</a:t>
            </a:r>
          </a:p>
        </p:txBody>
      </p:sp>
    </p:spTree>
    <p:extLst>
      <p:ext uri="{BB962C8B-B14F-4D97-AF65-F5344CB8AC3E}">
        <p14:creationId xmlns:p14="http://schemas.microsoft.com/office/powerpoint/2010/main" val="4113378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494507"/>
            <a:ext cx="10820400" cy="886397"/>
          </a:xfrm>
        </p:spPr>
        <p:txBody>
          <a:bodyPr/>
          <a:lstStyle/>
          <a:p>
            <a:r>
              <a:rPr lang="en-US" dirty="0"/>
              <a:t>Bloom is the BEST solution for multi-day outages</a:t>
            </a:r>
          </a:p>
        </p:txBody>
      </p:sp>
      <p:pic>
        <p:nvPicPr>
          <p:cNvPr id="2" name="Picture 1" descr="Graphical representation of a Bloom Energy power module providing always on 24 x7 power.">
            <a:extLst>
              <a:ext uri="{FF2B5EF4-FFF2-40B4-BE49-F238E27FC236}">
                <a16:creationId xmlns:a16="http://schemas.microsoft.com/office/drawing/2014/main" id="{9C319353-0D61-4969-9FD2-74AE1B960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1555"/>
            <a:ext cx="12192000" cy="5239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9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 descr="Summarizes buildings, solar, natural gas fuel cell and utility feed.  Natural gas fuel cell was able to maintain power during the entirety of a 5.5 day outage." title="Campus Microgrid">
            <a:extLst>
              <a:ext uri="{FF2B5EF4-FFF2-40B4-BE49-F238E27FC236}">
                <a16:creationId xmlns:a16="http://schemas.microsoft.com/office/drawing/2014/main" id="{2A74FA85-F076-B443-9623-F795DFBED768}"/>
              </a:ext>
            </a:extLst>
          </p:cNvPr>
          <p:cNvGrpSpPr/>
          <p:nvPr/>
        </p:nvGrpSpPr>
        <p:grpSpPr>
          <a:xfrm>
            <a:off x="737420" y="497349"/>
            <a:ext cx="11372634" cy="6055544"/>
            <a:chOff x="387255" y="178048"/>
            <a:chExt cx="12330641" cy="6565652"/>
          </a:xfrm>
        </p:grpSpPr>
        <p:pic>
          <p:nvPicPr>
            <p:cNvPr id="4" name="Picture 2" descr="Summarizes buildings, solar, natural gas fuel cell and utility feed.  Natural gas fuel cell was able to maintain power during the entirety of a 5.5 day outage." title="Campus Micgrid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87255" y="184821"/>
              <a:ext cx="11751737" cy="6558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ectangle 21"/>
            <p:cNvSpPr/>
            <p:nvPr/>
          </p:nvSpPr>
          <p:spPr>
            <a:xfrm>
              <a:off x="9479170" y="2255721"/>
              <a:ext cx="2571730" cy="817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3302000" y="283633"/>
              <a:ext cx="3014133" cy="1871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020733" y="262945"/>
              <a:ext cx="3014133" cy="16886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552392" y="178048"/>
              <a:ext cx="3674534" cy="17610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993468" y="1841500"/>
              <a:ext cx="745066" cy="4868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9" name="Rectangle 8"/>
            <p:cNvSpPr/>
            <p:nvPr/>
          </p:nvSpPr>
          <p:spPr>
            <a:xfrm rot="-1620000">
              <a:off x="5866462" y="2000492"/>
              <a:ext cx="1208966" cy="78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10" name="Rectangle 9"/>
            <p:cNvSpPr/>
            <p:nvPr/>
          </p:nvSpPr>
          <p:spPr>
            <a:xfrm rot="-1260000">
              <a:off x="5636052" y="2118481"/>
              <a:ext cx="1208966" cy="1584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11" name="Rectangle 10"/>
            <p:cNvSpPr/>
            <p:nvPr/>
          </p:nvSpPr>
          <p:spPr>
            <a:xfrm rot="-1260000">
              <a:off x="4348579" y="1979178"/>
              <a:ext cx="1208966" cy="1584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706536" y="1195366"/>
              <a:ext cx="661553" cy="15616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5699760" y="2317179"/>
              <a:ext cx="739856" cy="182971"/>
            </a:xfrm>
            <a:prstGeom prst="line">
              <a:avLst/>
            </a:prstGeom>
            <a:ln>
              <a:solidFill>
                <a:srgbClr val="F47F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4069387" y="1788414"/>
              <a:ext cx="3064270" cy="2971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9706264" y="3803411"/>
              <a:ext cx="477981" cy="710862"/>
            </a:xfrm>
            <a:prstGeom prst="line">
              <a:avLst/>
            </a:prstGeom>
            <a:ln>
              <a:solidFill>
                <a:srgbClr val="F47F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 descr="Solar panels as part of microgrid" title="Solar panels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2271" y="1107256"/>
              <a:ext cx="1264016" cy="842677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2048114" y="1244915"/>
              <a:ext cx="156966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/>
                <a:t>300 kW Solar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081007" y="6107945"/>
              <a:ext cx="7745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15 kV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0022631" y="3799316"/>
              <a:ext cx="413883" cy="2106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2" name="Rectangle 1"/>
            <p:cNvSpPr/>
            <p:nvPr/>
          </p:nvSpPr>
          <p:spPr>
            <a:xfrm>
              <a:off x="8786285" y="1001563"/>
              <a:ext cx="3931611" cy="1301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/>
                <a:t>During CA wildfire season </a:t>
              </a:r>
            </a:p>
            <a:p>
              <a:r>
                <a:rPr lang="en-US" dirty="0"/>
                <a:t>last year, the microgrid </a:t>
              </a:r>
            </a:p>
            <a:p>
              <a:r>
                <a:rPr lang="en-US" dirty="0"/>
                <a:t>powered the facility through </a:t>
              </a:r>
              <a:br>
                <a:rPr lang="en-US" dirty="0"/>
              </a:br>
              <a:r>
                <a:rPr lang="en-US" dirty="0"/>
                <a:t>a </a:t>
              </a:r>
              <a:r>
                <a:rPr lang="en-US" b="1" dirty="0"/>
                <a:t>5.5 day PSPS event</a:t>
              </a:r>
              <a:endParaRPr lang="en-US" b="1" i="1" dirty="0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7FE153B5-2A29-8949-A754-B438F0B6F160}"/>
              </a:ext>
            </a:extLst>
          </p:cNvPr>
          <p:cNvSpPr/>
          <p:nvPr/>
        </p:nvSpPr>
        <p:spPr>
          <a:xfrm>
            <a:off x="9737205" y="2424651"/>
            <a:ext cx="25168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200" b="1" dirty="0"/>
          </a:p>
          <a:p>
            <a:r>
              <a:rPr lang="en-US" sz="1200" b="1" i="1" dirty="0"/>
              <a:t>*Any combination of </a:t>
            </a:r>
            <a:br>
              <a:rPr lang="en-US" sz="1200" b="1" i="1" dirty="0"/>
            </a:br>
            <a:r>
              <a:rPr lang="en-US" sz="1200" b="1" i="1" dirty="0"/>
              <a:t>renewable to provide this </a:t>
            </a:r>
            <a:br>
              <a:rPr lang="en-US" sz="1200" b="1" i="1" dirty="0"/>
            </a:br>
            <a:r>
              <a:rPr lang="en-US" sz="1200" b="1" i="1" dirty="0"/>
              <a:t>much power for this long </a:t>
            </a:r>
            <a:br>
              <a:rPr lang="en-US" sz="1200" b="1" i="1" dirty="0"/>
            </a:br>
            <a:r>
              <a:rPr lang="en-US" sz="1200" b="1" i="1" dirty="0"/>
              <a:t>would not fit on the </a:t>
            </a:r>
            <a:br>
              <a:rPr lang="en-US" sz="1200" b="1" i="1" dirty="0"/>
            </a:br>
            <a:r>
              <a:rPr lang="en-US" sz="1200" b="1" i="1" dirty="0"/>
              <a:t>customer campus</a:t>
            </a:r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>
          <a:xfrm>
            <a:off x="373497" y="504355"/>
            <a:ext cx="10515600" cy="443198"/>
          </a:xfrm>
        </p:spPr>
        <p:txBody>
          <a:bodyPr/>
          <a:lstStyle/>
          <a:p>
            <a:r>
              <a:rPr lang="en-US" b="1" spc="0" dirty="0">
                <a:latin typeface="Arial Black" panose="020B0604020202020204" pitchFamily="34" charset="0"/>
                <a:cs typeface="Arial Black" panose="020B0604020202020204" pitchFamily="34" charset="0"/>
              </a:rPr>
              <a:t>Santa Rosa Manufacturer MICROGRID</a:t>
            </a:r>
          </a:p>
        </p:txBody>
      </p:sp>
    </p:spTree>
    <p:extLst>
      <p:ext uri="{BB962C8B-B14F-4D97-AF65-F5344CB8AC3E}">
        <p14:creationId xmlns:p14="http://schemas.microsoft.com/office/powerpoint/2010/main" val="17430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14FCFB6-A7F4-1A4C-A24D-6EC9D035A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31" y="1005840"/>
            <a:ext cx="12192000" cy="535577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27326" y="1312603"/>
            <a:ext cx="536147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sz="2400" b="1" dirty="0"/>
              <a:t>CALIFORNIA HEALTHCARE EXAMPLE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r>
              <a:rPr lang="en-US" sz="1600" b="1" dirty="0"/>
              <a:t>Requires 96 hours of onsite fuel</a:t>
            </a:r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r>
              <a:rPr lang="en-US" sz="1600" b="1" dirty="0"/>
              <a:t>Pipeline as emergency source not an option</a:t>
            </a:r>
          </a:p>
          <a:p>
            <a:pPr>
              <a:buSzPct val="100000"/>
            </a:pPr>
            <a:endParaRPr lang="en-US" dirty="0"/>
          </a:p>
          <a:p>
            <a:pPr marL="742950" lvl="1" indent="-228600">
              <a:buSzPct val="100000"/>
              <a:buFont typeface="Arial" panose="020B0604020202020204" pitchFamily="34" charset="0"/>
              <a:buChar char="•"/>
            </a:pPr>
            <a:r>
              <a:rPr lang="en-US" sz="1600" dirty="0"/>
              <a:t>Facilities already own this equipment and it is required to meet code</a:t>
            </a:r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742950" lvl="1" indent="-228600">
              <a:buSzPct val="100000"/>
              <a:buFont typeface="Arial" panose="020B0604020202020204" pitchFamily="34" charset="0"/>
              <a:buChar char="•"/>
            </a:pPr>
            <a:r>
              <a:rPr lang="en-US" sz="1600" dirty="0"/>
              <a:t>Disincentivizes transition to more predictable, </a:t>
            </a:r>
            <a:br>
              <a:rPr lang="en-US" sz="1600" dirty="0"/>
            </a:br>
            <a:r>
              <a:rPr lang="en-US" sz="1600" dirty="0"/>
              <a:t>fully operable alternative solutions</a:t>
            </a:r>
          </a:p>
          <a:p>
            <a:pPr marL="57150">
              <a:buSzPct val="100000"/>
            </a:pPr>
            <a:endParaRPr lang="en-US" sz="1600" dirty="0"/>
          </a:p>
          <a:p>
            <a:pPr>
              <a:buSzPct val="100000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6083" y="1326887"/>
            <a:ext cx="5856136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sz="2400" b="1" dirty="0"/>
              <a:t>OPTIMAL NG MICROGRIDS ARE </a:t>
            </a:r>
            <a:br>
              <a:rPr lang="en-US" sz="2400" b="1" dirty="0"/>
            </a:br>
            <a:r>
              <a:rPr lang="en-US" sz="2400" b="1" dirty="0"/>
              <a:t>OPERATED </a:t>
            </a:r>
            <a:r>
              <a:rPr lang="en-US" sz="2400" b="1" dirty="0">
                <a:latin typeface="Arial Black" panose="020B0604020202020204" pitchFamily="34" charset="0"/>
                <a:cs typeface="Arial Black" panose="020B0604020202020204" pitchFamily="34" charset="0"/>
              </a:rPr>
              <a:t>24X7X365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r>
              <a:rPr lang="en-US" sz="1600" b="1" dirty="0"/>
              <a:t>Current regulations penalize clean, constant </a:t>
            </a:r>
            <a:br>
              <a:rPr lang="en-US" sz="1600" b="1" dirty="0"/>
            </a:br>
            <a:r>
              <a:rPr lang="en-US" sz="1600" b="1" dirty="0"/>
              <a:t>generation favoring standby or intermittent </a:t>
            </a:r>
            <a:br>
              <a:rPr lang="en-US" sz="1600" b="1" dirty="0"/>
            </a:br>
            <a:r>
              <a:rPr lang="en-US" sz="1600" b="1" dirty="0"/>
              <a:t>renewable resources that do not fill the need</a:t>
            </a:r>
            <a:br>
              <a:rPr lang="en-US" sz="1500" b="1" dirty="0"/>
            </a:br>
            <a:endParaRPr lang="en-US" sz="1500" b="1" dirty="0"/>
          </a:p>
          <a:p>
            <a:pPr marL="742950" lvl="1" indent="-228600">
              <a:buSzPct val="100000"/>
              <a:buFont typeface="Arial" panose="020B0604020202020204" pitchFamily="34" charset="0"/>
              <a:buChar char="•"/>
            </a:pPr>
            <a:r>
              <a:rPr lang="en-US" sz="1500" i="1" dirty="0"/>
              <a:t>Example: grid treats distributed resource as if there </a:t>
            </a:r>
            <a:br>
              <a:rPr lang="en-US" sz="1500" i="1" dirty="0"/>
            </a:br>
            <a:r>
              <a:rPr lang="en-US" sz="1500" i="1" dirty="0"/>
              <a:t>were no load, charging project with upgrades that are unnecessary given customer loads</a:t>
            </a:r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r>
              <a:rPr lang="en-US" sz="1600" b="1" dirty="0"/>
              <a:t>Regs have existed for decades, thus incentivizing </a:t>
            </a:r>
            <a:br>
              <a:rPr lang="en-US" sz="1600" b="1" dirty="0"/>
            </a:br>
            <a:r>
              <a:rPr lang="en-US" sz="1600" b="1" dirty="0"/>
              <a:t>mass production of diesel in liue of cleaner resources</a:t>
            </a:r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28600">
              <a:buSzPct val="100000"/>
              <a:buFont typeface="Arial" panose="020B0604020202020204" pitchFamily="34" charset="0"/>
              <a:buChar char="•"/>
            </a:pPr>
            <a:r>
              <a:rPr lang="en-US" sz="1600" b="1" dirty="0"/>
              <a:t>Mis-placed requirement for onsite storage</a:t>
            </a:r>
            <a:br>
              <a:rPr lang="en-US" sz="1500" b="1" dirty="0"/>
            </a:br>
            <a:endParaRPr lang="en-US" sz="1500" b="1" dirty="0"/>
          </a:p>
          <a:p>
            <a:pPr marL="742950" lvl="1" indent="-228600">
              <a:buSzPct val="100000"/>
              <a:buFont typeface="Arial" panose="020B0604020202020204" pitchFamily="34" charset="0"/>
              <a:buChar char="•"/>
            </a:pPr>
            <a:r>
              <a:rPr lang="en-US" sz="1500" i="1" dirty="0"/>
              <a:t>Pipeline ng is disconnected from electrical grid system.  Storage of NG is an option, albeit not widely adopted. Codes/requirements often call-out diesel by name.</a:t>
            </a:r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>
          <a:xfrm>
            <a:off x="0" y="390053"/>
            <a:ext cx="12192000" cy="443198"/>
          </a:xfrm>
        </p:spPr>
        <p:txBody>
          <a:bodyPr/>
          <a:lstStyle/>
          <a:p>
            <a:r>
              <a:rPr lang="en-US" b="1" spc="0" dirty="0">
                <a:latin typeface="Arial Black" panose="020B0604020202020204" pitchFamily="34" charset="0"/>
                <a:cs typeface="Arial Black" panose="020B0604020202020204" pitchFamily="34" charset="0"/>
              </a:rPr>
              <a:t>WHY NOT MORE?</a:t>
            </a:r>
          </a:p>
        </p:txBody>
      </p:sp>
    </p:spTree>
    <p:extLst>
      <p:ext uri="{BB962C8B-B14F-4D97-AF65-F5344CB8AC3E}">
        <p14:creationId xmlns:p14="http://schemas.microsoft.com/office/powerpoint/2010/main" val="415247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Bloom">
      <a:dk1>
        <a:srgbClr val="404040"/>
      </a:dk1>
      <a:lt1>
        <a:srgbClr val="FFFFFF"/>
      </a:lt1>
      <a:dk2>
        <a:srgbClr val="000000"/>
      </a:dk2>
      <a:lt2>
        <a:srgbClr val="4F9F43"/>
      </a:lt2>
      <a:accent1>
        <a:srgbClr val="36414A"/>
      </a:accent1>
      <a:accent2>
        <a:srgbClr val="E4E5E6"/>
      </a:accent2>
      <a:accent3>
        <a:srgbClr val="FFFFFF"/>
      </a:accent3>
      <a:accent4>
        <a:srgbClr val="000000"/>
      </a:accent4>
      <a:accent5>
        <a:srgbClr val="00A4E4"/>
      </a:accent5>
      <a:accent6>
        <a:srgbClr val="FFA700"/>
      </a:accent6>
      <a:hlink>
        <a:srgbClr val="4F9F43"/>
      </a:hlink>
      <a:folHlink>
        <a:srgbClr val="45556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10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buSzPct val="100000"/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oom Energy_NEW TEMPLATE_0519 2.potx" id="{03DF74DC-0273-4378-9D51-B86FE283A405}" vid="{6B16C0F4-BB70-4AA4-B64C-9A760F67D4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331</Words>
  <Application>Microsoft Office PowerPoint</Application>
  <PresentationFormat>Widescreen</PresentationFormat>
  <Paragraphs>62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Arial Black</vt:lpstr>
      <vt:lpstr>Office Theme</vt:lpstr>
      <vt:lpstr>developing clean alternatives to backup diesel generation</vt:lpstr>
      <vt:lpstr>Bloom ENERGY OVERVIEW</vt:lpstr>
      <vt:lpstr>Bloom ENERGY CAPABILITIES</vt:lpstr>
      <vt:lpstr>Considerations  of microgrid  design</vt:lpstr>
      <vt:lpstr>Bloom is the BEST solution for multi-day outages</vt:lpstr>
      <vt:lpstr>Santa Rosa Manufacturer MICROGRID</vt:lpstr>
      <vt:lpstr>WHY NOT MORE?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/>
  <cp:lastModifiedBy/>
  <cp:revision>1</cp:revision>
  <dcterms:created xsi:type="dcterms:W3CDTF">2021-01-23T05:41:11Z</dcterms:created>
  <dcterms:modified xsi:type="dcterms:W3CDTF">2021-01-23T06:32:58Z</dcterms:modified>
</cp:coreProperties>
</file>