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3.xml" ContentType="application/vnd.openxmlformats-officedocument.customXml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4758" r:id="rId5"/>
  </p:sldMasterIdLst>
  <p:notesMasterIdLst>
    <p:notesMasterId r:id="rId18"/>
  </p:notesMasterIdLst>
  <p:handoutMasterIdLst>
    <p:handoutMasterId r:id="rId19"/>
  </p:handoutMasterIdLst>
  <p:sldIdLst>
    <p:sldId id="280" r:id="rId6"/>
    <p:sldId id="310" r:id="rId7"/>
    <p:sldId id="341" r:id="rId8"/>
    <p:sldId id="312" r:id="rId9"/>
    <p:sldId id="313" r:id="rId10"/>
    <p:sldId id="314" r:id="rId11"/>
    <p:sldId id="343" r:id="rId12"/>
    <p:sldId id="317" r:id="rId13"/>
    <p:sldId id="344" r:id="rId14"/>
    <p:sldId id="318" r:id="rId15"/>
    <p:sldId id="319" r:id="rId16"/>
    <p:sldId id="333" r:id="rId17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758B"/>
    <a:srgbClr val="686868"/>
    <a:srgbClr val="963821"/>
    <a:srgbClr val="727337"/>
    <a:srgbClr val="B8CBD6"/>
    <a:srgbClr val="6B823E"/>
    <a:srgbClr val="FF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5" autoAdjust="0"/>
    <p:restoredTop sz="96362" autoAdjust="0"/>
  </p:normalViewPr>
  <p:slideViewPr>
    <p:cSldViewPr>
      <p:cViewPr varScale="1">
        <p:scale>
          <a:sx n="113" d="100"/>
          <a:sy n="113" d="100"/>
        </p:scale>
        <p:origin x="111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-3180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customXml" Target="../customXml/item5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ustomXml" Target="../customXml/item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84B26E2D-EE8C-4026-89B0-949CF866A96D}" type="datetimeFigureOut">
              <a:rPr lang="en-US"/>
              <a:pPr>
                <a:defRPr/>
              </a:pPr>
              <a:t>5/11/2017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EF35583-AFA4-464B-8BFD-1F0BD12EA53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58602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B1C94DB0-8CDE-4D2D-B382-F5ED5A7E816E}" type="datetimeFigureOut">
              <a:rPr lang="en-US"/>
              <a:pPr>
                <a:defRPr/>
              </a:pPr>
              <a:t>5/11/2017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7A091B4-0AB7-4531-A7B7-0693181C682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01745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A091B4-0AB7-4531-A7B7-0693181C682A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8261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0093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60060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827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74246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907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23648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0D56276-4166-43DC-AEB0-3AA29AC23345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84349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484B90-0160-4F8C-AFC2-20EC9FCCC15C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8527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kgrnd-Titlefooter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0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704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Page </a:t>
            </a:r>
            <a:fld id="{2814E8A8-00C6-45A9-86DC-98C83CA04E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21039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9761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050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403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81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394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2323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1290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370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lide bkgrnd-Titlefooter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62513"/>
            <a:ext cx="9144000" cy="199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76402"/>
            <a:ext cx="7772400" cy="993775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743200"/>
            <a:ext cx="7772400" cy="22098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16977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 sz="2600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34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 dirty="0"/>
              <a:t>Page </a:t>
            </a:r>
            <a:fld id="{E2786C17-8AF8-4F14-9E5E-C7AFBE84481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27029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22566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64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218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6763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50122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37904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24083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4F758B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697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5" descr="Slide bkgrnd-header-board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686868"/>
                </a:solidFill>
              </a:defRPr>
            </a:lvl1pPr>
          </a:lstStyle>
          <a:p>
            <a:pPr>
              <a:defRPr/>
            </a:pPr>
            <a:r>
              <a:rPr lang="en-US" altLang="en-US" dirty="0"/>
              <a:t>Page </a:t>
            </a:r>
            <a:fld id="{F621D5D1-B96A-4664-BBF5-6835BD98A4C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1028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86463"/>
            <a:ext cx="91440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45" r:id="rId1"/>
    <p:sldLayoutId id="2147484944" r:id="rId2"/>
    <p:sldLayoutId id="2147484946" r:id="rId3"/>
    <p:sldLayoutId id="2147484947" r:id="rId4"/>
    <p:sldLayoutId id="2147484948" r:id="rId5"/>
    <p:sldLayoutId id="2147484949" r:id="rId6"/>
    <p:sldLayoutId id="2147484950" r:id="rId7"/>
    <p:sldLayoutId id="2147484951" r:id="rId8"/>
    <p:sldLayoutId id="2147484952" r:id="rId9"/>
    <p:sldLayoutId id="2147484953" r:id="rId10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Slide bkgrnd-header-board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rgbClr val="686868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 altLang="en-US" dirty="0"/>
              <a:t>Page </a:t>
            </a:r>
            <a:fld id="{65DFD1C7-5400-4BE0-83F1-C489A5453A8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pic>
        <p:nvPicPr>
          <p:cNvPr id="2052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86463"/>
            <a:ext cx="91440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54" r:id="rId1"/>
    <p:sldLayoutId id="2147484955" r:id="rId2"/>
    <p:sldLayoutId id="2147484956" r:id="rId3"/>
    <p:sldLayoutId id="2147484957" r:id="rId4"/>
    <p:sldLayoutId id="2147484958" r:id="rId5"/>
    <p:sldLayoutId id="2147484959" r:id="rId6"/>
    <p:sldLayoutId id="2147484960" r:id="rId7"/>
    <p:sldLayoutId id="2147484961" r:id="rId8"/>
    <p:sldLayoutId id="2147484962" r:id="rId9"/>
    <p:sldLayoutId id="2147484963" r:id="rId10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iso.com/Documents/UsingRenewablesToOperateLow-CarbonGrid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 bwMode="auto">
          <a:xfrm>
            <a:off x="228600" y="1143000"/>
            <a:ext cx="8686800" cy="16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b="1" smtClean="0"/>
              <a:t>Demonstration </a:t>
            </a:r>
            <a:r>
              <a:rPr lang="en-US" altLang="en-US" b="1" dirty="0" smtClean="0"/>
              <a:t>of Advanced Reliability Services from a Utility-Scale</a:t>
            </a:r>
            <a:br>
              <a:rPr lang="en-US" altLang="en-US" b="1" dirty="0" smtClean="0"/>
            </a:br>
            <a:r>
              <a:rPr lang="en-US" altLang="en-US" b="1" dirty="0" smtClean="0"/>
              <a:t>Solar PV Plant</a:t>
            </a:r>
            <a:endParaRPr lang="en-US" altLang="en-US" sz="2400" dirty="0" smtClean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09600" y="3048000"/>
            <a:ext cx="8109012" cy="2667000"/>
          </a:xfrm>
        </p:spPr>
        <p:txBody>
          <a:bodyPr/>
          <a:lstStyle/>
          <a:p>
            <a:r>
              <a:rPr lang="en-US" altLang="en-US" sz="1800" b="1" dirty="0" smtClean="0">
                <a:solidFill>
                  <a:schemeClr val="tx2"/>
                </a:solidFill>
              </a:rPr>
              <a:t>California Energy Commission</a:t>
            </a:r>
          </a:p>
          <a:p>
            <a:r>
              <a:rPr lang="en-US" sz="1800" b="1" dirty="0" smtClean="0">
                <a:solidFill>
                  <a:schemeClr val="tx2"/>
                </a:solidFill>
              </a:rPr>
              <a:t>IEPR Workshop</a:t>
            </a:r>
          </a:p>
          <a:p>
            <a:r>
              <a:rPr lang="en-US" sz="1800" b="1" dirty="0" smtClean="0">
                <a:solidFill>
                  <a:schemeClr val="tx2"/>
                </a:solidFill>
              </a:rPr>
              <a:t>May 12, 2017</a:t>
            </a:r>
            <a:endParaRPr lang="en-US" sz="1800" b="1" dirty="0">
              <a:solidFill>
                <a:schemeClr val="tx2"/>
              </a:solidFill>
            </a:endParaRPr>
          </a:p>
          <a:p>
            <a:r>
              <a:rPr lang="en-US" sz="2400" dirty="0" smtClean="0"/>
              <a:t> 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en-US" sz="1800" b="1" dirty="0" smtClean="0">
                <a:solidFill>
                  <a:schemeClr val="tx2"/>
                </a:solidFill>
              </a:rPr>
              <a:t>Clyde Loutan: Principal Engineer, Renewable Energy Integration 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en-US" sz="1800" dirty="0" smtClean="0">
                <a:solidFill>
                  <a:srgbClr val="4F758B"/>
                </a:solidFill>
              </a:rPr>
              <a:t>	</a:t>
            </a:r>
            <a:endParaRPr lang="en-US" altLang="en-US" sz="1800" dirty="0">
              <a:solidFill>
                <a:srgbClr val="4F758B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endParaRPr lang="en-US" altLang="en-US" sz="1800" dirty="0" smtClean="0">
              <a:solidFill>
                <a:srgbClr val="4F758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xfrm>
            <a:off x="152401" y="152400"/>
            <a:ext cx="8686800" cy="114300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 smtClean="0">
                <a:solidFill>
                  <a:schemeClr val="tx2"/>
                </a:solidFill>
              </a:rPr>
              <a:t>The ISO, First Solar and NREL demonstrated how a 300 MW solar PV plant can provide essential reliability services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38200" y="1600200"/>
          <a:ext cx="7696200" cy="46488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33400"/>
                <a:gridCol w="5562600"/>
                <a:gridCol w="1600200"/>
              </a:tblGrid>
              <a:tr h="376798">
                <a:tc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marT="45708" marB="45708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Test</a:t>
                      </a:r>
                      <a:endParaRPr lang="en-US" sz="1800" dirty="0"/>
                    </a:p>
                  </a:txBody>
                  <a:tcPr marT="45708" marB="45708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Performance</a:t>
                      </a:r>
                      <a:endParaRPr lang="en-US" sz="1800" dirty="0"/>
                    </a:p>
                  </a:txBody>
                  <a:tcPr marT="45708" marB="45708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46450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Ramping</a:t>
                      </a:r>
                      <a:endParaRPr lang="en-US" sz="1600" baseline="0" dirty="0"/>
                    </a:p>
                  </a:txBody>
                  <a:tcPr marT="45708" marB="45708" vert="vert" anchor="ctr" anchorCtr="1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en-US" sz="1600" dirty="0" smtClean="0"/>
                        <a:t>Ramp its real-power output at a specified ramp-rate </a:t>
                      </a:r>
                      <a:endParaRPr lang="en-US" sz="1600" dirty="0"/>
                    </a:p>
                  </a:txBody>
                  <a:tcPr marT="45708" marB="45708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5500" b="0" dirty="0" smtClean="0">
                          <a:solidFill>
                            <a:srgbClr val="FFC000"/>
                          </a:solidFill>
                          <a:sym typeface="Wingdings 2" panose="05020102010507070707" pitchFamily="18" charset="2"/>
                        </a:rPr>
                        <a:t></a:t>
                      </a:r>
                      <a:endParaRPr lang="en-US" sz="5500" b="0" dirty="0">
                        <a:solidFill>
                          <a:srgbClr val="FFC000"/>
                        </a:solidFill>
                      </a:endParaRPr>
                    </a:p>
                  </a:txBody>
                  <a:tcPr marT="45708" marB="45708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64500">
                <a:tc vMerge="1">
                  <a:txBody>
                    <a:bodyPr/>
                    <a:lstStyle/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1600" dirty="0"/>
                    </a:p>
                  </a:txBody>
                  <a:tcPr marT="45708" marB="45708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en-US" sz="1600" dirty="0" smtClean="0"/>
                        <a:t>Provide regulation up/down service</a:t>
                      </a:r>
                      <a:endParaRPr lang="en-US" sz="1600" dirty="0"/>
                    </a:p>
                  </a:txBody>
                  <a:tcPr marT="45708" marB="45708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0" dirty="0">
                        <a:solidFill>
                          <a:srgbClr val="C00000"/>
                        </a:solidFill>
                      </a:endParaRPr>
                    </a:p>
                  </a:txBody>
                  <a:tcPr marT="45708" marB="45708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946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dirty="0" smtClean="0"/>
                        <a:t>Voltage</a:t>
                      </a:r>
                      <a:endParaRPr lang="en-US" sz="1600" dirty="0"/>
                    </a:p>
                  </a:txBody>
                  <a:tcPr marT="45708" marB="45708" vert="vert" anchor="ctr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en-US" sz="1600" dirty="0" smtClean="0"/>
                        <a:t>Provide reactive power support in various modes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Control a specified voltage schedule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Operate</a:t>
                      </a:r>
                      <a:r>
                        <a:rPr lang="en-US" altLang="en-US" sz="1600" baseline="0" dirty="0" smtClean="0"/>
                        <a:t> at a constant p</a:t>
                      </a:r>
                      <a:r>
                        <a:rPr lang="en-US" altLang="en-US" sz="1600" dirty="0" smtClean="0"/>
                        <a:t>ower factor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Produce a constant level of MVAR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Provide controllable</a:t>
                      </a:r>
                      <a:r>
                        <a:rPr lang="en-US" altLang="en-US" sz="1600" baseline="0" dirty="0" smtClean="0"/>
                        <a:t> reactive support (d</a:t>
                      </a:r>
                      <a:r>
                        <a:rPr lang="en-US" altLang="en-US" sz="1600" dirty="0" smtClean="0"/>
                        <a:t>roop setting)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en-US" sz="1600" dirty="0" smtClean="0"/>
                        <a:t>-  Capability to provide reactive support at night</a:t>
                      </a:r>
                      <a:endParaRPr lang="en-US" sz="1600" dirty="0"/>
                    </a:p>
                  </a:txBody>
                  <a:tcPr marT="45708" marB="45708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0" b="0" dirty="0" smtClean="0">
                          <a:solidFill>
                            <a:srgbClr val="FFC000"/>
                          </a:solidFill>
                          <a:sym typeface="Wingdings 2" panose="05020102010507070707" pitchFamily="18" charset="2"/>
                        </a:rPr>
                        <a:t></a:t>
                      </a:r>
                      <a:endParaRPr lang="en-US" sz="5500" b="0" dirty="0" smtClean="0">
                        <a:solidFill>
                          <a:srgbClr val="FFC000"/>
                        </a:solidFill>
                      </a:endParaRPr>
                    </a:p>
                  </a:txBody>
                  <a:tcPr marT="45708" marB="45708" anchor="ctr"/>
                </a:tc>
              </a:tr>
              <a:tr h="1447800"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600" dirty="0" smtClean="0"/>
                        <a:t>Frequency</a:t>
                      </a:r>
                      <a:endParaRPr lang="en-US" sz="1600" dirty="0"/>
                    </a:p>
                  </a:txBody>
                  <a:tcPr marT="45708" marB="45708" vert="vert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en-US" sz="1600" dirty="0" smtClean="0"/>
                        <a:t>Provide frequency response for low frequency and high frequency events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Control the speed of frequency response</a:t>
                      </a:r>
                    </a:p>
                    <a:p>
                      <a:pPr marL="515938" lvl="1" indent="-168275">
                        <a:spcBef>
                          <a:spcPts val="30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en-US" sz="1600" dirty="0" smtClean="0"/>
                        <a:t>Provide</a:t>
                      </a:r>
                      <a:r>
                        <a:rPr lang="en-US" altLang="en-US" sz="1600" baseline="0" dirty="0" smtClean="0"/>
                        <a:t> fast fre</a:t>
                      </a:r>
                      <a:r>
                        <a:rPr lang="en-US" altLang="en-US" sz="1600" dirty="0" smtClean="0"/>
                        <a:t>quency response to arrest frequency decline</a:t>
                      </a:r>
                      <a:endParaRPr lang="en-US" sz="1600" dirty="0"/>
                    </a:p>
                  </a:txBody>
                  <a:tcPr marT="45708" marB="45708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5500" b="0" dirty="0" smtClean="0">
                          <a:solidFill>
                            <a:srgbClr val="FFC000"/>
                          </a:solidFill>
                          <a:sym typeface="Wingdings 2" panose="05020102010507070707" pitchFamily="18" charset="2"/>
                        </a:rPr>
                        <a:t></a:t>
                      </a:r>
                      <a:endParaRPr lang="en-US" sz="5500" b="0" dirty="0" smtClean="0">
                        <a:solidFill>
                          <a:srgbClr val="FFC000"/>
                        </a:solidFill>
                      </a:endParaRPr>
                    </a:p>
                  </a:txBody>
                  <a:tcPr marT="45708" marB="45708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7833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Active Power Ramp Control Test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65733" y="1600200"/>
            <a:ext cx="6586855" cy="438340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03540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304800" y="152400"/>
            <a:ext cx="8686800" cy="1066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 smtClean="0">
                <a:solidFill>
                  <a:schemeClr val="tx2"/>
                </a:solidFill>
              </a:rPr>
              <a:t>Demonstrated that the solar plant was able to accurately follow the 4-second regulation signals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1" y="1333500"/>
            <a:ext cx="8305800" cy="439465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391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228600" y="152400"/>
            <a:ext cx="8839200" cy="1358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 smtClean="0">
                <a:solidFill>
                  <a:schemeClr val="tx2"/>
                </a:solidFill>
              </a:rPr>
              <a:t>Regulation accuracy of the solar plant demonstration exceeded accuracy of conventional resources  </a:t>
            </a:r>
          </a:p>
        </p:txBody>
      </p:sp>
      <p:sp>
        <p:nvSpPr>
          <p:cNvPr id="20510" name="Rectangle 5"/>
          <p:cNvSpPr>
            <a:spLocks noChangeArrowheads="1"/>
          </p:cNvSpPr>
          <p:nvPr/>
        </p:nvSpPr>
        <p:spPr bwMode="auto">
          <a:xfrm>
            <a:off x="1371600" y="22050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143000"/>
            <a:ext cx="7113192" cy="4883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81200" y="6077247"/>
            <a:ext cx="619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Blue bars taken from the ISO’s informational submittal to FERC on the performance of resources providing regulation services between January 1, 2015 and March 31, 2016  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0418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245533" y="228600"/>
            <a:ext cx="8288867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 smtClean="0">
                <a:solidFill>
                  <a:schemeClr val="tx2"/>
                </a:solidFill>
              </a:rPr>
              <a:t>Voltage Control: </a:t>
            </a:r>
            <a:r>
              <a:rPr lang="en-US" altLang="en-US" sz="2800" dirty="0">
                <a:solidFill>
                  <a:schemeClr val="tx2"/>
                </a:solidFill>
              </a:rPr>
              <a:t>T</a:t>
            </a:r>
            <a:r>
              <a:rPr lang="en-US" altLang="en-US" sz="2800" dirty="0" smtClean="0">
                <a:solidFill>
                  <a:schemeClr val="tx2"/>
                </a:solidFill>
              </a:rPr>
              <a:t>est demonstrated the plant’s capability to control system voltage at night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7200" y="1600200"/>
            <a:ext cx="8305800" cy="4808973"/>
            <a:chOff x="554333" y="1587640"/>
            <a:chExt cx="7827667" cy="4732773"/>
          </a:xfrm>
        </p:grpSpPr>
        <p:pic>
          <p:nvPicPr>
            <p:cNvPr id="21508" name="Picture 6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89" t="1572" r="3655" b="3213"/>
            <a:stretch/>
          </p:blipFill>
          <p:spPr bwMode="auto">
            <a:xfrm>
              <a:off x="753626" y="1617785"/>
              <a:ext cx="7445829" cy="46222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14" t="1366" r="3655" b="3007"/>
            <a:stretch/>
          </p:blipFill>
          <p:spPr bwMode="auto">
            <a:xfrm>
              <a:off x="763675" y="1607736"/>
              <a:ext cx="7435780" cy="46423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64" t="1518" r="4029" b="2025"/>
            <a:stretch/>
          </p:blipFill>
          <p:spPr bwMode="auto">
            <a:xfrm>
              <a:off x="783771" y="1597689"/>
              <a:ext cx="7385540" cy="46825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4" t="951" r="1258" b="1557"/>
            <a:stretch/>
          </p:blipFill>
          <p:spPr bwMode="auto">
            <a:xfrm>
              <a:off x="554333" y="1587640"/>
              <a:ext cx="7827667" cy="47327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2" name="Rectangle 1"/>
            <p:cNvSpPr>
              <a:spLocks noChangeArrowheads="1"/>
            </p:cNvSpPr>
            <p:nvPr/>
          </p:nvSpPr>
          <p:spPr bwMode="auto">
            <a:xfrm>
              <a:off x="1279525" y="4589462"/>
              <a:ext cx="3195637" cy="95408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1400" dirty="0"/>
                <a:t>By changing the reactive output of the plant from +100 MVAR to -100 MVAR, the voltage at the POI changed from 242 kV to 227 kV (Green curve)</a:t>
              </a: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649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2"/>
                </a:solidFill>
              </a:rPr>
              <a:t>High frequency event in the WECC</a:t>
            </a:r>
            <a:endParaRPr lang="en-US" sz="2800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49" y="1417638"/>
            <a:ext cx="7920901" cy="475456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9410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 bwMode="auto">
          <a:xfrm>
            <a:off x="228600" y="228600"/>
            <a:ext cx="8608852" cy="144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>
                <a:solidFill>
                  <a:schemeClr val="tx2"/>
                </a:solidFill>
              </a:rPr>
              <a:t>Solar </a:t>
            </a:r>
            <a:r>
              <a:rPr lang="en-US" altLang="en-US" sz="2800" dirty="0" smtClean="0">
                <a:solidFill>
                  <a:schemeClr val="tx2"/>
                </a:solidFill>
              </a:rPr>
              <a:t>response similar </a:t>
            </a:r>
            <a:r>
              <a:rPr lang="en-US" altLang="en-US" sz="2800" dirty="0">
                <a:solidFill>
                  <a:schemeClr val="tx2"/>
                </a:solidFill>
              </a:rPr>
              <a:t>to </a:t>
            </a:r>
            <a:r>
              <a:rPr lang="en-US" altLang="en-US" sz="2800" dirty="0" smtClean="0">
                <a:solidFill>
                  <a:schemeClr val="tx2"/>
                </a:solidFill>
              </a:rPr>
              <a:t>a hydro plant </a:t>
            </a:r>
            <a:r>
              <a:rPr lang="en-US" altLang="en-US" sz="2800" dirty="0">
                <a:solidFill>
                  <a:schemeClr val="tx2"/>
                </a:solidFill>
              </a:rPr>
              <a:t>using </a:t>
            </a:r>
            <a:r>
              <a:rPr lang="en-US" altLang="en-US" sz="2800" dirty="0" smtClean="0">
                <a:solidFill>
                  <a:schemeClr val="tx2"/>
                </a:solidFill>
              </a:rPr>
              <a:t>5% governor-like droop setting for </a:t>
            </a:r>
            <a:r>
              <a:rPr lang="en-US" altLang="en-US" sz="2800" b="1" dirty="0" smtClean="0">
                <a:solidFill>
                  <a:schemeClr val="tx2"/>
                </a:solidFill>
              </a:rPr>
              <a:t>high</a:t>
            </a:r>
            <a:r>
              <a:rPr lang="en-US" altLang="en-US" sz="2800" dirty="0" smtClean="0">
                <a:solidFill>
                  <a:schemeClr val="tx2"/>
                </a:solidFill>
              </a:rPr>
              <a:t> frequency event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mtClean="0">
                <a:solidFill>
                  <a:srgbClr val="686868"/>
                </a:solidFill>
              </a:rPr>
              <a:t>Page </a:t>
            </a:r>
            <a:fld id="{2DE01B53-73CA-4E77-B05E-CB241EEF7ECE}" type="slidenum">
              <a:rPr lang="en-US" altLang="en-US" smtClean="0">
                <a:solidFill>
                  <a:srgbClr val="686868"/>
                </a:solidFill>
              </a:rPr>
              <a:pPr/>
              <a:t>8</a:t>
            </a:fld>
            <a:endParaRPr lang="en-US" altLang="en-US" smtClean="0">
              <a:solidFill>
                <a:srgbClr val="686868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99" y="1371600"/>
            <a:ext cx="821500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0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</a:rPr>
              <a:t>Under frequency event in the WECC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49" y="1524000"/>
            <a:ext cx="7920901" cy="4191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70884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 bwMode="auto">
          <a:xfrm>
            <a:off x="20814" y="152400"/>
            <a:ext cx="9144000" cy="1371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2800" dirty="0" smtClean="0">
                <a:solidFill>
                  <a:schemeClr val="tx2"/>
                </a:solidFill>
              </a:rPr>
              <a:t>Ability of solar plant to respond and arrest frequency decline similar to a combined cycle plant for a </a:t>
            </a:r>
            <a:r>
              <a:rPr lang="en-US" altLang="en-US" sz="2800" b="1" dirty="0" smtClean="0">
                <a:solidFill>
                  <a:schemeClr val="tx2"/>
                </a:solidFill>
              </a:rPr>
              <a:t>low</a:t>
            </a:r>
            <a:r>
              <a:rPr lang="en-US" altLang="en-US" sz="2800" dirty="0" smtClean="0">
                <a:solidFill>
                  <a:schemeClr val="tx2"/>
                </a:solidFill>
              </a:rPr>
              <a:t> frequency event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676400"/>
            <a:ext cx="8206215" cy="448718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1193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 bwMode="auto">
          <a:xfrm>
            <a:off x="0" y="-92075"/>
            <a:ext cx="8686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z="3200" dirty="0" smtClean="0">
                <a:solidFill>
                  <a:schemeClr val="tx2"/>
                </a:solidFill>
              </a:rPr>
              <a:t>Next steps towards using renewable resources to balance the grid</a:t>
            </a:r>
            <a:r>
              <a:rPr lang="en-US" altLang="en-US" sz="3200" dirty="0" smtClean="0"/>
              <a:t/>
            </a:r>
            <a:br>
              <a:rPr lang="en-US" altLang="en-US" sz="3200" dirty="0" smtClean="0"/>
            </a:br>
            <a:endParaRPr lang="en-US" altLang="en-US" sz="3200" dirty="0" smtClean="0"/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 bwMode="auto">
          <a:xfrm>
            <a:off x="609600" y="990600"/>
            <a:ext cx="8382000" cy="4343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 smtClean="0"/>
              <a:t>Continue to share test results</a:t>
            </a:r>
          </a:p>
          <a:p>
            <a:pPr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en-US" dirty="0" smtClean="0"/>
              <a:t>Evaluate the existing solar fleet to determine the amount of capacity able to provide essential reliability services</a:t>
            </a:r>
          </a:p>
          <a:p>
            <a:pPr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en-US" dirty="0" smtClean="0"/>
              <a:t>Further explore additional opportunities for renewable resources to participate in the various markets for energy and ancillary services</a:t>
            </a:r>
          </a:p>
          <a:p>
            <a:pPr>
              <a:spcBef>
                <a:spcPts val="1800"/>
              </a:spcBef>
              <a:spcAft>
                <a:spcPts val="0"/>
              </a:spcAft>
              <a:defRPr/>
            </a:pPr>
            <a:r>
              <a:rPr lang="en-US" altLang="en-US" dirty="0" smtClean="0"/>
              <a:t>Final Report: </a:t>
            </a:r>
            <a:r>
              <a:rPr lang="en-GB" sz="1800" u="sng" dirty="0" smtClean="0">
                <a:hlinkClick r:id="rId3"/>
              </a:rPr>
              <a:t>http</a:t>
            </a:r>
            <a:r>
              <a:rPr lang="en-GB" sz="1800" u="sng" dirty="0">
                <a:hlinkClick r:id="rId3"/>
              </a:rPr>
              <a:t>://www.caiso.com/Documents/UsingRenewablesToOperateLow-CarbonGrid.pdf</a:t>
            </a:r>
            <a:endParaRPr lang="en-US" sz="1800" dirty="0"/>
          </a:p>
          <a:p>
            <a:pPr>
              <a:spcBef>
                <a:spcPts val="1800"/>
              </a:spcBef>
              <a:spcAft>
                <a:spcPts val="0"/>
              </a:spcAft>
              <a:defRPr/>
            </a:pPr>
            <a:endParaRPr lang="en-US" alt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752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adines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927100" y="1609725"/>
            <a:ext cx="67945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0" y="3276600"/>
            <a:ext cx="9144000" cy="1168400"/>
          </a:xfrm>
          <a:prstGeom prst="rect">
            <a:avLst/>
          </a:prstGeom>
          <a:gradFill rotWithShape="1">
            <a:gsLst>
              <a:gs pos="0">
                <a:srgbClr val="5D85A9"/>
              </a:gs>
              <a:gs pos="100000">
                <a:srgbClr val="5D85A9">
                  <a:alpha val="2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baseline="-25000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38150" y="3492500"/>
            <a:ext cx="8705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b="1" i="0" dirty="0" smtClean="0">
                <a:ln>
                  <a:solidFill>
                    <a:schemeClr val="bg2">
                      <a:alpha val="52000"/>
                    </a:schemeClr>
                  </a:solidFill>
                </a:ln>
                <a:solidFill>
                  <a:srgbClr val="002060"/>
                </a:solidFill>
                <a:latin typeface="Tahoma" pitchFamily="34" charset="0"/>
                <a:ea typeface="+mn-ea"/>
              </a:rPr>
              <a:t>Questions!</a:t>
            </a:r>
            <a:endParaRPr lang="en-US" sz="1400" b="1" i="0" dirty="0">
              <a:ln>
                <a:solidFill>
                  <a:schemeClr val="bg2">
                    <a:alpha val="52000"/>
                  </a:schemeClr>
                </a:solidFill>
              </a:ln>
              <a:solidFill>
                <a:srgbClr val="002060"/>
              </a:solidFill>
              <a:latin typeface="Verdana" pitchFamily="34" charset="0"/>
              <a:ea typeface="+mn-e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Page </a:t>
            </a:r>
            <a:fld id="{2814E8A8-00C6-45A9-86DC-98C83CA04E3D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4006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2D05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eef3743-c7b3-4cbe-8837-b6e805be353c">
      <Value>8</Value>
      <Value>130</Value>
      <Value>6</Value>
      <Value>61</Value>
    </TaxCatchAll>
    <Received_x0020_From xmlns="8eef3743-c7b3-4cbe-8837-b6e805be353c">California Energy Commission</Received_x0020_From>
    <Docket_x0020_Number xmlns="8eef3743-c7b3-4cbe-8837-b6e805be353c">17-IEPR-07</Docket_x0020_Number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Z5JXHV6S7NA6-3-109361</_dlc_DocId>
    <_dlc_DocIdUrl xmlns="8eef3743-c7b3-4cbe-8837-b6e805be353c">
      <Url>http://efilingspinternal/_layouts/DocIdRedir.aspx?ID=Z5JXHV6S7NA6-3-109361</Url>
      <Description>Z5JXHV6S7NA6-3-109361</Description>
    </_dlc_DocIdUrl>
  </documentManagement>
</p:properties>
</file>

<file path=customXml/item3.xml><?xml version="1.0" encoding="utf-8"?>
<LongProperties xmlns="http://schemas.microsoft.com/office/2006/metadata/longProperties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B2BE49-AA06-4B45-A963-87B97C9B4158}"/>
</file>

<file path=customXml/itemProps2.xml><?xml version="1.0" encoding="utf-8"?>
<ds:datastoreItem xmlns:ds="http://schemas.openxmlformats.org/officeDocument/2006/customXml" ds:itemID="{4600597F-7353-4D3E-A090-4F1CDF286CDD}"/>
</file>

<file path=customXml/itemProps3.xml><?xml version="1.0" encoding="utf-8"?>
<ds:datastoreItem xmlns:ds="http://schemas.openxmlformats.org/officeDocument/2006/customXml" ds:itemID="{53B1D8C6-E5D0-4569-8BF1-DFBF374D7559}"/>
</file>

<file path=customXml/itemProps4.xml><?xml version="1.0" encoding="utf-8"?>
<ds:datastoreItem xmlns:ds="http://schemas.openxmlformats.org/officeDocument/2006/customXml" ds:itemID="{1B76AA86-8818-4A19-AAFD-26E2B8C5B560}"/>
</file>

<file path=customXml/itemProps5.xml><?xml version="1.0" encoding="utf-8"?>
<ds:datastoreItem xmlns:ds="http://schemas.openxmlformats.org/officeDocument/2006/customXml" ds:itemID="{F7FB1B48-6B62-4FD4-A14F-158E2C9A9049}"/>
</file>

<file path=docProps/app.xml><?xml version="1.0" encoding="utf-8"?>
<Properties xmlns="http://schemas.openxmlformats.org/officeDocument/2006/extended-properties" xmlns:vt="http://schemas.openxmlformats.org/officeDocument/2006/docPropsVTypes">
  <TotalTime>13433</TotalTime>
  <Words>366</Words>
  <Application>Microsoft Office PowerPoint</Application>
  <PresentationFormat>On-screen Show (4:3)</PresentationFormat>
  <Paragraphs>63</Paragraphs>
  <Slides>12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Tahoma</vt:lpstr>
      <vt:lpstr>Verdana</vt:lpstr>
      <vt:lpstr>Wingdings 2</vt:lpstr>
      <vt:lpstr>Office Theme</vt:lpstr>
      <vt:lpstr>1_Office Theme</vt:lpstr>
      <vt:lpstr>Demonstration of Advanced Reliability Services from a Utility-Scale Solar PV Plant</vt:lpstr>
      <vt:lpstr>The ISO, First Solar and NREL demonstrated how a 300 MW solar PV plant can provide essential reliability services</vt:lpstr>
      <vt:lpstr>Active Power Ramp Control Test</vt:lpstr>
      <vt:lpstr>Demonstrated that the solar plant was able to accurately follow the 4-second regulation signals</vt:lpstr>
      <vt:lpstr>Regulation accuracy of the solar plant demonstration exceeded accuracy of conventional resources  </vt:lpstr>
      <vt:lpstr>Voltage Control: Test demonstrated the plant’s capability to control system voltage at night</vt:lpstr>
      <vt:lpstr>High frequency event in the WECC</vt:lpstr>
      <vt:lpstr>Solar response similar to a hydro plant using 5% governor-like droop setting for high frequency event</vt:lpstr>
      <vt:lpstr>Under frequency event in the WECC</vt:lpstr>
      <vt:lpstr>Ability of solar plant to respond and arrest frequency decline similar to a combined cycle plant for a low frequency event </vt:lpstr>
      <vt:lpstr>Next steps towards using renewable resources to balance the grid </vt:lpstr>
      <vt:lpstr>PowerPoint Presentation</vt:lpstr>
    </vt:vector>
  </TitlesOfParts>
  <Company>CAISO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Demonstration of Advanced Reliability Services from Utility-Scale Solar PV Plant</dc:title>
  <dc:creator>sgibbs</dc:creator>
  <cp:lastModifiedBy>Peters, Dennis</cp:lastModifiedBy>
  <cp:revision>495</cp:revision>
  <cp:lastPrinted>2017-05-09T23:02:04Z</cp:lastPrinted>
  <dcterms:created xsi:type="dcterms:W3CDTF">2010-09-13T18:06:33Z</dcterms:created>
  <dcterms:modified xsi:type="dcterms:W3CDTF">2017-05-11T14:42:18Z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7800</vt:r8>
  </property>
  <property fmtid="{D5CDD505-2E9C-101B-9397-08002B2CF9AE}" pid="3" name="display_urn:schemas-microsoft-com:office:office#Editor">
    <vt:lpwstr>Osborne, Kristina</vt:lpwstr>
  </property>
  <property fmtid="{D5CDD505-2E9C-101B-9397-08002B2CF9AE}" pid="4" name="xd_Signature">
    <vt:lpwstr/>
  </property>
  <property fmtid="{D5CDD505-2E9C-101B-9397-08002B2CF9AE}" pid="5" name="TemplateUrl">
    <vt:lpwstr/>
  </property>
  <property fmtid="{D5CDD505-2E9C-101B-9397-08002B2CF9AE}" pid="6" name="xd_ProgID">
    <vt:lpwstr/>
  </property>
  <property fmtid="{D5CDD505-2E9C-101B-9397-08002B2CF9AE}" pid="7" name="display_urn:schemas-microsoft-com:office:office#Author">
    <vt:lpwstr>Osborne, Kristina</vt:lpwstr>
  </property>
  <property fmtid="{D5CDD505-2E9C-101B-9397-08002B2CF9AE}" pid="8" name="ContentTypeId">
    <vt:lpwstr>0x01010060CCC58EB6DDD042AF64737FFB4292D8</vt:lpwstr>
  </property>
  <property fmtid="{D5CDD505-2E9C-101B-9397-08002B2CF9AE}" pid="9" name="_dlc_DocIdItemGuid">
    <vt:lpwstr>abe99fa6-6d29-49e6-9227-a0dc2ace5c64</vt:lpwstr>
  </property>
  <property fmtid="{D5CDD505-2E9C-101B-9397-08002B2CF9AE}" pid="10" name="Subject_x0020_Areas">
    <vt:lpwstr>130;#IEPR 2017-05-12 Workshop|8b90c8ed-a2a2-49a7-b4a8-efa24e1872e5;#61;#IEPR Presentations|51277923-a549-4352-9cc5-bcce892adf24</vt:lpwstr>
  </property>
  <property fmtid="{D5CDD505-2E9C-101B-9397-08002B2CF9AE}" pid="11" name="_CopySource">
    <vt:lpwstr>http://efilingspinternal/PendingDocuments/17-IEPR-07/20170511T112642_Demonstration_of_Advanced_Reliability_Services_from_UtilityScal.pptx</vt:lpwstr>
  </property>
  <property fmtid="{D5CDD505-2E9C-101B-9397-08002B2CF9AE}" pid="12" name="Subject Areas">
    <vt:lpwstr>130;#IEPR 2017-05-12 Workshop|8b90c8ed-a2a2-49a7-b4a8-efa24e1872e5;#61;#IEPR Presentations|51277923-a549-4352-9cc5-bcce892adf24</vt:lpwstr>
  </property>
  <property fmtid="{D5CDD505-2E9C-101B-9397-08002B2CF9AE}" pid="13" name="Submission Type">
    <vt:lpwstr>6;#Document|6786e4f6-aafd-416d-a977-1b2d5f456edf</vt:lpwstr>
  </property>
  <property fmtid="{D5CDD505-2E9C-101B-9397-08002B2CF9AE}" pid="14" name="Submitter Role">
    <vt:lpwstr>8;#Commission Staff|33d9c16f-f938-4210-84d3-7f3ed959b9d5</vt:lpwstr>
  </property>
  <property fmtid="{D5CDD505-2E9C-101B-9397-08002B2CF9AE}" pid="15" name="_SourceUrl">
    <vt:lpwstr/>
  </property>
  <property fmtid="{D5CDD505-2E9C-101B-9397-08002B2CF9AE}" pid="16" name="_SharedFileIndex">
    <vt:lpwstr/>
  </property>
</Properties>
</file>