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 id="2147483682" r:id="rId6"/>
    <p:sldMasterId id="2147483678" r:id="rId7"/>
    <p:sldMasterId id="2147483679" r:id="rId8"/>
  </p:sldMasterIdLst>
  <p:notesMasterIdLst>
    <p:notesMasterId r:id="rId32"/>
  </p:notesMasterIdLst>
  <p:handoutMasterIdLst>
    <p:handoutMasterId r:id="rId33"/>
  </p:handoutMasterIdLst>
  <p:sldIdLst>
    <p:sldId id="276" r:id="rId9"/>
    <p:sldId id="309" r:id="rId10"/>
    <p:sldId id="289" r:id="rId11"/>
    <p:sldId id="290" r:id="rId12"/>
    <p:sldId id="270" r:id="rId13"/>
    <p:sldId id="300" r:id="rId14"/>
    <p:sldId id="291" r:id="rId15"/>
    <p:sldId id="311" r:id="rId16"/>
    <p:sldId id="308" r:id="rId17"/>
    <p:sldId id="301" r:id="rId18"/>
    <p:sldId id="293" r:id="rId19"/>
    <p:sldId id="294" r:id="rId20"/>
    <p:sldId id="302" r:id="rId21"/>
    <p:sldId id="295" r:id="rId22"/>
    <p:sldId id="306" r:id="rId23"/>
    <p:sldId id="303" r:id="rId24"/>
    <p:sldId id="307" r:id="rId25"/>
    <p:sldId id="312" r:id="rId26"/>
    <p:sldId id="297" r:id="rId27"/>
    <p:sldId id="298" r:id="rId28"/>
    <p:sldId id="305" r:id="rId29"/>
    <p:sldId id="299" r:id="rId30"/>
    <p:sldId id="28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oyer, Joe@Energy" initials="LJ" lastIdx="8" clrIdx="0">
    <p:extLst>
      <p:ext uri="{19B8F6BF-5375-455C-9EA6-DF929625EA0E}">
        <p15:presenceInfo xmlns:p15="http://schemas.microsoft.com/office/powerpoint/2012/main" userId="S::Joe.Loyer@energy.ca.gov::85557e1d-e295-4ff8-b66d-0b99758979b6" providerId="AD"/>
      </p:ext>
    </p:extLst>
  </p:cmAuthor>
  <p:cmAuthor id="2" name="Wong, Daniel@Energy" initials="WD" lastIdx="14" clrIdx="1">
    <p:extLst>
      <p:ext uri="{19B8F6BF-5375-455C-9EA6-DF929625EA0E}">
        <p15:presenceInfo xmlns:p15="http://schemas.microsoft.com/office/powerpoint/2012/main" userId="S::daniel.wong@energy.ca.gov::ab388a1a-6ee3-4a12-9736-f4c51e0b8ada" providerId="AD"/>
      </p:ext>
    </p:extLst>
  </p:cmAuthor>
  <p:cmAuthor id="3" name="Ford-Whelan, Tajanee@Energy" initials="FT" lastIdx="5" clrIdx="2">
    <p:extLst>
      <p:ext uri="{19B8F6BF-5375-455C-9EA6-DF929625EA0E}">
        <p15:presenceInfo xmlns:p15="http://schemas.microsoft.com/office/powerpoint/2012/main" userId="S::tajanee.ford-whelan@energy.ca.gov::463460eb-04c4-4d84-9299-aacba1b42352" providerId="AD"/>
      </p:ext>
    </p:extLst>
  </p:cmAuthor>
  <p:cmAuthor id="4" name="White, Lorraine@Energy" initials="WL" lastIdx="7" clrIdx="3">
    <p:extLst>
      <p:ext uri="{19B8F6BF-5375-455C-9EA6-DF929625EA0E}">
        <p15:presenceInfo xmlns:p15="http://schemas.microsoft.com/office/powerpoint/2012/main" userId="S::lorraine.white@energy.ca.gov::b4ca1654-e567-4384-9ba5-425b0689842c" providerId="AD"/>
      </p:ext>
    </p:extLst>
  </p:cmAuthor>
  <p:cmAuthor id="5" name="Collopy, Christine@Energy" initials="CC" lastIdx="1" clrIdx="4">
    <p:extLst>
      <p:ext uri="{19B8F6BF-5375-455C-9EA6-DF929625EA0E}">
        <p15:presenceInfo xmlns:p15="http://schemas.microsoft.com/office/powerpoint/2012/main" userId="S::christine.collopy@energy.ca.gov::bbfcd6ee-1ddc-478c-b360-45886660566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288" autoAdjust="0"/>
    <p:restoredTop sz="94670" autoAdjust="0"/>
  </p:normalViewPr>
  <p:slideViewPr>
    <p:cSldViewPr snapToGrid="0">
      <p:cViewPr varScale="1">
        <p:scale>
          <a:sx n="56" d="100"/>
          <a:sy n="56" d="100"/>
        </p:scale>
        <p:origin x="67" y="5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21" Type="http://schemas.openxmlformats.org/officeDocument/2006/relationships/slide" Target="slides/slide13.xml"/><Relationship Id="rId34" Type="http://schemas.openxmlformats.org/officeDocument/2006/relationships/commentAuthors" Target="commentAuthor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DA9F5774-C678-1E48-A23B-1680A328FA46}" type="datetimeFigureOut">
              <a:rPr lang="en-US" smtClean="0"/>
              <a:t>1/11/2021</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dirty="0"/>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880CE468-BD03-B649-8E6C-392373B14A1D}" type="datetimeFigureOut">
              <a:rPr lang="en-US" smtClean="0"/>
              <a:t>1/11/2021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dirty="0"/>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filing.energy.ca.gov/Ecomment/Ecomment.aspx?docketnumber=20-ATTCP-01"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efiling.energy.ca.gov/Lists/DocketLog.aspx?docketnumber=20-ATTCP-01"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a:t>
            </a:fld>
            <a:endParaRPr lang="en-US" dirty="0"/>
          </a:p>
        </p:txBody>
      </p:sp>
    </p:spTree>
    <p:extLst>
      <p:ext uri="{BB962C8B-B14F-4D97-AF65-F5344CB8AC3E}">
        <p14:creationId xmlns:p14="http://schemas.microsoft.com/office/powerpoint/2010/main" val="2321804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US" dirty="0"/>
              <a:t>House Keeping</a:t>
            </a:r>
          </a:p>
          <a:p>
            <a:pPr marL="0" indent="0">
              <a:lnSpc>
                <a:spcPct val="90000"/>
              </a:lnSpc>
              <a:spcBef>
                <a:spcPts val="1000"/>
              </a:spcBef>
              <a:buFont typeface="Arial"/>
              <a:buNone/>
            </a:pPr>
            <a:endParaRPr lang="en-US" dirty="0"/>
          </a:p>
          <a:p>
            <a:pPr marL="0" indent="0">
              <a:lnSpc>
                <a:spcPct val="90000"/>
              </a:lnSpc>
              <a:spcBef>
                <a:spcPts val="1000"/>
              </a:spcBef>
              <a:buFont typeface="Arial"/>
              <a:buNone/>
            </a:pPr>
            <a:r>
              <a:rPr lang="en-US" b="1" dirty="0"/>
              <a:t>Remote-access workshop</a:t>
            </a:r>
          </a:p>
          <a:p>
            <a:pPr marL="0" indent="0">
              <a:lnSpc>
                <a:spcPct val="90000"/>
              </a:lnSpc>
              <a:spcBef>
                <a:spcPts val="1000"/>
              </a:spcBef>
              <a:buFont typeface="Arial"/>
              <a:buNone/>
            </a:pPr>
            <a:r>
              <a:rPr lang="en-US" dirty="0"/>
              <a:t>This is a remote access only workshop by order of the Governor. </a:t>
            </a:r>
          </a:p>
          <a:p>
            <a:pPr marL="0" indent="0">
              <a:lnSpc>
                <a:spcPct val="90000"/>
              </a:lnSpc>
              <a:spcBef>
                <a:spcPts val="1000"/>
              </a:spcBef>
              <a:buFont typeface="Arial"/>
              <a:buNone/>
            </a:pPr>
            <a:r>
              <a:rPr lang="en-US" dirty="0"/>
              <a:t>Everyone is muted on entry</a:t>
            </a:r>
          </a:p>
          <a:p>
            <a:pPr marL="0" indent="0">
              <a:lnSpc>
                <a:spcPct val="90000"/>
              </a:lnSpc>
              <a:spcBef>
                <a:spcPts val="1000"/>
              </a:spcBef>
              <a:buFont typeface="Arial"/>
              <a:buNone/>
            </a:pPr>
            <a:r>
              <a:rPr lang="en-US" dirty="0"/>
              <a:t>We will unmute you so that you for comments or questions</a:t>
            </a:r>
          </a:p>
          <a:p>
            <a:pPr marL="0" indent="0">
              <a:lnSpc>
                <a:spcPct val="90000"/>
              </a:lnSpc>
              <a:spcBef>
                <a:spcPts val="1000"/>
              </a:spcBef>
              <a:buFont typeface="Arial"/>
              <a:buNone/>
            </a:pPr>
            <a:endParaRPr lang="en-US" dirty="0"/>
          </a:p>
          <a:p>
            <a:pPr marL="0" indent="0">
              <a:lnSpc>
                <a:spcPct val="90000"/>
              </a:lnSpc>
              <a:spcBef>
                <a:spcPts val="1000"/>
              </a:spcBef>
              <a:buFont typeface="Arial"/>
              <a:buNone/>
            </a:pPr>
            <a:r>
              <a:rPr lang="en-US" b="1" dirty="0"/>
              <a:t>Comments and Questions</a:t>
            </a:r>
          </a:p>
          <a:p>
            <a:pPr marL="0" indent="0">
              <a:lnSpc>
                <a:spcPct val="90000"/>
              </a:lnSpc>
              <a:spcBef>
                <a:spcPts val="1000"/>
              </a:spcBef>
              <a:buFont typeface="Arial"/>
              <a:buNone/>
            </a:pPr>
            <a:r>
              <a:rPr lang="en-US" dirty="0"/>
              <a:t>Raise your hand (or use *9. On your cell phone)</a:t>
            </a:r>
          </a:p>
          <a:p>
            <a:pPr marL="0" indent="0">
              <a:lnSpc>
                <a:spcPct val="90000"/>
              </a:lnSpc>
              <a:spcBef>
                <a:spcPts val="1000"/>
              </a:spcBef>
              <a:buFont typeface="Arial"/>
              <a:buNone/>
            </a:pPr>
            <a:r>
              <a:rPr lang="en-US" dirty="0"/>
              <a:t>Use the Q&amp;A box to submit your questions</a:t>
            </a:r>
          </a:p>
          <a:p>
            <a:pPr marL="0" indent="0">
              <a:lnSpc>
                <a:spcPct val="90000"/>
              </a:lnSpc>
              <a:spcBef>
                <a:spcPts val="1000"/>
              </a:spcBef>
              <a:buFont typeface="Arial"/>
              <a:buNone/>
            </a:pPr>
            <a:r>
              <a:rPr lang="en-US" dirty="0"/>
              <a:t>Submit questions to docket number </a:t>
            </a:r>
            <a:r>
              <a:rPr lang="en-US" dirty="0">
                <a:hlinkClick r:id="rId3"/>
              </a:rPr>
              <a:t>20-ATTCP-01</a:t>
            </a:r>
            <a:r>
              <a:rPr lang="en-US" dirty="0"/>
              <a:t>, there will be a link to the docket at the end of the presentation;</a:t>
            </a:r>
          </a:p>
          <a:p>
            <a:pPr marL="0" indent="0">
              <a:lnSpc>
                <a:spcPct val="90000"/>
              </a:lnSpc>
              <a:spcBef>
                <a:spcPts val="1000"/>
              </a:spcBef>
              <a:buFont typeface="Arial"/>
              <a:buNone/>
            </a:pPr>
            <a:endParaRPr lang="en-US" dirty="0"/>
          </a:p>
          <a:p>
            <a:pPr marL="0" indent="0">
              <a:lnSpc>
                <a:spcPct val="90000"/>
              </a:lnSpc>
              <a:spcBef>
                <a:spcPts val="1000"/>
              </a:spcBef>
              <a:buFont typeface="Arial"/>
              <a:buNone/>
            </a:pPr>
            <a:r>
              <a:rPr lang="en-US" b="1" dirty="0"/>
              <a:t>Voice Recorded, Court Reporter, and Transcript</a:t>
            </a:r>
          </a:p>
          <a:p>
            <a:pPr marL="0" indent="0">
              <a:lnSpc>
                <a:spcPct val="90000"/>
              </a:lnSpc>
              <a:spcBef>
                <a:spcPts val="1000"/>
              </a:spcBef>
              <a:buFont typeface="Arial"/>
              <a:buNone/>
            </a:pPr>
            <a:r>
              <a:rPr lang="en-US" dirty="0"/>
              <a:t>This workshop is being recorded and we do have a court reporter on hand.</a:t>
            </a:r>
          </a:p>
          <a:p>
            <a:pPr marL="0" indent="0">
              <a:lnSpc>
                <a:spcPct val="90000"/>
              </a:lnSpc>
              <a:spcBef>
                <a:spcPts val="1000"/>
              </a:spcBef>
              <a:buFont typeface="Arial"/>
              <a:buNone/>
            </a:pPr>
            <a:r>
              <a:rPr lang="en-US" dirty="0"/>
              <a:t>After the workshop is over, we will be posting a transcript of the workshop.</a:t>
            </a:r>
          </a:p>
          <a:p>
            <a:pPr marL="0" indent="0">
              <a:lnSpc>
                <a:spcPct val="90000"/>
              </a:lnSpc>
              <a:spcBef>
                <a:spcPts val="1000"/>
              </a:spcBef>
              <a:buFont typeface="Arial"/>
              <a:buNone/>
            </a:pPr>
            <a:endParaRPr lang="en-US" dirty="0"/>
          </a:p>
          <a:p>
            <a:pPr marL="0" indent="0">
              <a:lnSpc>
                <a:spcPct val="90000"/>
              </a:lnSpc>
              <a:spcBef>
                <a:spcPts val="1000"/>
              </a:spcBef>
              <a:buFont typeface="Arial"/>
              <a:buNone/>
            </a:pPr>
            <a:r>
              <a:rPr lang="en-US" dirty="0"/>
              <a:t>It is very important that you state your name and your affiliation each time you begin your comments.</a:t>
            </a:r>
          </a:p>
          <a:p>
            <a:pPr marL="0" indent="0">
              <a:lnSpc>
                <a:spcPct val="90000"/>
              </a:lnSpc>
              <a:spcBef>
                <a:spcPts val="1000"/>
              </a:spcBef>
              <a:buFont typeface="Arial"/>
              <a:buNone/>
            </a:pPr>
            <a:endParaRPr lang="en-US" dirty="0"/>
          </a:p>
          <a:p>
            <a:pPr marL="0" indent="0">
              <a:lnSpc>
                <a:spcPct val="90000"/>
              </a:lnSpc>
              <a:spcBef>
                <a:spcPts val="1000"/>
              </a:spcBef>
              <a:buFont typeface="Arial"/>
              <a:buNone/>
            </a:pPr>
            <a:endParaRPr lang="en-US" dirty="0"/>
          </a:p>
          <a:p>
            <a:pPr>
              <a:lnSpc>
                <a:spcPct val="90000"/>
              </a:lnSpc>
              <a:spcBef>
                <a:spcPts val="1000"/>
              </a:spcBef>
            </a:pP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2</a:t>
            </a:fld>
            <a:endParaRPr lang="en-US" dirty="0"/>
          </a:p>
        </p:txBody>
      </p:sp>
    </p:spTree>
    <p:extLst>
      <p:ext uri="{BB962C8B-B14F-4D97-AF65-F5344CB8AC3E}">
        <p14:creationId xmlns:p14="http://schemas.microsoft.com/office/powerpoint/2010/main" val="34316665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Intent of the workshop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(read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5</a:t>
            </a:fld>
            <a:endParaRPr lang="en-US" dirty="0"/>
          </a:p>
        </p:txBody>
      </p:sp>
    </p:spTree>
    <p:extLst>
      <p:ext uri="{BB962C8B-B14F-4D97-AF65-F5344CB8AC3E}">
        <p14:creationId xmlns:p14="http://schemas.microsoft.com/office/powerpoint/2010/main" val="1292004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2800" b="1" dirty="0"/>
              <a:t>Required since the 2005 Energy Code cycle</a:t>
            </a:r>
          </a:p>
          <a:p>
            <a:pPr marL="0" indent="0">
              <a:buNone/>
            </a:pPr>
            <a:r>
              <a:rPr lang="en-US" sz="2800" b="0" dirty="0"/>
              <a:t>Acceptance testing is required now, but compliance and enforcement have not been consistent.</a:t>
            </a:r>
          </a:p>
          <a:p>
            <a:pPr marL="0" indent="0">
              <a:buNone/>
            </a:pPr>
            <a:endParaRPr lang="en-US" sz="2800" b="0" dirty="0"/>
          </a:p>
          <a:p>
            <a:pPr marL="0" indent="0">
              <a:buNone/>
            </a:pPr>
            <a:r>
              <a:rPr lang="en-US" sz="2800" b="1" dirty="0"/>
              <a:t>Final stage of equipment installation</a:t>
            </a:r>
          </a:p>
          <a:p>
            <a:pPr marL="0" indent="0">
              <a:buNone/>
            </a:pPr>
            <a:r>
              <a:rPr lang="en-US" sz="2800" dirty="0"/>
              <a:t>At this stage, the equipment has been installed and is sometimes inspected by the AHJ.</a:t>
            </a:r>
          </a:p>
          <a:p>
            <a:pPr marL="0" indent="0">
              <a:buNone/>
            </a:pPr>
            <a:r>
              <a:rPr lang="en-US" sz="2800" dirty="0"/>
              <a:t>The technician then performs the acceptance test as prescribed by the Energy Code.</a:t>
            </a:r>
          </a:p>
          <a:p>
            <a:pPr marL="0" indent="0">
              <a:buNone/>
            </a:pPr>
            <a:endParaRPr lang="en-US" sz="2800" dirty="0"/>
          </a:p>
          <a:p>
            <a:pPr marL="0" indent="0">
              <a:buNone/>
            </a:pPr>
            <a:r>
              <a:rPr lang="en-US" sz="2800" b="1" dirty="0"/>
              <a:t>Construction inspection and functional testing</a:t>
            </a:r>
          </a:p>
          <a:p>
            <a:pPr marL="0" indent="0">
              <a:buNone/>
            </a:pPr>
            <a:r>
              <a:rPr lang="en-US" sz="2800" dirty="0"/>
              <a:t>Each acceptance test includes a construction inspection prior to the functional test.</a:t>
            </a:r>
          </a:p>
          <a:p>
            <a:pPr marL="0" indent="0">
              <a:buNone/>
            </a:pPr>
            <a:r>
              <a:rPr lang="en-US" sz="2800" dirty="0"/>
              <a:t>The construction inspection includes verification that the design documents are available to the technician and that the device or construction element is in place and ready to be tested.</a:t>
            </a:r>
          </a:p>
          <a:p>
            <a:pPr marL="0" indent="0">
              <a:buNone/>
            </a:pPr>
            <a:endParaRPr lang="en-US" sz="2800" dirty="0"/>
          </a:p>
          <a:p>
            <a:pPr marL="0" indent="0">
              <a:buNone/>
            </a:pPr>
            <a:r>
              <a:rPr lang="en-US" sz="2800" dirty="0"/>
              <a:t>Functional testing is a step-by-step instruction for actively testing the installation and is prescribed in Code. </a:t>
            </a:r>
          </a:p>
          <a:p>
            <a:pPr marL="0" indent="0">
              <a:buNone/>
            </a:pPr>
            <a:r>
              <a:rPr lang="en-US" sz="2800" dirty="0"/>
              <a:t>Typically, testing control systems is a simple mater of verifying that the controls respond appropriately.</a:t>
            </a:r>
          </a:p>
          <a:p>
            <a:pPr marL="0" indent="0">
              <a:buNone/>
            </a:pPr>
            <a:endParaRPr lang="en-US" sz="2800" b="1" dirty="0"/>
          </a:p>
          <a:p>
            <a:r>
              <a:rPr lang="en-US" sz="2800" b="1" dirty="0"/>
              <a:t>Goal: design compliance, functional, and code compliance</a:t>
            </a:r>
          </a:p>
          <a:p>
            <a:pPr marL="0" indent="0">
              <a:buNone/>
            </a:pPr>
            <a:r>
              <a:rPr lang="en-US" sz="2800" dirty="0"/>
              <a:t>The goal of acceptance testing is three-fold:</a:t>
            </a:r>
          </a:p>
          <a:p>
            <a:pPr marL="0" indent="0">
              <a:buNone/>
            </a:pPr>
            <a:r>
              <a:rPr lang="en-US" sz="2800" dirty="0"/>
              <a:t>First, verify that the installation is compliant with the approved design.</a:t>
            </a:r>
          </a:p>
          <a:p>
            <a:pPr marL="0" indent="0">
              <a:buNone/>
            </a:pPr>
            <a:r>
              <a:rPr lang="en-US" sz="2800" dirty="0"/>
              <a:t>This is where the ATT must review the nonresidential certificate of compliance (NRCC) that the project applicant submitted to the AHJ for approval.</a:t>
            </a:r>
          </a:p>
          <a:p>
            <a:pPr marL="0" indent="0">
              <a:buNone/>
            </a:pPr>
            <a:r>
              <a:rPr lang="en-US" sz="2800" dirty="0"/>
              <a:t>When the AHJ approved the permit application, the NRCCs are approved as well and represent compliance with the Energy Code.</a:t>
            </a:r>
          </a:p>
          <a:p>
            <a:pPr marL="0" indent="0">
              <a:buNone/>
            </a:pPr>
            <a:r>
              <a:rPr lang="en-US" sz="2800" dirty="0"/>
              <a:t>So the ATT must first verify that the installation was installed to design requirements.</a:t>
            </a:r>
          </a:p>
          <a:p>
            <a:pPr marL="0" indent="0">
              <a:buNone/>
            </a:pPr>
            <a:endParaRPr lang="en-US" sz="2800" dirty="0"/>
          </a:p>
          <a:p>
            <a:pPr marL="0" indent="0">
              <a:buNone/>
            </a:pPr>
            <a:r>
              <a:rPr lang="en-US" sz="2800" dirty="0"/>
              <a:t>Secondly, the installation must be functional. </a:t>
            </a:r>
          </a:p>
          <a:p>
            <a:pPr marL="0" indent="0">
              <a:buNone/>
            </a:pPr>
            <a:r>
              <a:rPr lang="en-US" sz="2800" dirty="0"/>
              <a:t>The goal is that the installation must function appropriately and meet the requirements of the design.</a:t>
            </a:r>
          </a:p>
          <a:p>
            <a:pPr marL="0" indent="0">
              <a:buNone/>
            </a:pPr>
            <a:r>
              <a:rPr lang="en-US" sz="2800" dirty="0"/>
              <a:t>For mechanical installations this means passing the inspection and functional testing typically delivering the minimum air required in the NRCC.</a:t>
            </a:r>
          </a:p>
          <a:p>
            <a:pPr marL="0" indent="0">
              <a:buNone/>
            </a:pPr>
            <a:endParaRPr lang="en-US" sz="2800" dirty="0"/>
          </a:p>
          <a:p>
            <a:pPr marL="0" indent="0">
              <a:buNone/>
            </a:pPr>
            <a:r>
              <a:rPr lang="en-US" sz="2800" dirty="0"/>
              <a:t>Thirdly, the installation must be tested in accordance with the functional testing requires in the Energy Code.</a:t>
            </a:r>
          </a:p>
          <a:p>
            <a:pPr marL="0" indent="0">
              <a:buNone/>
            </a:pPr>
            <a:r>
              <a:rPr lang="en-US" sz="2800" dirty="0"/>
              <a:t>The installation can be additionally tested to manufacturer requirements but must be test in accordance with the code.</a:t>
            </a:r>
          </a:p>
          <a:p>
            <a:pPr marL="0" indent="0">
              <a:buNone/>
            </a:pPr>
            <a:endParaRPr lang="en-US" sz="2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Performed and documented by the installing technician </a:t>
            </a:r>
          </a:p>
          <a:p>
            <a:pPr marL="0" indent="0">
              <a:buNone/>
            </a:pPr>
            <a:r>
              <a:rPr lang="en-US" sz="2800" dirty="0"/>
              <a:t>Acceptance testing has always been the responsibility of the installing technician. </a:t>
            </a:r>
          </a:p>
          <a:p>
            <a:pPr marL="0" indent="0">
              <a:buNone/>
            </a:pPr>
            <a:r>
              <a:rPr lang="en-US" sz="2800" dirty="0"/>
              <a:t>However, it is permissible to use a third-party.</a:t>
            </a:r>
          </a:p>
          <a:p>
            <a:pPr marL="0" indent="0">
              <a:buNone/>
            </a:pPr>
            <a:endParaRPr lang="en-US" sz="2800" dirty="0"/>
          </a:p>
          <a:p>
            <a:pPr marL="0" indent="0">
              <a:buNone/>
            </a:pPr>
            <a:r>
              <a:rPr lang="en-US" sz="2800" dirty="0"/>
              <a:t>The acceptance is signed by the technician and the responsible person.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t>The responsible person is typically an engineer, architect, general contractor, or project owner.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p>
          <a:p>
            <a:pPr marL="0" indent="0">
              <a:buNone/>
            </a:pPr>
            <a:r>
              <a:rPr lang="en-US" sz="2800" b="1" dirty="0"/>
              <a:t>Submitted to the authority having jurisdiction (or AHJ)</a:t>
            </a:r>
          </a:p>
          <a:p>
            <a:pPr marL="0" indent="0">
              <a:buNone/>
            </a:pPr>
            <a:r>
              <a:rPr lang="en-US" sz="2800" dirty="0"/>
              <a:t>The “responsible person” is responsible for making the acceptance test compliance document (NRCA) available to the AHJ.</a:t>
            </a:r>
          </a:p>
          <a:p>
            <a:pPr marL="0" indent="0">
              <a:buNone/>
            </a:pPr>
            <a:r>
              <a:rPr lang="en-US" sz="2800" dirty="0"/>
              <a:t>However, this can be delegated to the technician as well.</a:t>
            </a:r>
          </a:p>
          <a:p>
            <a:pPr marL="0" indent="0">
              <a:buNone/>
            </a:pPr>
            <a:endParaRPr lang="en-US" sz="2800" dirty="0"/>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7</a:t>
            </a:fld>
            <a:endParaRPr lang="en-US" dirty="0"/>
          </a:p>
        </p:txBody>
      </p:sp>
    </p:spTree>
    <p:extLst>
      <p:ext uri="{BB962C8B-B14F-4D97-AF65-F5344CB8AC3E}">
        <p14:creationId xmlns:p14="http://schemas.microsoft.com/office/powerpoint/2010/main" val="39623909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sz="1200" b="1" i="0" u="none" strike="noStrike" kern="1200" dirty="0">
                <a:solidFill>
                  <a:schemeClr val="tx1"/>
                </a:solidFill>
                <a:effectLst/>
                <a:latin typeface="+mn-lt"/>
                <a:ea typeface="+mn-ea"/>
                <a:cs typeface="+mn-cs"/>
              </a:rPr>
              <a:t>Established in the 2013 Energy Code​</a:t>
            </a:r>
          </a:p>
          <a:p>
            <a:pPr rtl="0" fontAlgn="base"/>
            <a:r>
              <a:rPr lang="en-US" sz="1200" b="0" i="0" u="none" strike="noStrike" kern="1200" dirty="0">
                <a:solidFill>
                  <a:schemeClr val="tx1"/>
                </a:solidFill>
                <a:effectLst/>
                <a:latin typeface="+mn-lt"/>
                <a:ea typeface="+mn-ea"/>
                <a:cs typeface="+mn-cs"/>
              </a:rPr>
              <a:t>​</a:t>
            </a:r>
          </a:p>
          <a:p>
            <a:pPr fontAlgn="base"/>
            <a:r>
              <a:rPr lang="en-US" b="1" dirty="0"/>
              <a:t>The purpose of the program is to improve</a:t>
            </a:r>
            <a:r>
              <a:rPr lang="en-US" sz="1200" b="1" i="0" u="none" strike="noStrike" kern="1200" dirty="0">
                <a:solidFill>
                  <a:schemeClr val="tx1"/>
                </a:solidFill>
                <a:effectLst/>
                <a:latin typeface="+mn-lt"/>
                <a:ea typeface="+mn-ea"/>
                <a:cs typeface="+mn-cs"/>
              </a:rPr>
              <a:t> acceptance testing compliance​</a:t>
            </a:r>
            <a:endParaRPr lang="en-US" sz="1200" b="1" i="0" u="none" strike="noStrike" kern="1200" dirty="0">
              <a:solidFill>
                <a:schemeClr val="tx1"/>
              </a:solidFill>
              <a:effectLst/>
              <a:latin typeface="+mn-lt"/>
              <a:cs typeface="Calibri"/>
            </a:endParaRPr>
          </a:p>
          <a:p>
            <a:pPr rtl="0" fontAlgn="base"/>
            <a:r>
              <a:rPr lang="en-US" sz="1200" b="0" i="0" u="none" strike="noStrike" kern="1200" dirty="0">
                <a:solidFill>
                  <a:schemeClr val="tx1"/>
                </a:solidFill>
                <a:effectLst/>
                <a:latin typeface="+mn-lt"/>
                <a:ea typeface="+mn-ea"/>
                <a:cs typeface="+mn-cs"/>
              </a:rPr>
              <a:t>Limited to lighting controls and mechanical systems​</a:t>
            </a:r>
          </a:p>
          <a:p>
            <a:pPr rtl="0" fontAlgn="base"/>
            <a:r>
              <a:rPr lang="en-US" sz="1200" b="0" i="0" u="none" strike="noStrike" kern="1200" dirty="0">
                <a:solidFill>
                  <a:schemeClr val="tx1"/>
                </a:solidFill>
                <a:effectLst/>
                <a:latin typeface="+mn-lt"/>
                <a:ea typeface="+mn-ea"/>
                <a:cs typeface="+mn-cs"/>
              </a:rPr>
              <a:t>Does not include Envelope or Covered Processes (See Energy Code Sections 120.5 and 130.4)​</a:t>
            </a:r>
          </a:p>
          <a:p>
            <a:pPr rtl="0" fontAlgn="base"/>
            <a:r>
              <a:rPr lang="en-US" sz="1200" b="0" i="0" u="none" strike="noStrike" kern="1200" dirty="0">
                <a:solidFill>
                  <a:schemeClr val="tx1"/>
                </a:solidFill>
                <a:effectLst/>
                <a:latin typeface="+mn-lt"/>
                <a:ea typeface="+mn-ea"/>
                <a:cs typeface="+mn-cs"/>
              </a:rPr>
              <a:t> ​</a:t>
            </a:r>
          </a:p>
          <a:p>
            <a:pPr rtl="0" fontAlgn="base"/>
            <a:r>
              <a:rPr lang="en-US" sz="1200" b="1" i="0" u="none" strike="noStrike" kern="1200" dirty="0">
                <a:solidFill>
                  <a:schemeClr val="tx1"/>
                </a:solidFill>
                <a:effectLst/>
                <a:latin typeface="+mn-lt"/>
                <a:ea typeface="+mn-ea"/>
                <a:cs typeface="+mn-cs"/>
              </a:rPr>
              <a:t>Private organizations approved by the CEC</a:t>
            </a:r>
            <a:r>
              <a:rPr lang="en-US" sz="1200" b="0" i="0" u="none" strike="noStrike"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There are 6 total ATTCPs, 2-lighting controls and 4-mechanical​</a:t>
            </a:r>
          </a:p>
          <a:p>
            <a:pPr rtl="0" fontAlgn="base"/>
            <a:r>
              <a:rPr lang="en-US" sz="1200" b="0" i="0" u="none" strike="noStrike" kern="1200" dirty="0">
                <a:solidFill>
                  <a:schemeClr val="tx1"/>
                </a:solidFill>
                <a:effectLst/>
                <a:latin typeface="+mn-lt"/>
                <a:ea typeface="+mn-ea"/>
                <a:cs typeface="+mn-cs"/>
              </a:rPr>
              <a:t> ​</a:t>
            </a:r>
          </a:p>
          <a:p>
            <a:pPr rtl="0" fontAlgn="base"/>
            <a:r>
              <a:rPr lang="en-US" sz="1200" b="1" i="0" u="none" strike="noStrike" kern="1200" dirty="0">
                <a:solidFill>
                  <a:schemeClr val="tx1"/>
                </a:solidFill>
                <a:effectLst/>
                <a:latin typeface="+mn-lt"/>
                <a:ea typeface="+mn-ea"/>
                <a:cs typeface="+mn-cs"/>
              </a:rPr>
              <a:t>Train, certify, and provide oversight for ATTs/ATEs </a:t>
            </a:r>
            <a:r>
              <a:rPr lang="en-US" sz="1200" b="0" i="0" u="none" strike="noStrike"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The oversight includes a significant quality assurance program that each ATTCP is responsible for performing.​</a:t>
            </a:r>
          </a:p>
          <a:p>
            <a:pPr rtl="0" fontAlgn="base"/>
            <a:r>
              <a:rPr lang="en-US" sz="1200" b="0" i="0" u="none" strike="noStrike" kern="1200" dirty="0">
                <a:solidFill>
                  <a:schemeClr val="tx1"/>
                </a:solidFill>
                <a:effectLst/>
                <a:latin typeface="+mn-lt"/>
                <a:ea typeface="+mn-ea"/>
                <a:cs typeface="+mn-cs"/>
              </a:rPr>
              <a:t>It includes 3-levels of QA:​</a:t>
            </a:r>
          </a:p>
          <a:p>
            <a:pPr rtl="0" fontAlgn="base"/>
            <a:r>
              <a:rPr lang="en-US" sz="1200" b="0" i="0" u="none" strike="noStrike" kern="1200" dirty="0">
                <a:solidFill>
                  <a:schemeClr val="tx1"/>
                </a:solidFill>
                <a:effectLst/>
                <a:latin typeface="+mn-lt"/>
                <a:ea typeface="+mn-ea"/>
                <a:cs typeface="+mn-cs"/>
              </a:rPr>
              <a:t>First level: the data entered in the system​</a:t>
            </a:r>
          </a:p>
          <a:p>
            <a:pPr rtl="0" fontAlgn="base"/>
            <a:r>
              <a:rPr lang="en-US" sz="1200" b="0" i="0" u="none" strike="noStrike" kern="1200" dirty="0">
                <a:solidFill>
                  <a:schemeClr val="tx1"/>
                </a:solidFill>
                <a:effectLst/>
                <a:latin typeface="+mn-lt"/>
                <a:ea typeface="+mn-ea"/>
                <a:cs typeface="+mn-cs"/>
              </a:rPr>
              <a:t>Second level: paper/desk audit​</a:t>
            </a:r>
          </a:p>
          <a:p>
            <a:pPr rtl="0" fontAlgn="base"/>
            <a:r>
              <a:rPr lang="en-US" sz="1200" b="0" i="0" u="none" strike="noStrike" kern="1200" dirty="0">
                <a:solidFill>
                  <a:schemeClr val="tx1"/>
                </a:solidFill>
                <a:effectLst/>
                <a:latin typeface="+mn-lt"/>
                <a:ea typeface="+mn-ea"/>
                <a:cs typeface="+mn-cs"/>
              </a:rPr>
              <a:t>Third level: on-site audit​</a:t>
            </a:r>
          </a:p>
          <a:p>
            <a:pPr rtl="0" fontAlgn="base"/>
            <a:r>
              <a:rPr lang="en-US" sz="1200" b="0" i="0" u="none" strike="noStrike" kern="1200" dirty="0">
                <a:solidFill>
                  <a:schemeClr val="tx1"/>
                </a:solidFill>
                <a:effectLst/>
                <a:latin typeface="+mn-lt"/>
                <a:ea typeface="+mn-ea"/>
                <a:cs typeface="+mn-cs"/>
              </a:rPr>
              <a:t> ​</a:t>
            </a:r>
          </a:p>
          <a:p>
            <a:pPr rtl="0" fontAlgn="base"/>
            <a:r>
              <a:rPr lang="en-US" sz="1200" b="1" i="0" u="none" strike="noStrike" kern="1200" dirty="0">
                <a:solidFill>
                  <a:schemeClr val="tx1"/>
                </a:solidFill>
                <a:effectLst/>
                <a:latin typeface="+mn-lt"/>
                <a:ea typeface="+mn-ea"/>
                <a:cs typeface="+mn-cs"/>
              </a:rPr>
              <a:t>Internal database forms tracking system​</a:t>
            </a:r>
          </a:p>
          <a:p>
            <a:pPr rtl="0" fontAlgn="base"/>
            <a:r>
              <a:rPr lang="en-US" sz="1200" b="0" i="0" u="none" strike="noStrike" kern="1200" dirty="0">
                <a:solidFill>
                  <a:schemeClr val="tx1"/>
                </a:solidFill>
                <a:effectLst/>
                <a:latin typeface="+mn-lt"/>
                <a:ea typeface="+mn-ea"/>
                <a:cs typeface="+mn-cs"/>
              </a:rPr>
              <a:t>This is tied to the QA and allows the ATTCP to enforce the requirement​</a:t>
            </a:r>
            <a:r>
              <a:rPr lang="en-US" dirty="0"/>
              <a:t>s</a:t>
            </a:r>
            <a:endParaRPr lang="en-US" sz="1200" b="0" i="0" u="none" strike="noStrike" kern="1200" dirty="0">
              <a:solidFill>
                <a:schemeClr val="tx1"/>
              </a:solidFill>
              <a:effectLst/>
              <a:latin typeface="+mn-lt"/>
              <a:cs typeface="Calibri"/>
            </a:endParaRPr>
          </a:p>
          <a:p>
            <a:pPr rtl="0" fontAlgn="base"/>
            <a:r>
              <a:rPr lang="en-US" sz="1200" b="0" i="0" u="none" strike="noStrike" kern="1200" dirty="0">
                <a:solidFill>
                  <a:schemeClr val="tx1"/>
                </a:solidFill>
                <a:effectLst/>
                <a:latin typeface="+mn-lt"/>
                <a:ea typeface="+mn-ea"/>
                <a:cs typeface="+mn-cs"/>
              </a:rPr>
              <a:t>Only ATTs are allowed access to the database to complete the NRCA documents​</a:t>
            </a:r>
          </a:p>
          <a:p>
            <a:pPr rtl="0" fontAlgn="base"/>
            <a:r>
              <a:rPr lang="en-US" sz="1200" b="0" i="0" u="none" strike="noStrike" kern="1200" dirty="0">
                <a:solidFill>
                  <a:schemeClr val="tx1"/>
                </a:solidFill>
                <a:effectLst/>
                <a:latin typeface="+mn-lt"/>
                <a:ea typeface="+mn-ea"/>
                <a:cs typeface="+mn-cs"/>
              </a:rPr>
              <a:t>Once completed, these NRCAs are issued from the ATTCP with its watermark and logo to aid in enforcement by the AHJs​</a:t>
            </a:r>
          </a:p>
          <a:p>
            <a:pPr rtl="0" fontAlgn="base"/>
            <a:r>
              <a:rPr lang="en-US" sz="1200" b="0" i="0" u="none" strike="noStrike"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8</a:t>
            </a:fld>
            <a:endParaRPr lang="en-US" dirty="0"/>
          </a:p>
        </p:txBody>
      </p:sp>
    </p:spTree>
    <p:extLst>
      <p:ext uri="{BB962C8B-B14F-4D97-AF65-F5344CB8AC3E}">
        <p14:creationId xmlns:p14="http://schemas.microsoft.com/office/powerpoint/2010/main" val="1327876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slide</a:t>
            </a:r>
          </a:p>
        </p:txBody>
      </p:sp>
      <p:sp>
        <p:nvSpPr>
          <p:cNvPr id="4" name="Slide Number Placeholder 3"/>
          <p:cNvSpPr>
            <a:spLocks noGrp="1"/>
          </p:cNvSpPr>
          <p:nvPr>
            <p:ph type="sldNum" sz="quarter" idx="5"/>
          </p:nvPr>
        </p:nvSpPr>
        <p:spPr/>
        <p:txBody>
          <a:bodyPr/>
          <a:lstStyle/>
          <a:p>
            <a:fld id="{9117B0B1-BEA2-8948-A557-11B4BDB90777}" type="slidenum">
              <a:rPr lang="en-US" smtClean="0"/>
              <a:t>9</a:t>
            </a:fld>
            <a:endParaRPr lang="en-US" dirty="0"/>
          </a:p>
        </p:txBody>
      </p:sp>
    </p:spTree>
    <p:extLst>
      <p:ext uri="{BB962C8B-B14F-4D97-AF65-F5344CB8AC3E}">
        <p14:creationId xmlns:p14="http://schemas.microsoft.com/office/powerpoint/2010/main" val="4034427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t>Before the CEC can require ATT certification to perform mechanical acceptance testing, the CEC must find that the following conditions are met [Section 10-103.2(b)]:</a:t>
            </a:r>
          </a:p>
          <a:p>
            <a:pPr marL="914400" indent="-457200">
              <a:buFont typeface="+mj-lt"/>
              <a:buAutoNum type="arabicPeriod"/>
            </a:pPr>
            <a:r>
              <a:rPr lang="en-US" sz="1200" dirty="0"/>
              <a:t>There are a minimum of 300 certified ATTs statewide [Section 10-103.2(b)1A]</a:t>
            </a:r>
          </a:p>
          <a:p>
            <a:pPr marL="914400" indent="-457200">
              <a:buFont typeface="+mj-lt"/>
              <a:buAutoNum type="arabicPeriod"/>
            </a:pPr>
            <a:r>
              <a:rPr lang="en-US" sz="1200" dirty="0"/>
              <a:t>All eligible professions have reasonable access to the requisite training to become a certified ATT [Section 10-103.2(b)2]</a:t>
            </a:r>
          </a:p>
          <a:p>
            <a:endParaRPr lang="en-US" dirty="0"/>
          </a:p>
          <a:p>
            <a:r>
              <a:rPr lang="en-US" dirty="0"/>
              <a:t>The common misconception is that all ATTCPs individually must comply with these requirements.</a:t>
            </a:r>
          </a:p>
          <a:p>
            <a:r>
              <a:rPr lang="en-US" dirty="0"/>
              <a:t>However, the intent of these requirements is to ensure that the program in total is viable.</a:t>
            </a:r>
          </a:p>
          <a:p>
            <a:r>
              <a:rPr lang="en-US" dirty="0"/>
              <a:t>Meaning that these requirements apply to the total for all CEC approved ATTCPs.</a:t>
            </a:r>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11</a:t>
            </a:fld>
            <a:endParaRPr lang="en-US" dirty="0"/>
          </a:p>
        </p:txBody>
      </p:sp>
    </p:spTree>
    <p:extLst>
      <p:ext uri="{BB962C8B-B14F-4D97-AF65-F5344CB8AC3E}">
        <p14:creationId xmlns:p14="http://schemas.microsoft.com/office/powerpoint/2010/main" val="9138212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t>Staff requested all necessary information from the mechanical ATTCPs to verify that the threshold requirements [Section 10-103.2(b)] have been met. </a:t>
            </a:r>
          </a:p>
          <a:p>
            <a:r>
              <a:rPr lang="en-US" sz="1200" dirty="0"/>
              <a:t>There are currently 364 certified ATTs capable of performing all the required acceptance tests listed in Section 120.5 of the Energy Code.</a:t>
            </a:r>
          </a:p>
          <a:p>
            <a:endParaRPr lang="en-US" sz="1200" dirty="0"/>
          </a:p>
          <a:p>
            <a:r>
              <a:rPr lang="en-US" sz="1200" dirty="0"/>
              <a:t>All eligible professions have reasonable access to the certification training. </a:t>
            </a:r>
          </a:p>
          <a:p>
            <a:r>
              <a:rPr lang="en-US" sz="1200" dirty="0"/>
              <a:t>While NEMIC and CSPTC are restricted to union membership, NEBB and RSES are not.</a:t>
            </a:r>
          </a:p>
          <a:p>
            <a:endParaRPr lang="en-US" sz="1200" dirty="0"/>
          </a:p>
          <a:p>
            <a:r>
              <a:rPr lang="en-US" sz="1200" dirty="0"/>
              <a:t>The ATTCP reports and staff report are publicly available in the docket (</a:t>
            </a:r>
            <a:r>
              <a:rPr lang="en-US" sz="1200" dirty="0">
                <a:hlinkClick r:id="rId3"/>
              </a:rPr>
              <a:t>20-ATTCP-01</a:t>
            </a:r>
            <a:r>
              <a:rPr lang="en-US" sz="1200" dirty="0"/>
              <a:t>).</a:t>
            </a:r>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12</a:t>
            </a:fld>
            <a:endParaRPr lang="en-US" dirty="0"/>
          </a:p>
        </p:txBody>
      </p:sp>
    </p:spTree>
    <p:extLst>
      <p:ext uri="{BB962C8B-B14F-4D97-AF65-F5344CB8AC3E}">
        <p14:creationId xmlns:p14="http://schemas.microsoft.com/office/powerpoint/2010/main" val="1912200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The CEC staff held several workshops concerning the mandatory ATT certification for mechanical acceptance testing (February 2017 and July 2019).</a:t>
            </a:r>
          </a:p>
          <a:p>
            <a:pPr marL="0" indent="0">
              <a:buNone/>
            </a:pPr>
            <a:r>
              <a:rPr lang="en-US" dirty="0"/>
              <a:t>The following were additional concerns were raised:</a:t>
            </a:r>
          </a:p>
          <a:p>
            <a:endParaRPr lang="en-US" b="1" dirty="0"/>
          </a:p>
          <a:p>
            <a:r>
              <a:rPr lang="en-US" b="1" dirty="0"/>
              <a:t>Access to ATTs</a:t>
            </a:r>
          </a:p>
          <a:p>
            <a:r>
              <a:rPr lang="en-US" dirty="0"/>
              <a:t>Every county in California should have access to an adequate number of ATTs to perform all the required mechanical acceptance tests.  </a:t>
            </a:r>
          </a:p>
          <a:p>
            <a:r>
              <a:rPr lang="en-US" dirty="0"/>
              <a:t>The staff report goes into significant detail regarding this issue. </a:t>
            </a:r>
          </a:p>
          <a:p>
            <a:r>
              <a:rPr lang="en-US" dirty="0"/>
              <a:t>The workload and workforce are depicted on graphics which demonstrate that the majority of both are focused on the Los Angeles area and Bay Area.</a:t>
            </a:r>
          </a:p>
          <a:p>
            <a:r>
              <a:rPr lang="en-US" dirty="0"/>
              <a:t>So currently, builders outside of theses areas must address technician availability. </a:t>
            </a:r>
          </a:p>
          <a:p>
            <a:r>
              <a:rPr lang="en-US" dirty="0"/>
              <a:t>The real concern is how will this certification requirement affects that existing condition.</a:t>
            </a:r>
          </a:p>
          <a:p>
            <a:r>
              <a:rPr lang="en-US" dirty="0"/>
              <a:t>The staff report shows that individual mechanical installers operate all over California with very little differential pay.</a:t>
            </a:r>
          </a:p>
          <a:p>
            <a:r>
              <a:rPr lang="en-US" dirty="0"/>
              <a:t>Since these same installers work in the build centers (Los Angeles and the Bay Area) as well as outside these areas, they will need the ATT certification.</a:t>
            </a:r>
          </a:p>
          <a:p>
            <a:r>
              <a:rPr lang="en-US" dirty="0"/>
              <a:t>Since the ATT certification is good statewide, there should very little impact to the current availability of technicians.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Too few technicians are seeking certification</a:t>
            </a:r>
          </a:p>
          <a:p>
            <a:r>
              <a:rPr lang="en-US" dirty="0"/>
              <a:t>Currently, there are too few technicians seeking certification because it is not yet a requirement.</a:t>
            </a:r>
          </a:p>
          <a:p>
            <a:r>
              <a:rPr lang="en-US" dirty="0"/>
              <a:t>Staff (and ATTCPs) have been advising industry for four (4) years that ATT certification would be required.</a:t>
            </a:r>
          </a:p>
          <a:p>
            <a:r>
              <a:rPr lang="en-US" dirty="0"/>
              <a:t>There has not been a mad-dash of technician seeking ATT certification because the CEC has not been able to verify that the minimum thresholds have been met.</a:t>
            </a:r>
          </a:p>
          <a:p>
            <a:r>
              <a:rPr lang="en-US" dirty="0"/>
              <a:t>The common wisdom is that when the CEC makes ATT certification mandatory, then there will be a mad-dash.</a:t>
            </a:r>
          </a:p>
          <a:p>
            <a:r>
              <a:rPr lang="en-US" dirty="0"/>
              <a:t>The staff report recognizes this issue and recommends that the CEC set a hard date for enforcement. </a:t>
            </a:r>
          </a:p>
          <a:p>
            <a:r>
              <a:rPr lang="en-US" dirty="0"/>
              <a:t>However, the only hard date that staff can recommend is the date that the CEC finds that the threshold conditions have been met, which is the March Business meeting.</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Smaller building centers may delay implementation</a:t>
            </a:r>
          </a:p>
          <a:p>
            <a:r>
              <a:rPr lang="en-US" dirty="0"/>
              <a:t>Stakeholders are concerned that the CEC may delay the implementation of the certification requirement if small counties that don’t have a significant amount of nonresidential construction are not prepared even when larger building markets in California may be ready to proceed.</a:t>
            </a:r>
          </a:p>
          <a:p>
            <a:r>
              <a:rPr lang="en-US" dirty="0"/>
              <a:t>When staff investigated this issue, as well as the issue of access to ATTs, staff found that the common business practice of mechanical installers resolved this issue.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Lack of AHJ enforcement</a:t>
            </a:r>
          </a:p>
          <a:p>
            <a:r>
              <a:rPr lang="en-US" dirty="0"/>
              <a:t>Stakeholders are concerned that some local jurisdictions will not enforce the certification requirement, which would put those contractors who are certified at a disadvantage during the bidding process.</a:t>
            </a:r>
          </a:p>
          <a:p>
            <a:r>
              <a:rPr lang="en-US" dirty="0"/>
              <a:t>Staff is preparing an education and outreach effort for all (560+) AHJs in California.</a:t>
            </a:r>
          </a:p>
          <a:p>
            <a:r>
              <a:rPr lang="en-US" dirty="0"/>
              <a:t>This effort will consist of a quick start training to demonstrate the simplest means of enforcement and encourage the AHJ to question the ATT as well as demonstrate the acceptance test as documented.</a:t>
            </a:r>
          </a:p>
          <a:p>
            <a:r>
              <a:rPr lang="en-US" dirty="0"/>
              <a:t>Additionally, staff will prepare simple field sheets for the AHJ inspectors to look for telltale signs of falsified NRCAs and what logos and watermarks are CEC approved.</a:t>
            </a:r>
          </a:p>
          <a:p>
            <a:r>
              <a:rPr lang="en-US" dirty="0"/>
              <a:t>Staff will provide email blasts to all AHJs to offer the field sheets and quick start training individually and through larger venues as they are available.</a:t>
            </a:r>
          </a:p>
          <a:p>
            <a:endParaRPr lang="en-US" dirty="0"/>
          </a:p>
          <a:p>
            <a:r>
              <a:rPr lang="en-US" dirty="0"/>
              <a:t>Staff will also publish a Facts Sheet and Blueprint articles.</a:t>
            </a:r>
          </a:p>
          <a:p>
            <a:r>
              <a:rPr lang="en-US" dirty="0"/>
              <a:t>The ATTCPs are also offering free AHJ training (approximately 4 hours) that includes actual laboratory demonstrations of acceptance testing.</a:t>
            </a:r>
          </a:p>
          <a:p>
            <a:endParaRPr lang="en-US" dirty="0"/>
          </a:p>
          <a:p>
            <a:r>
              <a:rPr lang="en-US" dirty="0"/>
              <a:t>Additionally, staff will reach out to industry (again) advising them of the implementation date and requirements.</a:t>
            </a:r>
          </a:p>
          <a:p>
            <a:r>
              <a:rPr lang="en-US" dirty="0"/>
              <a:t>Staff will work with its sister agencies to email to California licensed contractors, engineers, and architects.</a:t>
            </a:r>
          </a:p>
          <a:p>
            <a:r>
              <a:rPr lang="en-US" dirty="0"/>
              <a:t>Staff will offer the same (or very similar) training for industry.</a:t>
            </a:r>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14</a:t>
            </a:fld>
            <a:endParaRPr lang="en-US" dirty="0"/>
          </a:p>
        </p:txBody>
      </p:sp>
    </p:spTree>
    <p:extLst>
      <p:ext uri="{BB962C8B-B14F-4D97-AF65-F5344CB8AC3E}">
        <p14:creationId xmlns:p14="http://schemas.microsoft.com/office/powerpoint/2010/main" val="1543169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92150" lvl="0"/>
            <a:r>
              <a:rPr lang="en-US" sz="1200" dirty="0"/>
              <a:t>Staff can make two recommendations:</a:t>
            </a:r>
          </a:p>
          <a:p>
            <a:pPr marL="692150" lvl="0"/>
            <a:r>
              <a:rPr lang="en-US" sz="1200" dirty="0"/>
              <a:t>Set a hard date of enforcement, which will be the March 2021 Business Meeting.</a:t>
            </a:r>
          </a:p>
          <a:p>
            <a:pPr marL="692150" lvl="0"/>
            <a:r>
              <a:rPr lang="en-US" sz="1200" dirty="0"/>
              <a:t>Implement an Education and Outreach plan, which will include AHJs, technicians, contractors, engineers, architects, and builders.</a:t>
            </a:r>
          </a:p>
          <a:p>
            <a:pPr marL="692150" lvl="0"/>
            <a:endParaRPr lang="en-US" sz="1200" dirty="0"/>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15</a:t>
            </a:fld>
            <a:endParaRPr lang="en-US" dirty="0"/>
          </a:p>
        </p:txBody>
      </p:sp>
    </p:spTree>
    <p:extLst>
      <p:ext uri="{BB962C8B-B14F-4D97-AF65-F5344CB8AC3E}">
        <p14:creationId xmlns:p14="http://schemas.microsoft.com/office/powerpoint/2010/main" val="3671652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200" dirty="0"/>
              <a:t>Staff will begin its outreach effort three months prior to the March 2021 Business Meeting (January 2021</a:t>
            </a:r>
            <a:r>
              <a:rPr lang="en-US" dirty="0"/>
              <a:t>).</a:t>
            </a:r>
          </a:p>
          <a:p>
            <a:pPr>
              <a:defRPr/>
            </a:pPr>
            <a:r>
              <a:rPr lang="en-US" dirty="0">
                <a:cs typeface="Calibri"/>
              </a:rPr>
              <a:t>Staff will use a combination of statewide and local focus to promote its education and outreach effort.</a:t>
            </a:r>
          </a:p>
          <a:p>
            <a:pPr>
              <a:defRPr/>
            </a:pPr>
            <a:endParaRPr lang="en-US" dirty="0">
              <a:cs typeface="Calibri"/>
            </a:endParaRPr>
          </a:p>
          <a:p>
            <a:pPr>
              <a:defRPr/>
            </a:pPr>
            <a:r>
              <a:rPr lang="en-US" b="1" dirty="0">
                <a:cs typeface="Calibri"/>
              </a:rPr>
              <a:t>Statewide Focus</a:t>
            </a:r>
          </a:p>
          <a:p>
            <a:pPr>
              <a:defRPr/>
            </a:pPr>
            <a:r>
              <a:rPr lang="en-US" dirty="0">
                <a:cs typeface="Calibri"/>
              </a:rPr>
              <a:t>Using the Blueprint, Fact Sheet, list serve, and email service, staff will ensure that local building departments are advised of the statewide implementation date and the basic enforcement tools available.</a:t>
            </a:r>
          </a:p>
          <a:p>
            <a:pPr>
              <a:defRPr/>
            </a:pPr>
            <a:r>
              <a:rPr lang="en-US" dirty="0">
                <a:cs typeface="Calibri"/>
              </a:rPr>
              <a:t>Staff will work with Energy Code Ace, California utility training venues, the CSLB and other sister agencies to notify licensed engineers, architects, and contractors of the enforcement date, requirements, and provide training opportunities.</a:t>
            </a:r>
          </a:p>
          <a:p>
            <a:pPr>
              <a:defRPr/>
            </a:pPr>
            <a:r>
              <a:rPr lang="en-US" dirty="0">
                <a:cs typeface="Calibri"/>
              </a:rPr>
              <a:t>Staff will work with ATTCPs, CALBO, local REN, and others to arrange large training venues and membership advisements. </a:t>
            </a:r>
          </a:p>
          <a:p>
            <a:pPr>
              <a:defRPr/>
            </a:pPr>
            <a:endParaRPr lang="en-US" dirty="0">
              <a:cs typeface="Calibri"/>
            </a:endParaRPr>
          </a:p>
          <a:p>
            <a:pPr>
              <a:defRPr/>
            </a:pPr>
            <a:r>
              <a:rPr lang="en-US" b="1" dirty="0">
                <a:cs typeface="Calibri"/>
              </a:rPr>
              <a:t>Local Focus </a:t>
            </a:r>
          </a:p>
          <a:p>
            <a:pPr>
              <a:defRPr/>
            </a:pPr>
            <a:r>
              <a:rPr lang="en-US" sz="1200" dirty="0"/>
              <a:t>Staff will contact local counties to arrange small venue opportunities for outreach to smaller building departments.</a:t>
            </a:r>
          </a:p>
          <a:p>
            <a:pPr>
              <a:defRPr/>
            </a:pPr>
            <a:r>
              <a:rPr lang="en-US" sz="1200" dirty="0"/>
              <a:t>Staff will work with these partners to refine the tools needed to address special or difficult issues regarding ATT training and enforcement.</a:t>
            </a:r>
          </a:p>
          <a:p>
            <a:pPr>
              <a:defRPr/>
            </a:pPr>
            <a:r>
              <a:rPr lang="en-US" sz="1200" dirty="0"/>
              <a:t>Staff will seek out local promotional opportunities for builders and local contractors as well as AHJs.</a:t>
            </a:r>
          </a:p>
          <a:p>
            <a:pPr>
              <a:defRPr/>
            </a:pPr>
            <a:endParaRPr lang="en-US" sz="1200" dirty="0">
              <a:cs typeface="Calibri"/>
            </a:endParaRPr>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17</a:t>
            </a:fld>
            <a:endParaRPr lang="en-US" dirty="0"/>
          </a:p>
        </p:txBody>
      </p:sp>
    </p:spTree>
    <p:extLst>
      <p:ext uri="{BB962C8B-B14F-4D97-AF65-F5344CB8AC3E}">
        <p14:creationId xmlns:p14="http://schemas.microsoft.com/office/powerpoint/2010/main" val="3456621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intended audience is initially the local building departments.</a:t>
            </a:r>
          </a:p>
          <a:p>
            <a:r>
              <a:rPr lang="en-US" dirty="0">
                <a:cs typeface="Calibri"/>
              </a:rPr>
              <a:t>However, CEC staff will also be reaching out to licensed HVAC contractors (as well as other contractors), licensed engineers and architects.</a:t>
            </a:r>
          </a:p>
          <a:p>
            <a:r>
              <a:rPr lang="en-US" dirty="0">
                <a:cs typeface="Calibri"/>
              </a:rPr>
              <a:t>To the extent possible, staff will also include builders and realtors where those opportunities exist. </a:t>
            </a:r>
          </a:p>
        </p:txBody>
      </p:sp>
      <p:sp>
        <p:nvSpPr>
          <p:cNvPr id="4" name="Slide Number Placeholder 3"/>
          <p:cNvSpPr>
            <a:spLocks noGrp="1"/>
          </p:cNvSpPr>
          <p:nvPr>
            <p:ph type="sldNum" sz="quarter" idx="5"/>
          </p:nvPr>
        </p:nvSpPr>
        <p:spPr/>
        <p:txBody>
          <a:bodyPr/>
          <a:lstStyle/>
          <a:p>
            <a:fld id="{9117B0B1-BEA2-8948-A557-11B4BDB90777}" type="slidenum">
              <a:rPr lang="en-US" smtClean="0"/>
              <a:t>18</a:t>
            </a:fld>
            <a:endParaRPr lang="en-US" dirty="0"/>
          </a:p>
        </p:txBody>
      </p:sp>
    </p:spTree>
    <p:extLst>
      <p:ext uri="{BB962C8B-B14F-4D97-AF65-F5344CB8AC3E}">
        <p14:creationId xmlns:p14="http://schemas.microsoft.com/office/powerpoint/2010/main" val="1079646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a:r>
              <a:rPr lang="en-US" dirty="0">
                <a:cs typeface="Calibri"/>
              </a:rPr>
              <a:t>Getting Started</a:t>
            </a:r>
          </a:p>
          <a:p>
            <a:pPr marL="457200"/>
            <a:r>
              <a:rPr lang="en-US" dirty="0">
                <a:cs typeface="Calibri"/>
              </a:rPr>
              <a:t>The getting started PPT is a short presentation that includes the explanation of acceptance testing, the ATTCP program, the ATTCP responsibilities, the enforcement strategies that AHJs can use, the logos that will appear on the acceptance test forms.</a:t>
            </a:r>
          </a:p>
          <a:p>
            <a:pPr marL="457200"/>
            <a:r>
              <a:rPr lang="en-US" dirty="0">
                <a:cs typeface="Calibri"/>
              </a:rPr>
              <a:t>It will also include resource links to the CEC and ATTCPs, including the ATTCP 4-hour training.</a:t>
            </a:r>
          </a:p>
          <a:p>
            <a:pPr marL="457200"/>
            <a:endParaRPr lang="en-US" dirty="0">
              <a:cs typeface="Calibri"/>
            </a:endParaRPr>
          </a:p>
          <a:p>
            <a:pPr marL="457200"/>
            <a:r>
              <a:rPr lang="en-US" dirty="0">
                <a:cs typeface="Calibri"/>
              </a:rPr>
              <a:t>Counter Cards</a:t>
            </a:r>
          </a:p>
          <a:p>
            <a:pPr marL="457200"/>
            <a:r>
              <a:rPr lang="en-US" dirty="0">
                <a:cs typeface="Calibri"/>
              </a:rPr>
              <a:t>The counter cards will be given to all AHJs to display on their permit application counters.</a:t>
            </a:r>
          </a:p>
          <a:p>
            <a:pPr marL="457200"/>
            <a:r>
              <a:rPr lang="en-US" dirty="0">
                <a:cs typeface="Calibri"/>
              </a:rPr>
              <a:t>They will be geared towards contractors, technicians, engineers, architects or whomever is submitting a permit application with the AHJ.</a:t>
            </a:r>
          </a:p>
          <a:p>
            <a:pPr marL="457200"/>
            <a:r>
              <a:rPr lang="en-US" dirty="0">
                <a:cs typeface="Calibri"/>
              </a:rPr>
              <a:t>They announce the ATTCP program (both lighting controls and mechanical), the enforcement date (for both), the available resources for further information.</a:t>
            </a:r>
          </a:p>
          <a:p>
            <a:pPr marL="457200"/>
            <a:endParaRPr lang="en-US" dirty="0">
              <a:cs typeface="Calibri"/>
            </a:endParaRPr>
          </a:p>
          <a:p>
            <a:pPr marL="457200"/>
            <a:r>
              <a:rPr lang="en-US" dirty="0">
                <a:cs typeface="Calibri"/>
              </a:rPr>
              <a:t>Field inspector sheets</a:t>
            </a:r>
          </a:p>
          <a:p>
            <a:pPr marL="457200"/>
            <a:r>
              <a:rPr lang="en-US" dirty="0">
                <a:cs typeface="Calibri"/>
              </a:rPr>
              <a:t>These will be exclusively for the AHJ Inspector. They will carry basic information regarding the ATTCP program including the ATTCP logos. </a:t>
            </a:r>
          </a:p>
          <a:p>
            <a:pPr marL="457200"/>
            <a:r>
              <a:rPr lang="en-US" dirty="0">
                <a:cs typeface="Calibri"/>
              </a:rPr>
              <a:t>The intent is to arm the inspector with a correct version of the logo to help eliminate forgeries.</a:t>
            </a:r>
          </a:p>
          <a:p>
            <a:pPr marL="457200"/>
            <a:endParaRPr lang="en-US" dirty="0">
              <a:cs typeface="Calibri"/>
            </a:endParaRPr>
          </a:p>
          <a:p>
            <a:pPr marL="457200"/>
            <a:r>
              <a:rPr lang="en-US" dirty="0">
                <a:cs typeface="Calibri"/>
              </a:rPr>
              <a:t>Fact Sheets and Blueprint Articles</a:t>
            </a:r>
          </a:p>
          <a:p>
            <a:pPr marL="457200"/>
            <a:r>
              <a:rPr lang="en-US" dirty="0">
                <a:cs typeface="Calibri"/>
              </a:rPr>
              <a:t>Staff will be issuing both Fact Sheets and Blueprint Articles as the enforcement date gets closer.</a:t>
            </a:r>
          </a:p>
          <a:p>
            <a:pPr marL="457200"/>
            <a:r>
              <a:rPr lang="en-US" dirty="0">
                <a:cs typeface="Calibri"/>
              </a:rPr>
              <a:t>They will describe the ATTCP program, requirements, training opportunities, and the enforcement date (March 2021).</a:t>
            </a:r>
          </a:p>
          <a:p>
            <a:pPr marL="457200"/>
            <a:endParaRPr lang="en-US" dirty="0">
              <a:cs typeface="Calibri"/>
            </a:endParaRPr>
          </a:p>
          <a:p>
            <a:pPr marL="457200"/>
            <a:r>
              <a:rPr lang="en-US" dirty="0">
                <a:cs typeface="Calibri"/>
              </a:rPr>
              <a:t>ATTCP in-depth Training for AHJ and others</a:t>
            </a:r>
          </a:p>
          <a:p>
            <a:pPr marL="457200"/>
            <a:r>
              <a:rPr lang="en-US" dirty="0">
                <a:cs typeface="Calibri"/>
              </a:rPr>
              <a:t>The ATTCPs are all making training available to AHJ free of charge.</a:t>
            </a:r>
          </a:p>
          <a:p>
            <a:pPr marL="457200"/>
            <a:r>
              <a:rPr lang="en-US" dirty="0">
                <a:cs typeface="Calibri"/>
              </a:rPr>
              <a:t>The training is approximately 4 hours long and include a basic overview of the most common acceptance tests, with advice on simple enforcement tactics that will help the inspector evaluate the NRCA submitted to them. </a:t>
            </a:r>
          </a:p>
          <a:p>
            <a:pPr marL="457200">
              <a:buFont typeface="+mj-lt"/>
            </a:pP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19</a:t>
            </a:fld>
            <a:endParaRPr lang="en-US" dirty="0"/>
          </a:p>
        </p:txBody>
      </p:sp>
    </p:spTree>
    <p:extLst>
      <p:ext uri="{BB962C8B-B14F-4D97-AF65-F5344CB8AC3E}">
        <p14:creationId xmlns:p14="http://schemas.microsoft.com/office/powerpoint/2010/main" val="2523140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2800" dirty="0"/>
              <a:t>The CEC must give formal approval to enforce the requirement for certified ATTs to perform the mechanical acceptance tests required by the Energy Code [Title 24. Part 1, Section 10-103.2(b)]. </a:t>
            </a:r>
          </a:p>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20</a:t>
            </a:fld>
            <a:endParaRPr lang="en-US" dirty="0"/>
          </a:p>
        </p:txBody>
      </p:sp>
    </p:spTree>
    <p:extLst>
      <p:ext uri="{BB962C8B-B14F-4D97-AF65-F5344CB8AC3E}">
        <p14:creationId xmlns:p14="http://schemas.microsoft.com/office/powerpoint/2010/main" val="33578474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22</a:t>
            </a:fld>
            <a:endParaRPr lang="en-US" dirty="0"/>
          </a:p>
        </p:txBody>
      </p:sp>
    </p:spTree>
    <p:extLst>
      <p:ext uri="{BB962C8B-B14F-4D97-AF65-F5344CB8AC3E}">
        <p14:creationId xmlns:p14="http://schemas.microsoft.com/office/powerpoint/2010/main" val="32369399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1/11/2021</a:t>
            </a:fld>
            <a:endParaRPr lang="en-US" dirty="0"/>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dirty="0"/>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1/11/2021</a:t>
            </a:fld>
            <a:endParaRPr lang="en-US" dirty="0"/>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58376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1/11/2021</a:t>
            </a:fld>
            <a:endParaRPr lang="en-US" dirty="0"/>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6C4852-C69A-3C46-A74D-F2D8C6D17F46}" type="datetime1">
              <a:rPr lang="en-US" smtClean="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793645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1510480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1/11/2021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dirty="0"/>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0A639FC-0D0B-254C-A488-84C1053DC81E}" type="datetime1">
              <a:rPr lang="en-US" smtClean="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755809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AAEF258-FE05-9A40-ABEB-3CEFD609CF46}" type="datetime1">
              <a:rPr lang="en-US" smtClean="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F09A1A5-4186-AE45-B489-8F93D826EB49}" type="slidenum">
              <a:rPr lang="en-US" smtClean="0"/>
              <a:t>‹#›</a:t>
            </a:fld>
            <a:endParaRPr lang="en-US" dirty="0"/>
          </a:p>
        </p:txBody>
      </p:sp>
      <p:sp>
        <p:nvSpPr>
          <p:cNvPr id="7"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1381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6D0696-7CCE-494F-A431-EAFE08099352}" type="datetime1">
              <a:rPr lang="en-US" smtClean="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dirty="0"/>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02073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F386C1D-959B-6C44-9D8E-1EBE83060B83}" type="datetime1">
              <a:rPr lang="en-US" smtClean="0"/>
              <a:t>1/11/2021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dirty="0"/>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664450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4909F6-C5C0-404A-8B68-383F4730A3E4}" type="datetime1">
              <a:rPr lang="en-US" smtClean="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dirty="0"/>
          </a:p>
        </p:txBody>
      </p:sp>
    </p:spTree>
    <p:extLst>
      <p:ext uri="{BB962C8B-B14F-4D97-AF65-F5344CB8AC3E}">
        <p14:creationId xmlns:p14="http://schemas.microsoft.com/office/powerpoint/2010/main" val="339452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dirty="0"/>
          </a:p>
        </p:txBody>
      </p:sp>
    </p:spTree>
    <p:extLst>
      <p:ext uri="{BB962C8B-B14F-4D97-AF65-F5344CB8AC3E}">
        <p14:creationId xmlns:p14="http://schemas.microsoft.com/office/powerpoint/2010/main" val="12368603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2.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4F360-0BA0-8540-B27B-28FBA28FADF7}" type="datetime1">
              <a:rPr lang="en-US" smtClean="0"/>
              <a:t>1/11/2021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dirty="0"/>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10562992-772B-3C4E-9810-F8ADBF4F57E7}" type="datetime1">
              <a:rPr lang="en-US" smtClean="0"/>
              <a:t>1/11/2021</a:t>
            </a:fld>
            <a:endParaRPr lang="en-US" dirty="0"/>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dirty="0"/>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dirty="0"/>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E695F-21E5-C242-92E6-E78B31EE7C7E}" type="datetime1">
              <a:rPr lang="en-US" smtClean="0"/>
              <a:t>1/11/2021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dirty="0"/>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024D1D3D-27CC-A740-857C-D26C679943FF}" type="datetime1">
              <a:rPr lang="en-US" smtClean="0"/>
              <a:t>1/11/2021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CDCD1BE-76F0-964D-BEB4-4B9A284D890B}" type="slidenum">
              <a:rPr lang="en-US" smtClean="0"/>
              <a:pPr/>
              <a:t>‹#›</a:t>
            </a:fld>
            <a:endParaRPr lang="en-US" dirty="0"/>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7C9D11-B800-8947-A108-C2AFD56D7B11}" type="datetime1">
              <a:rPr lang="en-US" smtClean="0"/>
              <a:t>1/11/2021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dirty="0"/>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hyperlink" Target="https://www.rses.org/title24.aspx" TargetMode="External"/><Relationship Id="rId3" Type="http://schemas.openxmlformats.org/officeDocument/2006/relationships/hyperlink" Target="https://www.nlcaa.org/" TargetMode="External"/><Relationship Id="rId7" Type="http://schemas.openxmlformats.org/officeDocument/2006/relationships/hyperlink" Target="http://www.nebb.org/"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hyperlink" Target="http://www.attcp.org/" TargetMode="External"/><Relationship Id="rId5" Type="http://schemas.openxmlformats.org/officeDocument/2006/relationships/hyperlink" Target="http://www.calpipes.org/" TargetMode="External"/><Relationship Id="rId4" Type="http://schemas.openxmlformats.org/officeDocument/2006/relationships/hyperlink" Target="https://www.calctp.or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efiling.energy.ca.gov/Lists/DocketLog.aspx?docketnumber=20-ATTCP-01"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mailto:Joe.Loyer@energy.ca.gov"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hyperlink" Target="mailto:docket@energy.ca.gov" TargetMode="External"/><Relationship Id="rId4" Type="http://schemas.openxmlformats.org/officeDocument/2006/relationships/hyperlink" Target="https://efiling.energy.ca.gov/Ecomment/Ecomment.aspx?docketnumber=20-ATTCP-01"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0016" y="1891475"/>
            <a:ext cx="10411968" cy="2387600"/>
          </a:xfrm>
        </p:spPr>
        <p:txBody>
          <a:bodyPr>
            <a:normAutofit/>
          </a:bodyPr>
          <a:lstStyle/>
          <a:p>
            <a:r>
              <a:rPr lang="en-US" dirty="0"/>
              <a:t>Mechanical Acceptance Test Technician Certification Implementation</a:t>
            </a:r>
          </a:p>
        </p:txBody>
      </p:sp>
      <p:sp>
        <p:nvSpPr>
          <p:cNvPr id="6" name="TextBox 5"/>
          <p:cNvSpPr txBox="1"/>
          <p:nvPr/>
        </p:nvSpPr>
        <p:spPr>
          <a:xfrm>
            <a:off x="890016" y="4945059"/>
            <a:ext cx="10463784" cy="830997"/>
          </a:xfrm>
          <a:prstGeom prst="rect">
            <a:avLst/>
          </a:prstGeom>
          <a:noFill/>
        </p:spPr>
        <p:txBody>
          <a:bodyPr wrap="square" rtlCol="0">
            <a:spAutoFit/>
          </a:bodyPr>
          <a:lstStyle/>
          <a:p>
            <a:pPr algn="ctr"/>
            <a:r>
              <a:rPr lang="en-US" sz="2400" dirty="0">
                <a:solidFill>
                  <a:schemeClr val="accent1">
                    <a:lumMod val="50000"/>
                  </a:schemeClr>
                </a:solidFill>
              </a:rPr>
              <a:t>Joe Loyer, Senior Mechanical Engineer</a:t>
            </a:r>
          </a:p>
          <a:p>
            <a:pPr algn="ctr"/>
            <a:r>
              <a:rPr lang="en-US" sz="2400" dirty="0">
                <a:solidFill>
                  <a:schemeClr val="accent1">
                    <a:lumMod val="50000"/>
                  </a:schemeClr>
                </a:solidFill>
              </a:rPr>
              <a:t>January 12, 2021</a:t>
            </a:r>
          </a:p>
        </p:txBody>
      </p:sp>
    </p:spTree>
    <p:extLst>
      <p:ext uri="{BB962C8B-B14F-4D97-AF65-F5344CB8AC3E}">
        <p14:creationId xmlns:p14="http://schemas.microsoft.com/office/powerpoint/2010/main" val="212299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Housekeeping</a:t>
            </a:r>
          </a:p>
        </p:txBody>
      </p:sp>
      <p:sp>
        <p:nvSpPr>
          <p:cNvPr id="3" name="Content Placeholder 2"/>
          <p:cNvSpPr>
            <a:spLocks noGrp="1"/>
          </p:cNvSpPr>
          <p:nvPr>
            <p:ph idx="1"/>
          </p:nvPr>
        </p:nvSpPr>
        <p:spPr>
          <a:xfrm>
            <a:off x="1399822" y="1505415"/>
            <a:ext cx="9953978" cy="4671548"/>
          </a:xfrm>
        </p:spPr>
        <p:txBody>
          <a:bodyPr vert="horz" lIns="91440" tIns="45720" rIns="91440" bIns="45720" rtlCol="0" anchor="t">
            <a:normAutofit/>
          </a:bodyPr>
          <a:lstStyle/>
          <a:p>
            <a:r>
              <a:rPr lang="en-US" sz="2800" dirty="0">
                <a:cs typeface="Arial"/>
              </a:rPr>
              <a:t>Remote-Access Workshop</a:t>
            </a:r>
            <a:endParaRPr lang="en-US" sz="2800" dirty="0"/>
          </a:p>
          <a:p>
            <a:r>
              <a:rPr lang="en-US" sz="2800" dirty="0"/>
              <a:t>Comments and Questions</a:t>
            </a:r>
            <a:endParaRPr lang="en-US" sz="2800" dirty="0">
              <a:cs typeface="Arial"/>
            </a:endParaRPr>
          </a:p>
          <a:p>
            <a:r>
              <a:rPr lang="en-US" sz="2800" dirty="0"/>
              <a:t>Voice Recorded, Court Reporter, and Transcript</a:t>
            </a:r>
            <a:endParaRPr lang="en-US" sz="2800" dirty="0">
              <a:cs typeface="Arial"/>
            </a:endParaRPr>
          </a:p>
          <a:p>
            <a:r>
              <a:rPr lang="en-US" sz="2800" dirty="0"/>
              <a:t>When commenting, state your name and your affiliation</a:t>
            </a:r>
          </a:p>
          <a:p>
            <a:pPr marL="0" indent="0">
              <a:buNone/>
            </a:pPr>
            <a:endParaRPr lang="en-US" sz="28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2</a:t>
            </a:fld>
            <a:endParaRPr lang="en-US" dirty="0">
              <a:solidFill>
                <a:schemeClr val="tx1"/>
              </a:solidFill>
            </a:endParaRPr>
          </a:p>
        </p:txBody>
      </p:sp>
    </p:spTree>
    <p:extLst>
      <p:ext uri="{BB962C8B-B14F-4D97-AF65-F5344CB8AC3E}">
        <p14:creationId xmlns:p14="http://schemas.microsoft.com/office/powerpoint/2010/main" val="1327061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Tree>
    <p:extLst>
      <p:ext uri="{BB962C8B-B14F-4D97-AF65-F5344CB8AC3E}">
        <p14:creationId xmlns:p14="http://schemas.microsoft.com/office/powerpoint/2010/main" val="11462131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a:t>
            </a:r>
          </a:p>
        </p:txBody>
      </p:sp>
      <p:sp>
        <p:nvSpPr>
          <p:cNvPr id="3" name="Content Placeholder 2"/>
          <p:cNvSpPr>
            <a:spLocks noGrp="1"/>
          </p:cNvSpPr>
          <p:nvPr>
            <p:ph idx="1"/>
          </p:nvPr>
        </p:nvSpPr>
        <p:spPr/>
        <p:txBody>
          <a:bodyPr vert="horz" lIns="91440" tIns="45720" rIns="91440" bIns="45720" rtlCol="0" anchor="t">
            <a:normAutofit/>
          </a:bodyPr>
          <a:lstStyle/>
          <a:p>
            <a:r>
              <a:rPr lang="en-US" sz="3200" dirty="0"/>
              <a:t>Purpose of Workshop </a:t>
            </a:r>
          </a:p>
          <a:p>
            <a:r>
              <a:rPr lang="en-US" sz="3200" dirty="0"/>
              <a:t>Background</a:t>
            </a:r>
          </a:p>
          <a:p>
            <a:r>
              <a:rPr lang="en-US" sz="3200" dirty="0"/>
              <a:t>Industry Certification Threshold</a:t>
            </a:r>
          </a:p>
          <a:p>
            <a:r>
              <a:rPr lang="en-US" sz="3200" dirty="0"/>
              <a:t>Potential Impacts to Industry</a:t>
            </a:r>
          </a:p>
          <a:p>
            <a:r>
              <a:rPr lang="en-US" sz="3200" dirty="0"/>
              <a:t>Implementation Plan</a:t>
            </a:r>
          </a:p>
          <a:p>
            <a:r>
              <a:rPr lang="en-US" sz="3200" dirty="0"/>
              <a:t>Questions and Answers</a:t>
            </a:r>
          </a:p>
          <a:p>
            <a:endParaRPr lang="en-US" sz="32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4</a:t>
            </a:fld>
            <a:endParaRPr lang="en-US" dirty="0">
              <a:solidFill>
                <a:schemeClr val="tx1"/>
              </a:solidFill>
            </a:endParaRPr>
          </a:p>
        </p:txBody>
      </p:sp>
    </p:spTree>
    <p:extLst>
      <p:ext uri="{BB962C8B-B14F-4D97-AF65-F5344CB8AC3E}">
        <p14:creationId xmlns:p14="http://schemas.microsoft.com/office/powerpoint/2010/main" val="3979690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of Workshop</a:t>
            </a:r>
          </a:p>
        </p:txBody>
      </p:sp>
      <p:sp>
        <p:nvSpPr>
          <p:cNvPr id="3" name="Content Placeholder 2"/>
          <p:cNvSpPr>
            <a:spLocks noGrp="1"/>
          </p:cNvSpPr>
          <p:nvPr>
            <p:ph idx="1"/>
          </p:nvPr>
        </p:nvSpPr>
        <p:spPr>
          <a:xfrm>
            <a:off x="1399821" y="1505415"/>
            <a:ext cx="9365161" cy="4671548"/>
          </a:xfrm>
        </p:spPr>
        <p:txBody>
          <a:bodyPr vert="horz" lIns="91440" tIns="45720" rIns="91440" bIns="45720" rtlCol="0" anchor="t">
            <a:normAutofit/>
          </a:bodyPr>
          <a:lstStyle/>
          <a:p>
            <a:pPr marL="0" indent="0">
              <a:buNone/>
            </a:pPr>
            <a:r>
              <a:rPr lang="en-US" sz="2800" dirty="0"/>
              <a:t>Discuss CEC’s determination to require mechanical ATTs be certified in CA:</a:t>
            </a:r>
          </a:p>
          <a:p>
            <a:r>
              <a:rPr lang="en-US" sz="2800" dirty="0"/>
              <a:t>Evidence</a:t>
            </a:r>
          </a:p>
          <a:p>
            <a:r>
              <a:rPr lang="en-US" sz="2800" dirty="0"/>
              <a:t>Background</a:t>
            </a:r>
          </a:p>
          <a:p>
            <a:r>
              <a:rPr lang="en-US" sz="2800" dirty="0"/>
              <a:t>Implementation Plan</a:t>
            </a:r>
          </a:p>
          <a:p>
            <a:pPr marL="0" indent="0">
              <a:buNone/>
            </a:pPr>
            <a:endParaRPr lang="en-US" sz="28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5</a:t>
            </a:fld>
            <a:endParaRPr lang="en-US" dirty="0">
              <a:solidFill>
                <a:schemeClr val="tx1"/>
              </a:solidFill>
            </a:endParaRPr>
          </a:p>
        </p:txBody>
      </p:sp>
    </p:spTree>
    <p:extLst>
      <p:ext uri="{BB962C8B-B14F-4D97-AF65-F5344CB8AC3E}">
        <p14:creationId xmlns:p14="http://schemas.microsoft.com/office/powerpoint/2010/main" val="642586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Background</a:t>
            </a:r>
          </a:p>
        </p:txBody>
      </p:sp>
    </p:spTree>
    <p:extLst>
      <p:ext uri="{BB962C8B-B14F-4D97-AF65-F5344CB8AC3E}">
        <p14:creationId xmlns:p14="http://schemas.microsoft.com/office/powerpoint/2010/main" val="2324872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Acceptance Testing</a:t>
            </a:r>
          </a:p>
        </p:txBody>
      </p:sp>
      <p:sp>
        <p:nvSpPr>
          <p:cNvPr id="3" name="Content Placeholder 2"/>
          <p:cNvSpPr>
            <a:spLocks noGrp="1"/>
          </p:cNvSpPr>
          <p:nvPr>
            <p:ph idx="1"/>
          </p:nvPr>
        </p:nvSpPr>
        <p:spPr>
          <a:xfrm>
            <a:off x="1399822" y="1275906"/>
            <a:ext cx="9953978" cy="5187327"/>
          </a:xfrm>
        </p:spPr>
        <p:txBody>
          <a:bodyPr vert="horz" lIns="91440" tIns="45720" rIns="91440" bIns="45720" rtlCol="0" anchor="t">
            <a:normAutofit/>
          </a:bodyPr>
          <a:lstStyle/>
          <a:p>
            <a:r>
              <a:rPr lang="en-US" sz="3200" dirty="0"/>
              <a:t>Final stage of equipment installation </a:t>
            </a:r>
          </a:p>
          <a:p>
            <a:r>
              <a:rPr lang="en-US" sz="3200" dirty="0"/>
              <a:t>Construction inspection and functional testing</a:t>
            </a:r>
          </a:p>
          <a:p>
            <a:r>
              <a:rPr lang="en-US" sz="3200" dirty="0"/>
              <a:t>Goal: design compliance, installation verification, and code compliance</a:t>
            </a:r>
          </a:p>
          <a:p>
            <a:r>
              <a:rPr lang="en-US" sz="3200" dirty="0"/>
              <a:t>Performed and documented by installing technician </a:t>
            </a:r>
          </a:p>
          <a:p>
            <a:r>
              <a:rPr lang="en-US" sz="3200" dirty="0"/>
              <a:t>Submitted to AHJs</a:t>
            </a:r>
          </a:p>
          <a:p>
            <a:endParaRPr lang="en-US" sz="32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7</a:t>
            </a:fld>
            <a:endParaRPr lang="en-US" dirty="0">
              <a:solidFill>
                <a:schemeClr val="tx1"/>
              </a:solidFill>
            </a:endParaRPr>
          </a:p>
        </p:txBody>
      </p:sp>
      <p:sp>
        <p:nvSpPr>
          <p:cNvPr id="4" name="Rectangle 3">
            <a:extLst>
              <a:ext uri="{FF2B5EF4-FFF2-40B4-BE49-F238E27FC236}">
                <a16:creationId xmlns:a16="http://schemas.microsoft.com/office/drawing/2014/main" id="{E5BACF6C-9803-4256-8385-B4F18AC47DDC}"/>
              </a:ext>
            </a:extLst>
          </p:cNvPr>
          <p:cNvSpPr/>
          <p:nvPr/>
        </p:nvSpPr>
        <p:spPr>
          <a:xfrm>
            <a:off x="5974813" y="3244334"/>
            <a:ext cx="242374" cy="369332"/>
          </a:xfrm>
          <a:prstGeom prst="rect">
            <a:avLst/>
          </a:prstGeom>
        </p:spPr>
        <p:txBody>
          <a:bodyPr wrap="none">
            <a:spAutoFit/>
          </a:bodyPr>
          <a:lstStyle/>
          <a:p>
            <a:r>
              <a:rPr lang="en-US" dirty="0">
                <a:solidFill>
                  <a:srgbClr val="000000"/>
                </a:solidFill>
                <a:latin typeface="Times New Roman" panose="02020603050405020304" pitchFamily="18" charset="0"/>
              </a:rPr>
              <a:t> </a:t>
            </a:r>
            <a:endParaRPr lang="en-US" dirty="0"/>
          </a:p>
        </p:txBody>
      </p:sp>
    </p:spTree>
    <p:extLst>
      <p:ext uri="{BB962C8B-B14F-4D97-AF65-F5344CB8AC3E}">
        <p14:creationId xmlns:p14="http://schemas.microsoft.com/office/powerpoint/2010/main" val="1707227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ATTCP Program</a:t>
            </a:r>
          </a:p>
        </p:txBody>
      </p:sp>
      <p:sp>
        <p:nvSpPr>
          <p:cNvPr id="3" name="Content Placeholder 2"/>
          <p:cNvSpPr>
            <a:spLocks noGrp="1"/>
          </p:cNvSpPr>
          <p:nvPr>
            <p:ph idx="1"/>
          </p:nvPr>
        </p:nvSpPr>
        <p:spPr>
          <a:xfrm>
            <a:off x="1399822" y="1371600"/>
            <a:ext cx="9953978" cy="5091634"/>
          </a:xfrm>
        </p:spPr>
        <p:txBody>
          <a:bodyPr vert="horz" lIns="91440" tIns="45720" rIns="91440" bIns="45720" rtlCol="0" anchor="t">
            <a:normAutofit/>
          </a:bodyPr>
          <a:lstStyle/>
          <a:p>
            <a:pPr fontAlgn="base"/>
            <a:r>
              <a:rPr lang="en-US" sz="3200" dirty="0"/>
              <a:t>Established in 2013 Energy Code​</a:t>
            </a:r>
          </a:p>
          <a:p>
            <a:pPr fontAlgn="base"/>
            <a:r>
              <a:rPr lang="en-US" sz="3200" dirty="0"/>
              <a:t>Purpose: Improves compliance verification for nonresidential building​</a:t>
            </a:r>
            <a:endParaRPr lang="en-US" sz="3200" dirty="0">
              <a:cs typeface="Arial"/>
            </a:endParaRPr>
          </a:p>
          <a:p>
            <a:pPr fontAlgn="base"/>
            <a:r>
              <a:rPr lang="en-US" sz="3200" dirty="0"/>
              <a:t>Private organizations approved by CEC​</a:t>
            </a:r>
          </a:p>
          <a:p>
            <a:pPr fontAlgn="base"/>
            <a:r>
              <a:rPr lang="en-US" sz="3200" dirty="0"/>
              <a:t>Train, certify, provide oversight for ATTs/ATEs ​</a:t>
            </a:r>
          </a:p>
          <a:p>
            <a:pPr fontAlgn="base"/>
            <a:r>
              <a:rPr lang="en-US" sz="3200" dirty="0"/>
              <a:t>Internal database for compliance data/forms tracking system</a:t>
            </a:r>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8</a:t>
            </a:fld>
            <a:endParaRPr lang="en-US" dirty="0">
              <a:solidFill>
                <a:schemeClr val="tx1"/>
              </a:solidFill>
            </a:endParaRPr>
          </a:p>
        </p:txBody>
      </p:sp>
    </p:spTree>
    <p:extLst>
      <p:ext uri="{BB962C8B-B14F-4D97-AF65-F5344CB8AC3E}">
        <p14:creationId xmlns:p14="http://schemas.microsoft.com/office/powerpoint/2010/main" val="1443318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CEC Approved ATTCPs</a:t>
            </a:r>
          </a:p>
        </p:txBody>
      </p:sp>
      <p:sp>
        <p:nvSpPr>
          <p:cNvPr id="3" name="Content Placeholder 2"/>
          <p:cNvSpPr>
            <a:spLocks noGrp="1"/>
          </p:cNvSpPr>
          <p:nvPr>
            <p:ph idx="1"/>
          </p:nvPr>
        </p:nvSpPr>
        <p:spPr>
          <a:xfrm>
            <a:off x="1399822" y="1371600"/>
            <a:ext cx="9953978" cy="5091634"/>
          </a:xfrm>
        </p:spPr>
        <p:txBody>
          <a:bodyPr>
            <a:normAutofit/>
          </a:bodyPr>
          <a:lstStyle/>
          <a:p>
            <a:pPr marL="0" indent="0">
              <a:buNone/>
            </a:pPr>
            <a:r>
              <a:rPr lang="en-US" sz="2800" dirty="0"/>
              <a:t>The following ATTCPs have been approved by the CEC:</a:t>
            </a:r>
          </a:p>
          <a:p>
            <a:pPr marL="0" indent="0">
              <a:buNone/>
            </a:pPr>
            <a:endParaRPr lang="en-US" sz="1200" dirty="0"/>
          </a:p>
          <a:p>
            <a:pPr marL="0" indent="0">
              <a:buNone/>
            </a:pPr>
            <a:r>
              <a:rPr lang="en-US" sz="2800" dirty="0"/>
              <a:t>Lighting Controls:</a:t>
            </a:r>
          </a:p>
          <a:p>
            <a:pPr marL="692150"/>
            <a:r>
              <a:rPr lang="en-US" dirty="0">
                <a:hlinkClick r:id="rId3">
                  <a:extLst>
                    <a:ext uri="{A12FA001-AC4F-418D-AE19-62706E023703}">
                      <ahyp:hlinkClr xmlns:ahyp="http://schemas.microsoft.com/office/drawing/2018/hyperlinkcolor" val="tx"/>
                    </a:ext>
                  </a:extLst>
                </a:hlinkClick>
              </a:rPr>
              <a:t>National Lighting Contractors Association of America (NLCAA)</a:t>
            </a:r>
            <a:endParaRPr lang="en-US" dirty="0"/>
          </a:p>
          <a:p>
            <a:pPr marL="692150"/>
            <a:r>
              <a:rPr lang="en-US" dirty="0">
                <a:hlinkClick r:id="rId4">
                  <a:extLst>
                    <a:ext uri="{A12FA001-AC4F-418D-AE19-62706E023703}">
                      <ahyp:hlinkClr xmlns:ahyp="http://schemas.microsoft.com/office/drawing/2018/hyperlinkcolor" val="tx"/>
                    </a:ext>
                  </a:extLst>
                </a:hlinkClick>
              </a:rPr>
              <a:t>California Advanced Lighting Controls Training Program (CALCTP)</a:t>
            </a:r>
            <a:endParaRPr lang="en-US" dirty="0"/>
          </a:p>
          <a:p>
            <a:pPr marL="0" indent="0">
              <a:buNone/>
            </a:pPr>
            <a:r>
              <a:rPr lang="en-US" sz="2800" dirty="0"/>
              <a:t>Mechanical Systems:</a:t>
            </a:r>
          </a:p>
          <a:p>
            <a:pPr marL="692150"/>
            <a:r>
              <a:rPr lang="en-US" dirty="0">
                <a:hlinkClick r:id="rId5">
                  <a:extLst>
                    <a:ext uri="{A12FA001-AC4F-418D-AE19-62706E023703}">
                      <ahyp:hlinkClr xmlns:ahyp="http://schemas.microsoft.com/office/drawing/2018/hyperlinkcolor" val="tx"/>
                    </a:ext>
                  </a:extLst>
                </a:hlinkClick>
              </a:rPr>
              <a:t>California State Pipe Trades Council (CSPTC)</a:t>
            </a:r>
            <a:endParaRPr lang="en-US" dirty="0"/>
          </a:p>
          <a:p>
            <a:pPr marL="692150"/>
            <a:r>
              <a:rPr lang="en-US" dirty="0">
                <a:hlinkClick r:id="rId6">
                  <a:extLst>
                    <a:ext uri="{A12FA001-AC4F-418D-AE19-62706E023703}">
                      <ahyp:hlinkClr xmlns:ahyp="http://schemas.microsoft.com/office/drawing/2018/hyperlinkcolor" val="tx"/>
                    </a:ext>
                  </a:extLst>
                </a:hlinkClick>
              </a:rPr>
              <a:t>National Energy Management Institute Committee (NEMIC)</a:t>
            </a:r>
            <a:endParaRPr lang="en-US" dirty="0"/>
          </a:p>
          <a:p>
            <a:pPr marL="692150"/>
            <a:r>
              <a:rPr lang="en-US" dirty="0">
                <a:hlinkClick r:id="rId7">
                  <a:extLst>
                    <a:ext uri="{A12FA001-AC4F-418D-AE19-62706E023703}">
                      <ahyp:hlinkClr xmlns:ahyp="http://schemas.microsoft.com/office/drawing/2018/hyperlinkcolor" val="tx"/>
                    </a:ext>
                  </a:extLst>
                </a:hlinkClick>
              </a:rPr>
              <a:t>National Environmental Balancing Bureau (NEBB)</a:t>
            </a:r>
            <a:endParaRPr lang="en-US" dirty="0"/>
          </a:p>
          <a:p>
            <a:pPr marL="692150"/>
            <a:r>
              <a:rPr lang="en-US" dirty="0">
                <a:hlinkClick r:id="rId8">
                  <a:extLst>
                    <a:ext uri="{A12FA001-AC4F-418D-AE19-62706E023703}">
                      <ahyp:hlinkClr xmlns:ahyp="http://schemas.microsoft.com/office/drawing/2018/hyperlinkcolor" val="tx"/>
                    </a:ext>
                  </a:extLst>
                </a:hlinkClick>
              </a:rPr>
              <a:t>Refrigeration Service Engineers Society (RSES)</a:t>
            </a:r>
            <a:endParaRPr lang="en-US" dirty="0"/>
          </a:p>
          <a:p>
            <a:pPr marL="0" indent="0">
              <a:buNone/>
            </a:pPr>
            <a:endParaRPr lang="en-US" sz="28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9</a:t>
            </a:fld>
            <a:endParaRPr lang="en-US" dirty="0">
              <a:solidFill>
                <a:schemeClr val="tx1"/>
              </a:solidFill>
            </a:endParaRPr>
          </a:p>
        </p:txBody>
      </p:sp>
    </p:spTree>
    <p:extLst>
      <p:ext uri="{BB962C8B-B14F-4D97-AF65-F5344CB8AC3E}">
        <p14:creationId xmlns:p14="http://schemas.microsoft.com/office/powerpoint/2010/main" val="14477788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Industry Certification Threshold</a:t>
            </a:r>
          </a:p>
        </p:txBody>
      </p:sp>
    </p:spTree>
    <p:extLst>
      <p:ext uri="{BB962C8B-B14F-4D97-AF65-F5344CB8AC3E}">
        <p14:creationId xmlns:p14="http://schemas.microsoft.com/office/powerpoint/2010/main" val="1653802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Mandatory Certification</a:t>
            </a:r>
            <a:r>
              <a:rPr lang="en-US" dirty="0"/>
              <a:t> </a:t>
            </a:r>
          </a:p>
        </p:txBody>
      </p:sp>
      <p:sp>
        <p:nvSpPr>
          <p:cNvPr id="3" name="Content Placeholder 2"/>
          <p:cNvSpPr>
            <a:spLocks noGrp="1"/>
          </p:cNvSpPr>
          <p:nvPr>
            <p:ph idx="1"/>
          </p:nvPr>
        </p:nvSpPr>
        <p:spPr>
          <a:xfrm>
            <a:off x="1399822" y="1594624"/>
            <a:ext cx="9953978" cy="4582339"/>
          </a:xfrm>
        </p:spPr>
        <p:txBody>
          <a:bodyPr vert="horz" lIns="91440" tIns="45720" rIns="91440" bIns="45720" rtlCol="0" anchor="t">
            <a:normAutofit/>
          </a:bodyPr>
          <a:lstStyle/>
          <a:p>
            <a:pPr marL="0" indent="0">
              <a:buNone/>
            </a:pPr>
            <a:r>
              <a:rPr lang="en-US" sz="3200" dirty="0"/>
              <a:t>CEC must find the following to require mechanical ATT certification in CA:</a:t>
            </a:r>
          </a:p>
          <a:p>
            <a:pPr marL="914400" indent="-457200">
              <a:buFont typeface="+mj-lt"/>
              <a:buAutoNum type="arabicPeriod"/>
            </a:pPr>
            <a:r>
              <a:rPr lang="en-US" sz="3200" dirty="0"/>
              <a:t>Minimum 300 certified ATTs</a:t>
            </a:r>
          </a:p>
          <a:p>
            <a:pPr marL="914400" indent="-457200">
              <a:buFont typeface="+mj-lt"/>
              <a:buAutoNum type="arabicPeriod"/>
            </a:pPr>
            <a:r>
              <a:rPr lang="en-US" sz="3200" dirty="0"/>
              <a:t>Eligible professions have access to ATT training</a:t>
            </a:r>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11</a:t>
            </a:fld>
            <a:endParaRPr lang="en-US" dirty="0">
              <a:solidFill>
                <a:schemeClr val="tx1"/>
              </a:solidFill>
            </a:endParaRPr>
          </a:p>
        </p:txBody>
      </p:sp>
    </p:spTree>
    <p:extLst>
      <p:ext uri="{BB962C8B-B14F-4D97-AF65-F5344CB8AC3E}">
        <p14:creationId xmlns:p14="http://schemas.microsoft.com/office/powerpoint/2010/main" val="9820180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Evidence of Threshold Compliance</a:t>
            </a:r>
          </a:p>
        </p:txBody>
      </p:sp>
      <p:sp>
        <p:nvSpPr>
          <p:cNvPr id="3" name="Content Placeholder 2"/>
          <p:cNvSpPr>
            <a:spLocks noGrp="1"/>
          </p:cNvSpPr>
          <p:nvPr>
            <p:ph idx="1"/>
          </p:nvPr>
        </p:nvSpPr>
        <p:spPr>
          <a:xfrm>
            <a:off x="1399822" y="1471961"/>
            <a:ext cx="9953978" cy="4705002"/>
          </a:xfrm>
        </p:spPr>
        <p:txBody>
          <a:bodyPr vert="horz" lIns="91440" tIns="45720" rIns="91440" bIns="45720" rtlCol="0" anchor="t">
            <a:normAutofit/>
          </a:bodyPr>
          <a:lstStyle/>
          <a:p>
            <a:pPr marL="0" indent="0">
              <a:buNone/>
            </a:pPr>
            <a:r>
              <a:rPr lang="en-US" sz="3200" dirty="0"/>
              <a:t>Based on ATTCP reports, staff verified: </a:t>
            </a:r>
          </a:p>
          <a:p>
            <a:r>
              <a:rPr lang="en-US" sz="3200" dirty="0"/>
              <a:t>More than 350 certified ATTs </a:t>
            </a:r>
          </a:p>
          <a:p>
            <a:r>
              <a:rPr lang="en-US" sz="3200" dirty="0"/>
              <a:t>All eligible professions have access to ATT training</a:t>
            </a:r>
          </a:p>
          <a:p>
            <a:endParaRPr lang="en-US" sz="3200" dirty="0"/>
          </a:p>
          <a:p>
            <a:pPr marL="0" indent="0">
              <a:buNone/>
            </a:pPr>
            <a:r>
              <a:rPr lang="en-US" sz="3200" dirty="0"/>
              <a:t>ATTCP reports are available in docket: </a:t>
            </a:r>
            <a:r>
              <a:rPr lang="en-US" sz="3200" dirty="0">
                <a:hlinkClick r:id="rId3"/>
              </a:rPr>
              <a:t>20-ATTCP-01</a:t>
            </a:r>
            <a:endParaRPr lang="en-US" sz="3200" dirty="0"/>
          </a:p>
          <a:p>
            <a:pPr marL="0" indent="0">
              <a:buNone/>
            </a:pPr>
            <a:endParaRPr lang="en-US" sz="32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12</a:t>
            </a:fld>
            <a:endParaRPr lang="en-US" dirty="0">
              <a:solidFill>
                <a:schemeClr val="tx1"/>
              </a:solidFill>
            </a:endParaRPr>
          </a:p>
        </p:txBody>
      </p:sp>
    </p:spTree>
    <p:extLst>
      <p:ext uri="{BB962C8B-B14F-4D97-AF65-F5344CB8AC3E}">
        <p14:creationId xmlns:p14="http://schemas.microsoft.com/office/powerpoint/2010/main" val="168627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Potential Impacts to Industry</a:t>
            </a:r>
          </a:p>
        </p:txBody>
      </p:sp>
    </p:spTree>
    <p:extLst>
      <p:ext uri="{BB962C8B-B14F-4D97-AF65-F5344CB8AC3E}">
        <p14:creationId xmlns:p14="http://schemas.microsoft.com/office/powerpoint/2010/main" val="25137011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Concerns Raised</a:t>
            </a:r>
          </a:p>
        </p:txBody>
      </p:sp>
      <p:sp>
        <p:nvSpPr>
          <p:cNvPr id="3" name="Content Placeholder 2"/>
          <p:cNvSpPr>
            <a:spLocks noGrp="1"/>
          </p:cNvSpPr>
          <p:nvPr>
            <p:ph idx="1"/>
          </p:nvPr>
        </p:nvSpPr>
        <p:spPr>
          <a:xfrm>
            <a:off x="1399822" y="1371600"/>
            <a:ext cx="9953978" cy="4805363"/>
          </a:xfrm>
        </p:spPr>
        <p:txBody>
          <a:bodyPr>
            <a:normAutofit/>
          </a:bodyPr>
          <a:lstStyle/>
          <a:p>
            <a:r>
              <a:rPr lang="en-US" sz="3200" dirty="0"/>
              <a:t>Access to ATTs</a:t>
            </a:r>
          </a:p>
          <a:p>
            <a:r>
              <a:rPr lang="en-US" sz="3200" dirty="0"/>
              <a:t>Too few technicians seeking certification</a:t>
            </a:r>
          </a:p>
          <a:p>
            <a:r>
              <a:rPr lang="en-US" sz="3200" dirty="0"/>
              <a:t>Smaller counties may delay implementation</a:t>
            </a:r>
          </a:p>
          <a:p>
            <a:r>
              <a:rPr lang="en-US" sz="3200" dirty="0"/>
              <a:t>Lack of AHJ enforcement</a:t>
            </a:r>
          </a:p>
          <a:p>
            <a:endParaRPr lang="en-US" sz="32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14</a:t>
            </a:fld>
            <a:endParaRPr lang="en-US" dirty="0">
              <a:solidFill>
                <a:schemeClr val="tx1"/>
              </a:solidFill>
            </a:endParaRPr>
          </a:p>
        </p:txBody>
      </p:sp>
    </p:spTree>
    <p:extLst>
      <p:ext uri="{BB962C8B-B14F-4D97-AF65-F5344CB8AC3E}">
        <p14:creationId xmlns:p14="http://schemas.microsoft.com/office/powerpoint/2010/main" val="4017907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Staff Recommendations</a:t>
            </a:r>
          </a:p>
        </p:txBody>
      </p:sp>
      <p:sp>
        <p:nvSpPr>
          <p:cNvPr id="3" name="Content Placeholder 2"/>
          <p:cNvSpPr>
            <a:spLocks noGrp="1"/>
          </p:cNvSpPr>
          <p:nvPr>
            <p:ph idx="1"/>
          </p:nvPr>
        </p:nvSpPr>
        <p:spPr>
          <a:xfrm>
            <a:off x="1399822" y="1371600"/>
            <a:ext cx="9953978" cy="4805363"/>
          </a:xfrm>
        </p:spPr>
        <p:txBody>
          <a:bodyPr>
            <a:normAutofit/>
          </a:bodyPr>
          <a:lstStyle/>
          <a:p>
            <a:pPr marL="692150" lvl="0"/>
            <a:r>
              <a:rPr lang="en-US" sz="3200" dirty="0"/>
              <a:t>Acknowledge threshold has been met</a:t>
            </a:r>
          </a:p>
          <a:p>
            <a:pPr marL="692150" lvl="0"/>
            <a:r>
              <a:rPr lang="en-US" sz="3200" dirty="0"/>
              <a:t>Approve at CEC business meeting</a:t>
            </a:r>
          </a:p>
          <a:p>
            <a:pPr marL="692150" lvl="0"/>
            <a:r>
              <a:rPr lang="en-US" sz="3200" dirty="0"/>
              <a:t>Implement outreach / education plan</a:t>
            </a:r>
          </a:p>
          <a:p>
            <a:pPr marL="0" indent="0">
              <a:buNone/>
            </a:pPr>
            <a:endParaRPr lang="en-US" sz="32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15</a:t>
            </a:fld>
            <a:endParaRPr lang="en-US" dirty="0">
              <a:solidFill>
                <a:schemeClr val="tx1"/>
              </a:solidFill>
            </a:endParaRPr>
          </a:p>
        </p:txBody>
      </p:sp>
    </p:spTree>
    <p:extLst>
      <p:ext uri="{BB962C8B-B14F-4D97-AF65-F5344CB8AC3E}">
        <p14:creationId xmlns:p14="http://schemas.microsoft.com/office/powerpoint/2010/main" val="11328583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Implementation Plan</a:t>
            </a:r>
          </a:p>
        </p:txBody>
      </p:sp>
    </p:spTree>
    <p:extLst>
      <p:ext uri="{BB962C8B-B14F-4D97-AF65-F5344CB8AC3E}">
        <p14:creationId xmlns:p14="http://schemas.microsoft.com/office/powerpoint/2010/main" val="69204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3F4EA11-C7E7-407E-8882-FAE18B601152}"/>
              </a:ext>
            </a:extLst>
          </p:cNvPr>
          <p:cNvSpPr>
            <a:spLocks noGrp="1"/>
          </p:cNvSpPr>
          <p:nvPr>
            <p:ph type="body" idx="1"/>
          </p:nvPr>
        </p:nvSpPr>
        <p:spPr/>
        <p:txBody>
          <a:bodyPr>
            <a:normAutofit/>
          </a:bodyPr>
          <a:lstStyle/>
          <a:p>
            <a:pPr algn="ctr"/>
            <a:r>
              <a:rPr lang="en-US" sz="3200" dirty="0">
                <a:cs typeface="Arial"/>
              </a:rPr>
              <a:t>Statewide Focus</a:t>
            </a:r>
            <a:endParaRPr lang="en-US" sz="3200" dirty="0"/>
          </a:p>
        </p:txBody>
      </p:sp>
      <p:sp>
        <p:nvSpPr>
          <p:cNvPr id="3" name="Content Placeholder 2"/>
          <p:cNvSpPr>
            <a:spLocks noGrp="1"/>
          </p:cNvSpPr>
          <p:nvPr>
            <p:ph sz="half" idx="2"/>
          </p:nvPr>
        </p:nvSpPr>
        <p:spPr/>
        <p:txBody>
          <a:bodyPr vert="horz" lIns="91440" tIns="45720" rIns="91440" bIns="45720" rtlCol="0" anchor="t">
            <a:normAutofit lnSpcReduction="10000"/>
          </a:bodyPr>
          <a:lstStyle/>
          <a:p>
            <a:r>
              <a:rPr lang="en-US" sz="3200" dirty="0">
                <a:cs typeface="Arial"/>
              </a:rPr>
              <a:t>Reminder of the  implementation date</a:t>
            </a:r>
          </a:p>
          <a:p>
            <a:r>
              <a:rPr lang="en-US" sz="3200" dirty="0">
                <a:cs typeface="Arial"/>
              </a:rPr>
              <a:t>Proactive educational outreach using partnerships</a:t>
            </a:r>
          </a:p>
          <a:p>
            <a:r>
              <a:rPr lang="en-US" sz="3200" dirty="0">
                <a:cs typeface="Arial"/>
              </a:rPr>
              <a:t>Seeking large venue opportunities, including web-based training</a:t>
            </a:r>
          </a:p>
        </p:txBody>
      </p:sp>
      <p:sp>
        <p:nvSpPr>
          <p:cNvPr id="6" name="Text Placeholder 5">
            <a:extLst>
              <a:ext uri="{FF2B5EF4-FFF2-40B4-BE49-F238E27FC236}">
                <a16:creationId xmlns:a16="http://schemas.microsoft.com/office/drawing/2014/main" id="{D3266ABA-E6FB-41C2-8266-89B6308156CF}"/>
              </a:ext>
            </a:extLst>
          </p:cNvPr>
          <p:cNvSpPr>
            <a:spLocks noGrp="1"/>
          </p:cNvSpPr>
          <p:nvPr>
            <p:ph type="body" sz="quarter" idx="3"/>
          </p:nvPr>
        </p:nvSpPr>
        <p:spPr/>
        <p:txBody>
          <a:bodyPr>
            <a:normAutofit/>
          </a:bodyPr>
          <a:lstStyle/>
          <a:p>
            <a:pPr algn="ctr"/>
            <a:r>
              <a:rPr lang="en-US" sz="3200" dirty="0">
                <a:cs typeface="Arial"/>
              </a:rPr>
              <a:t>Local Focus</a:t>
            </a:r>
            <a:endParaRPr lang="en-US" sz="3200" dirty="0"/>
          </a:p>
        </p:txBody>
      </p:sp>
      <p:sp>
        <p:nvSpPr>
          <p:cNvPr id="7" name="Content Placeholder 6">
            <a:extLst>
              <a:ext uri="{FF2B5EF4-FFF2-40B4-BE49-F238E27FC236}">
                <a16:creationId xmlns:a16="http://schemas.microsoft.com/office/drawing/2014/main" id="{13064843-5164-4362-890D-547DB51FBBD3}"/>
              </a:ext>
            </a:extLst>
          </p:cNvPr>
          <p:cNvSpPr>
            <a:spLocks noGrp="1"/>
          </p:cNvSpPr>
          <p:nvPr>
            <p:ph sz="quarter" idx="4"/>
          </p:nvPr>
        </p:nvSpPr>
        <p:spPr/>
        <p:txBody>
          <a:bodyPr>
            <a:normAutofit/>
          </a:bodyPr>
          <a:lstStyle/>
          <a:p>
            <a:r>
              <a:rPr lang="en-US" sz="3200" dirty="0"/>
              <a:t>Tool refinement with local partners</a:t>
            </a:r>
          </a:p>
          <a:p>
            <a:r>
              <a:rPr lang="en-US" sz="3200" dirty="0"/>
              <a:t>Special assistance for difficult issue resolution</a:t>
            </a:r>
          </a:p>
          <a:p>
            <a:r>
              <a:rPr lang="en-US" sz="3200" dirty="0"/>
              <a:t>Seeking promotional opportunities</a:t>
            </a:r>
          </a:p>
          <a:p>
            <a:endParaRPr lang="en-US" sz="32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17</a:t>
            </a:fld>
            <a:endParaRPr lang="en-US" dirty="0">
              <a:solidFill>
                <a:schemeClr val="tx1"/>
              </a:solidFill>
            </a:endParaRPr>
          </a:p>
        </p:txBody>
      </p:sp>
      <p:sp>
        <p:nvSpPr>
          <p:cNvPr id="2" name="Title 1"/>
          <p:cNvSpPr>
            <a:spLocks noGrp="1"/>
          </p:cNvSpPr>
          <p:nvPr>
            <p:ph type="title"/>
          </p:nvPr>
        </p:nvSpPr>
        <p:spPr/>
        <p:txBody>
          <a:bodyPr>
            <a:normAutofit/>
          </a:bodyPr>
          <a:lstStyle/>
          <a:p>
            <a:r>
              <a:rPr lang="en-US" dirty="0"/>
              <a:t>Education and Outreach Focus</a:t>
            </a:r>
          </a:p>
        </p:txBody>
      </p:sp>
    </p:spTree>
    <p:extLst>
      <p:ext uri="{BB962C8B-B14F-4D97-AF65-F5344CB8AC3E}">
        <p14:creationId xmlns:p14="http://schemas.microsoft.com/office/powerpoint/2010/main" val="33998160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Education and Outreach Audience</a:t>
            </a:r>
          </a:p>
        </p:txBody>
      </p:sp>
      <p:sp>
        <p:nvSpPr>
          <p:cNvPr id="3" name="Content Placeholder 2"/>
          <p:cNvSpPr>
            <a:spLocks noGrp="1"/>
          </p:cNvSpPr>
          <p:nvPr>
            <p:ph idx="1"/>
          </p:nvPr>
        </p:nvSpPr>
        <p:spPr>
          <a:xfrm>
            <a:off x="1399822" y="1494263"/>
            <a:ext cx="9953978" cy="4682700"/>
          </a:xfrm>
        </p:spPr>
        <p:txBody>
          <a:bodyPr>
            <a:normAutofit/>
          </a:bodyPr>
          <a:lstStyle/>
          <a:p>
            <a:pPr marL="914400" indent="-457200"/>
            <a:r>
              <a:rPr lang="en-US" sz="3200" dirty="0"/>
              <a:t>California Building Departments</a:t>
            </a:r>
          </a:p>
          <a:p>
            <a:pPr marL="914400" indent="-457200"/>
            <a:r>
              <a:rPr lang="en-US" sz="3200" dirty="0"/>
              <a:t>Licensed HVAC contractors </a:t>
            </a:r>
          </a:p>
          <a:p>
            <a:pPr marL="914400" indent="-457200"/>
            <a:r>
              <a:rPr lang="en-US" sz="3200" dirty="0"/>
              <a:t>Licensed engineers and architects</a:t>
            </a:r>
          </a:p>
          <a:p>
            <a:pPr marL="914400" indent="-457200"/>
            <a:r>
              <a:rPr lang="en-US" sz="3200" dirty="0"/>
              <a:t>Builders and other interested parties</a:t>
            </a:r>
          </a:p>
          <a:p>
            <a:pPr marL="914400" indent="-457200"/>
            <a:endParaRPr lang="en-US" sz="3200" dirty="0"/>
          </a:p>
          <a:p>
            <a:pPr marL="914400" indent="-457200">
              <a:buFont typeface="+mj-lt"/>
              <a:buAutoNum type="arabicPeriod"/>
            </a:pPr>
            <a:endParaRPr lang="en-US" sz="3200" dirty="0"/>
          </a:p>
          <a:p>
            <a:endParaRPr lang="en-US" sz="32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18</a:t>
            </a:fld>
            <a:endParaRPr lang="en-US" dirty="0">
              <a:solidFill>
                <a:schemeClr val="tx1"/>
              </a:solidFill>
            </a:endParaRPr>
          </a:p>
        </p:txBody>
      </p:sp>
    </p:spTree>
    <p:extLst>
      <p:ext uri="{BB962C8B-B14F-4D97-AF65-F5344CB8AC3E}">
        <p14:creationId xmlns:p14="http://schemas.microsoft.com/office/powerpoint/2010/main" val="58634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Education and Outreach Materials</a:t>
            </a:r>
          </a:p>
        </p:txBody>
      </p:sp>
      <p:sp>
        <p:nvSpPr>
          <p:cNvPr id="3" name="Content Placeholder 2"/>
          <p:cNvSpPr>
            <a:spLocks noGrp="1"/>
          </p:cNvSpPr>
          <p:nvPr>
            <p:ph idx="1"/>
          </p:nvPr>
        </p:nvSpPr>
        <p:spPr>
          <a:xfrm>
            <a:off x="1399822" y="1494263"/>
            <a:ext cx="9953978" cy="4682700"/>
          </a:xfrm>
        </p:spPr>
        <p:txBody>
          <a:bodyPr vert="horz" lIns="91440" tIns="45720" rIns="91440" bIns="45720" rtlCol="0" anchor="t">
            <a:normAutofit/>
          </a:bodyPr>
          <a:lstStyle/>
          <a:p>
            <a:pPr marL="914400" indent="-457200"/>
            <a:r>
              <a:rPr lang="en-US" sz="3200" dirty="0"/>
              <a:t>“Getting Started” training for AHJs</a:t>
            </a:r>
          </a:p>
          <a:p>
            <a:pPr marL="914400" indent="-457200"/>
            <a:r>
              <a:rPr lang="en-US" sz="3200" dirty="0"/>
              <a:t>Counter Cards</a:t>
            </a:r>
          </a:p>
          <a:p>
            <a:pPr marL="914400" indent="-457200"/>
            <a:r>
              <a:rPr lang="en-US" sz="3200" dirty="0"/>
              <a:t>Inspector Field Sheets </a:t>
            </a:r>
          </a:p>
          <a:p>
            <a:pPr marL="914400" indent="-457200"/>
            <a:r>
              <a:rPr lang="en-US" sz="3200" dirty="0"/>
              <a:t>Fact Sheets and Blueprint articles</a:t>
            </a:r>
          </a:p>
          <a:p>
            <a:pPr marL="914400" indent="-457200"/>
            <a:r>
              <a:rPr lang="en-US" sz="3200" dirty="0"/>
              <a:t>ATTCPs training (~ 4-hours)</a:t>
            </a:r>
          </a:p>
          <a:p>
            <a:pPr marL="914400" indent="-457200"/>
            <a:endParaRPr lang="en-US" sz="3200" dirty="0"/>
          </a:p>
          <a:p>
            <a:pPr marL="914400" indent="-457200">
              <a:buFont typeface="+mj-lt"/>
              <a:buAutoNum type="arabicPeriod"/>
            </a:pPr>
            <a:endParaRPr lang="en-US" sz="3200" dirty="0"/>
          </a:p>
          <a:p>
            <a:endParaRPr lang="en-US" sz="3200"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19</a:t>
            </a:fld>
            <a:endParaRPr lang="en-US" dirty="0">
              <a:solidFill>
                <a:schemeClr val="tx1"/>
              </a:solidFill>
            </a:endParaRPr>
          </a:p>
        </p:txBody>
      </p:sp>
    </p:spTree>
    <p:extLst>
      <p:ext uri="{BB962C8B-B14F-4D97-AF65-F5344CB8AC3E}">
        <p14:creationId xmlns:p14="http://schemas.microsoft.com/office/powerpoint/2010/main" val="953862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Approval Process</a:t>
            </a:r>
          </a:p>
        </p:txBody>
      </p:sp>
      <p:sp>
        <p:nvSpPr>
          <p:cNvPr id="3" name="Content Placeholder 2"/>
          <p:cNvSpPr>
            <a:spLocks noGrp="1"/>
          </p:cNvSpPr>
          <p:nvPr>
            <p:ph idx="1"/>
          </p:nvPr>
        </p:nvSpPr>
        <p:spPr>
          <a:xfrm>
            <a:off x="1399822" y="1275907"/>
            <a:ext cx="9953978" cy="4901056"/>
          </a:xfrm>
        </p:spPr>
        <p:txBody>
          <a:bodyPr>
            <a:normAutofit/>
          </a:bodyPr>
          <a:lstStyle/>
          <a:p>
            <a:pPr marL="0" indent="0">
              <a:buNone/>
            </a:pPr>
            <a:r>
              <a:rPr lang="en-US" sz="2800" dirty="0"/>
              <a:t>CEC Formal Approval Required:</a:t>
            </a:r>
          </a:p>
          <a:p>
            <a:pPr marL="692150"/>
            <a:r>
              <a:rPr lang="en-US" sz="2800" dirty="0"/>
              <a:t>Staff report will be published</a:t>
            </a:r>
            <a:endParaRPr lang="en-US" sz="2800" dirty="0">
              <a:highlight>
                <a:srgbClr val="FFFF00"/>
              </a:highlight>
            </a:endParaRPr>
          </a:p>
          <a:p>
            <a:pPr marL="692150"/>
            <a:r>
              <a:rPr lang="en-US" sz="2800" dirty="0"/>
              <a:t>Public workshop: January 12, 2021</a:t>
            </a:r>
          </a:p>
          <a:p>
            <a:pPr marL="692150"/>
            <a:r>
              <a:rPr lang="en-US" sz="2800" dirty="0"/>
              <a:t>Comment period ends: January 28, 2021</a:t>
            </a:r>
          </a:p>
          <a:p>
            <a:pPr marL="692150"/>
            <a:r>
              <a:rPr lang="en-US" sz="2800" dirty="0"/>
              <a:t>CEC Business Meeting </a:t>
            </a:r>
            <a:r>
              <a:rPr lang="en-US" sz="2800" b="1" dirty="0"/>
              <a:t>March 17, 2021</a:t>
            </a:r>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20</a:t>
            </a:fld>
            <a:endParaRPr lang="en-US" dirty="0">
              <a:solidFill>
                <a:schemeClr val="tx1"/>
              </a:solidFill>
            </a:endParaRPr>
          </a:p>
        </p:txBody>
      </p:sp>
    </p:spTree>
    <p:extLst>
      <p:ext uri="{BB962C8B-B14F-4D97-AF65-F5344CB8AC3E}">
        <p14:creationId xmlns:p14="http://schemas.microsoft.com/office/powerpoint/2010/main" val="31192764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Questions and Answers</a:t>
            </a:r>
          </a:p>
        </p:txBody>
      </p:sp>
    </p:spTree>
    <p:extLst>
      <p:ext uri="{BB962C8B-B14F-4D97-AF65-F5344CB8AC3E}">
        <p14:creationId xmlns:p14="http://schemas.microsoft.com/office/powerpoint/2010/main" val="1925443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Contact and Comments</a:t>
            </a:r>
          </a:p>
        </p:txBody>
      </p:sp>
      <p:sp>
        <p:nvSpPr>
          <p:cNvPr id="3" name="Content Placeholder 2"/>
          <p:cNvSpPr>
            <a:spLocks noGrp="1"/>
          </p:cNvSpPr>
          <p:nvPr>
            <p:ph idx="1"/>
          </p:nvPr>
        </p:nvSpPr>
        <p:spPr/>
        <p:txBody>
          <a:bodyPr/>
          <a:lstStyle/>
          <a:p>
            <a:pPr marL="0" indent="0">
              <a:buNone/>
            </a:pPr>
            <a:r>
              <a:rPr lang="en-US" dirty="0"/>
              <a:t>Staff Contact: Joe Loyer at j</a:t>
            </a:r>
            <a:r>
              <a:rPr lang="en-US" dirty="0">
                <a:hlinkClick r:id="rId3">
                  <a:extLst>
                    <a:ext uri="{A12FA001-AC4F-418D-AE19-62706E023703}">
                      <ahyp:hlinkClr xmlns:ahyp="http://schemas.microsoft.com/office/drawing/2018/hyperlinkcolor" val="tx"/>
                    </a:ext>
                  </a:extLst>
                </a:hlinkClick>
              </a:rPr>
              <a:t>oe.loyer@energy.ca.gov</a:t>
            </a:r>
            <a:endParaRPr lang="en-US" dirty="0"/>
          </a:p>
          <a:p>
            <a:pPr marL="0" indent="0">
              <a:buNone/>
            </a:pPr>
            <a:r>
              <a:rPr lang="en-US" dirty="0"/>
              <a:t>Submitting Comments:</a:t>
            </a:r>
          </a:p>
          <a:p>
            <a:r>
              <a:rPr lang="en-US" dirty="0"/>
              <a:t>E-comments to the docket by using the </a:t>
            </a:r>
            <a:r>
              <a:rPr lang="en-US" dirty="0">
                <a:hlinkClick r:id="rId4">
                  <a:extLst>
                    <a:ext uri="{A12FA001-AC4F-418D-AE19-62706E023703}">
                      <ahyp:hlinkClr xmlns:ahyp="http://schemas.microsoft.com/office/drawing/2018/hyperlinkcolor" val="tx"/>
                    </a:ext>
                  </a:extLst>
                </a:hlinkClick>
              </a:rPr>
              <a:t>e-commenting page</a:t>
            </a:r>
            <a:r>
              <a:rPr lang="en-US" dirty="0"/>
              <a:t> at </a:t>
            </a:r>
            <a:r>
              <a:rPr lang="en-US" dirty="0">
                <a:hlinkClick r:id="rId4">
                  <a:extLst>
                    <a:ext uri="{A12FA001-AC4F-418D-AE19-62706E023703}">
                      <ahyp:hlinkClr xmlns:ahyp="http://schemas.microsoft.com/office/drawing/2018/hyperlinkcolor" val="tx"/>
                    </a:ext>
                  </a:extLst>
                </a:hlinkClick>
              </a:rPr>
              <a:t>https://efiling.energy.ca.gov/Ecomment/Ecomment.aspx?docketnumber=20-ATTCP-01</a:t>
            </a:r>
            <a:r>
              <a:rPr lang="en-US" dirty="0"/>
              <a:t> </a:t>
            </a:r>
          </a:p>
          <a:p>
            <a:r>
              <a:rPr lang="en-US" dirty="0"/>
              <a:t>Written comments may be submitted by email to the docket. </a:t>
            </a:r>
          </a:p>
          <a:p>
            <a:pPr lvl="1"/>
            <a:r>
              <a:rPr lang="en-US" dirty="0"/>
              <a:t>Include docket number </a:t>
            </a:r>
            <a:r>
              <a:rPr lang="en-US" b="1" dirty="0"/>
              <a:t>20-ATTCP-01</a:t>
            </a:r>
            <a:r>
              <a:rPr lang="en-US" dirty="0"/>
              <a:t> and </a:t>
            </a:r>
            <a:r>
              <a:rPr lang="en-US" b="1" dirty="0"/>
              <a:t>Mechanical Acceptance Test Technician Implementation Proceedings </a:t>
            </a:r>
            <a:r>
              <a:rPr lang="en-US" dirty="0"/>
              <a:t>in the subject line and email to </a:t>
            </a:r>
            <a:r>
              <a:rPr lang="en-US" dirty="0">
                <a:hlinkClick r:id="rId5">
                  <a:extLst>
                    <a:ext uri="{A12FA001-AC4F-418D-AE19-62706E023703}">
                      <ahyp:hlinkClr xmlns:ahyp="http://schemas.microsoft.com/office/drawing/2018/hyperlinkcolor" val="tx"/>
                    </a:ext>
                  </a:extLst>
                </a:hlinkClick>
              </a:rPr>
              <a:t>docket@energy.ca.gov</a:t>
            </a:r>
            <a:r>
              <a:rPr lang="en-US" dirty="0"/>
              <a:t>.</a:t>
            </a:r>
          </a:p>
          <a:p>
            <a:pPr marL="0" indent="0">
              <a:buNone/>
            </a:pPr>
            <a:endParaRPr lang="en-US" dirty="0"/>
          </a:p>
          <a:p>
            <a:pPr marL="0" indent="0">
              <a:buNone/>
            </a:pPr>
            <a:endParaRPr lang="en-US" dirty="0"/>
          </a:p>
        </p:txBody>
      </p:sp>
      <p:sp>
        <p:nvSpPr>
          <p:cNvPr id="5" name="Slide Number Placeholder 4"/>
          <p:cNvSpPr>
            <a:spLocks noGrp="1"/>
          </p:cNvSpPr>
          <p:nvPr>
            <p:ph type="sldNum" sz="quarter" idx="12"/>
          </p:nvPr>
        </p:nvSpPr>
        <p:spPr/>
        <p:txBody>
          <a:bodyPr/>
          <a:lstStyle/>
          <a:p>
            <a:fld id="{005C4985-ACD0-2B4C-8981-36243250F268}" type="slidenum">
              <a:rPr lang="en-US" smtClean="0">
                <a:solidFill>
                  <a:schemeClr val="tx1"/>
                </a:solidFill>
              </a:rPr>
              <a:t>22</a:t>
            </a:fld>
            <a:endParaRPr lang="en-US" dirty="0">
              <a:solidFill>
                <a:schemeClr val="tx1"/>
              </a:solidFill>
            </a:endParaRPr>
          </a:p>
        </p:txBody>
      </p:sp>
    </p:spTree>
    <p:extLst>
      <p:ext uri="{BB962C8B-B14F-4D97-AF65-F5344CB8AC3E}">
        <p14:creationId xmlns:p14="http://schemas.microsoft.com/office/powerpoint/2010/main" val="1700076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1737597994"/>
      </p:ext>
    </p:extLst>
  </p:cSld>
  <p:clrMapOvr>
    <a:masterClrMapping/>
  </p:clrMapOvr>
</p:sld>
</file>

<file path=ppt/theme/theme1.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2.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3.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4.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5.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ast_x0020_accessed_x0020_by xmlns="785685f2-c2e1-4352-89aa-3faca8eaba52">
      <UserInfo>
        <DisplayName/>
        <AccountId xsi:nil="true"/>
        <AccountType/>
      </UserInfo>
    </Last_x0020_accessed_x0020_by>
    <SharedWithUsers xmlns="5067c814-4b34-462c-a21d-c185ff6548d2">
      <UserInfo>
        <DisplayName>White, Lorraine@Energy</DisplayName>
        <AccountId>29</AccountId>
        <AccountType/>
      </UserInfo>
      <UserInfo>
        <DisplayName>Loyer, Joe@Energy</DisplayName>
        <AccountId>76</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12" ma:contentTypeDescription="Create a new document." ma:contentTypeScope="" ma:versionID="e53ab7737ba0ca264630663807d898d8">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829a76a89c784902b09b2b2a7056c3c1"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Last_x0020_accessed_x0020_b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ast_x0020_accessed_x0020_by" ma:index="16" nillable="true" ma:displayName="Last accessed by" ma:description="Access info" ma:format="Dropdown" ma:list="UserInfo" ma:SharePointGroup="0" ma:internalName="Last_x0020_accessed_x0020_by" ma:showField="EMail">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3D5CAA-559C-41EB-8A66-B062E011B7D4}">
  <ds:schemaRefs>
    <ds:schemaRef ds:uri="http://schemas.microsoft.com/sharepoint/v3/contenttype/forms"/>
  </ds:schemaRefs>
</ds:datastoreItem>
</file>

<file path=customXml/itemProps2.xml><?xml version="1.0" encoding="utf-8"?>
<ds:datastoreItem xmlns:ds="http://schemas.openxmlformats.org/officeDocument/2006/customXml" ds:itemID="{F6E627A7-8879-4DD6-ADF6-8C4F6EE8B27F}">
  <ds:schemaRefs>
    <ds:schemaRef ds:uri="http://www.w3.org/XML/1998/namespace"/>
    <ds:schemaRef ds:uri="http://purl.org/dc/dcmitype/"/>
    <ds:schemaRef ds:uri="http://schemas.openxmlformats.org/package/2006/metadata/core-properties"/>
    <ds:schemaRef ds:uri="http://schemas.microsoft.com/office/2006/documentManagement/types"/>
    <ds:schemaRef ds:uri="785685f2-c2e1-4352-89aa-3faca8eaba52"/>
    <ds:schemaRef ds:uri="http://purl.org/dc/elements/1.1/"/>
    <ds:schemaRef ds:uri="http://purl.org/dc/terms/"/>
    <ds:schemaRef ds:uri="http://schemas.microsoft.com/office/2006/metadata/properties"/>
    <ds:schemaRef ds:uri="http://schemas.microsoft.com/office/infopath/2007/PartnerControls"/>
    <ds:schemaRef ds:uri="5067c814-4b34-462c-a21d-c185ff6548d2"/>
  </ds:schemaRefs>
</ds:datastoreItem>
</file>

<file path=customXml/itemProps3.xml><?xml version="1.0" encoding="utf-8"?>
<ds:datastoreItem xmlns:ds="http://schemas.openxmlformats.org/officeDocument/2006/customXml" ds:itemID="{2BDA04D9-C571-484B-B02C-20688ADE622D}">
  <ds:schemaRefs>
    <ds:schemaRef ds:uri="5067c814-4b34-462c-a21d-c185ff6548d2"/>
    <ds:schemaRef ds:uri="785685f2-c2e1-4352-89aa-3faca8eaba5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CEC_Official_PowerPoint_Template_2020 (1)</Template>
  <TotalTime>44</TotalTime>
  <Words>2773</Words>
  <Application>Microsoft Office PowerPoint</Application>
  <PresentationFormat>Widescreen</PresentationFormat>
  <Paragraphs>310</Paragraphs>
  <Slides>23</Slides>
  <Notes>15</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23</vt:i4>
      </vt:variant>
    </vt:vector>
  </HeadingPairs>
  <TitlesOfParts>
    <vt:vector size="32" baseType="lpstr">
      <vt:lpstr>Arial</vt:lpstr>
      <vt:lpstr>Arial Black</vt:lpstr>
      <vt:lpstr>Calibri</vt:lpstr>
      <vt:lpstr>Times New Roman</vt:lpstr>
      <vt:lpstr>Title/Section</vt:lpstr>
      <vt:lpstr>Content</vt:lpstr>
      <vt:lpstr>Content: blank background</vt:lpstr>
      <vt:lpstr>Blank: Black</vt:lpstr>
      <vt:lpstr>Blank: White</vt:lpstr>
      <vt:lpstr>Mechanical Acceptance Test Technician Certification Implementation</vt:lpstr>
      <vt:lpstr>Welcome &amp; Housekeeping</vt:lpstr>
      <vt:lpstr>Introduction</vt:lpstr>
      <vt:lpstr>Agenda</vt:lpstr>
      <vt:lpstr>Purpose of Workshop</vt:lpstr>
      <vt:lpstr>Background</vt:lpstr>
      <vt:lpstr>Acceptance Testing</vt:lpstr>
      <vt:lpstr>ATTCP Program</vt:lpstr>
      <vt:lpstr>CEC Approved ATTCPs</vt:lpstr>
      <vt:lpstr>Industry Certification Threshold</vt:lpstr>
      <vt:lpstr>Mandatory Certification </vt:lpstr>
      <vt:lpstr>Evidence of Threshold Compliance</vt:lpstr>
      <vt:lpstr>Potential Impacts to Industry</vt:lpstr>
      <vt:lpstr>Concerns Raised</vt:lpstr>
      <vt:lpstr>Staff Recommendations</vt:lpstr>
      <vt:lpstr>Implementation Plan</vt:lpstr>
      <vt:lpstr>Education and Outreach Focus</vt:lpstr>
      <vt:lpstr>Education and Outreach Audience</vt:lpstr>
      <vt:lpstr>Education and Outreach Materials</vt:lpstr>
      <vt:lpstr>Approval Process</vt:lpstr>
      <vt:lpstr>Questions and Answers</vt:lpstr>
      <vt:lpstr>Contact and Comments</vt:lpstr>
      <vt:lpstr>Thank You!</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Energy Commission</dc:title>
  <dc:creator>Buckley, Lindsay@Energy</dc:creator>
  <cp:lastModifiedBy>Loyer, Joe@Energy</cp:lastModifiedBy>
  <cp:revision>17</cp:revision>
  <cp:lastPrinted>2019-12-11T23:19:58Z</cp:lastPrinted>
  <dcterms:created xsi:type="dcterms:W3CDTF">2020-03-06T19:07:21Z</dcterms:created>
  <dcterms:modified xsi:type="dcterms:W3CDTF">2021-01-11T20:16:47Z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