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313" r:id="rId3"/>
    <p:sldId id="286" r:id="rId4"/>
    <p:sldId id="296" r:id="rId5"/>
    <p:sldId id="292" r:id="rId6"/>
    <p:sldId id="312" r:id="rId7"/>
    <p:sldId id="321" r:id="rId8"/>
    <p:sldId id="322" r:id="rId9"/>
    <p:sldId id="325" r:id="rId10"/>
    <p:sldId id="323" r:id="rId11"/>
    <p:sldId id="324" r:id="rId12"/>
  </p:sldIdLst>
  <p:sldSz cx="9144000" cy="6858000" type="screen4x3"/>
  <p:notesSz cx="7010400" cy="92964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ource Sans Pro" panose="020B060402020202020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023" autoAdjust="0"/>
  </p:normalViewPr>
  <p:slideViewPr>
    <p:cSldViewPr snapToGrid="0">
      <p:cViewPr varScale="1">
        <p:scale>
          <a:sx n="104" d="100"/>
          <a:sy n="104" d="100"/>
        </p:scale>
        <p:origin x="2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93595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8543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white">
  <p:cSld name="Section - whit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/>
          <p:nvPr/>
        </p:nvSpPr>
        <p:spPr>
          <a:xfrm>
            <a:off x="0" y="676275"/>
            <a:ext cx="9144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2"/>
          <p:cNvSpPr txBox="1">
            <a:spLocks noGrp="1"/>
          </p:cNvSpPr>
          <p:nvPr>
            <p:ph type="title"/>
          </p:nvPr>
        </p:nvSpPr>
        <p:spPr>
          <a:xfrm>
            <a:off x="0" y="2389456"/>
            <a:ext cx="9144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1"/>
          </p:nvPr>
        </p:nvSpPr>
        <p:spPr>
          <a:xfrm>
            <a:off x="0" y="3257084"/>
            <a:ext cx="9143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/>
          <p:nvPr/>
        </p:nvSpPr>
        <p:spPr>
          <a:xfrm>
            <a:off x="0" y="676275"/>
            <a:ext cx="9144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" name="Google Shape;31;p5" descr="EERE identifier_vert_2017_top bleed_BC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7700" y="0"/>
            <a:ext cx="1857375" cy="1354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5" descr="photo collage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938" y="3567913"/>
            <a:ext cx="9166226" cy="2665583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5"/>
          <p:cNvSpPr txBox="1">
            <a:spLocks noGrp="1"/>
          </p:cNvSpPr>
          <p:nvPr>
            <p:ph type="subTitle" idx="1"/>
          </p:nvPr>
        </p:nvSpPr>
        <p:spPr>
          <a:xfrm>
            <a:off x="530961" y="1544720"/>
            <a:ext cx="8269754" cy="1263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rgbClr val="282B2E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ctr" rtl="0">
              <a:spcBef>
                <a:spcPts val="440"/>
              </a:spcBef>
              <a:spcAft>
                <a:spcPts val="0"/>
              </a:spcAft>
              <a:buClr>
                <a:srgbClr val="888888"/>
              </a:buClr>
              <a:buSzPts val="2200"/>
              <a:buFont typeface="Arial"/>
              <a:buNone/>
              <a:defRPr sz="2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ctr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2"/>
          </p:nvPr>
        </p:nvSpPr>
        <p:spPr>
          <a:xfrm>
            <a:off x="554669" y="2794917"/>
            <a:ext cx="4171052" cy="33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282B2E"/>
              </a:buClr>
              <a:buSzPts val="1600"/>
              <a:buFont typeface="Arial"/>
              <a:buNone/>
              <a:defRPr sz="16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3"/>
          </p:nvPr>
        </p:nvSpPr>
        <p:spPr>
          <a:xfrm>
            <a:off x="559105" y="3171737"/>
            <a:ext cx="2849177" cy="288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40"/>
              </a:spcBef>
              <a:spcAft>
                <a:spcPts val="0"/>
              </a:spcAft>
              <a:buClr>
                <a:srgbClr val="282B2E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/>
          <p:nvPr/>
        </p:nvSpPr>
        <p:spPr>
          <a:xfrm>
            <a:off x="1" y="6553842"/>
            <a:ext cx="9144000" cy="321920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" name="Google Shape;37;p5" descr="Building America_C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52533" y="6298983"/>
            <a:ext cx="1570825" cy="483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- white">
  <p:cSld name="2 column - white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1"/>
          </p:nvPr>
        </p:nvSpPr>
        <p:spPr>
          <a:xfrm>
            <a:off x="375019" y="1677981"/>
            <a:ext cx="4129746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2"/>
          </p:nvPr>
        </p:nvSpPr>
        <p:spPr>
          <a:xfrm>
            <a:off x="4737846" y="1677981"/>
            <a:ext cx="4249271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3"/>
          </p:nvPr>
        </p:nvSpPr>
        <p:spPr>
          <a:xfrm>
            <a:off x="375019" y="1068381"/>
            <a:ext cx="41222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4"/>
          </p:nvPr>
        </p:nvSpPr>
        <p:spPr>
          <a:xfrm>
            <a:off x="4737846" y="1068381"/>
            <a:ext cx="424927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7" name="Google Shape;47;p8"/>
          <p:cNvSpPr>
            <a:spLocks noGrp="1"/>
          </p:cNvSpPr>
          <p:nvPr>
            <p:ph type="chart" idx="2"/>
          </p:nvPr>
        </p:nvSpPr>
        <p:spPr>
          <a:xfrm>
            <a:off x="365775" y="1045595"/>
            <a:ext cx="7575460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green">
  <p:cSld name="1 column - gree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9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1"/>
          </p:nvPr>
        </p:nvSpPr>
        <p:spPr>
          <a:xfrm>
            <a:off x="358211" y="1046531"/>
            <a:ext cx="8427200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 - green">
  <p:cSld name="2 column  - green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0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0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1"/>
          </p:nvPr>
        </p:nvSpPr>
        <p:spPr>
          <a:xfrm>
            <a:off x="375019" y="1677981"/>
            <a:ext cx="4129746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2"/>
          </p:nvPr>
        </p:nvSpPr>
        <p:spPr>
          <a:xfrm>
            <a:off x="4737846" y="1677981"/>
            <a:ext cx="4249271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3"/>
          </p:nvPr>
        </p:nvSpPr>
        <p:spPr>
          <a:xfrm>
            <a:off x="375019" y="1068381"/>
            <a:ext cx="41222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4"/>
          </p:nvPr>
        </p:nvSpPr>
        <p:spPr>
          <a:xfrm>
            <a:off x="4737846" y="1068381"/>
            <a:ext cx="424927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green">
  <p:cSld name="Chart - gree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1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1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5" name="Google Shape;65;p11"/>
          <p:cNvSpPr>
            <a:spLocks noGrp="1"/>
          </p:cNvSpPr>
          <p:nvPr>
            <p:ph type="chart" idx="2"/>
          </p:nvPr>
        </p:nvSpPr>
        <p:spPr>
          <a:xfrm>
            <a:off x="365775" y="1045595"/>
            <a:ext cx="7575460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green">
  <p:cSld name="Section - gree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/>
          <p:nvPr/>
        </p:nvSpPr>
        <p:spPr>
          <a:xfrm>
            <a:off x="0" y="0"/>
            <a:ext cx="9144000" cy="65516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2"/>
          <p:cNvSpPr txBox="1"/>
          <p:nvPr/>
        </p:nvSpPr>
        <p:spPr>
          <a:xfrm>
            <a:off x="0" y="2389188"/>
            <a:ext cx="91440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Source Sans Pro"/>
              <a:buNone/>
            </a:pPr>
            <a:r>
              <a:rPr lang="en-US" sz="3300" b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Click to edit Master title style</a:t>
            </a:r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body" idx="1"/>
          </p:nvPr>
        </p:nvSpPr>
        <p:spPr>
          <a:xfrm>
            <a:off x="0" y="3257084"/>
            <a:ext cx="9143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C3F37-0028-4A39-B52A-4C8C1356C469}" type="datetimeFigureOut">
              <a:rPr lang="en-US"/>
              <a:pPr>
                <a:defRPr/>
              </a:pPr>
              <a:t>12/6/2018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EDD74-A0F6-4CB8-87BF-BE4AC32CC0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197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816100" y="6578600"/>
            <a:ext cx="732790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0" y="6578600"/>
            <a:ext cx="1825625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/>
          <p:nvPr/>
        </p:nvSpPr>
        <p:spPr>
          <a:xfrm>
            <a:off x="8691563" y="6605588"/>
            <a:ext cx="452437" cy="2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‹#›</a:t>
            </a:fld>
            <a:endParaRPr sz="900" b="0" i="0" u="none" strike="noStrike" cap="none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" name="Google Shape;14;p1"/>
          <p:cNvSpPr/>
          <p:nvPr/>
        </p:nvSpPr>
        <p:spPr>
          <a:xfrm rot="10800000">
            <a:off x="0" y="787400"/>
            <a:ext cx="9144000" cy="28575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rgbClr val="3A90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1"/>
          <p:cNvSpPr txBox="1"/>
          <p:nvPr/>
        </p:nvSpPr>
        <p:spPr>
          <a:xfrm>
            <a:off x="73025" y="6596063"/>
            <a:ext cx="4945063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U.S. DEPARTMENT OF ENERGY       OFFICE OF ENERGY EFFICIENCY &amp; RENEWABLE ENERGY</a:t>
            </a:r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body" idx="1"/>
          </p:nvPr>
        </p:nvSpPr>
        <p:spPr>
          <a:xfrm>
            <a:off x="360363" y="104775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title"/>
          </p:nvPr>
        </p:nvSpPr>
        <p:spPr>
          <a:xfrm>
            <a:off x="0" y="2389456"/>
            <a:ext cx="9144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US" sz="4800" dirty="0"/>
              <a:t>Next Generation Retrofits for Multi-family Buildings </a:t>
            </a:r>
            <a:r>
              <a:rPr lang="en-US" sz="4800" dirty="0" smtClean="0"/>
              <a:t>Workshop</a:t>
            </a:r>
            <a:r>
              <a:rPr lang="en-US" sz="4800" i="1" dirty="0" smtClean="0"/>
              <a:t/>
            </a:r>
            <a:br>
              <a:rPr lang="en-US" sz="4800" i="1" dirty="0" smtClean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 smtClean="0"/>
              <a:t>FOCUS QUESTIONS</a:t>
            </a:r>
            <a:br>
              <a:rPr lang="en-US" sz="4800" dirty="0" smtClean="0"/>
            </a:br>
            <a:r>
              <a:rPr lang="en-US" sz="4800" dirty="0" smtClean="0"/>
              <a:t>December 2018</a:t>
            </a:r>
            <a:endParaRPr sz="4800" dirty="0"/>
          </a:p>
        </p:txBody>
      </p:sp>
      <p:sp>
        <p:nvSpPr>
          <p:cNvPr id="76" name="Google Shape;76;p13"/>
          <p:cNvSpPr txBox="1"/>
          <p:nvPr/>
        </p:nvSpPr>
        <p:spPr>
          <a:xfrm>
            <a:off x="4899550" y="6503425"/>
            <a:ext cx="3613200" cy="45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EFEFE"/>
                </a:solidFill>
              </a:rPr>
              <a:t>For Internal Use Only - Do Not Distribute</a:t>
            </a:r>
            <a:endParaRPr>
              <a:solidFill>
                <a:srgbClr val="FEFEFE"/>
              </a:solidFill>
            </a:endParaRPr>
          </a:p>
        </p:txBody>
      </p:sp>
      <p:pic>
        <p:nvPicPr>
          <p:cNvPr id="4" name="Picture 6" descr="Image result for department of energy energy efficiency and renewable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94" y="4781862"/>
            <a:ext cx="2602242" cy="133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california energy commission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959" y="4443798"/>
            <a:ext cx="2007226" cy="200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2552700"/>
            <a:ext cx="8724900" cy="812800"/>
          </a:xfrm>
        </p:spPr>
        <p:txBody>
          <a:bodyPr/>
          <a:lstStyle/>
          <a:p>
            <a:pPr algn="ctr"/>
            <a:r>
              <a:rPr lang="en-US" sz="6600" dirty="0" smtClean="0"/>
              <a:t>BUILDING ENVELOPE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062733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Session Building Envelope: Question #1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696" y="1073821"/>
            <a:ext cx="8183880" cy="4525963"/>
          </a:xfrm>
        </p:spPr>
        <p:txBody>
          <a:bodyPr/>
          <a:lstStyle/>
          <a:p>
            <a:pPr marL="63500" indent="0">
              <a:buNone/>
            </a:pPr>
            <a:r>
              <a:rPr lang="en-US" sz="3200" dirty="0" smtClean="0"/>
              <a:t>What </a:t>
            </a:r>
            <a:r>
              <a:rPr lang="en-US" sz="3200" b="1" dirty="0"/>
              <a:t>next generation building envelope retrofit technology breakthroughs </a:t>
            </a:r>
            <a:r>
              <a:rPr lang="en-US" sz="3200" dirty="0"/>
              <a:t>are needed for an integrated façade cladding-type solution to be successful in California and the nation, and can meet the following criteria and goals as listed?</a:t>
            </a:r>
          </a:p>
          <a:p>
            <a:pPr lvl="1"/>
            <a:r>
              <a:rPr lang="en-US" sz="2800" dirty="0"/>
              <a:t>Reduces energy usage by half (baseline) </a:t>
            </a:r>
          </a:p>
          <a:p>
            <a:pPr lvl="1"/>
            <a:r>
              <a:rPr lang="en-US" sz="2800" dirty="0"/>
              <a:t>Zero-carbon</a:t>
            </a:r>
          </a:p>
          <a:p>
            <a:pPr lvl="1"/>
            <a:r>
              <a:rPr lang="en-US" sz="2800" dirty="0"/>
              <a:t>Enable all-electric solution</a:t>
            </a:r>
          </a:p>
          <a:p>
            <a:pPr lvl="1"/>
            <a:r>
              <a:rPr lang="en-US" sz="2800" dirty="0"/>
              <a:t>Can be completed in one </a:t>
            </a:r>
            <a:r>
              <a:rPr lang="en-US" sz="2800" dirty="0" smtClean="0"/>
              <a:t>week</a:t>
            </a:r>
            <a:endParaRPr lang="en-US" sz="2800" dirty="0"/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099918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" y="944512"/>
            <a:ext cx="8952271" cy="4525963"/>
          </a:xfrm>
        </p:spPr>
        <p:txBody>
          <a:bodyPr/>
          <a:lstStyle/>
          <a:p>
            <a:pPr marL="63500" indent="0">
              <a:buNone/>
            </a:pPr>
            <a:endParaRPr lang="en-US" dirty="0" smtClean="0"/>
          </a:p>
          <a:p>
            <a:pPr marL="63500" indent="0">
              <a:buNone/>
            </a:pPr>
            <a:r>
              <a:rPr lang="en-US" sz="3200" dirty="0"/>
              <a:t>What </a:t>
            </a:r>
            <a:r>
              <a:rPr lang="en-US" sz="3200" b="1" u="sng" dirty="0"/>
              <a:t>R&amp;D</a:t>
            </a:r>
            <a:r>
              <a:rPr lang="en-US" sz="3200" b="1" dirty="0"/>
              <a:t> challenges </a:t>
            </a:r>
            <a:r>
              <a:rPr lang="en-US" sz="3200" dirty="0"/>
              <a:t>need to be overcome to develop advanced building envelope technologies as part of an integrated facade solution at cost-effective price points with one-week deployment? 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Session Building Envelope: Question #2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262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63500" indent="0">
              <a:buNone/>
            </a:pPr>
            <a:endParaRPr lang="en-US" sz="2400" dirty="0" smtClean="0"/>
          </a:p>
          <a:p>
            <a:pPr marL="63500" indent="0">
              <a:buNone/>
            </a:pPr>
            <a:r>
              <a:rPr lang="en-US" sz="3200" dirty="0"/>
              <a:t>What </a:t>
            </a:r>
            <a:r>
              <a:rPr lang="en-US" sz="3200" b="1" dirty="0"/>
              <a:t>R&amp;D Solutions </a:t>
            </a:r>
            <a:r>
              <a:rPr lang="en-US" sz="3200" dirty="0"/>
              <a:t>can overcome these barriers to realizing and installing advanced building envelope technologies for an integrated façade solution at a cost-effective price points with one-week deployment? </a:t>
            </a:r>
            <a:endParaRPr lang="en-US" sz="3200" dirty="0" smtClean="0"/>
          </a:p>
          <a:p>
            <a:pPr lvl="1"/>
            <a:r>
              <a:rPr lang="en-US" sz="3000" dirty="0" smtClean="0"/>
              <a:t>Is </a:t>
            </a:r>
            <a:r>
              <a:rPr lang="en-US" sz="3000" dirty="0"/>
              <a:t>it a long-term or short-term solution? </a:t>
            </a:r>
          </a:p>
          <a:p>
            <a:endParaRPr lang="en-US" sz="3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Session Building Envelope: Question #3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723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533400" lvl="1" indent="0">
              <a:buNone/>
            </a:pPr>
            <a:endParaRPr lang="en-US" sz="2800" dirty="0"/>
          </a:p>
          <a:p>
            <a:pPr marL="63500" indent="0">
              <a:buNone/>
            </a:pPr>
            <a:r>
              <a:rPr lang="en-US" sz="3600" b="1" dirty="0"/>
              <a:t>R&amp;D </a:t>
            </a:r>
            <a:r>
              <a:rPr lang="en-US" sz="3600" b="1" dirty="0" smtClean="0"/>
              <a:t>solutions (3 </a:t>
            </a:r>
            <a:r>
              <a:rPr lang="en-US" sz="3600" b="1" dirty="0" smtClean="0">
                <a:solidFill>
                  <a:srgbClr val="FF0000"/>
                </a:solidFill>
              </a:rPr>
              <a:t>red</a:t>
            </a:r>
            <a:r>
              <a:rPr lang="en-US" sz="3600" b="1" dirty="0" smtClean="0"/>
              <a:t> and 3 </a:t>
            </a:r>
            <a:r>
              <a:rPr lang="en-US" sz="3600" b="1" dirty="0" smtClean="0">
                <a:solidFill>
                  <a:srgbClr val="00B0F0"/>
                </a:solidFill>
              </a:rPr>
              <a:t>blue</a:t>
            </a:r>
            <a:r>
              <a:rPr lang="en-US" sz="3600" b="1" dirty="0" smtClean="0"/>
              <a:t> dots):</a:t>
            </a:r>
            <a:endParaRPr lang="en-US" sz="4400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200" dirty="0"/>
              <a:t>Which R&amp;D solutions are the most likely to help in realizing </a:t>
            </a:r>
            <a:r>
              <a:rPr lang="en-US" sz="3200" b="1" dirty="0"/>
              <a:t>major building envelope advances </a:t>
            </a:r>
            <a:r>
              <a:rPr lang="en-US" sz="3200" dirty="0"/>
              <a:t>as part of an integrated solution at cost-effective price points in the near and midterm (&lt; 5 years vs 5-10 years)? </a:t>
            </a:r>
            <a:r>
              <a:rPr lang="en-US" sz="3200" dirty="0">
                <a:solidFill>
                  <a:srgbClr val="FF0000"/>
                </a:solidFill>
              </a:rPr>
              <a:t>Red</a:t>
            </a:r>
            <a:r>
              <a:rPr lang="en-US" sz="3200" dirty="0"/>
              <a:t> dots for short-term, </a:t>
            </a:r>
            <a:r>
              <a:rPr lang="en-US" sz="3200" dirty="0">
                <a:solidFill>
                  <a:srgbClr val="00B0F0"/>
                </a:solidFill>
              </a:rPr>
              <a:t>blue</a:t>
            </a:r>
            <a:r>
              <a:rPr lang="en-US" sz="3200" dirty="0"/>
              <a:t> dots for long-term.</a:t>
            </a:r>
            <a:endParaRPr lang="en-US" sz="40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Session Building Envelope: Prioritization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8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2552700"/>
            <a:ext cx="8724900" cy="812800"/>
          </a:xfrm>
        </p:spPr>
        <p:txBody>
          <a:bodyPr/>
          <a:lstStyle/>
          <a:p>
            <a:pPr algn="ctr"/>
            <a:r>
              <a:rPr lang="en-US" sz="6600" dirty="0" smtClean="0"/>
              <a:t>MIXED GROUPS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08996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63500" indent="0">
              <a:buNone/>
            </a:pPr>
            <a:endParaRPr lang="en-US" sz="2800" dirty="0" smtClean="0"/>
          </a:p>
          <a:p>
            <a:pPr marL="63500" indent="0">
              <a:buNone/>
            </a:pPr>
            <a:r>
              <a:rPr lang="en-US" sz="3200" dirty="0"/>
              <a:t>How would a </a:t>
            </a:r>
            <a:r>
              <a:rPr lang="en-US" sz="3200" b="1" dirty="0"/>
              <a:t>phased R&amp;D approach—such </a:t>
            </a:r>
            <a:r>
              <a:rPr lang="en-US" sz="3200" dirty="0"/>
              <a:t>as applied research to test concepts and then a full build out if parameters/criteria are met – be developed for this kind of integrated solutions</a:t>
            </a:r>
            <a:r>
              <a:rPr lang="en-US" sz="3200" dirty="0" smtClean="0"/>
              <a:t>?</a:t>
            </a:r>
          </a:p>
          <a:p>
            <a:pPr lvl="1"/>
            <a:r>
              <a:rPr lang="en-US" sz="2600" dirty="0"/>
              <a:t>What types of deliverables should be required to assist in “down-select” process?</a:t>
            </a:r>
            <a:endParaRPr lang="en-US" sz="3400" dirty="0"/>
          </a:p>
          <a:p>
            <a:pPr lvl="1"/>
            <a:r>
              <a:rPr lang="en-US" sz="2600" dirty="0"/>
              <a:t>What’s a realistic set of achievements we can expect over a 5 year period? First year? 3 years? 5 years?</a:t>
            </a:r>
            <a:endParaRPr lang="en-US" sz="3400" dirty="0"/>
          </a:p>
          <a:p>
            <a:pPr marL="63500" indent="0">
              <a:buNone/>
            </a:pPr>
            <a:endParaRPr lang="en-US" sz="28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Mixed Groups: Question #4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896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63500" indent="0">
              <a:buNone/>
            </a:pPr>
            <a:endParaRPr lang="en-US" sz="2800" dirty="0" smtClean="0"/>
          </a:p>
          <a:p>
            <a:pPr marL="63500" indent="0">
              <a:buNone/>
            </a:pPr>
            <a:r>
              <a:rPr lang="en-US" sz="3600" dirty="0"/>
              <a:t>How does an eventual building envelope solution apply to </a:t>
            </a:r>
            <a:r>
              <a:rPr lang="en-US" sz="3600" b="1" dirty="0"/>
              <a:t>various building types in various climate zones</a:t>
            </a:r>
            <a:r>
              <a:rPr lang="en-US" sz="3600" dirty="0"/>
              <a:t>?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Mixed Groups: Question #5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527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63500" indent="0">
              <a:buNone/>
            </a:pPr>
            <a:endParaRPr lang="en-US" sz="2800" dirty="0" smtClean="0"/>
          </a:p>
          <a:p>
            <a:pPr marL="63500" indent="0">
              <a:buNone/>
            </a:pPr>
            <a:r>
              <a:rPr lang="en-US" sz="3600" dirty="0"/>
              <a:t>In order to innovate and reach these breakthroughs and implement them cost-effectively and efficiently, </a:t>
            </a:r>
            <a:r>
              <a:rPr lang="en-US" sz="3600" b="1" dirty="0"/>
              <a:t>which stakeholders need to be engaged </a:t>
            </a:r>
            <a:r>
              <a:rPr lang="en-US" sz="3600" dirty="0"/>
              <a:t>in the cradle to grave process of these projects? How do cross-cutting teams look?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Mixed Groups: Question </a:t>
            </a:r>
            <a:r>
              <a:rPr lang="en-US" dirty="0" smtClean="0"/>
              <a:t>#6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156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533400" lvl="1" indent="0">
              <a:buNone/>
            </a:pPr>
            <a:endParaRPr lang="en-US" sz="2800" dirty="0"/>
          </a:p>
          <a:p>
            <a:pPr marL="533400" lvl="1" indent="0">
              <a:buNone/>
            </a:pPr>
            <a:endParaRPr lang="en-US" sz="2800" dirty="0"/>
          </a:p>
          <a:p>
            <a:pPr marL="63500" indent="0">
              <a:buNone/>
            </a:pPr>
            <a:r>
              <a:rPr lang="en-US" sz="3600" b="1" dirty="0" smtClean="0"/>
              <a:t>Innovative Approaches (</a:t>
            </a:r>
            <a:r>
              <a:rPr lang="en-US" sz="3600" b="1" dirty="0" smtClean="0"/>
              <a:t>5 </a:t>
            </a:r>
            <a:r>
              <a:rPr lang="en-US" sz="3600" b="1" dirty="0" smtClean="0">
                <a:solidFill>
                  <a:srgbClr val="FF0000"/>
                </a:solidFill>
              </a:rPr>
              <a:t>red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smtClean="0"/>
              <a:t>dots):</a:t>
            </a:r>
            <a:endParaRPr lang="en-US" sz="4400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200" dirty="0"/>
              <a:t>Which of these ideas/approaches are the most likely to help in </a:t>
            </a:r>
            <a:r>
              <a:rPr lang="en-US" sz="3200" b="1" dirty="0"/>
              <a:t>realizing real innovation in building envelope technologies </a:t>
            </a:r>
            <a:r>
              <a:rPr lang="en-US" sz="3200" dirty="0"/>
              <a:t>as part of an integrated solution at cost-effective price points?</a:t>
            </a:r>
            <a:endParaRPr lang="en-US" sz="40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Mixed Groups: </a:t>
            </a:r>
            <a:r>
              <a:rPr lang="en-US" dirty="0" smtClean="0"/>
              <a:t>Prioritization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931833"/>
      </p:ext>
    </p:extLst>
  </p:cSld>
  <p:clrMapOvr>
    <a:masterClrMapping/>
  </p:clrMapOvr>
</p:sld>
</file>

<file path=ppt/theme/theme1.xml><?xml version="1.0" encoding="utf-8"?>
<a:theme xmlns:a="http://schemas.openxmlformats.org/drawingml/2006/main" name="FEMP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394</Words>
  <Application>Microsoft Office PowerPoint</Application>
  <PresentationFormat>On-screen Show (4:3)</PresentationFormat>
  <Paragraphs>37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Noto Sans Symbols</vt:lpstr>
      <vt:lpstr>Arial</vt:lpstr>
      <vt:lpstr>Courier New</vt:lpstr>
      <vt:lpstr>Calibri</vt:lpstr>
      <vt:lpstr>Source Sans Pro</vt:lpstr>
      <vt:lpstr>FEMP PPT</vt:lpstr>
      <vt:lpstr>Next Generation Retrofits for Multi-family Buildings Workshop  FOCUS QUESTIONS December 2018</vt:lpstr>
      <vt:lpstr>BUILDING ENVELOPE</vt:lpstr>
      <vt:lpstr>Session Building Envelope: Question #1</vt:lpstr>
      <vt:lpstr>Session Building Envelope: Question #2</vt:lpstr>
      <vt:lpstr>Session Building Envelope: Question #3</vt:lpstr>
      <vt:lpstr>Session Building Envelope: Prioritization </vt:lpstr>
      <vt:lpstr>MIXED GROUPS</vt:lpstr>
      <vt:lpstr>Mixed Groups: Question #4</vt:lpstr>
      <vt:lpstr>Mixed Groups: Question #5</vt:lpstr>
      <vt:lpstr>Mixed Groups: Question #6</vt:lpstr>
      <vt:lpstr>Mixed Groups: Prioritization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Pre-Fab Technologies for  High Performance Retrofits Workshop  READ-AHEAD PACKET October 2018</dc:title>
  <dc:creator>Zalis, Walter</dc:creator>
  <cp:lastModifiedBy>Zalis, Walter</cp:lastModifiedBy>
  <cp:revision>48</cp:revision>
  <dcterms:modified xsi:type="dcterms:W3CDTF">2018-12-07T05:49:29Z</dcterms:modified>
</cp:coreProperties>
</file>