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embedTrueTypeFonts="1">
  <p:sldMasterIdLst>
    <p:sldMasterId id="2147483761" r:id="rId1"/>
  </p:sldMasterIdLst>
  <p:notesMasterIdLst>
    <p:notesMasterId r:id="rId10"/>
  </p:notesMasterIdLst>
  <p:sldIdLst>
    <p:sldId id="389" r:id="rId2"/>
    <p:sldId id="258" r:id="rId3"/>
    <p:sldId id="402" r:id="rId4"/>
    <p:sldId id="579" r:id="rId5"/>
    <p:sldId id="273" r:id="rId6"/>
    <p:sldId id="577" r:id="rId7"/>
    <p:sldId id="272" r:id="rId8"/>
    <p:sldId id="578" r:id="rId9"/>
  </p:sldIdLst>
  <p:sldSz cx="12192000" cy="6858000"/>
  <p:notesSz cx="7315200" cy="96012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Roboto" panose="020B0604020202020204" charset="0"/>
      <p:regular r:id="rId17"/>
      <p:bold r:id="rId18"/>
      <p:italic r:id="rId19"/>
      <p:boldItalic r:id="rId20"/>
    </p:embeddedFont>
    <p:embeddedFont>
      <p:font typeface="Roboto Black" panose="020B0604020202020204" charset="0"/>
      <p:regular r:id="rId21"/>
      <p:bold r:id="rId22"/>
      <p:italic r:id="rId23"/>
      <p:boldItalic r:id="rId24"/>
    </p:embeddedFont>
    <p:embeddedFont>
      <p:font typeface="Roboto Light" panose="020B0604020202020204" charset="0"/>
      <p:regular r:id="rId25"/>
      <p: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7188"/>
    <a:srgbClr val="69849F"/>
    <a:srgbClr val="7F7F7F"/>
    <a:srgbClr val="54A814"/>
    <a:srgbClr val="5D7289"/>
    <a:srgbClr val="B7C4D1"/>
    <a:srgbClr val="DEDEDE"/>
    <a:srgbClr val="ACABAA"/>
    <a:srgbClr val="303030"/>
    <a:srgbClr val="AEBE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69" autoAdjust="0"/>
    <p:restoredTop sz="87779" autoAdjust="0"/>
  </p:normalViewPr>
  <p:slideViewPr>
    <p:cSldViewPr snapToGrid="0">
      <p:cViewPr varScale="1">
        <p:scale>
          <a:sx n="100" d="100"/>
          <a:sy n="100" d="100"/>
        </p:scale>
        <p:origin x="456" y="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font" Target="fonts/font16.fntdata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169920" cy="481728"/>
          </a:xfrm>
          <a:prstGeom prst="rect">
            <a:avLst/>
          </a:prstGeom>
        </p:spPr>
        <p:txBody>
          <a:bodyPr vert="horz" lIns="98983" tIns="49492" rIns="98983" bIns="4949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8" y="1"/>
            <a:ext cx="3169920" cy="481728"/>
          </a:xfrm>
          <a:prstGeom prst="rect">
            <a:avLst/>
          </a:prstGeom>
        </p:spPr>
        <p:txBody>
          <a:bodyPr vert="horz" lIns="98983" tIns="49492" rIns="98983" bIns="49492" rtlCol="0"/>
          <a:lstStyle>
            <a:lvl1pPr algn="r">
              <a:defRPr sz="1200"/>
            </a:lvl1pPr>
          </a:lstStyle>
          <a:p>
            <a:fld id="{043E1059-35C8-4DF6-BB3D-C1F35ACDEC7B}" type="datetimeFigureOut">
              <a:rPr lang="en-US" smtClean="0"/>
              <a:t>1/22/2021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8983" tIns="49492" rIns="98983" bIns="49492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8"/>
            <a:ext cx="5852160" cy="3780472"/>
          </a:xfrm>
          <a:prstGeom prst="rect">
            <a:avLst/>
          </a:prstGeom>
        </p:spPr>
        <p:txBody>
          <a:bodyPr vert="horz" lIns="98983" tIns="49492" rIns="98983" bIns="49492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119474"/>
            <a:ext cx="3169920" cy="481726"/>
          </a:xfrm>
          <a:prstGeom prst="rect">
            <a:avLst/>
          </a:prstGeom>
        </p:spPr>
        <p:txBody>
          <a:bodyPr vert="horz" lIns="98983" tIns="49492" rIns="98983" bIns="4949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8" y="9119474"/>
            <a:ext cx="3169920" cy="481726"/>
          </a:xfrm>
          <a:prstGeom prst="rect">
            <a:avLst/>
          </a:prstGeom>
        </p:spPr>
        <p:txBody>
          <a:bodyPr vert="horz" lIns="98983" tIns="49492" rIns="98983" bIns="49492" rtlCol="0" anchor="b"/>
          <a:lstStyle>
            <a:lvl1pPr algn="r">
              <a:defRPr sz="1200"/>
            </a:lvl1pPr>
          </a:lstStyle>
          <a:p>
            <a:fld id="{8372FA41-D0DA-487B-A61D-6BEC25A5DC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066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72FA41-D0DA-487B-A61D-6BEC25A5DC0D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78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3:notes"/>
          <p:cNvSpPr txBox="1">
            <a:spLocks noGrp="1"/>
          </p:cNvSpPr>
          <p:nvPr>
            <p:ph type="body" idx="1"/>
          </p:nvPr>
        </p:nvSpPr>
        <p:spPr>
          <a:xfrm>
            <a:off x="709930" y="4920059"/>
            <a:ext cx="5679440" cy="4025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8975" tIns="49475" rIns="98975" bIns="494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26" name="Google Shape;12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84188" y="1277938"/>
            <a:ext cx="6130925" cy="34496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72FA41-D0DA-487B-A61D-6BEC25A5DC0D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039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72FA41-D0DA-487B-A61D-6BEC25A5DC0D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7129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14:notes"/>
          <p:cNvSpPr txBox="1">
            <a:spLocks noGrp="1"/>
          </p:cNvSpPr>
          <p:nvPr>
            <p:ph type="body" idx="1"/>
          </p:nvPr>
        </p:nvSpPr>
        <p:spPr>
          <a:xfrm>
            <a:off x="709930" y="4920059"/>
            <a:ext cx="5679440" cy="4025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8975" tIns="49475" rIns="98975" bIns="494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1" name="Google Shape;55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84188" y="1277938"/>
            <a:ext cx="6130925" cy="34496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72FA41-D0DA-487B-A61D-6BEC25A5DC0D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7313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13:notes"/>
          <p:cNvSpPr txBox="1">
            <a:spLocks noGrp="1"/>
          </p:cNvSpPr>
          <p:nvPr>
            <p:ph type="body" idx="1"/>
          </p:nvPr>
        </p:nvSpPr>
        <p:spPr>
          <a:xfrm>
            <a:off x="709930" y="4920059"/>
            <a:ext cx="5679440" cy="40255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8975" tIns="49475" rIns="98975" bIns="494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3" name="Google Shape;51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84188" y="1277938"/>
            <a:ext cx="6130925" cy="34496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72FA41-D0DA-487B-A61D-6BEC25A5DC0D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61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2020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CF8F-CF46-4256-928C-DBDEC525CD7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756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2020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CF8F-CF46-4256-928C-DBDEC525CD7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37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2020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CF8F-CF46-4256-928C-DBDEC525CD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028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2020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CF8F-CF46-4256-928C-DBDEC525CD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184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2020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CF8F-CF46-4256-928C-DBDEC525CD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103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2020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CF8F-CF46-4256-928C-DBDEC525CD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1403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092D5-F097-4FA1-8E9B-23F6ED7863CD}" type="datetimeFigureOut">
              <a:rPr lang="en-US" smtClean="0"/>
              <a:t>1/22/2021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2020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CF8F-CF46-4256-928C-DBDEC525CD7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474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2020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CF8F-CF46-4256-928C-DBDEC525CD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172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2020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CF8F-CF46-4256-928C-DBDEC525CD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976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2020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CF8F-CF46-4256-928C-DBDEC525CD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1670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 2020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CF8F-CF46-4256-928C-DBDEC525CD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830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4" y="0"/>
            <a:ext cx="12192334" cy="6857812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Copyright © 2020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8CF8F-CF46-4256-928C-DBDEC525CD7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5543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png"/><Relationship Id="rId1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2568452" y="2445006"/>
            <a:ext cx="6838121" cy="0"/>
          </a:xfrm>
          <a:prstGeom prst="line">
            <a:avLst/>
          </a:prstGeom>
          <a:ln w="38100">
            <a:solidFill>
              <a:srgbClr val="AEBE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7"/>
          <p:cNvSpPr>
            <a:spLocks noGrp="1"/>
          </p:cNvSpPr>
          <p:nvPr>
            <p:ph type="title" idx="4294967295"/>
          </p:nvPr>
        </p:nvSpPr>
        <p:spPr>
          <a:xfrm>
            <a:off x="2162629" y="1735264"/>
            <a:ext cx="7866742" cy="446276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Roboto Light" pitchFamily="2" charset="0"/>
                <a:ea typeface="Roboto Light" pitchFamily="2" charset="0"/>
                <a:cs typeface="+mn-cs"/>
              </a:rPr>
              <a:t>California Energy Commission Microgrid Workshop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Roboto Light" pitchFamily="2" charset="0"/>
              <a:ea typeface="Roboto Light" pitchFamily="2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Roboto Light" pitchFamily="2" charset="0"/>
                <a:ea typeface="Roboto Light" pitchFamily="2" charset="0"/>
                <a:cs typeface="+mn-cs"/>
              </a:rPr>
              <a:t>January 21, 2021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Roboto Light" pitchFamily="2" charset="0"/>
              <a:ea typeface="Roboto Light" pitchFamily="2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+mn-cs"/>
              </a:rPr>
              <a:t>Microgrids – Lessons Learned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Roboto Light" pitchFamily="2" charset="0"/>
              <a:ea typeface="Roboto Light" pitchFamily="2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Roboto Light" pitchFamily="2" charset="0"/>
              <a:ea typeface="Roboto Light" pitchFamily="2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Roboto Light" pitchFamily="2" charset="0"/>
              <a:ea typeface="Roboto Light" pitchFamily="2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Roboto Light" pitchFamily="2" charset="0"/>
              <a:ea typeface="Roboto Light" pitchFamily="2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Roboto Light" pitchFamily="2" charset="0"/>
              <a:ea typeface="Roboto Light" pitchFamily="2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Roboto Light" pitchFamily="2" charset="0"/>
              <a:ea typeface="Roboto Light" pitchFamily="2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Roboto Light" pitchFamily="2" charset="0"/>
                <a:ea typeface="Roboto Light" pitchFamily="2" charset="0"/>
                <a:cs typeface="+mn-cs"/>
              </a:rPr>
              <a:t>Jorge Elizondo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Roboto Light" pitchFamily="2" charset="0"/>
              <a:ea typeface="Roboto Light" pitchFamily="2" charset="0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303030"/>
                </a:solidFill>
                <a:effectLst/>
                <a:uLnTx/>
                <a:uFillTx/>
                <a:latin typeface="Roboto Light" pitchFamily="2" charset="0"/>
                <a:ea typeface="Roboto Light" pitchFamily="2" charset="0"/>
                <a:cs typeface="+mn-cs"/>
              </a:rPr>
              <a:t>jelizondo@heilatech.com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30303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Picture 2" descr="Heila Technologies logo">
            <a:extLst>
              <a:ext uri="{FF2B5EF4-FFF2-40B4-BE49-F238E27FC236}">
                <a16:creationId xmlns:a16="http://schemas.microsoft.com/office/drawing/2014/main" id="{CEEB27D8-5EFB-4EDF-A0E2-9887D31086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56279" y="4159819"/>
            <a:ext cx="2557444" cy="777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39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"/>
          <p:cNvSpPr txBox="1"/>
          <p:nvPr/>
        </p:nvSpPr>
        <p:spPr>
          <a:xfrm>
            <a:off x="11610635" y="6492874"/>
            <a:ext cx="581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-US" sz="800" b="0" i="0" u="none" strike="noStrike" cap="none">
                <a:solidFill>
                  <a:srgbClr val="43444E"/>
                </a:solidFill>
                <a:latin typeface="Roboto Light"/>
                <a:ea typeface="Roboto Light"/>
                <a:cs typeface="Roboto Light"/>
                <a:sym typeface="Roboto Light"/>
              </a:rPr>
              <a:t>2</a:t>
            </a:fld>
            <a:endParaRPr sz="800" b="0" i="0" u="none" strike="noStrike" cap="none">
              <a:solidFill>
                <a:srgbClr val="43444E"/>
              </a:solidFill>
              <a:latin typeface="Roboto Light"/>
              <a:ea typeface="Roboto Light"/>
              <a:cs typeface="Roboto Light"/>
              <a:sym typeface="Roboto Ligh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F5FC882-16AC-4DEF-95CB-F28096E88B25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64950" y="346872"/>
            <a:ext cx="6519620" cy="52322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+mn-cs"/>
              </a:rPr>
              <a:t>Microgrid Challenges</a:t>
            </a:r>
          </a:p>
        </p:txBody>
      </p:sp>
      <p:sp>
        <p:nvSpPr>
          <p:cNvPr id="136" name="Google Shape;136;p3"/>
          <p:cNvSpPr/>
          <p:nvPr/>
        </p:nvSpPr>
        <p:spPr>
          <a:xfrm>
            <a:off x="523778" y="1032498"/>
            <a:ext cx="11419474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1800"/>
            </a:pPr>
            <a:r>
              <a:rPr lang="en-US" sz="1800" dirty="0">
                <a:solidFill>
                  <a:schemeClr val="tx1"/>
                </a:solidFill>
                <a:latin typeface="Roboto Light"/>
                <a:ea typeface="Roboto Light"/>
                <a:sym typeface="Roboto Light"/>
              </a:rPr>
              <a:t>A Microgrid is a collection of </a:t>
            </a:r>
            <a:r>
              <a:rPr lang="en-US" sz="1800" dirty="0">
                <a:solidFill>
                  <a:schemeClr val="tx1"/>
                </a:solidFill>
                <a:latin typeface="Roboto Light"/>
                <a:ea typeface="Roboto Light"/>
                <a:sym typeface="Roboto Black"/>
              </a:rPr>
              <a:t>disparate energy resources </a:t>
            </a:r>
            <a:r>
              <a:rPr lang="en-US" sz="1800" dirty="0">
                <a:solidFill>
                  <a:schemeClr val="tx1"/>
                </a:solidFill>
                <a:latin typeface="Roboto Light"/>
                <a:ea typeface="Roboto Light"/>
                <a:sym typeface="Roboto Light"/>
              </a:rPr>
              <a:t>that were </a:t>
            </a:r>
            <a:r>
              <a:rPr lang="en-US" sz="1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sym typeface="Roboto Light"/>
              </a:rPr>
              <a:t>not designed to </a:t>
            </a:r>
            <a:r>
              <a:rPr lang="en-US" sz="1800" b="1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sym typeface="Roboto Black"/>
              </a:rPr>
              <a:t>work together</a:t>
            </a:r>
            <a:endParaRPr lang="en-US" sz="2000" b="1" dirty="0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  <a:sym typeface="Roboto Light"/>
            </a:endParaRPr>
          </a:p>
        </p:txBody>
      </p:sp>
      <p:pic>
        <p:nvPicPr>
          <p:cNvPr id="128" name="Google Shape;128;p3" descr="Representative schematic of a collection of DERs including solar panels, battery storage, an electrolyzer  for hydrogen production and fuel cells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55709" y="2174273"/>
            <a:ext cx="5153084" cy="378757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 descr="The graphic indicates that the main challenges include: &#10;Non standard ecosystem&#10;complex systems&#10;Rigid $ structure">
            <a:extLst>
              <a:ext uri="{FF2B5EF4-FFF2-40B4-BE49-F238E27FC236}">
                <a16:creationId xmlns:a16="http://schemas.microsoft.com/office/drawing/2014/main" id="{64D827BF-C65E-40A5-B6F4-5BEDD06919E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7298193" y="1860222"/>
            <a:ext cx="3827081" cy="438342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9" name="Google Shape;129;p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991599" y="-3810"/>
            <a:ext cx="3200400" cy="461665"/>
            <a:chOff x="8991599" y="-3811"/>
            <a:chExt cx="3200400" cy="461666"/>
          </a:xfrm>
        </p:grpSpPr>
        <p:sp>
          <p:nvSpPr>
            <p:cNvPr id="130" name="Google Shape;130;p3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8991599" y="-3811"/>
              <a:ext cx="3200400" cy="457200"/>
            </a:xfrm>
            <a:prstGeom prst="snip1Rect">
              <a:avLst>
                <a:gd name="adj" fmla="val 50000"/>
              </a:avLst>
            </a:prstGeom>
            <a:solidFill>
              <a:srgbClr val="69849F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51"/>
                <a:buFont typeface="Arial"/>
                <a:buNone/>
              </a:pPr>
              <a:endParaRPr sz="1351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1" name="Google Shape;131;p3">
              <a:extLs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 txBox="1"/>
            <p:nvPr/>
          </p:nvSpPr>
          <p:spPr>
            <a:xfrm>
              <a:off x="9211734" y="-3811"/>
              <a:ext cx="2951735" cy="4616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en-US" sz="2400" i="0" u="none" strike="noStrike" cap="none" dirty="0">
                  <a:solidFill>
                    <a:schemeClr val="lt1"/>
                  </a:solidFill>
                  <a:latin typeface="Roboto Black"/>
                  <a:ea typeface="Roboto Black"/>
                  <a:cs typeface="Roboto Black"/>
                  <a:sym typeface="Roboto Black"/>
                </a:rPr>
                <a:t>Challenges</a:t>
              </a:r>
              <a:endParaRPr sz="1800" i="0" u="none" strike="noStrike" cap="none" dirty="0">
                <a:solidFill>
                  <a:srgbClr val="B7C4D1"/>
                </a:solidFill>
                <a:latin typeface="Roboto Light"/>
                <a:ea typeface="Roboto Light"/>
                <a:cs typeface="Roboto Light"/>
                <a:sym typeface="Roboto Light"/>
              </a:endParaRPr>
            </a:p>
          </p:txBody>
        </p:sp>
      </p:grpSp>
      <p:sp>
        <p:nvSpPr>
          <p:cNvPr id="132" name="Google Shape;132;p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831617" y="4798281"/>
            <a:ext cx="1439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43444E"/>
                </a:solidFill>
                <a:latin typeface="Roboto Light"/>
                <a:ea typeface="Roboto Light"/>
                <a:cs typeface="Roboto Light"/>
                <a:sym typeface="Roboto Light"/>
              </a:rPr>
              <a:t>Solar Panels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495966" y="2443706"/>
            <a:ext cx="11433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43444E"/>
                </a:solidFill>
                <a:latin typeface="Roboto Light"/>
                <a:ea typeface="Roboto Light"/>
                <a:cs typeface="Roboto Light"/>
                <a:sym typeface="Roboto Light"/>
              </a:rPr>
              <a:t>Fuel Cells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90048" y="3779630"/>
            <a:ext cx="138852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43444E"/>
                </a:solidFill>
                <a:latin typeface="Roboto Light"/>
                <a:ea typeface="Roboto Light"/>
                <a:cs typeface="Roboto Light"/>
                <a:sym typeface="Roboto Light"/>
              </a:rPr>
              <a:t>Energy Storage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864465" y="2593681"/>
            <a:ext cx="12363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rgbClr val="43444E"/>
                </a:solidFill>
                <a:latin typeface="Roboto Light"/>
                <a:ea typeface="Roboto Light"/>
                <a:cs typeface="Roboto Light"/>
                <a:sym typeface="Roboto Light"/>
              </a:rPr>
              <a:t>Electrolyzer</a:t>
            </a: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682056" y="5257965"/>
            <a:ext cx="224470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68829E"/>
                </a:solidFill>
                <a:latin typeface="Roboto Black"/>
                <a:ea typeface="Roboto Black"/>
                <a:cs typeface="Roboto Black"/>
                <a:sym typeface="Roboto Black"/>
              </a:rPr>
              <a:t>Rigid Structure</a:t>
            </a:r>
            <a:endParaRPr sz="1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Google Shape;139;p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89464" y="4935554"/>
            <a:ext cx="906525" cy="983336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595989" y="3764260"/>
            <a:ext cx="228600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68829E"/>
                </a:solidFill>
                <a:latin typeface="Roboto Black"/>
                <a:ea typeface="Roboto Black"/>
                <a:cs typeface="Roboto Black"/>
                <a:sym typeface="Roboto Black"/>
              </a:rPr>
              <a:t>Complex Systems</a:t>
            </a:r>
            <a:endParaRPr sz="1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1" name="Google Shape;141;p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4393" y="3510251"/>
            <a:ext cx="846533" cy="846533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595990" y="2391595"/>
            <a:ext cx="2330766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68829E"/>
                </a:solidFill>
                <a:latin typeface="Roboto Black"/>
                <a:ea typeface="Roboto Black"/>
                <a:cs typeface="Roboto Black"/>
                <a:sym typeface="Roboto Black"/>
              </a:rPr>
              <a:t>Non-Standardized Ecosystem</a:t>
            </a:r>
            <a:endParaRPr sz="1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" name="Google Shape;143;p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700000">
            <a:off x="7520964" y="2282305"/>
            <a:ext cx="913393" cy="541549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3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165332" y="1455000"/>
            <a:ext cx="2745201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1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5D738A"/>
                </a:solidFill>
                <a:latin typeface="Roboto" panose="02000000000000000000" pitchFamily="2" charset="0"/>
                <a:ea typeface="Roboto" panose="02000000000000000000" pitchFamily="2" charset="0"/>
                <a:cs typeface="Roboto Black"/>
                <a:sym typeface="Roboto Black"/>
              </a:rPr>
              <a:t>Main Challenges</a:t>
            </a:r>
            <a:endParaRPr sz="1800" b="0" i="0" u="none" strike="noStrike" cap="none" dirty="0">
              <a:solidFill>
                <a:srgbClr val="5D738A"/>
              </a:solidFill>
              <a:latin typeface="Roboto" panose="02000000000000000000" pitchFamily="2" charset="0"/>
              <a:ea typeface="Roboto" panose="02000000000000000000" pitchFamily="2" charset="0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 txBox="1">
            <a:spLocks/>
          </p:cNvSpPr>
          <p:nvPr/>
        </p:nvSpPr>
        <p:spPr>
          <a:xfrm>
            <a:off x="11610635" y="6492874"/>
            <a:ext cx="581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defTabSz="457200">
              <a:defRPr sz="800" cap="all" baseline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defRPr>
            </a:lvl1pPr>
            <a:lvl2pPr defTabSz="457200"/>
            <a:lvl3pPr defTabSz="457200"/>
            <a:lvl4pPr defTabSz="457200"/>
            <a:lvl5pPr defTabSz="457200"/>
            <a:lvl6pPr defTabSz="457200"/>
            <a:lvl7pPr defTabSz="457200"/>
            <a:lvl8pPr defTabSz="457200"/>
            <a:lvl9pPr defTabSz="457200"/>
          </a:lstStyle>
          <a:p>
            <a:pPr algn="ctr"/>
            <a:fld id="{6498CF8F-CF46-4256-928C-DBDEC525CD71}" type="slidenum">
              <a:rPr lang="en-US" smtClean="0"/>
              <a:pPr algn="ctr"/>
              <a:t>3</a:t>
            </a:fld>
            <a:endParaRPr lang="en-US" dirty="0"/>
          </a:p>
        </p:txBody>
      </p:sp>
      <p:sp>
        <p:nvSpPr>
          <p:cNvPr id="33" name="Title 32"/>
          <p:cNvSpPr>
            <a:spLocks noGrp="1"/>
          </p:cNvSpPr>
          <p:nvPr>
            <p:ph type="title" idx="4294967295"/>
          </p:nvPr>
        </p:nvSpPr>
        <p:spPr>
          <a:xfrm>
            <a:off x="248391" y="445552"/>
            <a:ext cx="11362243" cy="52322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45000"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6FC620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+mn-cs"/>
              </a:rPr>
              <a:t>Stone Edge Farm (SEF):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+mn-cs"/>
              </a:rPr>
              <a:t>Living Laboratory of Technologies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Roboto Light" pitchFamily="2" charset="0"/>
              <a:ea typeface="Roboto Light" pitchFamily="2" charset="0"/>
              <a:cs typeface="+mn-cs"/>
            </a:endParaRPr>
          </a:p>
        </p:txBody>
      </p:sp>
      <p:grpSp>
        <p:nvGrpSpPr>
          <p:cNvPr id="6" name="Group 5" descr="Photographs of the Stone Edge Farm:&#10;batteries, gas turbine and power electronics."/>
          <p:cNvGrpSpPr/>
          <p:nvPr/>
        </p:nvGrpSpPr>
        <p:grpSpPr>
          <a:xfrm>
            <a:off x="1457431" y="1265629"/>
            <a:ext cx="8787153" cy="1910710"/>
            <a:chOff x="3192088" y="1133818"/>
            <a:chExt cx="8787153" cy="1910710"/>
          </a:xfrm>
        </p:grpSpPr>
        <p:pic>
          <p:nvPicPr>
            <p:cNvPr id="9" name="Picture 8" descr="Photograph of gas turbine used in Stone Edge Farm mcirogrid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47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059584" y="1133818"/>
              <a:ext cx="2872869" cy="1910710"/>
            </a:xfrm>
            <a:prstGeom prst="rect">
              <a:avLst/>
            </a:prstGeom>
            <a:ln>
              <a:solidFill>
                <a:srgbClr val="5D7289"/>
              </a:solidFill>
            </a:ln>
          </p:spPr>
        </p:pic>
        <p:pic>
          <p:nvPicPr>
            <p:cNvPr id="10" name="Picture 9" descr="Photograph of inverter used in Stone Edge Farm microgrid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47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111745" y="1133818"/>
              <a:ext cx="2867496" cy="1910710"/>
            </a:xfrm>
            <a:prstGeom prst="rect">
              <a:avLst/>
            </a:prstGeom>
            <a:ln>
              <a:solidFill>
                <a:srgbClr val="5D7289"/>
              </a:solidFill>
            </a:ln>
          </p:spPr>
        </p:pic>
        <p:pic>
          <p:nvPicPr>
            <p:cNvPr id="5" name="Picture 2" descr="Photograph of battery used in Stone Edge Farm microgrid"/>
            <p:cNvPicPr>
              <a:picLocks noChangeAspect="1" noChangeArrowheads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3192088" y="1134922"/>
              <a:ext cx="2867496" cy="1908502"/>
            </a:xfrm>
            <a:prstGeom prst="rect">
              <a:avLst/>
            </a:prstGeom>
            <a:noFill/>
            <a:ln>
              <a:solidFill>
                <a:srgbClr val="5D7289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087D9C0-C6B4-42FE-AF41-9C16F276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991600" y="0"/>
            <a:ext cx="3200400" cy="461665"/>
            <a:chOff x="8991599" y="-3811"/>
            <a:chExt cx="3200400" cy="461665"/>
          </a:xfrm>
        </p:grpSpPr>
        <p:sp>
          <p:nvSpPr>
            <p:cNvPr id="20" name="Rectangle: Single Corner Snipped 33">
              <a:extLst>
                <a:ext uri="{FF2B5EF4-FFF2-40B4-BE49-F238E27FC236}">
                  <a16:creationId xmlns:a16="http://schemas.microsoft.com/office/drawing/2014/main" id="{026C2F95-23C9-4D41-BEC4-6F85567732F9}"/>
                </a:ext>
              </a:extLst>
            </p:cNvPr>
            <p:cNvSpPr/>
            <p:nvPr/>
          </p:nvSpPr>
          <p:spPr>
            <a:xfrm rot="10800000">
              <a:off x="8991599" y="-3811"/>
              <a:ext cx="3200400" cy="457200"/>
            </a:xfrm>
            <a:prstGeom prst="snip1Rect">
              <a:avLst>
                <a:gd name="adj" fmla="val 50000"/>
              </a:avLst>
            </a:prstGeom>
            <a:solidFill>
              <a:srgbClr val="69849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2364C3B-D0C6-45D1-9C7C-A488E81162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 txBox="1"/>
            <p:nvPr/>
          </p:nvSpPr>
          <p:spPr>
            <a:xfrm>
              <a:off x="9211733" y="-3811"/>
              <a:ext cx="295173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latin typeface="Roboto Black" panose="02000000000000000000" pitchFamily="2" charset="0"/>
                  <a:ea typeface="Roboto Black" panose="02000000000000000000" pitchFamily="2" charset="0"/>
                </a:rPr>
                <a:t>Context</a:t>
              </a:r>
              <a:endParaRPr lang="en-US" sz="2400" b="1" dirty="0">
                <a:solidFill>
                  <a:srgbClr val="B7C4D1"/>
                </a:solidFill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CF9DE4AB-F234-A14B-97C5-2157EAEB29E0}"/>
              </a:ext>
            </a:extLst>
          </p:cNvPr>
          <p:cNvSpPr/>
          <p:nvPr/>
        </p:nvSpPr>
        <p:spPr>
          <a:xfrm>
            <a:off x="385519" y="3371089"/>
            <a:ext cx="571048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5C7188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Controllable Elements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43444E"/>
              </a:solidFill>
              <a:latin typeface="Roboto Light" pitchFamily="2" charset="0"/>
              <a:ea typeface="Roboto Light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Solar panels with Enphase inverters with soft-curtailment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Aquion battery 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Capstone gas turbine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Simpliphi</a:t>
            </a: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 battery 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Tesla battery 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Hydrogen </a:t>
            </a:r>
            <a:r>
              <a:rPr lang="en-US" sz="1600" dirty="0" err="1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Electrolyzer</a:t>
            </a: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 with fueling station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Hydrogen fuel-cells 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Motor Load control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Controllable distribution panels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HVAC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0B3C35D-E408-FE49-9DAD-DF51C18AAA5F}"/>
              </a:ext>
            </a:extLst>
          </p:cNvPr>
          <p:cNvSpPr/>
          <p:nvPr/>
        </p:nvSpPr>
        <p:spPr>
          <a:xfrm>
            <a:off x="6190836" y="3424687"/>
            <a:ext cx="571048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5C7188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Capabilities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rgbClr val="43444E"/>
              </a:solidFill>
              <a:latin typeface="Roboto Light" pitchFamily="2" charset="0"/>
              <a:ea typeface="Roboto Ligh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Grid-tie mode: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Peak shaving and load shifting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Frequency and voltage response as a single entity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Decentralized optimization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Island mode: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Decentralized power sharing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Master swapping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Seamless islanding / reconnection capabilities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Hydrogen production for a variety of uses</a:t>
            </a:r>
          </a:p>
        </p:txBody>
      </p:sp>
    </p:spTree>
    <p:extLst>
      <p:ext uri="{BB962C8B-B14F-4D97-AF65-F5344CB8AC3E}">
        <p14:creationId xmlns:p14="http://schemas.microsoft.com/office/powerpoint/2010/main" val="2427193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5"/>
          <p:cNvSpPr txBox="1">
            <a:spLocks/>
          </p:cNvSpPr>
          <p:nvPr/>
        </p:nvSpPr>
        <p:spPr>
          <a:xfrm>
            <a:off x="11610635" y="6492874"/>
            <a:ext cx="581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defTabSz="457200">
              <a:defRPr sz="800" cap="all" baseline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defRPr>
            </a:lvl1pPr>
            <a:lvl2pPr defTabSz="457200"/>
            <a:lvl3pPr defTabSz="457200"/>
            <a:lvl4pPr defTabSz="457200"/>
            <a:lvl5pPr defTabSz="457200"/>
            <a:lvl6pPr defTabSz="457200"/>
            <a:lvl7pPr defTabSz="457200"/>
            <a:lvl8pPr defTabSz="457200"/>
            <a:lvl9pPr defTabSz="457200"/>
          </a:lstStyle>
          <a:p>
            <a:pPr algn="ctr"/>
            <a:fld id="{6498CF8F-CF46-4256-928C-DBDEC525CD71}" type="slidenum">
              <a:rPr lang="en-US" smtClean="0"/>
              <a:pPr algn="ctr"/>
              <a:t>4</a:t>
            </a:fld>
            <a:endParaRPr lang="en-US" dirty="0"/>
          </a:p>
        </p:txBody>
      </p:sp>
      <p:sp>
        <p:nvSpPr>
          <p:cNvPr id="33" name="Title 32"/>
          <p:cNvSpPr>
            <a:spLocks noGrp="1"/>
          </p:cNvSpPr>
          <p:nvPr>
            <p:ph type="title" idx="4294967295"/>
          </p:nvPr>
        </p:nvSpPr>
        <p:spPr>
          <a:xfrm>
            <a:off x="694800" y="476284"/>
            <a:ext cx="7837773" cy="52322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45000"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+mn-cs"/>
              </a:rPr>
              <a:t>Lessons Learned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Roboto Light" pitchFamily="2" charset="0"/>
              <a:ea typeface="Roboto Light" pitchFamily="2" charset="0"/>
              <a:cs typeface="+mn-cs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087D9C0-C6B4-42FE-AF41-9C16F2760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991580" y="-3811"/>
            <a:ext cx="3200400" cy="461665"/>
            <a:chOff x="9697361" y="-3811"/>
            <a:chExt cx="2494638" cy="461665"/>
          </a:xfrm>
        </p:grpSpPr>
        <p:sp>
          <p:nvSpPr>
            <p:cNvPr id="20" name="Rectangle: Single Corner Snipped 33">
              <a:extLst>
                <a:ext uri="{FF2B5EF4-FFF2-40B4-BE49-F238E27FC236}">
                  <a16:creationId xmlns:a16="http://schemas.microsoft.com/office/drawing/2014/main" id="{026C2F95-23C9-4D41-BEC4-6F85567732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9697361" y="-3811"/>
              <a:ext cx="2494638" cy="457200"/>
            </a:xfrm>
            <a:prstGeom prst="snip1Rect">
              <a:avLst>
                <a:gd name="adj" fmla="val 50000"/>
              </a:avLst>
            </a:prstGeom>
            <a:solidFill>
              <a:srgbClr val="69849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2364C3B-D0C6-45D1-9C7C-A488E81162CA}"/>
                </a:ext>
              </a:extLst>
            </p:cNvPr>
            <p:cNvSpPr txBox="1"/>
            <p:nvPr/>
          </p:nvSpPr>
          <p:spPr>
            <a:xfrm>
              <a:off x="9975478" y="-3811"/>
              <a:ext cx="218798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latin typeface="Roboto Black" panose="02000000000000000000" pitchFamily="2" charset="0"/>
                  <a:ea typeface="Roboto Black" panose="02000000000000000000" pitchFamily="2" charset="0"/>
                </a:rPr>
                <a:t>Lessons</a:t>
              </a:r>
              <a:endParaRPr lang="en-US" sz="2400" b="1" dirty="0">
                <a:solidFill>
                  <a:srgbClr val="B7C4D1"/>
                </a:solidFill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C2130DCA-767A-F149-A351-AE50A631CB13}"/>
              </a:ext>
            </a:extLst>
          </p:cNvPr>
          <p:cNvSpPr/>
          <p:nvPr/>
        </p:nvSpPr>
        <p:spPr>
          <a:xfrm>
            <a:off x="2944043" y="1516521"/>
            <a:ext cx="5710481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5C7188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Policy can incentivize innovation and equity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Incentivize open and fact-based exploration of ideas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Support for low-income communities</a:t>
            </a:r>
          </a:p>
          <a:p>
            <a:endParaRPr lang="en-US" dirty="0">
              <a:solidFill>
                <a:srgbClr val="43444E"/>
              </a:solidFill>
              <a:latin typeface="Roboto Light" pitchFamily="2" charset="0"/>
              <a:ea typeface="Roboto Light" pitchFamily="2" charset="0"/>
            </a:endParaRPr>
          </a:p>
          <a:p>
            <a:endParaRPr lang="en-US" dirty="0">
              <a:solidFill>
                <a:srgbClr val="43444E"/>
              </a:solidFill>
              <a:latin typeface="Roboto Light" pitchFamily="2" charset="0"/>
              <a:ea typeface="Roboto Light" pitchFamily="2" charset="0"/>
            </a:endParaRPr>
          </a:p>
          <a:p>
            <a:r>
              <a:rPr lang="en-US" sz="2000" dirty="0">
                <a:solidFill>
                  <a:srgbClr val="5C7188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Diverse vendor ecosystem is key to growth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Competitive bids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Unique applications based on different features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Increased resiliency with different product failure modes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rgbClr val="43444E"/>
              </a:solidFill>
              <a:latin typeface="Roboto Light" pitchFamily="2" charset="0"/>
              <a:ea typeface="Roboto Light" pitchFamily="2" charset="0"/>
            </a:endParaRPr>
          </a:p>
          <a:p>
            <a:endParaRPr lang="en-US" dirty="0">
              <a:solidFill>
                <a:srgbClr val="43444E"/>
              </a:solidFill>
              <a:latin typeface="Roboto Light" pitchFamily="2" charset="0"/>
              <a:ea typeface="Roboto Light" pitchFamily="2" charset="0"/>
            </a:endParaRPr>
          </a:p>
          <a:p>
            <a:r>
              <a:rPr lang="en-US" sz="2000" dirty="0">
                <a:solidFill>
                  <a:srgbClr val="5C7188"/>
                </a:solidFill>
                <a:latin typeface="Roboto Black" panose="02000000000000000000" pitchFamily="2" charset="0"/>
                <a:ea typeface="Roboto Black" panose="02000000000000000000" pitchFamily="2" charset="0"/>
              </a:rPr>
              <a:t>Modularity reduces long-term risks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Systems built overtime to exactly meet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3444E"/>
                </a:solidFill>
                <a:latin typeface="Roboto Light" pitchFamily="2" charset="0"/>
                <a:ea typeface="Roboto Light" pitchFamily="2" charset="0"/>
              </a:rPr>
              <a:t>Upfront capital costs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B313D1-A790-4882-AD2A-8DDFF4515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3865" y="1539529"/>
            <a:ext cx="390178" cy="377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1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p14"/>
          <p:cNvSpPr txBox="1"/>
          <p:nvPr/>
        </p:nvSpPr>
        <p:spPr>
          <a:xfrm>
            <a:off x="11610635" y="6492874"/>
            <a:ext cx="5813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-US" sz="800" b="0" i="0" u="none" strike="noStrike" cap="none">
                <a:solidFill>
                  <a:srgbClr val="43444E"/>
                </a:solidFill>
                <a:latin typeface="Roboto Light"/>
                <a:ea typeface="Roboto Light"/>
                <a:cs typeface="Roboto Light"/>
                <a:sym typeface="Roboto Light"/>
              </a:rPr>
              <a:t>5</a:t>
            </a:fld>
            <a:endParaRPr sz="800" b="0" i="0" u="none" strike="noStrike" cap="none">
              <a:solidFill>
                <a:srgbClr val="43444E"/>
              </a:solidFill>
              <a:latin typeface="Roboto Light"/>
              <a:ea typeface="Roboto Light"/>
              <a:cs typeface="Roboto Light"/>
              <a:sym typeface="Roboto Light"/>
            </a:endParaRPr>
          </a:p>
        </p:txBody>
      </p:sp>
      <p:sp>
        <p:nvSpPr>
          <p:cNvPr id="568" name="Google Shape;568;p14"/>
          <p:cNvSpPr>
            <a:spLocks noGrp="1"/>
          </p:cNvSpPr>
          <p:nvPr>
            <p:ph type="title" idx="4294967295"/>
          </p:nvPr>
        </p:nvSpPr>
        <p:spPr>
          <a:xfrm>
            <a:off x="303904" y="337499"/>
            <a:ext cx="6133059" cy="461624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1" vertOverflow="overflow" horzOverflow="overflow" vert="horz" wrap="square" lIns="91425" tIns="45700" rIns="91425" bIns="457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6FC620"/>
                </a:solidFill>
                <a:effectLst/>
                <a:uLnTx/>
                <a:uFillTx/>
                <a:latin typeface="Roboto Black"/>
                <a:ea typeface="Roboto Black"/>
                <a:cs typeface="Roboto Black"/>
                <a:sym typeface="Roboto Black"/>
              </a:rPr>
              <a:t>Concept 1: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Roboto Light"/>
              </a:rPr>
              <a:t>Technology Agnostic</a:t>
            </a:r>
          </a:p>
        </p:txBody>
      </p:sp>
      <p:sp>
        <p:nvSpPr>
          <p:cNvPr id="707" name="Google Shape;707;p1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074041" y="1079867"/>
            <a:ext cx="4606876" cy="253996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8" name="Google Shape;708;p1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8442" y="1228723"/>
            <a:ext cx="4298858" cy="2391108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1" name="Google Shape;711;p14"/>
          <p:cNvSpPr txBox="1"/>
          <p:nvPr/>
        </p:nvSpPr>
        <p:spPr>
          <a:xfrm>
            <a:off x="1811015" y="871085"/>
            <a:ext cx="19764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Electrical system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" name="Picture 41" descr="Schematic of generic battery system">
            <a:extLst>
              <a:ext uri="{FF2B5EF4-FFF2-40B4-BE49-F238E27FC236}">
                <a16:creationId xmlns:a16="http://schemas.microsoft.com/office/drawing/2014/main" id="{834EFB0F-09DB-45A1-BC69-8EEA204C677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5570" y="1302182"/>
            <a:ext cx="1647218" cy="634708"/>
          </a:xfrm>
          <a:prstGeom prst="rect">
            <a:avLst/>
          </a:prstGeom>
        </p:spPr>
      </p:pic>
      <p:pic>
        <p:nvPicPr>
          <p:cNvPr id="334" name="Picture 333" descr="Photograph of battery used in microgrid">
            <a:extLst>
              <a:ext uri="{FF2B5EF4-FFF2-40B4-BE49-F238E27FC236}">
                <a16:creationId xmlns:a16="http://schemas.microsoft.com/office/drawing/2014/main" id="{A4EFE7E4-F937-4CA7-A645-288F87F88B7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0260" y="1961748"/>
            <a:ext cx="2048425" cy="1560704"/>
          </a:xfrm>
          <a:prstGeom prst="rect">
            <a:avLst/>
          </a:prstGeom>
        </p:spPr>
      </p:pic>
      <p:pic>
        <p:nvPicPr>
          <p:cNvPr id="174" name="Picture 173" descr="Photograph of battery used in microgrid">
            <a:extLst>
              <a:ext uri="{FF2B5EF4-FFF2-40B4-BE49-F238E27FC236}">
                <a16:creationId xmlns:a16="http://schemas.microsoft.com/office/drawing/2014/main" id="{09F9A5A2-C03F-4468-B628-F4C9DC2F803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70877" y="1961746"/>
            <a:ext cx="2048423" cy="1560703"/>
          </a:xfrm>
          <a:prstGeom prst="rect">
            <a:avLst/>
          </a:prstGeom>
        </p:spPr>
      </p:pic>
      <p:grpSp>
        <p:nvGrpSpPr>
          <p:cNvPr id="168" name="Google Shape;484;p12">
            <a:extLst>
              <a:ext uri="{FF2B5EF4-FFF2-40B4-BE49-F238E27FC236}">
                <a16:creationId xmlns:a16="http://schemas.microsoft.com/office/drawing/2014/main" id="{5C7202B4-3C05-4777-B9A5-F185B61561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991599" y="-3811"/>
            <a:ext cx="3200400" cy="461665"/>
            <a:chOff x="8991599" y="-3811"/>
            <a:chExt cx="3200400" cy="461665"/>
          </a:xfrm>
        </p:grpSpPr>
        <p:sp>
          <p:nvSpPr>
            <p:cNvPr id="169" name="Google Shape;485;p12">
              <a:extLst>
                <a:ext uri="{FF2B5EF4-FFF2-40B4-BE49-F238E27FC236}">
                  <a16:creationId xmlns:a16="http://schemas.microsoft.com/office/drawing/2014/main" id="{FEE80853-DCD7-4E5F-8971-E27F897459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8991599" y="-3811"/>
              <a:ext cx="3200400" cy="457200"/>
            </a:xfrm>
            <a:prstGeom prst="snip1Rect">
              <a:avLst>
                <a:gd name="adj" fmla="val 50000"/>
              </a:avLst>
            </a:prstGeom>
            <a:solidFill>
              <a:srgbClr val="69849F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0" name="Google Shape;486;p12">
              <a:extLst>
                <a:ext uri="{FF2B5EF4-FFF2-40B4-BE49-F238E27FC236}">
                  <a16:creationId xmlns:a16="http://schemas.microsoft.com/office/drawing/2014/main" id="{00716D9B-8136-4F94-BD82-BE75FBEC580E}"/>
                </a:ext>
              </a:extLst>
            </p:cNvPr>
            <p:cNvSpPr txBox="1"/>
            <p:nvPr/>
          </p:nvSpPr>
          <p:spPr>
            <a:xfrm>
              <a:off x="9211733" y="-3811"/>
              <a:ext cx="2951734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en-US" sz="2400" dirty="0">
                  <a:solidFill>
                    <a:srgbClr val="B7C4D1"/>
                  </a:solidFill>
                  <a:latin typeface="Roboto Light"/>
                  <a:ea typeface="Roboto Light"/>
                  <a:cs typeface="Roboto Light"/>
                  <a:sym typeface="Roboto Light"/>
                </a:rPr>
                <a:t>Proposed </a:t>
              </a:r>
              <a:r>
                <a:rPr lang="en-US" sz="2400" dirty="0">
                  <a:solidFill>
                    <a:schemeClr val="lt1"/>
                  </a:solidFill>
                  <a:latin typeface="Roboto Black"/>
                  <a:ea typeface="Roboto Black"/>
                  <a:cs typeface="Roboto Light"/>
                  <a:sym typeface="Roboto Black"/>
                </a:rPr>
                <a:t>Solutions</a:t>
              </a: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10" name="Google Shape;710;p14"/>
          <p:cNvSpPr txBox="1"/>
          <p:nvPr/>
        </p:nvSpPr>
        <p:spPr>
          <a:xfrm>
            <a:off x="7316848" y="683226"/>
            <a:ext cx="19764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Hydrogen system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" name="Picture 40" descr="Schematic of generic hydrogen system">
            <a:extLst>
              <a:ext uri="{FF2B5EF4-FFF2-40B4-BE49-F238E27FC236}">
                <a16:creationId xmlns:a16="http://schemas.microsoft.com/office/drawing/2014/main" id="{342A30F8-DE6C-447C-AE6E-DE35BA48D9C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25415" y="1166890"/>
            <a:ext cx="2020886" cy="1097832"/>
          </a:xfrm>
          <a:prstGeom prst="rect">
            <a:avLst/>
          </a:prstGeom>
        </p:spPr>
      </p:pic>
      <p:pic>
        <p:nvPicPr>
          <p:cNvPr id="178" name="Picture 177" descr="Photograph of electrolyzer system used in microgrid">
            <a:extLst>
              <a:ext uri="{FF2B5EF4-FFF2-40B4-BE49-F238E27FC236}">
                <a16:creationId xmlns:a16="http://schemas.microsoft.com/office/drawing/2014/main" id="{424619AF-796B-4352-9709-6E57AFCCF4B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30020" y="2257860"/>
            <a:ext cx="1707963" cy="1298307"/>
          </a:xfrm>
          <a:prstGeom prst="rect">
            <a:avLst/>
          </a:prstGeom>
        </p:spPr>
      </p:pic>
      <p:pic>
        <p:nvPicPr>
          <p:cNvPr id="179" name="Picture 178" descr="Photograph of fuel cells used in microgrid">
            <a:extLst>
              <a:ext uri="{FF2B5EF4-FFF2-40B4-BE49-F238E27FC236}">
                <a16:creationId xmlns:a16="http://schemas.microsoft.com/office/drawing/2014/main" id="{9159802D-B5B3-47DF-9901-67C3344CE2C4}"/>
              </a:ext>
            </a:extLst>
          </p:cNvPr>
          <p:cNvPicPr>
            <a:picLocks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5858" y="2285763"/>
            <a:ext cx="1767238" cy="1270404"/>
          </a:xfrm>
          <a:prstGeom prst="rect">
            <a:avLst/>
          </a:prstGeom>
        </p:spPr>
      </p:pic>
      <p:sp>
        <p:nvSpPr>
          <p:cNvPr id="307" name="Google Shape;708;p14">
            <a:extLst>
              <a:ext uri="{FF2B5EF4-FFF2-40B4-BE49-F238E27FC236}">
                <a16:creationId xmlns:a16="http://schemas.microsoft.com/office/drawing/2014/main" id="{2BAD7C09-2E50-4218-BF6B-756836A1DC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096000" y="4049061"/>
            <a:ext cx="4584917" cy="255375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709;p14">
            <a:extLst>
              <a:ext uri="{FF2B5EF4-FFF2-40B4-BE49-F238E27FC236}">
                <a16:creationId xmlns:a16="http://schemas.microsoft.com/office/drawing/2014/main" id="{5DF3BB11-6E54-4C7A-B2A4-4D9A6ACDC4C1}"/>
              </a:ext>
            </a:extLst>
          </p:cNvPr>
          <p:cNvSpPr txBox="1"/>
          <p:nvPr/>
        </p:nvSpPr>
        <p:spPr>
          <a:xfrm>
            <a:off x="1872393" y="3680099"/>
            <a:ext cx="205050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dirty="0">
                <a:solidFill>
                  <a:schemeClr val="dk1"/>
                </a:solidFill>
                <a:latin typeface="Calibri"/>
                <a:ea typeface="Arial"/>
                <a:cs typeface="Calibri"/>
                <a:sym typeface="Calibri"/>
              </a:rPr>
              <a:t>Gas / Heat System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" name="Picture 43" descr="Schematic of generic gas system">
            <a:extLst>
              <a:ext uri="{FF2B5EF4-FFF2-40B4-BE49-F238E27FC236}">
                <a16:creationId xmlns:a16="http://schemas.microsoft.com/office/drawing/2014/main" id="{6EC5C6AA-232F-4515-921F-DF0F8CE3FD3D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2393" y="4145508"/>
            <a:ext cx="2265793" cy="728551"/>
          </a:xfrm>
          <a:prstGeom prst="rect">
            <a:avLst/>
          </a:prstGeom>
        </p:spPr>
      </p:pic>
      <p:pic>
        <p:nvPicPr>
          <p:cNvPr id="308" name="Picture 307" descr="Photograph of gas turbine used in microgrid">
            <a:extLst>
              <a:ext uri="{FF2B5EF4-FFF2-40B4-BE49-F238E27FC236}">
                <a16:creationId xmlns:a16="http://schemas.microsoft.com/office/drawing/2014/main" id="{B13239E3-D89E-45C3-8806-7271FCA36526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0263" y="4939343"/>
            <a:ext cx="2048422" cy="1379868"/>
          </a:xfrm>
          <a:prstGeom prst="rect">
            <a:avLst/>
          </a:prstGeom>
        </p:spPr>
      </p:pic>
      <p:pic>
        <p:nvPicPr>
          <p:cNvPr id="309" name="Picture 2" descr="Photograph of heat recovery system used in microgrid">
            <a:extLst>
              <a:ext uri="{FF2B5EF4-FFF2-40B4-BE49-F238E27FC236}">
                <a16:creationId xmlns:a16="http://schemas.microsoft.com/office/drawing/2014/main" id="{29F5CE5D-5E78-4827-A695-D30125B57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0503" y="4937418"/>
            <a:ext cx="2038797" cy="1359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3" name="Google Shape;708;p14">
            <a:extLst>
              <a:ext uri="{FF2B5EF4-FFF2-40B4-BE49-F238E27FC236}">
                <a16:creationId xmlns:a16="http://schemas.microsoft.com/office/drawing/2014/main" id="{28D50622-E59D-4B12-8D8C-52AF1D127F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8442" y="4049390"/>
            <a:ext cx="4298858" cy="255374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9" name="Google Shape;709;p14"/>
          <p:cNvSpPr txBox="1"/>
          <p:nvPr/>
        </p:nvSpPr>
        <p:spPr>
          <a:xfrm>
            <a:off x="6958811" y="3679729"/>
            <a:ext cx="285929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Load (ex. water system)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" name="Picture 42" descr="Schematic of generic water system">
            <a:extLst>
              <a:ext uri="{FF2B5EF4-FFF2-40B4-BE49-F238E27FC236}">
                <a16:creationId xmlns:a16="http://schemas.microsoft.com/office/drawing/2014/main" id="{402A4027-8908-4130-9643-F54F2633204F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0223" y="4108959"/>
            <a:ext cx="1946977" cy="642752"/>
          </a:xfrm>
          <a:prstGeom prst="rect">
            <a:avLst/>
          </a:prstGeom>
        </p:spPr>
      </p:pic>
      <p:pic>
        <p:nvPicPr>
          <p:cNvPr id="48" name="Picture 47" descr="Photograph of motor drive used in microgrid">
            <a:extLst>
              <a:ext uri="{FF2B5EF4-FFF2-40B4-BE49-F238E27FC236}">
                <a16:creationId xmlns:a16="http://schemas.microsoft.com/office/drawing/2014/main" id="{D1F60D66-3C23-4B34-918B-291F9B2CECA2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18901" y="4851307"/>
            <a:ext cx="2020066" cy="1641567"/>
          </a:xfrm>
          <a:prstGeom prst="rect">
            <a:avLst/>
          </a:prstGeom>
        </p:spPr>
      </p:pic>
      <p:pic>
        <p:nvPicPr>
          <p:cNvPr id="46" name="Picture 45" descr="Photograph of water tanks and motor/pump used in microgrid">
            <a:extLst>
              <a:ext uri="{FF2B5EF4-FFF2-40B4-BE49-F238E27FC236}">
                <a16:creationId xmlns:a16="http://schemas.microsoft.com/office/drawing/2014/main" id="{386F156A-2EFC-40AA-A7BA-C26552255963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40161" y="4874059"/>
            <a:ext cx="2071912" cy="159967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568;p14">
            <a:extLst>
              <a:ext uri="{FF2B5EF4-FFF2-40B4-BE49-F238E27FC236}">
                <a16:creationId xmlns:a16="http://schemas.microsoft.com/office/drawing/2014/main" id="{5A7EED41-C4CF-42B0-8A2C-A5706F94EA9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22880" y="306251"/>
            <a:ext cx="6755523" cy="461624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1" vertOverflow="overflow" horzOverflow="overflow" vert="horz" wrap="square" lIns="91425" tIns="45700" rIns="91425" bIns="457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6FC620"/>
                </a:solidFill>
                <a:effectLst/>
                <a:uLnTx/>
                <a:uFillTx/>
                <a:latin typeface="Roboto Black"/>
                <a:ea typeface="Roboto Black"/>
                <a:cs typeface="Roboto Black"/>
                <a:sym typeface="Roboto Black"/>
              </a:rPr>
              <a:t>Concept 2: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FC620"/>
                </a:solidFill>
                <a:effectLst/>
                <a:uLnTx/>
                <a:uFillTx/>
                <a:latin typeface="Roboto Black"/>
                <a:ea typeface="Roboto Black"/>
                <a:cs typeface="Roboto Black"/>
                <a:sym typeface="Roboto Black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Roboto Light"/>
              </a:rPr>
              <a:t>Vendor Agnostic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55BED99-E4E4-4A45-A448-A3AA15D41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3439569"/>
            <a:ext cx="406400" cy="276999"/>
            <a:chOff x="110067" y="1406666"/>
            <a:chExt cx="406400" cy="276999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65780B59-3762-420B-8E3D-480CB8C27D80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6E5C001-C600-492B-9B66-33263E21CF6D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8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0C05F21-DAB8-451F-84F0-B483F994A7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5358783"/>
            <a:ext cx="406400" cy="276999"/>
            <a:chOff x="110067" y="1406666"/>
            <a:chExt cx="406400" cy="276999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47D712B5-B382-4EFC-9A08-D612C0EB24DA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7586E0B4-176B-4E7C-85EF-850E13A44197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14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DD8F15FF-617C-411B-92BD-1E58BE142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2479962"/>
            <a:ext cx="406400" cy="276999"/>
            <a:chOff x="110067" y="1406666"/>
            <a:chExt cx="406400" cy="276999"/>
          </a:xfrm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A599E9F3-A6A5-409A-A037-E7349E8590A8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7DD57342-0A64-48F4-A4C2-F4044CACF451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5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B23BA455-707C-41EF-86CE-B569F04E7A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1200486"/>
            <a:ext cx="406400" cy="276999"/>
            <a:chOff x="110067" y="1406666"/>
            <a:chExt cx="406400" cy="276999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B47BCE9B-D71B-4254-9108-63FD33BAA3A4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CB48E788-0997-488A-877B-55E8F9682773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1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006E0546-9F2C-42B7-96F4-AD5C0842C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5678652"/>
            <a:ext cx="406400" cy="276999"/>
            <a:chOff x="110067" y="1406666"/>
            <a:chExt cx="406400" cy="276999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41CC4EA7-0BC4-4610-BF95-969DB86B150F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6DD3C3ED-7D9F-4C1B-A982-96D6414DDF91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15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95EB1F2D-E6F3-45D9-898A-1E185EE4E4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2799831"/>
            <a:ext cx="406400" cy="276999"/>
            <a:chOff x="110067" y="1406666"/>
            <a:chExt cx="406400" cy="276999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970D522B-4C75-4BED-B4A3-815644F1E016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3C14EE16-86BC-4B4A-9DEA-A0C0375769EE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6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48ED41EB-A3C8-4BC7-8A4A-EE45B77F8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3119700"/>
            <a:ext cx="406400" cy="276999"/>
            <a:chOff x="110067" y="1406666"/>
            <a:chExt cx="406400" cy="276999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2A452E6D-3FDA-4FFE-8A7C-D445EA37A51D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D621C445-66F4-41B7-959D-FA175A942943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7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6B4E9E89-B27A-4A06-9710-B5FCA4E2A3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5998527"/>
            <a:ext cx="406400" cy="276999"/>
            <a:chOff x="110067" y="1406666"/>
            <a:chExt cx="406400" cy="276999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864FB7CF-17E5-4B91-9460-C5F5C1EB3FDC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CEF87EF0-E8B3-4B3B-BCE7-75440F3D6BAA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16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11F37B37-52C9-497A-8F96-465AB6A3E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4399176"/>
            <a:ext cx="406400" cy="276999"/>
            <a:chOff x="110067" y="1406666"/>
            <a:chExt cx="406400" cy="276999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B7A809C4-BF5D-44A0-8D7F-56B3841F113C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896584EE-FD5C-4447-8DA0-A51F20A101CA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11</a:t>
              </a:r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F5973299-902D-4BAB-A0B5-F7C810EC7B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1840224"/>
            <a:ext cx="406400" cy="276999"/>
            <a:chOff x="110067" y="1406666"/>
            <a:chExt cx="406400" cy="276999"/>
          </a:xfrm>
        </p:grpSpPr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0DAC2FBB-0CFC-4C4C-A2A7-D989054C822A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B7445699-EC7E-4A51-8537-181788FBD9F1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3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F5D3251F-59D7-4B3D-B072-928DF0381F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1520355"/>
            <a:ext cx="406400" cy="276999"/>
            <a:chOff x="110067" y="1406666"/>
            <a:chExt cx="406400" cy="276999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74363DD4-44C9-496F-BA6B-313E6BCE3E0B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045E0EFC-B94B-4B34-A5FB-50C02B090C39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2</a:t>
              </a: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0836EEE7-96D0-4678-880D-F7BF87B62C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2160093"/>
            <a:ext cx="406400" cy="276999"/>
            <a:chOff x="110067" y="1406666"/>
            <a:chExt cx="406400" cy="276999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2A771B22-C70C-484F-B818-BE121D65F77D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F98B8638-40C7-45C5-90BF-27DDE9FBBFD0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4</a:t>
              </a: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C9DB92B1-EE74-4980-AAD8-4C0882EAB8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4079307"/>
            <a:ext cx="406400" cy="276999"/>
            <a:chOff x="110067" y="1406666"/>
            <a:chExt cx="406400" cy="276999"/>
          </a:xfrm>
        </p:grpSpPr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E4B55308-21F8-41B2-A3A8-B87386DE6B1D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529C5F6D-C8C9-4E32-9A6B-194B81B0A268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10</a:t>
              </a:r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54A02B35-6A62-43F2-BDA3-B852667C0A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4719045"/>
            <a:ext cx="406400" cy="276999"/>
            <a:chOff x="110067" y="1406666"/>
            <a:chExt cx="406400" cy="276999"/>
          </a:xfrm>
        </p:grpSpPr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DEF5AB87-E072-42D3-940D-B609840E629E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868BEFFE-6C4A-4973-B2DD-638FC3C16083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12</a:t>
              </a: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88984DAD-068C-48E8-9E69-6CBA4E7F2F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5038914"/>
            <a:ext cx="406400" cy="276999"/>
            <a:chOff x="110067" y="1406666"/>
            <a:chExt cx="406400" cy="276999"/>
          </a:xfrm>
        </p:grpSpPr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1984C7D2-8922-4BF0-B235-44D879E7FE01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B3A9BEEB-1940-4769-A7BB-B8507FE5E05A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13</a:t>
              </a:r>
            </a:p>
          </p:txBody>
        </p:sp>
      </p:grpSp>
      <p:grpSp>
        <p:nvGrpSpPr>
          <p:cNvPr id="97" name="Group 96">
            <a:extLst>
              <a:ext uri="{FF2B5EF4-FFF2-40B4-BE49-F238E27FC236}">
                <a16:creationId xmlns:a16="http://schemas.microsoft.com/office/drawing/2014/main" id="{57E5367C-FC88-48FD-BD72-65542A869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6839" y="3759438"/>
            <a:ext cx="406400" cy="276999"/>
            <a:chOff x="110067" y="1406666"/>
            <a:chExt cx="406400" cy="276999"/>
          </a:xfrm>
        </p:grpSpPr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4FB56721-D455-4556-8F53-559BB5A7FD75}"/>
                </a:ext>
              </a:extLst>
            </p:cNvPr>
            <p:cNvSpPr/>
            <p:nvPr/>
          </p:nvSpPr>
          <p:spPr>
            <a:xfrm>
              <a:off x="186267" y="1422400"/>
              <a:ext cx="254000" cy="245533"/>
            </a:xfrm>
            <a:prstGeom prst="ellipse">
              <a:avLst/>
            </a:prstGeom>
            <a:solidFill>
              <a:srgbClr val="6984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C6141E7D-7F34-462B-B08D-3ED2501BC79B}"/>
                </a:ext>
              </a:extLst>
            </p:cNvPr>
            <p:cNvSpPr txBox="1"/>
            <p:nvPr/>
          </p:nvSpPr>
          <p:spPr>
            <a:xfrm>
              <a:off x="110067" y="1406666"/>
              <a:ext cx="40640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>
                  <a:solidFill>
                    <a:schemeClr val="bg1"/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9</a:t>
              </a:r>
            </a:p>
          </p:txBody>
        </p:sp>
      </p:grpSp>
      <p:grpSp>
        <p:nvGrpSpPr>
          <p:cNvPr id="4" name="Group 3" descr="Schematic map of Stone Edge Farm microgrid">
            <a:extLst>
              <a:ext uri="{FF2B5EF4-FFF2-40B4-BE49-F238E27FC236}">
                <a16:creationId xmlns:a16="http://schemas.microsoft.com/office/drawing/2014/main" id="{0A3AF74E-70E7-4519-84C4-810F812E48D4}"/>
              </a:ext>
            </a:extLst>
          </p:cNvPr>
          <p:cNvGrpSpPr/>
          <p:nvPr/>
        </p:nvGrpSpPr>
        <p:grpSpPr>
          <a:xfrm>
            <a:off x="3458621" y="749300"/>
            <a:ext cx="8446605" cy="6074972"/>
            <a:chOff x="3620904" y="647349"/>
            <a:chExt cx="8425269" cy="5886415"/>
          </a:xfrm>
        </p:grpSpPr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B8308F8C-F452-48F0-A8C5-E8DAA0213513}"/>
                </a:ext>
              </a:extLst>
            </p:cNvPr>
            <p:cNvGrpSpPr/>
            <p:nvPr/>
          </p:nvGrpSpPr>
          <p:grpSpPr>
            <a:xfrm>
              <a:off x="11639773" y="4640797"/>
              <a:ext cx="406400" cy="276999"/>
              <a:chOff x="110067" y="1406666"/>
              <a:chExt cx="406400" cy="276999"/>
            </a:xfrm>
          </p:grpSpPr>
          <p:sp>
            <p:nvSpPr>
              <p:cNvPr id="122" name="Oval 121">
                <a:extLst>
                  <a:ext uri="{FF2B5EF4-FFF2-40B4-BE49-F238E27FC236}">
                    <a16:creationId xmlns:a16="http://schemas.microsoft.com/office/drawing/2014/main" id="{2E64703E-04EB-4B7D-A77F-7111832ECFA7}"/>
                  </a:ext>
                </a:extLst>
              </p:cNvPr>
              <p:cNvSpPr/>
              <p:nvPr/>
            </p:nvSpPr>
            <p:spPr>
              <a:xfrm>
                <a:off x="186267" y="1422400"/>
                <a:ext cx="254000" cy="245533"/>
              </a:xfrm>
              <a:prstGeom prst="ellipse">
                <a:avLst/>
              </a:prstGeom>
              <a:solidFill>
                <a:srgbClr val="69849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 dirty="0">
                  <a:latin typeface="Roboto" panose="02000000000000000000" pitchFamily="2" charset="0"/>
                  <a:ea typeface="Roboto" panose="02000000000000000000" pitchFamily="2" charset="0"/>
                </a:endParaRPr>
              </a:p>
            </p:txBody>
          </p:sp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041F4BAD-554C-4DBB-8896-5025D2A1CAC0}"/>
                  </a:ext>
                </a:extLst>
              </p:cNvPr>
              <p:cNvSpPr txBox="1"/>
              <p:nvPr/>
            </p:nvSpPr>
            <p:spPr>
              <a:xfrm>
                <a:off x="110067" y="1406666"/>
                <a:ext cx="40640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chemeClr val="bg1"/>
                    </a:solidFill>
                    <a:latin typeface="Roboto" panose="02000000000000000000" pitchFamily="2" charset="0"/>
                    <a:ea typeface="Roboto" panose="02000000000000000000" pitchFamily="2" charset="0"/>
                  </a:rPr>
                  <a:t>8</a:t>
                </a:r>
              </a:p>
            </p:txBody>
          </p:sp>
        </p:grpSp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3790264F-0015-443F-9BBB-6DA00B3483A2}"/>
                </a:ext>
              </a:extLst>
            </p:cNvPr>
            <p:cNvGrpSpPr/>
            <p:nvPr/>
          </p:nvGrpSpPr>
          <p:grpSpPr>
            <a:xfrm>
              <a:off x="3620904" y="647349"/>
              <a:ext cx="8371122" cy="5886415"/>
              <a:chOff x="3620904" y="647349"/>
              <a:chExt cx="8371122" cy="5886415"/>
            </a:xfrm>
          </p:grpSpPr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12B22E61-097B-400D-9C08-5CCE67A70D5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858" t="10198" r="4312" b="1976"/>
              <a:stretch/>
            </p:blipFill>
            <p:spPr>
              <a:xfrm>
                <a:off x="4376259" y="1089635"/>
                <a:ext cx="7323667" cy="5444129"/>
              </a:xfrm>
              <a:prstGeom prst="rect">
                <a:avLst/>
              </a:prstGeom>
              <a:noFill/>
            </p:spPr>
          </p:pic>
          <p:cxnSp>
            <p:nvCxnSpPr>
              <p:cNvPr id="25" name="Straight Arrow Connector 24">
                <a:extLst>
                  <a:ext uri="{FF2B5EF4-FFF2-40B4-BE49-F238E27FC236}">
                    <a16:creationId xmlns:a16="http://schemas.microsoft.com/office/drawing/2014/main" id="{C9C1AD4C-B0E2-43CF-8522-B4DB1647176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0183508" y="4794007"/>
                <a:ext cx="1473199" cy="0"/>
              </a:xfrm>
              <a:prstGeom prst="straightConnector1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5" name="Group 124">
                <a:extLst>
                  <a:ext uri="{FF2B5EF4-FFF2-40B4-BE49-F238E27FC236}">
                    <a16:creationId xmlns:a16="http://schemas.microsoft.com/office/drawing/2014/main" id="{AC8A3983-4909-42D1-AD74-1647E43848B7}"/>
                  </a:ext>
                </a:extLst>
              </p:cNvPr>
              <p:cNvGrpSpPr/>
              <p:nvPr/>
            </p:nvGrpSpPr>
            <p:grpSpPr>
              <a:xfrm>
                <a:off x="7563964" y="6161263"/>
                <a:ext cx="406400" cy="276999"/>
                <a:chOff x="110067" y="1406666"/>
                <a:chExt cx="406400" cy="276999"/>
              </a:xfrm>
            </p:grpSpPr>
            <p:sp>
              <p:nvSpPr>
                <p:cNvPr id="126" name="Oval 125">
                  <a:extLst>
                    <a:ext uri="{FF2B5EF4-FFF2-40B4-BE49-F238E27FC236}">
                      <a16:creationId xmlns:a16="http://schemas.microsoft.com/office/drawing/2014/main" id="{A55B2C48-E2FB-4C05-A53B-B8E6A2500DFE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127" name="TextBox 126">
                  <a:extLst>
                    <a:ext uri="{FF2B5EF4-FFF2-40B4-BE49-F238E27FC236}">
                      <a16:creationId xmlns:a16="http://schemas.microsoft.com/office/drawing/2014/main" id="{D6FB467F-50BE-4B0F-AE83-534F3B2B6B99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9</a:t>
                  </a:r>
                </a:p>
              </p:txBody>
            </p:sp>
          </p:grpSp>
          <p:grpSp>
            <p:nvGrpSpPr>
              <p:cNvPr id="128" name="Group 127">
                <a:extLst>
                  <a:ext uri="{FF2B5EF4-FFF2-40B4-BE49-F238E27FC236}">
                    <a16:creationId xmlns:a16="http://schemas.microsoft.com/office/drawing/2014/main" id="{54325323-F656-4271-8A6A-96275CA23F0F}"/>
                  </a:ext>
                </a:extLst>
              </p:cNvPr>
              <p:cNvGrpSpPr/>
              <p:nvPr/>
            </p:nvGrpSpPr>
            <p:grpSpPr>
              <a:xfrm>
                <a:off x="7563964" y="5868558"/>
                <a:ext cx="406400" cy="276999"/>
                <a:chOff x="110067" y="1406666"/>
                <a:chExt cx="406400" cy="276999"/>
              </a:xfrm>
            </p:grpSpPr>
            <p:sp>
              <p:nvSpPr>
                <p:cNvPr id="129" name="Oval 128">
                  <a:extLst>
                    <a:ext uri="{FF2B5EF4-FFF2-40B4-BE49-F238E27FC236}">
                      <a16:creationId xmlns:a16="http://schemas.microsoft.com/office/drawing/2014/main" id="{7D7A424F-F684-4099-ADAA-F49CC5A889E0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130" name="TextBox 129">
                  <a:extLst>
                    <a:ext uri="{FF2B5EF4-FFF2-40B4-BE49-F238E27FC236}">
                      <a16:creationId xmlns:a16="http://schemas.microsoft.com/office/drawing/2014/main" id="{D40EFA63-9FA7-492D-9101-E511A6B8F942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10</a:t>
                  </a:r>
                </a:p>
              </p:txBody>
            </p:sp>
          </p:grpSp>
          <p:grpSp>
            <p:nvGrpSpPr>
              <p:cNvPr id="133" name="Group 132">
                <a:extLst>
                  <a:ext uri="{FF2B5EF4-FFF2-40B4-BE49-F238E27FC236}">
                    <a16:creationId xmlns:a16="http://schemas.microsoft.com/office/drawing/2014/main" id="{088F8897-CAB6-4C07-A166-23EEEC053187}"/>
                  </a:ext>
                </a:extLst>
              </p:cNvPr>
              <p:cNvGrpSpPr/>
              <p:nvPr/>
            </p:nvGrpSpPr>
            <p:grpSpPr>
              <a:xfrm>
                <a:off x="7571585" y="4502410"/>
                <a:ext cx="406400" cy="276999"/>
                <a:chOff x="110067" y="1406666"/>
                <a:chExt cx="406400" cy="276999"/>
              </a:xfrm>
            </p:grpSpPr>
            <p:sp>
              <p:nvSpPr>
                <p:cNvPr id="134" name="Oval 133">
                  <a:extLst>
                    <a:ext uri="{FF2B5EF4-FFF2-40B4-BE49-F238E27FC236}">
                      <a16:creationId xmlns:a16="http://schemas.microsoft.com/office/drawing/2014/main" id="{43450F88-F7C3-4E40-A933-B76AEA8C6B5E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135" name="TextBox 134">
                  <a:extLst>
                    <a:ext uri="{FF2B5EF4-FFF2-40B4-BE49-F238E27FC236}">
                      <a16:creationId xmlns:a16="http://schemas.microsoft.com/office/drawing/2014/main" id="{C7A1F6EB-C619-4B69-8180-919F82627B3C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14</a:t>
                  </a:r>
                </a:p>
              </p:txBody>
            </p:sp>
          </p:grpSp>
          <p:grpSp>
            <p:nvGrpSpPr>
              <p:cNvPr id="136" name="Group 135">
                <a:extLst>
                  <a:ext uri="{FF2B5EF4-FFF2-40B4-BE49-F238E27FC236}">
                    <a16:creationId xmlns:a16="http://schemas.microsoft.com/office/drawing/2014/main" id="{BAF1AC94-45A9-434B-8D0D-2D71ACB7D527}"/>
                  </a:ext>
                </a:extLst>
              </p:cNvPr>
              <p:cNvGrpSpPr/>
              <p:nvPr/>
            </p:nvGrpSpPr>
            <p:grpSpPr>
              <a:xfrm>
                <a:off x="7568404" y="4949961"/>
                <a:ext cx="406400" cy="276999"/>
                <a:chOff x="110067" y="1406666"/>
                <a:chExt cx="406400" cy="276999"/>
              </a:xfrm>
            </p:grpSpPr>
            <p:sp>
              <p:nvSpPr>
                <p:cNvPr id="137" name="Oval 136">
                  <a:extLst>
                    <a:ext uri="{FF2B5EF4-FFF2-40B4-BE49-F238E27FC236}">
                      <a16:creationId xmlns:a16="http://schemas.microsoft.com/office/drawing/2014/main" id="{54E867DD-A746-4454-811C-3F3D1E0E363E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138" name="TextBox 137">
                  <a:extLst>
                    <a:ext uri="{FF2B5EF4-FFF2-40B4-BE49-F238E27FC236}">
                      <a16:creationId xmlns:a16="http://schemas.microsoft.com/office/drawing/2014/main" id="{539595B9-F935-4C0D-90DE-BA33F1712256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13</a:t>
                  </a:r>
                </a:p>
              </p:txBody>
            </p:sp>
          </p:grpSp>
          <p:grpSp>
            <p:nvGrpSpPr>
              <p:cNvPr id="144" name="Group 143">
                <a:extLst>
                  <a:ext uri="{FF2B5EF4-FFF2-40B4-BE49-F238E27FC236}">
                    <a16:creationId xmlns:a16="http://schemas.microsoft.com/office/drawing/2014/main" id="{BCEA1C28-6446-4749-90A0-19D2B7E0800F}"/>
                  </a:ext>
                </a:extLst>
              </p:cNvPr>
              <p:cNvGrpSpPr/>
              <p:nvPr/>
            </p:nvGrpSpPr>
            <p:grpSpPr>
              <a:xfrm>
                <a:off x="7564514" y="5222790"/>
                <a:ext cx="406400" cy="276999"/>
                <a:chOff x="110067" y="1406666"/>
                <a:chExt cx="406400" cy="276999"/>
              </a:xfrm>
            </p:grpSpPr>
            <p:sp>
              <p:nvSpPr>
                <p:cNvPr id="145" name="Oval 144">
                  <a:extLst>
                    <a:ext uri="{FF2B5EF4-FFF2-40B4-BE49-F238E27FC236}">
                      <a16:creationId xmlns:a16="http://schemas.microsoft.com/office/drawing/2014/main" id="{55C67710-349A-4B35-AD24-BF604BB3A8BD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146" name="TextBox 145">
                  <a:extLst>
                    <a:ext uri="{FF2B5EF4-FFF2-40B4-BE49-F238E27FC236}">
                      <a16:creationId xmlns:a16="http://schemas.microsoft.com/office/drawing/2014/main" id="{6FE94CA4-5253-4B13-8B1B-4BF6C908758A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12</a:t>
                  </a:r>
                </a:p>
              </p:txBody>
            </p:sp>
          </p:grpSp>
          <p:grpSp>
            <p:nvGrpSpPr>
              <p:cNvPr id="147" name="Group 146">
                <a:extLst>
                  <a:ext uri="{FF2B5EF4-FFF2-40B4-BE49-F238E27FC236}">
                    <a16:creationId xmlns:a16="http://schemas.microsoft.com/office/drawing/2014/main" id="{E285E594-70B2-4E5E-BCB7-83DF14229F55}"/>
                  </a:ext>
                </a:extLst>
              </p:cNvPr>
              <p:cNvGrpSpPr/>
              <p:nvPr/>
            </p:nvGrpSpPr>
            <p:grpSpPr>
              <a:xfrm>
                <a:off x="7566625" y="5521639"/>
                <a:ext cx="406400" cy="276999"/>
                <a:chOff x="110067" y="1406666"/>
                <a:chExt cx="406400" cy="276999"/>
              </a:xfrm>
            </p:grpSpPr>
            <p:sp>
              <p:nvSpPr>
                <p:cNvPr id="148" name="Oval 147">
                  <a:extLst>
                    <a:ext uri="{FF2B5EF4-FFF2-40B4-BE49-F238E27FC236}">
                      <a16:creationId xmlns:a16="http://schemas.microsoft.com/office/drawing/2014/main" id="{4F7CDB66-1954-4038-96C7-B3D029628AF0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149" name="TextBox 148">
                  <a:extLst>
                    <a:ext uri="{FF2B5EF4-FFF2-40B4-BE49-F238E27FC236}">
                      <a16:creationId xmlns:a16="http://schemas.microsoft.com/office/drawing/2014/main" id="{42543EA4-0DBE-4E79-A313-4A5365A09775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11</a:t>
                  </a:r>
                </a:p>
              </p:txBody>
            </p:sp>
          </p:grpSp>
          <p:grpSp>
            <p:nvGrpSpPr>
              <p:cNvPr id="161" name="Group 160">
                <a:extLst>
                  <a:ext uri="{FF2B5EF4-FFF2-40B4-BE49-F238E27FC236}">
                    <a16:creationId xmlns:a16="http://schemas.microsoft.com/office/drawing/2014/main" id="{1B4261FE-20E5-4D22-9D38-13370C000C3B}"/>
                  </a:ext>
                </a:extLst>
              </p:cNvPr>
              <p:cNvGrpSpPr/>
              <p:nvPr/>
            </p:nvGrpSpPr>
            <p:grpSpPr>
              <a:xfrm>
                <a:off x="11585626" y="1979451"/>
                <a:ext cx="406400" cy="276999"/>
                <a:chOff x="110067" y="1406666"/>
                <a:chExt cx="406400" cy="276999"/>
              </a:xfrm>
            </p:grpSpPr>
            <p:sp>
              <p:nvSpPr>
                <p:cNvPr id="162" name="Oval 161">
                  <a:extLst>
                    <a:ext uri="{FF2B5EF4-FFF2-40B4-BE49-F238E27FC236}">
                      <a16:creationId xmlns:a16="http://schemas.microsoft.com/office/drawing/2014/main" id="{695A0EC6-1B3C-4574-B210-E3D225CD6C61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163" name="TextBox 162">
                  <a:extLst>
                    <a:ext uri="{FF2B5EF4-FFF2-40B4-BE49-F238E27FC236}">
                      <a16:creationId xmlns:a16="http://schemas.microsoft.com/office/drawing/2014/main" id="{3E138880-6C59-452C-884C-96D22E9547E7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6</a:t>
                  </a:r>
                </a:p>
              </p:txBody>
            </p:sp>
          </p:grpSp>
          <p:grpSp>
            <p:nvGrpSpPr>
              <p:cNvPr id="166" name="Group 165">
                <a:extLst>
                  <a:ext uri="{FF2B5EF4-FFF2-40B4-BE49-F238E27FC236}">
                    <a16:creationId xmlns:a16="http://schemas.microsoft.com/office/drawing/2014/main" id="{C090F7BF-AF67-4797-80DB-0E3D6E93C4E1}"/>
                  </a:ext>
                </a:extLst>
              </p:cNvPr>
              <p:cNvGrpSpPr/>
              <p:nvPr/>
            </p:nvGrpSpPr>
            <p:grpSpPr>
              <a:xfrm>
                <a:off x="11585626" y="1722778"/>
                <a:ext cx="406400" cy="276999"/>
                <a:chOff x="110067" y="1406666"/>
                <a:chExt cx="406400" cy="276999"/>
              </a:xfrm>
            </p:grpSpPr>
            <p:sp>
              <p:nvSpPr>
                <p:cNvPr id="167" name="Oval 166">
                  <a:extLst>
                    <a:ext uri="{FF2B5EF4-FFF2-40B4-BE49-F238E27FC236}">
                      <a16:creationId xmlns:a16="http://schemas.microsoft.com/office/drawing/2014/main" id="{C25D884C-AF99-46BD-BE6D-A6445BADBA49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168" name="TextBox 167">
                  <a:extLst>
                    <a:ext uri="{FF2B5EF4-FFF2-40B4-BE49-F238E27FC236}">
                      <a16:creationId xmlns:a16="http://schemas.microsoft.com/office/drawing/2014/main" id="{7876B77A-0175-4F99-AB2A-12DD42D863D2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5</a:t>
                  </a:r>
                </a:p>
              </p:txBody>
            </p:sp>
          </p:grpSp>
          <p:grpSp>
            <p:nvGrpSpPr>
              <p:cNvPr id="171" name="Group 170">
                <a:extLst>
                  <a:ext uri="{FF2B5EF4-FFF2-40B4-BE49-F238E27FC236}">
                    <a16:creationId xmlns:a16="http://schemas.microsoft.com/office/drawing/2014/main" id="{5074AB24-1100-440D-AC0A-471A72EADF92}"/>
                  </a:ext>
                </a:extLst>
              </p:cNvPr>
              <p:cNvGrpSpPr/>
              <p:nvPr/>
            </p:nvGrpSpPr>
            <p:grpSpPr>
              <a:xfrm>
                <a:off x="7625902" y="732356"/>
                <a:ext cx="406400" cy="276999"/>
                <a:chOff x="110067" y="1406666"/>
                <a:chExt cx="406400" cy="276999"/>
              </a:xfrm>
            </p:grpSpPr>
            <p:sp>
              <p:nvSpPr>
                <p:cNvPr id="172" name="Oval 171">
                  <a:extLst>
                    <a:ext uri="{FF2B5EF4-FFF2-40B4-BE49-F238E27FC236}">
                      <a16:creationId xmlns:a16="http://schemas.microsoft.com/office/drawing/2014/main" id="{8D84E52A-3DB1-401A-988F-64829730FF2B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173" name="TextBox 172">
                  <a:extLst>
                    <a:ext uri="{FF2B5EF4-FFF2-40B4-BE49-F238E27FC236}">
                      <a16:creationId xmlns:a16="http://schemas.microsoft.com/office/drawing/2014/main" id="{5FF72991-8DA7-4DCA-B2A3-633FC8766FD1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4</a:t>
                  </a:r>
                </a:p>
              </p:txBody>
            </p:sp>
          </p:grpSp>
          <p:grpSp>
            <p:nvGrpSpPr>
              <p:cNvPr id="177" name="Group 176">
                <a:extLst>
                  <a:ext uri="{FF2B5EF4-FFF2-40B4-BE49-F238E27FC236}">
                    <a16:creationId xmlns:a16="http://schemas.microsoft.com/office/drawing/2014/main" id="{0189CD18-AABA-40C7-B8CE-F77E18CB983E}"/>
                  </a:ext>
                </a:extLst>
              </p:cNvPr>
              <p:cNvGrpSpPr/>
              <p:nvPr/>
            </p:nvGrpSpPr>
            <p:grpSpPr>
              <a:xfrm>
                <a:off x="11585626" y="2326431"/>
                <a:ext cx="406400" cy="276999"/>
                <a:chOff x="110067" y="1406666"/>
                <a:chExt cx="406400" cy="276999"/>
              </a:xfrm>
            </p:grpSpPr>
            <p:sp>
              <p:nvSpPr>
                <p:cNvPr id="178" name="Oval 177">
                  <a:extLst>
                    <a:ext uri="{FF2B5EF4-FFF2-40B4-BE49-F238E27FC236}">
                      <a16:creationId xmlns:a16="http://schemas.microsoft.com/office/drawing/2014/main" id="{08D65E59-5199-4317-A39D-BF952CA6EB3C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179" name="TextBox 178">
                  <a:extLst>
                    <a:ext uri="{FF2B5EF4-FFF2-40B4-BE49-F238E27FC236}">
                      <a16:creationId xmlns:a16="http://schemas.microsoft.com/office/drawing/2014/main" id="{6E2B6A55-117D-43B1-81EB-099D2BE6EA6B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7</a:t>
                  </a:r>
                </a:p>
              </p:txBody>
            </p:sp>
          </p:grpSp>
          <p:grpSp>
            <p:nvGrpSpPr>
              <p:cNvPr id="184" name="Group 183">
                <a:extLst>
                  <a:ext uri="{FF2B5EF4-FFF2-40B4-BE49-F238E27FC236}">
                    <a16:creationId xmlns:a16="http://schemas.microsoft.com/office/drawing/2014/main" id="{44ABA8C3-FC06-4786-90CD-A549EE220712}"/>
                  </a:ext>
                </a:extLst>
              </p:cNvPr>
              <p:cNvGrpSpPr/>
              <p:nvPr/>
            </p:nvGrpSpPr>
            <p:grpSpPr>
              <a:xfrm>
                <a:off x="5120274" y="647350"/>
                <a:ext cx="406400" cy="276999"/>
                <a:chOff x="110067" y="1406666"/>
                <a:chExt cx="406400" cy="276999"/>
              </a:xfrm>
            </p:grpSpPr>
            <p:sp>
              <p:nvSpPr>
                <p:cNvPr id="185" name="Oval 184">
                  <a:extLst>
                    <a:ext uri="{FF2B5EF4-FFF2-40B4-BE49-F238E27FC236}">
                      <a16:creationId xmlns:a16="http://schemas.microsoft.com/office/drawing/2014/main" id="{6FBE366C-8AF4-4FEE-BB3C-2FA5BD96CB2B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186" name="TextBox 185">
                  <a:extLst>
                    <a:ext uri="{FF2B5EF4-FFF2-40B4-BE49-F238E27FC236}">
                      <a16:creationId xmlns:a16="http://schemas.microsoft.com/office/drawing/2014/main" id="{9DB095AF-42BA-4446-91EB-37364CDEFEAF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2</a:t>
                  </a:r>
                </a:p>
              </p:txBody>
            </p:sp>
          </p:grpSp>
          <p:grpSp>
            <p:nvGrpSpPr>
              <p:cNvPr id="188" name="Group 187">
                <a:extLst>
                  <a:ext uri="{FF2B5EF4-FFF2-40B4-BE49-F238E27FC236}">
                    <a16:creationId xmlns:a16="http://schemas.microsoft.com/office/drawing/2014/main" id="{C65FA703-6C9E-47A0-9B0E-96F228FE0E28}"/>
                  </a:ext>
                </a:extLst>
              </p:cNvPr>
              <p:cNvGrpSpPr/>
              <p:nvPr/>
            </p:nvGrpSpPr>
            <p:grpSpPr>
              <a:xfrm>
                <a:off x="4803465" y="652137"/>
                <a:ext cx="406400" cy="276999"/>
                <a:chOff x="110067" y="1406666"/>
                <a:chExt cx="406400" cy="276999"/>
              </a:xfrm>
            </p:grpSpPr>
            <p:sp>
              <p:nvSpPr>
                <p:cNvPr id="189" name="Oval 188">
                  <a:extLst>
                    <a:ext uri="{FF2B5EF4-FFF2-40B4-BE49-F238E27FC236}">
                      <a16:creationId xmlns:a16="http://schemas.microsoft.com/office/drawing/2014/main" id="{A228A7B6-9F78-494D-9507-EF860B91D905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190" name="TextBox 189">
                  <a:extLst>
                    <a:ext uri="{FF2B5EF4-FFF2-40B4-BE49-F238E27FC236}">
                      <a16:creationId xmlns:a16="http://schemas.microsoft.com/office/drawing/2014/main" id="{5A4B1597-676E-40A0-B08C-E8C3A7C20472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1</a:t>
                  </a:r>
                </a:p>
              </p:txBody>
            </p:sp>
          </p:grpSp>
          <p:grpSp>
            <p:nvGrpSpPr>
              <p:cNvPr id="195" name="Group 194">
                <a:extLst>
                  <a:ext uri="{FF2B5EF4-FFF2-40B4-BE49-F238E27FC236}">
                    <a16:creationId xmlns:a16="http://schemas.microsoft.com/office/drawing/2014/main" id="{7A92390A-E69A-469F-A810-B0707313D321}"/>
                  </a:ext>
                </a:extLst>
              </p:cNvPr>
              <p:cNvGrpSpPr/>
              <p:nvPr/>
            </p:nvGrpSpPr>
            <p:grpSpPr>
              <a:xfrm>
                <a:off x="5599004" y="1643782"/>
                <a:ext cx="406400" cy="276999"/>
                <a:chOff x="110067" y="1406666"/>
                <a:chExt cx="406400" cy="276999"/>
              </a:xfrm>
            </p:grpSpPr>
            <p:sp>
              <p:nvSpPr>
                <p:cNvPr id="196" name="Oval 195">
                  <a:extLst>
                    <a:ext uri="{FF2B5EF4-FFF2-40B4-BE49-F238E27FC236}">
                      <a16:creationId xmlns:a16="http://schemas.microsoft.com/office/drawing/2014/main" id="{1231C439-B24C-41BA-9B40-2C30FB0586CA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197" name="TextBox 196">
                  <a:extLst>
                    <a:ext uri="{FF2B5EF4-FFF2-40B4-BE49-F238E27FC236}">
                      <a16:creationId xmlns:a16="http://schemas.microsoft.com/office/drawing/2014/main" id="{84DE9301-08FA-4C7C-8CBB-25A717A3B0C6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15</a:t>
                  </a:r>
                </a:p>
              </p:txBody>
            </p:sp>
          </p:grpSp>
          <p:grpSp>
            <p:nvGrpSpPr>
              <p:cNvPr id="200" name="Group 199">
                <a:extLst>
                  <a:ext uri="{FF2B5EF4-FFF2-40B4-BE49-F238E27FC236}">
                    <a16:creationId xmlns:a16="http://schemas.microsoft.com/office/drawing/2014/main" id="{53F3ADBC-FF98-4561-8AA9-B201AA3112B4}"/>
                  </a:ext>
                </a:extLst>
              </p:cNvPr>
              <p:cNvGrpSpPr/>
              <p:nvPr/>
            </p:nvGrpSpPr>
            <p:grpSpPr>
              <a:xfrm>
                <a:off x="5136645" y="1643782"/>
                <a:ext cx="406400" cy="276999"/>
                <a:chOff x="110067" y="1406666"/>
                <a:chExt cx="406400" cy="276999"/>
              </a:xfrm>
            </p:grpSpPr>
            <p:sp>
              <p:nvSpPr>
                <p:cNvPr id="201" name="Oval 200">
                  <a:extLst>
                    <a:ext uri="{FF2B5EF4-FFF2-40B4-BE49-F238E27FC236}">
                      <a16:creationId xmlns:a16="http://schemas.microsoft.com/office/drawing/2014/main" id="{12ED372F-4B30-497F-93FE-6B5B0BC21B8B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202" name="TextBox 201">
                  <a:extLst>
                    <a:ext uri="{FF2B5EF4-FFF2-40B4-BE49-F238E27FC236}">
                      <a16:creationId xmlns:a16="http://schemas.microsoft.com/office/drawing/2014/main" id="{190A5D76-F16E-4A23-A3FB-2291FF3EE93A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16</a:t>
                  </a:r>
                </a:p>
              </p:txBody>
            </p:sp>
          </p:grpSp>
          <p:grpSp>
            <p:nvGrpSpPr>
              <p:cNvPr id="203" name="Group 202">
                <a:extLst>
                  <a:ext uri="{FF2B5EF4-FFF2-40B4-BE49-F238E27FC236}">
                    <a16:creationId xmlns:a16="http://schemas.microsoft.com/office/drawing/2014/main" id="{84483BAB-0992-4B5E-8AC8-E2A68E16CB2F}"/>
                  </a:ext>
                </a:extLst>
              </p:cNvPr>
              <p:cNvGrpSpPr/>
              <p:nvPr/>
            </p:nvGrpSpPr>
            <p:grpSpPr>
              <a:xfrm>
                <a:off x="5599004" y="647349"/>
                <a:ext cx="406400" cy="276999"/>
                <a:chOff x="110067" y="1406666"/>
                <a:chExt cx="406400" cy="276999"/>
              </a:xfrm>
            </p:grpSpPr>
            <p:sp>
              <p:nvSpPr>
                <p:cNvPr id="204" name="Oval 203">
                  <a:extLst>
                    <a:ext uri="{FF2B5EF4-FFF2-40B4-BE49-F238E27FC236}">
                      <a16:creationId xmlns:a16="http://schemas.microsoft.com/office/drawing/2014/main" id="{150DAC33-5DA2-46FB-AD1F-DBB41EB7E4CC}"/>
                    </a:ext>
                  </a:extLst>
                </p:cNvPr>
                <p:cNvSpPr/>
                <p:nvPr/>
              </p:nvSpPr>
              <p:spPr>
                <a:xfrm>
                  <a:off x="186267" y="1422400"/>
                  <a:ext cx="254000" cy="245533"/>
                </a:xfrm>
                <a:prstGeom prst="ellipse">
                  <a:avLst/>
                </a:prstGeom>
                <a:solidFill>
                  <a:srgbClr val="69849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latin typeface="Roboto" panose="02000000000000000000" pitchFamily="2" charset="0"/>
                    <a:ea typeface="Roboto" panose="02000000000000000000" pitchFamily="2" charset="0"/>
                  </a:endParaRPr>
                </a:p>
              </p:txBody>
            </p:sp>
            <p:sp>
              <p:nvSpPr>
                <p:cNvPr id="205" name="TextBox 204">
                  <a:extLst>
                    <a:ext uri="{FF2B5EF4-FFF2-40B4-BE49-F238E27FC236}">
                      <a16:creationId xmlns:a16="http://schemas.microsoft.com/office/drawing/2014/main" id="{AB906EB8-F195-4EA1-948B-DA745E01B558}"/>
                    </a:ext>
                  </a:extLst>
                </p:cNvPr>
                <p:cNvSpPr txBox="1"/>
                <p:nvPr/>
              </p:nvSpPr>
              <p:spPr>
                <a:xfrm>
                  <a:off x="110067" y="1406666"/>
                  <a:ext cx="406400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>
                      <a:solidFill>
                        <a:schemeClr val="bg1"/>
                      </a:solidFill>
                      <a:latin typeface="Roboto" panose="02000000000000000000" pitchFamily="2" charset="0"/>
                      <a:ea typeface="Roboto" panose="02000000000000000000" pitchFamily="2" charset="0"/>
                    </a:rPr>
                    <a:t>3</a:t>
                  </a:r>
                </a:p>
              </p:txBody>
            </p:sp>
          </p:grpSp>
          <p:sp>
            <p:nvSpPr>
              <p:cNvPr id="250" name="Oval 249">
                <a:extLst>
                  <a:ext uri="{FF2B5EF4-FFF2-40B4-BE49-F238E27FC236}">
                    <a16:creationId xmlns:a16="http://schemas.microsoft.com/office/drawing/2014/main" id="{D3EAB26A-970E-439E-B855-3B689D671B2F}"/>
                  </a:ext>
                </a:extLst>
              </p:cNvPr>
              <p:cNvSpPr/>
              <p:nvPr/>
            </p:nvSpPr>
            <p:spPr>
              <a:xfrm>
                <a:off x="10003125" y="2234524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7" name="Oval 206">
                <a:extLst>
                  <a:ext uri="{FF2B5EF4-FFF2-40B4-BE49-F238E27FC236}">
                    <a16:creationId xmlns:a16="http://schemas.microsoft.com/office/drawing/2014/main" id="{975A183A-8FE4-4F4C-BE07-D0FD3EDFBA2B}"/>
                  </a:ext>
                </a:extLst>
              </p:cNvPr>
              <p:cNvSpPr/>
              <p:nvPr/>
            </p:nvSpPr>
            <p:spPr>
              <a:xfrm>
                <a:off x="9876207" y="2234524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1C8BADCE-1B8F-47A7-A75A-F8620770AE2B}"/>
                  </a:ext>
                </a:extLst>
              </p:cNvPr>
              <p:cNvSpPr/>
              <p:nvPr/>
            </p:nvSpPr>
            <p:spPr>
              <a:xfrm>
                <a:off x="10277528" y="2234524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1" name="Oval 210">
                <a:extLst>
                  <a:ext uri="{FF2B5EF4-FFF2-40B4-BE49-F238E27FC236}">
                    <a16:creationId xmlns:a16="http://schemas.microsoft.com/office/drawing/2014/main" id="{93F16EE3-7557-435B-AC8A-14574132E5DE}"/>
                  </a:ext>
                </a:extLst>
              </p:cNvPr>
              <p:cNvSpPr/>
              <p:nvPr/>
            </p:nvSpPr>
            <p:spPr>
              <a:xfrm>
                <a:off x="7783382" y="1272813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3" name="Oval 212">
                <a:extLst>
                  <a:ext uri="{FF2B5EF4-FFF2-40B4-BE49-F238E27FC236}">
                    <a16:creationId xmlns:a16="http://schemas.microsoft.com/office/drawing/2014/main" id="{D9A4FCB3-4399-4129-A985-C74AE0B54926}"/>
                  </a:ext>
                </a:extLst>
              </p:cNvPr>
              <p:cNvSpPr/>
              <p:nvPr/>
            </p:nvSpPr>
            <p:spPr>
              <a:xfrm>
                <a:off x="8797377" y="4893286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4" name="Oval 213">
                <a:extLst>
                  <a:ext uri="{FF2B5EF4-FFF2-40B4-BE49-F238E27FC236}">
                    <a16:creationId xmlns:a16="http://schemas.microsoft.com/office/drawing/2014/main" id="{E4855365-8BE3-4FA7-A2A8-0788CD624DD6}"/>
                  </a:ext>
                </a:extLst>
              </p:cNvPr>
              <p:cNvSpPr/>
              <p:nvPr/>
            </p:nvSpPr>
            <p:spPr>
              <a:xfrm>
                <a:off x="10094565" y="4751675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5" name="Oval 214">
                <a:extLst>
                  <a:ext uri="{FF2B5EF4-FFF2-40B4-BE49-F238E27FC236}">
                    <a16:creationId xmlns:a16="http://schemas.microsoft.com/office/drawing/2014/main" id="{2D5206A5-C50F-4DF5-A7C5-9C5A3449B41A}"/>
                  </a:ext>
                </a:extLst>
              </p:cNvPr>
              <p:cNvSpPr/>
              <p:nvPr/>
            </p:nvSpPr>
            <p:spPr>
              <a:xfrm>
                <a:off x="8544528" y="4760730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6" name="Oval 215">
                <a:extLst>
                  <a:ext uri="{FF2B5EF4-FFF2-40B4-BE49-F238E27FC236}">
                    <a16:creationId xmlns:a16="http://schemas.microsoft.com/office/drawing/2014/main" id="{15099F73-6C1E-43EF-8D21-8375AFA43EF4}"/>
                  </a:ext>
                </a:extLst>
              </p:cNvPr>
              <p:cNvSpPr/>
              <p:nvPr/>
            </p:nvSpPr>
            <p:spPr>
              <a:xfrm>
                <a:off x="5597530" y="1214680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7" name="Oval 216">
                <a:extLst>
                  <a:ext uri="{FF2B5EF4-FFF2-40B4-BE49-F238E27FC236}">
                    <a16:creationId xmlns:a16="http://schemas.microsoft.com/office/drawing/2014/main" id="{6A552D8A-74BB-44BF-9C32-519BAAE0AB7C}"/>
                  </a:ext>
                </a:extLst>
              </p:cNvPr>
              <p:cNvSpPr/>
              <p:nvPr/>
            </p:nvSpPr>
            <p:spPr>
              <a:xfrm>
                <a:off x="8668344" y="4893286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8" name="Oval 217">
                <a:extLst>
                  <a:ext uri="{FF2B5EF4-FFF2-40B4-BE49-F238E27FC236}">
                    <a16:creationId xmlns:a16="http://schemas.microsoft.com/office/drawing/2014/main" id="{003223CE-BA79-4A14-8A9F-49111C7CCE54}"/>
                  </a:ext>
                </a:extLst>
              </p:cNvPr>
              <p:cNvSpPr/>
              <p:nvPr/>
            </p:nvSpPr>
            <p:spPr>
              <a:xfrm>
                <a:off x="8544528" y="4896342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9" name="Oval 218">
                <a:extLst>
                  <a:ext uri="{FF2B5EF4-FFF2-40B4-BE49-F238E27FC236}">
                    <a16:creationId xmlns:a16="http://schemas.microsoft.com/office/drawing/2014/main" id="{A7A56F8C-60CE-45CC-82D9-6F7E8E6FF225}"/>
                  </a:ext>
                </a:extLst>
              </p:cNvPr>
              <p:cNvSpPr/>
              <p:nvPr/>
            </p:nvSpPr>
            <p:spPr>
              <a:xfrm>
                <a:off x="9661153" y="5740566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0" name="Oval 219">
                <a:extLst>
                  <a:ext uri="{FF2B5EF4-FFF2-40B4-BE49-F238E27FC236}">
                    <a16:creationId xmlns:a16="http://schemas.microsoft.com/office/drawing/2014/main" id="{9D564FF8-7856-4B78-9FAA-D58DCBC94807}"/>
                  </a:ext>
                </a:extLst>
              </p:cNvPr>
              <p:cNvSpPr/>
              <p:nvPr/>
            </p:nvSpPr>
            <p:spPr>
              <a:xfrm>
                <a:off x="9522088" y="5740566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1" name="Oval 220">
                <a:extLst>
                  <a:ext uri="{FF2B5EF4-FFF2-40B4-BE49-F238E27FC236}">
                    <a16:creationId xmlns:a16="http://schemas.microsoft.com/office/drawing/2014/main" id="{E551F74D-D3DA-4B6D-8025-F947072079D5}"/>
                  </a:ext>
                </a:extLst>
              </p:cNvPr>
              <p:cNvSpPr/>
              <p:nvPr/>
            </p:nvSpPr>
            <p:spPr>
              <a:xfrm>
                <a:off x="5444602" y="1081630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2" name="Oval 221">
                <a:extLst>
                  <a:ext uri="{FF2B5EF4-FFF2-40B4-BE49-F238E27FC236}">
                    <a16:creationId xmlns:a16="http://schemas.microsoft.com/office/drawing/2014/main" id="{FCC95B25-2BAC-4DE3-A42C-849D9AD5E18A}"/>
                  </a:ext>
                </a:extLst>
              </p:cNvPr>
              <p:cNvSpPr/>
              <p:nvPr/>
            </p:nvSpPr>
            <p:spPr>
              <a:xfrm>
                <a:off x="5444602" y="1333179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3" name="Oval 222">
                <a:extLst>
                  <a:ext uri="{FF2B5EF4-FFF2-40B4-BE49-F238E27FC236}">
                    <a16:creationId xmlns:a16="http://schemas.microsoft.com/office/drawing/2014/main" id="{CF37082E-F633-467E-84FE-D9816CA6919D}"/>
                  </a:ext>
                </a:extLst>
              </p:cNvPr>
              <p:cNvSpPr/>
              <p:nvPr/>
            </p:nvSpPr>
            <p:spPr>
              <a:xfrm>
                <a:off x="5597530" y="1335597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2" name="Oval 251">
                <a:extLst>
                  <a:ext uri="{FF2B5EF4-FFF2-40B4-BE49-F238E27FC236}">
                    <a16:creationId xmlns:a16="http://schemas.microsoft.com/office/drawing/2014/main" id="{433CD293-371F-476C-BF67-91392EFE5904}"/>
                  </a:ext>
                </a:extLst>
              </p:cNvPr>
              <p:cNvSpPr/>
              <p:nvPr/>
            </p:nvSpPr>
            <p:spPr>
              <a:xfrm>
                <a:off x="5444602" y="1214830"/>
                <a:ext cx="91440" cy="914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32" name="Connector: Elbow 131">
                <a:extLst>
                  <a:ext uri="{FF2B5EF4-FFF2-40B4-BE49-F238E27FC236}">
                    <a16:creationId xmlns:a16="http://schemas.microsoft.com/office/drawing/2014/main" id="{8761959E-8D92-45E4-903B-0DB685B7B805}"/>
                  </a:ext>
                </a:extLst>
              </p:cNvPr>
              <p:cNvCxnSpPr>
                <a:cxnSpLocks/>
                <a:stCxn id="135" idx="3"/>
                <a:endCxn id="215" idx="0"/>
              </p:cNvCxnSpPr>
              <p:nvPr/>
            </p:nvCxnSpPr>
            <p:spPr>
              <a:xfrm>
                <a:off x="7977985" y="4640910"/>
                <a:ext cx="612263" cy="119820"/>
              </a:xfrm>
              <a:prstGeom prst="bentConnector2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Connector: Elbow 257">
                <a:extLst>
                  <a:ext uri="{FF2B5EF4-FFF2-40B4-BE49-F238E27FC236}">
                    <a16:creationId xmlns:a16="http://schemas.microsoft.com/office/drawing/2014/main" id="{7823E62C-2A39-4E29-BCE2-5B4F34635932}"/>
                  </a:ext>
                </a:extLst>
              </p:cNvPr>
              <p:cNvCxnSpPr>
                <a:cxnSpLocks/>
                <a:stCxn id="149" idx="3"/>
                <a:endCxn id="213" idx="4"/>
              </p:cNvCxnSpPr>
              <p:nvPr/>
            </p:nvCxnSpPr>
            <p:spPr>
              <a:xfrm flipV="1">
                <a:off x="7973025" y="4984726"/>
                <a:ext cx="870072" cy="675413"/>
              </a:xfrm>
              <a:prstGeom prst="bentConnector2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Connector: Elbow 258">
                <a:extLst>
                  <a:ext uri="{FF2B5EF4-FFF2-40B4-BE49-F238E27FC236}">
                    <a16:creationId xmlns:a16="http://schemas.microsoft.com/office/drawing/2014/main" id="{31D5F813-4B7F-477B-8C85-7E8F56DFDA04}"/>
                  </a:ext>
                </a:extLst>
              </p:cNvPr>
              <p:cNvCxnSpPr>
                <a:cxnSpLocks/>
                <a:stCxn id="146" idx="3"/>
                <a:endCxn id="217" idx="4"/>
              </p:cNvCxnSpPr>
              <p:nvPr/>
            </p:nvCxnSpPr>
            <p:spPr>
              <a:xfrm flipV="1">
                <a:off x="7970914" y="4984726"/>
                <a:ext cx="743150" cy="376564"/>
              </a:xfrm>
              <a:prstGeom prst="bentConnector2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Connector: Elbow 259">
                <a:extLst>
                  <a:ext uri="{FF2B5EF4-FFF2-40B4-BE49-F238E27FC236}">
                    <a16:creationId xmlns:a16="http://schemas.microsoft.com/office/drawing/2014/main" id="{46D7AB3B-E144-456D-BAB4-895BF8D02B13}"/>
                  </a:ext>
                </a:extLst>
              </p:cNvPr>
              <p:cNvCxnSpPr>
                <a:cxnSpLocks/>
                <a:stCxn id="138" idx="3"/>
                <a:endCxn id="218" idx="4"/>
              </p:cNvCxnSpPr>
              <p:nvPr/>
            </p:nvCxnSpPr>
            <p:spPr>
              <a:xfrm flipV="1">
                <a:off x="7974804" y="4987782"/>
                <a:ext cx="615444" cy="100679"/>
              </a:xfrm>
              <a:prstGeom prst="bentConnector2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Connector: Elbow 263">
                <a:extLst>
                  <a:ext uri="{FF2B5EF4-FFF2-40B4-BE49-F238E27FC236}">
                    <a16:creationId xmlns:a16="http://schemas.microsoft.com/office/drawing/2014/main" id="{C583B08F-DD7B-459E-A412-68607E446C0D}"/>
                  </a:ext>
                </a:extLst>
              </p:cNvPr>
              <p:cNvCxnSpPr>
                <a:cxnSpLocks/>
                <a:stCxn id="127" idx="3"/>
                <a:endCxn id="219" idx="4"/>
              </p:cNvCxnSpPr>
              <p:nvPr/>
            </p:nvCxnSpPr>
            <p:spPr>
              <a:xfrm flipV="1">
                <a:off x="7970364" y="5832006"/>
                <a:ext cx="1736509" cy="467757"/>
              </a:xfrm>
              <a:prstGeom prst="bentConnector2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Connector: Elbow 266">
                <a:extLst>
                  <a:ext uri="{FF2B5EF4-FFF2-40B4-BE49-F238E27FC236}">
                    <a16:creationId xmlns:a16="http://schemas.microsoft.com/office/drawing/2014/main" id="{B8C767E1-9427-4335-BFC5-888403777BEE}"/>
                  </a:ext>
                </a:extLst>
              </p:cNvPr>
              <p:cNvCxnSpPr>
                <a:cxnSpLocks/>
                <a:stCxn id="130" idx="3"/>
                <a:endCxn id="220" idx="4"/>
              </p:cNvCxnSpPr>
              <p:nvPr/>
            </p:nvCxnSpPr>
            <p:spPr>
              <a:xfrm flipV="1">
                <a:off x="7970364" y="5832006"/>
                <a:ext cx="1597444" cy="175052"/>
              </a:xfrm>
              <a:prstGeom prst="bentConnector2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1" name="Connector: Elbow 280">
                <a:extLst>
                  <a:ext uri="{FF2B5EF4-FFF2-40B4-BE49-F238E27FC236}">
                    <a16:creationId xmlns:a16="http://schemas.microsoft.com/office/drawing/2014/main" id="{B6354B74-1F0D-4D59-80B1-C44625FE4EA8}"/>
                  </a:ext>
                </a:extLst>
              </p:cNvPr>
              <p:cNvCxnSpPr>
                <a:cxnSpLocks/>
                <a:stCxn id="179" idx="1"/>
                <a:endCxn id="208" idx="4"/>
              </p:cNvCxnSpPr>
              <p:nvPr/>
            </p:nvCxnSpPr>
            <p:spPr>
              <a:xfrm rot="10800000">
                <a:off x="10323248" y="2325965"/>
                <a:ext cx="1262378" cy="138967"/>
              </a:xfrm>
              <a:prstGeom prst="bentConnector2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6" name="Connector: Elbow 285">
                <a:extLst>
                  <a:ext uri="{FF2B5EF4-FFF2-40B4-BE49-F238E27FC236}">
                    <a16:creationId xmlns:a16="http://schemas.microsoft.com/office/drawing/2014/main" id="{38DC4101-D7BE-498C-9277-6B13CC5B49EF}"/>
                  </a:ext>
                </a:extLst>
              </p:cNvPr>
              <p:cNvCxnSpPr>
                <a:cxnSpLocks/>
                <a:stCxn id="163" idx="1"/>
                <a:endCxn id="250" idx="0"/>
              </p:cNvCxnSpPr>
              <p:nvPr/>
            </p:nvCxnSpPr>
            <p:spPr>
              <a:xfrm rot="10800000" flipV="1">
                <a:off x="10048846" y="2117950"/>
                <a:ext cx="1536781" cy="116573"/>
              </a:xfrm>
              <a:prstGeom prst="bentConnector2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8" name="Connector: Elbow 287">
                <a:extLst>
                  <a:ext uri="{FF2B5EF4-FFF2-40B4-BE49-F238E27FC236}">
                    <a16:creationId xmlns:a16="http://schemas.microsoft.com/office/drawing/2014/main" id="{56DA1B35-A98D-49A1-8D05-3FDDB282D4AB}"/>
                  </a:ext>
                </a:extLst>
              </p:cNvPr>
              <p:cNvCxnSpPr>
                <a:cxnSpLocks/>
                <a:stCxn id="168" idx="1"/>
                <a:endCxn id="207" idx="0"/>
              </p:cNvCxnSpPr>
              <p:nvPr/>
            </p:nvCxnSpPr>
            <p:spPr>
              <a:xfrm rot="10800000" flipV="1">
                <a:off x="9921928" y="1861278"/>
                <a:ext cx="1663699" cy="373246"/>
              </a:xfrm>
              <a:prstGeom prst="bentConnector2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9" name="Straight Arrow Connector 288">
                <a:extLst>
                  <a:ext uri="{FF2B5EF4-FFF2-40B4-BE49-F238E27FC236}">
                    <a16:creationId xmlns:a16="http://schemas.microsoft.com/office/drawing/2014/main" id="{B9C0DAB7-324C-43FC-A098-F311C4F2AFB4}"/>
                  </a:ext>
                </a:extLst>
              </p:cNvPr>
              <p:cNvCxnSpPr>
                <a:cxnSpLocks/>
                <a:stCxn id="173" idx="2"/>
                <a:endCxn id="211" idx="0"/>
              </p:cNvCxnSpPr>
              <p:nvPr/>
            </p:nvCxnSpPr>
            <p:spPr>
              <a:xfrm>
                <a:off x="7829102" y="1009355"/>
                <a:ext cx="0" cy="263458"/>
              </a:xfrm>
              <a:prstGeom prst="straightConnector1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" name="Connector: Elbow 290">
                <a:extLst>
                  <a:ext uri="{FF2B5EF4-FFF2-40B4-BE49-F238E27FC236}">
                    <a16:creationId xmlns:a16="http://schemas.microsoft.com/office/drawing/2014/main" id="{4653332C-B242-4548-980C-A1751B1C5884}"/>
                  </a:ext>
                </a:extLst>
              </p:cNvPr>
              <p:cNvCxnSpPr>
                <a:cxnSpLocks/>
                <a:stCxn id="190" idx="2"/>
                <a:endCxn id="252" idx="2"/>
              </p:cNvCxnSpPr>
              <p:nvPr/>
            </p:nvCxnSpPr>
            <p:spPr>
              <a:xfrm rot="16200000" flipH="1">
                <a:off x="5059926" y="875874"/>
                <a:ext cx="331414" cy="437937"/>
              </a:xfrm>
              <a:prstGeom prst="bentConnector2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9" name="Connector: Elbow 298">
                <a:extLst>
                  <a:ext uri="{FF2B5EF4-FFF2-40B4-BE49-F238E27FC236}">
                    <a16:creationId xmlns:a16="http://schemas.microsoft.com/office/drawing/2014/main" id="{D503D375-3B5E-4103-839F-1E603CB9EA42}"/>
                  </a:ext>
                </a:extLst>
              </p:cNvPr>
              <p:cNvCxnSpPr>
                <a:cxnSpLocks/>
                <a:stCxn id="202" idx="0"/>
                <a:endCxn id="222" idx="2"/>
              </p:cNvCxnSpPr>
              <p:nvPr/>
            </p:nvCxnSpPr>
            <p:spPr>
              <a:xfrm rot="5400000" flipH="1" flipV="1">
                <a:off x="5259782" y="1458963"/>
                <a:ext cx="264883" cy="104757"/>
              </a:xfrm>
              <a:prstGeom prst="bentConnector2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" name="Connector: Elbow 301">
                <a:extLst>
                  <a:ext uri="{FF2B5EF4-FFF2-40B4-BE49-F238E27FC236}">
                    <a16:creationId xmlns:a16="http://schemas.microsoft.com/office/drawing/2014/main" id="{17FC7C07-2F6E-41BB-90F1-7317BC0748C3}"/>
                  </a:ext>
                </a:extLst>
              </p:cNvPr>
              <p:cNvCxnSpPr>
                <a:cxnSpLocks/>
                <a:stCxn id="186" idx="2"/>
                <a:endCxn id="221" idx="2"/>
              </p:cNvCxnSpPr>
              <p:nvPr/>
            </p:nvCxnSpPr>
            <p:spPr>
              <a:xfrm rot="16200000" flipH="1">
                <a:off x="5282538" y="965285"/>
                <a:ext cx="203001" cy="121128"/>
              </a:xfrm>
              <a:prstGeom prst="bentConnector2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5" name="Connector: Elbow 304">
                <a:extLst>
                  <a:ext uri="{FF2B5EF4-FFF2-40B4-BE49-F238E27FC236}">
                    <a16:creationId xmlns:a16="http://schemas.microsoft.com/office/drawing/2014/main" id="{20E8E038-3192-45E5-B17D-090A605A92F0}"/>
                  </a:ext>
                </a:extLst>
              </p:cNvPr>
              <p:cNvCxnSpPr>
                <a:cxnSpLocks/>
                <a:stCxn id="197" idx="0"/>
                <a:endCxn id="223" idx="6"/>
              </p:cNvCxnSpPr>
              <p:nvPr/>
            </p:nvCxnSpPr>
            <p:spPr>
              <a:xfrm rot="16200000" flipV="1">
                <a:off x="5614355" y="1455933"/>
                <a:ext cx="262465" cy="113234"/>
              </a:xfrm>
              <a:prstGeom prst="bentConnector2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8" name="Connector: Elbow 307">
                <a:extLst>
                  <a:ext uri="{FF2B5EF4-FFF2-40B4-BE49-F238E27FC236}">
                    <a16:creationId xmlns:a16="http://schemas.microsoft.com/office/drawing/2014/main" id="{056BA381-5575-4FD0-B80E-597096FDEE24}"/>
                  </a:ext>
                </a:extLst>
              </p:cNvPr>
              <p:cNvCxnSpPr>
                <a:cxnSpLocks/>
                <a:stCxn id="205" idx="2"/>
                <a:endCxn id="216" idx="6"/>
              </p:cNvCxnSpPr>
              <p:nvPr/>
            </p:nvCxnSpPr>
            <p:spPr>
              <a:xfrm rot="5400000">
                <a:off x="5577561" y="1035757"/>
                <a:ext cx="336052" cy="113234"/>
              </a:xfrm>
              <a:prstGeom prst="bentConnector2">
                <a:avLst/>
              </a:prstGeom>
              <a:ln w="1905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" name="Straight Connector 2">
                <a:extLst>
                  <a:ext uri="{FF2B5EF4-FFF2-40B4-BE49-F238E27FC236}">
                    <a16:creationId xmlns:a16="http://schemas.microsoft.com/office/drawing/2014/main" id="{3061F6AC-7BFB-439B-90E0-CEBEAB6953D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929204" y="1321123"/>
                <a:ext cx="1772898" cy="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Straight Connector 153">
                <a:extLst>
                  <a:ext uri="{FF2B5EF4-FFF2-40B4-BE49-F238E27FC236}">
                    <a16:creationId xmlns:a16="http://schemas.microsoft.com/office/drawing/2014/main" id="{03E3A57E-2310-44F8-A3A7-A195CC7AA9B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76259" y="1321123"/>
                <a:ext cx="833606" cy="1081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>
                <a:extLst>
                  <a:ext uri="{FF2B5EF4-FFF2-40B4-BE49-F238E27FC236}">
                    <a16:creationId xmlns:a16="http://schemas.microsoft.com/office/drawing/2014/main" id="{7B8CA9A0-79FA-4EA2-B846-E1FD3D739C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032302" y="1318774"/>
                <a:ext cx="1772898" cy="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>
                <a:extLst>
                  <a:ext uri="{FF2B5EF4-FFF2-40B4-BE49-F238E27FC236}">
                    <a16:creationId xmlns:a16="http://schemas.microsoft.com/office/drawing/2014/main" id="{FA911C54-5275-49A7-944D-4926F0A89F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768410" y="1306120"/>
                <a:ext cx="0" cy="347472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>
                <a:extLst>
                  <a:ext uri="{FF2B5EF4-FFF2-40B4-BE49-F238E27FC236}">
                    <a16:creationId xmlns:a16="http://schemas.microsoft.com/office/drawing/2014/main" id="{9F3BF7F9-E2ED-46DD-B432-DA6A81B4060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774704" y="4779409"/>
                <a:ext cx="1228421" cy="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Straight Connector 164">
                <a:extLst>
                  <a:ext uri="{FF2B5EF4-FFF2-40B4-BE49-F238E27FC236}">
                    <a16:creationId xmlns:a16="http://schemas.microsoft.com/office/drawing/2014/main" id="{DC72B35C-6700-4131-BC93-DA6F12547B7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626934" y="4777982"/>
                <a:ext cx="0" cy="916322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F1EFD110-612F-43C6-A9FE-18139E1376F9}"/>
                  </a:ext>
                </a:extLst>
              </p:cNvPr>
              <p:cNvSpPr txBox="1"/>
              <p:nvPr/>
            </p:nvSpPr>
            <p:spPr>
              <a:xfrm>
                <a:off x="3620904" y="1134911"/>
                <a:ext cx="82310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b="1" dirty="0">
                    <a:solidFill>
                      <a:srgbClr val="FF0000"/>
                    </a:solidFill>
                  </a:rPr>
                  <a:t>Utility</a:t>
                </a:r>
              </a:p>
            </p:txBody>
          </p:sp>
          <p:cxnSp>
            <p:nvCxnSpPr>
              <p:cNvPr id="170" name="Straight Connector 169">
                <a:extLst>
                  <a:ext uri="{FF2B5EF4-FFF2-40B4-BE49-F238E27FC236}">
                    <a16:creationId xmlns:a16="http://schemas.microsoft.com/office/drawing/2014/main" id="{E514C07C-7FCC-4D4E-86A2-56D4F351D5D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375894" y="1152467"/>
                <a:ext cx="0" cy="337312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8" name="TextBox 107">
            <a:extLst>
              <a:ext uri="{FF2B5EF4-FFF2-40B4-BE49-F238E27FC236}">
                <a16:creationId xmlns:a16="http://schemas.microsoft.com/office/drawing/2014/main" id="{39D67275-F5AC-4823-8426-40FEA45FAA0D}"/>
              </a:ext>
            </a:extLst>
          </p:cNvPr>
          <p:cNvSpPr txBox="1"/>
          <p:nvPr/>
        </p:nvSpPr>
        <p:spPr>
          <a:xfrm>
            <a:off x="1249405" y="1173697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 err="1">
                <a:latin typeface="Roboto" panose="02000000000000000000" pitchFamily="2" charset="0"/>
                <a:ea typeface="Roboto" panose="02000000000000000000" pitchFamily="2" charset="0"/>
              </a:rPr>
              <a:t>Giner</a:t>
            </a:r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US" sz="1400" dirty="0" err="1">
                <a:latin typeface="Roboto" panose="02000000000000000000" pitchFamily="2" charset="0"/>
                <a:ea typeface="Roboto" panose="02000000000000000000" pitchFamily="2" charset="0"/>
              </a:rPr>
              <a:t>Electrolyzer</a:t>
            </a:r>
            <a:endParaRPr lang="en-US" sz="14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CCC20C02-EE8B-4F97-8C2A-C8BC2F5868D5}"/>
              </a:ext>
            </a:extLst>
          </p:cNvPr>
          <p:cNvSpPr txBox="1"/>
          <p:nvPr/>
        </p:nvSpPr>
        <p:spPr>
          <a:xfrm>
            <a:off x="1249406" y="1494375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Plug Power Fuel Cells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165A6525-6DDF-4A53-862D-F15C0F8CA4BA}"/>
              </a:ext>
            </a:extLst>
          </p:cNvPr>
          <p:cNvSpPr txBox="1"/>
          <p:nvPr/>
        </p:nvSpPr>
        <p:spPr>
          <a:xfrm>
            <a:off x="1249405" y="1815053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 err="1">
                <a:latin typeface="Roboto" panose="02000000000000000000" pitchFamily="2" charset="0"/>
                <a:ea typeface="Roboto" panose="02000000000000000000" pitchFamily="2" charset="0"/>
              </a:rPr>
              <a:t>SimpliPhi</a:t>
            </a:r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 + </a:t>
            </a:r>
            <a:r>
              <a:rPr lang="en-US" sz="1400" dirty="0" err="1">
                <a:latin typeface="Roboto" panose="02000000000000000000" pitchFamily="2" charset="0"/>
                <a:ea typeface="Roboto" panose="02000000000000000000" pitchFamily="2" charset="0"/>
              </a:rPr>
              <a:t>Dynapower</a:t>
            </a:r>
            <a:endParaRPr lang="en-US" sz="14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FC1FD668-A7DA-49FF-A1C9-BACE7F62BD5D}"/>
              </a:ext>
            </a:extLst>
          </p:cNvPr>
          <p:cNvSpPr txBox="1"/>
          <p:nvPr/>
        </p:nvSpPr>
        <p:spPr>
          <a:xfrm>
            <a:off x="1249404" y="2135731"/>
            <a:ext cx="2305835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Sparkplug + Schneider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2010DAC9-2106-48A0-A59E-88CEA4E2FC5B}"/>
              </a:ext>
            </a:extLst>
          </p:cNvPr>
          <p:cNvSpPr txBox="1"/>
          <p:nvPr/>
        </p:nvSpPr>
        <p:spPr>
          <a:xfrm>
            <a:off x="1249406" y="2456409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Tesla + </a:t>
            </a:r>
            <a:r>
              <a:rPr lang="en-US" sz="1400" dirty="0" err="1">
                <a:latin typeface="Roboto" panose="02000000000000000000" pitchFamily="2" charset="0"/>
                <a:ea typeface="Roboto" panose="02000000000000000000" pitchFamily="2" charset="0"/>
              </a:rPr>
              <a:t>Dynapower</a:t>
            </a:r>
            <a:endParaRPr lang="en-US" sz="14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D8CE44D5-F8E2-4DE6-8FBF-E9350BE9FC1A}"/>
              </a:ext>
            </a:extLst>
          </p:cNvPr>
          <p:cNvSpPr txBox="1"/>
          <p:nvPr/>
        </p:nvSpPr>
        <p:spPr>
          <a:xfrm>
            <a:off x="1249406" y="2777087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 err="1">
                <a:latin typeface="Roboto" panose="02000000000000000000" pitchFamily="2" charset="0"/>
                <a:ea typeface="Roboto" panose="02000000000000000000" pitchFamily="2" charset="0"/>
              </a:rPr>
              <a:t>SimpliPhi</a:t>
            </a:r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 + Schneider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EB428EB1-71FE-4FC0-8241-EB7F05E7CE8D}"/>
              </a:ext>
            </a:extLst>
          </p:cNvPr>
          <p:cNvSpPr txBox="1"/>
          <p:nvPr/>
        </p:nvSpPr>
        <p:spPr>
          <a:xfrm>
            <a:off x="1249406" y="3097765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LG Chem + SolarEdge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F3EAC08-4540-4761-A96C-4B40787F85BF}"/>
              </a:ext>
            </a:extLst>
          </p:cNvPr>
          <p:cNvSpPr txBox="1"/>
          <p:nvPr/>
        </p:nvSpPr>
        <p:spPr>
          <a:xfrm>
            <a:off x="1249406" y="3418443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Capstone gas turbine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BFAC22C5-61FE-470C-8E90-23579C9AC6DB}"/>
              </a:ext>
            </a:extLst>
          </p:cNvPr>
          <p:cNvSpPr txBox="1"/>
          <p:nvPr/>
        </p:nvSpPr>
        <p:spPr>
          <a:xfrm>
            <a:off x="1249405" y="3739121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 err="1">
                <a:latin typeface="Roboto" panose="02000000000000000000" pitchFamily="2" charset="0"/>
                <a:ea typeface="Roboto" panose="02000000000000000000" pitchFamily="2" charset="0"/>
              </a:rPr>
              <a:t>SimpliPhi</a:t>
            </a:r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 + SMA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30931EAE-91E4-4823-A91E-08917EA9218B}"/>
              </a:ext>
            </a:extLst>
          </p:cNvPr>
          <p:cNvSpPr txBox="1"/>
          <p:nvPr/>
        </p:nvSpPr>
        <p:spPr>
          <a:xfrm>
            <a:off x="1249406" y="4059799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Solar Fronius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2BD1AFAF-502F-43BF-B4A3-B04DCFF58C6D}"/>
              </a:ext>
            </a:extLst>
          </p:cNvPr>
          <p:cNvSpPr txBox="1"/>
          <p:nvPr/>
        </p:nvSpPr>
        <p:spPr>
          <a:xfrm>
            <a:off x="1249405" y="4380477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Sony + Outback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D6A61C20-C869-4001-AFC6-14726984F163}"/>
              </a:ext>
            </a:extLst>
          </p:cNvPr>
          <p:cNvSpPr txBox="1"/>
          <p:nvPr/>
        </p:nvSpPr>
        <p:spPr>
          <a:xfrm>
            <a:off x="1249405" y="4701155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Solar SMA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120CF5B0-C58E-444D-9C75-11B5D9388C27}"/>
              </a:ext>
            </a:extLst>
          </p:cNvPr>
          <p:cNvSpPr txBox="1"/>
          <p:nvPr/>
        </p:nvSpPr>
        <p:spPr>
          <a:xfrm>
            <a:off x="1249405" y="5021833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Hitachi VFD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9DEBB251-F865-4385-8851-96F5A7E29C58}"/>
              </a:ext>
            </a:extLst>
          </p:cNvPr>
          <p:cNvSpPr txBox="1"/>
          <p:nvPr/>
        </p:nvSpPr>
        <p:spPr>
          <a:xfrm>
            <a:off x="1249406" y="5342511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Aquion + Ideal Power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C8467ACC-0A35-4421-837B-FA5025AE0DBB}"/>
              </a:ext>
            </a:extLst>
          </p:cNvPr>
          <p:cNvSpPr txBox="1"/>
          <p:nvPr/>
        </p:nvSpPr>
        <p:spPr>
          <a:xfrm>
            <a:off x="1249405" y="5663189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Hitachi VFD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C4B153F8-E9A6-4CB8-92E9-1D0A3F92FED7}"/>
              </a:ext>
            </a:extLst>
          </p:cNvPr>
          <p:cNvSpPr txBox="1"/>
          <p:nvPr/>
        </p:nvSpPr>
        <p:spPr>
          <a:xfrm>
            <a:off x="1249406" y="5983869"/>
            <a:ext cx="210312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400" dirty="0">
                <a:latin typeface="Roboto" panose="02000000000000000000" pitchFamily="2" charset="0"/>
                <a:ea typeface="Roboto" panose="02000000000000000000" pitchFamily="2" charset="0"/>
              </a:rPr>
              <a:t>Outback </a:t>
            </a:r>
            <a:r>
              <a:rPr lang="en-US" sz="1400" dirty="0" err="1">
                <a:latin typeface="Roboto" panose="02000000000000000000" pitchFamily="2" charset="0"/>
                <a:ea typeface="Roboto" panose="02000000000000000000" pitchFamily="2" charset="0"/>
              </a:rPr>
              <a:t>FLEXpower</a:t>
            </a:r>
            <a:endParaRPr lang="en-US" sz="14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grpSp>
        <p:nvGrpSpPr>
          <p:cNvPr id="176" name="Google Shape;484;p12">
            <a:extLst>
              <a:ext uri="{FF2B5EF4-FFF2-40B4-BE49-F238E27FC236}">
                <a16:creationId xmlns:a16="http://schemas.microsoft.com/office/drawing/2014/main" id="{67DFFFC8-8E75-40BC-A3A4-CA0D453BC0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991599" y="-3811"/>
            <a:ext cx="3200400" cy="461665"/>
            <a:chOff x="8991599" y="-3811"/>
            <a:chExt cx="3200400" cy="461665"/>
          </a:xfrm>
        </p:grpSpPr>
        <p:sp>
          <p:nvSpPr>
            <p:cNvPr id="180" name="Google Shape;485;p12">
              <a:extLst>
                <a:ext uri="{FF2B5EF4-FFF2-40B4-BE49-F238E27FC236}">
                  <a16:creationId xmlns:a16="http://schemas.microsoft.com/office/drawing/2014/main" id="{C822177A-0E2A-476C-9B0C-3DCCA7C18B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8991599" y="-3811"/>
              <a:ext cx="3200400" cy="457200"/>
            </a:xfrm>
            <a:prstGeom prst="snip1Rect">
              <a:avLst>
                <a:gd name="adj" fmla="val 50000"/>
              </a:avLst>
            </a:prstGeom>
            <a:solidFill>
              <a:srgbClr val="69849F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1" name="Google Shape;486;p12">
              <a:extLst>
                <a:ext uri="{FF2B5EF4-FFF2-40B4-BE49-F238E27FC236}">
                  <a16:creationId xmlns:a16="http://schemas.microsoft.com/office/drawing/2014/main" id="{B6B4F1D1-0141-4215-A4DF-A637C10118DF}"/>
                </a:ext>
              </a:extLst>
            </p:cNvPr>
            <p:cNvSpPr txBox="1"/>
            <p:nvPr/>
          </p:nvSpPr>
          <p:spPr>
            <a:xfrm>
              <a:off x="9211733" y="-3811"/>
              <a:ext cx="2951734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en-US" sz="2400" dirty="0">
                  <a:solidFill>
                    <a:srgbClr val="B7C4D1"/>
                  </a:solidFill>
                  <a:latin typeface="Roboto Light"/>
                  <a:ea typeface="Roboto Light"/>
                  <a:cs typeface="Roboto Light"/>
                  <a:sym typeface="Roboto Light"/>
                </a:rPr>
                <a:t>Proposed </a:t>
              </a:r>
              <a:r>
                <a:rPr lang="en-US" sz="2400" dirty="0">
                  <a:solidFill>
                    <a:schemeClr val="lt1"/>
                  </a:solidFill>
                  <a:latin typeface="Roboto Black"/>
                  <a:ea typeface="Roboto Black"/>
                  <a:cs typeface="Roboto Light"/>
                  <a:sym typeface="Roboto Black"/>
                </a:rPr>
                <a:t>Solutions</a:t>
              </a: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2377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13"/>
          <p:cNvSpPr txBox="1"/>
          <p:nvPr/>
        </p:nvSpPr>
        <p:spPr>
          <a:xfrm>
            <a:off x="11610635" y="6492874"/>
            <a:ext cx="5813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-US" sz="800" b="0" i="0" u="none" strike="noStrike" cap="none">
                <a:solidFill>
                  <a:srgbClr val="43444E"/>
                </a:solidFill>
                <a:latin typeface="Roboto Light"/>
                <a:ea typeface="Roboto Light"/>
                <a:cs typeface="Roboto Light"/>
                <a:sym typeface="Roboto Light"/>
              </a:rPr>
              <a:t>7</a:t>
            </a:fld>
            <a:endParaRPr sz="800" b="0" i="0" u="none" strike="noStrike" cap="none">
              <a:solidFill>
                <a:srgbClr val="43444E"/>
              </a:solidFill>
              <a:latin typeface="Roboto Light"/>
              <a:ea typeface="Roboto Light"/>
              <a:cs typeface="Roboto Light"/>
              <a:sym typeface="Roboto Light"/>
            </a:endParaRPr>
          </a:p>
        </p:txBody>
      </p:sp>
      <p:sp>
        <p:nvSpPr>
          <p:cNvPr id="516" name="Google Shape;516;p13"/>
          <p:cNvSpPr>
            <a:spLocks noGrp="1"/>
          </p:cNvSpPr>
          <p:nvPr>
            <p:ph type="title" idx="4294967295"/>
          </p:nvPr>
        </p:nvSpPr>
        <p:spPr>
          <a:xfrm>
            <a:off x="304246" y="307698"/>
            <a:ext cx="7612087" cy="461665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1" vertOverflow="overflow" horzOverflow="overflow" vert="horz" wrap="square" lIns="91425" tIns="45700" rIns="91425" bIns="4570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6FC620"/>
                </a:solidFill>
                <a:effectLst/>
                <a:uLnTx/>
                <a:uFillTx/>
                <a:latin typeface="Roboto Black"/>
                <a:ea typeface="Roboto Black"/>
                <a:cs typeface="Roboto Black"/>
                <a:sym typeface="Roboto Black"/>
              </a:rPr>
              <a:t>Concept 3: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3444E"/>
                </a:solidFill>
                <a:effectLst/>
                <a:uLnTx/>
                <a:uFillTx/>
                <a:latin typeface="Roboto Light"/>
                <a:ea typeface="Roboto Light"/>
                <a:cs typeface="Roboto Light"/>
                <a:sym typeface="Roboto Light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+mn-cs"/>
                <a:sym typeface="Roboto Light"/>
              </a:rPr>
              <a:t>Architecture Agnostic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42C443-F895-4DC4-9E52-E18CC6248657}"/>
              </a:ext>
            </a:extLst>
          </p:cNvPr>
          <p:cNvSpPr txBox="1"/>
          <p:nvPr/>
        </p:nvSpPr>
        <p:spPr>
          <a:xfrm>
            <a:off x="272087" y="1196756"/>
            <a:ext cx="38301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Centralized architecture </a:t>
            </a:r>
            <a:r>
              <a:rPr lang="en-US" dirty="0"/>
              <a:t>where resources are shared among all loads</a:t>
            </a:r>
          </a:p>
        </p:txBody>
      </p:sp>
      <p:pic>
        <p:nvPicPr>
          <p:cNvPr id="13" name="Picture 12" descr="Schematic diagram of central microgrid architecture">
            <a:extLst>
              <a:ext uri="{FF2B5EF4-FFF2-40B4-BE49-F238E27FC236}">
                <a16:creationId xmlns:a16="http://schemas.microsoft.com/office/drawing/2014/main" id="{50CE1AB6-36BC-430C-A70E-6DBFF85F00E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1468" y="1971784"/>
            <a:ext cx="1946039" cy="167204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59FB11F-9997-4484-882E-79DF333AB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7507" y="3355078"/>
            <a:ext cx="6084226" cy="3368915"/>
          </a:xfrm>
          <a:prstGeom prst="rect">
            <a:avLst/>
          </a:prstGeom>
          <a:scene3d>
            <a:camera prst="perspectiveRelaxedModerately">
              <a:rot lat="18845416" lon="18857122" rev="2309197"/>
            </a:camera>
            <a:lightRig rig="threePt" dir="t"/>
          </a:scene3d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C0165F8B-8A47-4B11-8C35-E4822AF59E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913688" y="5415200"/>
            <a:ext cx="101600" cy="635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F8F03C7-95A1-47A4-9139-ED307F13AE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41048" y="5163740"/>
            <a:ext cx="101600" cy="635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4536780-AF67-4F86-890F-505436602F27}"/>
              </a:ext>
            </a:extLst>
          </p:cNvPr>
          <p:cNvSpPr txBox="1"/>
          <p:nvPr/>
        </p:nvSpPr>
        <p:spPr>
          <a:xfrm>
            <a:off x="4074063" y="1156558"/>
            <a:ext cx="3601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Distributed architecture </a:t>
            </a:r>
            <a:r>
              <a:rPr lang="en-US" dirty="0"/>
              <a:t>where each load has its own resources</a:t>
            </a:r>
          </a:p>
        </p:txBody>
      </p:sp>
      <p:pic>
        <p:nvPicPr>
          <p:cNvPr id="3" name="Picture 2" descr="Schematic diagram of distributed microgrid architecture">
            <a:extLst>
              <a:ext uri="{FF2B5EF4-FFF2-40B4-BE49-F238E27FC236}">
                <a16:creationId xmlns:a16="http://schemas.microsoft.com/office/drawing/2014/main" id="{F34DF938-53C5-4574-A03B-347CDB7F142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0999" y="1827022"/>
            <a:ext cx="1198657" cy="2041584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DB0A7585-8F0E-4D80-BFD8-F1AAD06883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00328" y="5007785"/>
            <a:ext cx="101600" cy="635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5087277-CC8F-40EF-97EF-25FA36002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527348" y="5552360"/>
            <a:ext cx="101600" cy="635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7CF6A33-2F8A-4EF2-933F-5168AC4F0AF2}"/>
              </a:ext>
            </a:extLst>
          </p:cNvPr>
          <p:cNvSpPr txBox="1"/>
          <p:nvPr/>
        </p:nvSpPr>
        <p:spPr>
          <a:xfrm>
            <a:off x="7765605" y="1383452"/>
            <a:ext cx="41218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Hybrid architecture </a:t>
            </a:r>
            <a:r>
              <a:rPr lang="en-US" dirty="0"/>
              <a:t>where some resources are shared and some are individual</a:t>
            </a:r>
          </a:p>
        </p:txBody>
      </p:sp>
      <p:pic>
        <p:nvPicPr>
          <p:cNvPr id="15" name="Picture 14" descr="Schematic diagram of hybrid microgrid architecture">
            <a:extLst>
              <a:ext uri="{FF2B5EF4-FFF2-40B4-BE49-F238E27FC236}">
                <a16:creationId xmlns:a16="http://schemas.microsoft.com/office/drawing/2014/main" id="{CE21066C-CDCB-40F2-AD3B-A32E07B3309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1177" y="2355833"/>
            <a:ext cx="1942899" cy="1981547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B291EA9B-5910-46EB-8643-749B6BE89C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865533" y="5163740"/>
            <a:ext cx="101600" cy="635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D30624D-E9FC-4A19-84E3-C2F4B52CB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701740" y="5615860"/>
            <a:ext cx="101600" cy="635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6939BBB-8FAD-49A2-B438-90FA339B97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763933" y="4539477"/>
            <a:ext cx="101600" cy="635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14089CC-93B4-4435-8617-E038EAD108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 flipV="1">
            <a:off x="3165608" y="3814291"/>
            <a:ext cx="628250" cy="125699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00349CBE-2A85-499D-A7FF-A66015853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5751128" y="3896590"/>
            <a:ext cx="0" cy="1028896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8E1C7094-E2AA-41D1-9AA6-8C01F85CD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8578149" y="4442788"/>
            <a:ext cx="461435" cy="1004164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oogle Shape;484;p12">
            <a:extLst>
              <a:ext uri="{FF2B5EF4-FFF2-40B4-BE49-F238E27FC236}">
                <a16:creationId xmlns:a16="http://schemas.microsoft.com/office/drawing/2014/main" id="{7AD060DA-0F05-4CAF-A97C-74D03E0AD4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991599" y="-3811"/>
            <a:ext cx="3200400" cy="461665"/>
            <a:chOff x="8991599" y="-3811"/>
            <a:chExt cx="3200400" cy="461665"/>
          </a:xfrm>
        </p:grpSpPr>
        <p:sp>
          <p:nvSpPr>
            <p:cNvPr id="26" name="Google Shape;485;p12">
              <a:extLst>
                <a:ext uri="{FF2B5EF4-FFF2-40B4-BE49-F238E27FC236}">
                  <a16:creationId xmlns:a16="http://schemas.microsoft.com/office/drawing/2014/main" id="{AB3DC035-2143-4154-AB1A-E6EE2B0106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0800000">
              <a:off x="8991599" y="-3811"/>
              <a:ext cx="3200400" cy="457200"/>
            </a:xfrm>
            <a:prstGeom prst="snip1Rect">
              <a:avLst>
                <a:gd name="adj" fmla="val 50000"/>
              </a:avLst>
            </a:prstGeom>
            <a:solidFill>
              <a:srgbClr val="69849F"/>
            </a:solidFill>
            <a:ln>
              <a:noFill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486;p12">
              <a:extLst>
                <a:ext uri="{FF2B5EF4-FFF2-40B4-BE49-F238E27FC236}">
                  <a16:creationId xmlns:a16="http://schemas.microsoft.com/office/drawing/2014/main" id="{3542BFAA-FF86-4CE5-AA48-A3F4A0B4110E}"/>
                </a:ext>
              </a:extLst>
            </p:cNvPr>
            <p:cNvSpPr txBox="1"/>
            <p:nvPr/>
          </p:nvSpPr>
          <p:spPr>
            <a:xfrm>
              <a:off x="9211733" y="-3811"/>
              <a:ext cx="2951734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r>
                <a:rPr lang="en-US" sz="2400" dirty="0">
                  <a:solidFill>
                    <a:srgbClr val="B7C4D1"/>
                  </a:solidFill>
                  <a:latin typeface="Roboto Light"/>
                  <a:ea typeface="Roboto Light"/>
                  <a:cs typeface="Roboto Light"/>
                  <a:sym typeface="Roboto Light"/>
                </a:rPr>
                <a:t>Proposed </a:t>
              </a:r>
              <a:r>
                <a:rPr lang="en-US" sz="2400" dirty="0">
                  <a:solidFill>
                    <a:schemeClr val="lt1"/>
                  </a:solidFill>
                  <a:latin typeface="Roboto Black"/>
                  <a:ea typeface="Roboto Black"/>
                  <a:cs typeface="Roboto Light"/>
                  <a:sym typeface="Roboto Black"/>
                </a:rPr>
                <a:t>Solutions</a:t>
              </a:r>
              <a:endParaRPr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4C3536BB-663B-44ED-88C7-CD1A59BFF5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226059" y="5227240"/>
            <a:ext cx="101600" cy="635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838805A-CEB2-4D8F-82EE-4C315E0FD2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08992" y="4861986"/>
            <a:ext cx="101600" cy="635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>
          <a:xfrm>
            <a:off x="1995662" y="1631152"/>
            <a:ext cx="8106686" cy="76944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45000"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Roboto Black" panose="02000000000000000000" pitchFamily="2" charset="0"/>
                <a:ea typeface="Roboto Black" panose="02000000000000000000" pitchFamily="2" charset="0"/>
                <a:cs typeface="+mn-cs"/>
              </a:rPr>
              <a:t>Microgrids – Lessons Learned</a:t>
            </a:r>
          </a:p>
        </p:txBody>
      </p:sp>
      <p:cxnSp>
        <p:nvCxnSpPr>
          <p:cNvPr id="7" name="Straight Connector 6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2676939" y="2522499"/>
            <a:ext cx="6838121" cy="0"/>
          </a:xfrm>
          <a:prstGeom prst="line">
            <a:avLst/>
          </a:prstGeom>
          <a:ln w="38100">
            <a:solidFill>
              <a:srgbClr val="AEBE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D3666E48-D9A2-8E4F-A6E5-7464C876B157}"/>
              </a:ext>
            </a:extLst>
          </p:cNvPr>
          <p:cNvSpPr/>
          <p:nvPr/>
        </p:nvSpPr>
        <p:spPr>
          <a:xfrm>
            <a:off x="2676939" y="3627615"/>
            <a:ext cx="64227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>
                <a:solidFill>
                  <a:srgbClr val="303030"/>
                </a:solidFill>
                <a:latin typeface="Roboto Light" pitchFamily="2" charset="0"/>
                <a:ea typeface="Roboto Light" pitchFamily="2" charset="0"/>
              </a:rPr>
              <a:t>Jorge Elizondo</a:t>
            </a:r>
            <a:endParaRPr lang="en-US" sz="2000" b="1" dirty="0">
              <a:solidFill>
                <a:srgbClr val="303030"/>
              </a:solidFill>
              <a:latin typeface="Roboto Light" pitchFamily="2" charset="0"/>
              <a:ea typeface="Roboto Light" pitchFamily="2" charset="0"/>
            </a:endParaRPr>
          </a:p>
          <a:p>
            <a:pPr algn="ctr"/>
            <a:r>
              <a:rPr lang="en-US" sz="2000" dirty="0" err="1">
                <a:solidFill>
                  <a:srgbClr val="303030"/>
                </a:solidFill>
                <a:latin typeface="Roboto Light" pitchFamily="2" charset="0"/>
                <a:ea typeface="Roboto Light" pitchFamily="2" charset="0"/>
              </a:rPr>
              <a:t>jelizondo@heilatech.com</a:t>
            </a:r>
            <a:endParaRPr lang="en-US" sz="2000" dirty="0">
              <a:solidFill>
                <a:srgbClr val="303030"/>
              </a:solidFill>
            </a:endParaRPr>
          </a:p>
        </p:txBody>
      </p:sp>
      <p:pic>
        <p:nvPicPr>
          <p:cNvPr id="6" name="Picture 5" descr="Heila Technologies logo">
            <a:extLst>
              <a:ext uri="{FF2B5EF4-FFF2-40B4-BE49-F238E27FC236}">
                <a16:creationId xmlns:a16="http://schemas.microsoft.com/office/drawing/2014/main" id="{20902933-FCA0-4E30-9564-AA7069563C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1777" y="4738423"/>
            <a:ext cx="2557444" cy="777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78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359</Words>
  <Application>Microsoft Office PowerPoint</Application>
  <PresentationFormat>Widescreen</PresentationFormat>
  <Paragraphs>139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Roboto Light</vt:lpstr>
      <vt:lpstr>Roboto</vt:lpstr>
      <vt:lpstr>Roboto Black</vt:lpstr>
      <vt:lpstr>Calibri Light</vt:lpstr>
      <vt:lpstr>Calibri</vt:lpstr>
      <vt:lpstr>Arial</vt:lpstr>
      <vt:lpstr>Office Theme</vt:lpstr>
      <vt:lpstr>California Energy Commission Microgrid Workshop January 21, 2021  Microgrids – Lessons Learned       Jorge Elizondo jelizondo@heilatech.com </vt:lpstr>
      <vt:lpstr>Microgrid Challenges</vt:lpstr>
      <vt:lpstr>Stone Edge Farm (SEF): Living Laboratory of Technologies</vt:lpstr>
      <vt:lpstr>Lessons Learned</vt:lpstr>
      <vt:lpstr>Concept 1: Technology Agnostic</vt:lpstr>
      <vt:lpstr>Concept 2: Vendor Agnostic</vt:lpstr>
      <vt:lpstr>Concept 3:  Architecture Agnostic</vt:lpstr>
      <vt:lpstr>Microgrids – Lessons Learned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2021-01-23T03:21:51Z</dcterms:created>
  <dcterms:modified xsi:type="dcterms:W3CDTF">2021-01-23T04:08:43Z</dcterms:modified>
</cp:coreProperties>
</file>