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8885" r:id="rId5"/>
    <p:sldId id="8860" r:id="rId6"/>
    <p:sldId id="8884" r:id="rId7"/>
    <p:sldId id="8861" r:id="rId8"/>
    <p:sldId id="8862" r:id="rId9"/>
    <p:sldId id="8866" r:id="rId10"/>
    <p:sldId id="8863" r:id="rId11"/>
    <p:sldId id="8889" r:id="rId12"/>
    <p:sldId id="8890" r:id="rId13"/>
    <p:sldId id="8883" r:id="rId14"/>
    <p:sldId id="8891" r:id="rId15"/>
    <p:sldId id="8892" r:id="rId16"/>
    <p:sldId id="8871" r:id="rId17"/>
    <p:sldId id="8886" r:id="rId18"/>
    <p:sldId id="8873" r:id="rId19"/>
    <p:sldId id="8874" r:id="rId20"/>
    <p:sldId id="8875" r:id="rId21"/>
    <p:sldId id="8876" r:id="rId22"/>
    <p:sldId id="8877" r:id="rId23"/>
    <p:sldId id="8887" r:id="rId24"/>
    <p:sldId id="8879" r:id="rId25"/>
    <p:sldId id="8888" r:id="rId26"/>
    <p:sldId id="8881" r:id="rId27"/>
    <p:sldId id="8882" r:id="rId28"/>
    <p:sldId id="3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89EA65-9C32-4AC8-B977-2CD1A12B224C}" v="39" dt="2022-01-22T00:55:13.1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47" autoAdjust="0"/>
  </p:normalViewPr>
  <p:slideViewPr>
    <p:cSldViewPr snapToGrid="0">
      <p:cViewPr varScale="1">
        <p:scale>
          <a:sx n="69" d="100"/>
          <a:sy n="69" d="100"/>
        </p:scale>
        <p:origin x="28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5/10/relationships/revisionInfo" Target="revisionInfo.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E90009-03D6-4903-8015-287F7B040E1E}" type="datetimeFigureOut">
              <a:rPr lang="en-US" smtClean="0"/>
              <a:t>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D19CA8-25C7-4A05-BD9D-12437483180F}" type="slidenum">
              <a:rPr lang="en-US" smtClean="0"/>
              <a:t>‹#›</a:t>
            </a:fld>
            <a:endParaRPr lang="en-US"/>
          </a:p>
        </p:txBody>
      </p:sp>
    </p:spTree>
    <p:extLst>
      <p:ext uri="{BB962C8B-B14F-4D97-AF65-F5344CB8AC3E}">
        <p14:creationId xmlns:p14="http://schemas.microsoft.com/office/powerpoint/2010/main" val="2654519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17744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295754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a:buFont typeface="Arial"/>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591892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94243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793120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61664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821785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65760" lvl="1" indent="-182880"/>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6881089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26528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770307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31520" lvl="3" indent="-182880">
              <a:buFontTx/>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90067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944501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162876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42927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329124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11480" marR="0" lvl="1"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093580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618509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77D87C8-05AD-4935-A967-A4D6475DDDE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0466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096688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42779-8B0A-4AD1-9D8B-269446E004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2C81FF7-09DE-47EC-807F-0738292690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50D0B4E-03E8-424F-A4EA-09D42961F0D3}"/>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DB89B79F-28F2-4AFE-8CC9-9A339D3FE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8AC71A-F508-4381-8033-7AD459A1FD6C}"/>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1664569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446F0-3BD8-43D7-AA56-974974026F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A2BD63-2841-49A3-8013-7795887C4B1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79CF41-35F4-4DBC-B8B3-B161547FE3AE}"/>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D4058600-0A0A-4A25-A16B-9D9A712C1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363D68-670A-44FD-B6C5-FDD415E914F8}"/>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1170177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2F298-10E2-4726-B09E-735ED7E65F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5AF9A87-6F17-4136-8B9D-9AD0AB3E14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840D62-6F73-4A85-9BF0-81520CDEC104}"/>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E124CDEA-72C0-4EFB-99C0-32109DE449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E1E36A-1E3C-4511-BD34-A4EFF05A2989}"/>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1507385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5B48-B564-4960-B7C7-0E4DB58ED6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10B701-558F-45E5-AFC7-CB41D94BA1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87B745D-4FC9-40D4-8313-C52EDDCA79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E152AF9-7464-4642-BBA7-AB919B7F0FE1}"/>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6" name="Footer Placeholder 5">
            <a:extLst>
              <a:ext uri="{FF2B5EF4-FFF2-40B4-BE49-F238E27FC236}">
                <a16:creationId xmlns:a16="http://schemas.microsoft.com/office/drawing/2014/main" id="{62288E83-AAE4-429E-BFF8-E7A84D0332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37F39A-7FEA-4A1D-B2C7-1534AC303041}"/>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1712170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605E-BAAC-4C01-8FBB-B970D60692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7705A4-563C-41F3-B222-3F4CADC6EA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24A191-2037-4768-B8D7-FAC9DABF39D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C5CAA0-7DE5-405E-9498-4E82F4CDE2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5349DF-DC66-40FD-A604-3399FCA528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F6DC94E-766C-42DC-86C8-D68D64FFD749}"/>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8" name="Footer Placeholder 7">
            <a:extLst>
              <a:ext uri="{FF2B5EF4-FFF2-40B4-BE49-F238E27FC236}">
                <a16:creationId xmlns:a16="http://schemas.microsoft.com/office/drawing/2014/main" id="{2A82E819-2A36-429C-8807-5725B5F3D66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ACCDC1-5B94-40A9-ACD9-9B08EE632324}"/>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3864556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C8C1E-54BF-4E51-991D-716ECFE37D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AAE31A-7445-491F-B0E4-407C05ED49DA}"/>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4" name="Footer Placeholder 3">
            <a:extLst>
              <a:ext uri="{FF2B5EF4-FFF2-40B4-BE49-F238E27FC236}">
                <a16:creationId xmlns:a16="http://schemas.microsoft.com/office/drawing/2014/main" id="{DE517890-EC74-4764-9992-964E17602E5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0406BF-7845-4D13-891B-41A2451BD43C}"/>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2111933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6C4322-41C6-43E2-8CCE-117C1CC5FEF4}"/>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3" name="Footer Placeholder 2">
            <a:extLst>
              <a:ext uri="{FF2B5EF4-FFF2-40B4-BE49-F238E27FC236}">
                <a16:creationId xmlns:a16="http://schemas.microsoft.com/office/drawing/2014/main" id="{10FFE093-22CC-4F94-A5FF-EC7ED65201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AC7AB6-0F40-4E5A-A407-BD06916F5393}"/>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42763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FF774-FEF7-400D-88D7-2DC7DCAEF9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D178F0C-8F7B-4AF3-9BE1-B81EB26DAB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EC2B289-784F-4C07-96F5-1DF37160F5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0F0966-A9E2-48FE-B714-571F26B60DEE}"/>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6" name="Footer Placeholder 5">
            <a:extLst>
              <a:ext uri="{FF2B5EF4-FFF2-40B4-BE49-F238E27FC236}">
                <a16:creationId xmlns:a16="http://schemas.microsoft.com/office/drawing/2014/main" id="{F87AA969-DA68-4EFA-B294-1268CAA605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96AF44-375C-4A62-9BE5-3C9742B7A189}"/>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3201920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BEB6B-4A66-4E0F-BF25-0486A4E4EB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5CB44AD-F7AC-4F64-8C9C-13CB9D6273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CE4A9B-0BB8-469F-ACD2-54F2429CD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D96E18-BB73-470F-907A-638FEF8D7452}"/>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6" name="Footer Placeholder 5">
            <a:extLst>
              <a:ext uri="{FF2B5EF4-FFF2-40B4-BE49-F238E27FC236}">
                <a16:creationId xmlns:a16="http://schemas.microsoft.com/office/drawing/2014/main" id="{8B3B5772-C4BD-415B-9560-E3105CA4CC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93709B-0F50-468C-86DF-20000E8ABD94}"/>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217884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5CA47-2C57-4E1C-BF4D-7D8A68D869B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0291E4-55EB-4F13-8779-14F4F6A7AD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40F90A-B672-4A6A-AF8A-6C179765E12F}"/>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6D9B6DC7-4228-4194-9281-0012ED7487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D26352-9F55-4C93-9E33-6DBF0F8BA108}"/>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2420778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DFD8D3-DF7C-420D-A79A-1DBC02AF5A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791D32A-9411-4CE9-BDF7-67BB6C90F1F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3B2DE6-613B-4921-9325-E5936E69E089}"/>
              </a:ext>
            </a:extLst>
          </p:cNvPr>
          <p:cNvSpPr>
            <a:spLocks noGrp="1"/>
          </p:cNvSpPr>
          <p:nvPr>
            <p:ph type="dt" sz="half" idx="10"/>
          </p:nvPr>
        </p:nvSpPr>
        <p:spPr/>
        <p:txBody>
          <a:body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7FF10029-6702-426A-9B0E-7785EDCE7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77C807-8655-45E0-B0D7-FB226973F466}"/>
              </a:ext>
            </a:extLst>
          </p:cNvPr>
          <p:cNvSpPr>
            <a:spLocks noGrp="1"/>
          </p:cNvSpPr>
          <p:nvPr>
            <p:ph type="sldNum" sz="quarter" idx="12"/>
          </p:nvPr>
        </p:nvSpPr>
        <p:spPr/>
        <p:txBody>
          <a:bodyPr/>
          <a:lstStyle/>
          <a:p>
            <a:fld id="{2C073674-E123-4103-8851-7C5DDB134F9C}" type="slidenum">
              <a:rPr lang="en-US" smtClean="0"/>
              <a:t>‹#›</a:t>
            </a:fld>
            <a:endParaRPr lang="en-US"/>
          </a:p>
        </p:txBody>
      </p:sp>
    </p:spTree>
    <p:extLst>
      <p:ext uri="{BB962C8B-B14F-4D97-AF65-F5344CB8AC3E}">
        <p14:creationId xmlns:p14="http://schemas.microsoft.com/office/powerpoint/2010/main" val="2150316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dirty="0"/>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645545798"/>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0" indent="0">
              <a:buFontTx/>
              <a:buNone/>
              <a:tabLst>
                <a:tab pos="5254625" algn="r"/>
              </a:tabLst>
              <a:defRPr/>
            </a:lvl1pPr>
            <a:lvl2pPr marL="182563" indent="-182563">
              <a:tabLst>
                <a:tab pos="5254625" algn="r"/>
              </a:tabLst>
              <a:defRPr/>
            </a:lvl2pPr>
            <a:lvl3pPr marL="365125" indent="-182563">
              <a:tabLst>
                <a:tab pos="5254625" algn="r"/>
              </a:tabLst>
              <a:defRPr/>
            </a:lvl3pPr>
            <a:lvl4pPr marL="547688" indent="-182563">
              <a:tabLst>
                <a:tab pos="5254625" algn="r"/>
              </a:tabLst>
              <a:defRPr/>
            </a:lvl4pPr>
            <a:lvl5pPr marL="730250" indent="-182563">
              <a:tabLst>
                <a:tab pos="5254625" algn="r"/>
              </a:tabLst>
              <a:defRPr/>
            </a:lvl5pPr>
            <a:lvl6pPr marL="914400" indent="-182563">
              <a:tabLst>
                <a:tab pos="5254625" algn="r"/>
              </a:tabLst>
              <a:defRPr/>
            </a:lvl6pPr>
            <a:lvl7pPr marL="1096963" indent="-182563">
              <a:tabLst>
                <a:tab pos="5254625" algn="r"/>
              </a:tabLst>
              <a:defRPr/>
            </a:lvl7pPr>
            <a:lvl8pPr marL="1279525" indent="-182563">
              <a:tabLst>
                <a:tab pos="5254625" algn="r"/>
              </a:tabLst>
              <a:defRPr/>
            </a:lvl8pPr>
            <a:lvl9pPr marL="1462088"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endParaRPr lang="en-US" dirty="0"/>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endParaRPr lang="en-US" dirty="0"/>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dirty="0"/>
          </a:p>
        </p:txBody>
      </p:sp>
      <p:sp>
        <p:nvSpPr>
          <p:cNvPr id="7" name="Rectangle: Rounded Corners 6">
            <a:extLst>
              <a:ext uri="{FF2B5EF4-FFF2-40B4-BE49-F238E27FC236}">
                <a16:creationId xmlns:a16="http://schemas.microsoft.com/office/drawing/2014/main" id="{13D1BF3F-4438-43E9-A827-A534E48A4D8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955804209"/>
      </p:ext>
    </p:extLst>
  </p:cSld>
  <p:clrMapOvr>
    <a:masterClrMapping/>
  </p:clrMapOvr>
  <p:extLst>
    <p:ext uri="{DCECCB84-F9BA-43D5-87BE-67443E8EF086}">
      <p15:sldGuideLst xmlns:p15="http://schemas.microsoft.com/office/powerpoint/2012/main">
        <p15:guide id="1" pos="3600">
          <p15:clr>
            <a:srgbClr val="FBAE40"/>
          </p15:clr>
        </p15:guide>
        <p15:guide id="2" pos="4080">
          <p15:clr>
            <a:srgbClr val="FBAE40"/>
          </p15:clr>
        </p15:guide>
        <p15:guide id="3" orient="horz" pos="1094">
          <p15:clr>
            <a:srgbClr val="FBAE40"/>
          </p15:clr>
        </p15:guide>
        <p15:guide id="4" orient="horz" pos="383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ection Header 06">
    <p:bg>
      <p:bgPr>
        <a:solidFill>
          <a:srgbClr val="F4F4F4"/>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5165E177-AFB8-8744-B4BB-F1F417C613E1}"/>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endParaRPr lang="en-US" dirty="0"/>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endParaRPr lang="en-US" dirty="0"/>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dirty="0"/>
          </a:p>
        </p:txBody>
      </p:sp>
    </p:spTree>
    <p:extLst>
      <p:ext uri="{BB962C8B-B14F-4D97-AF65-F5344CB8AC3E}">
        <p14:creationId xmlns:p14="http://schemas.microsoft.com/office/powerpoint/2010/main" val="862909180"/>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05969F-3FFB-4B42-B566-395971BA10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CD1F6BC-79AA-47C0-9449-5323A177B5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4D580-D914-4368-87DC-BAC582E404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86A90D-B580-4155-A77C-F2D9C3A20AD5}" type="datetimeFigureOut">
              <a:rPr lang="en-US" smtClean="0"/>
              <a:t>1/25/2022</a:t>
            </a:fld>
            <a:endParaRPr lang="en-US"/>
          </a:p>
        </p:txBody>
      </p:sp>
      <p:sp>
        <p:nvSpPr>
          <p:cNvPr id="5" name="Footer Placeholder 4">
            <a:extLst>
              <a:ext uri="{FF2B5EF4-FFF2-40B4-BE49-F238E27FC236}">
                <a16:creationId xmlns:a16="http://schemas.microsoft.com/office/drawing/2014/main" id="{FCBC9A74-C069-4DB7-97BB-8D371666B9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C31FC76-5B54-46EB-A012-A0F0761D86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73674-E123-4103-8851-7C5DDB134F9C}" type="slidenum">
              <a:rPr lang="en-US" smtClean="0"/>
              <a:t>‹#›</a:t>
            </a:fld>
            <a:endParaRPr lang="en-US"/>
          </a:p>
        </p:txBody>
      </p:sp>
    </p:spTree>
    <p:extLst>
      <p:ext uri="{BB962C8B-B14F-4D97-AF65-F5344CB8AC3E}">
        <p14:creationId xmlns:p14="http://schemas.microsoft.com/office/powerpoint/2010/main" val="2222974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leginfo.legislature.ca.gov/faces/billNavClient.xhtml?bill_id=201720180AB3232" TargetMode="External"/><Relationship Id="rId3" Type="http://schemas.openxmlformats.org/officeDocument/2006/relationships/hyperlink" Target="https://leginfo.legislature.ca.gov/faces/billNavClient.xhtml?bill_id=201520160SB32" TargetMode="External"/><Relationship Id="rId7" Type="http://schemas.openxmlformats.org/officeDocument/2006/relationships/hyperlink" Target="https://www.ca.gov/archive/gov39/wp-content/uploads/2018/09/9.10.18-Executive-Order.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leginfo.legislature.ca.gov/faces/billNavClient.xhtml?bill_id=201720180SB100" TargetMode="External"/><Relationship Id="rId11" Type="http://schemas.openxmlformats.org/officeDocument/2006/relationships/hyperlink" Target="https://www.energy.ca.gov/data-reports/reports/integrated-energy-policy-report" TargetMode="External"/><Relationship Id="rId5" Type="http://schemas.openxmlformats.org/officeDocument/2006/relationships/hyperlink" Target="https://leginfo.legislature.ca.gov/faces/billNavClient.xhtml?bill_id=201520160SB350" TargetMode="External"/><Relationship Id="rId10" Type="http://schemas.openxmlformats.org/officeDocument/2006/relationships/hyperlink" Target="https://www.energy.ca.gov/data-reports/reports/integrated-energy-policy-report/2021-integrated-energy-policy-report" TargetMode="External"/><Relationship Id="rId4" Type="http://schemas.openxmlformats.org/officeDocument/2006/relationships/hyperlink" Target="https://ww2.arb.ca.gov/our-work/programs/ab-32-climate-change-scoping-plan" TargetMode="External"/><Relationship Id="rId9" Type="http://schemas.openxmlformats.org/officeDocument/2006/relationships/hyperlink" Target="https://www.gov.ca.gov/wp-content/uploads/2020/09/9.23.20-EO-N-79-20-Climate.pdf"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hyperlink" Target="https://www.energy.ca.gov/energy-rd-reports-n-publications/energy-research-and-development-investment-plans-and-annual" TargetMode="Externa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8.xml"/><Relationship Id="rId16"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filing.energy.ca.gov/Lists/DocketLog.aspx?docketnumber=16-PIER-0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filing.energy.ca.gov/Lists/DocketLog.aspx?docketnumber=16-PIER-01"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vmlDrawing" Target="../drawings/vmlDrawing1.vml"/><Relationship Id="rId6" Type="http://schemas.openxmlformats.org/officeDocument/2006/relationships/image" Target="../media/image20.emf"/><Relationship Id="rId5" Type="http://schemas.openxmlformats.org/officeDocument/2006/relationships/oleObject" Target="../embeddings/oleObject1.bin"/><Relationship Id="rId4" Type="http://schemas.openxmlformats.org/officeDocument/2006/relationships/notesSlide" Target="../notesSlides/notesSlide14.xml"/></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hyperlink" Target="https://www.cua.earth/ccus-organizations" TargetMode="External"/><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ec.europa.eu/growth/industry/strategy/hydrogen/ipceis-hydrogen_en" TargetMode="External"/><Relationship Id="rId5" Type="http://schemas.openxmlformats.org/officeDocument/2006/relationships/hyperlink" Target="https://www.unido.org/IDDI" TargetMode="External"/><Relationship Id="rId4" Type="http://schemas.openxmlformats.org/officeDocument/2006/relationships/hyperlink" Target="https://www.hy4heat.info/wp6" TargetMode="External"/><Relationship Id="rId9"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h2bus.eu/" TargetMode="External"/><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s://www.durham.ac.uk/research/institutes-and-centres/durham-energy-institute/research-profile/current-projects/hydrogen-for-transportation-network-network-h2/"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efiling.energy.ca.gov/Lists/DocketLog.aspx?docketnumber=16-PIER-01"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mailto:mchill@guidehouse.com" TargetMode="External"/><Relationship Id="rId3" Type="http://schemas.openxmlformats.org/officeDocument/2006/relationships/hyperlink" Target="mailto:kevin.uy@energy.ca.gov" TargetMode="External"/><Relationship Id="rId7" Type="http://schemas.openxmlformats.org/officeDocument/2006/relationships/hyperlink" Target="mailto:jluna@guidehouse.com"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mailto:wwang@guidehouse.com" TargetMode="External"/><Relationship Id="rId5" Type="http://schemas.openxmlformats.org/officeDocument/2006/relationships/hyperlink" Target="mailto:wgoetzler@guidehouse.com" TargetMode="External"/><Relationship Id="rId4" Type="http://schemas.openxmlformats.org/officeDocument/2006/relationships/hyperlink" Target="mailto:Harrison.Reynolds@energy.ca.gov"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2114-4B9F-4B2A-9233-3B0740D0C9B4}"/>
              </a:ext>
            </a:extLst>
          </p:cNvPr>
          <p:cNvSpPr>
            <a:spLocks noGrp="1"/>
          </p:cNvSpPr>
          <p:nvPr>
            <p:ph type="ctrTitle"/>
          </p:nvPr>
        </p:nvSpPr>
        <p:spPr>
          <a:xfrm>
            <a:off x="446315" y="2243228"/>
            <a:ext cx="6754586" cy="3210221"/>
          </a:xfrm>
        </p:spPr>
        <p:txBody>
          <a:bodyPr/>
          <a:lstStyle/>
          <a:p>
            <a:pPr>
              <a:lnSpc>
                <a:spcPct val="100000"/>
              </a:lnSpc>
            </a:pPr>
            <a:r>
              <a:rPr lang="en-US" sz="3200" dirty="0">
                <a:latin typeface="Arial" panose="020B0604020202020204" pitchFamily="34" charset="0"/>
                <a:cs typeface="Arial" panose="020B0604020202020204" pitchFamily="34" charset="0"/>
              </a:rPr>
              <a:t>Establishing a Long-Term Natural Gas Research Strategy to Achieve Aggressive Statewide Carbon Neutrality Goals</a:t>
            </a:r>
            <a:br>
              <a:rPr lang="en-US" sz="3200" dirty="0">
                <a:latin typeface="Arial" panose="020B0604020202020204" pitchFamily="34" charset="0"/>
                <a:cs typeface="Arial" panose="020B0604020202020204" pitchFamily="34" charset="0"/>
              </a:rPr>
            </a:br>
            <a:br>
              <a:rPr lang="en-US" sz="3200" dirty="0">
                <a:latin typeface="Arial" panose="020B0604020202020204" pitchFamily="34" charset="0"/>
                <a:cs typeface="Arial" panose="020B0604020202020204" pitchFamily="34" charset="0"/>
              </a:rPr>
            </a:br>
            <a:r>
              <a:rPr lang="en-US" sz="3200" dirty="0">
                <a:latin typeface="Arial" panose="020B0604020202020204" pitchFamily="34" charset="0"/>
                <a:cs typeface="Arial" panose="020B0604020202020204" pitchFamily="34" charset="0"/>
              </a:rPr>
              <a:t>Session 2</a:t>
            </a:r>
          </a:p>
        </p:txBody>
      </p:sp>
      <p:sp>
        <p:nvSpPr>
          <p:cNvPr id="6" name="Text Placeholder 3">
            <a:extLst>
              <a:ext uri="{FF2B5EF4-FFF2-40B4-BE49-F238E27FC236}">
                <a16:creationId xmlns:a16="http://schemas.microsoft.com/office/drawing/2014/main" id="{48F847D8-D0AB-49FB-98F7-E1537BB4890A}"/>
              </a:ext>
            </a:extLst>
          </p:cNvPr>
          <p:cNvSpPr>
            <a:spLocks noGrp="1"/>
          </p:cNvSpPr>
          <p:nvPr>
            <p:ph type="body" sz="quarter" idx="10"/>
          </p:nvPr>
        </p:nvSpPr>
        <p:spPr/>
        <p:txBody>
          <a:bodyPr>
            <a:normAutofit fontScale="55000" lnSpcReduction="20000"/>
          </a:bodyPr>
          <a:lstStyle/>
          <a:p>
            <a:r>
              <a:rPr lang="en-US" dirty="0"/>
              <a:t>January 19, 2022</a:t>
            </a:r>
          </a:p>
          <a:p>
            <a:endParaRPr lang="en-US" dirty="0"/>
          </a:p>
          <a:p>
            <a:r>
              <a:rPr lang="en-US" dirty="0"/>
              <a:t>Contractor Presentation </a:t>
            </a:r>
          </a:p>
        </p:txBody>
      </p:sp>
      <p:sp>
        <p:nvSpPr>
          <p:cNvPr id="3" name="TextBox 2">
            <a:extLst>
              <a:ext uri="{FF2B5EF4-FFF2-40B4-BE49-F238E27FC236}">
                <a16:creationId xmlns:a16="http://schemas.microsoft.com/office/drawing/2014/main" id="{F289AC5F-9B04-402E-99F0-FEFB47D692A3}"/>
              </a:ext>
            </a:extLst>
          </p:cNvPr>
          <p:cNvSpPr txBox="1"/>
          <p:nvPr/>
        </p:nvSpPr>
        <p:spPr>
          <a:xfrm>
            <a:off x="481148" y="1704386"/>
            <a:ext cx="6719753" cy="53884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1200"/>
              </a:spcBef>
              <a:spcAft>
                <a:spcPts val="0"/>
              </a:spcAft>
              <a:buClrTx/>
              <a:buSzPct val="100000"/>
              <a:buFontTx/>
              <a:buNone/>
              <a:tabLst/>
              <a:defRPr/>
            </a:pPr>
            <a:r>
              <a:rPr kumimoji="0" lang="en-US" sz="3200" b="1" i="0" u="none" strike="noStrike" kern="1200" cap="none" spc="0" normalizeH="0" baseline="0" noProof="0" dirty="0">
                <a:ln>
                  <a:noFill/>
                </a:ln>
                <a:solidFill>
                  <a:srgbClr val="000000"/>
                </a:solidFill>
                <a:effectLst/>
                <a:uLnTx/>
                <a:uFillTx/>
                <a:latin typeface="Arial"/>
                <a:ea typeface="+mn-ea"/>
                <a:cs typeface="+mn-cs"/>
              </a:rPr>
              <a:t>Stakeholder Introductory Meeting </a:t>
            </a:r>
          </a:p>
        </p:txBody>
      </p:sp>
    </p:spTree>
    <p:extLst>
      <p:ext uri="{BB962C8B-B14F-4D97-AF65-F5344CB8AC3E}">
        <p14:creationId xmlns:p14="http://schemas.microsoft.com/office/powerpoint/2010/main" val="1684246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708026"/>
            <a:ext cx="11277600" cy="914400"/>
          </a:xfrm>
        </p:spPr>
        <p:txBody>
          <a:bodyPr/>
          <a:lstStyle/>
          <a:p>
            <a:r>
              <a:rPr lang="en-US" sz="4400" dirty="0">
                <a:latin typeface="Arial Black" panose="020B0A04020102020204" pitchFamily="34" charset="0"/>
              </a:rPr>
              <a:t>Introduction</a:t>
            </a:r>
          </a:p>
        </p:txBody>
      </p:sp>
      <p:sp>
        <p:nvSpPr>
          <p:cNvPr id="3" name="Content Placeholder 2">
            <a:extLst>
              <a:ext uri="{FF2B5EF4-FFF2-40B4-BE49-F238E27FC236}">
                <a16:creationId xmlns:a16="http://schemas.microsoft.com/office/drawing/2014/main" id="{A9B50E49-35B3-45C9-8088-0A39A4F54A7E}"/>
              </a:ext>
            </a:extLst>
          </p:cNvPr>
          <p:cNvSpPr>
            <a:spLocks noGrp="1"/>
          </p:cNvSpPr>
          <p:nvPr>
            <p:ph idx="1"/>
          </p:nvPr>
        </p:nvSpPr>
        <p:spPr>
          <a:xfrm>
            <a:off x="457200" y="1773935"/>
            <a:ext cx="10415016" cy="3543935"/>
          </a:xfrm>
        </p:spPr>
        <p:txBody>
          <a:bodyPr>
            <a:normAutofit/>
          </a:bodyPr>
          <a:lstStyle/>
          <a:p>
            <a:pPr>
              <a:lnSpc>
                <a:spcPct val="100000"/>
              </a:lnSpc>
            </a:pPr>
            <a:r>
              <a:rPr lang="en-US" sz="2000" dirty="0">
                <a:latin typeface="Arial" panose="020B0604020202020204" pitchFamily="34" charset="0"/>
                <a:cs typeface="Arial" panose="020B0604020202020204" pitchFamily="34" charset="0"/>
              </a:rPr>
              <a:t>The recommendations from this study will help inform future research planning for the CEC's Natural Gas Research Program but will not be the sole resource upon which future investments are based.</a:t>
            </a:r>
          </a:p>
          <a:p>
            <a:pPr>
              <a:lnSpc>
                <a:spcPct val="100000"/>
              </a:lnSpc>
            </a:pPr>
            <a:r>
              <a:rPr lang="en-US" sz="2000" dirty="0">
                <a:latin typeface="Arial" panose="020B0604020202020204" pitchFamily="34" charset="0"/>
                <a:cs typeface="Arial" panose="020B0604020202020204" pitchFamily="34" charset="0"/>
              </a:rPr>
              <a:t>Many factors guide the CEC’s investments (e.g., technology, policy). These factors can change over time and the CEC must be responsive to these changes.</a:t>
            </a:r>
          </a:p>
          <a:p>
            <a:pPr>
              <a:lnSpc>
                <a:spcPct val="100000"/>
              </a:lnSpc>
            </a:pPr>
            <a:r>
              <a:rPr lang="en-US" sz="2000" dirty="0">
                <a:latin typeface="Arial" panose="020B0604020202020204" pitchFamily="34" charset="0"/>
                <a:cs typeface="Arial" panose="020B0604020202020204" pitchFamily="34" charset="0"/>
              </a:rPr>
              <a:t>The findings and figures presented herein are preliminary and subject to change as the study progresses.</a:t>
            </a:r>
          </a:p>
          <a:p>
            <a:endParaRPr lang="en-US" sz="2400" dirty="0"/>
          </a:p>
        </p:txBody>
      </p:sp>
      <p:sp>
        <p:nvSpPr>
          <p:cNvPr id="4" name="Slide Number Placeholder 3">
            <a:extLst>
              <a:ext uri="{FF2B5EF4-FFF2-40B4-BE49-F238E27FC236}">
                <a16:creationId xmlns:a16="http://schemas.microsoft.com/office/drawing/2014/main" id="{4FD02B76-6990-472F-808B-167DBEE553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524506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572135"/>
            <a:ext cx="11277600" cy="914400"/>
          </a:xfrm>
        </p:spPr>
        <p:txBody>
          <a:bodyPr/>
          <a:lstStyle/>
          <a:p>
            <a:r>
              <a:rPr lang="en-US" sz="4400" dirty="0">
                <a:latin typeface="Arial Black" panose="020B0A04020102020204" pitchFamily="34" charset="0"/>
              </a:rPr>
              <a:t>Questions to Consider</a:t>
            </a:r>
          </a:p>
        </p:txBody>
      </p:sp>
      <p:sp>
        <p:nvSpPr>
          <p:cNvPr id="3" name="Content Placeholder 2">
            <a:extLst>
              <a:ext uri="{FF2B5EF4-FFF2-40B4-BE49-F238E27FC236}">
                <a16:creationId xmlns:a16="http://schemas.microsoft.com/office/drawing/2014/main" id="{A9B50E49-35B3-45C9-8088-0A39A4F54A7E}"/>
              </a:ext>
            </a:extLst>
          </p:cNvPr>
          <p:cNvSpPr>
            <a:spLocks noGrp="1"/>
          </p:cNvSpPr>
          <p:nvPr>
            <p:ph idx="1"/>
          </p:nvPr>
        </p:nvSpPr>
        <p:spPr>
          <a:xfrm>
            <a:off x="457200" y="1600199"/>
            <a:ext cx="10442448" cy="4092575"/>
          </a:xfrm>
        </p:spPr>
        <p:txBody>
          <a:bodyPr>
            <a:normAutofit/>
          </a:bodyPr>
          <a:lstStyle/>
          <a:p>
            <a:pPr marL="0" indent="0">
              <a:lnSpc>
                <a:spcPct val="100000"/>
              </a:lnSpc>
              <a:buNone/>
            </a:pPr>
            <a:r>
              <a:rPr lang="en-US" sz="2000" dirty="0">
                <a:latin typeface="Arial" panose="020B0604020202020204" pitchFamily="34" charset="0"/>
                <a:cs typeface="Arial" panose="020B0604020202020204" pitchFamily="34" charset="0"/>
              </a:rPr>
              <a:t>The purpose of this presentation is to gain stakeholder feedback on preliminary results – subsectors which are important, prioritization methodology (Q&amp;A slide)</a:t>
            </a:r>
          </a:p>
          <a:p>
            <a:pPr>
              <a:lnSpc>
                <a:spcPct val="100000"/>
              </a:lnSpc>
            </a:pPr>
            <a:r>
              <a:rPr lang="en-US" sz="2000" b="1" dirty="0">
                <a:latin typeface="Arial" panose="020B0604020202020204" pitchFamily="34" charset="0"/>
                <a:cs typeface="Arial" panose="020B0604020202020204" pitchFamily="34" charset="0"/>
              </a:rPr>
              <a:t>Sectors &amp; Subsectors:</a:t>
            </a:r>
          </a:p>
          <a:p>
            <a:pPr marL="914400" lvl="1" indent="-457200">
              <a:lnSpc>
                <a:spcPct val="100000"/>
              </a:lnSpc>
              <a:buFont typeface="+mj-lt"/>
              <a:buAutoNum type="arabicPeriod"/>
            </a:pPr>
            <a:r>
              <a:rPr lang="en-US" sz="2000" dirty="0">
                <a:latin typeface="Arial" panose="020B0604020202020204" pitchFamily="34" charset="0"/>
                <a:cs typeface="Arial" panose="020B0604020202020204" pitchFamily="34" charset="0"/>
              </a:rPr>
              <a:t>Are there any subsectors that are missing?</a:t>
            </a:r>
          </a:p>
          <a:p>
            <a:pPr marL="914400" lvl="1" indent="-457200">
              <a:lnSpc>
                <a:spcPct val="100000"/>
              </a:lnSpc>
              <a:buFont typeface="+mj-lt"/>
              <a:buAutoNum type="arabicPeriod"/>
            </a:pPr>
            <a:r>
              <a:rPr lang="en-US" sz="2000" dirty="0">
                <a:latin typeface="Arial" panose="020B0604020202020204" pitchFamily="34" charset="0"/>
                <a:cs typeface="Arial" panose="020B0604020202020204" pitchFamily="34" charset="0"/>
              </a:rPr>
              <a:t>Should any subsectors have their priority reassessed?</a:t>
            </a:r>
          </a:p>
          <a:p>
            <a:pPr>
              <a:lnSpc>
                <a:spcPct val="100000"/>
              </a:lnSpc>
            </a:pPr>
            <a:r>
              <a:rPr lang="en-US" sz="2000" b="1" dirty="0">
                <a:latin typeface="Arial" panose="020B0604020202020204" pitchFamily="34" charset="0"/>
                <a:cs typeface="Arial" panose="020B0604020202020204" pitchFamily="34" charset="0"/>
              </a:rPr>
              <a:t>Prioritization Methodology:</a:t>
            </a:r>
          </a:p>
          <a:p>
            <a:pPr marL="914400" lvl="1" indent="-457200">
              <a:lnSpc>
                <a:spcPct val="100000"/>
              </a:lnSpc>
              <a:buFont typeface="+mj-lt"/>
              <a:buAutoNum type="arabicPeriod"/>
            </a:pPr>
            <a:r>
              <a:rPr lang="en-US" sz="2000" dirty="0">
                <a:latin typeface="Arial" panose="020B0604020202020204" pitchFamily="34" charset="0"/>
                <a:cs typeface="Arial" panose="020B0604020202020204" pitchFamily="34" charset="0"/>
              </a:rPr>
              <a:t>Are the metrics and score descriptions clear enough?</a:t>
            </a:r>
          </a:p>
          <a:p>
            <a:pPr marL="914400" lvl="1" indent="-457200">
              <a:lnSpc>
                <a:spcPct val="100000"/>
              </a:lnSpc>
              <a:buFont typeface="+mj-lt"/>
              <a:buAutoNum type="arabicPeriod"/>
            </a:pPr>
            <a:r>
              <a:rPr lang="en-US" sz="2000" dirty="0">
                <a:latin typeface="Arial" panose="020B0604020202020204" pitchFamily="34" charset="0"/>
                <a:cs typeface="Arial" panose="020B0604020202020204" pitchFamily="34" charset="0"/>
              </a:rPr>
              <a:t>Thoughts on the weightings for the metrics?</a:t>
            </a:r>
          </a:p>
          <a:p>
            <a:pPr marL="914400" lvl="1" indent="-457200">
              <a:lnSpc>
                <a:spcPct val="100000"/>
              </a:lnSpc>
              <a:buFont typeface="+mj-lt"/>
              <a:buAutoNum type="arabicPeriod"/>
            </a:pPr>
            <a:r>
              <a:rPr lang="en-US" sz="2000" dirty="0">
                <a:latin typeface="Arial" panose="020B0604020202020204" pitchFamily="34" charset="0"/>
                <a:cs typeface="Arial" panose="020B0604020202020204" pitchFamily="34" charset="0"/>
              </a:rPr>
              <a:t>Is there anything missing from the metrics and score descriptions that should be considered?</a:t>
            </a:r>
          </a:p>
          <a:p>
            <a:pPr>
              <a:lnSpc>
                <a:spcPct val="100000"/>
              </a:lnSpc>
            </a:pPr>
            <a:endParaRPr lang="en-US" sz="2400" dirty="0">
              <a:solidFill>
                <a:srgbClr val="FF0000"/>
              </a:solidFill>
            </a:endParaRPr>
          </a:p>
        </p:txBody>
      </p:sp>
      <p:sp>
        <p:nvSpPr>
          <p:cNvPr id="4" name="Slide Number Placeholder 3">
            <a:extLst>
              <a:ext uri="{FF2B5EF4-FFF2-40B4-BE49-F238E27FC236}">
                <a16:creationId xmlns:a16="http://schemas.microsoft.com/office/drawing/2014/main" id="{4FD02B76-6990-472F-808B-167DBEE553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7752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D2F93-33DA-445D-8D56-288238F6EAC0}"/>
              </a:ext>
            </a:extLst>
          </p:cNvPr>
          <p:cNvSpPr>
            <a:spLocks noGrp="1"/>
          </p:cNvSpPr>
          <p:nvPr>
            <p:ph type="title"/>
          </p:nvPr>
        </p:nvSpPr>
        <p:spPr>
          <a:xfrm>
            <a:off x="838200" y="251492"/>
            <a:ext cx="10515600" cy="1325563"/>
          </a:xfrm>
        </p:spPr>
        <p:txBody>
          <a:bodyPr/>
          <a:lstStyle/>
          <a:p>
            <a:r>
              <a:rPr lang="en-US" sz="4400" b="0" dirty="0">
                <a:latin typeface="Arial Black" panose="020B0A04020102020204" pitchFamily="34" charset="0"/>
              </a:rPr>
              <a:t>Agenda</a:t>
            </a:r>
          </a:p>
        </p:txBody>
      </p:sp>
      <p:graphicFrame>
        <p:nvGraphicFramePr>
          <p:cNvPr id="9" name="Table 9">
            <a:extLst>
              <a:ext uri="{FF2B5EF4-FFF2-40B4-BE49-F238E27FC236}">
                <a16:creationId xmlns:a16="http://schemas.microsoft.com/office/drawing/2014/main" id="{9ABAC172-2E44-4691-9806-68FD9FE70330}"/>
              </a:ext>
            </a:extLst>
          </p:cNvPr>
          <p:cNvGraphicFramePr>
            <a:graphicFrameLocks noGrp="1"/>
          </p:cNvGraphicFramePr>
          <p:nvPr>
            <p:extLst>
              <p:ext uri="{D42A27DB-BD31-4B8C-83A1-F6EECF244321}">
                <p14:modId xmlns:p14="http://schemas.microsoft.com/office/powerpoint/2010/main" val="2713967121"/>
              </p:ext>
            </p:extLst>
          </p:nvPr>
        </p:nvGraphicFramePr>
        <p:xfrm>
          <a:off x="838200" y="1516952"/>
          <a:ext cx="10180320" cy="4236720"/>
        </p:xfrm>
        <a:graphic>
          <a:graphicData uri="http://schemas.openxmlformats.org/drawingml/2006/table">
            <a:tbl>
              <a:tblPr firstRow="1" bandRow="1">
                <a:tableStyleId>{BC89EF96-8CEA-46FF-86C4-4CE0E7609802}</a:tableStyleId>
              </a:tblPr>
              <a:tblGrid>
                <a:gridCol w="2701814">
                  <a:extLst>
                    <a:ext uri="{9D8B030D-6E8A-4147-A177-3AD203B41FA5}">
                      <a16:colId xmlns:a16="http://schemas.microsoft.com/office/drawing/2014/main" val="31110514"/>
                    </a:ext>
                  </a:extLst>
                </a:gridCol>
                <a:gridCol w="7478506">
                  <a:extLst>
                    <a:ext uri="{9D8B030D-6E8A-4147-A177-3AD203B41FA5}">
                      <a16:colId xmlns:a16="http://schemas.microsoft.com/office/drawing/2014/main" val="2573512431"/>
                    </a:ext>
                  </a:extLst>
                </a:gridCol>
              </a:tblGrid>
              <a:tr h="3708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100000"/>
                        </a:lnSpc>
                      </a:pPr>
                      <a:r>
                        <a:rPr lang="en-US" sz="2200" dirty="0">
                          <a:solidFill>
                            <a:schemeClr val="tx1"/>
                          </a:solidFill>
                          <a:latin typeface="Arial" panose="020B0604020202020204" pitchFamily="34" charset="0"/>
                          <a:cs typeface="Arial" panose="020B0604020202020204" pitchFamily="34" charset="0"/>
                        </a:rPr>
                        <a:t>Time </a:t>
                      </a:r>
                    </a:p>
                  </a:txBody>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100000"/>
                        </a:lnSpc>
                      </a:pPr>
                      <a:r>
                        <a:rPr lang="en-US" sz="2200" dirty="0">
                          <a:solidFill>
                            <a:schemeClr val="tx1"/>
                          </a:solidFill>
                          <a:latin typeface="Arial" panose="020B0604020202020204" pitchFamily="34" charset="0"/>
                          <a:cs typeface="Arial" panose="020B0604020202020204" pitchFamily="34" charset="0"/>
                        </a:rPr>
                        <a:t>Items</a:t>
                      </a:r>
                    </a:p>
                  </a:txBody>
                  <a:tcPr/>
                </a:tc>
                <a:extLst>
                  <a:ext uri="{0D108BD9-81ED-4DB2-BD59-A6C34878D82A}">
                    <a16:rowId xmlns:a16="http://schemas.microsoft.com/office/drawing/2014/main" val="548301147"/>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100000"/>
                        </a:lnSpc>
                      </a:pPr>
                      <a:r>
                        <a:rPr lang="en-US" sz="2000" dirty="0">
                          <a:latin typeface="Arial" panose="020B0604020202020204" pitchFamily="34" charset="0"/>
                          <a:cs typeface="Arial" panose="020B0604020202020204" pitchFamily="34" charset="0"/>
                        </a:rPr>
                        <a:t>5 minutes</a:t>
                      </a:r>
                    </a:p>
                  </a:txBody>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a:lnSpc>
                          <a:spcPct val="100000"/>
                        </a:lnSpc>
                        <a:spcBef>
                          <a:spcPts val="0"/>
                        </a:spcBef>
                        <a:spcAft>
                          <a:spcPts val="0"/>
                        </a:spcAft>
                        <a:buNone/>
                      </a:pPr>
                      <a:r>
                        <a:rPr lang="en-US" sz="2000" b="1" u="none" strike="noStrike" noProof="0" dirty="0">
                          <a:latin typeface="Arial" panose="020B0604020202020204" pitchFamily="34" charset="0"/>
                          <a:cs typeface="Arial" panose="020B0604020202020204" pitchFamily="34" charset="0"/>
                        </a:rPr>
                        <a:t>Background</a:t>
                      </a:r>
                      <a:endParaRPr lang="en-US" sz="2000" b="0" u="none" strike="noStrike" noProof="0" dirty="0">
                        <a:latin typeface="Arial" panose="020B0604020202020204" pitchFamily="34" charset="0"/>
                        <a:cs typeface="Arial" panose="020B0604020202020204" pitchFamily="34" charset="0"/>
                      </a:endParaRPr>
                    </a:p>
                    <a:p>
                      <a:pPr marL="800100" marR="0" lvl="1" indent="-342900" algn="l">
                        <a:lnSpc>
                          <a:spcPct val="100000"/>
                        </a:lnSpc>
                        <a:spcBef>
                          <a:spcPts val="0"/>
                        </a:spcBef>
                        <a:spcAft>
                          <a:spcPts val="0"/>
                        </a:spcAft>
                        <a:buClr>
                          <a:srgbClr val="000000"/>
                        </a:buClr>
                        <a:buFont typeface="Arial,Sans-Serif"/>
                        <a:buChar char="•"/>
                      </a:pPr>
                      <a:r>
                        <a:rPr lang="en-US" sz="2000" b="0" u="none" strike="noStrike" noProof="0" dirty="0">
                          <a:latin typeface="Arial" panose="020B0604020202020204" pitchFamily="34" charset="0"/>
                          <a:cs typeface="Arial" panose="020B0604020202020204" pitchFamily="34" charset="0"/>
                        </a:rPr>
                        <a:t>Natural Gas Research Program Background and Policy Drivers</a:t>
                      </a:r>
                    </a:p>
                    <a:p>
                      <a:pPr marL="800100" marR="0" lvl="1" indent="-342900" algn="l">
                        <a:lnSpc>
                          <a:spcPct val="100000"/>
                        </a:lnSpc>
                        <a:spcBef>
                          <a:spcPts val="0"/>
                        </a:spcBef>
                        <a:spcAft>
                          <a:spcPts val="0"/>
                        </a:spcAft>
                        <a:buClr>
                          <a:srgbClr val="000000"/>
                        </a:buClr>
                        <a:buFont typeface="Arial,Sans-Serif"/>
                        <a:buChar char="•"/>
                      </a:pPr>
                      <a:r>
                        <a:rPr lang="en-US" sz="2000" b="0" u="none" strike="noStrike" noProof="0" dirty="0">
                          <a:latin typeface="Arial" panose="020B0604020202020204" pitchFamily="34" charset="0"/>
                          <a:cs typeface="Arial" panose="020B0604020202020204" pitchFamily="34" charset="0"/>
                        </a:rPr>
                        <a:t>NG R&amp;D Strategy Project</a:t>
                      </a:r>
                      <a:endParaRPr lang="en-US" sz="2000" b="0" i="0" u="none" strike="noStrike"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12048226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100000"/>
                        </a:lnSpc>
                      </a:pPr>
                      <a:r>
                        <a:rPr lang="en-US" sz="2000" dirty="0">
                          <a:latin typeface="Arial" panose="020B0604020202020204" pitchFamily="34" charset="0"/>
                          <a:cs typeface="Arial" panose="020B0604020202020204" pitchFamily="34" charset="0"/>
                        </a:rPr>
                        <a:t>5 minutes</a:t>
                      </a:r>
                    </a:p>
                  </a:txBody>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2000" b="1" dirty="0">
                          <a:latin typeface="Arial" panose="020B0604020202020204" pitchFamily="34" charset="0"/>
                          <a:cs typeface="Arial" panose="020B0604020202020204" pitchFamily="34" charset="0"/>
                        </a:rPr>
                        <a:t>Project Approach and Timeline</a:t>
                      </a:r>
                    </a:p>
                  </a:txBody>
                  <a:tcPr/>
                </a:tc>
                <a:extLst>
                  <a:ext uri="{0D108BD9-81ED-4DB2-BD59-A6C34878D82A}">
                    <a16:rowId xmlns:a16="http://schemas.microsoft.com/office/drawing/2014/main" val="1466034193"/>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100000"/>
                        </a:lnSpc>
                      </a:pPr>
                      <a:r>
                        <a:rPr lang="en-US" sz="2000" dirty="0">
                          <a:latin typeface="Arial" panose="020B0604020202020204" pitchFamily="34" charset="0"/>
                          <a:cs typeface="Arial" panose="020B0604020202020204" pitchFamily="34" charset="0"/>
                        </a:rPr>
                        <a:t>5 minutes</a:t>
                      </a:r>
                    </a:p>
                  </a:txBody>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nSpc>
                          <a:spcPct val="100000"/>
                        </a:lnSpc>
                      </a:pPr>
                      <a:r>
                        <a:rPr lang="en-US" sz="2000" b="1" dirty="0">
                          <a:latin typeface="Arial" panose="020B0604020202020204" pitchFamily="34" charset="0"/>
                          <a:cs typeface="Arial" panose="020B0604020202020204" pitchFamily="34" charset="0"/>
                        </a:rPr>
                        <a:t>Sector &amp; Subsector Overview</a:t>
                      </a:r>
                    </a:p>
                  </a:txBody>
                  <a:tcPr/>
                </a:tc>
                <a:extLst>
                  <a:ext uri="{0D108BD9-81ED-4DB2-BD59-A6C34878D82A}">
                    <a16:rowId xmlns:a16="http://schemas.microsoft.com/office/drawing/2014/main" val="805770955"/>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100000"/>
                        </a:lnSpc>
                      </a:pPr>
                      <a:r>
                        <a:rPr lang="en-US" sz="2000" dirty="0">
                          <a:latin typeface="Arial" panose="020B0604020202020204" pitchFamily="34" charset="0"/>
                          <a:cs typeface="Arial" panose="020B0604020202020204" pitchFamily="34" charset="0"/>
                        </a:rPr>
                        <a:t>25 minutes</a:t>
                      </a:r>
                    </a:p>
                  </a:txBody>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nSpc>
                          <a:spcPct val="100000"/>
                        </a:lnSpc>
                      </a:pPr>
                      <a:r>
                        <a:rPr lang="en-US" sz="2000" b="1" dirty="0">
                          <a:latin typeface="Arial" panose="020B0604020202020204" pitchFamily="34" charset="0"/>
                          <a:cs typeface="Arial" panose="020B0604020202020204" pitchFamily="34" charset="0"/>
                        </a:rPr>
                        <a:t>Technology Evaluation</a:t>
                      </a:r>
                    </a:p>
                    <a:p>
                      <a:pPr marL="800100" marR="0" lvl="1" indent="-342900" algn="l">
                        <a:lnSpc>
                          <a:spcPct val="100000"/>
                        </a:lnSpc>
                        <a:spcBef>
                          <a:spcPts val="0"/>
                        </a:spcBef>
                        <a:spcAft>
                          <a:spcPts val="0"/>
                        </a:spcAft>
                        <a:buClr>
                          <a:srgbClr val="000000"/>
                        </a:buClr>
                        <a:buFont typeface="Arial,Sans-Serif"/>
                        <a:buChar char="•"/>
                      </a:pPr>
                      <a:r>
                        <a:rPr lang="en-US" sz="2000" b="0" u="none" strike="noStrike" noProof="0" dirty="0">
                          <a:latin typeface="Arial" panose="020B0604020202020204" pitchFamily="34" charset="0"/>
                          <a:cs typeface="Arial" panose="020B0604020202020204" pitchFamily="34" charset="0"/>
                        </a:rPr>
                        <a:t>Evaluation Methodology</a:t>
                      </a:r>
                    </a:p>
                    <a:p>
                      <a:pPr marL="800100" marR="0" lvl="1" indent="-342900" algn="l">
                        <a:lnSpc>
                          <a:spcPct val="100000"/>
                        </a:lnSpc>
                        <a:spcBef>
                          <a:spcPts val="0"/>
                        </a:spcBef>
                        <a:spcAft>
                          <a:spcPts val="0"/>
                        </a:spcAft>
                        <a:buClr>
                          <a:srgbClr val="000000"/>
                        </a:buClr>
                        <a:buFont typeface="Arial,Sans-Serif"/>
                        <a:buChar char="•"/>
                      </a:pPr>
                      <a:r>
                        <a:rPr lang="en-US" sz="2000" b="0" u="none" strike="noStrike" noProof="0" dirty="0">
                          <a:latin typeface="Arial" panose="020B0604020202020204" pitchFamily="34" charset="0"/>
                          <a:cs typeface="Arial" panose="020B0604020202020204" pitchFamily="34" charset="0"/>
                        </a:rPr>
                        <a:t>Sample Scoring Walkthrough</a:t>
                      </a:r>
                    </a:p>
                    <a:p>
                      <a:pPr marL="800100" marR="0" lvl="1" indent="-342900" algn="l">
                        <a:lnSpc>
                          <a:spcPct val="100000"/>
                        </a:lnSpc>
                        <a:spcBef>
                          <a:spcPts val="0"/>
                        </a:spcBef>
                        <a:spcAft>
                          <a:spcPts val="0"/>
                        </a:spcAft>
                        <a:buClr>
                          <a:srgbClr val="000000"/>
                        </a:buClr>
                        <a:buFont typeface="Arial,Sans-Serif"/>
                        <a:buChar char="•"/>
                      </a:pPr>
                      <a:r>
                        <a:rPr lang="en-US" sz="2000" b="0" u="none" strike="noStrike" noProof="0" dirty="0">
                          <a:latin typeface="Arial" panose="020B0604020202020204" pitchFamily="34" charset="0"/>
                          <a:cs typeface="Arial" panose="020B0604020202020204" pitchFamily="34" charset="0"/>
                        </a:rPr>
                        <a:t>Preliminary Evaluation Matrices</a:t>
                      </a:r>
                      <a:endParaRPr lang="en-US" sz="2000" b="0" i="0" u="none" strike="noStrike"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26998832"/>
                  </a:ext>
                </a:extLst>
              </a:tr>
              <a:tr h="370840">
                <a:tc>
                  <a:txBody>
                    <a:bodyPr/>
                    <a:lstStyle/>
                    <a:p>
                      <a:pPr>
                        <a:lnSpc>
                          <a:spcPct val="100000"/>
                        </a:lnSpc>
                      </a:pPr>
                      <a:r>
                        <a:rPr lang="en-US" sz="2000" dirty="0">
                          <a:latin typeface="Arial" panose="020B0604020202020204" pitchFamily="34" charset="0"/>
                          <a:cs typeface="Arial" panose="020B0604020202020204" pitchFamily="34" charset="0"/>
                        </a:rPr>
                        <a:t>20 minutes</a:t>
                      </a:r>
                    </a:p>
                  </a:txBody>
                  <a:tcPr/>
                </a:tc>
                <a:tc>
                  <a:txBody>
                    <a:bodyPr/>
                    <a:lstStyle/>
                    <a:p>
                      <a:pPr marL="0" marR="0" lvl="1" indent="0" algn="l" defTabSz="914400" rtl="0" eaLnBrk="1" fontAlgn="auto" latinLnBrk="0" hangingPunct="1">
                        <a:lnSpc>
                          <a:spcPct val="100000"/>
                        </a:lnSpc>
                        <a:spcBef>
                          <a:spcPts val="0"/>
                        </a:spcBef>
                        <a:spcAft>
                          <a:spcPts val="0"/>
                        </a:spcAft>
                        <a:buClr>
                          <a:srgbClr val="000000"/>
                        </a:buClr>
                        <a:buSzTx/>
                        <a:buFont typeface="Arial,Sans-Serif"/>
                        <a:buNone/>
                        <a:tabLst/>
                        <a:defRPr/>
                      </a:pPr>
                      <a:r>
                        <a:rPr lang="en-US" sz="2000" b="1" dirty="0">
                          <a:latin typeface="Arial" panose="020B0604020202020204" pitchFamily="34" charset="0"/>
                          <a:cs typeface="Arial" panose="020B0604020202020204" pitchFamily="34" charset="0"/>
                        </a:rPr>
                        <a:t>Closing and Q&amp;A</a:t>
                      </a:r>
                    </a:p>
                  </a:txBody>
                  <a:tcPr/>
                </a:tc>
                <a:extLst>
                  <a:ext uri="{0D108BD9-81ED-4DB2-BD59-A6C34878D82A}">
                    <a16:rowId xmlns:a16="http://schemas.microsoft.com/office/drawing/2014/main" val="195567391"/>
                  </a:ext>
                </a:extLst>
              </a:tr>
            </a:tbl>
          </a:graphicData>
        </a:graphic>
      </p:graphicFrame>
      <p:sp>
        <p:nvSpPr>
          <p:cNvPr id="4" name="Slide Number Placeholder 3">
            <a:extLst>
              <a:ext uri="{FF2B5EF4-FFF2-40B4-BE49-F238E27FC236}">
                <a16:creationId xmlns:a16="http://schemas.microsoft.com/office/drawing/2014/main" id="{2F78BB4C-E500-4ED9-BD62-DD9B57ED01D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208318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4FCD5-25CA-40CD-A594-E894ED8F0E37}"/>
              </a:ext>
            </a:extLst>
          </p:cNvPr>
          <p:cNvSpPr>
            <a:spLocks noGrp="1"/>
          </p:cNvSpPr>
          <p:nvPr>
            <p:ph type="title"/>
          </p:nvPr>
        </p:nvSpPr>
        <p:spPr>
          <a:xfrm>
            <a:off x="838200" y="347789"/>
            <a:ext cx="10515600" cy="1325563"/>
          </a:xfrm>
        </p:spPr>
        <p:txBody>
          <a:bodyPr/>
          <a:lstStyle/>
          <a:p>
            <a:r>
              <a:rPr lang="en-US" sz="4400" dirty="0">
                <a:latin typeface="Arial Black" panose="020B0A04020102020204" pitchFamily="34" charset="0"/>
                <a:cs typeface="Arial"/>
              </a:rPr>
              <a:t>Research Program Background</a:t>
            </a:r>
            <a:endParaRPr lang="en-US" sz="44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F06595C1-128E-4BBE-93CD-22DAD4E6A4C8}"/>
              </a:ext>
            </a:extLst>
          </p:cNvPr>
          <p:cNvSpPr>
            <a:spLocks noGrp="1"/>
          </p:cNvSpPr>
          <p:nvPr>
            <p:ph idx="1"/>
          </p:nvPr>
        </p:nvSpPr>
        <p:spPr>
          <a:xfrm>
            <a:off x="838200" y="1673352"/>
            <a:ext cx="10134600" cy="4682998"/>
          </a:xfrm>
        </p:spPr>
        <p:txBody>
          <a:bodyPr>
            <a:normAutofit fontScale="62500" lnSpcReduction="20000"/>
          </a:bodyPr>
          <a:lstStyle/>
          <a:p>
            <a:pPr>
              <a:lnSpc>
                <a:spcPct val="120000"/>
              </a:lnSpc>
            </a:pPr>
            <a:r>
              <a:rPr lang="en-US" sz="2900" dirty="0">
                <a:latin typeface="Arial" panose="020B0604020202020204" pitchFamily="34" charset="0"/>
                <a:cs typeface="Arial" panose="020B0604020202020204" pitchFamily="34" charset="0"/>
              </a:rPr>
              <a:t>The Natural Gas Research, Development and Demonstration Program is funded by a natural gas ratepayer surcharge established by the California Public Utilities Commission (CPUC) in 2004</a:t>
            </a:r>
          </a:p>
          <a:p>
            <a:pPr>
              <a:lnSpc>
                <a:spcPct val="120000"/>
              </a:lnSpc>
            </a:pPr>
            <a:r>
              <a:rPr lang="en-US" sz="2900" dirty="0">
                <a:latin typeface="Arial" panose="020B0604020202020204" pitchFamily="34" charset="0"/>
                <a:cs typeface="Arial" panose="020B0604020202020204" pitchFamily="34" charset="0"/>
              </a:rPr>
              <a:t>The purpose of the Natural Gas RD&amp;D Program is to benefit the ratepayers of natural gas investor-owned utilities*</a:t>
            </a:r>
          </a:p>
          <a:p>
            <a:pPr>
              <a:lnSpc>
                <a:spcPct val="120000"/>
              </a:lnSpc>
            </a:pPr>
            <a:r>
              <a:rPr lang="en-US" sz="2900" dirty="0">
                <a:latin typeface="Arial" panose="020B0604020202020204" pitchFamily="34" charset="0"/>
                <a:cs typeface="Arial" panose="020B0604020202020204" pitchFamily="34" charset="0"/>
              </a:rPr>
              <a:t>The Natural Gas RD&amp;D Program funds clean energy technology projects that promote greater natural gas reliability, lower costs, and increased safety</a:t>
            </a:r>
          </a:p>
          <a:p>
            <a:pPr>
              <a:lnSpc>
                <a:spcPct val="120000"/>
              </a:lnSpc>
            </a:pPr>
            <a:r>
              <a:rPr lang="en-US" sz="2900" dirty="0">
                <a:latin typeface="Arial" panose="020B0604020202020204" pitchFamily="34" charset="0"/>
                <a:cs typeface="Arial" panose="020B0604020202020204" pitchFamily="34" charset="0"/>
              </a:rPr>
              <a:t>Funded projects must lead to technological advancement and breakthroughs to overcome the barriers that prevent the achievement of the state’s statutory energy goals</a:t>
            </a:r>
          </a:p>
          <a:p>
            <a:pPr>
              <a:lnSpc>
                <a:spcPct val="120000"/>
              </a:lnSpc>
            </a:pPr>
            <a:r>
              <a:rPr lang="en-US" sz="2900" dirty="0">
                <a:latin typeface="Arial" panose="020B0604020202020204" pitchFamily="34" charset="0"/>
                <a:cs typeface="Arial" panose="020B0604020202020204" pitchFamily="34" charset="0"/>
              </a:rPr>
              <a:t>Annual program funds total $24 million</a:t>
            </a:r>
          </a:p>
          <a:p>
            <a:pPr marL="0" indent="0">
              <a:lnSpc>
                <a:spcPct val="120000"/>
              </a:lnSpc>
              <a:buNone/>
            </a:pPr>
            <a:endParaRPr lang="en-US" sz="2900" i="1" dirty="0">
              <a:latin typeface="Arial" panose="020B0604020202020204" pitchFamily="34" charset="0"/>
              <a:cs typeface="Arial" panose="020B0604020202020204" pitchFamily="34" charset="0"/>
            </a:endParaRPr>
          </a:p>
          <a:p>
            <a:pPr marL="0" indent="0">
              <a:lnSpc>
                <a:spcPct val="120000"/>
              </a:lnSpc>
              <a:buNone/>
            </a:pPr>
            <a:r>
              <a:rPr lang="en-US" altLang="en-US" sz="2100" i="1" dirty="0">
                <a:solidFill>
                  <a:srgbClr val="000000"/>
                </a:solidFill>
                <a:latin typeface="Arial" panose="020B0604020202020204" pitchFamily="34" charset="0"/>
                <a:cs typeface="Arial" panose="020B0604020202020204" pitchFamily="34" charset="0"/>
              </a:rPr>
              <a:t>* Pacific Gas and Electric Co., San Diego Gas and Electric Co., and Southern California Gas Company</a:t>
            </a:r>
          </a:p>
          <a:p>
            <a:pPr marL="0" indent="0">
              <a:buNone/>
            </a:pPr>
            <a:endParaRPr lang="en-US" sz="2800" dirty="0"/>
          </a:p>
          <a:p>
            <a:pPr marL="0" indent="0">
              <a:buNone/>
            </a:pPr>
            <a:endParaRPr lang="en-US" sz="2800" dirty="0"/>
          </a:p>
        </p:txBody>
      </p:sp>
      <p:sp>
        <p:nvSpPr>
          <p:cNvPr id="4" name="Slide Number Placeholder 3">
            <a:extLst>
              <a:ext uri="{FF2B5EF4-FFF2-40B4-BE49-F238E27FC236}">
                <a16:creationId xmlns:a16="http://schemas.microsoft.com/office/drawing/2014/main" id="{35DB193E-08A4-438B-BB31-969F3ADD705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365701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FA6AC-432E-48A9-94F9-CD6234939D50}"/>
              </a:ext>
            </a:extLst>
          </p:cNvPr>
          <p:cNvSpPr>
            <a:spLocks noGrp="1"/>
          </p:cNvSpPr>
          <p:nvPr>
            <p:ph type="title"/>
          </p:nvPr>
        </p:nvSpPr>
        <p:spPr>
          <a:xfrm>
            <a:off x="704088" y="136525"/>
            <a:ext cx="10649712" cy="1325563"/>
          </a:xfrm>
        </p:spPr>
        <p:txBody>
          <a:bodyPr/>
          <a:lstStyle/>
          <a:p>
            <a:r>
              <a:rPr lang="en-US" sz="4400" dirty="0">
                <a:latin typeface="Arial Black" panose="020B0A04020102020204" pitchFamily="34" charset="0"/>
                <a:cs typeface="Arial"/>
              </a:rPr>
              <a:t>California Policy Drivers </a:t>
            </a:r>
            <a:endParaRPr lang="en-US" sz="44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8D8201B6-5DAC-467A-A723-2C8C734AD934}"/>
              </a:ext>
            </a:extLst>
          </p:cNvPr>
          <p:cNvSpPr>
            <a:spLocks noGrp="1"/>
          </p:cNvSpPr>
          <p:nvPr>
            <p:ph idx="1"/>
          </p:nvPr>
        </p:nvSpPr>
        <p:spPr>
          <a:xfrm>
            <a:off x="704088" y="1330896"/>
            <a:ext cx="10783824" cy="5032375"/>
          </a:xfrm>
        </p:spPr>
        <p:txBody>
          <a:bodyPr>
            <a:normAutofit fontScale="25000" lnSpcReduction="20000"/>
          </a:bodyPr>
          <a:lstStyle/>
          <a:p>
            <a:pPr>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SB 32</a:t>
            </a:r>
            <a:r>
              <a:rPr lang="en-US" sz="6400" b="1" dirty="0">
                <a:latin typeface="Arial" panose="020B0604020202020204" pitchFamily="34" charset="0"/>
                <a:cs typeface="Arial" panose="020B0604020202020204" pitchFamily="34" charset="0"/>
              </a:rPr>
              <a:t>:</a:t>
            </a:r>
            <a:r>
              <a:rPr lang="en-US" sz="6400" dirty="0">
                <a:latin typeface="Arial" panose="020B0604020202020204" pitchFamily="34" charset="0"/>
                <a:cs typeface="Arial" panose="020B0604020202020204" pitchFamily="34" charset="0"/>
              </a:rPr>
              <a:t> Requires the state to reduce greenhouse gas (GHG) emissions to 40% below 1990 levels by 2030; </a:t>
            </a:r>
            <a:r>
              <a:rPr lang="en-US" sz="6400" b="1"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The SB 32 Climate Change Scoping Plan</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CARB created and maintains a comprehensive, multi-year program to reduce GHG emissions in California</a:t>
            </a:r>
          </a:p>
          <a:p>
            <a:pPr lvl="0">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SB 350</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Requires the CEC to establish annual targets for statewide energy efficiency savings</a:t>
            </a:r>
            <a:endParaRPr lang="en-US" sz="6400" b="1" dirty="0">
              <a:latin typeface="Arial" panose="020B0604020202020204" pitchFamily="34" charset="0"/>
              <a:cs typeface="Arial" panose="020B0604020202020204" pitchFamily="34" charset="0"/>
            </a:endParaRPr>
          </a:p>
          <a:p>
            <a:pPr lvl="0">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SB 100</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Requires the state to achieve 100% renewable and carbon-free electricity by 2045 and 60% renewable electricity by 2030</a:t>
            </a:r>
          </a:p>
          <a:p>
            <a:pPr lvl="0">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EO B-55-18</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Sets a goal that the entire California economy achieve carbon neutrality by 2045 and achieve and maintain net negative emissions thereafter</a:t>
            </a:r>
          </a:p>
          <a:p>
            <a:pPr lvl="0">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AB 3232</a:t>
            </a:r>
            <a:r>
              <a:rPr lang="en-US" sz="6400" dirty="0">
                <a:latin typeface="Arial" panose="020B0604020202020204" pitchFamily="34" charset="0"/>
                <a:cs typeface="Arial" panose="020B0604020202020204" pitchFamily="34" charset="0"/>
              </a:rPr>
              <a:t>: Requires the CEC to assess the potential to reduce GHG emissions from residential and commercial buildings by 40% of 1990 levels by 2030</a:t>
            </a:r>
          </a:p>
          <a:p>
            <a:pPr lvl="0">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EO N-79-20</a:t>
            </a:r>
            <a:r>
              <a:rPr lang="en-US" sz="6400" dirty="0">
                <a:latin typeface="Arial" panose="020B0604020202020204" pitchFamily="34" charset="0"/>
                <a:cs typeface="Arial" panose="020B0604020202020204" pitchFamily="34" charset="0"/>
              </a:rPr>
              <a:t>: Sets a goal of 100% zero emission vehicles (ZEV) for passenger cars, light duty trucks, and drayage vehicles by 2035 and medium- and heavy-duty vehicles by 2045</a:t>
            </a:r>
          </a:p>
          <a:p>
            <a:pPr>
              <a:lnSpc>
                <a:spcPct val="120000"/>
              </a:lnSpc>
              <a:spcBef>
                <a:spcPts val="200"/>
              </a:spcBef>
              <a:spcAft>
                <a:spcPts val="600"/>
              </a:spcAft>
              <a:defRPr/>
            </a:pPr>
            <a:r>
              <a:rPr lang="en-US" sz="6400" b="1" dirty="0">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Integrated Energy Policy </a:t>
            </a:r>
            <a:r>
              <a:rPr lang="en-US" sz="6400" b="1" dirty="0">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Report</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(IEPR)</a:t>
            </a:r>
            <a:r>
              <a:rPr lang="en-US" sz="6400" b="1" dirty="0">
                <a:latin typeface="Arial" panose="020B0604020202020204" pitchFamily="34" charset="0"/>
                <a:cs typeface="Arial" panose="020B0604020202020204" pitchFamily="34" charset="0"/>
              </a:rPr>
              <a:t>: </a:t>
            </a:r>
            <a:r>
              <a:rPr lang="en-US" sz="6400" dirty="0">
                <a:latin typeface="Arial" panose="020B0604020202020204" pitchFamily="34" charset="0"/>
                <a:cs typeface="Arial" panose="020B0604020202020204" pitchFamily="34" charset="0"/>
              </a:rPr>
              <a:t>Provides an overview of major energy trends and issues facing the state and is updated biennially (use hyperlink to access 2021 IEPR draft)</a:t>
            </a:r>
          </a:p>
          <a:p>
            <a:pPr marL="0" indent="0">
              <a:lnSpc>
                <a:spcPct val="120000"/>
              </a:lnSpc>
              <a:spcBef>
                <a:spcPts val="200"/>
              </a:spcBef>
              <a:spcAft>
                <a:spcPts val="600"/>
              </a:spcAft>
              <a:buNone/>
              <a:defRPr/>
            </a:pPr>
            <a:endParaRPr lang="en-US" altLang="en-US" sz="6400" i="1" dirty="0">
              <a:latin typeface="Arial" panose="020B0604020202020204" pitchFamily="34" charset="0"/>
              <a:cs typeface="Arial" panose="020B0604020202020204" pitchFamily="34" charset="0"/>
            </a:endParaRPr>
          </a:p>
          <a:p>
            <a:pPr marL="0" indent="0">
              <a:lnSpc>
                <a:spcPct val="120000"/>
              </a:lnSpc>
              <a:spcBef>
                <a:spcPts val="200"/>
              </a:spcBef>
              <a:spcAft>
                <a:spcPts val="600"/>
              </a:spcAft>
              <a:buNone/>
              <a:defRPr/>
            </a:pPr>
            <a:r>
              <a:rPr lang="en-US" altLang="en-US" sz="6400" i="1" dirty="0">
                <a:latin typeface="Arial" panose="020B0604020202020204" pitchFamily="34" charset="0"/>
                <a:cs typeface="Arial" panose="020B0604020202020204" pitchFamily="34" charset="0"/>
              </a:rPr>
              <a:t>SB: Senate Bill; EO: Executive Order: AB: Assembly Bill</a:t>
            </a:r>
          </a:p>
          <a:p>
            <a:pPr marL="0" indent="0">
              <a:lnSpc>
                <a:spcPct val="120000"/>
              </a:lnSpc>
              <a:spcBef>
                <a:spcPts val="600"/>
              </a:spcBef>
              <a:buNone/>
              <a:defRPr/>
            </a:pPr>
            <a:endParaRPr lang="en-US" dirty="0">
              <a:cs typeface="Arial"/>
            </a:endParaRPr>
          </a:p>
          <a:p>
            <a:pPr lvl="0">
              <a:lnSpc>
                <a:spcPct val="120000"/>
              </a:lnSpc>
              <a:spcBef>
                <a:spcPts val="600"/>
              </a:spcBef>
              <a:defRPr/>
            </a:pPr>
            <a:endParaRPr lang="en-US" dirty="0">
              <a:solidFill>
                <a:srgbClr val="4F81BD">
                  <a:lumMod val="75000"/>
                </a:srgbClr>
              </a:solidFill>
              <a:latin typeface="Arial" panose="020B0604020202020204" pitchFamily="34" charset="0"/>
              <a:cs typeface="Arial" panose="020B0604020202020204" pitchFamily="34" charset="0"/>
            </a:endParaRPr>
          </a:p>
          <a:p>
            <a:pPr lvl="0">
              <a:lnSpc>
                <a:spcPct val="120000"/>
              </a:lnSpc>
              <a:spcBef>
                <a:spcPts val="600"/>
              </a:spcBef>
              <a:defRPr/>
            </a:pPr>
            <a:endParaRPr lang="en-US" dirty="0"/>
          </a:p>
          <a:p>
            <a:endParaRPr lang="en-US" dirty="0"/>
          </a:p>
        </p:txBody>
      </p:sp>
      <p:sp>
        <p:nvSpPr>
          <p:cNvPr id="4" name="Slide Number Placeholder 3">
            <a:extLst>
              <a:ext uri="{FF2B5EF4-FFF2-40B4-BE49-F238E27FC236}">
                <a16:creationId xmlns:a16="http://schemas.microsoft.com/office/drawing/2014/main" id="{AE03D189-D0B2-466D-88A7-4FE3430021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262011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838200" y="500062"/>
            <a:ext cx="10515600" cy="1325563"/>
          </a:xfrm>
        </p:spPr>
        <p:txBody>
          <a:bodyPr/>
          <a:lstStyle/>
          <a:p>
            <a:r>
              <a:rPr lang="en-US" sz="4400" dirty="0">
                <a:latin typeface="Arial Black" panose="020B0A04020102020204" pitchFamily="34" charset="0"/>
                <a:cs typeface="Arial"/>
              </a:rPr>
              <a:t>Purpose of R&amp;D Strategy Project</a:t>
            </a:r>
            <a:endParaRPr lang="en-US" sz="44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1"/>
          </p:nvPr>
        </p:nvSpPr>
        <p:spPr>
          <a:xfrm>
            <a:off x="838199" y="1825625"/>
            <a:ext cx="10793819" cy="4351338"/>
          </a:xfrm>
        </p:spPr>
        <p:txBody>
          <a:bodyPr vert="horz" lIns="0" tIns="0" rIns="0" bIns="0" spcCol="301752" rtlCol="0" anchor="t">
            <a:normAutofit/>
          </a:bodyPr>
          <a:lstStyle/>
          <a:p>
            <a:pPr>
              <a:lnSpc>
                <a:spcPct val="100000"/>
              </a:lnSpc>
              <a:spcBef>
                <a:spcPts val="200"/>
              </a:spcBef>
              <a:spcAft>
                <a:spcPts val="600"/>
              </a:spcAft>
            </a:pPr>
            <a:r>
              <a:rPr lang="en-US" sz="2400" dirty="0">
                <a:latin typeface="Arial" panose="020B0604020202020204" pitchFamily="34" charset="0"/>
                <a:cs typeface="Arial" panose="020B0604020202020204" pitchFamily="34" charset="0"/>
              </a:rPr>
              <a:t>The purpose of this project is to produce a long-term research strategy to help decarbonize California’s natural gas system by 2045.</a:t>
            </a:r>
          </a:p>
          <a:p>
            <a:pPr>
              <a:lnSpc>
                <a:spcPct val="100000"/>
              </a:lnSpc>
              <a:spcBef>
                <a:spcPts val="200"/>
              </a:spcBef>
              <a:spcAft>
                <a:spcPts val="600"/>
              </a:spcAft>
            </a:pPr>
            <a:r>
              <a:rPr lang="en-US" sz="2400" dirty="0">
                <a:latin typeface="Arial" panose="020B0604020202020204" pitchFamily="34" charset="0"/>
                <a:cs typeface="Arial" panose="020B0604020202020204" pitchFamily="34" charset="0"/>
              </a:rPr>
              <a:t>The strategy is expected to produce prioritized research recommendations that include all stages in the supply chain (production, transmission, storage, and distribution for low carbon fuels) and all natural gas end use sectors, except for utility-scale power generation.</a:t>
            </a:r>
          </a:p>
          <a:p>
            <a:pPr>
              <a:lnSpc>
                <a:spcPct val="100000"/>
              </a:lnSpc>
              <a:spcBef>
                <a:spcPts val="200"/>
              </a:spcBef>
              <a:spcAft>
                <a:spcPts val="600"/>
              </a:spcAft>
            </a:pPr>
            <a:r>
              <a:rPr lang="en-US" sz="2400" dirty="0">
                <a:latin typeface="Arial" panose="020B0604020202020204" pitchFamily="34" charset="0"/>
                <a:cs typeface="Arial" panose="020B0604020202020204" pitchFamily="34" charset="0"/>
              </a:rPr>
              <a:t>These recommendations will inform future research on technology development, deployment, and demonstration in the CEC’s Gas R&amp;D Program to help transition to net-zero carbon.</a:t>
            </a:r>
          </a:p>
          <a:p>
            <a:pPr marL="0" indent="0">
              <a:buNone/>
            </a:pPr>
            <a:endParaRPr lang="en-US" sz="2400" dirty="0"/>
          </a:p>
        </p:txBody>
      </p:sp>
      <p:sp>
        <p:nvSpPr>
          <p:cNvPr id="4" name="Slide Number Placeholder 3">
            <a:extLst>
              <a:ext uri="{FF2B5EF4-FFF2-40B4-BE49-F238E27FC236}">
                <a16:creationId xmlns:a16="http://schemas.microsoft.com/office/drawing/2014/main" id="{C9A850E4-7332-46A8-8172-AFD657D181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015672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F20A-C214-4995-9607-AF1152824168}"/>
              </a:ext>
            </a:extLst>
          </p:cNvPr>
          <p:cNvSpPr>
            <a:spLocks noGrp="1"/>
          </p:cNvSpPr>
          <p:nvPr>
            <p:ph type="title"/>
          </p:nvPr>
        </p:nvSpPr>
        <p:spPr>
          <a:xfrm>
            <a:off x="671818" y="327229"/>
            <a:ext cx="11032581" cy="1325563"/>
          </a:xfrm>
        </p:spPr>
        <p:txBody>
          <a:bodyPr>
            <a:normAutofit/>
          </a:bodyPr>
          <a:lstStyle/>
          <a:p>
            <a:pPr algn="ctr"/>
            <a:r>
              <a:rPr lang="en-US" sz="4000" dirty="0">
                <a:latin typeface="Arial Black" panose="020B0A04020102020204" pitchFamily="34" charset="0"/>
                <a:cs typeface="Arial" panose="020B0604020202020204" pitchFamily="34" charset="0"/>
              </a:rPr>
              <a:t>RD&amp;D Supported &amp; Research Areas</a:t>
            </a:r>
            <a:endParaRPr lang="en-US" sz="4000" dirty="0"/>
          </a:p>
        </p:txBody>
      </p:sp>
      <p:grpSp>
        <p:nvGrpSpPr>
          <p:cNvPr id="4" name="Group 3" descr="Types of support and research areas">
            <a:extLst>
              <a:ext uri="{FF2B5EF4-FFF2-40B4-BE49-F238E27FC236}">
                <a16:creationId xmlns:a16="http://schemas.microsoft.com/office/drawing/2014/main" id="{0CAF833A-1A53-4DAB-98EE-83EF859F7F4A}"/>
              </a:ext>
            </a:extLst>
          </p:cNvPr>
          <p:cNvGrpSpPr/>
          <p:nvPr/>
        </p:nvGrpSpPr>
        <p:grpSpPr>
          <a:xfrm>
            <a:off x="1082645" y="1772906"/>
            <a:ext cx="10653823" cy="4058683"/>
            <a:chOff x="601186" y="1396139"/>
            <a:chExt cx="11117242" cy="3775385"/>
          </a:xfrm>
        </p:grpSpPr>
        <p:sp>
          <p:nvSpPr>
            <p:cNvPr id="5" name="Rectangle 14">
              <a:extLst>
                <a:ext uri="{FF2B5EF4-FFF2-40B4-BE49-F238E27FC236}">
                  <a16:creationId xmlns:a16="http://schemas.microsoft.com/office/drawing/2014/main" id="{6C602928-2958-4245-8D0C-7DAF5577CE7B}"/>
                </a:ext>
              </a:extLst>
            </p:cNvPr>
            <p:cNvSpPr>
              <a:spLocks/>
            </p:cNvSpPr>
            <p:nvPr>
              <p:custDataLst>
                <p:tags r:id="rId1"/>
              </p:custDataLst>
            </p:nvPr>
          </p:nvSpPr>
          <p:spPr bwMode="gray">
            <a:xfrm>
              <a:off x="668564"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dirty="0">
                  <a:ln>
                    <a:noFill/>
                  </a:ln>
                  <a:solidFill>
                    <a:srgbClr val="40840B"/>
                  </a:solidFill>
                  <a:effectLst/>
                  <a:uLnTx/>
                  <a:uFillTx/>
                  <a:latin typeface="Arial"/>
                  <a:ea typeface="+mn-ea"/>
                  <a:cs typeface="+mn-cs"/>
                </a:rPr>
                <a:t> Types of RD&amp;D CEC Supports</a:t>
              </a:r>
            </a:p>
          </p:txBody>
        </p:sp>
        <p:cxnSp>
          <p:nvCxnSpPr>
            <p:cNvPr id="6" name="Gerade Verbindung 5">
              <a:extLst>
                <a:ext uri="{FF2B5EF4-FFF2-40B4-BE49-F238E27FC236}">
                  <a16:creationId xmlns:a16="http://schemas.microsoft.com/office/drawing/2014/main" id="{2B3F6981-0B7C-495E-A029-33C2008C84B0}"/>
                </a:ext>
                <a:ext uri="{C183D7F6-B498-43B3-948B-1728B52AA6E4}">
                  <adec:decorative xmlns:adec="http://schemas.microsoft.com/office/drawing/2017/decorative" val="1"/>
                </a:ext>
              </a:extLst>
            </p:cNvPr>
            <p:cNvCxnSpPr>
              <a:cxnSpLocks/>
            </p:cNvCxnSpPr>
            <p:nvPr>
              <p:custDataLst>
                <p:tags r:id="rId2"/>
              </p:custDataLst>
            </p:nvPr>
          </p:nvCxnSpPr>
          <p:spPr bwMode="gray">
            <a:xfrm>
              <a:off x="675699"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549F7B0-B9EF-4DEC-B0F3-455C45986537}"/>
                </a:ext>
              </a:extLst>
            </p:cNvPr>
            <p:cNvSpPr txBox="1"/>
            <p:nvPr/>
          </p:nvSpPr>
          <p:spPr>
            <a:xfrm>
              <a:off x="601186" y="1825741"/>
              <a:ext cx="5325178" cy="33239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Research recommendations produced by the project will include the following: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45720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Scientific and Techno-Economic Analysis - Developing new knowledge and tools that can inform energy policy and planning decisions</a:t>
              </a:r>
            </a:p>
            <a:p>
              <a:pPr marL="45720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45720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Technology Development - Developing early-stage technologies at lab or prototype level (TRL 3-5). </a:t>
              </a:r>
            </a:p>
            <a:p>
              <a:pPr marL="45720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45720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Technology Demonstration and Deployment -  Demonstrating later stage technologies or systems at a scale that will reflect actual operating, performance, and financial characteristics and risk (TRL 6-9). </a:t>
              </a:r>
            </a:p>
          </p:txBody>
        </p:sp>
        <p:sp>
          <p:nvSpPr>
            <p:cNvPr id="8" name="Rectangle 14">
              <a:extLst>
                <a:ext uri="{FF2B5EF4-FFF2-40B4-BE49-F238E27FC236}">
                  <a16:creationId xmlns:a16="http://schemas.microsoft.com/office/drawing/2014/main" id="{0C025CA7-C8EA-4550-9434-FF663BE6D52A}"/>
                </a:ext>
              </a:extLst>
            </p:cNvPr>
            <p:cNvSpPr>
              <a:spLocks/>
            </p:cNvSpPr>
            <p:nvPr>
              <p:custDataLst>
                <p:tags r:id="rId3"/>
              </p:custDataLst>
            </p:nvPr>
          </p:nvSpPr>
          <p:spPr bwMode="gray">
            <a:xfrm>
              <a:off x="6096000"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dirty="0">
                  <a:ln>
                    <a:noFill/>
                  </a:ln>
                  <a:solidFill>
                    <a:srgbClr val="40840B"/>
                  </a:solidFill>
                  <a:effectLst/>
                  <a:uLnTx/>
                  <a:uFillTx/>
                  <a:latin typeface="Arial"/>
                  <a:ea typeface="+mn-ea"/>
                  <a:cs typeface="+mn-cs"/>
                </a:rPr>
                <a:t>Research Areas  </a:t>
              </a:r>
            </a:p>
          </p:txBody>
        </p:sp>
        <p:cxnSp>
          <p:nvCxnSpPr>
            <p:cNvPr id="9" name="Gerade Verbindung 5">
              <a:extLst>
                <a:ext uri="{FF2B5EF4-FFF2-40B4-BE49-F238E27FC236}">
                  <a16:creationId xmlns:a16="http://schemas.microsoft.com/office/drawing/2014/main" id="{49EEC74D-CAAB-4235-BE61-C050E2C0BCBB}"/>
                </a:ext>
                <a:ext uri="{C183D7F6-B498-43B3-948B-1728B52AA6E4}">
                  <adec:decorative xmlns:adec="http://schemas.microsoft.com/office/drawing/2017/decorative" val="1"/>
                </a:ext>
              </a:extLst>
            </p:cNvPr>
            <p:cNvCxnSpPr>
              <a:cxnSpLocks/>
            </p:cNvCxnSpPr>
            <p:nvPr>
              <p:custDataLst>
                <p:tags r:id="rId4"/>
              </p:custDataLst>
            </p:nvPr>
          </p:nvCxnSpPr>
          <p:spPr bwMode="gray">
            <a:xfrm>
              <a:off x="6118057"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CE0DB13-1E04-41AB-8CF7-DD32ADED18A8}"/>
                </a:ext>
              </a:extLst>
            </p:cNvPr>
            <p:cNvSpPr txBox="1"/>
            <p:nvPr/>
          </p:nvSpPr>
          <p:spPr>
            <a:xfrm>
              <a:off x="6028622" y="1825741"/>
              <a:ext cx="5325178" cy="55399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Research recommendations produced by the project must be within the following Research Areas:</a:t>
              </a:r>
            </a:p>
          </p:txBody>
        </p:sp>
        <p:sp>
          <p:nvSpPr>
            <p:cNvPr id="11" name="TextBox 10">
              <a:extLst>
                <a:ext uri="{FF2B5EF4-FFF2-40B4-BE49-F238E27FC236}">
                  <a16:creationId xmlns:a16="http://schemas.microsoft.com/office/drawing/2014/main" id="{5A9AA181-F5EE-4206-BD2F-6E04E68B5B36}"/>
                </a:ext>
              </a:extLst>
            </p:cNvPr>
            <p:cNvSpPr txBox="1"/>
            <p:nvPr/>
          </p:nvSpPr>
          <p:spPr>
            <a:xfrm>
              <a:off x="6028621" y="2386146"/>
              <a:ext cx="4769517" cy="2785378"/>
            </a:xfrm>
            <a:prstGeom prst="rect">
              <a:avLst/>
            </a:prstGeom>
            <a:noFill/>
          </p:spPr>
          <p:txBody>
            <a:bodyPr wrap="square">
              <a:spAutoFit/>
            </a:bodyPr>
            <a:lstStyle/>
            <a:p>
              <a:pPr marL="114300" marR="0" lvl="1" indent="0" algn="l"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114300" marR="0" lvl="1" indent="0" algn="l" defTabSz="914400" rtl="0" eaLnBrk="1" fontAlgn="auto" latinLnBrk="0" hangingPunct="1">
                <a:lnSpc>
                  <a:spcPct val="100000"/>
                </a:lnSpc>
                <a:spcBef>
                  <a:spcPts val="0"/>
                </a:spcBef>
                <a:spcAft>
                  <a:spcPts val="3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Arial"/>
                  <a:ea typeface="+mn-ea"/>
                  <a:cs typeface="+mn-cs"/>
                </a:rPr>
                <a:t>Research Areas:</a:t>
              </a:r>
            </a:p>
            <a:p>
              <a:pPr marL="114300" marR="0" lvl="1" indent="0" algn="l" defTabSz="914400" rtl="0" eaLnBrk="1" fontAlgn="auto" latinLnBrk="0" hangingPunct="1">
                <a:lnSpc>
                  <a:spcPct val="100000"/>
                </a:lnSpc>
                <a:spcBef>
                  <a:spcPts val="0"/>
                </a:spcBef>
                <a:spcAft>
                  <a:spcPts val="30"/>
                </a:spcAft>
                <a:buClrTx/>
                <a:buSzTx/>
                <a:buFontTx/>
                <a:buNone/>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Building Decarbonization</a:t>
              </a: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Energy-related Environmental Research</a:t>
              </a: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Gas Infrastructure Integrity, Sustainability, and Security</a:t>
              </a: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Industrial and Agricultural Innovation</a:t>
              </a: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Renewable Energy and Advanced Generation</a:t>
              </a:r>
            </a:p>
            <a:p>
              <a:pPr marL="457200" marR="0" lvl="1"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Transportation</a:t>
              </a:r>
            </a:p>
          </p:txBody>
        </p:sp>
      </p:grpSp>
      <p:sp>
        <p:nvSpPr>
          <p:cNvPr id="12" name="TextBox 11">
            <a:extLst>
              <a:ext uri="{FF2B5EF4-FFF2-40B4-BE49-F238E27FC236}">
                <a16:creationId xmlns:a16="http://schemas.microsoft.com/office/drawing/2014/main" id="{FB2C11AA-72DA-4713-90D5-65A87DB83872}"/>
              </a:ext>
            </a:extLst>
          </p:cNvPr>
          <p:cNvSpPr txBox="1"/>
          <p:nvPr/>
        </p:nvSpPr>
        <p:spPr>
          <a:xfrm>
            <a:off x="888193" y="5951704"/>
            <a:ext cx="11042729"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Recent annual reports and investment plans available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hlinkClick r:id="rId6">
                  <a:extLst>
                    <a:ext uri="{A12FA001-AC4F-418D-AE19-62706E023703}">
                      <ahyp:hlinkClr xmlns:ahyp="http://schemas.microsoft.com/office/drawing/2018/hyperlinkcolor" val="tx"/>
                    </a:ext>
                  </a:extLst>
                </a:hlinkClick>
              </a:rPr>
              <a:t>https://www.energy.ca.gov/energy-rd-reports-n-publications/energy-research-and-development-investment-plans-and-annual</a:t>
            </a:r>
            <a:r>
              <a:rPr kumimoji="0" lang="en-US" sz="1200" b="0" i="1"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483309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roject Schedule">
            <a:extLst>
              <a:ext uri="{FF2B5EF4-FFF2-40B4-BE49-F238E27FC236}">
                <a16:creationId xmlns:a16="http://schemas.microsoft.com/office/drawing/2014/main" id="{30E85E96-03FB-4FE0-AB98-57C8667FF109}"/>
              </a:ext>
            </a:extLst>
          </p:cNvPr>
          <p:cNvPicPr>
            <a:picLocks noGrp="1" noChangeAspect="1"/>
          </p:cNvPicPr>
          <p:nvPr>
            <p:ph idx="1"/>
          </p:nvPr>
        </p:nvPicPr>
        <p:blipFill>
          <a:blip r:embed="rId2"/>
          <a:stretch>
            <a:fillRect/>
          </a:stretch>
        </p:blipFill>
        <p:spPr>
          <a:xfrm>
            <a:off x="838200" y="1557795"/>
            <a:ext cx="11030452" cy="4704782"/>
          </a:xfrm>
          <a:prstGeom prst="rect">
            <a:avLst/>
          </a:prstGeom>
        </p:spPr>
      </p:pic>
      <p:sp>
        <p:nvSpPr>
          <p:cNvPr id="4" name="Title 1">
            <a:extLst>
              <a:ext uri="{FF2B5EF4-FFF2-40B4-BE49-F238E27FC236}">
                <a16:creationId xmlns:a16="http://schemas.microsoft.com/office/drawing/2014/main" id="{A31E3352-A8E5-4F14-B7E3-DC35B1C6B238}"/>
              </a:ext>
            </a:extLst>
          </p:cNvPr>
          <p:cNvSpPr>
            <a:spLocks noGrp="1"/>
          </p:cNvSpPr>
          <p:nvPr>
            <p:ph type="title"/>
          </p:nvPr>
        </p:nvSpPr>
        <p:spPr>
          <a:xfrm>
            <a:off x="838200" y="365125"/>
            <a:ext cx="10515600" cy="1325563"/>
          </a:xfrm>
        </p:spPr>
        <p:txBody>
          <a:bodyPr/>
          <a:lstStyle/>
          <a:p>
            <a:r>
              <a:rPr lang="en-US" sz="4400" dirty="0">
                <a:latin typeface="Arial Black" panose="020B0A04020102020204" pitchFamily="34" charset="0"/>
                <a:cs typeface="Arial"/>
              </a:rPr>
              <a:t>Schedule and Key Dates</a:t>
            </a:r>
            <a:endParaRPr lang="en-US" sz="4400" dirty="0">
              <a:latin typeface="Arial Black" panose="020B0A04020102020204" pitchFamily="34" charset="0"/>
            </a:endParaRPr>
          </a:p>
        </p:txBody>
      </p:sp>
    </p:spTree>
    <p:extLst>
      <p:ext uri="{BB962C8B-B14F-4D97-AF65-F5344CB8AC3E}">
        <p14:creationId xmlns:p14="http://schemas.microsoft.com/office/powerpoint/2010/main" val="125910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2D07A-235A-4400-9C29-C5C8326FBC54}"/>
              </a:ext>
            </a:extLst>
          </p:cNvPr>
          <p:cNvSpPr>
            <a:spLocks noGrp="1"/>
          </p:cNvSpPr>
          <p:nvPr>
            <p:ph type="title"/>
          </p:nvPr>
        </p:nvSpPr>
        <p:spPr/>
        <p:txBody>
          <a:bodyPr/>
          <a:lstStyle/>
          <a:p>
            <a:r>
              <a:rPr lang="en-US" sz="4400" dirty="0">
                <a:latin typeface="Arial Black" panose="020B0A04020102020204" pitchFamily="34" charset="0"/>
              </a:rPr>
              <a:t>Stakeholder Engagement</a:t>
            </a:r>
          </a:p>
        </p:txBody>
      </p:sp>
      <p:sp>
        <p:nvSpPr>
          <p:cNvPr id="7" name="TextBox 6">
            <a:extLst>
              <a:ext uri="{FF2B5EF4-FFF2-40B4-BE49-F238E27FC236}">
                <a16:creationId xmlns:a16="http://schemas.microsoft.com/office/drawing/2014/main" id="{CA9251E8-EBCA-474E-9052-D2A30C71313F}"/>
              </a:ext>
            </a:extLst>
          </p:cNvPr>
          <p:cNvSpPr txBox="1"/>
          <p:nvPr/>
        </p:nvSpPr>
        <p:spPr>
          <a:xfrm>
            <a:off x="1890905" y="1816771"/>
            <a:ext cx="276736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0840B"/>
                </a:solidFill>
                <a:effectLst/>
                <a:uLnTx/>
                <a:uFillTx/>
                <a:latin typeface="Arial"/>
                <a:ea typeface="+mn-ea"/>
                <a:cs typeface="+mn-cs"/>
              </a:rPr>
              <a:t>Stakeholder Interviews</a:t>
            </a:r>
          </a:p>
        </p:txBody>
      </p:sp>
      <p:sp>
        <p:nvSpPr>
          <p:cNvPr id="6" name="Content Placeholder 2">
            <a:extLst>
              <a:ext uri="{FF2B5EF4-FFF2-40B4-BE49-F238E27FC236}">
                <a16:creationId xmlns:a16="http://schemas.microsoft.com/office/drawing/2014/main" id="{182360B7-5A54-4036-821A-638E53E57ACA}"/>
              </a:ext>
            </a:extLst>
          </p:cNvPr>
          <p:cNvSpPr txBox="1">
            <a:spLocks/>
          </p:cNvSpPr>
          <p:nvPr/>
        </p:nvSpPr>
        <p:spPr>
          <a:xfrm>
            <a:off x="584431" y="1890583"/>
            <a:ext cx="5383231" cy="4349561"/>
          </a:xfrm>
          <a:prstGeom prst="rect">
            <a:avLst/>
          </a:prstGeom>
          <a:ln>
            <a:no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Conduct interview series with experts in Q2 2022 to gain direct insight into the following for NG decarbonization technologies:</a:t>
            </a:r>
          </a:p>
          <a:p>
            <a:pPr marL="685800" marR="0" lvl="1" indent="-228600" algn="l" defTabSz="914400" rtl="0" eaLnBrk="1" fontAlgn="auto" latinLnBrk="0" hangingPunct="1">
              <a:lnSpc>
                <a:spcPct val="90000"/>
              </a:lnSpc>
              <a:spcBef>
                <a:spcPts val="400"/>
              </a:spcBef>
              <a:spcAft>
                <a:spcPts val="60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Cost and performance attributes</a:t>
            </a:r>
          </a:p>
          <a:p>
            <a:pPr marL="685800" marR="0" lvl="1" indent="-228600" algn="l" defTabSz="914400" rtl="0" eaLnBrk="1" fontAlgn="auto" latinLnBrk="0" hangingPunct="1">
              <a:lnSpc>
                <a:spcPct val="90000"/>
              </a:lnSpc>
              <a:spcBef>
                <a:spcPts val="400"/>
              </a:spcBef>
              <a:spcAft>
                <a:spcPts val="60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Areas and strategies for specific research</a:t>
            </a:r>
          </a:p>
          <a:p>
            <a:pPr marL="685800" marR="0" lvl="1" indent="-228600" algn="l" defTabSz="914400" rtl="0" eaLnBrk="1" fontAlgn="auto" latinLnBrk="0" hangingPunct="1">
              <a:lnSpc>
                <a:spcPct val="90000"/>
              </a:lnSpc>
              <a:spcBef>
                <a:spcPts val="400"/>
              </a:spcBef>
              <a:spcAft>
                <a:spcPts val="60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Trends and opportunities to facilitate decarbonization of the NG system</a:t>
            </a:r>
          </a:p>
          <a:p>
            <a:pPr marL="685800" marR="0" lvl="1" indent="-228600" algn="l" defTabSz="914400" rtl="0" eaLnBrk="1" fontAlgn="auto" latinLnBrk="0" hangingPunct="1">
              <a:lnSpc>
                <a:spcPct val="90000"/>
              </a:lnSpc>
              <a:spcBef>
                <a:spcPts val="400"/>
              </a:spcBef>
              <a:spcAft>
                <a:spcPts val="60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Other critical indicators of success</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5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Interviews may include experts from: </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Academia </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Government/National Labs </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Gas Utilities </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Industry RD&amp;D Groups</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Technology Vendors</a:t>
            </a:r>
          </a:p>
          <a:p>
            <a:pPr marL="685800" marR="0" lvl="1" indent="-228600" algn="l" defTabSz="914400" rtl="0" eaLnBrk="1" fontAlgn="auto" latinLnBrk="0" hangingPunct="1">
              <a:lnSpc>
                <a:spcPct val="90000"/>
              </a:lnSpc>
              <a:spcBef>
                <a:spcPts val="400"/>
              </a:spcBef>
              <a:spcAft>
                <a:spcPts val="0"/>
              </a:spcAft>
              <a:buClrTx/>
              <a:buSzTx/>
              <a:buFont typeface="Arial"/>
              <a:buChar char="•"/>
              <a:tabLst/>
              <a:defRPr/>
            </a:pPr>
            <a:r>
              <a:rPr kumimoji="0" lang="en-US" sz="1500" b="0" i="0" u="none" strike="noStrike" kern="1200" cap="none" spc="0" normalizeH="0" baseline="0" noProof="0" dirty="0">
                <a:ln>
                  <a:noFill/>
                </a:ln>
                <a:solidFill>
                  <a:srgbClr val="000000"/>
                </a:solidFill>
                <a:effectLst/>
                <a:uLnTx/>
                <a:uFillTx/>
                <a:latin typeface="Arial"/>
                <a:ea typeface="+mn-ea"/>
                <a:cs typeface="+mn-cs"/>
              </a:rPr>
              <a:t>End Users</a:t>
            </a:r>
          </a:p>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F96CAA15-746E-4EC5-A250-18057222CBF1}"/>
              </a:ext>
            </a:extLst>
          </p:cNvPr>
          <p:cNvSpPr txBox="1"/>
          <p:nvPr/>
        </p:nvSpPr>
        <p:spPr>
          <a:xfrm>
            <a:off x="7454376" y="1816771"/>
            <a:ext cx="292023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0840B"/>
                </a:solidFill>
                <a:effectLst/>
                <a:uLnTx/>
                <a:uFillTx/>
                <a:latin typeface="Arial"/>
                <a:ea typeface="+mn-ea"/>
                <a:cs typeface="+mn-cs"/>
              </a:rPr>
              <a:t>Stakeholder Workshops</a:t>
            </a:r>
          </a:p>
        </p:txBody>
      </p:sp>
      <p:sp>
        <p:nvSpPr>
          <p:cNvPr id="5" name="Content Placeholder 2">
            <a:extLst>
              <a:ext uri="{FF2B5EF4-FFF2-40B4-BE49-F238E27FC236}">
                <a16:creationId xmlns:a16="http://schemas.microsoft.com/office/drawing/2014/main" id="{88724B1F-446D-4C76-ABD8-B1ABF469FCCE}"/>
              </a:ext>
            </a:extLst>
          </p:cNvPr>
          <p:cNvSpPr txBox="1">
            <a:spLocks/>
          </p:cNvSpPr>
          <p:nvPr/>
        </p:nvSpPr>
        <p:spPr>
          <a:xfrm>
            <a:off x="6224337" y="1952369"/>
            <a:ext cx="5383232" cy="2088461"/>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Public workshops to be held in Q2 2022 to present intermediate results and allow for input from experts and stakeholders</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There will be two public stakeholder workshops to accommodate participants’ availability</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1200" b="0" i="0" u="none" strike="noStrike" kern="1200" cap="none" spc="0" normalizeH="0" baseline="0" noProof="0" dirty="0">
              <a:ln>
                <a:noFill/>
              </a:ln>
              <a:solidFill>
                <a:srgbClr val="93D500">
                  <a:lumMod val="75000"/>
                </a:srgbClr>
              </a:solidFill>
              <a:effectLst/>
              <a:uLnTx/>
              <a:uFillTx/>
              <a:latin typeface="Arial"/>
              <a:ea typeface="+mn-ea"/>
              <a:cs typeface="+mn-cs"/>
            </a:endParaRPr>
          </a:p>
        </p:txBody>
      </p:sp>
      <p:grpSp>
        <p:nvGrpSpPr>
          <p:cNvPr id="3" name="Group 2">
            <a:extLst>
              <a:ext uri="{FF2B5EF4-FFF2-40B4-BE49-F238E27FC236}">
                <a16:creationId xmlns:a16="http://schemas.microsoft.com/office/drawing/2014/main" id="{958867E0-AE5A-4238-93F3-275EBEB933AA}"/>
              </a:ext>
              <a:ext uri="{C183D7F6-B498-43B3-948B-1728B52AA6E4}">
                <adec:decorative xmlns:adec="http://schemas.microsoft.com/office/drawing/2017/decorative" val="1"/>
              </a:ext>
            </a:extLst>
          </p:cNvPr>
          <p:cNvGrpSpPr/>
          <p:nvPr/>
        </p:nvGrpSpPr>
        <p:grpSpPr>
          <a:xfrm>
            <a:off x="5095145" y="4114642"/>
            <a:ext cx="6151975" cy="2088462"/>
            <a:chOff x="4164556" y="3558737"/>
            <a:chExt cx="7729472" cy="3062304"/>
          </a:xfrm>
        </p:grpSpPr>
        <p:pic>
          <p:nvPicPr>
            <p:cNvPr id="1026" name="Picture 2">
              <a:extLst>
                <a:ext uri="{FF2B5EF4-FFF2-40B4-BE49-F238E27FC236}">
                  <a16:creationId xmlns:a16="http://schemas.microsoft.com/office/drawing/2014/main" id="{3CB6E338-5A69-44E9-A43B-4CDAC15766CF}"/>
                </a:ext>
                <a:ext uri="{C183D7F6-B498-43B3-948B-1728B52AA6E4}">
                  <adec:decorative xmlns:adec="http://schemas.microsoft.com/office/drawing/2017/decorative" val="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7762" b="24916"/>
            <a:stretch/>
          </p:blipFill>
          <p:spPr bwMode="auto">
            <a:xfrm>
              <a:off x="7926277" y="4324763"/>
              <a:ext cx="1583313" cy="7492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wrence Livermore National Laboratory icon that represents one of the experts and/or stakeholder.">
              <a:extLst>
                <a:ext uri="{FF2B5EF4-FFF2-40B4-BE49-F238E27FC236}">
                  <a16:creationId xmlns:a16="http://schemas.microsoft.com/office/drawing/2014/main" id="{D52E1B24-43BD-4540-A872-C1FBD28EBC30}"/>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9712" y="4534762"/>
              <a:ext cx="1800752" cy="3471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BB84A22D-816A-4075-816F-501C81A8BCC3}"/>
                </a:ext>
                <a:ext uri="{C183D7F6-B498-43B3-948B-1728B52AA6E4}">
                  <adec:decorative xmlns:adec="http://schemas.microsoft.com/office/drawing/2017/decorative" val="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034" r="11545"/>
            <a:stretch/>
          </p:blipFill>
          <p:spPr bwMode="auto">
            <a:xfrm>
              <a:off x="6106756" y="3558737"/>
              <a:ext cx="1093228" cy="5427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E9CF6A6-DCC4-412A-BE76-47186E3CFEAA}"/>
                </a:ext>
                <a:ext uri="{C183D7F6-B498-43B3-948B-1728B52AA6E4}">
                  <adec:decorative xmlns:adec="http://schemas.microsoft.com/office/drawing/2017/decorative" val="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30077" b="28548"/>
            <a:stretch/>
          </p:blipFill>
          <p:spPr bwMode="auto">
            <a:xfrm>
              <a:off x="7619512" y="3703019"/>
              <a:ext cx="1942778" cy="44656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DC4431C3-799A-40C5-A926-4CC836C474E0}"/>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09642" y="4491904"/>
              <a:ext cx="665138" cy="66513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7B362E14-D756-4AEB-815B-6A07A7E9F656}"/>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50949" y="5608118"/>
              <a:ext cx="1519384" cy="101292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3AAE424C-5B08-477A-B3BD-E82A75882EFC}"/>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64556" y="5515148"/>
              <a:ext cx="629110" cy="66513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C9517C55-E3E0-472D-BE72-893C96FA19BD}"/>
                </a:ext>
                <a:ext uri="{C183D7F6-B498-43B3-948B-1728B52AA6E4}">
                  <adec:decorative xmlns:adec="http://schemas.microsoft.com/office/drawing/2017/decorative" val="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65253" y="5760817"/>
              <a:ext cx="1574848" cy="81439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Google company icon that represents one of the experts and/or stakeholders.">
              <a:extLst>
                <a:ext uri="{FF2B5EF4-FFF2-40B4-BE49-F238E27FC236}">
                  <a16:creationId xmlns:a16="http://schemas.microsoft.com/office/drawing/2014/main" id="{0A88B570-1906-403D-8821-F56159350F9F}"/>
                </a:ext>
                <a:ext uri="{C183D7F6-B498-43B3-948B-1728B52AA6E4}">
                  <adec:decorative xmlns:adec="http://schemas.microsoft.com/office/drawing/2017/decorative" val="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25303" y="4446294"/>
              <a:ext cx="756359" cy="75635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3AD19542-CDDE-4B31-AE8E-2C0C31D5C505}"/>
                </a:ext>
                <a:ext uri="{C183D7F6-B498-43B3-948B-1728B52AA6E4}">
                  <adec:decorative xmlns:adec="http://schemas.microsoft.com/office/drawing/2017/decorative" val="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46189" y="5881960"/>
              <a:ext cx="889563" cy="5771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a:extLst>
                <a:ext uri="{FF2B5EF4-FFF2-40B4-BE49-F238E27FC236}">
                  <a16:creationId xmlns:a16="http://schemas.microsoft.com/office/drawing/2014/main" id="{7E1595F2-0FE3-4B23-BDBE-90CE93F6D292}"/>
                </a:ext>
                <a:ext uri="{C183D7F6-B498-43B3-948B-1728B52AA6E4}">
                  <adec:decorative xmlns:adec="http://schemas.microsoft.com/office/drawing/2017/decorative" val="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471741" y="4424146"/>
              <a:ext cx="759692" cy="101292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UC Riverside icon which represents one of the experts and/or stakeholders.">
              <a:extLst>
                <a:ext uri="{FF2B5EF4-FFF2-40B4-BE49-F238E27FC236}">
                  <a16:creationId xmlns:a16="http://schemas.microsoft.com/office/drawing/2014/main" id="{68713232-5DBC-41DE-80CA-3979457196F4}"/>
                </a:ext>
                <a:ext uri="{C183D7F6-B498-43B3-948B-1728B52AA6E4}">
                  <adec:decorative xmlns:adec="http://schemas.microsoft.com/office/drawing/2017/decorative" val="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981819" y="3684855"/>
              <a:ext cx="1912209" cy="58262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a:extLst>
                <a:ext uri="{FF2B5EF4-FFF2-40B4-BE49-F238E27FC236}">
                  <a16:creationId xmlns:a16="http://schemas.microsoft.com/office/drawing/2014/main" id="{5CD08632-1302-4AD5-A2CB-C8E995F20F76}"/>
                </a:ext>
                <a:ext uri="{C183D7F6-B498-43B3-948B-1728B52AA6E4}">
                  <adec:decorative xmlns:adec="http://schemas.microsoft.com/office/drawing/2017/decorative" val="1"/>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557869" y="5142128"/>
              <a:ext cx="2167434" cy="63318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a:extLst>
                <a:ext uri="{FF2B5EF4-FFF2-40B4-BE49-F238E27FC236}">
                  <a16:creationId xmlns:a16="http://schemas.microsoft.com/office/drawing/2014/main" id="{42AC1A9C-9608-416E-AD91-2F8A1E5CEE34}"/>
                </a:ext>
                <a:ext uri="{C183D7F6-B498-43B3-948B-1728B52AA6E4}">
                  <adec:decorative xmlns:adec="http://schemas.microsoft.com/office/drawing/2017/decorative" val="1"/>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120147" y="5064628"/>
              <a:ext cx="814391" cy="81439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0E29B51A-7A04-4B3F-B47E-E749E4F6AA91}"/>
                </a:ext>
                <a:ext uri="{C183D7F6-B498-43B3-948B-1728B52AA6E4}">
                  <adec:decorative xmlns:adec="http://schemas.microsoft.com/office/drawing/2017/decorative" val="1"/>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342650" y="5407868"/>
              <a:ext cx="1072006" cy="814392"/>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Slide Number Placeholder 3">
            <a:extLst>
              <a:ext uri="{FF2B5EF4-FFF2-40B4-BE49-F238E27FC236}">
                <a16:creationId xmlns:a16="http://schemas.microsoft.com/office/drawing/2014/main" id="{622FE5C6-049C-485A-AA4A-2AE5445A3BD9}"/>
              </a:ext>
            </a:extLst>
          </p:cNvPr>
          <p:cNvSpPr>
            <a:spLocks noGrp="1"/>
          </p:cNvSpPr>
          <p:nvPr>
            <p:ph type="sldNum" sz="quarter" idx="12"/>
          </p:nvPr>
        </p:nvSpPr>
        <p:spPr>
          <a:xfrm>
            <a:off x="10481662" y="718008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05783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ectors and subsectors">
            <a:extLst>
              <a:ext uri="{FF2B5EF4-FFF2-40B4-BE49-F238E27FC236}">
                <a16:creationId xmlns:a16="http://schemas.microsoft.com/office/drawing/2014/main" id="{1D087DCF-B1AF-4D68-9B58-93106ECD282A}"/>
              </a:ext>
            </a:extLst>
          </p:cNvPr>
          <p:cNvPicPr>
            <a:picLocks noGrp="1" noChangeAspect="1"/>
          </p:cNvPicPr>
          <p:nvPr>
            <p:ph idx="1"/>
          </p:nvPr>
        </p:nvPicPr>
        <p:blipFill>
          <a:blip r:embed="rId2"/>
          <a:stretch>
            <a:fillRect/>
          </a:stretch>
        </p:blipFill>
        <p:spPr>
          <a:xfrm>
            <a:off x="1250343" y="1318658"/>
            <a:ext cx="9526771" cy="4880123"/>
          </a:xfrm>
          <a:prstGeom prst="rect">
            <a:avLst/>
          </a:prstGeom>
        </p:spPr>
      </p:pic>
      <p:sp>
        <p:nvSpPr>
          <p:cNvPr id="4" name="Title 1">
            <a:extLst>
              <a:ext uri="{FF2B5EF4-FFF2-40B4-BE49-F238E27FC236}">
                <a16:creationId xmlns:a16="http://schemas.microsoft.com/office/drawing/2014/main" id="{2E3BC068-00E6-414B-A835-214AC04063DC}"/>
              </a:ext>
            </a:extLst>
          </p:cNvPr>
          <p:cNvSpPr>
            <a:spLocks noGrp="1"/>
          </p:cNvSpPr>
          <p:nvPr>
            <p:ph type="title"/>
          </p:nvPr>
        </p:nvSpPr>
        <p:spPr>
          <a:xfrm>
            <a:off x="838199" y="131318"/>
            <a:ext cx="10515600" cy="1325563"/>
          </a:xfrm>
        </p:spPr>
        <p:txBody>
          <a:bodyPr/>
          <a:lstStyle/>
          <a:p>
            <a:pPr algn="ctr"/>
            <a:r>
              <a:rPr lang="en-US" sz="4400" b="0" dirty="0">
                <a:latin typeface="Arial Black" panose="020B0A04020102020204" pitchFamily="34" charset="0"/>
              </a:rPr>
              <a:t>Sectors and Subsectors (1 of 2)</a:t>
            </a:r>
          </a:p>
        </p:txBody>
      </p:sp>
      <p:sp>
        <p:nvSpPr>
          <p:cNvPr id="6" name="TextBox 5">
            <a:extLst>
              <a:ext uri="{FF2B5EF4-FFF2-40B4-BE49-F238E27FC236}">
                <a16:creationId xmlns:a16="http://schemas.microsoft.com/office/drawing/2014/main" id="{E795350F-BC14-4385-802D-46BED91E7CE5}"/>
              </a:ext>
            </a:extLst>
          </p:cNvPr>
          <p:cNvSpPr txBox="1"/>
          <p:nvPr/>
        </p:nvSpPr>
        <p:spPr>
          <a:xfrm>
            <a:off x="1250343" y="6198781"/>
            <a:ext cx="7714304"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1" u="none" strike="noStrike" kern="1200" cap="none" spc="0" normalizeH="0" baseline="0" noProof="0" dirty="0">
                <a:ln>
                  <a:noFill/>
                </a:ln>
                <a:effectLst/>
                <a:uLnTx/>
                <a:uFillTx/>
                <a:latin typeface="Arial"/>
                <a:ea typeface="+mn-ea"/>
                <a:cs typeface="+mn-cs"/>
              </a:rPr>
              <a:t>Priority subsectors are in </a:t>
            </a:r>
            <a:r>
              <a:rPr kumimoji="0" lang="en-US" sz="1600" b="1" i="1" u="none" strike="noStrike" kern="1200" cap="none" spc="0" normalizeH="0" baseline="0" noProof="0" dirty="0">
                <a:ln>
                  <a:noFill/>
                </a:ln>
                <a:effectLst/>
                <a:uLnTx/>
                <a:uFillTx/>
                <a:latin typeface="Arial"/>
                <a:ea typeface="+mn-ea"/>
                <a:cs typeface="+mn-cs"/>
              </a:rPr>
              <a:t>bold.</a:t>
            </a:r>
          </a:p>
        </p:txBody>
      </p:sp>
    </p:spTree>
    <p:extLst>
      <p:ext uri="{BB962C8B-B14F-4D97-AF65-F5344CB8AC3E}">
        <p14:creationId xmlns:p14="http://schemas.microsoft.com/office/powerpoint/2010/main" val="2452362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ector and subsectors part two">
            <a:extLst>
              <a:ext uri="{FF2B5EF4-FFF2-40B4-BE49-F238E27FC236}">
                <a16:creationId xmlns:a16="http://schemas.microsoft.com/office/drawing/2014/main" id="{2E410415-0685-43DD-84F7-6E22010BB7A6}"/>
              </a:ext>
            </a:extLst>
          </p:cNvPr>
          <p:cNvPicPr>
            <a:picLocks noGrp="1" noChangeAspect="1"/>
          </p:cNvPicPr>
          <p:nvPr>
            <p:ph idx="1"/>
          </p:nvPr>
        </p:nvPicPr>
        <p:blipFill>
          <a:blip r:embed="rId2"/>
          <a:stretch>
            <a:fillRect/>
          </a:stretch>
        </p:blipFill>
        <p:spPr>
          <a:xfrm>
            <a:off x="985488" y="1274986"/>
            <a:ext cx="10221023" cy="4583553"/>
          </a:xfrm>
          <a:prstGeom prst="rect">
            <a:avLst/>
          </a:prstGeom>
        </p:spPr>
      </p:pic>
      <p:sp>
        <p:nvSpPr>
          <p:cNvPr id="4" name="Title 1">
            <a:extLst>
              <a:ext uri="{FF2B5EF4-FFF2-40B4-BE49-F238E27FC236}">
                <a16:creationId xmlns:a16="http://schemas.microsoft.com/office/drawing/2014/main" id="{87048502-4B32-4818-89CF-EB0433C9AE80}"/>
              </a:ext>
            </a:extLst>
          </p:cNvPr>
          <p:cNvSpPr>
            <a:spLocks noGrp="1"/>
          </p:cNvSpPr>
          <p:nvPr>
            <p:ph type="title"/>
          </p:nvPr>
        </p:nvSpPr>
        <p:spPr>
          <a:xfrm>
            <a:off x="838200" y="108912"/>
            <a:ext cx="10515600" cy="1325563"/>
          </a:xfrm>
        </p:spPr>
        <p:txBody>
          <a:bodyPr/>
          <a:lstStyle/>
          <a:p>
            <a:pPr algn="ctr"/>
            <a:r>
              <a:rPr lang="en-US" sz="4400" dirty="0">
                <a:latin typeface="Arial Black" panose="020B0A04020102020204" pitchFamily="34" charset="0"/>
              </a:rPr>
              <a:t>Sectors and Subsectors (2 of 2)</a:t>
            </a:r>
          </a:p>
        </p:txBody>
      </p:sp>
      <p:sp>
        <p:nvSpPr>
          <p:cNvPr id="6" name="TextBox 5">
            <a:extLst>
              <a:ext uri="{FF2B5EF4-FFF2-40B4-BE49-F238E27FC236}">
                <a16:creationId xmlns:a16="http://schemas.microsoft.com/office/drawing/2014/main" id="{4D941DC9-8666-44E4-864F-0FE70922192D}"/>
              </a:ext>
            </a:extLst>
          </p:cNvPr>
          <p:cNvSpPr txBox="1"/>
          <p:nvPr/>
        </p:nvSpPr>
        <p:spPr>
          <a:xfrm>
            <a:off x="985488" y="5947181"/>
            <a:ext cx="7714304"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i="1" u="none" strike="noStrike" kern="1200" cap="none" spc="0" normalizeH="0" baseline="0" noProof="0" dirty="0">
                <a:ln>
                  <a:noFill/>
                </a:ln>
                <a:effectLst/>
                <a:uLnTx/>
                <a:uFillTx/>
                <a:latin typeface="Arial"/>
                <a:ea typeface="+mn-ea"/>
                <a:cs typeface="+mn-cs"/>
              </a:rPr>
              <a:t>Priority subsectors are in </a:t>
            </a:r>
            <a:r>
              <a:rPr kumimoji="0" lang="en-US" sz="1600" b="1" i="1" u="none" strike="noStrike" kern="1200" cap="none" spc="0" normalizeH="0" baseline="0" noProof="0" dirty="0">
                <a:ln>
                  <a:noFill/>
                </a:ln>
                <a:effectLst/>
                <a:uLnTx/>
                <a:uFillTx/>
                <a:latin typeface="Arial"/>
                <a:ea typeface="+mn-ea"/>
                <a:cs typeface="+mn-cs"/>
              </a:rPr>
              <a:t>bold.</a:t>
            </a:r>
          </a:p>
        </p:txBody>
      </p:sp>
    </p:spTree>
    <p:extLst>
      <p:ext uri="{BB962C8B-B14F-4D97-AF65-F5344CB8AC3E}">
        <p14:creationId xmlns:p14="http://schemas.microsoft.com/office/powerpoint/2010/main" val="113254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FCF65-FFD0-4F80-8471-942D5D269BFE}"/>
              </a:ext>
            </a:extLst>
          </p:cNvPr>
          <p:cNvSpPr>
            <a:spLocks noGrp="1"/>
          </p:cNvSpPr>
          <p:nvPr>
            <p:ph type="title"/>
          </p:nvPr>
        </p:nvSpPr>
        <p:spPr/>
        <p:txBody>
          <a:bodyPr/>
          <a:lstStyle/>
          <a:p>
            <a:r>
              <a:rPr lang="en-US" sz="4400" dirty="0">
                <a:latin typeface="Arial Black" panose="020B0A04020102020204" pitchFamily="34" charset="0"/>
              </a:rPr>
              <a:t>Feedback Sought</a:t>
            </a:r>
          </a:p>
        </p:txBody>
      </p:sp>
      <p:sp>
        <p:nvSpPr>
          <p:cNvPr id="3" name="Content Placeholder 2">
            <a:extLst>
              <a:ext uri="{FF2B5EF4-FFF2-40B4-BE49-F238E27FC236}">
                <a16:creationId xmlns:a16="http://schemas.microsoft.com/office/drawing/2014/main" id="{29FA8F5E-6FD9-4169-B2B6-A9073247F259}"/>
              </a:ext>
            </a:extLst>
          </p:cNvPr>
          <p:cNvSpPr>
            <a:spLocks noGrp="1"/>
          </p:cNvSpPr>
          <p:nvPr>
            <p:ph idx="1"/>
          </p:nvPr>
        </p:nvSpPr>
        <p:spPr>
          <a:xfrm>
            <a:off x="838200" y="1690688"/>
            <a:ext cx="10515600" cy="4368062"/>
          </a:xfrm>
        </p:spPr>
        <p:txBody>
          <a:bodyPr>
            <a:normAutofit fontScale="85000" lnSpcReduction="20000"/>
          </a:bodyPr>
          <a:lstStyle/>
          <a:p>
            <a:pPr marL="0" indent="0">
              <a:lnSpc>
                <a:spcPct val="120000"/>
              </a:lnSpc>
              <a:buNone/>
            </a:pPr>
            <a:r>
              <a:rPr lang="en-US" dirty="0">
                <a:latin typeface="Arial" panose="020B0604020202020204" pitchFamily="34" charset="0"/>
                <a:cs typeface="Arial" panose="020B0604020202020204" pitchFamily="34" charset="0"/>
              </a:rPr>
              <a:t>We’re not currently fielding questions, but we want you to consider the following to direct your questions at the end or to enter in the Zoom Q&amp;A box:</a:t>
            </a:r>
          </a:p>
          <a:p>
            <a:pPr marL="514350" indent="-514350">
              <a:lnSpc>
                <a:spcPct val="120000"/>
              </a:lnSpc>
              <a:buFont typeface="+mj-lt"/>
              <a:buAutoNum type="arabicPeriod"/>
            </a:pPr>
            <a:r>
              <a:rPr lang="en-US" dirty="0">
                <a:latin typeface="Arial" panose="020B0604020202020204" pitchFamily="34" charset="0"/>
                <a:cs typeface="Arial" panose="020B0604020202020204" pitchFamily="34" charset="0"/>
              </a:rPr>
              <a:t>Are there any subsectors that are missing?</a:t>
            </a:r>
          </a:p>
          <a:p>
            <a:pPr marL="514350" indent="-514350">
              <a:lnSpc>
                <a:spcPct val="120000"/>
              </a:lnSpc>
              <a:buFont typeface="+mj-lt"/>
              <a:buAutoNum type="arabicPeriod"/>
            </a:pPr>
            <a:r>
              <a:rPr lang="en-US" dirty="0">
                <a:latin typeface="Arial" panose="020B0604020202020204" pitchFamily="34" charset="0"/>
                <a:cs typeface="Arial" panose="020B0604020202020204" pitchFamily="34" charset="0"/>
              </a:rPr>
              <a:t>Should any subsectors have their priority reassessed?</a:t>
            </a:r>
          </a:p>
          <a:p>
            <a:pPr marL="0" indent="0">
              <a:lnSpc>
                <a:spcPct val="120000"/>
              </a:lnSpc>
              <a:buNone/>
            </a:pPr>
            <a:endParaRPr lang="en-US" dirty="0">
              <a:latin typeface="Arial" panose="020B0604020202020204" pitchFamily="34" charset="0"/>
              <a:cs typeface="Arial" panose="020B0604020202020204" pitchFamily="34" charset="0"/>
            </a:endParaRPr>
          </a:p>
          <a:p>
            <a:pPr marL="0" indent="0">
              <a:lnSpc>
                <a:spcPct val="120000"/>
              </a:lnSpc>
              <a:buNone/>
            </a:pPr>
            <a:r>
              <a:rPr lang="en-US" b="1" dirty="0">
                <a:solidFill>
                  <a:srgbClr val="000000"/>
                </a:solidFill>
                <a:latin typeface="Arial" panose="020B0604020202020204" pitchFamily="34" charset="0"/>
                <a:cs typeface="Arial" panose="020B0604020202020204" pitchFamily="34" charset="0"/>
              </a:rPr>
              <a:t>Submit comments to:</a:t>
            </a:r>
            <a:r>
              <a:rPr lang="en-US" dirty="0">
                <a:solidFill>
                  <a:srgbClr val="000000"/>
                </a:solidFill>
                <a:latin typeface="Arial" panose="020B0604020202020204" pitchFamily="34" charset="0"/>
                <a:cs typeface="Arial" panose="020B0604020202020204" pitchFamily="34" charset="0"/>
              </a:rPr>
              <a:t> </a:t>
            </a:r>
            <a:r>
              <a:rPr lang="en-US" u="sng" dirty="0">
                <a:solidFill>
                  <a:srgbClr val="40840B"/>
                </a:solidFill>
                <a:latin typeface="Arial" panose="020B0604020202020204" pitchFamily="34" charset="0"/>
                <a:cs typeface="Arial" panose="020B0604020202020204" pitchFamily="34" charset="0"/>
                <a:hlinkClick r:id="rId3"/>
              </a:rPr>
              <a:t>https://efiling.energy.ca.gov/Lists/DocketLog.aspx?docketnumber=16-PIER-01</a:t>
            </a:r>
            <a:r>
              <a:rPr lang="en-US" dirty="0">
                <a:solidFill>
                  <a:srgbClr val="000000"/>
                </a:solidFill>
                <a:latin typeface="Arial" panose="020B0604020202020204" pitchFamily="34" charset="0"/>
                <a:cs typeface="Arial" panose="020B0604020202020204" pitchFamily="34" charset="0"/>
              </a:rPr>
              <a:t> by </a:t>
            </a:r>
            <a:r>
              <a:rPr lang="en-US" b="1" u="sng" dirty="0">
                <a:solidFill>
                  <a:srgbClr val="000000"/>
                </a:solidFill>
                <a:latin typeface="Arial" panose="020B0604020202020204" pitchFamily="34" charset="0"/>
                <a:cs typeface="Arial" panose="020B0604020202020204" pitchFamily="34" charset="0"/>
              </a:rPr>
              <a:t>January 31, 2022</a:t>
            </a:r>
            <a:r>
              <a:rPr lang="en-US" dirty="0">
                <a:solidFill>
                  <a:srgbClr val="000000"/>
                </a:solidFill>
                <a:latin typeface="Arial" panose="020B0604020202020204" pitchFamily="34" charset="0"/>
                <a:cs typeface="Arial" panose="020B0604020202020204" pitchFamily="34" charset="0"/>
              </a:rPr>
              <a:t> and indicate “Guidehouse Long Term Study” in the subject line (comments will not be responded to directly).​</a:t>
            </a:r>
          </a:p>
          <a:p>
            <a:pPr marL="0" indent="0">
              <a:buNone/>
            </a:pPr>
            <a:endParaRPr lang="en-US" sz="3200" dirty="0"/>
          </a:p>
        </p:txBody>
      </p:sp>
      <p:sp>
        <p:nvSpPr>
          <p:cNvPr id="4" name="Slide Number Placeholder 3">
            <a:extLst>
              <a:ext uri="{FF2B5EF4-FFF2-40B4-BE49-F238E27FC236}">
                <a16:creationId xmlns:a16="http://schemas.microsoft.com/office/drawing/2014/main" id="{502494C2-0CD2-4D2E-9289-7B2B8E3F9E0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925506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4ED2-D7CC-43D6-96B4-DBC1187FFFEA}"/>
              </a:ext>
              <a:ext uri="{C183D7F6-B498-43B3-948B-1728B52AA6E4}">
                <adec:decorative xmlns:adec="http://schemas.microsoft.com/office/drawing/2017/decorative" val="1"/>
              </a:ext>
            </a:extLst>
          </p:cNvPr>
          <p:cNvSpPr>
            <a:spLocks noGrp="1"/>
          </p:cNvSpPr>
          <p:nvPr>
            <p:ph type="title"/>
          </p:nvPr>
        </p:nvSpPr>
        <p:spPr>
          <a:xfrm>
            <a:off x="838200" y="170866"/>
            <a:ext cx="10515600" cy="1325563"/>
          </a:xfrm>
        </p:spPr>
        <p:txBody>
          <a:bodyPr/>
          <a:lstStyle/>
          <a:p>
            <a:r>
              <a:rPr lang="en-US" sz="4400" dirty="0">
                <a:latin typeface="Arial Black" panose="020B0A04020102020204" pitchFamily="34" charset="0"/>
                <a:cs typeface="Arial"/>
              </a:rPr>
              <a:t>Prioritization Framework </a:t>
            </a:r>
            <a:endParaRPr lang="en-US" sz="4400" dirty="0">
              <a:latin typeface="Arial Black" panose="020B0A04020102020204" pitchFamily="34" charset="0"/>
            </a:endParaRPr>
          </a:p>
        </p:txBody>
      </p:sp>
      <p:sp>
        <p:nvSpPr>
          <p:cNvPr id="4" name="Slide Number Placeholder 3">
            <a:extLst>
              <a:ext uri="{FF2B5EF4-FFF2-40B4-BE49-F238E27FC236}">
                <a16:creationId xmlns:a16="http://schemas.microsoft.com/office/drawing/2014/main" id="{64E53926-481C-4060-9178-ED78D28A3781}"/>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graphicFrame>
        <p:nvGraphicFramePr>
          <p:cNvPr id="27" name="Table 26">
            <a:extLst>
              <a:ext uri="{FF2B5EF4-FFF2-40B4-BE49-F238E27FC236}">
                <a16:creationId xmlns:a16="http://schemas.microsoft.com/office/drawing/2014/main" id="{B9C7A4FA-ED52-4CFC-AE23-A6E64E36E31C}"/>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042870378"/>
              </p:ext>
            </p:extLst>
          </p:nvPr>
        </p:nvGraphicFramePr>
        <p:xfrm>
          <a:off x="6879272" y="1801387"/>
          <a:ext cx="5060797" cy="4470056"/>
        </p:xfrm>
        <a:graphic>
          <a:graphicData uri="http://schemas.openxmlformats.org/drawingml/2006/table">
            <a:tbl>
              <a:tblPr firstRow="1" firstCol="1" bandRow="1"/>
              <a:tblGrid>
                <a:gridCol w="2637452">
                  <a:extLst>
                    <a:ext uri="{9D8B030D-6E8A-4147-A177-3AD203B41FA5}">
                      <a16:colId xmlns:a16="http://schemas.microsoft.com/office/drawing/2014/main" val="3132755324"/>
                    </a:ext>
                  </a:extLst>
                </a:gridCol>
                <a:gridCol w="1384429">
                  <a:extLst>
                    <a:ext uri="{9D8B030D-6E8A-4147-A177-3AD203B41FA5}">
                      <a16:colId xmlns:a16="http://schemas.microsoft.com/office/drawing/2014/main" val="1876490563"/>
                    </a:ext>
                  </a:extLst>
                </a:gridCol>
                <a:gridCol w="1038916">
                  <a:extLst>
                    <a:ext uri="{9D8B030D-6E8A-4147-A177-3AD203B41FA5}">
                      <a16:colId xmlns:a16="http://schemas.microsoft.com/office/drawing/2014/main" val="1440874472"/>
                    </a:ext>
                  </a:extLst>
                </a:gridCol>
              </a:tblGrid>
              <a:tr h="931185">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b="1" dirty="0">
                          <a:effectLst/>
                          <a:latin typeface="Arial Narrow" panose="020B0606020202030204" pitchFamily="34" charset="0"/>
                          <a:ea typeface="Calibri" panose="020F0502020204030204" pitchFamily="34" charset="0"/>
                          <a:cs typeface="Arial" panose="020B0604020202020204" pitchFamily="34" charset="0"/>
                        </a:rPr>
                        <a:t>Strategic Value (Y-axis)</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b="1" dirty="0">
                          <a:effectLst/>
                          <a:latin typeface="Arial Narrow" panose="020B0606020202030204" pitchFamily="34" charset="0"/>
                          <a:ea typeface="Calibri" panose="020F0502020204030204" pitchFamily="34" charset="0"/>
                          <a:cs typeface="Arial" panose="020B0604020202020204" pitchFamily="34" charset="0"/>
                        </a:rPr>
                        <a:t>Weight Range</a:t>
                      </a:r>
                    </a:p>
                    <a:p>
                      <a:pPr marL="0" marR="0" algn="ctr">
                        <a:spcBef>
                          <a:spcPts val="0"/>
                        </a:spcBef>
                        <a:spcAft>
                          <a:spcPts val="0"/>
                        </a:spcAft>
                      </a:pPr>
                      <a:r>
                        <a:rPr lang="en-US" sz="2000" b="1" dirty="0">
                          <a:effectLst/>
                          <a:latin typeface="Arial Narrow" panose="020B0606020202030204" pitchFamily="34" charset="0"/>
                          <a:ea typeface="Times New Roman" panose="02020603050405020304" pitchFamily="18" charset="0"/>
                          <a:cs typeface="Arial" panose="020B0604020202020204" pitchFamily="34" charset="0"/>
                        </a:rPr>
                        <a:t>Considered</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p>
                      <a:pPr marL="0" marR="0" algn="ctr" defTabSz="914400" rtl="0" eaLnBrk="1" latinLnBrk="0" hangingPunct="1">
                        <a:spcBef>
                          <a:spcPts val="0"/>
                        </a:spcBef>
                        <a:spcAft>
                          <a:spcPts val="0"/>
                        </a:spcAft>
                      </a:pPr>
                      <a:r>
                        <a:rPr lang="en-US" sz="2000" b="1" kern="1200" dirty="0">
                          <a:solidFill>
                            <a:schemeClr val="tx1"/>
                          </a:solidFill>
                          <a:effectLst/>
                          <a:latin typeface="Arial Narrow" panose="020B0606020202030204" pitchFamily="34" charset="0"/>
                          <a:ea typeface="Times New Roman" panose="02020603050405020304" pitchFamily="18" charset="0"/>
                          <a:cs typeface="Arial" panose="020B0604020202020204" pitchFamily="34" charset="0"/>
                        </a:rPr>
                        <a:t>Current Weight</a:t>
                      </a: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925442671"/>
                  </a:ext>
                </a:extLst>
              </a:tr>
              <a:tr h="620790">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A. Decarbonization Potential</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marL="0" marR="0" algn="ctr" defTabSz="914400" rtl="0" eaLnBrk="1" latinLnBrk="0" hangingPunct="1">
                        <a:spcBef>
                          <a:spcPts val="0"/>
                        </a:spcBef>
                        <a:spcAft>
                          <a:spcPts val="0"/>
                        </a:spcAft>
                      </a:pPr>
                      <a:r>
                        <a:rPr lang="en-US" sz="2000" kern="1200" dirty="0">
                          <a:solidFill>
                            <a:srgbClr val="000000"/>
                          </a:solidFill>
                          <a:effectLst/>
                          <a:latin typeface="Arial Narrow" panose="020B0606020202030204" pitchFamily="34" charset="0"/>
                          <a:ea typeface="Times New Roman" panose="02020603050405020304" pitchFamily="18" charset="0"/>
                          <a:cs typeface="Arial" panose="020B0604020202020204" pitchFamily="34" charset="0"/>
                        </a:rPr>
                        <a:t>50%</a:t>
                      </a: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759408933"/>
                  </a:ext>
                </a:extLst>
              </a:tr>
              <a:tr h="378922">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dirty="0">
                          <a:effectLst/>
                          <a:latin typeface="Arial Narrow" panose="020B0606020202030204" pitchFamily="34" charset="0"/>
                          <a:ea typeface="Calibri" panose="020F0502020204030204" pitchFamily="34" charset="0"/>
                          <a:cs typeface="Arial" panose="020B0604020202020204" pitchFamily="34" charset="0"/>
                        </a:rPr>
                        <a:t>B. Economic Value</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algn="ctr" defTabSz="914400" rtl="0" eaLnBrk="1" latinLnBrk="0" hangingPunct="1">
                        <a:spcBef>
                          <a:spcPts val="0"/>
                        </a:spcBef>
                        <a:spcAft>
                          <a:spcPts val="0"/>
                        </a:spcAft>
                      </a:pPr>
                      <a:r>
                        <a:rPr lang="en-US" sz="2000" kern="1200" dirty="0">
                          <a:solidFill>
                            <a:srgbClr val="000000"/>
                          </a:solidFill>
                          <a:effectLst/>
                          <a:latin typeface="Arial Narrow" panose="020B0606020202030204" pitchFamily="34" charset="0"/>
                          <a:ea typeface="Times New Roman" panose="02020603050405020304" pitchFamily="18" charset="0"/>
                          <a:cs typeface="Arial" panose="020B0604020202020204" pitchFamily="34" charset="0"/>
                        </a:rPr>
                        <a:t>25%</a:t>
                      </a: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73675008"/>
                  </a:ext>
                </a:extLst>
              </a:tr>
              <a:tr h="620790">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C. </a:t>
                      </a:r>
                      <a:r>
                        <a:rPr lang="en-US" sz="2000" b="0" i="0" u="none" strike="noStrike" dirty="0">
                          <a:solidFill>
                            <a:srgbClr val="000000"/>
                          </a:solidFill>
                          <a:effectLst/>
                          <a:latin typeface="Arial Narrow" panose="020B0606020202030204" pitchFamily="34" charset="0"/>
                        </a:rPr>
                        <a:t>Technology Equity and Accessibility</a:t>
                      </a: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marL="0" marR="0" algn="ctr" defTabSz="914400" rtl="0" eaLnBrk="1" latinLnBrk="0" hangingPunct="1">
                        <a:spcBef>
                          <a:spcPts val="0"/>
                        </a:spcBef>
                        <a:spcAft>
                          <a:spcPts val="0"/>
                        </a:spcAft>
                      </a:pPr>
                      <a:r>
                        <a:rPr lang="en-US" sz="2000" kern="1200" dirty="0">
                          <a:solidFill>
                            <a:srgbClr val="000000"/>
                          </a:solidFill>
                          <a:effectLst/>
                          <a:latin typeface="Arial Narrow" panose="020B0606020202030204" pitchFamily="34" charset="0"/>
                          <a:ea typeface="Times New Roman" panose="02020603050405020304" pitchFamily="18" charset="0"/>
                          <a:cs typeface="Arial" panose="020B0604020202020204" pitchFamily="34" charset="0"/>
                        </a:rPr>
                        <a:t>25%</a:t>
                      </a: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503335953"/>
                  </a:ext>
                </a:extLst>
              </a:tr>
              <a:tr h="402681">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b="1" dirty="0">
                          <a:effectLst/>
                          <a:latin typeface="Arial Narrow" panose="020B060602020203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noFill/>
                  </a:tcPr>
                </a:tc>
                <a:tc>
                  <a:txBody>
                    <a:bodyPr/>
                    <a:lstStyle/>
                    <a:p>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4075976611"/>
                  </a:ext>
                </a:extLst>
              </a:tr>
              <a:tr h="378922">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b="1"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Barriers (X-axis)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p>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644361163"/>
                  </a:ext>
                </a:extLst>
              </a:tr>
              <a:tr h="378922">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dirty="0">
                          <a:effectLst/>
                          <a:latin typeface="Arial Narrow" panose="020B0606020202030204" pitchFamily="34" charset="0"/>
                          <a:ea typeface="Calibri" panose="020F0502020204030204" pitchFamily="34" charset="0"/>
                          <a:cs typeface="Arial" panose="020B0604020202020204" pitchFamily="34" charset="0"/>
                        </a:rPr>
                        <a:t>D. Technology Readiness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algn="ctr" defTabSz="914400" rtl="0" eaLnBrk="1" latinLnBrk="0" hangingPunct="1">
                        <a:spcBef>
                          <a:spcPts val="0"/>
                        </a:spcBef>
                        <a:spcAft>
                          <a:spcPts val="0"/>
                        </a:spcAft>
                      </a:pPr>
                      <a:r>
                        <a:rPr lang="en-US" sz="2000" kern="1200" dirty="0">
                          <a:solidFill>
                            <a:schemeClr val="tx1"/>
                          </a:solidFill>
                          <a:effectLst/>
                          <a:latin typeface="Arial Narrow" panose="020B0606020202030204" pitchFamily="34" charset="0"/>
                          <a:ea typeface="Times New Roman" panose="02020603050405020304" pitchFamily="18" charset="0"/>
                          <a:cs typeface="Arial" panose="020B0604020202020204" pitchFamily="34" charset="0"/>
                        </a:rPr>
                        <a:t>30%</a:t>
                      </a: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825861477"/>
                  </a:ext>
                </a:extLst>
              </a:tr>
              <a:tr h="378922">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dirty="0">
                          <a:solidFill>
                            <a:srgbClr val="000000"/>
                          </a:solidFill>
                          <a:effectLst/>
                          <a:latin typeface="Arial Narrow"/>
                          <a:ea typeface="Calibri" panose="020F0502020204030204" pitchFamily="34" charset="0"/>
                          <a:cs typeface="Arial"/>
                        </a:rPr>
                        <a:t>E. Deployment Ecosystem</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tc>
                  <a:txBody>
                    <a:bodyPr/>
                    <a:lstStyle/>
                    <a:p>
                      <a:pPr marL="0" marR="0" algn="ctr" defTabSz="914400" rtl="0" eaLnBrk="1" latinLnBrk="0" hangingPunct="1">
                        <a:spcBef>
                          <a:spcPts val="0"/>
                        </a:spcBef>
                        <a:spcAft>
                          <a:spcPts val="0"/>
                        </a:spcAft>
                      </a:pPr>
                      <a:r>
                        <a:rPr lang="en-US" sz="2000" kern="1200" dirty="0">
                          <a:solidFill>
                            <a:schemeClr val="tx1"/>
                          </a:solidFill>
                          <a:effectLst/>
                          <a:latin typeface="Arial Narrow" panose="020B0606020202030204" pitchFamily="34" charset="0"/>
                          <a:ea typeface="Times New Roman" panose="02020603050405020304" pitchFamily="18" charset="0"/>
                          <a:cs typeface="Arial" panose="020B0604020202020204" pitchFamily="34" charset="0"/>
                        </a:rPr>
                        <a:t>30%</a:t>
                      </a:r>
                    </a:p>
                  </a:txBody>
                  <a:tcPr marL="68580" marR="68580" marT="0" marB="0">
                    <a:lnL>
                      <a:noFill/>
                    </a:lnL>
                    <a:lnR>
                      <a:noFill/>
                    </a:lnR>
                    <a:lnT>
                      <a:noFill/>
                    </a:lnT>
                    <a:lnB>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410703785"/>
                  </a:ext>
                </a:extLst>
              </a:tr>
              <a:tr h="378922">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spcBef>
                          <a:spcPts val="0"/>
                        </a:spcBef>
                        <a:spcAft>
                          <a:spcPts val="0"/>
                        </a:spcAft>
                      </a:pPr>
                      <a:r>
                        <a:rPr lang="en-US" sz="2000" dirty="0">
                          <a:effectLst/>
                          <a:latin typeface="Arial Narrow" panose="020B0606020202030204" pitchFamily="34" charset="0"/>
                          <a:ea typeface="Calibri" panose="020F0502020204030204" pitchFamily="34" charset="0"/>
                          <a:cs typeface="Arial" panose="020B0604020202020204" pitchFamily="34" charset="0"/>
                        </a:rPr>
                        <a:t>F. Policy Alignment</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Arial" panose="020B0604020202020204"/>
                        </a:defRPr>
                      </a:lvl1pPr>
                      <a:lvl2pPr marL="457200" algn="l" defTabSz="914400" rtl="0" eaLnBrk="1" latinLnBrk="0" hangingPunct="1">
                        <a:defRPr sz="1800" kern="1200">
                          <a:solidFill>
                            <a:schemeClr val="tx1"/>
                          </a:solidFill>
                          <a:latin typeface="Arial" panose="020B0604020202020204"/>
                        </a:defRPr>
                      </a:lvl2pPr>
                      <a:lvl3pPr marL="914400" algn="l" defTabSz="914400" rtl="0" eaLnBrk="1" latinLnBrk="0" hangingPunct="1">
                        <a:defRPr sz="1800" kern="1200">
                          <a:solidFill>
                            <a:schemeClr val="tx1"/>
                          </a:solidFill>
                          <a:latin typeface="Arial" panose="020B0604020202020204"/>
                        </a:defRPr>
                      </a:lvl3pPr>
                      <a:lvl4pPr marL="1371600" algn="l" defTabSz="914400" rtl="0" eaLnBrk="1" latinLnBrk="0" hangingPunct="1">
                        <a:defRPr sz="1800" kern="1200">
                          <a:solidFill>
                            <a:schemeClr val="tx1"/>
                          </a:solidFill>
                          <a:latin typeface="Arial" panose="020B0604020202020204"/>
                        </a:defRPr>
                      </a:lvl4pPr>
                      <a:lvl5pPr marL="1828800" algn="l" defTabSz="914400" rtl="0" eaLnBrk="1" latinLnBrk="0" hangingPunct="1">
                        <a:defRPr sz="1800" kern="1200">
                          <a:solidFill>
                            <a:schemeClr val="tx1"/>
                          </a:solidFill>
                          <a:latin typeface="Arial" panose="020B0604020202020204"/>
                        </a:defRPr>
                      </a:lvl5pPr>
                      <a:lvl6pPr marL="2286000" algn="l" defTabSz="914400" rtl="0" eaLnBrk="1" latinLnBrk="0" hangingPunct="1">
                        <a:defRPr sz="1800" kern="1200">
                          <a:solidFill>
                            <a:schemeClr val="tx1"/>
                          </a:solidFill>
                          <a:latin typeface="Arial" panose="020B0604020202020204"/>
                        </a:defRPr>
                      </a:lvl6pPr>
                      <a:lvl7pPr marL="2743200" algn="l" defTabSz="914400" rtl="0" eaLnBrk="1" latinLnBrk="0" hangingPunct="1">
                        <a:defRPr sz="1800" kern="1200">
                          <a:solidFill>
                            <a:schemeClr val="tx1"/>
                          </a:solidFill>
                          <a:latin typeface="Arial" panose="020B0604020202020204"/>
                        </a:defRPr>
                      </a:lvl7pPr>
                      <a:lvl8pPr marL="3200400" algn="l" defTabSz="914400" rtl="0" eaLnBrk="1" latinLnBrk="0" hangingPunct="1">
                        <a:defRPr sz="1800" kern="1200">
                          <a:solidFill>
                            <a:schemeClr val="tx1"/>
                          </a:solidFill>
                          <a:latin typeface="Arial" panose="020B0604020202020204"/>
                        </a:defRPr>
                      </a:lvl8pPr>
                      <a:lvl9pPr marL="3657600" algn="l" defTabSz="914400" rtl="0" eaLnBrk="1" latinLnBrk="0" hangingPunct="1">
                        <a:defRPr sz="1800" kern="1200">
                          <a:solidFill>
                            <a:schemeClr val="tx1"/>
                          </a:solidFill>
                          <a:latin typeface="Arial" panose="020B0604020202020204"/>
                        </a:defRPr>
                      </a:lvl9pPr>
                    </a:lstStyle>
                    <a:p>
                      <a:pPr marL="0" marR="0" algn="ctr">
                        <a:spcBef>
                          <a:spcPts val="0"/>
                        </a:spcBef>
                        <a:spcAft>
                          <a:spcPts val="0"/>
                        </a:spcAft>
                      </a:pPr>
                      <a:r>
                        <a:rPr lang="en-US" sz="2000" dirty="0">
                          <a:solidFill>
                            <a:srgbClr val="000000"/>
                          </a:solidFill>
                          <a:effectLst/>
                          <a:latin typeface="Arial Narrow" panose="020B0606020202030204" pitchFamily="34" charset="0"/>
                          <a:ea typeface="Calibri" panose="020F0502020204030204" pitchFamily="34" charset="0"/>
                          <a:cs typeface="Arial" panose="020B0604020202020204" pitchFamily="34" charset="0"/>
                        </a:rPr>
                        <a:t>20-50%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0" marR="0" algn="ctr" defTabSz="914400" rtl="0" eaLnBrk="1" latinLnBrk="0" hangingPunct="1">
                        <a:spcBef>
                          <a:spcPts val="0"/>
                        </a:spcBef>
                        <a:spcAft>
                          <a:spcPts val="0"/>
                        </a:spcAft>
                      </a:pPr>
                      <a:r>
                        <a:rPr lang="en-US" sz="2000" kern="1200" dirty="0">
                          <a:solidFill>
                            <a:schemeClr val="tx1"/>
                          </a:solidFill>
                          <a:effectLst/>
                          <a:latin typeface="Arial Narrow" panose="020B0606020202030204" pitchFamily="34" charset="0"/>
                          <a:ea typeface="Times New Roman" panose="02020603050405020304" pitchFamily="18" charset="0"/>
                          <a:cs typeface="Arial" panose="020B0604020202020204" pitchFamily="34" charset="0"/>
                        </a:rPr>
                        <a:t>40%</a:t>
                      </a:r>
                    </a:p>
                  </a:txBody>
                  <a:tcPr marL="68580" marR="68580" marT="0" marB="0">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13940197"/>
                  </a:ext>
                </a:extLst>
              </a:tr>
            </a:tbl>
          </a:graphicData>
        </a:graphic>
      </p:graphicFrame>
      <p:grpSp>
        <p:nvGrpSpPr>
          <p:cNvPr id="3" name="Group 2" descr="Chart displaying prioritization matrix. Y axis: strategic value, x axis: barriers.">
            <a:extLst>
              <a:ext uri="{FF2B5EF4-FFF2-40B4-BE49-F238E27FC236}">
                <a16:creationId xmlns:a16="http://schemas.microsoft.com/office/drawing/2014/main" id="{FE0556D1-C213-4388-B589-9845F004A92D}"/>
              </a:ext>
            </a:extLst>
          </p:cNvPr>
          <p:cNvGrpSpPr/>
          <p:nvPr/>
        </p:nvGrpSpPr>
        <p:grpSpPr>
          <a:xfrm>
            <a:off x="529176" y="1496429"/>
            <a:ext cx="5797196" cy="5042483"/>
            <a:chOff x="457200" y="1199311"/>
            <a:chExt cx="6104450" cy="5096002"/>
          </a:xfrm>
        </p:grpSpPr>
        <p:grpSp>
          <p:nvGrpSpPr>
            <p:cNvPr id="5" name="Group 4" descr="Chart displaying prioritization matrix. Y axis: strategic value, x axis: barriers.">
              <a:extLst>
                <a:ext uri="{FF2B5EF4-FFF2-40B4-BE49-F238E27FC236}">
                  <a16:creationId xmlns:a16="http://schemas.microsoft.com/office/drawing/2014/main" id="{C0F6A5C4-D708-4122-B472-E1479DFB8540}"/>
                </a:ext>
                <a:ext uri="{C183D7F6-B498-43B3-948B-1728B52AA6E4}">
                  <adec:decorative xmlns:adec="http://schemas.microsoft.com/office/drawing/2017/decorative" val="0"/>
                </a:ext>
              </a:extLst>
            </p:cNvPr>
            <p:cNvGrpSpPr/>
            <p:nvPr/>
          </p:nvGrpSpPr>
          <p:grpSpPr>
            <a:xfrm>
              <a:off x="457200" y="1199311"/>
              <a:ext cx="6104450" cy="4701474"/>
              <a:chOff x="2718770" y="2137474"/>
              <a:chExt cx="4557366" cy="3684939"/>
            </a:xfrm>
          </p:grpSpPr>
          <p:cxnSp>
            <p:nvCxnSpPr>
              <p:cNvPr id="6" name="Straight Arrow Connector 5">
                <a:extLst>
                  <a:ext uri="{FF2B5EF4-FFF2-40B4-BE49-F238E27FC236}">
                    <a16:creationId xmlns:a16="http://schemas.microsoft.com/office/drawing/2014/main" id="{972DEB32-0650-4102-AC46-1192605E2511}"/>
                  </a:ext>
                </a:extLst>
              </p:cNvPr>
              <p:cNvCxnSpPr>
                <a:cxnSpLocks/>
              </p:cNvCxnSpPr>
              <p:nvPr/>
            </p:nvCxnSpPr>
            <p:spPr bwMode="auto">
              <a:xfrm flipV="1">
                <a:off x="3179575" y="5726022"/>
                <a:ext cx="3639003" cy="1943"/>
              </a:xfrm>
              <a:prstGeom prst="straightConnector1">
                <a:avLst/>
              </a:prstGeom>
              <a:solidFill>
                <a:srgbClr val="555759"/>
              </a:solidFill>
              <a:ln w="28575" cap="flat" cmpd="sng" algn="ctr">
                <a:solidFill>
                  <a:srgbClr val="555759"/>
                </a:solidFill>
                <a:prstDash val="solid"/>
                <a:round/>
                <a:headEnd type="none" w="med" len="med"/>
                <a:tailEnd type="triangle" w="lg" len="med"/>
              </a:ln>
              <a:effectLst/>
            </p:spPr>
          </p:cxnSp>
          <p:grpSp>
            <p:nvGrpSpPr>
              <p:cNvPr id="7" name="Group 6">
                <a:extLst>
                  <a:ext uri="{FF2B5EF4-FFF2-40B4-BE49-F238E27FC236}">
                    <a16:creationId xmlns:a16="http://schemas.microsoft.com/office/drawing/2014/main" id="{504A7CAB-8151-47A7-81BB-53AEA80D86CE}"/>
                  </a:ext>
                </a:extLst>
              </p:cNvPr>
              <p:cNvGrpSpPr/>
              <p:nvPr/>
            </p:nvGrpSpPr>
            <p:grpSpPr>
              <a:xfrm>
                <a:off x="2718770" y="2137474"/>
                <a:ext cx="4557366" cy="3684939"/>
                <a:chOff x="3376995" y="2436941"/>
                <a:chExt cx="2676493" cy="2344206"/>
              </a:xfrm>
            </p:grpSpPr>
            <p:sp>
              <p:nvSpPr>
                <p:cNvPr id="13" name="Rectangle 6">
                  <a:extLst>
                    <a:ext uri="{FF2B5EF4-FFF2-40B4-BE49-F238E27FC236}">
                      <a16:creationId xmlns:a16="http://schemas.microsoft.com/office/drawing/2014/main" id="{D7570B18-0AC8-47F2-B4B0-595C3B7AB52D}"/>
                    </a:ext>
                  </a:extLst>
                </p:cNvPr>
                <p:cNvSpPr>
                  <a:spLocks noChangeArrowheads="1"/>
                </p:cNvSpPr>
                <p:nvPr/>
              </p:nvSpPr>
              <p:spPr bwMode="auto">
                <a:xfrm>
                  <a:off x="3650526" y="2571934"/>
                  <a:ext cx="1066307" cy="1024582"/>
                </a:xfrm>
                <a:prstGeom prst="rect">
                  <a:avLst/>
                </a:prstGeom>
                <a:solidFill>
                  <a:srgbClr val="93D5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4" name="Rectangle 7">
                  <a:extLst>
                    <a:ext uri="{FF2B5EF4-FFF2-40B4-BE49-F238E27FC236}">
                      <a16:creationId xmlns:a16="http://schemas.microsoft.com/office/drawing/2014/main" id="{F158380C-7F4F-40C6-A8DD-4E57E74D793A}"/>
                    </a:ext>
                  </a:extLst>
                </p:cNvPr>
                <p:cNvSpPr>
                  <a:spLocks noChangeArrowheads="1"/>
                </p:cNvSpPr>
                <p:nvPr/>
              </p:nvSpPr>
              <p:spPr bwMode="auto">
                <a:xfrm>
                  <a:off x="4716833" y="2571934"/>
                  <a:ext cx="1067852" cy="1024582"/>
                </a:xfrm>
                <a:prstGeom prst="rect">
                  <a:avLst/>
                </a:prstGeom>
                <a:solidFill>
                  <a:srgbClr val="EDFF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5" name="Rectangle 14">
                  <a:extLst>
                    <a:ext uri="{FF2B5EF4-FFF2-40B4-BE49-F238E27FC236}">
                      <a16:creationId xmlns:a16="http://schemas.microsoft.com/office/drawing/2014/main" id="{0E10EFB2-9397-429B-B1D8-38EA6723FFDB}"/>
                    </a:ext>
                  </a:extLst>
                </p:cNvPr>
                <p:cNvSpPr>
                  <a:spLocks noChangeArrowheads="1"/>
                </p:cNvSpPr>
                <p:nvPr/>
              </p:nvSpPr>
              <p:spPr bwMode="auto">
                <a:xfrm>
                  <a:off x="3650526" y="3596516"/>
                  <a:ext cx="1066307" cy="1026127"/>
                </a:xfrm>
                <a:prstGeom prst="rect">
                  <a:avLst/>
                </a:prstGeom>
                <a:solidFill>
                  <a:srgbClr val="EDFFC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6" name="Rectangle 15">
                  <a:extLst>
                    <a:ext uri="{FF2B5EF4-FFF2-40B4-BE49-F238E27FC236}">
                      <a16:creationId xmlns:a16="http://schemas.microsoft.com/office/drawing/2014/main" id="{54659321-B935-44B3-B9A1-CCACB8387D90}"/>
                    </a:ext>
                  </a:extLst>
                </p:cNvPr>
                <p:cNvSpPr>
                  <a:spLocks noChangeArrowheads="1"/>
                </p:cNvSpPr>
                <p:nvPr/>
              </p:nvSpPr>
              <p:spPr bwMode="auto">
                <a:xfrm>
                  <a:off x="4716833" y="3596516"/>
                  <a:ext cx="1067852" cy="1026127"/>
                </a:xfrm>
                <a:prstGeom prst="rect">
                  <a:avLst/>
                </a:prstGeom>
                <a:solidFill>
                  <a:srgbClr val="F4F4F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7" name="Line 10">
                  <a:extLst>
                    <a:ext uri="{FF2B5EF4-FFF2-40B4-BE49-F238E27FC236}">
                      <a16:creationId xmlns:a16="http://schemas.microsoft.com/office/drawing/2014/main" id="{D426204B-EDFA-4A8E-9908-7C253B253B7A}"/>
                    </a:ext>
                  </a:extLst>
                </p:cNvPr>
                <p:cNvSpPr>
                  <a:spLocks noChangeShapeType="1"/>
                </p:cNvSpPr>
                <p:nvPr/>
              </p:nvSpPr>
              <p:spPr bwMode="auto">
                <a:xfrm>
                  <a:off x="4716833" y="2567298"/>
                  <a:ext cx="0" cy="2058436"/>
                </a:xfrm>
                <a:prstGeom prst="line">
                  <a:avLst/>
                </a:prstGeom>
                <a:noFill/>
                <a:ln w="6350" cap="flat">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8" name="Line 12">
                  <a:extLst>
                    <a:ext uri="{FF2B5EF4-FFF2-40B4-BE49-F238E27FC236}">
                      <a16:creationId xmlns:a16="http://schemas.microsoft.com/office/drawing/2014/main" id="{389AE887-4BE0-4F2A-87B9-DE00E4825FC4}"/>
                    </a:ext>
                  </a:extLst>
                </p:cNvPr>
                <p:cNvSpPr>
                  <a:spLocks noChangeShapeType="1"/>
                </p:cNvSpPr>
                <p:nvPr/>
              </p:nvSpPr>
              <p:spPr bwMode="auto">
                <a:xfrm>
                  <a:off x="3650526" y="2567298"/>
                  <a:ext cx="0" cy="2058436"/>
                </a:xfrm>
                <a:prstGeom prst="line">
                  <a:avLst/>
                </a:prstGeom>
                <a:noFill/>
                <a:ln w="6350" cap="flat">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19" name="Line 14">
                  <a:extLst>
                    <a:ext uri="{FF2B5EF4-FFF2-40B4-BE49-F238E27FC236}">
                      <a16:creationId xmlns:a16="http://schemas.microsoft.com/office/drawing/2014/main" id="{73C05572-6C62-4093-B5F5-A4598B27448F}"/>
                    </a:ext>
                  </a:extLst>
                </p:cNvPr>
                <p:cNvSpPr>
                  <a:spLocks noChangeShapeType="1"/>
                </p:cNvSpPr>
                <p:nvPr/>
              </p:nvSpPr>
              <p:spPr bwMode="auto">
                <a:xfrm>
                  <a:off x="3647435" y="2571934"/>
                  <a:ext cx="2140340" cy="0"/>
                </a:xfrm>
                <a:prstGeom prst="line">
                  <a:avLst/>
                </a:prstGeom>
                <a:noFill/>
                <a:ln w="6350" cap="flat">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20" name="Line 15">
                  <a:extLst>
                    <a:ext uri="{FF2B5EF4-FFF2-40B4-BE49-F238E27FC236}">
                      <a16:creationId xmlns:a16="http://schemas.microsoft.com/office/drawing/2014/main" id="{56477549-3805-4BDB-85B7-C6C9934EF637}"/>
                    </a:ext>
                  </a:extLst>
                </p:cNvPr>
                <p:cNvSpPr>
                  <a:spLocks noChangeShapeType="1"/>
                </p:cNvSpPr>
                <p:nvPr/>
              </p:nvSpPr>
              <p:spPr bwMode="auto">
                <a:xfrm>
                  <a:off x="3647435" y="4622643"/>
                  <a:ext cx="2140340" cy="0"/>
                </a:xfrm>
                <a:prstGeom prst="line">
                  <a:avLst/>
                </a:prstGeom>
                <a:noFill/>
                <a:ln w="6350" cap="flat">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21" name="Rectangle 113">
                  <a:extLst>
                    <a:ext uri="{FF2B5EF4-FFF2-40B4-BE49-F238E27FC236}">
                      <a16:creationId xmlns:a16="http://schemas.microsoft.com/office/drawing/2014/main" id="{AF988A94-6092-44F9-9C66-5FC4E38FA0E8}"/>
                    </a:ext>
                  </a:extLst>
                </p:cNvPr>
                <p:cNvSpPr>
                  <a:spLocks noChangeArrowheads="1"/>
                </p:cNvSpPr>
                <p:nvPr/>
              </p:nvSpPr>
              <p:spPr bwMode="auto">
                <a:xfrm>
                  <a:off x="5838326" y="4649651"/>
                  <a:ext cx="215162" cy="12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806867"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rPr>
                    <a:t>High</a:t>
                  </a:r>
                  <a:endParaRPr kumimoji="0" lang="en-US" altLang="en-US" sz="1600" b="0"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endParaRPr>
                </a:p>
              </p:txBody>
            </p:sp>
            <p:sp>
              <p:nvSpPr>
                <p:cNvPr id="22" name="Rectangle 117">
                  <a:extLst>
                    <a:ext uri="{FF2B5EF4-FFF2-40B4-BE49-F238E27FC236}">
                      <a16:creationId xmlns:a16="http://schemas.microsoft.com/office/drawing/2014/main" id="{10224125-8541-42EB-90F1-0537FA1332CE}"/>
                    </a:ext>
                  </a:extLst>
                </p:cNvPr>
                <p:cNvSpPr>
                  <a:spLocks noChangeArrowheads="1"/>
                </p:cNvSpPr>
                <p:nvPr/>
              </p:nvSpPr>
              <p:spPr bwMode="auto">
                <a:xfrm>
                  <a:off x="3376995" y="3038636"/>
                  <a:ext cx="157628" cy="11173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0682" tIns="40341" rIns="80682" bIns="40341" numCol="1" anchor="t" anchorCtr="0" compatLnSpc="1">
                  <a:prstTxWarp prst="textNoShape">
                    <a:avLst/>
                  </a:prstTxWarp>
                </a:bodyPr>
                <a:lstStyle/>
                <a:p>
                  <a:pPr marL="0" marR="0" lvl="0" indent="0" algn="l" defTabSz="806867" rtl="0" eaLnBrk="1" fontAlgn="auto" latinLnBrk="0" hangingPunct="1">
                    <a:lnSpc>
                      <a:spcPct val="100000"/>
                    </a:lnSpc>
                    <a:spcBef>
                      <a:spcPts val="0"/>
                    </a:spcBef>
                    <a:spcAft>
                      <a:spcPts val="0"/>
                    </a:spcAft>
                    <a:buClrTx/>
                    <a:buSzTx/>
                    <a:buFontTx/>
                    <a:buNone/>
                    <a:tabLst/>
                    <a:defRPr/>
                  </a:pPr>
                  <a:endParaRPr kumimoji="0" lang="en-US" sz="3177" b="0" i="0" u="none" strike="noStrike" kern="0" cap="none" spc="0" normalizeH="0" baseline="0" noProof="0" dirty="0">
                    <a:ln>
                      <a:noFill/>
                    </a:ln>
                    <a:solidFill>
                      <a:srgbClr val="555759"/>
                    </a:solidFill>
                    <a:effectLst/>
                    <a:uLnTx/>
                    <a:uFillTx/>
                    <a:latin typeface="Arial"/>
                    <a:ea typeface="+mn-ea"/>
                    <a:cs typeface="Arial" panose="020B0604020202020204" pitchFamily="34" charset="0"/>
                  </a:endParaRPr>
                </a:p>
              </p:txBody>
            </p:sp>
            <p:sp>
              <p:nvSpPr>
                <p:cNvPr id="23" name="Rectangle 120">
                  <a:extLst>
                    <a:ext uri="{FF2B5EF4-FFF2-40B4-BE49-F238E27FC236}">
                      <a16:creationId xmlns:a16="http://schemas.microsoft.com/office/drawing/2014/main" id="{8EA7F804-CF22-46F7-9A4B-F64319C4125A}"/>
                    </a:ext>
                  </a:extLst>
                </p:cNvPr>
                <p:cNvSpPr>
                  <a:spLocks noChangeArrowheads="1"/>
                </p:cNvSpPr>
                <p:nvPr/>
              </p:nvSpPr>
              <p:spPr bwMode="auto">
                <a:xfrm>
                  <a:off x="4547866" y="4658380"/>
                  <a:ext cx="386311" cy="122767"/>
                </a:xfrm>
                <a:prstGeom prst="rect">
                  <a:avLst/>
                </a:prstGeom>
                <a:solidFill>
                  <a:sysClr val="window" lastClr="FFFFFF"/>
                </a:solidFill>
                <a:ln>
                  <a:noFill/>
                </a:ln>
              </p:spPr>
              <p:txBody>
                <a:bodyPr vert="horz" wrap="none" lIns="80682" tIns="0" rIns="80682"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rPr>
                    <a:t>Barriers</a:t>
                  </a:r>
                </a:p>
              </p:txBody>
            </p:sp>
            <p:cxnSp>
              <p:nvCxnSpPr>
                <p:cNvPr id="24" name="Straight Arrow Connector 23">
                  <a:extLst>
                    <a:ext uri="{FF2B5EF4-FFF2-40B4-BE49-F238E27FC236}">
                      <a16:creationId xmlns:a16="http://schemas.microsoft.com/office/drawing/2014/main" id="{C0276639-0FDE-4CD7-91E5-044FC7388172}"/>
                    </a:ext>
                  </a:extLst>
                </p:cNvPr>
                <p:cNvCxnSpPr>
                  <a:cxnSpLocks/>
                </p:cNvCxnSpPr>
                <p:nvPr/>
              </p:nvCxnSpPr>
              <p:spPr bwMode="auto">
                <a:xfrm flipV="1">
                  <a:off x="3550971" y="2590610"/>
                  <a:ext cx="2840" cy="2053390"/>
                </a:xfrm>
                <a:prstGeom prst="straightConnector1">
                  <a:avLst/>
                </a:prstGeom>
                <a:solidFill>
                  <a:srgbClr val="555759"/>
                </a:solidFill>
                <a:ln w="28575" cap="flat" cmpd="sng" algn="ctr">
                  <a:solidFill>
                    <a:srgbClr val="555759"/>
                  </a:solidFill>
                  <a:prstDash val="solid"/>
                  <a:round/>
                  <a:headEnd type="none" w="med" len="med"/>
                  <a:tailEnd type="triangle" w="lg" len="med"/>
                </a:ln>
                <a:effectLst/>
              </p:spPr>
            </p:cxnSp>
            <p:sp>
              <p:nvSpPr>
                <p:cNvPr id="25" name="Rectangle 120">
                  <a:extLst>
                    <a:ext uri="{FF2B5EF4-FFF2-40B4-BE49-F238E27FC236}">
                      <a16:creationId xmlns:a16="http://schemas.microsoft.com/office/drawing/2014/main" id="{D7A27157-4742-4E63-9D36-5AAD2103AFA7}"/>
                    </a:ext>
                  </a:extLst>
                </p:cNvPr>
                <p:cNvSpPr>
                  <a:spLocks noChangeArrowheads="1"/>
                </p:cNvSpPr>
                <p:nvPr/>
              </p:nvSpPr>
              <p:spPr bwMode="auto">
                <a:xfrm rot="16200000">
                  <a:off x="3135791" y="3493823"/>
                  <a:ext cx="797666" cy="107956"/>
                </a:xfrm>
                <a:prstGeom prst="rect">
                  <a:avLst/>
                </a:prstGeom>
                <a:solidFill>
                  <a:sysClr val="window" lastClr="FFFFFF"/>
                </a:solidFill>
                <a:ln>
                  <a:noFill/>
                </a:ln>
              </p:spPr>
              <p:txBody>
                <a:bodyPr vert="horz" wrap="square" lIns="80682" tIns="0" rIns="80682"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rPr>
                    <a:t>Strategic Value </a:t>
                  </a:r>
                </a:p>
              </p:txBody>
            </p:sp>
            <p:sp>
              <p:nvSpPr>
                <p:cNvPr id="26" name="Rectangle 113">
                  <a:extLst>
                    <a:ext uri="{FF2B5EF4-FFF2-40B4-BE49-F238E27FC236}">
                      <a16:creationId xmlns:a16="http://schemas.microsoft.com/office/drawing/2014/main" id="{55EA0B70-6C54-4615-A7B7-CA332C26423C}"/>
                    </a:ext>
                  </a:extLst>
                </p:cNvPr>
                <p:cNvSpPr>
                  <a:spLocks noChangeArrowheads="1"/>
                </p:cNvSpPr>
                <p:nvPr/>
              </p:nvSpPr>
              <p:spPr bwMode="auto">
                <a:xfrm>
                  <a:off x="3438419" y="2436941"/>
                  <a:ext cx="208754" cy="12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806867"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rPr>
                    <a:t>High</a:t>
                  </a:r>
                  <a:endParaRPr kumimoji="0" lang="en-US" altLang="en-US" sz="1600" b="0"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endParaRPr>
                </a:p>
              </p:txBody>
            </p:sp>
          </p:grpSp>
          <p:sp>
            <p:nvSpPr>
              <p:cNvPr id="8" name="Rectangle 7">
                <a:extLst>
                  <a:ext uri="{FF2B5EF4-FFF2-40B4-BE49-F238E27FC236}">
                    <a16:creationId xmlns:a16="http://schemas.microsoft.com/office/drawing/2014/main" id="{25CAD556-A60C-465C-8F56-0A5D99896971}"/>
                  </a:ext>
                </a:extLst>
              </p:cNvPr>
              <p:cNvSpPr/>
              <p:nvPr/>
            </p:nvSpPr>
            <p:spPr>
              <a:xfrm>
                <a:off x="5066902" y="4402464"/>
                <a:ext cx="1674159" cy="726141"/>
              </a:xfrm>
              <a:prstGeom prst="rect">
                <a:avLst/>
              </a:prstGeom>
              <a:noFill/>
              <a:ln w="9525" cap="flat" cmpd="sng" algn="ctr">
                <a:noFill/>
                <a:prstDash val="solid"/>
              </a:ln>
              <a:effectLst>
                <a:outerShdw blurRad="40000" dist="23000" dir="5400000" rotWithShape="0">
                  <a:srgbClr val="000000">
                    <a:alpha val="35000"/>
                  </a:srgbClr>
                </a:outerShdw>
              </a:effectLst>
            </p:spPr>
            <p:txBody>
              <a:bodyPr rtlCol="0" anchor="ct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black"/>
                    </a:solidFill>
                    <a:effectLst/>
                    <a:uLnTx/>
                    <a:uFillTx/>
                    <a:latin typeface="Arial" panose="020B0604020202020204"/>
                    <a:ea typeface="+mn-ea"/>
                    <a:cs typeface="+mn-cs"/>
                  </a:rPr>
                  <a:t>Justification Required</a:t>
                </a:r>
              </a:p>
            </p:txBody>
          </p:sp>
          <p:sp>
            <p:nvSpPr>
              <p:cNvPr id="9" name="Rectangle 8">
                <a:extLst>
                  <a:ext uri="{FF2B5EF4-FFF2-40B4-BE49-F238E27FC236}">
                    <a16:creationId xmlns:a16="http://schemas.microsoft.com/office/drawing/2014/main" id="{379F351E-252A-4FDC-B5AB-9226BC4227E1}"/>
                  </a:ext>
                </a:extLst>
              </p:cNvPr>
              <p:cNvSpPr/>
              <p:nvPr/>
            </p:nvSpPr>
            <p:spPr>
              <a:xfrm>
                <a:off x="3253657" y="2794652"/>
                <a:ext cx="1674159" cy="726141"/>
              </a:xfrm>
              <a:prstGeom prst="rect">
                <a:avLst/>
              </a:prstGeom>
              <a:noFill/>
              <a:ln w="9525" cap="flat" cmpd="sng" algn="ctr">
                <a:noFill/>
                <a:prstDash val="solid"/>
              </a:ln>
              <a:effectLst>
                <a:outerShdw blurRad="40000" dist="23000" dir="5400000" rotWithShape="0">
                  <a:srgbClr val="000000">
                    <a:alpha val="35000"/>
                  </a:srgbClr>
                </a:outerShdw>
              </a:effectLst>
            </p:spPr>
            <p:txBody>
              <a:bodyPr rtlCol="0" anchor="ct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rial" panose="020B0604020202020204"/>
                    <a:ea typeface="+mn-ea"/>
                    <a:cs typeface="+mn-cs"/>
                  </a:rPr>
                  <a:t>Highest Priority</a:t>
                </a:r>
              </a:p>
            </p:txBody>
          </p:sp>
          <p:sp>
            <p:nvSpPr>
              <p:cNvPr id="10" name="Rectangle 9">
                <a:extLst>
                  <a:ext uri="{FF2B5EF4-FFF2-40B4-BE49-F238E27FC236}">
                    <a16:creationId xmlns:a16="http://schemas.microsoft.com/office/drawing/2014/main" id="{659FE59E-B4B7-48F0-AA3F-377ED27AFBB2}"/>
                  </a:ext>
                </a:extLst>
              </p:cNvPr>
              <p:cNvSpPr/>
              <p:nvPr/>
            </p:nvSpPr>
            <p:spPr>
              <a:xfrm>
                <a:off x="3371860" y="4552974"/>
                <a:ext cx="1467900" cy="367982"/>
              </a:xfrm>
              <a:prstGeom prst="rect">
                <a:avLst/>
              </a:prstGeom>
              <a:noFill/>
              <a:ln w="9525" cap="flat" cmpd="sng" algn="ctr">
                <a:noFill/>
                <a:prstDash val="solid"/>
              </a:ln>
              <a:effectLst>
                <a:outerShdw blurRad="40000" dist="23000" dir="5400000" rotWithShape="0">
                  <a:srgbClr val="000000">
                    <a:alpha val="35000"/>
                  </a:srgbClr>
                </a:outerShdw>
              </a:effectLst>
            </p:spPr>
            <p:txBody>
              <a:bodyPr rtlCol="0" anchor="ct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555759">
                        <a:lumMod val="50000"/>
                      </a:srgbClr>
                    </a:solidFill>
                    <a:effectLst/>
                    <a:uLnTx/>
                    <a:uFillTx/>
                    <a:latin typeface="Arial" panose="020B0604020202020204"/>
                    <a:ea typeface="+mn-ea"/>
                    <a:cs typeface="+mn-cs"/>
                  </a:rPr>
                  <a:t>Quick Wins</a:t>
                </a:r>
              </a:p>
            </p:txBody>
          </p:sp>
          <p:sp>
            <p:nvSpPr>
              <p:cNvPr id="11" name="Rectangle 10">
                <a:extLst>
                  <a:ext uri="{FF2B5EF4-FFF2-40B4-BE49-F238E27FC236}">
                    <a16:creationId xmlns:a16="http://schemas.microsoft.com/office/drawing/2014/main" id="{0287CE48-DFBE-43C0-8424-180F3823A7AF}"/>
                  </a:ext>
                </a:extLst>
              </p:cNvPr>
              <p:cNvSpPr/>
              <p:nvPr/>
            </p:nvSpPr>
            <p:spPr>
              <a:xfrm>
                <a:off x="5051239" y="2794652"/>
                <a:ext cx="1674159" cy="726141"/>
              </a:xfrm>
              <a:prstGeom prst="rect">
                <a:avLst/>
              </a:prstGeom>
              <a:noFill/>
              <a:ln w="9525" cap="flat" cmpd="sng" algn="ctr">
                <a:noFill/>
                <a:prstDash val="solid"/>
              </a:ln>
              <a:effectLst>
                <a:outerShdw blurRad="40000" dist="23000" dir="5400000" rotWithShape="0">
                  <a:srgbClr val="000000">
                    <a:alpha val="35000"/>
                  </a:srgbClr>
                </a:outerShdw>
              </a:effectLst>
            </p:spPr>
            <p:txBody>
              <a:bodyPr rtlCol="0" anchor="ct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555759">
                        <a:lumMod val="50000"/>
                      </a:srgbClr>
                    </a:solidFill>
                    <a:effectLst/>
                    <a:uLnTx/>
                    <a:uFillTx/>
                    <a:latin typeface="Arial" panose="020B0604020202020204"/>
                    <a:ea typeface="+mn-ea"/>
                    <a:cs typeface="+mn-cs"/>
                  </a:rPr>
                  <a:t>High Risk/High Reward</a:t>
                </a:r>
              </a:p>
            </p:txBody>
          </p:sp>
          <p:sp>
            <p:nvSpPr>
              <p:cNvPr id="12" name="Rectangle 113">
                <a:extLst>
                  <a:ext uri="{FF2B5EF4-FFF2-40B4-BE49-F238E27FC236}">
                    <a16:creationId xmlns:a16="http://schemas.microsoft.com/office/drawing/2014/main" id="{FEB841AD-8FA6-4056-B171-BBB3A9E1F313}"/>
                  </a:ext>
                </a:extLst>
              </p:cNvPr>
              <p:cNvSpPr>
                <a:spLocks noChangeArrowheads="1"/>
              </p:cNvSpPr>
              <p:nvPr/>
            </p:nvSpPr>
            <p:spPr bwMode="auto">
              <a:xfrm>
                <a:off x="2829026" y="5601089"/>
                <a:ext cx="350809" cy="192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806867"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rPr>
                  <a:t>Low</a:t>
                </a:r>
                <a:endParaRPr kumimoji="0" lang="en-US" altLang="en-US" sz="1600" b="0" i="0" u="none" strike="noStrike" kern="0" cap="none" spc="0" normalizeH="0" baseline="0" noProof="0" dirty="0">
                  <a:ln>
                    <a:noFill/>
                  </a:ln>
                  <a:solidFill>
                    <a:srgbClr val="555759"/>
                  </a:solidFill>
                  <a:effectLst/>
                  <a:uLnTx/>
                  <a:uFillTx/>
                  <a:latin typeface="Arial" panose="020B0604020202020204"/>
                  <a:ea typeface="+mn-ea"/>
                  <a:cs typeface="Arial" panose="020B0604020202020204" pitchFamily="34" charset="0"/>
                </a:endParaRPr>
              </a:p>
            </p:txBody>
          </p:sp>
        </p:grpSp>
        <p:sp>
          <p:nvSpPr>
            <p:cNvPr id="28" name="TextBox 27">
              <a:extLst>
                <a:ext uri="{FF2B5EF4-FFF2-40B4-BE49-F238E27FC236}">
                  <a16:creationId xmlns:a16="http://schemas.microsoft.com/office/drawing/2014/main" id="{546210AE-0943-40D0-BEA8-80A2546FD7DA}"/>
                </a:ext>
                <a:ext uri="{C183D7F6-B498-43B3-948B-1728B52AA6E4}">
                  <adec:decorative xmlns:adec="http://schemas.microsoft.com/office/drawing/2017/decorative" val="1"/>
                </a:ext>
              </a:extLst>
            </p:cNvPr>
            <p:cNvSpPr txBox="1"/>
            <p:nvPr/>
          </p:nvSpPr>
          <p:spPr>
            <a:xfrm>
              <a:off x="1758835" y="5925981"/>
              <a:ext cx="350844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0840B"/>
                  </a:solidFill>
                  <a:effectLst/>
                  <a:uLnTx/>
                  <a:uFillTx/>
                  <a:latin typeface="Arial"/>
                  <a:ea typeface="+mn-ea"/>
                  <a:cs typeface="+mn-cs"/>
                </a:rPr>
                <a:t>Low Barrier score is preferred</a:t>
              </a:r>
            </a:p>
          </p:txBody>
        </p:sp>
      </p:grpSp>
    </p:spTree>
    <p:extLst>
      <p:ext uri="{BB962C8B-B14F-4D97-AF65-F5344CB8AC3E}">
        <p14:creationId xmlns:p14="http://schemas.microsoft.com/office/powerpoint/2010/main" val="871574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FB46F-A020-4702-940E-901307E7F157}"/>
              </a:ext>
            </a:extLst>
          </p:cNvPr>
          <p:cNvSpPr>
            <a:spLocks noGrp="1"/>
          </p:cNvSpPr>
          <p:nvPr>
            <p:ph type="title"/>
          </p:nvPr>
        </p:nvSpPr>
        <p:spPr>
          <a:xfrm>
            <a:off x="838200" y="20120"/>
            <a:ext cx="10515600" cy="1325563"/>
          </a:xfrm>
        </p:spPr>
        <p:txBody>
          <a:bodyPr/>
          <a:lstStyle/>
          <a:p>
            <a:pPr algn="ctr"/>
            <a:r>
              <a:rPr lang="en-US" sz="4400" dirty="0">
                <a:latin typeface="Arial Black" panose="020B0A04020102020204" pitchFamily="34" charset="0"/>
              </a:rPr>
              <a:t>Prioritization Metrics (1 of 2)</a:t>
            </a:r>
          </a:p>
        </p:txBody>
      </p:sp>
      <p:sp>
        <p:nvSpPr>
          <p:cNvPr id="4" name="Slide Number Placeholder 3">
            <a:extLst>
              <a:ext uri="{FF2B5EF4-FFF2-40B4-BE49-F238E27FC236}">
                <a16:creationId xmlns:a16="http://schemas.microsoft.com/office/drawing/2014/main" id="{EC34D6CD-BB67-47AE-9393-37C4D27807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graphicFrame>
        <p:nvGraphicFramePr>
          <p:cNvPr id="5" name="Content Placeholder 5">
            <a:extLst>
              <a:ext uri="{FF2B5EF4-FFF2-40B4-BE49-F238E27FC236}">
                <a16:creationId xmlns:a16="http://schemas.microsoft.com/office/drawing/2014/main" id="{190864AA-B504-4EC1-85AB-A324A5788582}"/>
              </a:ext>
            </a:extLst>
          </p:cNvPr>
          <p:cNvGraphicFramePr>
            <a:graphicFrameLocks noGrp="1"/>
          </p:cNvGraphicFramePr>
          <p:nvPr>
            <p:ph sz="half" idx="1"/>
            <p:extLst>
              <p:ext uri="{D42A27DB-BD31-4B8C-83A1-F6EECF244321}">
                <p14:modId xmlns:p14="http://schemas.microsoft.com/office/powerpoint/2010/main" val="2377119405"/>
              </p:ext>
            </p:extLst>
          </p:nvPr>
        </p:nvGraphicFramePr>
        <p:xfrm>
          <a:off x="310783" y="1345683"/>
          <a:ext cx="11570434" cy="5010667"/>
        </p:xfrm>
        <a:graphic>
          <a:graphicData uri="http://schemas.openxmlformats.org/drawingml/2006/table">
            <a:tbl>
              <a:tblPr firstRow="1"/>
              <a:tblGrid>
                <a:gridCol w="740856">
                  <a:extLst>
                    <a:ext uri="{9D8B030D-6E8A-4147-A177-3AD203B41FA5}">
                      <a16:colId xmlns:a16="http://schemas.microsoft.com/office/drawing/2014/main" val="810227916"/>
                    </a:ext>
                  </a:extLst>
                </a:gridCol>
                <a:gridCol w="1255521">
                  <a:extLst>
                    <a:ext uri="{9D8B030D-6E8A-4147-A177-3AD203B41FA5}">
                      <a16:colId xmlns:a16="http://schemas.microsoft.com/office/drawing/2014/main" val="3192034283"/>
                    </a:ext>
                  </a:extLst>
                </a:gridCol>
                <a:gridCol w="729044">
                  <a:extLst>
                    <a:ext uri="{9D8B030D-6E8A-4147-A177-3AD203B41FA5}">
                      <a16:colId xmlns:a16="http://schemas.microsoft.com/office/drawing/2014/main" val="3610477954"/>
                    </a:ext>
                  </a:extLst>
                </a:gridCol>
                <a:gridCol w="2701749">
                  <a:extLst>
                    <a:ext uri="{9D8B030D-6E8A-4147-A177-3AD203B41FA5}">
                      <a16:colId xmlns:a16="http://schemas.microsoft.com/office/drawing/2014/main" val="3456610070"/>
                    </a:ext>
                  </a:extLst>
                </a:gridCol>
                <a:gridCol w="2101361">
                  <a:extLst>
                    <a:ext uri="{9D8B030D-6E8A-4147-A177-3AD203B41FA5}">
                      <a16:colId xmlns:a16="http://schemas.microsoft.com/office/drawing/2014/main" val="2553710443"/>
                    </a:ext>
                  </a:extLst>
                </a:gridCol>
                <a:gridCol w="2047754">
                  <a:extLst>
                    <a:ext uri="{9D8B030D-6E8A-4147-A177-3AD203B41FA5}">
                      <a16:colId xmlns:a16="http://schemas.microsoft.com/office/drawing/2014/main" val="2523317845"/>
                    </a:ext>
                  </a:extLst>
                </a:gridCol>
                <a:gridCol w="1994149">
                  <a:extLst>
                    <a:ext uri="{9D8B030D-6E8A-4147-A177-3AD203B41FA5}">
                      <a16:colId xmlns:a16="http://schemas.microsoft.com/office/drawing/2014/main" val="1326789151"/>
                    </a:ext>
                  </a:extLst>
                </a:gridCol>
              </a:tblGrid>
              <a:tr h="251660">
                <a:tc>
                  <a:txBody>
                    <a:bodyPr/>
                    <a:lstStyle/>
                    <a:p>
                      <a:pPr algn="ctr" fontAlgn="ct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algn="ctr"/>
                      <a:r>
                        <a:rPr lang="en-US" sz="1200" b="1" i="0" u="none" strike="noStrike" dirty="0">
                          <a:solidFill>
                            <a:schemeClr val="tx1"/>
                          </a:solidFill>
                          <a:effectLst/>
                          <a:latin typeface="Arial" panose="020B0604020202020204" pitchFamily="34" charset="0"/>
                          <a:cs typeface="Arial" panose="020B0604020202020204" pitchFamily="34" charset="0"/>
                        </a:rPr>
                        <a:t>Scoring Methodology </a:t>
                      </a:r>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extLst>
                  <a:ext uri="{0D108BD9-81ED-4DB2-BD59-A6C34878D82A}">
                    <a16:rowId xmlns:a16="http://schemas.microsoft.com/office/drawing/2014/main" val="1850213017"/>
                  </a:ext>
                </a:extLst>
              </a:tr>
              <a:tr h="243768">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chemeClr val="tx1"/>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b">
                    <a:lnL w="12700" cap="flat" cmpd="sng" algn="ctr">
                      <a:solidFill>
                        <a:schemeClr val="tx2"/>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algn="ctr" fontAlgn="b"/>
                      <a:r>
                        <a:rPr lang="en-US" sz="1200" b="1" i="0" u="none" strike="noStrike" dirty="0">
                          <a:solidFill>
                            <a:schemeClr val="tx1"/>
                          </a:solidFill>
                          <a:effectLst/>
                          <a:latin typeface="Arial" panose="020B0604020202020204" pitchFamily="34" charset="0"/>
                          <a:cs typeface="Arial" panose="020B0604020202020204" pitchFamily="34" charset="0"/>
                        </a:rPr>
                        <a:t>Score Description</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b">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extLst>
                  <a:ext uri="{0D108BD9-81ED-4DB2-BD59-A6C34878D82A}">
                    <a16:rowId xmlns:a16="http://schemas.microsoft.com/office/drawing/2014/main" val="185858671"/>
                  </a:ext>
                </a:extLst>
              </a:tr>
              <a:tr h="378668">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Score Category </a:t>
                      </a:r>
                    </a:p>
                  </a:txBody>
                  <a:tcPr marL="0" marR="0" marT="0" marB="0" anchor="ctr">
                    <a:lnL w="6350" cap="flat" cmpd="sng" algn="ctr">
                      <a:solidFill>
                        <a:schemeClr val="tx1"/>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Metric</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Current Weight</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Metric Description</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r>
                        <a:rPr lang="en-US" sz="1200" b="1" i="0" u="none" strike="noStrike" dirty="0">
                          <a:solidFill>
                            <a:schemeClr val="tx1"/>
                          </a:solidFill>
                          <a:effectLst/>
                          <a:latin typeface="Arial" panose="020B0604020202020204" pitchFamily="34" charset="0"/>
                          <a:cs typeface="Arial" panose="020B0604020202020204" pitchFamily="34" charset="0"/>
                        </a:rPr>
                        <a:t>Low (1)</a:t>
                      </a:r>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r>
                        <a:rPr lang="en-US" sz="1200" b="1" i="0" u="none" strike="noStrike" dirty="0">
                          <a:solidFill>
                            <a:schemeClr val="tx1"/>
                          </a:solidFill>
                          <a:effectLst/>
                          <a:latin typeface="Arial" panose="020B0604020202020204" pitchFamily="34" charset="0"/>
                          <a:cs typeface="Arial" panose="020B0604020202020204" pitchFamily="34" charset="0"/>
                        </a:rPr>
                        <a:t>Medium (2)</a:t>
                      </a:r>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r>
                        <a:rPr lang="en-US" sz="1200" b="1" i="0" u="none" strike="noStrike" dirty="0">
                          <a:solidFill>
                            <a:schemeClr val="tx1"/>
                          </a:solidFill>
                          <a:effectLst/>
                          <a:latin typeface="Arial" panose="020B0604020202020204" pitchFamily="34" charset="0"/>
                          <a:cs typeface="Arial" panose="020B0604020202020204" pitchFamily="34" charset="0"/>
                        </a:rPr>
                        <a:t>High (3)</a:t>
                      </a:r>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822934271"/>
                  </a:ext>
                </a:extLst>
              </a:tr>
              <a:tr h="1223340">
                <a:tc>
                  <a:txBody>
                    <a:bodyPr/>
                    <a:lstStyle/>
                    <a:p>
                      <a:pPr algn="ctr" fontAlgn="ct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91440" algn="l" fontAlgn="ctr"/>
                      <a:r>
                        <a:rPr lang="en-US" sz="1200" b="0" i="0" u="none" strike="noStrike" dirty="0">
                          <a:solidFill>
                            <a:schemeClr val="tx1"/>
                          </a:solidFill>
                          <a:effectLst/>
                          <a:latin typeface="Arial" panose="020B0604020202020204" pitchFamily="34" charset="0"/>
                          <a:cs typeface="Arial" panose="020B0604020202020204" pitchFamily="34" charset="0"/>
                        </a:rPr>
                        <a:t>Decarbonization Potential</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ctr" fontAlgn="ctr"/>
                      <a:r>
                        <a:rPr lang="en-US" sz="1200" b="0" i="0" u="none" strike="noStrike" dirty="0">
                          <a:solidFill>
                            <a:schemeClr val="tx1"/>
                          </a:solidFill>
                          <a:effectLst/>
                          <a:latin typeface="Arial" panose="020B0604020202020204" pitchFamily="34" charset="0"/>
                          <a:cs typeface="Arial" panose="020B0604020202020204" pitchFamily="34" charset="0"/>
                        </a:rPr>
                        <a:t>50%</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ctr"/>
                      <a:r>
                        <a:rPr lang="en-US" sz="1200" b="0" i="0" u="none" strike="noStrike" dirty="0">
                          <a:solidFill>
                            <a:schemeClr val="tx1"/>
                          </a:solidFill>
                          <a:effectLst/>
                          <a:latin typeface="Arial" panose="020B0604020202020204" pitchFamily="34" charset="0"/>
                          <a:cs typeface="Arial" panose="020B0604020202020204" pitchFamily="34" charset="0"/>
                        </a:rPr>
                        <a:t>Focuses on the decarbonization potential of the technology compared to existing technologies with respect to the total amount of emissions that can be abated by this technology.</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indent="0" algn="l" fontAlgn="t">
                        <a:buFont typeface="Arial" panose="020B0604020202020204" pitchFamily="34" charset="0"/>
                        <a:buNone/>
                      </a:pPr>
                      <a:r>
                        <a:rPr lang="en-US" sz="1200" b="1" i="0" u="none" strike="noStrike" dirty="0">
                          <a:solidFill>
                            <a:schemeClr val="tx1"/>
                          </a:solidFill>
                          <a:effectLst/>
                          <a:latin typeface="Arial" panose="020B0604020202020204" pitchFamily="34" charset="0"/>
                          <a:cs typeface="Arial" panose="020B0604020202020204" pitchFamily="34" charset="0"/>
                        </a:rPr>
                        <a:t>Emission Reductions: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Small addressable emissions pool</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Effective alternative decarbonization options already exist.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Carbon Neutral / High Impact Emission Reductions:</a:t>
                      </a:r>
                      <a:r>
                        <a:rPr lang="en-US" sz="1200" b="0" i="0" u="none" strike="noStrike" dirty="0">
                          <a:solidFill>
                            <a:schemeClr val="tx1"/>
                          </a:solidFill>
                          <a:effectLst/>
                          <a:latin typeface="Arial" panose="020B0604020202020204" pitchFamily="34" charset="0"/>
                          <a:cs typeface="Arial" panose="020B0604020202020204" pitchFamily="34" charset="0"/>
                        </a:rPr>
                        <a: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Moderate addressable emissions pool</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Reduction in difficult to decarbonize sector.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Carbon Negative / High Impact Carbon Neutrality: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Large addressable emissions pool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Carbon neutral in difficult to decarbonize sector.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765015308"/>
                  </a:ext>
                </a:extLst>
              </a:tr>
              <a:tr h="1393371">
                <a:tc>
                  <a:txBody>
                    <a:bodyPr/>
                    <a:lstStyle/>
                    <a:p>
                      <a:pPr algn="ctr" fontAlgn="ctr"/>
                      <a:r>
                        <a:rPr lang="en-US" sz="1200" b="1" i="0" u="none" strike="noStrike" dirty="0">
                          <a:solidFill>
                            <a:schemeClr val="tx1"/>
                          </a:solidFill>
                          <a:effectLst/>
                          <a:latin typeface="Arial" panose="020B0604020202020204" pitchFamily="34" charset="0"/>
                          <a:cs typeface="Arial" panose="020B0604020202020204" pitchFamily="34" charset="0"/>
                        </a:rPr>
                        <a:t>Strategic Value</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Economic Value</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91440" algn="ctr" fontAlgn="ctr"/>
                      <a:r>
                        <a:rPr lang="en-US" sz="1200" b="0" i="0" u="none" strike="noStrike" dirty="0">
                          <a:solidFill>
                            <a:schemeClr val="tx1"/>
                          </a:solidFill>
                          <a:effectLst/>
                          <a:latin typeface="Arial" panose="020B0604020202020204" pitchFamily="34" charset="0"/>
                          <a:cs typeface="Arial" panose="020B0604020202020204" pitchFamily="34" charset="0"/>
                        </a:rPr>
                        <a:t>25%</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91440" algn="l" fontAlgn="ctr"/>
                      <a:r>
                        <a:rPr lang="en-US" sz="1200" b="0" i="0" u="none" strike="noStrike" dirty="0">
                          <a:solidFill>
                            <a:schemeClr val="tx1"/>
                          </a:solidFill>
                          <a:effectLst/>
                          <a:latin typeface="Arial" panose="020B0604020202020204" pitchFamily="34" charset="0"/>
                          <a:cs typeface="Arial" panose="020B0604020202020204" pitchFamily="34" charset="0"/>
                        </a:rPr>
                        <a:t>Economic value of the technology based on costs (CAPEX, OPEX), payback potential, total addressable market, and market demand for the technology or product features.</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Low Value: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High costs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Low payback potential</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Small addressable market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Low demand.</a:t>
                      </a: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Moderate Value: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Moderate costs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Moderate payback potential</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Moderate addressable market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Moderate demand.</a:t>
                      </a: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High Value:</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Low costs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High payback potential</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Large addressable market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High demand.</a:t>
                      </a: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67377685"/>
                  </a:ext>
                </a:extLst>
              </a:tr>
              <a:tr h="1303476">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Technology Equity and Accessibility</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ctr" fontAlgn="ctr"/>
                      <a:r>
                        <a:rPr lang="en-US" sz="1200" b="0" i="0" u="none" strike="noStrike">
                          <a:solidFill>
                            <a:schemeClr val="tx1"/>
                          </a:solidFill>
                          <a:effectLst/>
                          <a:latin typeface="Arial" panose="020B0604020202020204" pitchFamily="34" charset="0"/>
                          <a:cs typeface="Arial" panose="020B0604020202020204" pitchFamily="34" charset="0"/>
                        </a:rPr>
                        <a:t>25%</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Evaluates technology on health, affordability, and accessibility for low-income areas and disadvantaged communities. </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Negative Impact: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Poor accessibility</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Unaffordable for many to acquire or use</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Increased health and safety risks.</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Neutral Impact: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No impact on accessibility</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No change in affordability for many to acquire or use</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No significant health  and safety risks.</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Positive Impact: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Widespread accessibility</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Affordable for many to acquire or use</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Decreased or minimal health and safety risks.</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4090462570"/>
                  </a:ext>
                </a:extLst>
              </a:tr>
            </a:tbl>
          </a:graphicData>
        </a:graphic>
      </p:graphicFrame>
    </p:spTree>
    <p:extLst>
      <p:ext uri="{BB962C8B-B14F-4D97-AF65-F5344CB8AC3E}">
        <p14:creationId xmlns:p14="http://schemas.microsoft.com/office/powerpoint/2010/main" val="2692763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4DCB-B9BF-4D9C-8B5F-84781B823B08}"/>
              </a:ext>
            </a:extLst>
          </p:cNvPr>
          <p:cNvSpPr>
            <a:spLocks noGrp="1"/>
          </p:cNvSpPr>
          <p:nvPr>
            <p:ph type="title"/>
          </p:nvPr>
        </p:nvSpPr>
        <p:spPr>
          <a:xfrm>
            <a:off x="838200" y="136525"/>
            <a:ext cx="10515600" cy="1325563"/>
          </a:xfrm>
        </p:spPr>
        <p:txBody>
          <a:bodyPr/>
          <a:lstStyle/>
          <a:p>
            <a:pPr algn="ctr"/>
            <a:r>
              <a:rPr lang="en-US" sz="4400" dirty="0">
                <a:latin typeface="Arial Black" panose="020B0A04020102020204" pitchFamily="34" charset="0"/>
              </a:rPr>
              <a:t>Prioritization Metrics (2 of 2)</a:t>
            </a:r>
          </a:p>
        </p:txBody>
      </p:sp>
      <p:sp>
        <p:nvSpPr>
          <p:cNvPr id="4" name="Slide Number Placeholder 3">
            <a:extLst>
              <a:ext uri="{FF2B5EF4-FFF2-40B4-BE49-F238E27FC236}">
                <a16:creationId xmlns:a16="http://schemas.microsoft.com/office/drawing/2014/main" id="{BB12B041-31AA-433E-BD68-28DEE0B4926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graphicFrame>
        <p:nvGraphicFramePr>
          <p:cNvPr id="5" name="Table 4">
            <a:extLst>
              <a:ext uri="{FF2B5EF4-FFF2-40B4-BE49-F238E27FC236}">
                <a16:creationId xmlns:a16="http://schemas.microsoft.com/office/drawing/2014/main" id="{81FF6EEF-9D77-4367-A68C-1D4F1CF80BA2}"/>
              </a:ext>
            </a:extLst>
          </p:cNvPr>
          <p:cNvGraphicFramePr>
            <a:graphicFrameLocks noGrp="1"/>
          </p:cNvGraphicFramePr>
          <p:nvPr>
            <p:extLst>
              <p:ext uri="{D42A27DB-BD31-4B8C-83A1-F6EECF244321}">
                <p14:modId xmlns:p14="http://schemas.microsoft.com/office/powerpoint/2010/main" val="3774065138"/>
              </p:ext>
            </p:extLst>
          </p:nvPr>
        </p:nvGraphicFramePr>
        <p:xfrm>
          <a:off x="349102" y="1462088"/>
          <a:ext cx="11493795" cy="4826782"/>
        </p:xfrm>
        <a:graphic>
          <a:graphicData uri="http://schemas.openxmlformats.org/drawingml/2006/table">
            <a:tbl>
              <a:tblPr firstRow="1"/>
              <a:tblGrid>
                <a:gridCol w="731520">
                  <a:extLst>
                    <a:ext uri="{9D8B030D-6E8A-4147-A177-3AD203B41FA5}">
                      <a16:colId xmlns:a16="http://schemas.microsoft.com/office/drawing/2014/main" val="1850532778"/>
                    </a:ext>
                  </a:extLst>
                </a:gridCol>
                <a:gridCol w="1041284">
                  <a:extLst>
                    <a:ext uri="{9D8B030D-6E8A-4147-A177-3AD203B41FA5}">
                      <a16:colId xmlns:a16="http://schemas.microsoft.com/office/drawing/2014/main" val="3389280546"/>
                    </a:ext>
                  </a:extLst>
                </a:gridCol>
                <a:gridCol w="850604">
                  <a:extLst>
                    <a:ext uri="{9D8B030D-6E8A-4147-A177-3AD203B41FA5}">
                      <a16:colId xmlns:a16="http://schemas.microsoft.com/office/drawing/2014/main" val="2883445507"/>
                    </a:ext>
                  </a:extLst>
                </a:gridCol>
                <a:gridCol w="2001755">
                  <a:extLst>
                    <a:ext uri="{9D8B030D-6E8A-4147-A177-3AD203B41FA5}">
                      <a16:colId xmlns:a16="http://schemas.microsoft.com/office/drawing/2014/main" val="2430543208"/>
                    </a:ext>
                  </a:extLst>
                </a:gridCol>
                <a:gridCol w="2583711">
                  <a:extLst>
                    <a:ext uri="{9D8B030D-6E8A-4147-A177-3AD203B41FA5}">
                      <a16:colId xmlns:a16="http://schemas.microsoft.com/office/drawing/2014/main" val="1706712931"/>
                    </a:ext>
                  </a:extLst>
                </a:gridCol>
                <a:gridCol w="2062717">
                  <a:extLst>
                    <a:ext uri="{9D8B030D-6E8A-4147-A177-3AD203B41FA5}">
                      <a16:colId xmlns:a16="http://schemas.microsoft.com/office/drawing/2014/main" val="1447272907"/>
                    </a:ext>
                  </a:extLst>
                </a:gridCol>
                <a:gridCol w="2222204">
                  <a:extLst>
                    <a:ext uri="{9D8B030D-6E8A-4147-A177-3AD203B41FA5}">
                      <a16:colId xmlns:a16="http://schemas.microsoft.com/office/drawing/2014/main" val="2247823079"/>
                    </a:ext>
                  </a:extLst>
                </a:gridCol>
              </a:tblGrid>
              <a:tr h="127222">
                <a:tc>
                  <a:txBody>
                    <a:bodyPr/>
                    <a:lstStyle/>
                    <a:p>
                      <a:pPr algn="ctr" fontAlgn="ct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algn="ctr"/>
                      <a:r>
                        <a:rPr lang="en-US" sz="1200" b="1" i="0" u="none" strike="noStrike" kern="1200" dirty="0">
                          <a:solidFill>
                            <a:schemeClr val="tx1"/>
                          </a:solidFill>
                          <a:effectLst/>
                          <a:latin typeface="Arial" panose="020B0604020202020204" pitchFamily="34" charset="0"/>
                          <a:ea typeface="+mn-ea"/>
                          <a:cs typeface="Arial" panose="020B0604020202020204" pitchFamily="34" charset="0"/>
                        </a:rPr>
                        <a:t>Scoring Methodology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extLst>
                  <a:ext uri="{0D108BD9-81ED-4DB2-BD59-A6C34878D82A}">
                    <a16:rowId xmlns:a16="http://schemas.microsoft.com/office/drawing/2014/main" val="2098047134"/>
                  </a:ext>
                </a:extLst>
              </a:tr>
              <a:tr h="158690">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b"/>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algn="ctr" fontAlgn="ct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i="0" u="none" strike="noStrike" kern="1200" dirty="0">
                          <a:solidFill>
                            <a:schemeClr val="tx1"/>
                          </a:solidFill>
                          <a:effectLst/>
                          <a:latin typeface="Arial" panose="020B0604020202020204" pitchFamily="34" charset="0"/>
                          <a:ea typeface="+mn-ea"/>
                          <a:cs typeface="Arial" panose="020B0604020202020204" pitchFamily="34" charset="0"/>
                        </a:rPr>
                        <a:t>Score Description</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no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chemeClr val="accent1"/>
                    </a:solidFill>
                  </a:tcPr>
                </a:tc>
                <a:extLst>
                  <a:ext uri="{0D108BD9-81ED-4DB2-BD59-A6C34878D82A}">
                    <a16:rowId xmlns:a16="http://schemas.microsoft.com/office/drawing/2014/main" val="1195302958"/>
                  </a:ext>
                </a:extLst>
              </a:tr>
              <a:tr h="353923">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Score Category </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US" sz="1200" b="1" i="0" u="none" strike="noStrike" dirty="0">
                          <a:solidFill>
                            <a:schemeClr val="tx1"/>
                          </a:solidFill>
                          <a:effectLst/>
                          <a:latin typeface="Arial" panose="020B0604020202020204" pitchFamily="34" charset="0"/>
                          <a:cs typeface="Arial" panose="020B0604020202020204" pitchFamily="34" charset="0"/>
                        </a:rPr>
                        <a:t>Metric</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Current Weight</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a:solidFill>
                            <a:schemeClr val="tx1"/>
                          </a:solidFill>
                          <a:effectLst/>
                          <a:latin typeface="Arial" panose="020B0604020202020204" pitchFamily="34" charset="0"/>
                          <a:cs typeface="Arial" panose="020B0604020202020204" pitchFamily="34" charset="0"/>
                        </a:rPr>
                        <a:t>Metric Description</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1" i="0" u="none" strike="noStrike" dirty="0">
                          <a:solidFill>
                            <a:schemeClr val="tx1"/>
                          </a:solidFill>
                          <a:effectLst/>
                          <a:latin typeface="Arial" panose="020B0604020202020204" pitchFamily="34" charset="0"/>
                          <a:cs typeface="Arial" panose="020B0604020202020204" pitchFamily="34" charset="0"/>
                        </a:rPr>
                        <a:t>Low (1)</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1" i="0" u="none" strike="noStrike" dirty="0">
                          <a:solidFill>
                            <a:schemeClr val="tx1"/>
                          </a:solidFill>
                          <a:effectLst/>
                          <a:latin typeface="Arial" panose="020B0604020202020204" pitchFamily="34" charset="0"/>
                          <a:cs typeface="Arial" panose="020B0604020202020204" pitchFamily="34" charset="0"/>
                        </a:rPr>
                        <a:t>Medium (2)</a:t>
                      </a:r>
                    </a:p>
                  </a:txBody>
                  <a:tcPr marL="0" marR="0" marT="0" marB="0" anchor="ctr">
                    <a:lnL w="12700" cap="flat" cmpd="sng" algn="ctr">
                      <a:solidFill>
                        <a:schemeClr val="tx2"/>
                      </a:solidFill>
                      <a:prstDash val="solid"/>
                      <a:round/>
                      <a:headEnd type="none" w="med" len="med"/>
                      <a:tailEnd type="none" w="med" len="med"/>
                    </a:lnL>
                    <a:lnR w="12700" cap="flat" cmpd="sng" algn="ctr">
                      <a:solidFill>
                        <a:schemeClr val="tx2"/>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1" i="0" u="none" strike="noStrike">
                          <a:solidFill>
                            <a:schemeClr val="tx1"/>
                          </a:solidFill>
                          <a:effectLst/>
                          <a:latin typeface="Arial" panose="020B0604020202020204" pitchFamily="34" charset="0"/>
                          <a:cs typeface="Arial" panose="020B0604020202020204" pitchFamily="34" charset="0"/>
                        </a:rPr>
                        <a:t>High (3)</a:t>
                      </a:r>
                    </a:p>
                  </a:txBody>
                  <a:tcPr marL="0" marR="0" marT="0" marB="0" anchor="ctr">
                    <a:lnL w="12700" cap="flat" cmpd="sng" algn="ctr">
                      <a:solidFill>
                        <a:schemeClr val="tx2"/>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2"/>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3642651999"/>
                  </a:ext>
                </a:extLst>
              </a:tr>
              <a:tr h="1416130">
                <a:tc>
                  <a:txBody>
                    <a:bodyPr/>
                    <a:lstStyle/>
                    <a:p>
                      <a:pPr algn="ctr" fontAlgn="ct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Technology Readiness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200" b="0" i="0" u="none" strike="noStrike">
                          <a:solidFill>
                            <a:schemeClr val="tx1"/>
                          </a:solidFill>
                          <a:effectLst/>
                          <a:latin typeface="Arial" panose="020B0604020202020204" pitchFamily="34" charset="0"/>
                          <a:cs typeface="Arial" panose="020B0604020202020204" pitchFamily="34" charset="0"/>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Development stage of the technology itself, using Technology Readiness Level (TRL) metrics as baseline.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Technology RD&amp;D at: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Proof of concept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Technology component, subsystem development</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Technology pilot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Technology field demonstration</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Not Applicable</a:t>
                      </a:r>
                      <a:endParaRPr lang="en-US" sz="1200" b="0" i="0" u="none" strike="noStrike">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Competitively Commercialized or Very Early Stage:</a:t>
                      </a:r>
                      <a:r>
                        <a:rPr lang="en-US" sz="1200" b="0" i="0" u="none" strike="noStrike">
                          <a:solidFill>
                            <a:schemeClr val="tx1"/>
                          </a:solidFill>
                          <a:effectLst/>
                          <a:latin typeface="Arial" panose="020B0604020202020204" pitchFamily="34" charset="0"/>
                          <a:cs typeface="Arial" panose="020B0604020202020204" pitchFamily="34" charset="0"/>
                        </a:rPr>
                        <a:t> </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Commercialized technologies (beyond TRL 9) with multiple vendors </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Technology concept not formulated (TRL 1-2)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31871724"/>
                  </a:ext>
                </a:extLst>
              </a:tr>
              <a:tr h="14562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i="0" u="none" strike="noStrike" kern="1200" dirty="0">
                          <a:solidFill>
                            <a:schemeClr val="tx1"/>
                          </a:solidFill>
                          <a:effectLst/>
                          <a:latin typeface="Arial" panose="020B0604020202020204" pitchFamily="34" charset="0"/>
                          <a:ea typeface="+mn-ea"/>
                          <a:cs typeface="Arial" panose="020B0604020202020204" pitchFamily="34" charset="0"/>
                        </a:rPr>
                        <a:t>Barriers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chemeClr val="accent1"/>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Deployment Ecosystem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algn="ctr" fontAlgn="ctr"/>
                      <a:r>
                        <a:rPr lang="en-US" sz="1200" b="0" i="0" u="none" strike="noStrike">
                          <a:solidFill>
                            <a:schemeClr val="tx1"/>
                          </a:solidFill>
                          <a:effectLst/>
                          <a:latin typeface="Arial" panose="020B0604020202020204" pitchFamily="34" charset="0"/>
                          <a:cs typeface="Arial" panose="020B0604020202020204" pitchFamily="34" charset="0"/>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marL="91440" algn="l" fontAlgn="ctr"/>
                      <a:r>
                        <a:rPr lang="en-US" sz="1200" b="0" i="0" u="none" strike="noStrike" dirty="0">
                          <a:solidFill>
                            <a:schemeClr val="tx1"/>
                          </a:solidFill>
                          <a:effectLst/>
                          <a:latin typeface="Arial" panose="020B0604020202020204" pitchFamily="34" charset="0"/>
                          <a:cs typeface="Arial" panose="020B0604020202020204" pitchFamily="34" charset="0"/>
                        </a:rPr>
                        <a:t>Enabling infrastructure and related systems  necessary for the technology to succeed.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Low Effort:</a:t>
                      </a:r>
                      <a:r>
                        <a:rPr lang="en-US" sz="1200" b="0" i="0" u="none" strike="noStrike" dirty="0">
                          <a:solidFill>
                            <a:schemeClr val="tx1"/>
                          </a:solidFill>
                          <a:effectLst/>
                          <a:latin typeface="Arial" panose="020B0604020202020204" pitchFamily="34" charset="0"/>
                          <a:cs typeface="Arial" panose="020B0604020202020204" pitchFamily="34" charset="0"/>
                        </a:rPr>
                        <a:t> </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Minimal enabling infrastructure needed</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Readily available fuel/ feedstock</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Few viable alternatives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Minimal safety concerns</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Moderate Effort: </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Moderate enabling infrastructure needed</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Somewhat available fuel/ feedstock</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Some viable alternatives</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Moderate safety concerns</a:t>
                      </a:r>
                      <a:endParaRPr lang="en-US" sz="1200" b="1" i="0" u="none" strike="noStrike">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High Effort:</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Significant enabling infrastructure needed</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Largely unavailable fuel/ feedstock</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Many viable alternatives</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Many safety concerns</a:t>
                      </a:r>
                      <a:endParaRPr lang="en-US" sz="1200" b="1" i="0" u="none" strike="noStrike">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499418896"/>
                  </a:ext>
                </a:extLst>
              </a:tr>
              <a:tr h="1169182">
                <a:tc>
                  <a:txBody>
                    <a:bodyPr/>
                    <a:lstStyle/>
                    <a:p>
                      <a:endParaRPr lang="en-US" sz="1200" dirty="0">
                        <a:solidFill>
                          <a:schemeClr val="tx1"/>
                        </a:solidFill>
                        <a:latin typeface="Arial" panose="020B0604020202020204" pitchFamily="34" charset="0"/>
                        <a:cs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Policy Alignment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200" b="0" i="0" u="none" strike="noStrike">
                          <a:solidFill>
                            <a:schemeClr val="tx1"/>
                          </a:solidFill>
                          <a:effectLst/>
                          <a:latin typeface="Arial" panose="020B0604020202020204" pitchFamily="34" charset="0"/>
                          <a:cs typeface="Arial" panose="020B0604020202020204" pitchFamily="34" charset="0"/>
                        </a:rPr>
                        <a:t>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ctr"/>
                      <a:r>
                        <a:rPr lang="en-US" sz="1200" b="0" i="0" u="none" strike="noStrike">
                          <a:solidFill>
                            <a:schemeClr val="tx1"/>
                          </a:solidFill>
                          <a:effectLst/>
                          <a:latin typeface="Arial" panose="020B0604020202020204" pitchFamily="34" charset="0"/>
                          <a:cs typeface="Arial" panose="020B0604020202020204" pitchFamily="34" charset="0"/>
                        </a:rPr>
                        <a:t>Technology aligns with state policies and CEC NG R&amp;D priorities (i.e., priority subsectors) </a:t>
                      </a:r>
                    </a:p>
                    <a:p>
                      <a:pPr marL="91440" algn="l" fontAlgn="ctr"/>
                      <a:r>
                        <a:rPr lang="en-US" sz="1200" b="0" i="0" u="none" strike="sngStrike">
                          <a:solidFill>
                            <a:schemeClr val="tx1"/>
                          </a:solidFill>
                          <a:effectLst/>
                          <a:latin typeface="Arial" panose="020B0604020202020204" pitchFamily="34" charset="0"/>
                          <a:cs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Strong Alignment: </a:t>
                      </a:r>
                      <a:r>
                        <a:rPr lang="en-US" sz="1200" b="0" i="0" u="none" strike="noStrike">
                          <a:solidFill>
                            <a:schemeClr val="tx1"/>
                          </a:solidFill>
                          <a:effectLst/>
                          <a:latin typeface="Arial" panose="020B0604020202020204" pitchFamily="34" charset="0"/>
                          <a:cs typeface="Arial" panose="020B0604020202020204" pitchFamily="34" charset="0"/>
                        </a:rPr>
                        <a:t> </a:t>
                      </a:r>
                    </a:p>
                    <a:p>
                      <a:pPr marL="377190"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a:solidFill>
                            <a:schemeClr val="tx1"/>
                          </a:solidFill>
                          <a:effectLst/>
                          <a:latin typeface="Arial" panose="020B0604020202020204" pitchFamily="34" charset="0"/>
                          <a:cs typeface="Arial" panose="020B0604020202020204" pitchFamily="34" charset="0"/>
                        </a:rPr>
                        <a:t>Strong alignment with state policy goals</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Aligns with CEC NG R&amp;D priorities</a:t>
                      </a:r>
                      <a:endParaRPr lang="en-US" sz="1200" b="0" i="0" u="none" strike="sngStrike">
                        <a:solidFill>
                          <a:schemeClr val="tx1"/>
                        </a:solidFill>
                        <a:effectLst/>
                        <a:latin typeface="Arial" panose="020B0604020202020204" pitchFamily="34" charset="0"/>
                        <a:cs typeface="Arial" panose="020B0604020202020204" pitchFamily="34" charset="0"/>
                      </a:endParaRPr>
                    </a:p>
                    <a:p>
                      <a:pPr marL="91440" indent="0" algn="l" fontAlgn="t">
                        <a:buFont typeface="Arial" panose="020B0604020202020204" pitchFamily="34" charset="0"/>
                        <a:buNone/>
                      </a:pPr>
                      <a:endParaRPr lang="en-US" sz="1200" b="0" i="0" u="none" strike="noStrike">
                        <a:solidFill>
                          <a:schemeClr val="tx1"/>
                        </a:solidFill>
                        <a:effectLst/>
                        <a:latin typeface="Arial" panose="020B0604020202020204" pitchFamily="34" charset="0"/>
                        <a:cs typeface="Arial" panose="020B0604020202020204" pitchFamily="34"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a:solidFill>
                            <a:schemeClr val="tx1"/>
                          </a:solidFill>
                          <a:effectLst/>
                          <a:latin typeface="Arial" panose="020B0604020202020204" pitchFamily="34" charset="0"/>
                          <a:cs typeface="Arial" panose="020B0604020202020204" pitchFamily="34" charset="0"/>
                        </a:rPr>
                        <a:t>Moderate Alignment:</a:t>
                      </a:r>
                    </a:p>
                    <a:p>
                      <a:pPr marL="377190"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a:solidFill>
                            <a:schemeClr val="tx1"/>
                          </a:solidFill>
                          <a:effectLst/>
                          <a:latin typeface="Arial" panose="020B0604020202020204" pitchFamily="34" charset="0"/>
                          <a:cs typeface="Arial" panose="020B0604020202020204" pitchFamily="34" charset="0"/>
                        </a:rPr>
                        <a:t>Some alignment with state policy goals</a:t>
                      </a:r>
                    </a:p>
                    <a:p>
                      <a:pPr marL="377190" indent="-285750" algn="l" fontAlgn="t">
                        <a:buFont typeface="Arial" panose="020B0604020202020204" pitchFamily="34" charset="0"/>
                        <a:buChar char="•"/>
                      </a:pPr>
                      <a:r>
                        <a:rPr lang="en-US" sz="1200" b="0" i="0" u="none" strike="noStrike">
                          <a:solidFill>
                            <a:schemeClr val="tx1"/>
                          </a:solidFill>
                          <a:effectLst/>
                          <a:latin typeface="Arial" panose="020B0604020202020204" pitchFamily="34" charset="0"/>
                          <a:cs typeface="Arial" panose="020B0604020202020204" pitchFamily="34" charset="0"/>
                        </a:rPr>
                        <a:t>Moderately aligns with CEC NG R&amp;D priorities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91440" algn="l" fontAlgn="t"/>
                      <a:r>
                        <a:rPr lang="en-US" sz="1200" b="1" i="0" u="none" strike="noStrike" dirty="0">
                          <a:solidFill>
                            <a:schemeClr val="tx1"/>
                          </a:solidFill>
                          <a:effectLst/>
                          <a:latin typeface="Arial" panose="020B0604020202020204" pitchFamily="34" charset="0"/>
                          <a:cs typeface="Arial" panose="020B0604020202020204" pitchFamily="34" charset="0"/>
                        </a:rPr>
                        <a:t>Weak Alignment: </a:t>
                      </a:r>
                    </a:p>
                    <a:p>
                      <a:pPr marL="377190"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dirty="0">
                          <a:solidFill>
                            <a:schemeClr val="tx1"/>
                          </a:solidFill>
                          <a:effectLst/>
                          <a:latin typeface="Arial" panose="020B0604020202020204" pitchFamily="34" charset="0"/>
                          <a:cs typeface="Arial" panose="020B0604020202020204" pitchFamily="34" charset="0"/>
                        </a:rPr>
                        <a:t>Weak alignment with state policy goals</a:t>
                      </a:r>
                    </a:p>
                    <a:p>
                      <a:pPr marL="377190" indent="-285750" algn="l" fontAlgn="t">
                        <a:buFont typeface="Arial" panose="020B0604020202020204" pitchFamily="34" charset="0"/>
                        <a:buChar char="•"/>
                      </a:pPr>
                      <a:r>
                        <a:rPr lang="en-US" sz="1200" b="0" i="0" u="none" strike="noStrike" dirty="0">
                          <a:solidFill>
                            <a:schemeClr val="tx1"/>
                          </a:solidFill>
                          <a:effectLst/>
                          <a:latin typeface="Arial" panose="020B0604020202020204" pitchFamily="34" charset="0"/>
                          <a:cs typeface="Arial" panose="020B0604020202020204" pitchFamily="34" charset="0"/>
                        </a:rPr>
                        <a:t>Not aligned with CEC NG R&amp;D priorities</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35380685"/>
                  </a:ext>
                </a:extLst>
              </a:tr>
            </a:tbl>
          </a:graphicData>
        </a:graphic>
      </p:graphicFrame>
    </p:spTree>
    <p:extLst>
      <p:ext uri="{BB962C8B-B14F-4D97-AF65-F5344CB8AC3E}">
        <p14:creationId xmlns:p14="http://schemas.microsoft.com/office/powerpoint/2010/main" val="3671803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2E240-68AB-43C7-A264-6A0397A91C9C}"/>
              </a:ext>
            </a:extLst>
          </p:cNvPr>
          <p:cNvSpPr>
            <a:spLocks noGrp="1"/>
          </p:cNvSpPr>
          <p:nvPr>
            <p:ph type="title"/>
          </p:nvPr>
        </p:nvSpPr>
        <p:spPr/>
        <p:txBody>
          <a:bodyPr/>
          <a:lstStyle/>
          <a:p>
            <a:r>
              <a:rPr lang="en-US" sz="4400" dirty="0">
                <a:latin typeface="Arial Black" panose="020B0A04020102020204" pitchFamily="34" charset="0"/>
              </a:rPr>
              <a:t>Feedback Wanted </a:t>
            </a:r>
          </a:p>
        </p:txBody>
      </p:sp>
      <p:sp>
        <p:nvSpPr>
          <p:cNvPr id="3" name="Content Placeholder 2">
            <a:extLst>
              <a:ext uri="{FF2B5EF4-FFF2-40B4-BE49-F238E27FC236}">
                <a16:creationId xmlns:a16="http://schemas.microsoft.com/office/drawing/2014/main" id="{6D920BF8-A07F-4B7D-997B-5FBA94FA4576}"/>
              </a:ext>
            </a:extLst>
          </p:cNvPr>
          <p:cNvSpPr>
            <a:spLocks noGrp="1"/>
          </p:cNvSpPr>
          <p:nvPr>
            <p:ph idx="1"/>
          </p:nvPr>
        </p:nvSpPr>
        <p:spPr>
          <a:xfrm>
            <a:off x="524539" y="1531088"/>
            <a:ext cx="11142921" cy="4740201"/>
          </a:xfrm>
        </p:spPr>
        <p:txBody>
          <a:bodyPr>
            <a:normAutofit fontScale="92500" lnSpcReduction="20000"/>
          </a:bodyPr>
          <a:lstStyle/>
          <a:p>
            <a:pPr marL="0" indent="0">
              <a:lnSpc>
                <a:spcPct val="110000"/>
              </a:lnSpc>
              <a:buNone/>
            </a:pPr>
            <a:r>
              <a:rPr lang="en-US" sz="2400" dirty="0">
                <a:latin typeface="Arial" panose="020B0604020202020204" pitchFamily="34" charset="0"/>
                <a:cs typeface="Arial" panose="020B0604020202020204" pitchFamily="34" charset="0"/>
              </a:rPr>
              <a:t>We’re not currently fielding questions, but we want you to consider the following to direct your questions at the end or to enter in the Zoom Q&amp;A box:</a:t>
            </a:r>
          </a:p>
          <a:p>
            <a:pPr>
              <a:lnSpc>
                <a:spcPct val="110000"/>
              </a:lnSpc>
            </a:pPr>
            <a:r>
              <a:rPr lang="en-US" sz="2400" dirty="0">
                <a:latin typeface="Arial" panose="020B0604020202020204" pitchFamily="34" charset="0"/>
                <a:cs typeface="Arial" panose="020B0604020202020204" pitchFamily="34" charset="0"/>
              </a:rPr>
              <a:t>Are the metrics and score descriptions clear enough?</a:t>
            </a:r>
          </a:p>
          <a:p>
            <a:pPr>
              <a:lnSpc>
                <a:spcPct val="110000"/>
              </a:lnSpc>
            </a:pPr>
            <a:r>
              <a:rPr lang="en-US" sz="2400" dirty="0">
                <a:latin typeface="Arial" panose="020B0604020202020204" pitchFamily="34" charset="0"/>
                <a:cs typeface="Arial" panose="020B0604020202020204" pitchFamily="34" charset="0"/>
              </a:rPr>
              <a:t>Thoughts on the weightings for the metrics?</a:t>
            </a:r>
          </a:p>
          <a:p>
            <a:pPr>
              <a:lnSpc>
                <a:spcPct val="110000"/>
              </a:lnSpc>
            </a:pPr>
            <a:r>
              <a:rPr lang="en-US" sz="2400" dirty="0">
                <a:latin typeface="Arial" panose="020B0604020202020204" pitchFamily="34" charset="0"/>
                <a:cs typeface="Arial" panose="020B0604020202020204" pitchFamily="34" charset="0"/>
              </a:rPr>
              <a:t>Is there anything missing from the metrics and score descriptions that should be considered?</a:t>
            </a:r>
          </a:p>
          <a:p>
            <a:pPr>
              <a:lnSpc>
                <a:spcPct val="110000"/>
              </a:lnSpc>
            </a:pPr>
            <a:r>
              <a:rPr lang="en-US" sz="2400" dirty="0">
                <a:latin typeface="Arial" panose="020B0604020202020204" pitchFamily="34" charset="0"/>
                <a:cs typeface="Arial" panose="020B0604020202020204" pitchFamily="34" charset="0"/>
              </a:rPr>
              <a:t>Do you think there is a better way to evaluate certain metrics?</a:t>
            </a:r>
          </a:p>
          <a:p>
            <a:pPr marL="0" indent="0">
              <a:lnSpc>
                <a:spcPct val="110000"/>
              </a:lnSpc>
              <a:buNone/>
            </a:pPr>
            <a:endParaRPr lang="en-US" sz="2400" dirty="0">
              <a:solidFill>
                <a:srgbClr val="000000"/>
              </a:solidFill>
              <a:latin typeface="Arial" panose="020B0604020202020204" pitchFamily="34" charset="0"/>
              <a:cs typeface="Arial" panose="020B0604020202020204" pitchFamily="34" charset="0"/>
            </a:endParaRPr>
          </a:p>
          <a:p>
            <a:pPr marL="0" indent="0">
              <a:lnSpc>
                <a:spcPct val="110000"/>
              </a:lnSpc>
              <a:buNone/>
            </a:pPr>
            <a:r>
              <a:rPr lang="en-US" sz="2400" b="1" dirty="0">
                <a:solidFill>
                  <a:srgbClr val="000000"/>
                </a:solidFill>
                <a:latin typeface="Arial" panose="020B0604020202020204" pitchFamily="34" charset="0"/>
                <a:cs typeface="Arial" panose="020B0604020202020204" pitchFamily="34" charset="0"/>
              </a:rPr>
              <a:t>Submit comments to: </a:t>
            </a:r>
            <a:r>
              <a:rPr lang="en-US" sz="2400" u="sng" dirty="0">
                <a:solidFill>
                  <a:srgbClr val="40840B"/>
                </a:solidFill>
                <a:latin typeface="Arial" panose="020B0604020202020204" pitchFamily="34" charset="0"/>
                <a:cs typeface="Arial" panose="020B0604020202020204" pitchFamily="34" charset="0"/>
                <a:hlinkClick r:id="rId3"/>
              </a:rPr>
              <a:t>https://efiling.energy.ca.gov/Lists/DocketLog.aspx?docketnumber=16-PIER-01</a:t>
            </a:r>
            <a:r>
              <a:rPr lang="en-US" sz="2400" dirty="0">
                <a:solidFill>
                  <a:srgbClr val="000000"/>
                </a:solidFill>
                <a:latin typeface="Arial" panose="020B0604020202020204" pitchFamily="34" charset="0"/>
                <a:cs typeface="Arial" panose="020B0604020202020204" pitchFamily="34" charset="0"/>
              </a:rPr>
              <a:t> by </a:t>
            </a:r>
            <a:r>
              <a:rPr lang="en-US" sz="2400" b="1" u="sng" dirty="0">
                <a:solidFill>
                  <a:srgbClr val="000000"/>
                </a:solidFill>
                <a:latin typeface="Arial" panose="020B0604020202020204" pitchFamily="34" charset="0"/>
                <a:cs typeface="Arial" panose="020B0604020202020204" pitchFamily="34" charset="0"/>
              </a:rPr>
              <a:t>January 31, 2022</a:t>
            </a:r>
            <a:r>
              <a:rPr lang="en-US" sz="2400" dirty="0">
                <a:solidFill>
                  <a:srgbClr val="000000"/>
                </a:solidFill>
                <a:latin typeface="Arial" panose="020B0604020202020204" pitchFamily="34" charset="0"/>
                <a:cs typeface="Arial" panose="020B0604020202020204" pitchFamily="34" charset="0"/>
              </a:rPr>
              <a:t> and indicate “Guidehouse Long Term Study” in the subject line (comments will not be responded to directly).​</a:t>
            </a:r>
          </a:p>
          <a:p>
            <a:pPr marL="0" indent="0">
              <a:buNone/>
            </a:pPr>
            <a:endParaRPr lang="en-US" sz="2400" dirty="0"/>
          </a:p>
          <a:p>
            <a:pPr marL="0" indent="0">
              <a:buNone/>
            </a:pPr>
            <a:endParaRPr lang="en-US" sz="2400" dirty="0"/>
          </a:p>
        </p:txBody>
      </p:sp>
      <p:sp>
        <p:nvSpPr>
          <p:cNvPr id="4" name="Slide Number Placeholder 3">
            <a:extLst>
              <a:ext uri="{FF2B5EF4-FFF2-40B4-BE49-F238E27FC236}">
                <a16:creationId xmlns:a16="http://schemas.microsoft.com/office/drawing/2014/main" id="{D4C54AD4-D9F5-4ABF-832F-30FB93B675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705823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A8903A50-62E1-426C-84F1-544F9AD2E6FD}"/>
              </a:ext>
              <a:ext uri="{C183D7F6-B498-43B3-948B-1728B52AA6E4}">
                <adec:decorative xmlns:adec="http://schemas.microsoft.com/office/drawing/2017/decorative" val="1"/>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7" name="think-cell Slide" r:id="rId5" imgW="395" imgH="394" progId="TCLayout.ActiveDocument.1">
                  <p:embed/>
                </p:oleObj>
              </mc:Choice>
              <mc:Fallback>
                <p:oleObj name="think-cell Slide" r:id="rId5" imgW="395" imgH="394" progId="TCLayout.ActiveDocument.1">
                  <p:embed/>
                  <p:pic>
                    <p:nvPicPr>
                      <p:cNvPr id="10" name="Object 9">
                        <a:extLst>
                          <a:ext uri="{FF2B5EF4-FFF2-40B4-BE49-F238E27FC236}">
                            <a16:creationId xmlns:a16="http://schemas.microsoft.com/office/drawing/2014/main" id="{A8903A50-62E1-426C-84F1-544F9AD2E6FD}"/>
                          </a:ext>
                          <a:ext uri="{C183D7F6-B498-43B3-948B-1728B52AA6E4}">
                            <adec:decorative xmlns:adec="http://schemas.microsoft.com/office/drawing/2017/decorative" val="1"/>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6E98B0C0-0FE6-4A7C-861B-D1B44EBD574D}"/>
              </a:ext>
            </a:extLst>
          </p:cNvPr>
          <p:cNvSpPr>
            <a:spLocks noGrp="1"/>
          </p:cNvSpPr>
          <p:nvPr>
            <p:ph type="title"/>
          </p:nvPr>
        </p:nvSpPr>
        <p:spPr/>
        <p:txBody>
          <a:bodyPr vert="horz"/>
          <a:lstStyle/>
          <a:p>
            <a:pPr algn="ctr"/>
            <a:r>
              <a:rPr lang="en-US" sz="4400" dirty="0">
                <a:latin typeface="Arial Black" panose="020B0A04020102020204" pitchFamily="34" charset="0"/>
              </a:rPr>
              <a:t>Sample Scoring Walkthrough</a:t>
            </a:r>
          </a:p>
        </p:txBody>
      </p:sp>
      <p:graphicFrame>
        <p:nvGraphicFramePr>
          <p:cNvPr id="5" name="Table 4">
            <a:extLst>
              <a:ext uri="{FF2B5EF4-FFF2-40B4-BE49-F238E27FC236}">
                <a16:creationId xmlns:a16="http://schemas.microsoft.com/office/drawing/2014/main" id="{2E4A1F2B-1FB0-4937-A3CC-75EAF2B016D4}"/>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99426074"/>
              </p:ext>
            </p:extLst>
          </p:nvPr>
        </p:nvGraphicFramePr>
        <p:xfrm>
          <a:off x="510001" y="1700726"/>
          <a:ext cx="11090121" cy="1607306"/>
        </p:xfrm>
        <a:graphic>
          <a:graphicData uri="http://schemas.openxmlformats.org/drawingml/2006/table">
            <a:tbl>
              <a:tblPr firstRow="1"/>
              <a:tblGrid>
                <a:gridCol w="1005181">
                  <a:extLst>
                    <a:ext uri="{9D8B030D-6E8A-4147-A177-3AD203B41FA5}">
                      <a16:colId xmlns:a16="http://schemas.microsoft.com/office/drawing/2014/main" val="2291779"/>
                    </a:ext>
                  </a:extLst>
                </a:gridCol>
                <a:gridCol w="908296">
                  <a:extLst>
                    <a:ext uri="{9D8B030D-6E8A-4147-A177-3AD203B41FA5}">
                      <a16:colId xmlns:a16="http://schemas.microsoft.com/office/drawing/2014/main" val="4218591324"/>
                    </a:ext>
                  </a:extLst>
                </a:gridCol>
                <a:gridCol w="1001192">
                  <a:extLst>
                    <a:ext uri="{9D8B030D-6E8A-4147-A177-3AD203B41FA5}">
                      <a16:colId xmlns:a16="http://schemas.microsoft.com/office/drawing/2014/main" val="2424957834"/>
                    </a:ext>
                  </a:extLst>
                </a:gridCol>
                <a:gridCol w="1052535">
                  <a:extLst>
                    <a:ext uri="{9D8B030D-6E8A-4147-A177-3AD203B41FA5}">
                      <a16:colId xmlns:a16="http://schemas.microsoft.com/office/drawing/2014/main" val="3322009075"/>
                    </a:ext>
                  </a:extLst>
                </a:gridCol>
                <a:gridCol w="744476">
                  <a:extLst>
                    <a:ext uri="{9D8B030D-6E8A-4147-A177-3AD203B41FA5}">
                      <a16:colId xmlns:a16="http://schemas.microsoft.com/office/drawing/2014/main" val="916770068"/>
                    </a:ext>
                  </a:extLst>
                </a:gridCol>
                <a:gridCol w="1129549">
                  <a:extLst>
                    <a:ext uri="{9D8B030D-6E8A-4147-A177-3AD203B41FA5}">
                      <a16:colId xmlns:a16="http://schemas.microsoft.com/office/drawing/2014/main" val="2288760427"/>
                    </a:ext>
                  </a:extLst>
                </a:gridCol>
                <a:gridCol w="914842">
                  <a:extLst>
                    <a:ext uri="{9D8B030D-6E8A-4147-A177-3AD203B41FA5}">
                      <a16:colId xmlns:a16="http://schemas.microsoft.com/office/drawing/2014/main" val="196688509"/>
                    </a:ext>
                  </a:extLst>
                </a:gridCol>
                <a:gridCol w="854163">
                  <a:extLst>
                    <a:ext uri="{9D8B030D-6E8A-4147-A177-3AD203B41FA5}">
                      <a16:colId xmlns:a16="http://schemas.microsoft.com/office/drawing/2014/main" val="2405303145"/>
                    </a:ext>
                  </a:extLst>
                </a:gridCol>
                <a:gridCol w="882169">
                  <a:extLst>
                    <a:ext uri="{9D8B030D-6E8A-4147-A177-3AD203B41FA5}">
                      <a16:colId xmlns:a16="http://schemas.microsoft.com/office/drawing/2014/main" val="2388520264"/>
                    </a:ext>
                  </a:extLst>
                </a:gridCol>
                <a:gridCol w="830369">
                  <a:extLst>
                    <a:ext uri="{9D8B030D-6E8A-4147-A177-3AD203B41FA5}">
                      <a16:colId xmlns:a16="http://schemas.microsoft.com/office/drawing/2014/main" val="3192676369"/>
                    </a:ext>
                  </a:extLst>
                </a:gridCol>
                <a:gridCol w="690089">
                  <a:extLst>
                    <a:ext uri="{9D8B030D-6E8A-4147-A177-3AD203B41FA5}">
                      <a16:colId xmlns:a16="http://schemas.microsoft.com/office/drawing/2014/main" val="3942175316"/>
                    </a:ext>
                  </a:extLst>
                </a:gridCol>
                <a:gridCol w="1077260">
                  <a:extLst>
                    <a:ext uri="{9D8B030D-6E8A-4147-A177-3AD203B41FA5}">
                      <a16:colId xmlns:a16="http://schemas.microsoft.com/office/drawing/2014/main" val="2957439516"/>
                    </a:ext>
                  </a:extLst>
                </a:gridCol>
              </a:tblGrid>
              <a:tr h="730594">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Technology/ Challenge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Technology/ Challenge Category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Relevant Fuel/ Feedstock</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Development Status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Economic Value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Decarbonization Potential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Technology Equity and Accessibility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Technology Readiness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Deployment Ecosystem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US" sz="1100" b="1" i="0" u="none" strike="noStrike" dirty="0">
                          <a:solidFill>
                            <a:schemeClr val="tx1"/>
                          </a:solidFill>
                          <a:effectLst/>
                          <a:latin typeface="Arial" panose="020B0604020202020204" pitchFamily="34" charset="0"/>
                          <a:cs typeface="Arial" panose="020B0604020202020204" pitchFamily="34" charset="0"/>
                        </a:rPr>
                        <a:t>Policy Alignment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ctr"/>
                      <a:r>
                        <a:rPr lang="en-US" sz="1100" b="1" i="0" u="none" strike="noStrike" dirty="0">
                          <a:solidFill>
                            <a:schemeClr val="tx1"/>
                          </a:solidFill>
                          <a:effectLst/>
                          <a:latin typeface="Arial" panose="020B0604020202020204" pitchFamily="34" charset="0"/>
                          <a:cs typeface="Arial" panose="020B0604020202020204" pitchFamily="34" charset="0"/>
                        </a:rPr>
                        <a:t>Score Barrier</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ctr"/>
                      <a:r>
                        <a:rPr lang="en-US" sz="1100" b="1" i="0" u="none" strike="noStrike" dirty="0">
                          <a:solidFill>
                            <a:schemeClr val="tx1"/>
                          </a:solidFill>
                          <a:effectLst/>
                          <a:latin typeface="Arial" panose="020B0604020202020204" pitchFamily="34" charset="0"/>
                          <a:cs typeface="Arial" panose="020B0604020202020204" pitchFamily="34" charset="0"/>
                        </a:rPr>
                        <a:t>Score Strategic Value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837397580"/>
                  </a:ext>
                </a:extLst>
              </a:tr>
              <a:tr h="876712">
                <a:tc>
                  <a:txBody>
                    <a:bodyPr/>
                    <a:lstStyle/>
                    <a:p>
                      <a:pPr algn="ctr" fontAlgn="b"/>
                      <a:r>
                        <a:rPr lang="en-US" sz="1100" b="0" i="0" u="none" strike="noStrike" dirty="0">
                          <a:solidFill>
                            <a:srgbClr val="000000"/>
                          </a:solidFill>
                          <a:effectLst/>
                          <a:latin typeface="Arial" panose="020B0604020202020204" pitchFamily="34" charset="0"/>
                          <a:cs typeface="Arial" panose="020B0604020202020204" pitchFamily="34" charset="0"/>
                        </a:rPr>
                        <a:t>H2 Boiler with Zero-Emissions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Arial" panose="020B0604020202020204" pitchFamily="34" charset="0"/>
                          <a:cs typeface="Arial" panose="020B0604020202020204" pitchFamily="34" charset="0"/>
                        </a:rPr>
                        <a:t>Boilers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Arial" panose="020B0604020202020204" pitchFamily="34" charset="0"/>
                          <a:cs typeface="Arial" panose="020B0604020202020204" pitchFamily="34" charset="0"/>
                        </a:rPr>
                        <a:t>Hydrogen</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US" sz="1100" b="0" i="0" u="none" strike="noStrike" dirty="0">
                          <a:solidFill>
                            <a:srgbClr val="000000"/>
                          </a:solidFill>
                          <a:effectLst/>
                          <a:latin typeface="Arial" panose="020B0604020202020204" pitchFamily="34" charset="0"/>
                          <a:cs typeface="Arial" panose="020B0604020202020204" pitchFamily="34" charset="0"/>
                        </a:rPr>
                        <a:t>Demonstration</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High (3)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Medium (2)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Medium (2)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Low (1)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Medium (2)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0" i="0" u="none" strike="noStrike" dirty="0">
                          <a:solidFill>
                            <a:srgbClr val="000000"/>
                          </a:solidFill>
                          <a:effectLst/>
                          <a:latin typeface="Arial" panose="020B0604020202020204" pitchFamily="34" charset="0"/>
                          <a:cs typeface="Arial" panose="020B0604020202020204" pitchFamily="34" charset="0"/>
                        </a:rPr>
                        <a:t>Low (1)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US" sz="1100" b="1" i="0" u="none" strike="noStrike" dirty="0">
                          <a:solidFill>
                            <a:srgbClr val="000000"/>
                          </a:solidFill>
                          <a:effectLst/>
                          <a:latin typeface="Arial" panose="020B0604020202020204" pitchFamily="34" charset="0"/>
                          <a:cs typeface="Arial" panose="020B0604020202020204" pitchFamily="34" charset="0"/>
                        </a:rPr>
                        <a:t>1.3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ctr"/>
                      <a:r>
                        <a:rPr lang="en-US" sz="1100" b="1" i="0" u="none" strike="noStrike" dirty="0">
                          <a:solidFill>
                            <a:srgbClr val="000000"/>
                          </a:solidFill>
                          <a:effectLst/>
                          <a:latin typeface="Arial" panose="020B0604020202020204" pitchFamily="34" charset="0"/>
                          <a:cs typeface="Arial" panose="020B0604020202020204" pitchFamily="34" charset="0"/>
                        </a:rPr>
                        <a:t>2.25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7561919"/>
                  </a:ext>
                </a:extLst>
              </a:tr>
            </a:tbl>
          </a:graphicData>
        </a:graphic>
      </p:graphicFrame>
      <p:grpSp>
        <p:nvGrpSpPr>
          <p:cNvPr id="12" name="Group 11">
            <a:extLst>
              <a:ext uri="{FF2B5EF4-FFF2-40B4-BE49-F238E27FC236}">
                <a16:creationId xmlns:a16="http://schemas.microsoft.com/office/drawing/2014/main" id="{9E26CE95-EE46-44F9-B63B-6013659048A4}"/>
              </a:ext>
              <a:ext uri="{C183D7F6-B498-43B3-948B-1728B52AA6E4}">
                <adec:decorative xmlns:adec="http://schemas.microsoft.com/office/drawing/2017/decorative" val="1"/>
              </a:ext>
            </a:extLst>
          </p:cNvPr>
          <p:cNvGrpSpPr/>
          <p:nvPr/>
        </p:nvGrpSpPr>
        <p:grpSpPr>
          <a:xfrm>
            <a:off x="510001" y="3610992"/>
            <a:ext cx="5383231" cy="2697480"/>
            <a:chOff x="584429" y="3365189"/>
            <a:chExt cx="5383231" cy="2697480"/>
          </a:xfrm>
        </p:grpSpPr>
        <p:sp>
          <p:nvSpPr>
            <p:cNvPr id="7" name="Content Placeholder 2">
              <a:extLst>
                <a:ext uri="{FF2B5EF4-FFF2-40B4-BE49-F238E27FC236}">
                  <a16:creationId xmlns:a16="http://schemas.microsoft.com/office/drawing/2014/main" id="{5A803481-BCA1-4D9A-8C05-D72B0F86742A}"/>
                </a:ext>
              </a:extLst>
            </p:cNvPr>
            <p:cNvSpPr txBox="1">
              <a:spLocks/>
            </p:cNvSpPr>
            <p:nvPr/>
          </p:nvSpPr>
          <p:spPr>
            <a:xfrm>
              <a:off x="584429" y="3365189"/>
              <a:ext cx="5383231" cy="2697480"/>
            </a:xfrm>
            <a:prstGeom prst="rect">
              <a:avLst/>
            </a:prstGeom>
            <a:ln>
              <a:solidFill>
                <a:schemeClr val="tx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400"/>
                </a:spcBef>
                <a:spcAft>
                  <a:spcPts val="0"/>
                </a:spcAft>
                <a:buClrTx/>
                <a:buSzTx/>
                <a:buFont typeface="Arial"/>
                <a:buChar char="•"/>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Large addressable market for industry results in high economic value.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30% more fuel efficient than existing NG boilers and produces clean steam with no pollutants</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Potential for carbon neutrality depending on how H</a:t>
              </a:r>
              <a:r>
                <a:rPr kumimoji="0" lang="en-US" sz="1400" b="0" i="0" u="none" strike="noStrike" kern="1200" cap="none" spc="0" normalizeH="0" baseline="-25000" noProof="0" dirty="0">
                  <a:ln>
                    <a:noFill/>
                  </a:ln>
                  <a:solidFill>
                    <a:srgbClr val="000000"/>
                  </a:solidFill>
                  <a:effectLst/>
                  <a:uLnTx/>
                  <a:uFillTx/>
                  <a:latin typeface="Arial"/>
                  <a:ea typeface="+mn-ea"/>
                  <a:cs typeface="+mn-cs"/>
                </a:rPr>
                <a:t>2</a:t>
              </a:r>
              <a:r>
                <a:rPr kumimoji="0" lang="en-US" sz="1400" b="0" i="0" u="none" strike="noStrike" kern="1200" cap="none" spc="0" normalizeH="0" baseline="0" noProof="0" dirty="0">
                  <a:ln>
                    <a:noFill/>
                  </a:ln>
                  <a:solidFill>
                    <a:srgbClr val="000000"/>
                  </a:solidFill>
                  <a:effectLst/>
                  <a:uLnTx/>
                  <a:uFillTx/>
                  <a:latin typeface="Arial"/>
                  <a:ea typeface="+mn-ea"/>
                  <a:cs typeface="+mn-cs"/>
                </a:rPr>
                <a:t> is produced. </a:t>
              </a:r>
            </a:p>
          </p:txBody>
        </p:sp>
        <p:sp>
          <p:nvSpPr>
            <p:cNvPr id="8" name="TextBox 7">
              <a:extLst>
                <a:ext uri="{FF2B5EF4-FFF2-40B4-BE49-F238E27FC236}">
                  <a16:creationId xmlns:a16="http://schemas.microsoft.com/office/drawing/2014/main" id="{904E8F2B-6F09-4A0B-82A8-FB75B6D1E77D}"/>
                </a:ext>
              </a:extLst>
            </p:cNvPr>
            <p:cNvSpPr txBox="1"/>
            <p:nvPr/>
          </p:nvSpPr>
          <p:spPr>
            <a:xfrm>
              <a:off x="1507701" y="3431864"/>
              <a:ext cx="387237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0840B"/>
                  </a:solidFill>
                  <a:effectLst/>
                  <a:uLnTx/>
                  <a:uFillTx/>
                  <a:latin typeface="Arial"/>
                  <a:ea typeface="+mn-ea"/>
                  <a:cs typeface="+mn-cs"/>
                </a:rPr>
                <a:t>Strategic Value Considerations</a:t>
              </a:r>
            </a:p>
          </p:txBody>
        </p:sp>
      </p:grpSp>
      <p:grpSp>
        <p:nvGrpSpPr>
          <p:cNvPr id="11" name="Group 10">
            <a:extLst>
              <a:ext uri="{FF2B5EF4-FFF2-40B4-BE49-F238E27FC236}">
                <a16:creationId xmlns:a16="http://schemas.microsoft.com/office/drawing/2014/main" id="{A074D8B4-C33A-4646-997C-9D3E52954F39}"/>
              </a:ext>
              <a:ext uri="{C183D7F6-B498-43B3-948B-1728B52AA6E4}">
                <adec:decorative xmlns:adec="http://schemas.microsoft.com/office/drawing/2017/decorative" val="1"/>
              </a:ext>
            </a:extLst>
          </p:cNvPr>
          <p:cNvGrpSpPr/>
          <p:nvPr/>
        </p:nvGrpSpPr>
        <p:grpSpPr>
          <a:xfrm>
            <a:off x="6096000" y="3610992"/>
            <a:ext cx="5504122" cy="2697480"/>
            <a:chOff x="6224339" y="3365189"/>
            <a:chExt cx="5383232" cy="2697480"/>
          </a:xfrm>
        </p:grpSpPr>
        <p:sp>
          <p:nvSpPr>
            <p:cNvPr id="6" name="Content Placeholder 2">
              <a:extLst>
                <a:ext uri="{FF2B5EF4-FFF2-40B4-BE49-F238E27FC236}">
                  <a16:creationId xmlns:a16="http://schemas.microsoft.com/office/drawing/2014/main" id="{DAC3393D-3DA3-495A-A134-993306AB21F7}"/>
                </a:ext>
              </a:extLst>
            </p:cNvPr>
            <p:cNvSpPr txBox="1">
              <a:spLocks/>
            </p:cNvSpPr>
            <p:nvPr/>
          </p:nvSpPr>
          <p:spPr>
            <a:xfrm>
              <a:off x="6224339" y="3365189"/>
              <a:ext cx="5383232" cy="2697480"/>
            </a:xfrm>
            <a:prstGeom prst="rect">
              <a:avLst/>
            </a:prstGeom>
            <a:ln>
              <a:solidFill>
                <a:schemeClr val="tx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1400" b="0" i="0" u="none" strike="noStrike" kern="1200" cap="none" spc="0" normalizeH="0" baseline="0" noProof="0" dirty="0">
                <a:ln>
                  <a:noFill/>
                </a:ln>
                <a:solidFill>
                  <a:srgbClr val="93D500">
                    <a:lumMod val="75000"/>
                  </a:srgbClr>
                </a:solidFill>
                <a:effectLst/>
                <a:uLnTx/>
                <a:uFillTx/>
                <a:latin typeface="Arial"/>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a:buNone/>
                <a:tabLst/>
                <a:defRPr/>
              </a:pPr>
              <a:r>
                <a:rPr kumimoji="0" lang="en-US" sz="1400" b="0" i="0" u="none" strike="noStrike" kern="1200" cap="none" spc="0" normalizeH="0" baseline="0" noProof="0" dirty="0">
                  <a:ln>
                    <a:noFill/>
                  </a:ln>
                  <a:solidFill>
                    <a:srgbClr val="000000"/>
                  </a:solidFill>
                  <a:effectLst/>
                  <a:highlight>
                    <a:srgbClr val="FFFF00"/>
                  </a:highlight>
                  <a:uLnTx/>
                  <a:uFillTx/>
                  <a:latin typeface="Arial"/>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Low readiness barriers - technology proven at lab scale with larger demonstrations planned to test certain elements.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Medium deployment ecosystem barriers - technology requires production of clean H</a:t>
              </a:r>
              <a:r>
                <a:rPr kumimoji="0" lang="en-US" sz="1400" b="0" i="0" u="none" strike="noStrike" kern="1200" cap="none" spc="0" normalizeH="0" baseline="-25000" noProof="0" dirty="0">
                  <a:ln>
                    <a:noFill/>
                  </a:ln>
                  <a:solidFill>
                    <a:srgbClr val="000000"/>
                  </a:solidFill>
                  <a:effectLst/>
                  <a:uLnTx/>
                  <a:uFillTx/>
                  <a:latin typeface="Arial"/>
                  <a:ea typeface="+mn-ea"/>
                  <a:cs typeface="+mn-cs"/>
                </a:rPr>
                <a:t>2</a:t>
              </a:r>
              <a:r>
                <a:rPr kumimoji="0" lang="en-US" sz="1400" b="0" i="0" u="none" strike="noStrike" kern="1200" cap="none" spc="0" normalizeH="0" baseline="0" noProof="0" dirty="0">
                  <a:ln>
                    <a:noFill/>
                  </a:ln>
                  <a:solidFill>
                    <a:srgbClr val="000000"/>
                  </a:solidFill>
                  <a:effectLst/>
                  <a:uLnTx/>
                  <a:uFillTx/>
                  <a:latin typeface="Arial"/>
                  <a:ea typeface="+mn-ea"/>
                  <a:cs typeface="+mn-cs"/>
                </a:rPr>
                <a:t>, potentially produced on site, and infrastructure modifications for H</a:t>
              </a:r>
              <a:r>
                <a:rPr kumimoji="0" lang="en-US" sz="1400" b="0" i="0" u="none" strike="noStrike" kern="1200" cap="none" spc="0" normalizeH="0" baseline="-25000" noProof="0" dirty="0">
                  <a:ln>
                    <a:noFill/>
                  </a:ln>
                  <a:solidFill>
                    <a:srgbClr val="000000"/>
                  </a:solidFill>
                  <a:effectLst/>
                  <a:uLnTx/>
                  <a:uFillTx/>
                  <a:latin typeface="Arial"/>
                  <a:ea typeface="+mn-ea"/>
                  <a:cs typeface="+mn-cs"/>
                </a:rPr>
                <a:t>2</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Aligns well with decarbonization policy goals, including CA Cap-and-Trade program, and CEC’s funding plans.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a:buNone/>
                <a:tabLst/>
                <a:defRPr/>
              </a:pPr>
              <a:endParaRPr kumimoji="0" lang="en-US" sz="1200" b="0" i="0" u="none" strike="noStrike" kern="1200" cap="none" spc="0" normalizeH="0" baseline="0" noProof="0" dirty="0">
                <a:ln>
                  <a:noFill/>
                </a:ln>
                <a:solidFill>
                  <a:srgbClr val="93D500">
                    <a:lumMod val="75000"/>
                  </a:srgbClr>
                </a:solidFill>
                <a:effectLst/>
                <a:uLnTx/>
                <a:uFillTx/>
                <a:latin typeface="Arial"/>
                <a:ea typeface="+mn-ea"/>
                <a:cs typeface="+mn-cs"/>
              </a:endParaRPr>
            </a:p>
          </p:txBody>
        </p:sp>
        <p:sp>
          <p:nvSpPr>
            <p:cNvPr id="9" name="TextBox 8">
              <a:extLst>
                <a:ext uri="{FF2B5EF4-FFF2-40B4-BE49-F238E27FC236}">
                  <a16:creationId xmlns:a16="http://schemas.microsoft.com/office/drawing/2014/main" id="{818F5B3C-719B-4DA7-A296-4BC628424CED}"/>
                </a:ext>
              </a:extLst>
            </p:cNvPr>
            <p:cNvSpPr txBox="1"/>
            <p:nvPr/>
          </p:nvSpPr>
          <p:spPr>
            <a:xfrm>
              <a:off x="7528606" y="3426326"/>
              <a:ext cx="277042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0840B"/>
                  </a:solidFill>
                  <a:effectLst/>
                  <a:uLnTx/>
                  <a:uFillTx/>
                  <a:latin typeface="Arial"/>
                  <a:ea typeface="+mn-ea"/>
                  <a:cs typeface="+mn-cs"/>
                </a:rPr>
                <a:t>Barrier Considerations</a:t>
              </a:r>
            </a:p>
          </p:txBody>
        </p:sp>
      </p:grpSp>
      <p:sp>
        <p:nvSpPr>
          <p:cNvPr id="4" name="Slide Number Placeholder 3">
            <a:extLst>
              <a:ext uri="{FF2B5EF4-FFF2-40B4-BE49-F238E27FC236}">
                <a16:creationId xmlns:a16="http://schemas.microsoft.com/office/drawing/2014/main" id="{8319D654-6BC6-42CA-BF88-D2752F386BD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360457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D345B-1F36-4E3A-B0BF-C04917016E56}"/>
              </a:ext>
              <a:ext uri="{C183D7F6-B498-43B3-948B-1728B52AA6E4}">
                <adec:decorative xmlns:adec="http://schemas.microsoft.com/office/drawing/2017/decorative" val="0"/>
              </a:ext>
            </a:extLst>
          </p:cNvPr>
          <p:cNvSpPr>
            <a:spLocks noGrp="1"/>
          </p:cNvSpPr>
          <p:nvPr>
            <p:ph type="title"/>
          </p:nvPr>
        </p:nvSpPr>
        <p:spPr>
          <a:xfrm>
            <a:off x="513411" y="179607"/>
            <a:ext cx="10913493" cy="899960"/>
          </a:xfrm>
        </p:spPr>
        <p:txBody>
          <a:bodyPr>
            <a:normAutofit/>
          </a:bodyPr>
          <a:lstStyle/>
          <a:p>
            <a:r>
              <a:rPr lang="en-US" sz="4400" dirty="0">
                <a:latin typeface="Arial Black" panose="020B0A04020102020204" pitchFamily="34" charset="0"/>
              </a:rPr>
              <a:t>Industrial</a:t>
            </a:r>
          </a:p>
        </p:txBody>
      </p:sp>
      <p:grpSp>
        <p:nvGrpSpPr>
          <p:cNvPr id="14" name="Group 13" descr="Industrial gas decarbonization needs and insights.">
            <a:extLst>
              <a:ext uri="{FF2B5EF4-FFF2-40B4-BE49-F238E27FC236}">
                <a16:creationId xmlns:a16="http://schemas.microsoft.com/office/drawing/2014/main" id="{EA2B3C4B-962C-4464-9C33-A2CBB630D3B3}"/>
              </a:ext>
            </a:extLst>
          </p:cNvPr>
          <p:cNvGrpSpPr/>
          <p:nvPr/>
        </p:nvGrpSpPr>
        <p:grpSpPr>
          <a:xfrm>
            <a:off x="513412" y="1224775"/>
            <a:ext cx="10967283" cy="3872555"/>
            <a:chOff x="772295" y="1201160"/>
            <a:chExt cx="10869577" cy="3872555"/>
          </a:xfrm>
        </p:grpSpPr>
        <p:sp>
          <p:nvSpPr>
            <p:cNvPr id="7" name="Rectangle 6">
              <a:extLst>
                <a:ext uri="{FF2B5EF4-FFF2-40B4-BE49-F238E27FC236}">
                  <a16:creationId xmlns:a16="http://schemas.microsoft.com/office/drawing/2014/main" id="{E7F0E0BF-D487-468D-A9CB-59A824923BE0}"/>
                </a:ext>
                <a:ext uri="{C183D7F6-B498-43B3-948B-1728B52AA6E4}">
                  <adec:decorative xmlns:adec="http://schemas.microsoft.com/office/drawing/2017/decorative" val="0"/>
                </a:ext>
              </a:extLst>
            </p:cNvPr>
            <p:cNvSpPr/>
            <p:nvPr/>
          </p:nvSpPr>
          <p:spPr>
            <a:xfrm>
              <a:off x="772295" y="1201160"/>
              <a:ext cx="10869577" cy="1827966"/>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750" b="1" i="0" u="none" strike="noStrike" kern="1200" cap="none" spc="0" normalizeH="0" baseline="0" noProof="0" dirty="0">
                  <a:ln>
                    <a:noFill/>
                  </a:ln>
                  <a:solidFill>
                    <a:srgbClr val="000000"/>
                  </a:solidFill>
                  <a:effectLst/>
                  <a:uLnTx/>
                  <a:uFillTx/>
                  <a:latin typeface="Arial"/>
                  <a:ea typeface="+mn-ea"/>
                  <a:cs typeface="+mn-cs"/>
                </a:rPr>
                <a:t>Industrial Research Area Context for NG Decarbonization RD&amp;D Needs</a:t>
              </a:r>
            </a:p>
            <a:p>
              <a:pPr marL="285750" marR="0" lvl="0" indent="-285750" algn="l" defTabSz="914400" rtl="0" eaLnBrk="1" fontAlgn="auto" latinLnBrk="0" hangingPunct="1">
                <a:spcBef>
                  <a:spcPts val="0"/>
                </a:spcBef>
                <a:spcAft>
                  <a:spcPts val="600"/>
                </a:spcAft>
                <a:buClrTx/>
                <a:buSzTx/>
                <a:buFont typeface="Arial" panose="020B0604020202020204" pitchFamily="34" charset="0"/>
                <a:buChar char="•"/>
                <a:tabLst/>
                <a:defRPr/>
              </a:pPr>
              <a:r>
                <a:rPr kumimoji="0" lang="en-US" sz="1750" b="0" i="0" u="none" strike="noStrike" kern="1200" cap="none" spc="0" normalizeH="0" baseline="0" noProof="0" dirty="0">
                  <a:ln>
                    <a:noFill/>
                  </a:ln>
                  <a:solidFill>
                    <a:srgbClr val="000000"/>
                  </a:solidFill>
                  <a:effectLst/>
                  <a:uLnTx/>
                  <a:uFillTx/>
                  <a:latin typeface="Arial"/>
                  <a:ea typeface="+mn-ea"/>
                  <a:cs typeface="+mn-cs"/>
                </a:rPr>
                <a:t>Hydrogen (H</a:t>
              </a:r>
              <a:r>
                <a:rPr kumimoji="0" lang="en-US" sz="1750" b="0" i="0" u="none" strike="noStrike" kern="1200" cap="none" spc="0" normalizeH="0" baseline="-25000" noProof="0" dirty="0">
                  <a:ln>
                    <a:noFill/>
                  </a:ln>
                  <a:solidFill>
                    <a:srgbClr val="000000"/>
                  </a:solidFill>
                  <a:effectLst/>
                  <a:uLnTx/>
                  <a:uFillTx/>
                  <a:latin typeface="Arial"/>
                  <a:ea typeface="+mn-ea"/>
                  <a:cs typeface="+mn-cs"/>
                </a:rPr>
                <a:t>2</a:t>
              </a:r>
              <a:r>
                <a:rPr kumimoji="0" lang="en-US" sz="1750" b="0" i="0" u="none" strike="noStrike" kern="1200" cap="none" spc="0" normalizeH="0" baseline="0" noProof="0" dirty="0">
                  <a:ln>
                    <a:noFill/>
                  </a:ln>
                  <a:solidFill>
                    <a:srgbClr val="000000"/>
                  </a:solidFill>
                  <a:effectLst/>
                  <a:uLnTx/>
                  <a:uFillTx/>
                  <a:latin typeface="Arial"/>
                  <a:ea typeface="+mn-ea"/>
                  <a:cs typeface="+mn-cs"/>
                </a:rPr>
                <a:t>) technologies are a primary pathway for decarbonization of NG industrial uses</a:t>
              </a:r>
            </a:p>
            <a:p>
              <a:pPr marL="285750" marR="0" lvl="0" indent="-285750" algn="l" defTabSz="914400" rtl="0" eaLnBrk="1" fontAlgn="auto" latinLnBrk="0" hangingPunct="1">
                <a:spcBef>
                  <a:spcPts val="0"/>
                </a:spcBef>
                <a:spcAft>
                  <a:spcPts val="600"/>
                </a:spcAft>
                <a:buClrTx/>
                <a:buSzTx/>
                <a:buFont typeface="Arial" panose="020B0604020202020204" pitchFamily="34" charset="0"/>
                <a:buChar char="•"/>
                <a:tabLst/>
                <a:defRPr/>
              </a:pPr>
              <a:r>
                <a:rPr kumimoji="0" lang="en-US" sz="1750" b="0" i="0" u="none" strike="noStrike" kern="1200" cap="none" spc="0" normalizeH="0" baseline="0" noProof="0" dirty="0">
                  <a:ln>
                    <a:noFill/>
                  </a:ln>
                  <a:solidFill>
                    <a:srgbClr val="000000"/>
                  </a:solidFill>
                  <a:effectLst/>
                  <a:uLnTx/>
                  <a:uFillTx/>
                  <a:latin typeface="Arial"/>
                  <a:ea typeface="+mn-ea"/>
                  <a:cs typeface="+mn-cs"/>
                </a:rPr>
                <a:t>Carbon capture &amp; utilization (CCU) technologies are key to minimize emissions in the transition to green H</a:t>
              </a:r>
              <a:r>
                <a:rPr kumimoji="0" lang="en-US" sz="1750" b="0" i="0" u="none" strike="noStrike" kern="1200" cap="none" spc="0" normalizeH="0" baseline="-25000" noProof="0" dirty="0">
                  <a:ln>
                    <a:noFill/>
                  </a:ln>
                  <a:solidFill>
                    <a:srgbClr val="000000"/>
                  </a:solidFill>
                  <a:effectLst/>
                  <a:uLnTx/>
                  <a:uFillTx/>
                  <a:latin typeface="Arial"/>
                  <a:ea typeface="+mn-ea"/>
                  <a:cs typeface="+mn-cs"/>
                </a:rPr>
                <a:t>2</a:t>
              </a:r>
              <a:r>
                <a:rPr kumimoji="0" lang="en-US" sz="1750" b="0" i="0" u="none" strike="noStrike" kern="1200" cap="none" spc="0" normalizeH="0" baseline="0" noProof="0" dirty="0">
                  <a:ln>
                    <a:noFill/>
                  </a:ln>
                  <a:solidFill>
                    <a:srgbClr val="000000"/>
                  </a:solidFill>
                  <a:effectLst/>
                  <a:uLnTx/>
                  <a:uFillTx/>
                  <a:latin typeface="Arial"/>
                  <a:ea typeface="+mn-ea"/>
                  <a:cs typeface="+mn-cs"/>
                </a:rPr>
                <a:t>. </a:t>
              </a:r>
            </a:p>
            <a:p>
              <a:pPr marL="285750" marR="0" lvl="0" indent="-285750" algn="l" defTabSz="914400" rtl="0" eaLnBrk="1" fontAlgn="auto" latinLnBrk="0" hangingPunct="1">
                <a:spcBef>
                  <a:spcPts val="0"/>
                </a:spcBef>
                <a:spcAft>
                  <a:spcPts val="600"/>
                </a:spcAft>
                <a:buClrTx/>
                <a:buSzTx/>
                <a:buFont typeface="Arial" panose="020B0604020202020204" pitchFamily="34" charset="0"/>
                <a:buChar char="•"/>
                <a:tabLst/>
                <a:defRPr/>
              </a:pPr>
              <a:r>
                <a:rPr kumimoji="0" lang="en-US" sz="1750" b="0" i="0" u="none" strike="noStrike" kern="1200" cap="none" spc="0" normalizeH="0" baseline="0" noProof="0" dirty="0">
                  <a:ln>
                    <a:noFill/>
                  </a:ln>
                  <a:solidFill>
                    <a:srgbClr val="000000"/>
                  </a:solidFill>
                  <a:effectLst/>
                  <a:uLnTx/>
                  <a:uFillTx/>
                  <a:latin typeface="Arial"/>
                  <a:ea typeface="+mn-ea"/>
                  <a:cs typeface="+mn-cs"/>
                </a:rPr>
                <a:t>Challenges include high temperature processes, H</a:t>
              </a:r>
              <a:r>
                <a:rPr kumimoji="0" lang="en-US" sz="1750" b="0" i="0" u="none" strike="noStrike" kern="1200" cap="none" spc="0" normalizeH="0" baseline="-25000" noProof="0" dirty="0">
                  <a:ln>
                    <a:noFill/>
                  </a:ln>
                  <a:solidFill>
                    <a:srgbClr val="000000"/>
                  </a:solidFill>
                  <a:effectLst/>
                  <a:uLnTx/>
                  <a:uFillTx/>
                  <a:latin typeface="Arial"/>
                  <a:ea typeface="+mn-ea"/>
                  <a:cs typeface="+mn-cs"/>
                </a:rPr>
                <a:t>2</a:t>
              </a:r>
              <a:r>
                <a:rPr kumimoji="0" lang="en-US" sz="1750" b="0" i="0" u="none" strike="noStrike" kern="1200" cap="none" spc="0" normalizeH="0" baseline="0" noProof="0" dirty="0">
                  <a:ln>
                    <a:noFill/>
                  </a:ln>
                  <a:solidFill>
                    <a:srgbClr val="000000"/>
                  </a:solidFill>
                  <a:effectLst/>
                  <a:uLnTx/>
                  <a:uFillTx/>
                  <a:latin typeface="Arial"/>
                  <a:ea typeface="+mn-ea"/>
                  <a:cs typeface="+mn-cs"/>
                </a:rPr>
                <a:t> enabling infrastructure, and creating value from CO</a:t>
              </a:r>
              <a:r>
                <a:rPr kumimoji="0" lang="en-US" sz="1750" b="0" i="0" u="none" strike="noStrike" kern="1200" cap="none" spc="0" normalizeH="0" baseline="-25000" noProof="0" dirty="0">
                  <a:ln>
                    <a:noFill/>
                  </a:ln>
                  <a:solidFill>
                    <a:srgbClr val="000000"/>
                  </a:solidFill>
                  <a:effectLst/>
                  <a:uLnTx/>
                  <a:uFillTx/>
                  <a:latin typeface="Arial"/>
                  <a:ea typeface="+mn-ea"/>
                  <a:cs typeface="+mn-cs"/>
                </a:rPr>
                <a:t>2</a:t>
              </a:r>
              <a:r>
                <a:rPr kumimoji="0" lang="en-US" sz="1750" b="0" i="0" u="none" strike="noStrike" kern="1200" cap="none" spc="0" normalizeH="0" baseline="0" noProof="0" dirty="0">
                  <a:ln>
                    <a:noFill/>
                  </a:ln>
                  <a:solidFill>
                    <a:srgbClr val="000000"/>
                  </a:solidFill>
                  <a:effectLst/>
                  <a:uLnTx/>
                  <a:uFillTx/>
                  <a:latin typeface="Arial"/>
                  <a:ea typeface="+mn-ea"/>
                  <a:cs typeface="+mn-cs"/>
                </a:rPr>
                <a:t>. </a:t>
              </a:r>
            </a:p>
          </p:txBody>
        </p:sp>
        <p:sp>
          <p:nvSpPr>
            <p:cNvPr id="8" name="Rectangle 7">
              <a:extLst>
                <a:ext uri="{FF2B5EF4-FFF2-40B4-BE49-F238E27FC236}">
                  <a16:creationId xmlns:a16="http://schemas.microsoft.com/office/drawing/2014/main" id="{B00992C8-5E86-4CA6-AFDF-BAE9DC9BC977}"/>
                </a:ext>
                <a:ext uri="{C183D7F6-B498-43B3-948B-1728B52AA6E4}">
                  <adec:decorative xmlns:adec="http://schemas.microsoft.com/office/drawing/2017/decorative" val="0"/>
                </a:ext>
              </a:extLst>
            </p:cNvPr>
            <p:cNvSpPr/>
            <p:nvPr/>
          </p:nvSpPr>
          <p:spPr>
            <a:xfrm>
              <a:off x="774699" y="3033887"/>
              <a:ext cx="10867173" cy="2039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Industrial Evaluation Matrix Key Insights</a:t>
              </a:r>
            </a:p>
            <a:p>
              <a:pPr marL="342900" marR="0" lvl="0"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CCU Technologies </a:t>
              </a:r>
              <a:r>
                <a:rPr kumimoji="0" lang="en-US" sz="1800" b="0" i="0" u="none" strike="noStrike" kern="1200" cap="none" spc="0" normalizeH="0" baseline="0" noProof="0" dirty="0">
                  <a:ln>
                    <a:noFill/>
                  </a:ln>
                  <a:solidFill>
                    <a:srgbClr val="000000"/>
                  </a:solidFill>
                  <a:effectLst/>
                  <a:uLnTx/>
                  <a:uFillTx/>
                  <a:latin typeface="Arial"/>
                  <a:ea typeface="+mn-ea"/>
                  <a:cs typeface="+mn-cs"/>
                </a:rPr>
                <a:t>provide negative emissions with high economic and decarbonization value</a:t>
              </a:r>
            </a:p>
            <a:p>
              <a:pPr marL="342900" marR="0" lvl="0"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Hydrogen Heating </a:t>
              </a:r>
              <a:r>
                <a:rPr kumimoji="0" lang="en-US" sz="1800" b="0" i="0" u="none" strike="noStrike" kern="1200" cap="none" spc="0" normalizeH="0" baseline="0" noProof="0" dirty="0">
                  <a:ln>
                    <a:noFill/>
                  </a:ln>
                  <a:solidFill>
                    <a:srgbClr val="000000"/>
                  </a:solidFill>
                  <a:effectLst/>
                  <a:uLnTx/>
                  <a:uFillTx/>
                  <a:latin typeface="Arial"/>
                  <a:ea typeface="+mn-ea"/>
                  <a:cs typeface="+mn-cs"/>
                </a:rPr>
                <a:t>is the most promising pathway for </a:t>
              </a:r>
              <a:r>
                <a:rPr kumimoji="0" lang="en-US" sz="1800" b="1" i="0" u="none" strike="noStrike" kern="1200" cap="none" spc="0" normalizeH="0" baseline="0" noProof="0" dirty="0">
                  <a:ln>
                    <a:noFill/>
                  </a:ln>
                  <a:solidFill>
                    <a:srgbClr val="000000"/>
                  </a:solidFill>
                  <a:effectLst/>
                  <a:uLnTx/>
                  <a:uFillTx/>
                  <a:latin typeface="Arial"/>
                  <a:ea typeface="+mn-ea"/>
                  <a:cs typeface="+mn-cs"/>
                </a:rPr>
                <a:t>high temperature processes</a:t>
              </a:r>
            </a:p>
            <a:p>
              <a:pPr marL="342900" marR="0" lvl="0"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Hydrogen Technologies </a:t>
              </a:r>
              <a:r>
                <a:rPr kumimoji="0" lang="en-US" sz="1800" b="0" i="0" u="none" strike="noStrike" kern="1200" cap="none" spc="0" normalizeH="0" baseline="0" noProof="0" dirty="0">
                  <a:ln>
                    <a:noFill/>
                  </a:ln>
                  <a:solidFill>
                    <a:srgbClr val="000000"/>
                  </a:solidFill>
                  <a:effectLst/>
                  <a:uLnTx/>
                  <a:uFillTx/>
                  <a:latin typeface="Arial"/>
                  <a:ea typeface="+mn-ea"/>
                  <a:cs typeface="+mn-cs"/>
                </a:rPr>
                <a:t>require significant infrastructure buildout or retrofit to support new end-uses and increasing demand</a:t>
              </a:r>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4" name="Slide Number Placeholder 3">
            <a:extLst>
              <a:ext uri="{FF2B5EF4-FFF2-40B4-BE49-F238E27FC236}">
                <a16:creationId xmlns:a16="http://schemas.microsoft.com/office/drawing/2014/main" id="{85300CD3-B924-444F-BDF0-695FE7B0CE11}"/>
              </a:ext>
              <a:ext uri="{C183D7F6-B498-43B3-948B-1728B52AA6E4}">
                <adec:decorative xmlns:adec="http://schemas.microsoft.com/office/drawing/2017/decorative" val="1"/>
              </a:ext>
            </a:extLst>
          </p:cNvPr>
          <p:cNvSpPr>
            <a:spLocks noGrp="1"/>
          </p:cNvSpPr>
          <p:nvPr>
            <p:ph type="sldNum" sz="quarter" idx="12"/>
          </p:nvPr>
        </p:nvSpPr>
        <p:spPr>
          <a:xfrm>
            <a:off x="8795657" y="696247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grpSp>
        <p:nvGrpSpPr>
          <p:cNvPr id="15" name="Group 14">
            <a:extLst>
              <a:ext uri="{FF2B5EF4-FFF2-40B4-BE49-F238E27FC236}">
                <a16:creationId xmlns:a16="http://schemas.microsoft.com/office/drawing/2014/main" id="{E77C566E-3B11-43D1-A39E-3D4AC78000C0}"/>
              </a:ext>
              <a:ext uri="{C183D7F6-B498-43B3-948B-1728B52AA6E4}">
                <adec:decorative xmlns:adec="http://schemas.microsoft.com/office/drawing/2017/decorative" val="1"/>
              </a:ext>
            </a:extLst>
          </p:cNvPr>
          <p:cNvGrpSpPr/>
          <p:nvPr/>
        </p:nvGrpSpPr>
        <p:grpSpPr>
          <a:xfrm>
            <a:off x="513411" y="5193816"/>
            <a:ext cx="10967284" cy="951804"/>
            <a:chOff x="806450" y="5581749"/>
            <a:chExt cx="10579100" cy="878818"/>
          </a:xfrm>
        </p:grpSpPr>
        <p:sp>
          <p:nvSpPr>
            <p:cNvPr id="6" name="Rectangle 5">
              <a:extLst>
                <a:ext uri="{FF2B5EF4-FFF2-40B4-BE49-F238E27FC236}">
                  <a16:creationId xmlns:a16="http://schemas.microsoft.com/office/drawing/2014/main" id="{7AB326B7-215F-4072-9A2E-31BC8920BE43}"/>
                </a:ext>
                <a:ext uri="{C183D7F6-B498-43B3-948B-1728B52AA6E4}">
                  <adec:decorative xmlns:adec="http://schemas.microsoft.com/office/drawing/2017/decorative" val="1"/>
                </a:ext>
              </a:extLst>
            </p:cNvPr>
            <p:cNvSpPr/>
            <p:nvPr/>
          </p:nvSpPr>
          <p:spPr>
            <a:xfrm>
              <a:off x="806450" y="5626735"/>
              <a:ext cx="10579100" cy="83383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Rectangle 8">
              <a:extLst>
                <a:ext uri="{FF2B5EF4-FFF2-40B4-BE49-F238E27FC236}">
                  <a16:creationId xmlns:a16="http://schemas.microsoft.com/office/drawing/2014/main" id="{75627F0F-966C-4BB9-8424-074F9B8647C4}"/>
                </a:ext>
                <a:ext uri="{C183D7F6-B498-43B3-948B-1728B52AA6E4}">
                  <adec:decorative xmlns:adec="http://schemas.microsoft.com/office/drawing/2017/decorative" val="1"/>
                </a:ext>
              </a:extLst>
            </p:cNvPr>
            <p:cNvSpPr/>
            <p:nvPr/>
          </p:nvSpPr>
          <p:spPr>
            <a:xfrm>
              <a:off x="2178184" y="5819217"/>
              <a:ext cx="9207366" cy="641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0" i="0" u="none" strike="noStrike" kern="1200" cap="none" spc="0" normalizeH="0" baseline="0" noProof="0" dirty="0">
                  <a:ln>
                    <a:noFill/>
                  </a:ln>
                  <a:solidFill>
                    <a:schemeClr val="tx1"/>
                  </a:solidFill>
                  <a:effectLst/>
                  <a:uLnTx/>
                  <a:uFillTx/>
                  <a:latin typeface="Arial"/>
                  <a:ea typeface="+mn-ea"/>
                  <a:cs typeface="+mn-cs"/>
                  <a:hlinkClick r:id="rId3">
                    <a:extLst>
                      <a:ext uri="{A12FA001-AC4F-418D-AE19-62706E023703}">
                        <ahyp:hlinkClr xmlns:ahyp="http://schemas.microsoft.com/office/drawing/2018/hyperlinkcolor" val="tx"/>
                      </a:ext>
                    </a:extLst>
                  </a:hlinkClick>
                </a:rPr>
                <a:t>Carbon Capture Coalition</a:t>
              </a:r>
              <a:r>
                <a:rPr kumimoji="0" lang="en-US" sz="1450" b="0" i="0" u="none" strike="noStrike" kern="1200" cap="none" spc="0" normalizeH="0" baseline="0" noProof="0" dirty="0">
                  <a:ln>
                    <a:noFill/>
                  </a:ln>
                  <a:solidFill>
                    <a:schemeClr val="tx1"/>
                  </a:solidFill>
                  <a:effectLst/>
                  <a:uLnTx/>
                  <a:uFillTx/>
                  <a:latin typeface="Arial"/>
                  <a:ea typeface="+mn-ea"/>
                  <a:cs typeface="+mn-cs"/>
                </a:rPr>
                <a:t>, Hy4Heat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4">
                    <a:extLst>
                      <a:ext uri="{A12FA001-AC4F-418D-AE19-62706E023703}">
                        <ahyp:hlinkClr xmlns:ahyp="http://schemas.microsoft.com/office/drawing/2018/hyperlinkcolor" val="tx"/>
                      </a:ext>
                    </a:extLst>
                  </a:hlinkClick>
                </a:rPr>
                <a:t>Industrial Appliances</a:t>
              </a:r>
              <a:r>
                <a:rPr kumimoji="0" lang="en-US" sz="1450" b="0" i="0" u="none" strike="noStrike" kern="1200" cap="none" spc="0" normalizeH="0" baseline="0" noProof="0" dirty="0">
                  <a:ln>
                    <a:noFill/>
                  </a:ln>
                  <a:solidFill>
                    <a:schemeClr val="tx1"/>
                  </a:solidFill>
                  <a:effectLst/>
                  <a:uLnTx/>
                  <a:uFillTx/>
                  <a:latin typeface="Arial"/>
                  <a:ea typeface="+mn-ea"/>
                  <a:cs typeface="+mn-cs"/>
                </a:rPr>
                <a:t>),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3">
                    <a:extLst>
                      <a:ext uri="{A12FA001-AC4F-418D-AE19-62706E023703}">
                        <ahyp:hlinkClr xmlns:ahyp="http://schemas.microsoft.com/office/drawing/2018/hyperlinkcolor" val="tx"/>
                      </a:ext>
                    </a:extLst>
                  </a:hlinkClick>
                </a:rPr>
                <a:t>Carbon Utilization Alliance </a:t>
              </a:r>
              <a:r>
                <a:rPr kumimoji="0" lang="en-US" sz="1450" b="0" i="0" u="none" strike="noStrike" kern="1200" cap="none" spc="0" normalizeH="0" baseline="0" noProof="0" dirty="0">
                  <a:ln>
                    <a:noFill/>
                  </a:ln>
                  <a:solidFill>
                    <a:schemeClr val="tx1"/>
                  </a:solidFill>
                  <a:effectLst/>
                  <a:uLnTx/>
                  <a:uFillTx/>
                  <a:latin typeface="Arial"/>
                  <a:ea typeface="+mn-ea"/>
                  <a:cs typeface="+mn-cs"/>
                </a:rPr>
                <a:t>(Companies in CCUS development), UN’s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5">
                    <a:extLst>
                      <a:ext uri="{A12FA001-AC4F-418D-AE19-62706E023703}">
                        <ahyp:hlinkClr xmlns:ahyp="http://schemas.microsoft.com/office/drawing/2018/hyperlinkcolor" val="tx"/>
                      </a:ext>
                    </a:extLst>
                  </a:hlinkClick>
                </a:rPr>
                <a:t>Industrial Deep Decarbonization Initiative </a:t>
              </a:r>
              <a:r>
                <a:rPr kumimoji="0" lang="en-US" sz="1450" b="0" i="0" u="none" strike="noStrike" kern="1200" cap="none" spc="0" normalizeH="0" baseline="0" noProof="0" dirty="0">
                  <a:ln>
                    <a:noFill/>
                  </a:ln>
                  <a:solidFill>
                    <a:schemeClr val="tx1"/>
                  </a:solidFill>
                  <a:effectLst/>
                  <a:uLnTx/>
                  <a:uFillTx/>
                  <a:latin typeface="Arial"/>
                  <a:ea typeface="+mn-ea"/>
                  <a:cs typeface="+mn-cs"/>
                </a:rPr>
                <a:t>, EU’s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6">
                    <a:extLst>
                      <a:ext uri="{A12FA001-AC4F-418D-AE19-62706E023703}">
                        <ahyp:hlinkClr xmlns:ahyp="http://schemas.microsoft.com/office/drawing/2018/hyperlinkcolor" val="tx"/>
                      </a:ext>
                    </a:extLst>
                  </a:hlinkClick>
                </a:rPr>
                <a:t>IPCEIs on Hydrogen </a:t>
              </a:r>
              <a:r>
                <a:rPr kumimoji="0" lang="en-US" sz="1450" b="0" i="0" u="none" strike="noStrike" kern="1200" cap="none" spc="0" normalizeH="0" baseline="0" noProof="0" dirty="0">
                  <a:ln>
                    <a:noFill/>
                  </a:ln>
                  <a:solidFill>
                    <a:schemeClr val="tx1"/>
                  </a:solidFill>
                  <a:effectLst/>
                  <a:uLnTx/>
                  <a:uFillTx/>
                  <a:latin typeface="Arial"/>
                  <a:ea typeface="+mn-ea"/>
                  <a:cs typeface="+mn-cs"/>
                </a:rPr>
                <a:t>(H</a:t>
              </a:r>
              <a:r>
                <a:rPr kumimoji="0" lang="en-US" sz="1450" b="0" i="0" u="none" strike="noStrike" kern="1200" cap="none" spc="0" normalizeH="0" baseline="-25000" noProof="0" dirty="0">
                  <a:ln>
                    <a:noFill/>
                  </a:ln>
                  <a:solidFill>
                    <a:schemeClr val="tx1"/>
                  </a:solidFill>
                  <a:effectLst/>
                  <a:uLnTx/>
                  <a:uFillTx/>
                  <a:latin typeface="Arial"/>
                  <a:ea typeface="+mn-ea"/>
                  <a:cs typeface="+mn-cs"/>
                </a:rPr>
                <a:t>2</a:t>
              </a:r>
              <a:r>
                <a:rPr kumimoji="0" lang="en-US" sz="1450" b="0" i="0" u="none" strike="noStrike" kern="1200" cap="none" spc="0" normalizeH="0" baseline="0" noProof="0" dirty="0">
                  <a:ln>
                    <a:noFill/>
                  </a:ln>
                  <a:solidFill>
                    <a:schemeClr val="tx1"/>
                  </a:solidFill>
                  <a:effectLst/>
                  <a:uLnTx/>
                  <a:uFillTx/>
                  <a:latin typeface="Arial"/>
                  <a:ea typeface="+mn-ea"/>
                  <a:cs typeface="+mn-cs"/>
                </a:rPr>
                <a:t> projects in EU)</a:t>
              </a:r>
            </a:p>
          </p:txBody>
        </p:sp>
        <p:pic>
          <p:nvPicPr>
            <p:cNvPr id="11" name="Picture 6">
              <a:extLst>
                <a:ext uri="{FF2B5EF4-FFF2-40B4-BE49-F238E27FC236}">
                  <a16:creationId xmlns:a16="http://schemas.microsoft.com/office/drawing/2014/main" id="{67A8EE80-84AC-43A5-BEFE-FF866FED98AD}"/>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4997" y="6144941"/>
              <a:ext cx="923187" cy="2727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a:extLst>
                <a:ext uri="{FF2B5EF4-FFF2-40B4-BE49-F238E27FC236}">
                  <a16:creationId xmlns:a16="http://schemas.microsoft.com/office/drawing/2014/main" id="{CAD912B8-8CF9-454C-94C7-B5862CB7745C}"/>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950" y="6087266"/>
              <a:ext cx="368540" cy="3685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750340C1-1B35-40DB-B538-B4E2CB74394B}"/>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3996" y="5904915"/>
              <a:ext cx="1234187" cy="19906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5DEE7A4-BAFB-4166-A986-4B22D7B96C0E}"/>
                </a:ext>
                <a:ext uri="{C183D7F6-B498-43B3-948B-1728B52AA6E4}">
                  <adec:decorative xmlns:adec="http://schemas.microsoft.com/office/drawing/2017/decorative" val="1"/>
                </a:ext>
              </a:extLst>
            </p:cNvPr>
            <p:cNvSpPr txBox="1"/>
            <p:nvPr/>
          </p:nvSpPr>
          <p:spPr>
            <a:xfrm>
              <a:off x="869950" y="5581749"/>
              <a:ext cx="983454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Relevant External Efforts – previous and current efforts relevant to this research area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3241059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rioritization matrix for industrial research topics.">
            <a:extLst>
              <a:ext uri="{FF2B5EF4-FFF2-40B4-BE49-F238E27FC236}">
                <a16:creationId xmlns:a16="http://schemas.microsoft.com/office/drawing/2014/main" id="{E06B311F-98E0-4FF5-81EF-FBB3BF5E660E}"/>
              </a:ext>
            </a:extLst>
          </p:cNvPr>
          <p:cNvPicPr>
            <a:picLocks noGrp="1" noChangeAspect="1"/>
          </p:cNvPicPr>
          <p:nvPr>
            <p:ph idx="1"/>
          </p:nvPr>
        </p:nvPicPr>
        <p:blipFill>
          <a:blip r:embed="rId2"/>
          <a:stretch>
            <a:fillRect/>
          </a:stretch>
        </p:blipFill>
        <p:spPr>
          <a:xfrm>
            <a:off x="1362199" y="1219238"/>
            <a:ext cx="9467602" cy="5241022"/>
          </a:xfrm>
          <a:prstGeom prst="rect">
            <a:avLst/>
          </a:prstGeom>
          <a:ln w="12700">
            <a:solidFill>
              <a:schemeClr val="tx1"/>
            </a:solidFill>
          </a:ln>
        </p:spPr>
      </p:pic>
      <p:sp>
        <p:nvSpPr>
          <p:cNvPr id="5" name="Title 1">
            <a:extLst>
              <a:ext uri="{FF2B5EF4-FFF2-40B4-BE49-F238E27FC236}">
                <a16:creationId xmlns:a16="http://schemas.microsoft.com/office/drawing/2014/main" id="{C70A901D-7315-49E5-BB63-793C02AC5CD5}"/>
              </a:ext>
              <a:ext uri="{C183D7F6-B498-43B3-948B-1728B52AA6E4}">
                <adec:decorative xmlns:adec="http://schemas.microsoft.com/office/drawing/2017/decorative" val="0"/>
              </a:ext>
            </a:extLst>
          </p:cNvPr>
          <p:cNvSpPr>
            <a:spLocks noGrp="1"/>
          </p:cNvSpPr>
          <p:nvPr>
            <p:ph type="title"/>
          </p:nvPr>
        </p:nvSpPr>
        <p:spPr>
          <a:xfrm>
            <a:off x="838200" y="0"/>
            <a:ext cx="10515600" cy="1325563"/>
          </a:xfrm>
        </p:spPr>
        <p:txBody>
          <a:bodyPr vert="horz">
            <a:noAutofit/>
          </a:bodyPr>
          <a:lstStyle/>
          <a:p>
            <a:pPr algn="ctr"/>
            <a:r>
              <a:rPr lang="en-US" sz="4000" dirty="0">
                <a:latin typeface="Arial Black" panose="020B0A04020102020204" pitchFamily="34" charset="0"/>
              </a:rPr>
              <a:t>Industrial Evaluation Matrix</a:t>
            </a:r>
          </a:p>
        </p:txBody>
      </p:sp>
    </p:spTree>
    <p:extLst>
      <p:ext uri="{BB962C8B-B14F-4D97-AF65-F5344CB8AC3E}">
        <p14:creationId xmlns:p14="http://schemas.microsoft.com/office/powerpoint/2010/main" val="3731254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B4CFB-E520-4FC9-BFE7-85FDE7E88290}"/>
              </a:ext>
              <a:ext uri="{C183D7F6-B498-43B3-948B-1728B52AA6E4}">
                <adec:decorative xmlns:adec="http://schemas.microsoft.com/office/drawing/2017/decorative" val="0"/>
              </a:ext>
            </a:extLst>
          </p:cNvPr>
          <p:cNvSpPr>
            <a:spLocks noGrp="1"/>
          </p:cNvSpPr>
          <p:nvPr>
            <p:ph type="title"/>
          </p:nvPr>
        </p:nvSpPr>
        <p:spPr>
          <a:xfrm>
            <a:off x="612315" y="302008"/>
            <a:ext cx="10773229" cy="914400"/>
          </a:xfrm>
        </p:spPr>
        <p:txBody>
          <a:bodyPr/>
          <a:lstStyle/>
          <a:p>
            <a:r>
              <a:rPr lang="en-US" sz="4400" dirty="0">
                <a:latin typeface="Arial Black" panose="020B0A04020102020204" pitchFamily="34" charset="0"/>
              </a:rPr>
              <a:t>Transportation</a:t>
            </a:r>
          </a:p>
        </p:txBody>
      </p:sp>
      <p:grpSp>
        <p:nvGrpSpPr>
          <p:cNvPr id="3" name="Group 2" descr="Transportation gas decarbonization needs and insights.">
            <a:extLst>
              <a:ext uri="{FF2B5EF4-FFF2-40B4-BE49-F238E27FC236}">
                <a16:creationId xmlns:a16="http://schemas.microsoft.com/office/drawing/2014/main" id="{E1F19B57-E664-4488-AEFC-9EDAE456CF81}"/>
              </a:ext>
            </a:extLst>
          </p:cNvPr>
          <p:cNvGrpSpPr/>
          <p:nvPr/>
        </p:nvGrpSpPr>
        <p:grpSpPr>
          <a:xfrm>
            <a:off x="612317" y="1216408"/>
            <a:ext cx="10773231" cy="4121812"/>
            <a:chOff x="709384" y="957861"/>
            <a:chExt cx="10773231" cy="4121812"/>
          </a:xfrm>
        </p:grpSpPr>
        <p:sp>
          <p:nvSpPr>
            <p:cNvPr id="7" name="Rectangle 6">
              <a:extLst>
                <a:ext uri="{FF2B5EF4-FFF2-40B4-BE49-F238E27FC236}">
                  <a16:creationId xmlns:a16="http://schemas.microsoft.com/office/drawing/2014/main" id="{C860139B-E582-4428-85EB-FCFB7FFB6728}"/>
                </a:ext>
                <a:ext uri="{C183D7F6-B498-43B3-948B-1728B52AA6E4}">
                  <adec:decorative xmlns:adec="http://schemas.microsoft.com/office/drawing/2017/decorative" val="0"/>
                </a:ext>
              </a:extLst>
            </p:cNvPr>
            <p:cNvSpPr/>
            <p:nvPr/>
          </p:nvSpPr>
          <p:spPr>
            <a:xfrm>
              <a:off x="709384" y="957861"/>
              <a:ext cx="10773229" cy="16645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Arial"/>
                  <a:ea typeface="+mn-ea"/>
                  <a:cs typeface="+mn-cs"/>
                </a:rPr>
                <a:t>Transportation Research Area Context for Natural Gas Decarbonization RD&amp;D Needs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700" b="0" i="0" u="none" strike="noStrike" kern="0" cap="none" spc="0" normalizeH="0" baseline="0" noProof="0" dirty="0">
                  <a:ln>
                    <a:noFill/>
                  </a:ln>
                  <a:solidFill>
                    <a:srgbClr val="000000"/>
                  </a:solidFill>
                  <a:effectLst/>
                  <a:uLnTx/>
                  <a:uFillTx/>
                  <a:latin typeface="Arial"/>
                  <a:ea typeface="+mn-ea"/>
                  <a:cs typeface="+mn-cs"/>
                </a:rPr>
                <a:t>H</a:t>
              </a:r>
              <a:r>
                <a:rPr kumimoji="0" lang="en-US" sz="1700" b="0" i="0" u="none" strike="noStrike" kern="0" cap="none" spc="0" normalizeH="0" baseline="-25000" noProof="0" dirty="0">
                  <a:ln>
                    <a:noFill/>
                  </a:ln>
                  <a:solidFill>
                    <a:srgbClr val="000000"/>
                  </a:solidFill>
                  <a:effectLst/>
                  <a:uLnTx/>
                  <a:uFillTx/>
                  <a:latin typeface="Arial"/>
                  <a:ea typeface="+mn-ea"/>
                  <a:cs typeface="+mn-cs"/>
                </a:rPr>
                <a:t>2</a:t>
              </a:r>
              <a:r>
                <a:rPr kumimoji="0" lang="en-US" sz="1700" b="0" i="0" u="none" strike="noStrike" kern="0" cap="none" spc="0" normalizeH="0" baseline="0" noProof="0" dirty="0">
                  <a:ln>
                    <a:noFill/>
                  </a:ln>
                  <a:solidFill>
                    <a:srgbClr val="000000"/>
                  </a:solidFill>
                  <a:effectLst/>
                  <a:uLnTx/>
                  <a:uFillTx/>
                  <a:latin typeface="Arial"/>
                  <a:ea typeface="+mn-ea"/>
                  <a:cs typeface="+mn-cs"/>
                </a:rPr>
                <a:t> fuel cell (FC) vehicles can serve as complementary ZEV solutions to battery electric vehicles (BEVs) for heavy duty on-road and other off-road applications.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700" b="0" i="0" u="none" strike="noStrike" kern="0" cap="none" spc="0" normalizeH="0" baseline="0" noProof="0" dirty="0">
                  <a:ln>
                    <a:noFill/>
                  </a:ln>
                  <a:solidFill>
                    <a:srgbClr val="000000"/>
                  </a:solidFill>
                  <a:effectLst/>
                  <a:uLnTx/>
                  <a:uFillTx/>
                  <a:latin typeface="Arial"/>
                  <a:ea typeface="+mn-ea"/>
                  <a:cs typeface="+mn-cs"/>
                </a:rPr>
                <a:t>Overarching challenges include refueling and distribution infrastructure, safety concerns, durability, and thermal management.</a:t>
              </a:r>
            </a:p>
          </p:txBody>
        </p:sp>
        <p:sp>
          <p:nvSpPr>
            <p:cNvPr id="10" name="Rectangle 9">
              <a:extLst>
                <a:ext uri="{FF2B5EF4-FFF2-40B4-BE49-F238E27FC236}">
                  <a16:creationId xmlns:a16="http://schemas.microsoft.com/office/drawing/2014/main" id="{4207BB13-87B2-430D-BA1B-B02FC8FD12FD}"/>
                </a:ext>
                <a:ext uri="{C183D7F6-B498-43B3-948B-1728B52AA6E4}">
                  <adec:decorative xmlns:adec="http://schemas.microsoft.com/office/drawing/2017/decorative" val="0"/>
                </a:ext>
              </a:extLst>
            </p:cNvPr>
            <p:cNvSpPr/>
            <p:nvPr/>
          </p:nvSpPr>
          <p:spPr>
            <a:xfrm>
              <a:off x="709385" y="2622391"/>
              <a:ext cx="10773230" cy="24572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Arial"/>
                  <a:ea typeface="+mn-ea"/>
                  <a:cs typeface="+mn-cs"/>
                </a:rPr>
                <a:t>Transportation Evaluation Matrix Key Insights</a:t>
              </a:r>
            </a:p>
            <a:p>
              <a:pPr marL="342900" marR="0" lvl="0"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700" b="1" i="0" u="none" strike="noStrike" kern="1200" cap="none" spc="0" normalizeH="0" baseline="0" noProof="0" dirty="0">
                  <a:ln>
                    <a:noFill/>
                  </a:ln>
                  <a:solidFill>
                    <a:srgbClr val="000000"/>
                  </a:solidFill>
                  <a:effectLst/>
                  <a:uLnTx/>
                  <a:uFillTx/>
                  <a:latin typeface="Arial"/>
                  <a:ea typeface="+mn-ea"/>
                  <a:cs typeface="+mn-cs"/>
                </a:rPr>
                <a:t>Off-road FC trucks </a:t>
              </a:r>
              <a:r>
                <a:rPr kumimoji="0" lang="en-US" sz="1700" b="0" i="0" u="none" strike="noStrike" kern="1200" cap="none" spc="0" normalizeH="0" baseline="0" noProof="0" dirty="0">
                  <a:ln>
                    <a:noFill/>
                  </a:ln>
                  <a:solidFill>
                    <a:srgbClr val="000000"/>
                  </a:solidFill>
                  <a:effectLst/>
                  <a:uLnTx/>
                  <a:uFillTx/>
                  <a:latin typeface="Arial"/>
                  <a:ea typeface="+mn-ea"/>
                  <a:cs typeface="+mn-cs"/>
                </a:rPr>
                <a:t>offer strong strategic value by addressing high impact regional emissions and low barriers with strong policy alignment</a:t>
              </a:r>
            </a:p>
            <a:p>
              <a:pPr marL="342900" marR="0" lvl="0" indent="-342900" algn="l" defTabSz="914400" rtl="0" eaLnBrk="1" fontAlgn="auto" latinLnBrk="0" hangingPunct="1">
                <a:lnSpc>
                  <a:spcPct val="100000"/>
                </a:lnSpc>
                <a:spcBef>
                  <a:spcPts val="0"/>
                </a:spcBef>
                <a:spcAft>
                  <a:spcPts val="600"/>
                </a:spcAft>
                <a:buClrTx/>
                <a:buSzTx/>
                <a:buFont typeface="+mj-lt"/>
                <a:buAutoNum type="arabicPeriod"/>
                <a:tabLst/>
                <a:defRPr/>
              </a:pPr>
              <a:r>
                <a:rPr kumimoji="0" lang="en-US" sz="1700" b="1" i="0" u="none" strike="noStrike" kern="1200" cap="none" spc="0" normalizeH="0" baseline="0" noProof="0" dirty="0">
                  <a:ln>
                    <a:noFill/>
                  </a:ln>
                  <a:solidFill>
                    <a:srgbClr val="000000"/>
                  </a:solidFill>
                  <a:effectLst/>
                  <a:uLnTx/>
                  <a:uFillTx/>
                  <a:latin typeface="Arial"/>
                  <a:ea typeface="+mn-ea"/>
                  <a:cs typeface="+mn-cs"/>
                </a:rPr>
                <a:t>Liquid H</a:t>
              </a:r>
              <a:r>
                <a:rPr kumimoji="0" lang="en-US" sz="1700" b="1" i="0" u="none" strike="noStrike" kern="1200" cap="none" spc="0" normalizeH="0" baseline="-25000" noProof="0" dirty="0">
                  <a:ln>
                    <a:noFill/>
                  </a:ln>
                  <a:solidFill>
                    <a:srgbClr val="000000"/>
                  </a:solidFill>
                  <a:effectLst/>
                  <a:uLnTx/>
                  <a:uFillTx/>
                  <a:latin typeface="Arial"/>
                  <a:ea typeface="+mn-ea"/>
                  <a:cs typeface="+mn-cs"/>
                </a:rPr>
                <a:t>2</a:t>
              </a:r>
              <a:r>
                <a:rPr kumimoji="0" lang="en-US" sz="1700" b="1" i="0" u="none" strike="noStrike" kern="1200" cap="none" spc="0" normalizeH="0" baseline="0" noProof="0" dirty="0">
                  <a:ln>
                    <a:noFill/>
                  </a:ln>
                  <a:solidFill>
                    <a:srgbClr val="000000"/>
                  </a:solidFill>
                  <a:effectLst/>
                  <a:uLnTx/>
                  <a:uFillTx/>
                  <a:latin typeface="Arial"/>
                  <a:ea typeface="+mn-ea"/>
                  <a:cs typeface="+mn-cs"/>
                </a:rPr>
                <a:t> onboard storage </a:t>
              </a:r>
              <a:r>
                <a:rPr kumimoji="0" lang="en-US" sz="1700" b="0" i="0" u="none" strike="noStrike" kern="1200" cap="none" spc="0" normalizeH="0" baseline="0" noProof="0" dirty="0">
                  <a:ln>
                    <a:noFill/>
                  </a:ln>
                  <a:solidFill>
                    <a:srgbClr val="000000"/>
                  </a:solidFill>
                  <a:effectLst/>
                  <a:uLnTx/>
                  <a:uFillTx/>
                  <a:latin typeface="Arial"/>
                  <a:ea typeface="+mn-ea"/>
                  <a:cs typeface="+mn-cs"/>
                </a:rPr>
                <a:t>offers greater energy density, but technical challenges and safety concerns elevate barriers</a:t>
              </a:r>
            </a:p>
            <a:p>
              <a:pPr marL="342900" marR="0" lvl="1" indent="-342900" algn="l" defTabSz="914400" rtl="0" eaLnBrk="1" fontAlgn="auto" latinLnBrk="0" hangingPunct="1">
                <a:lnSpc>
                  <a:spcPct val="100000"/>
                </a:lnSpc>
                <a:spcBef>
                  <a:spcPts val="0"/>
                </a:spcBef>
                <a:spcAft>
                  <a:spcPts val="600"/>
                </a:spcAft>
                <a:buClrTx/>
                <a:buSzTx/>
                <a:buFontTx/>
                <a:buAutoNum type="arabicPeriod" startAt="3"/>
                <a:tabLst/>
                <a:defRPr/>
              </a:pPr>
              <a:r>
                <a:rPr kumimoji="0" lang="en-US" sz="1700" b="1" i="0" u="none" strike="noStrike" kern="1200" cap="none" spc="0" normalizeH="0" baseline="0" noProof="0" dirty="0">
                  <a:ln>
                    <a:noFill/>
                  </a:ln>
                  <a:solidFill>
                    <a:srgbClr val="000000"/>
                  </a:solidFill>
                  <a:effectLst/>
                  <a:uLnTx/>
                  <a:uFillTx/>
                  <a:latin typeface="Arial"/>
                  <a:ea typeface="+mn-ea"/>
                  <a:cs typeface="+mn-cs"/>
                </a:rPr>
                <a:t>H</a:t>
              </a:r>
              <a:r>
                <a:rPr kumimoji="0" lang="en-US" sz="1700" b="1" i="0" u="none" strike="noStrike" kern="1200" cap="none" spc="0" normalizeH="0" baseline="-25000" noProof="0" dirty="0">
                  <a:ln>
                    <a:noFill/>
                  </a:ln>
                  <a:solidFill>
                    <a:srgbClr val="000000"/>
                  </a:solidFill>
                  <a:effectLst/>
                  <a:uLnTx/>
                  <a:uFillTx/>
                  <a:latin typeface="Arial"/>
                  <a:ea typeface="+mn-ea"/>
                  <a:cs typeface="+mn-cs"/>
                </a:rPr>
                <a:t>2</a:t>
              </a:r>
              <a:r>
                <a:rPr kumimoji="0" lang="en-US" sz="1700" b="1" i="0" u="none" strike="noStrike" kern="1200" cap="none" spc="0" normalizeH="0" baseline="0" noProof="0" dirty="0">
                  <a:ln>
                    <a:noFill/>
                  </a:ln>
                  <a:solidFill>
                    <a:srgbClr val="000000"/>
                  </a:solidFill>
                  <a:effectLst/>
                  <a:uLnTx/>
                  <a:uFillTx/>
                  <a:latin typeface="Arial"/>
                  <a:ea typeface="+mn-ea"/>
                  <a:cs typeface="+mn-cs"/>
                </a:rPr>
                <a:t> harborcrafts and H</a:t>
              </a:r>
              <a:r>
                <a:rPr kumimoji="0" lang="en-US" sz="1700" b="1" i="0" u="none" strike="noStrike" kern="1200" cap="none" spc="0" normalizeH="0" baseline="-25000" noProof="0" dirty="0">
                  <a:ln>
                    <a:noFill/>
                  </a:ln>
                  <a:solidFill>
                    <a:srgbClr val="000000"/>
                  </a:solidFill>
                  <a:effectLst/>
                  <a:uLnTx/>
                  <a:uFillTx/>
                  <a:latin typeface="Arial"/>
                  <a:ea typeface="+mn-ea"/>
                  <a:cs typeface="+mn-cs"/>
                </a:rPr>
                <a:t>2</a:t>
              </a:r>
              <a:r>
                <a:rPr kumimoji="0" lang="en-US" sz="1700" b="1" i="0" u="none" strike="noStrike" kern="1200" cap="none" spc="0" normalizeH="0" baseline="0" noProof="0" dirty="0">
                  <a:ln>
                    <a:noFill/>
                  </a:ln>
                  <a:solidFill>
                    <a:srgbClr val="000000"/>
                  </a:solidFill>
                  <a:effectLst/>
                  <a:uLnTx/>
                  <a:uFillTx/>
                  <a:latin typeface="Arial"/>
                  <a:ea typeface="+mn-ea"/>
                  <a:cs typeface="+mn-cs"/>
                </a:rPr>
                <a:t> rail</a:t>
              </a:r>
              <a:r>
                <a:rPr kumimoji="0" lang="en-US" sz="1700" b="0" i="0" u="none" strike="noStrike" kern="1200" cap="none" spc="0" normalizeH="0" baseline="0" noProof="0" dirty="0">
                  <a:ln>
                    <a:noFill/>
                  </a:ln>
                  <a:solidFill>
                    <a:srgbClr val="000000"/>
                  </a:solidFill>
                  <a:effectLst/>
                  <a:uLnTx/>
                  <a:uFillTx/>
                  <a:latin typeface="Arial"/>
                  <a:ea typeface="+mn-ea"/>
                  <a:cs typeface="+mn-cs"/>
                </a:rPr>
                <a:t> are promising for investment despite fewer total addressable emissions</a:t>
              </a:r>
            </a:p>
            <a:p>
              <a:pPr marL="342900" marR="0" lvl="1" indent="-342900" algn="l" defTabSz="914400" rtl="0" eaLnBrk="1" fontAlgn="auto" latinLnBrk="0" hangingPunct="1">
                <a:lnSpc>
                  <a:spcPct val="100000"/>
                </a:lnSpc>
                <a:spcBef>
                  <a:spcPts val="0"/>
                </a:spcBef>
                <a:spcAft>
                  <a:spcPts val="600"/>
                </a:spcAft>
                <a:buClrTx/>
                <a:buSzTx/>
                <a:buFontTx/>
                <a:buAutoNum type="arabicPeriod" startAt="3"/>
                <a:tabLst/>
                <a:defRPr/>
              </a:pPr>
              <a:r>
                <a:rPr kumimoji="0" lang="en-US" sz="1700" b="0" i="0" u="none" strike="noStrike" kern="1200" cap="none" spc="0" normalizeH="0" baseline="0" noProof="0" dirty="0">
                  <a:ln>
                    <a:noFill/>
                  </a:ln>
                  <a:solidFill>
                    <a:srgbClr val="000000"/>
                  </a:solidFill>
                  <a:effectLst/>
                  <a:uLnTx/>
                  <a:uFillTx/>
                  <a:latin typeface="Arial"/>
                  <a:ea typeface="+mn-ea"/>
                  <a:cs typeface="+mn-cs"/>
                </a:rPr>
                <a:t>The </a:t>
              </a:r>
              <a:r>
                <a:rPr kumimoji="0" lang="en-US" sz="1700" b="1" i="0" u="none" strike="noStrike" kern="1200" cap="none" spc="0" normalizeH="0" baseline="0" noProof="0" dirty="0">
                  <a:ln>
                    <a:noFill/>
                  </a:ln>
                  <a:solidFill>
                    <a:srgbClr val="000000"/>
                  </a:solidFill>
                  <a:effectLst/>
                  <a:uLnTx/>
                  <a:uFillTx/>
                  <a:latin typeface="Arial"/>
                  <a:ea typeface="+mn-ea"/>
                  <a:cs typeface="+mn-cs"/>
                </a:rPr>
                <a:t>high capacity mobile H</a:t>
              </a:r>
              <a:r>
                <a:rPr kumimoji="0" lang="en-US" sz="1700" b="1" i="0" u="none" strike="noStrike" kern="1200" cap="none" spc="0" normalizeH="0" baseline="-25000" noProof="0" dirty="0">
                  <a:ln>
                    <a:noFill/>
                  </a:ln>
                  <a:solidFill>
                    <a:srgbClr val="000000"/>
                  </a:solidFill>
                  <a:effectLst/>
                  <a:uLnTx/>
                  <a:uFillTx/>
                  <a:latin typeface="Arial"/>
                  <a:ea typeface="+mn-ea"/>
                  <a:cs typeface="+mn-cs"/>
                </a:rPr>
                <a:t>2</a:t>
              </a:r>
              <a:r>
                <a:rPr kumimoji="0" lang="en-US" sz="1700" b="1" i="0" u="none" strike="noStrike" kern="1200" cap="none" spc="0" normalizeH="0" baseline="0" noProof="0" dirty="0">
                  <a:ln>
                    <a:noFill/>
                  </a:ln>
                  <a:solidFill>
                    <a:srgbClr val="000000"/>
                  </a:solidFill>
                  <a:effectLst/>
                  <a:uLnTx/>
                  <a:uFillTx/>
                  <a:latin typeface="Arial"/>
                  <a:ea typeface="+mn-ea"/>
                  <a:cs typeface="+mn-cs"/>
                </a:rPr>
                <a:t> refueler </a:t>
              </a:r>
              <a:r>
                <a:rPr kumimoji="0" lang="en-US" sz="1700" b="0" i="0" u="none" strike="noStrike" kern="1200" cap="none" spc="0" normalizeH="0" baseline="0" noProof="0" dirty="0">
                  <a:ln>
                    <a:noFill/>
                  </a:ln>
                  <a:solidFill>
                    <a:srgbClr val="000000"/>
                  </a:solidFill>
                  <a:effectLst/>
                  <a:uLnTx/>
                  <a:uFillTx/>
                  <a:latin typeface="Arial"/>
                  <a:ea typeface="+mn-ea"/>
                  <a:cs typeface="+mn-cs"/>
                </a:rPr>
                <a:t>scored favorably as it offers a flexible refueling solution for many applications</a:t>
              </a:r>
            </a:p>
          </p:txBody>
        </p:sp>
      </p:grpSp>
      <p:grpSp>
        <p:nvGrpSpPr>
          <p:cNvPr id="5" name="Group 4">
            <a:extLst>
              <a:ext uri="{FF2B5EF4-FFF2-40B4-BE49-F238E27FC236}">
                <a16:creationId xmlns:a16="http://schemas.microsoft.com/office/drawing/2014/main" id="{CD695E02-BB57-4374-A514-B3990F362EF7}"/>
              </a:ext>
              <a:ext uri="{C183D7F6-B498-43B3-948B-1728B52AA6E4}">
                <adec:decorative xmlns:adec="http://schemas.microsoft.com/office/drawing/2017/decorative" val="1"/>
              </a:ext>
            </a:extLst>
          </p:cNvPr>
          <p:cNvGrpSpPr/>
          <p:nvPr/>
        </p:nvGrpSpPr>
        <p:grpSpPr>
          <a:xfrm>
            <a:off x="612319" y="5391600"/>
            <a:ext cx="10784137" cy="884947"/>
            <a:chOff x="709385" y="5228537"/>
            <a:chExt cx="10579100" cy="884947"/>
          </a:xfrm>
        </p:grpSpPr>
        <p:sp>
          <p:nvSpPr>
            <p:cNvPr id="6" name="Rectangle 5">
              <a:extLst>
                <a:ext uri="{FF2B5EF4-FFF2-40B4-BE49-F238E27FC236}">
                  <a16:creationId xmlns:a16="http://schemas.microsoft.com/office/drawing/2014/main" id="{B126D8E5-E04F-4CD8-8B03-3BAE8153F19A}"/>
                </a:ext>
                <a:ext uri="{C183D7F6-B498-43B3-948B-1728B52AA6E4}">
                  <adec:decorative xmlns:adec="http://schemas.microsoft.com/office/drawing/2017/decorative" val="1"/>
                </a:ext>
              </a:extLst>
            </p:cNvPr>
            <p:cNvSpPr/>
            <p:nvPr/>
          </p:nvSpPr>
          <p:spPr>
            <a:xfrm>
              <a:off x="709385" y="5279652"/>
              <a:ext cx="10579100" cy="83383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Rectangle 7">
              <a:extLst>
                <a:ext uri="{FF2B5EF4-FFF2-40B4-BE49-F238E27FC236}">
                  <a16:creationId xmlns:a16="http://schemas.microsoft.com/office/drawing/2014/main" id="{8483960D-678C-48FB-89D8-2AFEB05B3C03}"/>
                </a:ext>
                <a:ext uri="{C183D7F6-B498-43B3-948B-1728B52AA6E4}">
                  <adec:decorative xmlns:adec="http://schemas.microsoft.com/office/drawing/2017/decorative" val="1"/>
                </a:ext>
              </a:extLst>
            </p:cNvPr>
            <p:cNvSpPr/>
            <p:nvPr/>
          </p:nvSpPr>
          <p:spPr>
            <a:xfrm>
              <a:off x="2081119" y="5472134"/>
              <a:ext cx="9207366" cy="641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0" i="0" u="none" strike="noStrike" kern="1200" cap="none" spc="0" normalizeH="0" baseline="0" noProof="0" dirty="0">
                  <a:ln>
                    <a:noFill/>
                  </a:ln>
                  <a:solidFill>
                    <a:schemeClr val="tx1"/>
                  </a:solidFill>
                  <a:effectLst/>
                  <a:uLnTx/>
                  <a:uFillTx/>
                  <a:latin typeface="Arial"/>
                  <a:ea typeface="+mn-ea"/>
                  <a:cs typeface="+mn-cs"/>
                </a:rPr>
                <a:t>Million Mile Fuel Cell Truck (DOE program supporting FCs as applied to HD trucks),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3">
                    <a:extLst>
                      <a:ext uri="{A12FA001-AC4F-418D-AE19-62706E023703}">
                        <ahyp:hlinkClr xmlns:ahyp="http://schemas.microsoft.com/office/drawing/2018/hyperlinkcolor" val="tx"/>
                      </a:ext>
                    </a:extLst>
                  </a:hlinkClick>
                </a:rPr>
                <a:t>H2Bus</a:t>
              </a:r>
              <a:r>
                <a:rPr kumimoji="0" lang="en-US" sz="1450" b="0" i="0" u="none" strike="noStrike" kern="1200" cap="none" spc="0" normalizeH="0" baseline="0" noProof="0" dirty="0">
                  <a:ln>
                    <a:noFill/>
                  </a:ln>
                  <a:solidFill>
                    <a:schemeClr val="tx1"/>
                  </a:solidFill>
                  <a:effectLst/>
                  <a:uLnTx/>
                  <a:uFillTx/>
                  <a:latin typeface="Arial"/>
                  <a:ea typeface="+mn-ea"/>
                  <a:cs typeface="+mn-cs"/>
                </a:rPr>
                <a:t> (Consortium focused on H</a:t>
              </a:r>
              <a:r>
                <a:rPr kumimoji="0" lang="en-US" sz="1450" b="0" i="0" u="none" strike="noStrike" kern="1200" cap="none" spc="0" normalizeH="0" baseline="-25000" noProof="0" dirty="0">
                  <a:ln>
                    <a:noFill/>
                  </a:ln>
                  <a:solidFill>
                    <a:schemeClr val="tx1"/>
                  </a:solidFill>
                  <a:effectLst/>
                  <a:uLnTx/>
                  <a:uFillTx/>
                  <a:latin typeface="Arial"/>
                  <a:ea typeface="+mn-ea"/>
                  <a:cs typeface="+mn-cs"/>
                </a:rPr>
                <a:t>2</a:t>
              </a:r>
              <a:r>
                <a:rPr kumimoji="0" lang="en-US" sz="1450" b="0" i="0" u="none" strike="noStrike" kern="1200" cap="none" spc="0" normalizeH="0" baseline="0" noProof="0" dirty="0">
                  <a:ln>
                    <a:noFill/>
                  </a:ln>
                  <a:solidFill>
                    <a:schemeClr val="tx1"/>
                  </a:solidFill>
                  <a:effectLst/>
                  <a:uLnTx/>
                  <a:uFillTx/>
                  <a:latin typeface="Arial"/>
                  <a:ea typeface="+mn-ea"/>
                  <a:cs typeface="+mn-cs"/>
                </a:rPr>
                <a:t> bus deployment), </a:t>
              </a:r>
              <a:r>
                <a:rPr kumimoji="0" lang="en-US" sz="1450" b="0" i="0" u="none" strike="noStrike" kern="1200" cap="none" spc="0" normalizeH="0" baseline="0" noProof="0" dirty="0">
                  <a:ln>
                    <a:noFill/>
                  </a:ln>
                  <a:solidFill>
                    <a:schemeClr val="tx1"/>
                  </a:solidFill>
                  <a:effectLst/>
                  <a:uLnTx/>
                  <a:uFillTx/>
                  <a:latin typeface="Arial"/>
                  <a:ea typeface="+mn-ea"/>
                  <a:cs typeface="+mn-cs"/>
                  <a:hlinkClick r:id="rId4">
                    <a:extLst>
                      <a:ext uri="{A12FA001-AC4F-418D-AE19-62706E023703}">
                        <ahyp:hlinkClr xmlns:ahyp="http://schemas.microsoft.com/office/drawing/2018/hyperlinkcolor" val="tx"/>
                      </a:ext>
                    </a:extLst>
                  </a:hlinkClick>
                </a:rPr>
                <a:t>Durham Energy Institute’s </a:t>
              </a:r>
              <a:r>
                <a:rPr kumimoji="0" lang="en-US" sz="1450" b="0" i="0" u="none" strike="noStrike" kern="1200" cap="none" spc="0" normalizeH="0" baseline="0" noProof="0" dirty="0">
                  <a:ln>
                    <a:noFill/>
                  </a:ln>
                  <a:solidFill>
                    <a:schemeClr val="tx1"/>
                  </a:solidFill>
                  <a:effectLst/>
                  <a:uLnTx/>
                  <a:uFillTx/>
                  <a:latin typeface="Arial"/>
                  <a:ea typeface="+mn-ea"/>
                  <a:cs typeface="+mn-cs"/>
                </a:rPr>
                <a:t>Network-H2 (Supports H</a:t>
              </a:r>
              <a:r>
                <a:rPr kumimoji="0" lang="en-US" sz="1450" b="0" i="0" u="none" strike="noStrike" kern="1200" cap="none" spc="0" normalizeH="0" baseline="-25000" noProof="0" dirty="0">
                  <a:ln>
                    <a:noFill/>
                  </a:ln>
                  <a:solidFill>
                    <a:schemeClr val="tx1"/>
                  </a:solidFill>
                  <a:effectLst/>
                  <a:uLnTx/>
                  <a:uFillTx/>
                  <a:latin typeface="Arial"/>
                  <a:ea typeface="+mn-ea"/>
                  <a:cs typeface="+mn-cs"/>
                </a:rPr>
                <a:t>2</a:t>
              </a:r>
              <a:r>
                <a:rPr kumimoji="0" lang="en-US" sz="1450" b="0" i="0" u="none" strike="noStrike" kern="1200" cap="none" spc="0" normalizeH="0" baseline="0" noProof="0" dirty="0">
                  <a:ln>
                    <a:noFill/>
                  </a:ln>
                  <a:solidFill>
                    <a:schemeClr val="tx1"/>
                  </a:solidFill>
                  <a:effectLst/>
                  <a:uLnTx/>
                  <a:uFillTx/>
                  <a:latin typeface="Arial"/>
                  <a:ea typeface="+mn-ea"/>
                  <a:cs typeface="+mn-cs"/>
                </a:rPr>
                <a:t> transportation network)</a:t>
              </a:r>
            </a:p>
          </p:txBody>
        </p:sp>
        <p:sp>
          <p:nvSpPr>
            <p:cNvPr id="9" name="TextBox 8">
              <a:extLst>
                <a:ext uri="{FF2B5EF4-FFF2-40B4-BE49-F238E27FC236}">
                  <a16:creationId xmlns:a16="http://schemas.microsoft.com/office/drawing/2014/main" id="{8D3D6133-6361-4752-8C40-888DBB422BC3}"/>
                </a:ext>
                <a:ext uri="{C183D7F6-B498-43B3-948B-1728B52AA6E4}">
                  <adec:decorative xmlns:adec="http://schemas.microsoft.com/office/drawing/2017/decorative" val="1"/>
                </a:ext>
              </a:extLst>
            </p:cNvPr>
            <p:cNvSpPr txBox="1"/>
            <p:nvPr/>
          </p:nvSpPr>
          <p:spPr>
            <a:xfrm>
              <a:off x="709385" y="5228537"/>
              <a:ext cx="97464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Relevant External Efforts  – previous and current efforts relevant to this research area</a:t>
              </a:r>
            </a:p>
          </p:txBody>
        </p:sp>
        <p:pic>
          <p:nvPicPr>
            <p:cNvPr id="11" name="Picture 10">
              <a:extLst>
                <a:ext uri="{FF2B5EF4-FFF2-40B4-BE49-F238E27FC236}">
                  <a16:creationId xmlns:a16="http://schemas.microsoft.com/office/drawing/2014/main" id="{B62E6F93-1212-4CF3-8656-B0C706C9537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77966" y="5792809"/>
              <a:ext cx="617286" cy="228927"/>
            </a:xfrm>
            <a:prstGeom prst="rect">
              <a:avLst/>
            </a:prstGeom>
          </p:spPr>
        </p:pic>
        <p:pic>
          <p:nvPicPr>
            <p:cNvPr id="13" name="Picture 6">
              <a:extLst>
                <a:ext uri="{FF2B5EF4-FFF2-40B4-BE49-F238E27FC236}">
                  <a16:creationId xmlns:a16="http://schemas.microsoft.com/office/drawing/2014/main" id="{C0B62D6D-BB92-4152-AC92-85C188EAB0F8}"/>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9485" y="5771292"/>
              <a:ext cx="571634" cy="29776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313700F-CC3E-4DE3-924D-52A4F36D3A5E}"/>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795879" y="5546151"/>
              <a:ext cx="1285240" cy="199583"/>
            </a:xfrm>
            <a:prstGeom prst="rect">
              <a:avLst/>
            </a:prstGeom>
          </p:spPr>
        </p:pic>
      </p:grpSp>
      <p:sp>
        <p:nvSpPr>
          <p:cNvPr id="4" name="Slide Number Placeholder 3">
            <a:extLst>
              <a:ext uri="{FF2B5EF4-FFF2-40B4-BE49-F238E27FC236}">
                <a16:creationId xmlns:a16="http://schemas.microsoft.com/office/drawing/2014/main" id="{29315A97-0395-4130-AF05-39303DD64DD1}"/>
              </a:ext>
              <a:ext uri="{C183D7F6-B498-43B3-948B-1728B52AA6E4}">
                <adec:decorative xmlns:adec="http://schemas.microsoft.com/office/drawing/2017/decorative" val="1"/>
              </a:ext>
            </a:extLst>
          </p:cNvPr>
          <p:cNvSpPr>
            <a:spLocks noGrp="1"/>
          </p:cNvSpPr>
          <p:nvPr>
            <p:ph type="sldNum" sz="quarter" idx="12"/>
          </p:nvPr>
        </p:nvSpPr>
        <p:spPr>
          <a:xfrm>
            <a:off x="9176025" y="6381042"/>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902583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6F445D9-D2BC-4A9E-8CBD-342522DB85C3}"/>
              </a:ext>
              <a:ext uri="{C183D7F6-B498-43B3-948B-1728B52AA6E4}">
                <adec:decorative xmlns:adec="http://schemas.microsoft.com/office/drawing/2017/decorative" val="1"/>
              </a:ext>
            </a:extLst>
          </p:cNvPr>
          <p:cNvPicPr>
            <a:picLocks noGrp="1" noChangeAspect="1"/>
          </p:cNvPicPr>
          <p:nvPr>
            <p:ph idx="1"/>
          </p:nvPr>
        </p:nvPicPr>
        <p:blipFill>
          <a:blip r:embed="rId2"/>
          <a:stretch>
            <a:fillRect/>
          </a:stretch>
        </p:blipFill>
        <p:spPr>
          <a:xfrm>
            <a:off x="2073349" y="1557072"/>
            <a:ext cx="8301369" cy="4904017"/>
          </a:xfrm>
          <a:prstGeom prst="rect">
            <a:avLst/>
          </a:prstGeom>
          <a:ln w="12700">
            <a:solidFill>
              <a:schemeClr val="tx1"/>
            </a:solidFill>
          </a:ln>
        </p:spPr>
      </p:pic>
      <p:sp>
        <p:nvSpPr>
          <p:cNvPr id="5" name="Title 1">
            <a:extLst>
              <a:ext uri="{FF2B5EF4-FFF2-40B4-BE49-F238E27FC236}">
                <a16:creationId xmlns:a16="http://schemas.microsoft.com/office/drawing/2014/main" id="{7F3807DB-8153-45AA-987A-209391A43097}"/>
              </a:ext>
              <a:ext uri="{C183D7F6-B498-43B3-948B-1728B52AA6E4}">
                <adec:decorative xmlns:adec="http://schemas.microsoft.com/office/drawing/2017/decorative" val="1"/>
              </a:ext>
            </a:extLst>
          </p:cNvPr>
          <p:cNvSpPr>
            <a:spLocks noGrp="1"/>
          </p:cNvSpPr>
          <p:nvPr>
            <p:ph type="title"/>
          </p:nvPr>
        </p:nvSpPr>
        <p:spPr>
          <a:xfrm>
            <a:off x="838200" y="231509"/>
            <a:ext cx="10515600" cy="1325563"/>
          </a:xfrm>
        </p:spPr>
        <p:txBody>
          <a:bodyPr/>
          <a:lstStyle/>
          <a:p>
            <a:pPr algn="ctr"/>
            <a:r>
              <a:rPr lang="en-US" sz="4400" dirty="0">
                <a:latin typeface="Arial Black" panose="020B0A04020102020204" pitchFamily="34" charset="0"/>
              </a:rPr>
              <a:t>Transportation Evaluation Matrix</a:t>
            </a:r>
          </a:p>
        </p:txBody>
      </p:sp>
    </p:spTree>
    <p:extLst>
      <p:ext uri="{BB962C8B-B14F-4D97-AF65-F5344CB8AC3E}">
        <p14:creationId xmlns:p14="http://schemas.microsoft.com/office/powerpoint/2010/main" val="2732491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8" name="Rectangle 27">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1D61542-49DB-4F4A-ACCE-CB2F7666162D}"/>
              </a:ext>
            </a:extLst>
          </p:cNvPr>
          <p:cNvSpPr>
            <a:spLocks noGrp="1"/>
          </p:cNvSpPr>
          <p:nvPr>
            <p:ph type="title"/>
          </p:nvPr>
        </p:nvSpPr>
        <p:spPr>
          <a:xfrm>
            <a:off x="1115568" y="548640"/>
            <a:ext cx="10168128" cy="1179576"/>
          </a:xfrm>
        </p:spPr>
        <p:txBody>
          <a:bodyPr>
            <a:normAutofit/>
          </a:bodyPr>
          <a:lstStyle/>
          <a:p>
            <a:r>
              <a:rPr lang="en-US" sz="4000">
                <a:latin typeface="Arial Black" panose="020B0A04020102020204" pitchFamily="34" charset="0"/>
              </a:rPr>
              <a:t>Q&amp;A</a:t>
            </a:r>
          </a:p>
        </p:txBody>
      </p:sp>
      <p:sp>
        <p:nvSpPr>
          <p:cNvPr id="30" name="Rectangle 29">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C0D5C52E-9C5F-4A35-B030-CB05D888E951}"/>
              </a:ext>
            </a:extLst>
          </p:cNvPr>
          <p:cNvSpPr>
            <a:spLocks noGrp="1"/>
          </p:cNvSpPr>
          <p:nvPr>
            <p:ph idx="1"/>
          </p:nvPr>
        </p:nvSpPr>
        <p:spPr>
          <a:xfrm>
            <a:off x="566928" y="2134646"/>
            <a:ext cx="11155680" cy="5149028"/>
          </a:xfrm>
        </p:spPr>
        <p:txBody>
          <a:bodyPr>
            <a:noAutofit/>
          </a:bodyPr>
          <a:lstStyle/>
          <a:p>
            <a:pPr marL="0" indent="0">
              <a:spcBef>
                <a:spcPts val="200"/>
              </a:spcBef>
              <a:spcAft>
                <a:spcPts val="600"/>
              </a:spcAft>
              <a:buNone/>
            </a:pPr>
            <a:r>
              <a:rPr lang="en-US" sz="1500" b="1" dirty="0">
                <a:latin typeface="Arial" panose="020B0604020202020204" pitchFamily="34" charset="0"/>
                <a:cs typeface="Arial" panose="020B0604020202020204" pitchFamily="34" charset="0"/>
              </a:rPr>
              <a:t>Sectors &amp; Subsectors:</a:t>
            </a:r>
          </a:p>
          <a:p>
            <a:pPr marL="971550" lvl="1" indent="-514350">
              <a:spcBef>
                <a:spcPts val="200"/>
              </a:spcBef>
              <a:spcAft>
                <a:spcPts val="600"/>
              </a:spcAft>
              <a:buFont typeface="+mj-lt"/>
              <a:buAutoNum type="arabicPeriod"/>
            </a:pPr>
            <a:r>
              <a:rPr lang="en-US" sz="1500" dirty="0">
                <a:latin typeface="Arial" panose="020B0604020202020204" pitchFamily="34" charset="0"/>
                <a:cs typeface="Arial" panose="020B0604020202020204" pitchFamily="34" charset="0"/>
              </a:rPr>
              <a:t>Are there any subsectors that are missing?</a:t>
            </a:r>
          </a:p>
          <a:p>
            <a:pPr marL="971550" lvl="1" indent="-514350">
              <a:spcBef>
                <a:spcPts val="200"/>
              </a:spcBef>
              <a:spcAft>
                <a:spcPts val="600"/>
              </a:spcAft>
              <a:buFont typeface="+mj-lt"/>
              <a:buAutoNum type="arabicPeriod"/>
            </a:pPr>
            <a:r>
              <a:rPr lang="en-US" sz="1500" dirty="0">
                <a:latin typeface="Arial" panose="020B0604020202020204" pitchFamily="34" charset="0"/>
                <a:cs typeface="Arial" panose="020B0604020202020204" pitchFamily="34" charset="0"/>
              </a:rPr>
              <a:t>Should any subsectors have their priority reassessed?</a:t>
            </a:r>
          </a:p>
          <a:p>
            <a:pPr marL="0" indent="0">
              <a:spcBef>
                <a:spcPts val="200"/>
              </a:spcBef>
              <a:spcAft>
                <a:spcPts val="600"/>
              </a:spcAft>
              <a:buNone/>
            </a:pPr>
            <a:r>
              <a:rPr lang="en-US" sz="1500" b="1" dirty="0">
                <a:latin typeface="Arial" panose="020B0604020202020204" pitchFamily="34" charset="0"/>
                <a:cs typeface="Arial" panose="020B0604020202020204" pitchFamily="34" charset="0"/>
              </a:rPr>
              <a:t>Prioritization Methodology:</a:t>
            </a:r>
          </a:p>
          <a:p>
            <a:pPr marL="971550" lvl="1" indent="-514350">
              <a:spcBef>
                <a:spcPts val="200"/>
              </a:spcBef>
              <a:spcAft>
                <a:spcPts val="600"/>
              </a:spcAft>
              <a:buFont typeface="+mj-lt"/>
              <a:buAutoNum type="arabicPeriod"/>
            </a:pPr>
            <a:r>
              <a:rPr lang="en-US" sz="1500" dirty="0">
                <a:latin typeface="Arial" panose="020B0604020202020204" pitchFamily="34" charset="0"/>
                <a:cs typeface="Arial" panose="020B0604020202020204" pitchFamily="34" charset="0"/>
              </a:rPr>
              <a:t>Are the metrics and score descriptions clear enough?</a:t>
            </a:r>
          </a:p>
          <a:p>
            <a:pPr marL="971550" lvl="1" indent="-514350">
              <a:spcBef>
                <a:spcPts val="200"/>
              </a:spcBef>
              <a:spcAft>
                <a:spcPts val="600"/>
              </a:spcAft>
              <a:buFont typeface="+mj-lt"/>
              <a:buAutoNum type="arabicPeriod"/>
            </a:pPr>
            <a:r>
              <a:rPr lang="en-US" sz="1500" dirty="0">
                <a:latin typeface="Arial" panose="020B0604020202020204" pitchFamily="34" charset="0"/>
                <a:cs typeface="Arial" panose="020B0604020202020204" pitchFamily="34" charset="0"/>
              </a:rPr>
              <a:t>Thoughts on the weightings for the metrics?</a:t>
            </a:r>
          </a:p>
          <a:p>
            <a:pPr marL="971550" lvl="1" indent="-514350">
              <a:spcBef>
                <a:spcPts val="200"/>
              </a:spcBef>
              <a:spcAft>
                <a:spcPts val="600"/>
              </a:spcAft>
              <a:buFont typeface="+mj-lt"/>
              <a:buAutoNum type="arabicPeriod"/>
            </a:pPr>
            <a:r>
              <a:rPr lang="en-US" sz="1500" dirty="0">
                <a:latin typeface="Arial" panose="020B0604020202020204" pitchFamily="34" charset="0"/>
                <a:cs typeface="Arial" panose="020B0604020202020204" pitchFamily="34" charset="0"/>
              </a:rPr>
              <a:t>Is there anything missing from the metrics and score descriptions that should be considered?</a:t>
            </a:r>
          </a:p>
          <a:p>
            <a:pPr>
              <a:spcBef>
                <a:spcPts val="200"/>
              </a:spcBef>
              <a:spcAft>
                <a:spcPts val="600"/>
              </a:spcAft>
              <a:buNone/>
            </a:pPr>
            <a:r>
              <a:rPr lang="en-US" sz="1500" dirty="0">
                <a:latin typeface="Arial" panose="020B0604020202020204" pitchFamily="34" charset="0"/>
                <a:cs typeface="Arial" panose="020B0604020202020204" pitchFamily="34" charset="0"/>
              </a:rPr>
              <a:t>Are there any other inputs or feedback you would like to provide to further develop the study?</a:t>
            </a:r>
            <a:endParaRPr lang="en-US" sz="1500" b="0" i="0" u="none" strike="noStrike" dirty="0">
              <a:effectLst/>
              <a:latin typeface="Arial" panose="020B0604020202020204" pitchFamily="34" charset="0"/>
              <a:cs typeface="Arial" panose="020B0604020202020204" pitchFamily="34" charset="0"/>
            </a:endParaRPr>
          </a:p>
          <a:p>
            <a:pPr marL="0" indent="0" rtl="0" fontAlgn="base">
              <a:spcBef>
                <a:spcPts val="200"/>
              </a:spcBef>
              <a:spcAft>
                <a:spcPts val="600"/>
              </a:spcAft>
              <a:buNone/>
            </a:pPr>
            <a:endParaRPr lang="en-US" sz="1500" b="0" i="0" u="none" strike="noStrike" dirty="0">
              <a:effectLst/>
              <a:latin typeface="Arial" panose="020B0604020202020204" pitchFamily="34" charset="0"/>
              <a:cs typeface="Arial" panose="020B0604020202020204" pitchFamily="34" charset="0"/>
            </a:endParaRPr>
          </a:p>
          <a:p>
            <a:pPr marL="0" indent="0" rtl="0" fontAlgn="base">
              <a:spcBef>
                <a:spcPts val="200"/>
              </a:spcBef>
              <a:spcAft>
                <a:spcPts val="600"/>
              </a:spcAft>
              <a:buNone/>
            </a:pPr>
            <a:r>
              <a:rPr lang="en-US" sz="1500" b="0" i="0" u="none" strike="noStrike" dirty="0">
                <a:effectLst/>
                <a:latin typeface="Arial" panose="020B0604020202020204" pitchFamily="34" charset="0"/>
                <a:cs typeface="Arial" panose="020B0604020202020204" pitchFamily="34" charset="0"/>
              </a:rPr>
              <a:t>Please submit comments to </a:t>
            </a:r>
            <a:r>
              <a:rPr lang="en-US" sz="1500" b="0" i="0" u="sng" strike="noStrike" dirty="0">
                <a:effectLst/>
                <a:latin typeface="Arial" panose="020B0604020202020204" pitchFamily="34" charset="0"/>
                <a:cs typeface="Arial" panose="020B0604020202020204" pitchFamily="34" charset="0"/>
                <a:hlinkClick r:id="rId3"/>
              </a:rPr>
              <a:t>https://efiling.energy.ca.gov/Lists/DocketLog.aspx?docketnumber=16-PIER-01</a:t>
            </a:r>
            <a:r>
              <a:rPr lang="en-US" sz="1500" b="0" i="0" u="none" strike="noStrike" dirty="0">
                <a:effectLst/>
                <a:latin typeface="Arial" panose="020B0604020202020204" pitchFamily="34" charset="0"/>
                <a:cs typeface="Arial" panose="020B0604020202020204" pitchFamily="34" charset="0"/>
              </a:rPr>
              <a:t> by </a:t>
            </a:r>
            <a:r>
              <a:rPr lang="en-US" sz="1500" b="1" i="0" u="sng" strike="noStrike" dirty="0">
                <a:effectLst/>
                <a:latin typeface="Arial" panose="020B0604020202020204" pitchFamily="34" charset="0"/>
                <a:cs typeface="Arial" panose="020B0604020202020204" pitchFamily="34" charset="0"/>
              </a:rPr>
              <a:t>January 31, 2022,</a:t>
            </a:r>
            <a:r>
              <a:rPr lang="en-US" sz="1500" b="0" i="0" u="none" strike="noStrike" dirty="0">
                <a:effectLst/>
                <a:latin typeface="Arial" panose="020B0604020202020204" pitchFamily="34" charset="0"/>
                <a:cs typeface="Arial" panose="020B0604020202020204" pitchFamily="34" charset="0"/>
              </a:rPr>
              <a:t> and indicate “Guidehouse Long Term Study” in the subject line (comments will not be responded to directly).</a:t>
            </a:r>
            <a:r>
              <a:rPr lang="en-US" sz="1500" b="0" i="0" dirty="0">
                <a:effectLst/>
                <a:latin typeface="Arial" panose="020B0604020202020204" pitchFamily="34" charset="0"/>
                <a:cs typeface="Arial" panose="020B0604020202020204" pitchFamily="34" charset="0"/>
              </a:rPr>
              <a:t>​</a:t>
            </a:r>
            <a:endParaRPr lang="en-US" sz="1500" b="1" dirty="0">
              <a:latin typeface="Arial" panose="020B0604020202020204" pitchFamily="34" charset="0"/>
              <a:ea typeface="+mn-lt"/>
              <a:cs typeface="Arial" panose="020B0604020202020204" pitchFamily="34" charset="0"/>
            </a:endParaRPr>
          </a:p>
          <a:p>
            <a:pPr>
              <a:spcBef>
                <a:spcPts val="200"/>
              </a:spcBef>
              <a:spcAft>
                <a:spcPts val="600"/>
              </a:spcAft>
              <a:buNone/>
            </a:pPr>
            <a:endParaRPr lang="en-US" sz="1500" b="1" dirty="0">
              <a:latin typeface="Arial" panose="020B0604020202020204" pitchFamily="34" charset="0"/>
              <a:ea typeface="+mn-lt"/>
              <a:cs typeface="Arial" panose="020B0604020202020204" pitchFamily="34" charset="0"/>
            </a:endParaRPr>
          </a:p>
          <a:p>
            <a:pPr>
              <a:spcBef>
                <a:spcPts val="200"/>
              </a:spcBef>
              <a:spcAft>
                <a:spcPts val="600"/>
              </a:spcAft>
              <a:buNone/>
            </a:pPr>
            <a:r>
              <a:rPr lang="en-US" sz="1500" b="1" dirty="0">
                <a:latin typeface="Arial" panose="020B0604020202020204" pitchFamily="34" charset="0"/>
                <a:ea typeface="+mn-lt"/>
                <a:cs typeface="Arial" panose="020B0604020202020204" pitchFamily="34" charset="0"/>
              </a:rPr>
              <a:t>Next Steps:</a:t>
            </a:r>
          </a:p>
          <a:p>
            <a:pPr>
              <a:spcBef>
                <a:spcPts val="200"/>
              </a:spcBef>
              <a:spcAft>
                <a:spcPts val="600"/>
              </a:spcAft>
            </a:pPr>
            <a:r>
              <a:rPr lang="en-US" sz="1500" dirty="0">
                <a:latin typeface="Arial" panose="020B0604020202020204" pitchFamily="34" charset="0"/>
                <a:ea typeface="+mn-lt"/>
                <a:cs typeface="Arial" panose="020B0604020202020204" pitchFamily="34" charset="0"/>
              </a:rPr>
              <a:t>More opportunities for stakeholder input via two Spring 2022 stakeholder workshops (dates TBD)</a:t>
            </a:r>
          </a:p>
          <a:p>
            <a:pPr>
              <a:spcBef>
                <a:spcPts val="200"/>
              </a:spcBef>
              <a:spcAft>
                <a:spcPts val="600"/>
              </a:spcAft>
            </a:pPr>
            <a:r>
              <a:rPr lang="en-US" sz="1500" dirty="0">
                <a:latin typeface="Arial" panose="020B0604020202020204" pitchFamily="34" charset="0"/>
                <a:ea typeface="+mn-lt"/>
                <a:cs typeface="Arial" panose="020B0604020202020204" pitchFamily="34" charset="0"/>
              </a:rPr>
              <a:t>Expert stakeholder interviews will also be held Spring 2022</a:t>
            </a:r>
            <a:endParaRPr lang="en-US" sz="15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C9C0391-4BC1-413A-BEC2-2882666603F6}"/>
              </a:ext>
            </a:extLst>
          </p:cNvPr>
          <p:cNvSpPr>
            <a:spLocks noGrp="1"/>
          </p:cNvSpPr>
          <p:nvPr>
            <p:ph type="sldNum" sz="quarter" idx="12"/>
          </p:nvPr>
        </p:nvSpPr>
        <p:spPr>
          <a:xfrm>
            <a:off x="8540496" y="6356350"/>
            <a:ext cx="274320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B58DE5F1-E0F9-4CCA-92B7-7A6FC4DFEE14}" type="slidenum">
              <a:rPr kumimoji="0" lang="en-US" b="1" i="0" u="none" strike="noStrike" kern="1200" cap="none" spc="0" normalizeH="0" baseline="0" noProof="0">
                <a:ln>
                  <a:noFill/>
                </a:ln>
                <a:solidFill>
                  <a:schemeClr val="tx1">
                    <a:lumMod val="50000"/>
                    <a:lumOff val="50000"/>
                  </a:schemeClr>
                </a:solidFill>
                <a:effectLst/>
                <a:uLnTx/>
                <a:uFillTx/>
                <a:latin typeface="Arial"/>
                <a:ea typeface="+mn-ea"/>
                <a:cs typeface="+mn-cs"/>
              </a:rPr>
              <a:pPr marL="0" marR="0" lvl="0" indent="0" defTabSz="914400" rtl="0" eaLnBrk="1" fontAlgn="auto" latinLnBrk="0" hangingPunct="1">
                <a:spcBef>
                  <a:spcPts val="0"/>
                </a:spcBef>
                <a:spcAft>
                  <a:spcPts val="600"/>
                </a:spcAft>
                <a:buClrTx/>
                <a:buSzTx/>
                <a:buFontTx/>
                <a:buNone/>
                <a:tabLst/>
                <a:defRPr/>
              </a:pPr>
              <a:t>23</a:t>
            </a:fld>
            <a:endParaRPr kumimoji="0" lang="en-US" b="1" i="0" u="none" strike="noStrike" kern="1200" cap="none" spc="0" normalizeH="0" baseline="0" noProof="0">
              <a:ln>
                <a:noFill/>
              </a:ln>
              <a:solidFill>
                <a:schemeClr val="tx1">
                  <a:lumMod val="50000"/>
                  <a:lumOff val="50000"/>
                </a:schemeClr>
              </a:solidFill>
              <a:effectLst/>
              <a:uLnTx/>
              <a:uFillTx/>
              <a:latin typeface="Arial"/>
              <a:ea typeface="+mn-ea"/>
              <a:cs typeface="+mn-cs"/>
            </a:endParaRPr>
          </a:p>
        </p:txBody>
      </p:sp>
    </p:spTree>
    <p:extLst>
      <p:ext uri="{BB962C8B-B14F-4D97-AF65-F5344CB8AC3E}">
        <p14:creationId xmlns:p14="http://schemas.microsoft.com/office/powerpoint/2010/main" val="10188471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A439-56AD-4057-BBC3-EE5A8D259B5C}"/>
              </a:ext>
            </a:extLst>
          </p:cNvPr>
          <p:cNvSpPr>
            <a:spLocks noGrp="1"/>
          </p:cNvSpPr>
          <p:nvPr>
            <p:ph type="title"/>
          </p:nvPr>
        </p:nvSpPr>
        <p:spPr/>
        <p:txBody>
          <a:bodyPr/>
          <a:lstStyle/>
          <a:p>
            <a:r>
              <a:rPr lang="en-US" sz="4400" dirty="0">
                <a:latin typeface="Arial Black" panose="020B0A04020102020204" pitchFamily="34" charset="0"/>
              </a:rPr>
              <a:t>Contacts</a:t>
            </a:r>
          </a:p>
        </p:txBody>
      </p:sp>
      <p:graphicFrame>
        <p:nvGraphicFramePr>
          <p:cNvPr id="3" name="Table 2">
            <a:extLst>
              <a:ext uri="{FF2B5EF4-FFF2-40B4-BE49-F238E27FC236}">
                <a16:creationId xmlns:a16="http://schemas.microsoft.com/office/drawing/2014/main" id="{41A5C1AA-C988-4D05-B28E-C4EA07440163}"/>
              </a:ext>
            </a:extLst>
          </p:cNvPr>
          <p:cNvGraphicFramePr>
            <a:graphicFrameLocks noGrp="1"/>
          </p:cNvGraphicFramePr>
          <p:nvPr>
            <p:extLst>
              <p:ext uri="{D42A27DB-BD31-4B8C-83A1-F6EECF244321}">
                <p14:modId xmlns:p14="http://schemas.microsoft.com/office/powerpoint/2010/main" val="737797518"/>
              </p:ext>
            </p:extLst>
          </p:nvPr>
        </p:nvGraphicFramePr>
        <p:xfrm>
          <a:off x="912628" y="1841729"/>
          <a:ext cx="4734912" cy="3506448"/>
        </p:xfrm>
        <a:graphic>
          <a:graphicData uri="http://schemas.openxmlformats.org/drawingml/2006/table">
            <a:tbl>
              <a:tblPr firstRow="1"/>
              <a:tblGrid>
                <a:gridCol w="4734912">
                  <a:extLst>
                    <a:ext uri="{9D8B030D-6E8A-4147-A177-3AD203B41FA5}">
                      <a16:colId xmlns:a16="http://schemas.microsoft.com/office/drawing/2014/main" val="3485689709"/>
                    </a:ext>
                  </a:extLst>
                </a:gridCol>
              </a:tblGrid>
              <a:tr h="69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latin typeface="Arial" panose="020B0604020202020204" pitchFamily="34" charset="0"/>
                          <a:cs typeface="Arial" panose="020B0604020202020204" pitchFamily="34" charset="0"/>
                        </a:rPr>
                        <a:t>California Energy Commission</a:t>
                      </a:r>
                    </a:p>
                    <a:p>
                      <a:endParaRPr lang="en-US" sz="1400" dirty="0">
                        <a:latin typeface="Arial" panose="020B0604020202020204" pitchFamily="34" charset="0"/>
                        <a:cs typeface="Arial" panose="020B0604020202020204" pitchFamily="34" charset="0"/>
                      </a:endParaRPr>
                    </a:p>
                  </a:txBody>
                  <a:tcPr>
                    <a:lnL w="12700" cmpd="sng">
                      <a:noFill/>
                      <a:prstDash val="solid"/>
                    </a:lnL>
                    <a:lnR w="12700" cmpd="sng">
                      <a:noFill/>
                      <a:prstDash val="solid"/>
                    </a:lnR>
                    <a:lnT w="12700" cap="flat" cmpd="sng" algn="ctr">
                      <a:no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244592796"/>
                  </a:ext>
                </a:extLst>
              </a:tr>
              <a:tr h="1625793">
                <a:tc>
                  <a:txBody>
                    <a:bodyPr/>
                    <a:lstStyle/>
                    <a:p>
                      <a:r>
                        <a:rPr lang="en-US" sz="1400" b="1" dirty="0">
                          <a:latin typeface="Arial" panose="020B0604020202020204" pitchFamily="34" charset="0"/>
                          <a:cs typeface="Arial" panose="020B0604020202020204" pitchFamily="34" charset="0"/>
                        </a:rPr>
                        <a:t>Kevin Uy</a:t>
                      </a:r>
                    </a:p>
                    <a:p>
                      <a:r>
                        <a:rPr lang="en-US" sz="1400" dirty="0">
                          <a:latin typeface="Arial" panose="020B0604020202020204" pitchFamily="34" charset="0"/>
                          <a:cs typeface="Arial" panose="020B0604020202020204" pitchFamily="34" charset="0"/>
                        </a:rPr>
                        <a:t>California Energy Commission </a:t>
                      </a:r>
                    </a:p>
                    <a:p>
                      <a:r>
                        <a:rPr lang="en-US" sz="1400" dirty="0">
                          <a:latin typeface="Arial" panose="020B0604020202020204" pitchFamily="34" charset="0"/>
                          <a:cs typeface="Arial" panose="020B0604020202020204" pitchFamily="34" charset="0"/>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Role: Commission Project Manager</a:t>
                      </a:r>
                    </a:p>
                    <a:p>
                      <a:r>
                        <a:rPr lang="en-US" sz="1400" dirty="0">
                          <a:latin typeface="Arial" panose="020B0604020202020204" pitchFamily="34" charset="0"/>
                          <a:cs typeface="Arial" panose="020B0604020202020204" pitchFamily="34" charset="0"/>
                        </a:rPr>
                        <a:t>916-776-0821</a:t>
                      </a:r>
                    </a:p>
                    <a:p>
                      <a:r>
                        <a:rPr lang="en-US" sz="1400" dirty="0">
                          <a:latin typeface="Arial" panose="020B0604020202020204" pitchFamily="34" charset="0"/>
                          <a:cs typeface="Arial" panose="020B0604020202020204" pitchFamily="34" charset="0"/>
                          <a:hlinkClick r:id="rId3"/>
                        </a:rPr>
                        <a:t>kevin.uy@energy.ca.gov</a:t>
                      </a:r>
                      <a:r>
                        <a:rPr lang="en-US" sz="1400" dirty="0">
                          <a:latin typeface="Arial" panose="020B0604020202020204" pitchFamily="34" charset="0"/>
                          <a:cs typeface="Arial" panose="020B0604020202020204" pitchFamily="34" charset="0"/>
                        </a:rPr>
                        <a:t>   </a:t>
                      </a:r>
                    </a:p>
                    <a:p>
                      <a:endParaRPr lang="en-US" sz="1400" dirty="0">
                        <a:latin typeface="Arial" panose="020B0604020202020204" pitchFamily="34" charset="0"/>
                        <a:cs typeface="Arial" panose="020B0604020202020204" pitchFamily="34" charset="0"/>
                      </a:endParaRPr>
                    </a:p>
                  </a:txBody>
                  <a:tcPr>
                    <a:lnL w="12700" cmpd="sng">
                      <a:noFill/>
                      <a:prstDash val="solid"/>
                    </a:lnL>
                    <a:lnR w="12700" cmpd="sng">
                      <a:noFill/>
                      <a:prstDash val="solid"/>
                    </a:lnR>
                    <a:lnT w="12700" cap="flat" cmpd="sng" algn="ctr">
                      <a:no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600333294"/>
                  </a:ext>
                </a:extLst>
              </a:tr>
              <a:tr h="11880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Harrison Reynolds</a:t>
                      </a:r>
                    </a:p>
                    <a:p>
                      <a:r>
                        <a:rPr lang="en-US" sz="1400" dirty="0">
                          <a:latin typeface="Arial" panose="020B0604020202020204" pitchFamily="34" charset="0"/>
                          <a:cs typeface="Arial" panose="020B0604020202020204" pitchFamily="34" charset="0"/>
                        </a:rPr>
                        <a:t>California Energy Commission </a:t>
                      </a:r>
                    </a:p>
                    <a:p>
                      <a:r>
                        <a:rPr lang="en-US" sz="1400" dirty="0">
                          <a:latin typeface="Arial" panose="020B0604020202020204" pitchFamily="34" charset="0"/>
                          <a:cs typeface="Arial" panose="020B0604020202020204" pitchFamily="34" charset="0"/>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Role: Commission Deputy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hlinkClick r:id="rId4"/>
                        </a:rPr>
                        <a:t>Harrison.Reynolds@energy.ca.gov</a:t>
                      </a: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978821953"/>
                  </a:ext>
                </a:extLst>
              </a:tr>
            </a:tbl>
          </a:graphicData>
        </a:graphic>
      </p:graphicFrame>
      <p:sp>
        <p:nvSpPr>
          <p:cNvPr id="9" name="TextBox 8">
            <a:extLst>
              <a:ext uri="{FF2B5EF4-FFF2-40B4-BE49-F238E27FC236}">
                <a16:creationId xmlns:a16="http://schemas.microsoft.com/office/drawing/2014/main" id="{A24ED6F1-8C45-4B03-BB5D-4B8FDD61684C}"/>
              </a:ext>
            </a:extLst>
          </p:cNvPr>
          <p:cNvSpPr txBox="1"/>
          <p:nvPr/>
        </p:nvSpPr>
        <p:spPr>
          <a:xfrm>
            <a:off x="5792244" y="1841729"/>
            <a:ext cx="5636712" cy="3847207"/>
          </a:xfrm>
          <a:prstGeom prst="rect">
            <a:avLst/>
          </a:prstGeom>
          <a:noFill/>
        </p:spPr>
        <p:txBody>
          <a:bodyPr wrap="square" numCol="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000000"/>
                </a:solidFill>
                <a:effectLst/>
                <a:uLnTx/>
                <a:uFillTx/>
                <a:latin typeface="Arial"/>
                <a:ea typeface="+mn-ea"/>
                <a:cs typeface="+mn-cs"/>
              </a:rPr>
              <a:t>Guidehouse</a:t>
            </a:r>
            <a:r>
              <a:rPr kumimoji="0" lang="en-US" sz="2000" b="1" i="0" u="none" strike="noStrike" kern="1200" cap="none" spc="0" normalizeH="0" baseline="0" noProof="0" dirty="0">
                <a:ln>
                  <a:noFill/>
                </a:ln>
                <a:solidFill>
                  <a:srgbClr val="000000"/>
                </a:solidFill>
                <a:effectLst/>
                <a:uLnTx/>
                <a:uFillTx/>
                <a:latin typeface="Arial"/>
                <a:ea typeface="+mn-ea"/>
                <a:cs typeface="+mn-cs"/>
              </a:rPr>
              <a:t> Inc.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a:ea typeface="+mn-ea"/>
                <a:cs typeface="+mn-cs"/>
              </a:rPr>
              <a:t>Bill </a:t>
            </a:r>
            <a:r>
              <a:rPr kumimoji="0" lang="en-US" sz="1400" b="1" i="0" u="none" strike="noStrike" kern="1200" cap="none" spc="0" normalizeH="0" baseline="0" noProof="0" dirty="0" err="1">
                <a:ln>
                  <a:noFill/>
                </a:ln>
                <a:solidFill>
                  <a:srgbClr val="000000"/>
                </a:solidFill>
                <a:effectLst/>
                <a:uLnTx/>
                <a:uFillTx/>
                <a:latin typeface="Arial"/>
                <a:ea typeface="+mn-ea"/>
                <a:cs typeface="+mn-cs"/>
              </a:rPr>
              <a:t>Goetzler</a:t>
            </a:r>
            <a:endParaRPr kumimoji="0" lang="en-US" sz="14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Arial"/>
                <a:ea typeface="+mn-ea"/>
                <a:cs typeface="+mn-cs"/>
              </a:rPr>
              <a:t>Guidehouse</a:t>
            </a: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Partner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a:ea typeface="+mn-ea"/>
                <a:cs typeface="+mn-cs"/>
              </a:rPr>
              <a:t>Role: Project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781-270-8351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hlinkClick r:id="rId5"/>
              </a:rPr>
              <a:t>wgoetzler@guidehouse.com</a:t>
            </a: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a:ea typeface="+mn-ea"/>
                <a:cs typeface="+mn-cs"/>
              </a:rPr>
              <a:t>Warren Wang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Arial"/>
                <a:ea typeface="+mn-ea"/>
                <a:cs typeface="+mn-cs"/>
              </a:rPr>
              <a:t>Guidehouse</a:t>
            </a: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a:ea typeface="+mn-ea"/>
                <a:cs typeface="+mn-cs"/>
              </a:rPr>
              <a:t>Role: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213-618-9019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hlinkClick r:id="rId6"/>
              </a:rPr>
              <a:t>wwang@guidehouse.com</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a:ea typeface="+mn-ea"/>
                <a:cs typeface="+mn-cs"/>
              </a:rPr>
              <a:t>Javi</a:t>
            </a:r>
            <a:r>
              <a:rPr kumimoji="0" lang="en-US" sz="1400" b="1" i="0" u="none" strike="noStrike" kern="1200" cap="none" spc="0" normalizeH="0" baseline="0" noProof="0" dirty="0">
                <a:ln>
                  <a:noFill/>
                </a:ln>
                <a:solidFill>
                  <a:srgbClr val="000000"/>
                </a:solidFill>
                <a:effectLst/>
                <a:uLnTx/>
                <a:uFillTx/>
                <a:latin typeface="Arial"/>
                <a:ea typeface="+mn-ea"/>
                <a:cs typeface="+mn-cs"/>
              </a:rPr>
              <a:t> Luna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Arial"/>
                <a:ea typeface="+mn-ea"/>
                <a:cs typeface="+mn-cs"/>
              </a:rPr>
              <a:t>Guidehouse</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415-399-2121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hlinkClick r:id="rId7"/>
              </a:rPr>
              <a:t>jluna@guidehouse.com</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a:ea typeface="+mn-ea"/>
                <a:cs typeface="+mn-cs"/>
              </a:rPr>
              <a:t>Matt Chill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Arial"/>
                <a:ea typeface="+mn-ea"/>
                <a:cs typeface="+mn-cs"/>
              </a:rPr>
              <a:t>Guidehouse</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310-968-3159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hlinkClick r:id="rId8"/>
              </a:rPr>
              <a:t>mchill@guidehouse.com</a:t>
            </a:r>
            <a:r>
              <a:rPr kumimoji="0" lang="en-US" sz="1400" b="0" i="0" u="none" strike="noStrike" kern="1200" cap="none" spc="0" normalizeH="0" baseline="0" noProof="0" dirty="0">
                <a:ln>
                  <a:noFill/>
                </a:ln>
                <a:solidFill>
                  <a:srgbClr val="000000"/>
                </a:solidFill>
                <a:effectLst/>
                <a:uLnTx/>
                <a:uFillTx/>
                <a:latin typeface="Arial"/>
                <a:ea typeface="+mn-ea"/>
                <a:cs typeface="+mn-cs"/>
              </a:rPr>
              <a:t> </a:t>
            </a:r>
          </a:p>
        </p:txBody>
      </p:sp>
      <p:sp>
        <p:nvSpPr>
          <p:cNvPr id="4" name="Slide Number Placeholder 3">
            <a:extLst>
              <a:ext uri="{FF2B5EF4-FFF2-40B4-BE49-F238E27FC236}">
                <a16:creationId xmlns:a16="http://schemas.microsoft.com/office/drawing/2014/main" id="{2533BC99-DF94-457D-A924-A3E543D1068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5704684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4327071" y="3143705"/>
            <a:ext cx="3537857" cy="570590"/>
          </a:xfrm>
        </p:spPr>
        <p:txBody>
          <a:bodyPr>
            <a:normAutofit fontScale="90000"/>
          </a:bodyPr>
          <a:lstStyle/>
          <a:p>
            <a:r>
              <a:rPr lang="en-US" dirty="0">
                <a:latin typeface="Arial" panose="020B0604020202020204" pitchFamily="34" charset="0"/>
                <a:cs typeface="Arial" panose="020B0604020202020204" pitchFamily="34" charset="0"/>
              </a:rPr>
              <a:t>Thank you!</a:t>
            </a:r>
          </a:p>
        </p:txBody>
      </p:sp>
      <p:sp>
        <p:nvSpPr>
          <p:cNvPr id="3" name="Slide Number Placeholder 2">
            <a:extLst>
              <a:ext uri="{FF2B5EF4-FFF2-40B4-BE49-F238E27FC236}">
                <a16:creationId xmlns:a16="http://schemas.microsoft.com/office/drawing/2014/main" id="{870F7DC0-6FF7-4F72-A69C-7BD96B0E440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800" b="1"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2947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Yamamoto, Doris@Energy</DisplayName>
        <AccountId>81</AccountId>
        <AccountType/>
      </UserInfo>
      <UserInfo>
        <DisplayName>Dani, Nicole@Energy</DisplayName>
        <AccountId>70</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06C07ACB468104CA38D1A6AF27D5EC4" ma:contentTypeVersion="4" ma:contentTypeDescription="Create a new document." ma:contentTypeScope="" ma:versionID="cc4f3b9f37171be5ed92577d5bd0c859">
  <xsd:schema xmlns:xsd="http://www.w3.org/2001/XMLSchema" xmlns:xs="http://www.w3.org/2001/XMLSchema" xmlns:p="http://schemas.microsoft.com/office/2006/metadata/properties" xmlns:ns2="5067c814-4b34-462c-a21d-c185ff6548d2" xmlns:ns3="504dd038-7e55-4e35-a9ee-422d075dd5ad" targetNamespace="http://schemas.microsoft.com/office/2006/metadata/properties" ma:root="true" ma:fieldsID="c9bf60b33964945d821767b8f0af30cf" ns2:_="" ns3:_="">
    <xsd:import namespace="5067c814-4b34-462c-a21d-c185ff6548d2"/>
    <xsd:import namespace="504dd038-7e55-4e35-a9ee-422d075dd5a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4dd038-7e55-4e35-a9ee-422d075dd5a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FE860E-7495-4382-B565-46FE75A7A900}">
  <ds:schemaRefs>
    <ds:schemaRef ds:uri="http://schemas.microsoft.com/office/2006/documentManagement/types"/>
    <ds:schemaRef ds:uri="http://schemas.microsoft.com/office/2006/metadata/properties"/>
    <ds:schemaRef ds:uri="504dd038-7e55-4e35-a9ee-422d075dd5ad"/>
    <ds:schemaRef ds:uri="http://purl.org/dc/terms/"/>
    <ds:schemaRef ds:uri="http://schemas.openxmlformats.org/package/2006/metadata/core-properties"/>
    <ds:schemaRef ds:uri="5067c814-4b34-462c-a21d-c185ff6548d2"/>
    <ds:schemaRef ds:uri="http://purl.org/dc/dcmitype/"/>
    <ds:schemaRef ds:uri="http://schemas.microsoft.com/office/infopath/2007/PartnerControls"/>
    <ds:schemaRef ds:uri="http://www.w3.org/XML/1998/namespace"/>
    <ds:schemaRef ds:uri="http://purl.org/dc/elements/1.1/"/>
  </ds:schemaRefs>
</ds:datastoreItem>
</file>

<file path=customXml/itemProps2.xml><?xml version="1.0" encoding="utf-8"?>
<ds:datastoreItem xmlns:ds="http://schemas.openxmlformats.org/officeDocument/2006/customXml" ds:itemID="{D57AAD06-83E9-4E8C-AC26-0987889894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67c814-4b34-462c-a21d-c185ff6548d2"/>
    <ds:schemaRef ds:uri="504dd038-7e55-4e35-a9ee-422d075dd5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79090E-DA6B-4278-BFFA-EED4E1DD97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166</TotalTime>
  <Words>2635</Words>
  <Application>Microsoft Office PowerPoint</Application>
  <PresentationFormat>Widescreen</PresentationFormat>
  <Paragraphs>425</Paragraphs>
  <Slides>25</Slides>
  <Notes>19</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3" baseType="lpstr">
      <vt:lpstr>Arial</vt:lpstr>
      <vt:lpstr>Arial Black</vt:lpstr>
      <vt:lpstr>Arial Narrow</vt:lpstr>
      <vt:lpstr>Arial,Sans-Serif</vt:lpstr>
      <vt:lpstr>Calibri</vt:lpstr>
      <vt:lpstr>Calibri Light</vt:lpstr>
      <vt:lpstr>Office Theme</vt:lpstr>
      <vt:lpstr>think-cell Slide</vt:lpstr>
      <vt:lpstr>Establishing a Long-Term Natural Gas Research Strategy to Achieve Aggressive Statewide Carbon Neutrality Goals  Session 2</vt:lpstr>
      <vt:lpstr>Introduction</vt:lpstr>
      <vt:lpstr>Questions to Consider</vt:lpstr>
      <vt:lpstr>Agenda</vt:lpstr>
      <vt:lpstr>Research Program Background</vt:lpstr>
      <vt:lpstr>California Policy Drivers </vt:lpstr>
      <vt:lpstr>Purpose of R&amp;D Strategy Project</vt:lpstr>
      <vt:lpstr>RD&amp;D Supported &amp; Research Areas</vt:lpstr>
      <vt:lpstr>Schedule and Key Dates</vt:lpstr>
      <vt:lpstr>Stakeholder Engagement</vt:lpstr>
      <vt:lpstr>Sectors and Subsectors (1 of 2)</vt:lpstr>
      <vt:lpstr>Sectors and Subsectors (2 of 2)</vt:lpstr>
      <vt:lpstr>Feedback Sought</vt:lpstr>
      <vt:lpstr>Prioritization Framework </vt:lpstr>
      <vt:lpstr>Prioritization Metrics (1 of 2)</vt:lpstr>
      <vt:lpstr>Prioritization Metrics (2 of 2)</vt:lpstr>
      <vt:lpstr>Feedback Wanted </vt:lpstr>
      <vt:lpstr>Sample Scoring Walkthrough</vt:lpstr>
      <vt:lpstr>Industrial</vt:lpstr>
      <vt:lpstr>Industrial Evaluation Matrix</vt:lpstr>
      <vt:lpstr>Transportation</vt:lpstr>
      <vt:lpstr>Transportation Evaluation Matrix</vt:lpstr>
      <vt:lpstr>Q&amp;A</vt:lpstr>
      <vt:lpstr>Contacts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 Nicole@Energy</dc:creator>
  <cp:lastModifiedBy>Yamamoto, Doris@Energy</cp:lastModifiedBy>
  <cp:revision>13</cp:revision>
  <dcterms:created xsi:type="dcterms:W3CDTF">2022-01-21T22:11:53Z</dcterms:created>
  <dcterms:modified xsi:type="dcterms:W3CDTF">2022-01-26T00:14:15Z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0x010100006C07ACB468104CA38D1A6AF27D5EC4</vt:lpwstr>
  </property>
</Properties>
</file>