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4"/>
  </p:sldMasterIdLst>
  <p:notesMasterIdLst>
    <p:notesMasterId r:id="rId13"/>
  </p:notesMasterIdLst>
  <p:handoutMasterIdLst>
    <p:handoutMasterId r:id="rId14"/>
  </p:handoutMasterIdLst>
  <p:sldIdLst>
    <p:sldId id="397" r:id="rId5"/>
    <p:sldId id="403" r:id="rId6"/>
    <p:sldId id="417" r:id="rId7"/>
    <p:sldId id="406" r:id="rId8"/>
    <p:sldId id="415" r:id="rId9"/>
    <p:sldId id="405" r:id="rId10"/>
    <p:sldId id="416" r:id="rId11"/>
    <p:sldId id="354" r:id="rId12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82AA"/>
    <a:srgbClr val="66999A"/>
    <a:srgbClr val="FF33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76224" autoAdjust="0"/>
  </p:normalViewPr>
  <p:slideViewPr>
    <p:cSldViewPr>
      <p:cViewPr>
        <p:scale>
          <a:sx n="70" d="100"/>
          <a:sy n="70" d="100"/>
        </p:scale>
        <p:origin x="-1200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98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D5AD173-E4D9-453E-8455-1865192E015F}" type="datetimeFigureOut">
              <a:rPr lang="en-US"/>
              <a:pPr>
                <a:defRPr/>
              </a:pPr>
              <a:t>4/27/2015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8EF3DAF-BBFD-4B0F-A161-7CCDE9059E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818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0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190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0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fld id="{3E37A7A7-9B03-4B65-A2E7-AFE4899A07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6332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33CD1B46-437B-471B-BC42-834441297595}" type="slidenum">
              <a:rPr lang="en-US" b="0" smtClean="0"/>
              <a:pPr/>
              <a:t>1</a:t>
            </a:fld>
            <a:endParaRPr lang="en-US" b="0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latin typeface="Arial" charset="0"/>
            </a:endParaRP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D3144D39-8C5E-4AB8-9746-76691644EE8D}" type="slidenum">
              <a:rPr lang="en-US" b="0" smtClean="0"/>
              <a:pPr/>
              <a:t>2</a:t>
            </a:fld>
            <a:endParaRPr lang="en-US" b="0" smtClean="0"/>
          </a:p>
        </p:txBody>
      </p:sp>
      <p:sp>
        <p:nvSpPr>
          <p:cNvPr id="13315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64" tIns="46582" rIns="93164" bIns="46582" anchor="b"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algn="r" eaLnBrk="1" hangingPunct="1"/>
            <a:fld id="{77DD3484-90F7-4816-8B50-E84A0D8DFA2F}" type="slidenum">
              <a:rPr lang="en-US" sz="1200" b="0"/>
              <a:pPr algn="r" eaLnBrk="1" hangingPunct="1"/>
              <a:t>2</a:t>
            </a:fld>
            <a:endParaRPr lang="en-US" sz="1200" b="0"/>
          </a:p>
        </p:txBody>
      </p:sp>
      <p:sp>
        <p:nvSpPr>
          <p:cNvPr id="133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37A7A7-9B03-4B65-A2E7-AFE4899A071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071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Slide Number Placeholder 1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8812FE1-83F3-4B3E-A6B7-F94FA2010CE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81100" y="698500"/>
            <a:ext cx="464820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C43ADD6C-188B-4831-9422-912ACF753639}" type="slidenum">
              <a:rPr lang="en-US" b="0" smtClean="0"/>
              <a:pPr/>
              <a:t>6</a:t>
            </a:fld>
            <a:endParaRPr lang="en-US" b="0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endParaRPr lang="en-US" dirty="0" smtClean="0">
              <a:latin typeface="+mj-lt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C43ADD6C-188B-4831-9422-912ACF753639}" type="slidenum">
              <a:rPr lang="en-US" b="0" smtClean="0"/>
              <a:pPr/>
              <a:t>7</a:t>
            </a:fld>
            <a:endParaRPr lang="en-US" b="0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6025" y="685800"/>
            <a:ext cx="4648200" cy="3486150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endParaRPr lang="en-US" dirty="0" smtClean="0">
              <a:latin typeface="+mj-lt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049C142C-1CF2-4F5C-B424-CD0E459D5DE9}" type="slidenum">
              <a:rPr lang="en-US" b="0" smtClean="0"/>
              <a:pPr/>
              <a:t>8</a:t>
            </a:fld>
            <a:endParaRPr lang="en-US" b="0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white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indent="1371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indent="18288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90000"/>
              </a:lnSpc>
              <a:defRPr/>
            </a:pPr>
            <a:fld id="{B06D6802-8E13-4666-A2B8-10710E07EDFD}" type="slidenum">
              <a:rPr lang="en-US" sz="900" smtClean="0">
                <a:solidFill>
                  <a:schemeClr val="bg1"/>
                </a:solidFill>
                <a:latin typeface="Arial" charset="0"/>
              </a:rPr>
              <a:pPr algn="r" eaLnBrk="1" hangingPunct="1">
                <a:lnSpc>
                  <a:spcPct val="90000"/>
                </a:lnSpc>
                <a:defRPr/>
              </a:pPr>
              <a:t>‹#›</a:t>
            </a:fld>
            <a:endParaRPr lang="en-US" sz="900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0338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5396951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668666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0870556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86064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743621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514022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212379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2803509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15523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907737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35022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336675"/>
            <a:ext cx="7239000" cy="492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41663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667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0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69317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90000"/>
              </a:lnSpc>
              <a:defRPr/>
            </a:pPr>
            <a:fld id="{21D55C55-3066-4BC9-B4AB-5F479ABE7DCA}" type="slidenum">
              <a:rPr lang="en-US" sz="900" smtClean="0">
                <a:latin typeface="Arial" charset="0"/>
              </a:rPr>
              <a:pPr algn="r" eaLnBrk="1" hangingPunct="1">
                <a:lnSpc>
                  <a:spcPct val="90000"/>
                </a:lnSpc>
                <a:defRPr/>
              </a:pPr>
              <a:t>‹#›</a:t>
            </a:fld>
            <a:endParaRPr lang="en-US" sz="900" dirty="0" smtClean="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5pPr>
      <a:lvl6pPr marL="18907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6pPr>
      <a:lvl7pPr marL="23479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7pPr>
      <a:lvl8pPr marL="28051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8pPr>
      <a:lvl9pPr marL="32623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7800" y="3166155"/>
            <a:ext cx="7239000" cy="1177245"/>
          </a:xfrm>
        </p:spPr>
        <p:txBody>
          <a:bodyPr/>
          <a:lstStyle/>
          <a:p>
            <a:pPr eaLnBrk="1" hangingPunct="1"/>
            <a:r>
              <a:rPr lang="en-US" sz="1800" dirty="0" smtClean="0"/>
              <a:t>California Energy Commission</a:t>
            </a:r>
            <a:br>
              <a:rPr lang="en-US" sz="1800" dirty="0" smtClean="0"/>
            </a:br>
            <a:r>
              <a:rPr lang="en-US" sz="1800" dirty="0" smtClean="0"/>
              <a:t>April 27, 2015</a:t>
            </a:r>
            <a:br>
              <a:rPr lang="en-US" sz="1800" dirty="0" smtClean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smtClean="0"/>
              <a:t>Valerie Winn</a:t>
            </a:r>
            <a:br>
              <a:rPr lang="en-US" sz="1800" dirty="0" smtClean="0"/>
            </a:br>
            <a:r>
              <a:rPr lang="en-US" sz="1800" dirty="0" smtClean="0"/>
              <a:t>Chief, State Agency Relations</a:t>
            </a:r>
            <a:endParaRPr lang="en-US" sz="1600" dirty="0" smtClean="0"/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762000" y="1066800"/>
            <a:ext cx="78486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Arial" charset="0"/>
              </a:rPr>
              <a:t>Contingency Planning and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Arial" charset="0"/>
              </a:rPr>
              <a:t>Diablo Canyon Power Plant</a:t>
            </a:r>
            <a:endParaRPr lang="en-US" sz="4000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5" descr="Photo_DCPP_aeri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9" name="Group 46"/>
          <p:cNvGrpSpPr>
            <a:grpSpLocks/>
          </p:cNvGrpSpPr>
          <p:nvPr/>
        </p:nvGrpSpPr>
        <p:grpSpPr bwMode="auto">
          <a:xfrm>
            <a:off x="4867275" y="1676400"/>
            <a:ext cx="1041400" cy="458788"/>
            <a:chOff x="4867275" y="1676400"/>
            <a:chExt cx="1041400" cy="458738"/>
          </a:xfrm>
        </p:grpSpPr>
        <p:grpSp>
          <p:nvGrpSpPr>
            <p:cNvPr id="3" name="Group 43"/>
            <p:cNvGrpSpPr/>
            <p:nvPr/>
          </p:nvGrpSpPr>
          <p:grpSpPr>
            <a:xfrm>
              <a:off x="4867275" y="1684288"/>
              <a:ext cx="1012825" cy="450850"/>
              <a:chOff x="4867275" y="1684288"/>
              <a:chExt cx="1012825" cy="450850"/>
            </a:xfrm>
            <a:effectLst>
              <a:glow rad="63500">
                <a:schemeClr val="accent5">
                  <a:alpha val="75000"/>
                </a:schemeClr>
              </a:glow>
            </a:effectLst>
          </p:grpSpPr>
          <p:sp>
            <p:nvSpPr>
              <p:cNvPr id="6" name="Rectangle 5"/>
              <p:cNvSpPr/>
              <p:nvPr/>
            </p:nvSpPr>
            <p:spPr bwMode="auto">
              <a:xfrm>
                <a:off x="4867275" y="1684288"/>
                <a:ext cx="1009650" cy="304800"/>
              </a:xfrm>
              <a:prstGeom prst="rect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7" name="Isosceles Triangle 6"/>
              <p:cNvSpPr/>
              <p:nvPr/>
            </p:nvSpPr>
            <p:spPr bwMode="auto">
              <a:xfrm flipV="1">
                <a:off x="5575300" y="1982738"/>
                <a:ext cx="304800" cy="152400"/>
              </a:xfrm>
              <a:prstGeom prst="triangle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</p:grpSp>
        <p:sp>
          <p:nvSpPr>
            <p:cNvPr id="4113" name="Text Box 7"/>
            <p:cNvSpPr txBox="1">
              <a:spLocks noChangeArrowheads="1"/>
            </p:cNvSpPr>
            <p:nvPr/>
          </p:nvSpPr>
          <p:spPr bwMode="auto">
            <a:xfrm>
              <a:off x="4918075" y="1676400"/>
              <a:ext cx="9906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9pPr>
            </a:lstStyle>
            <a:p>
              <a:r>
                <a:rPr lang="en-US" sz="1400">
                  <a:solidFill>
                    <a:schemeClr val="bg1"/>
                  </a:solidFill>
                  <a:latin typeface="Arial" charset="0"/>
                </a:rPr>
                <a:t>Unit One</a:t>
              </a:r>
            </a:p>
          </p:txBody>
        </p:sp>
      </p:grpSp>
      <p:grpSp>
        <p:nvGrpSpPr>
          <p:cNvPr id="4100" name="Group 47"/>
          <p:cNvGrpSpPr>
            <a:grpSpLocks/>
          </p:cNvGrpSpPr>
          <p:nvPr/>
        </p:nvGrpSpPr>
        <p:grpSpPr bwMode="auto">
          <a:xfrm>
            <a:off x="5813425" y="1676400"/>
            <a:ext cx="1120775" cy="465138"/>
            <a:chOff x="5946775" y="1752600"/>
            <a:chExt cx="1120775" cy="465088"/>
          </a:xfrm>
        </p:grpSpPr>
        <p:grpSp>
          <p:nvGrpSpPr>
            <p:cNvPr id="5" name="Group 45"/>
            <p:cNvGrpSpPr/>
            <p:nvPr/>
          </p:nvGrpSpPr>
          <p:grpSpPr>
            <a:xfrm>
              <a:off x="6054725" y="1766838"/>
              <a:ext cx="1012825" cy="450850"/>
              <a:chOff x="6054725" y="1766838"/>
              <a:chExt cx="1012825" cy="450850"/>
            </a:xfrm>
            <a:effectLst>
              <a:glow rad="63500">
                <a:schemeClr val="accent5">
                  <a:alpha val="75000"/>
                </a:schemeClr>
              </a:glow>
            </a:effectLst>
          </p:grpSpPr>
          <p:sp>
            <p:nvSpPr>
              <p:cNvPr id="15" name="Rectangle 14"/>
              <p:cNvSpPr/>
              <p:nvPr/>
            </p:nvSpPr>
            <p:spPr bwMode="auto">
              <a:xfrm flipH="1">
                <a:off x="6057900" y="1766838"/>
                <a:ext cx="1009650" cy="304800"/>
              </a:xfrm>
              <a:prstGeom prst="rect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 bwMode="auto">
              <a:xfrm flipH="1" flipV="1">
                <a:off x="6054725" y="2065288"/>
                <a:ext cx="304800" cy="152400"/>
              </a:xfrm>
              <a:prstGeom prst="triangle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</p:grpSp>
        <p:sp>
          <p:nvSpPr>
            <p:cNvPr id="4111" name="Text Box 6"/>
            <p:cNvSpPr txBox="1">
              <a:spLocks noChangeArrowheads="1"/>
            </p:cNvSpPr>
            <p:nvPr/>
          </p:nvSpPr>
          <p:spPr bwMode="auto">
            <a:xfrm>
              <a:off x="5946775" y="17526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9pPr>
            </a:lstStyle>
            <a:p>
              <a:pPr algn="r"/>
              <a:r>
                <a:rPr lang="en-US" sz="1400">
                  <a:solidFill>
                    <a:schemeClr val="bg1"/>
                  </a:solidFill>
                  <a:latin typeface="Arial" charset="0"/>
                </a:rPr>
                <a:t>Unit Two</a:t>
              </a:r>
            </a:p>
          </p:txBody>
        </p:sp>
      </p:grpSp>
      <p:sp>
        <p:nvSpPr>
          <p:cNvPr id="4101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algn="r" eaLnBrk="1" hangingPunct="1">
              <a:lnSpc>
                <a:spcPct val="90000"/>
              </a:lnSpc>
            </a:pPr>
            <a:fld id="{4B56A8AD-5ACB-46F6-8522-F2EFEB956EBF}" type="slidenum">
              <a:rPr lang="en-US" sz="900">
                <a:latin typeface="Arial" charset="0"/>
              </a:rPr>
              <a:pPr algn="r" eaLnBrk="1" hangingPunct="1">
                <a:lnSpc>
                  <a:spcPct val="90000"/>
                </a:lnSpc>
              </a:pPr>
              <a:t>2</a:t>
            </a:fld>
            <a:endParaRPr lang="en-US" sz="900">
              <a:latin typeface="Arial" charset="0"/>
            </a:endParaRPr>
          </a:p>
        </p:txBody>
      </p:sp>
      <p:pic>
        <p:nvPicPr>
          <p:cNvPr id="4102" name="Picture 38" descr="unit_01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2168525"/>
            <a:ext cx="328613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9" descr="Unit_0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575" y="2228850"/>
            <a:ext cx="414338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40"/>
          <p:cNvSpPr txBox="1">
            <a:spLocks noChangeArrowheads="1"/>
          </p:cNvSpPr>
          <p:nvPr/>
        </p:nvSpPr>
        <p:spPr bwMode="auto">
          <a:xfrm>
            <a:off x="304800" y="5257800"/>
            <a:ext cx="835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2400">
                <a:solidFill>
                  <a:schemeClr val="bg1"/>
                </a:solidFill>
                <a:latin typeface="Arial" charset="0"/>
              </a:rPr>
              <a:t>Safe</a:t>
            </a:r>
            <a:endParaRPr lang="en-US" sz="2400" b="0"/>
          </a:p>
        </p:txBody>
      </p:sp>
      <p:sp>
        <p:nvSpPr>
          <p:cNvPr id="4105" name="TextBox 41"/>
          <p:cNvSpPr txBox="1">
            <a:spLocks noChangeArrowheads="1"/>
          </p:cNvSpPr>
          <p:nvPr/>
        </p:nvSpPr>
        <p:spPr bwMode="auto">
          <a:xfrm>
            <a:off x="304800" y="5715000"/>
            <a:ext cx="1022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2400">
                <a:solidFill>
                  <a:schemeClr val="bg1"/>
                </a:solidFill>
                <a:latin typeface="Arial" charset="0"/>
              </a:rPr>
              <a:t>Clean</a:t>
            </a:r>
            <a:endParaRPr lang="en-US" sz="2400" b="0"/>
          </a:p>
        </p:txBody>
      </p:sp>
      <p:sp>
        <p:nvSpPr>
          <p:cNvPr id="4106" name="TextBox 42"/>
          <p:cNvSpPr txBox="1">
            <a:spLocks noChangeArrowheads="1"/>
          </p:cNvSpPr>
          <p:nvPr/>
        </p:nvSpPr>
        <p:spPr bwMode="auto">
          <a:xfrm>
            <a:off x="304800" y="6172200"/>
            <a:ext cx="1365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2400">
                <a:solidFill>
                  <a:schemeClr val="bg1"/>
                </a:solidFill>
                <a:latin typeface="Arial" charset="0"/>
              </a:rPr>
              <a:t>Reliable</a:t>
            </a:r>
            <a:endParaRPr lang="en-US" sz="2400" b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1143000" y="381000"/>
            <a:ext cx="7391400" cy="83715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3200" dirty="0" smtClean="0"/>
              <a:t>Key Plant Features</a:t>
            </a:r>
          </a:p>
        </p:txBody>
      </p:sp>
      <p:sp>
        <p:nvSpPr>
          <p:cNvPr id="3" name="Rectangle 17"/>
          <p:cNvSpPr txBox="1">
            <a:spLocks noChangeArrowheads="1"/>
          </p:cNvSpPr>
          <p:nvPr/>
        </p:nvSpPr>
        <p:spPr>
          <a:xfrm>
            <a:off x="609600" y="1600200"/>
            <a:ext cx="7543800" cy="38862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25000"/>
              <a:buFont typeface="Arial" charset="0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1pPr>
            <a:lvl2pPr marL="177800" indent="-176213" algn="l" rtl="0" eaLnBrk="0" fontAlgn="base" hangingPunct="0">
              <a:lnSpc>
                <a:spcPct val="90000"/>
              </a:lnSpc>
              <a:spcBef>
                <a:spcPct val="25000"/>
              </a:spcBef>
              <a:spcAft>
                <a:spcPct val="15000"/>
              </a:spcAft>
              <a:buChar char="•"/>
              <a:defRPr sz="2200">
                <a:solidFill>
                  <a:srgbClr val="0082AA"/>
                </a:solidFill>
                <a:latin typeface="+mn-lt"/>
                <a:ea typeface="+mn-ea"/>
              </a:defRPr>
            </a:lvl2pPr>
            <a:lvl3pPr marL="514350" indent="-222250" algn="l" rtl="0" eaLnBrk="0" fontAlgn="base" hangingPunct="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defRPr sz="2000">
                <a:solidFill>
                  <a:srgbClr val="0082AA"/>
                </a:solidFill>
                <a:latin typeface="+mn-lt"/>
                <a:ea typeface="+mn-ea"/>
              </a:defRPr>
            </a:lvl3pPr>
            <a:lvl4pPr marL="804863" indent="-176213" algn="l" rtl="0" eaLnBrk="0" fontAlgn="base" hangingPunct="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Char char="•"/>
              <a:defRPr>
                <a:solidFill>
                  <a:srgbClr val="0082AA"/>
                </a:solidFill>
                <a:latin typeface="+mn-lt"/>
                <a:ea typeface="+mn-ea"/>
              </a:defRPr>
            </a:lvl4pPr>
            <a:lvl5pPr marL="14335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</a:defRPr>
            </a:lvl5pPr>
            <a:lvl6pPr marL="1890713" indent="-176213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</a:defRPr>
            </a:lvl6pPr>
            <a:lvl7pPr marL="2347913" indent="-176213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</a:defRPr>
            </a:lvl7pPr>
            <a:lvl8pPr marL="2805113" indent="-176213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</a:defRPr>
            </a:lvl8pPr>
            <a:lvl9pPr marL="3262313" indent="-176213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</a:defRPr>
            </a:lvl9pPr>
          </a:lstStyle>
          <a:p>
            <a:pPr lvl="1" eaLnBrk="1" hangingPunct="1">
              <a:buFontTx/>
              <a:buNone/>
            </a:pPr>
            <a:r>
              <a:rPr lang="en-US" sz="2000" b="1" dirty="0" smtClean="0"/>
              <a:t>Diablo Canyon Power Plant (DCPP) is a safe, clean, reliable and vital energy resource for California</a:t>
            </a:r>
          </a:p>
          <a:p>
            <a:pPr lvl="1" eaLnBrk="1" hangingPunct="1">
              <a:buFontTx/>
              <a:buNone/>
            </a:pPr>
            <a:endParaRPr lang="en-US" sz="2000" b="1" dirty="0" smtClean="0"/>
          </a:p>
          <a:p>
            <a:pPr lvl="1" eaLnBrk="1" hangingPunct="1">
              <a:buFontTx/>
              <a:buNone/>
            </a:pPr>
            <a:r>
              <a:rPr lang="en-US" sz="2000" b="1" dirty="0" smtClean="0"/>
              <a:t>DCPP Units 1 and 2 produce a 18,000 </a:t>
            </a:r>
            <a:r>
              <a:rPr lang="en-US" sz="2000" b="1" dirty="0" err="1" smtClean="0"/>
              <a:t>GWh</a:t>
            </a:r>
            <a:r>
              <a:rPr lang="en-US" sz="2000" b="1" dirty="0" smtClean="0"/>
              <a:t> of carbon-free electricity annually </a:t>
            </a:r>
          </a:p>
          <a:p>
            <a:pPr lvl="2" eaLnBrk="1" hangingPunct="1">
              <a:buFontTx/>
              <a:buChar char="-"/>
            </a:pPr>
            <a:r>
              <a:rPr lang="en-US" sz="1800" b="0" dirty="0" smtClean="0"/>
              <a:t>Nearly 10% of California’s electricity portfolio</a:t>
            </a:r>
          </a:p>
          <a:p>
            <a:pPr lvl="2" eaLnBrk="1" hangingPunct="1">
              <a:buFontTx/>
              <a:buChar char="-"/>
            </a:pPr>
            <a:r>
              <a:rPr lang="en-US" sz="1800" b="0" dirty="0" smtClean="0"/>
              <a:t>20 to 22% of the power PG&amp;E provides to customers</a:t>
            </a:r>
          </a:p>
          <a:p>
            <a:pPr lvl="2" eaLnBrk="1" hangingPunct="1">
              <a:buFontTx/>
              <a:buChar char="-"/>
            </a:pPr>
            <a:endParaRPr lang="en-US" sz="1800" b="0" dirty="0" smtClean="0"/>
          </a:p>
          <a:p>
            <a:pPr lvl="1" eaLnBrk="1" hangingPunct="1">
              <a:buFontTx/>
              <a:buNone/>
            </a:pPr>
            <a:r>
              <a:rPr lang="en-US" sz="2000" b="1" dirty="0" smtClean="0"/>
              <a:t>For 30 years, DCPP has safely produced energy without emitting greenhouse gases</a:t>
            </a:r>
          </a:p>
          <a:p>
            <a:pPr lvl="2" eaLnBrk="1" hangingPunct="1">
              <a:buNone/>
            </a:pPr>
            <a:r>
              <a:rPr lang="en-US" sz="1600" b="0" dirty="0" smtClean="0"/>
              <a:t>--  Avoids </a:t>
            </a:r>
            <a:r>
              <a:rPr lang="en-US" sz="1600" b="0" dirty="0"/>
              <a:t>6 to 7 million tons per year of GHGs that would be </a:t>
            </a:r>
            <a:r>
              <a:rPr lang="en-US" sz="1600" b="0" dirty="0" smtClean="0"/>
              <a:t>emitted </a:t>
            </a:r>
            <a:r>
              <a:rPr lang="en-US" sz="1600" b="0" dirty="0"/>
              <a:t>by conventional generation </a:t>
            </a:r>
            <a:r>
              <a:rPr lang="en-US" sz="1600" b="0" dirty="0" smtClean="0"/>
              <a:t>sources</a:t>
            </a:r>
            <a:endParaRPr lang="en-US" sz="1600" b="0" dirty="0"/>
          </a:p>
          <a:p>
            <a:pPr lvl="1" eaLnBrk="1" hangingPunct="1">
              <a:buFontTx/>
              <a:buNone/>
            </a:pPr>
            <a:endParaRPr lang="en-US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26628173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4"/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7391400" cy="837152"/>
          </a:xfrm>
        </p:spPr>
        <p:txBody>
          <a:bodyPr/>
          <a:lstStyle/>
          <a:p>
            <a:pPr eaLnBrk="1" hangingPunct="1"/>
            <a:r>
              <a:rPr lang="en-US" sz="3200" dirty="0" smtClean="0"/>
              <a:t>Current Procurement Planning Processes </a:t>
            </a:r>
          </a:p>
        </p:txBody>
      </p:sp>
      <p:sp>
        <p:nvSpPr>
          <p:cNvPr id="7171" name="Rectangle 17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" y="1600200"/>
            <a:ext cx="7543800" cy="3076227"/>
          </a:xfrm>
        </p:spPr>
        <p:txBody>
          <a:bodyPr/>
          <a:lstStyle/>
          <a:p>
            <a:pPr lvl="1" eaLnBrk="1" hangingPunct="1">
              <a:buFontTx/>
              <a:buNone/>
            </a:pPr>
            <a:r>
              <a:rPr lang="en-US" sz="2000" b="1" dirty="0" smtClean="0"/>
              <a:t>Short-Term:</a:t>
            </a:r>
          </a:p>
          <a:p>
            <a:pPr lvl="2" eaLnBrk="1" hangingPunct="1">
              <a:buFontTx/>
              <a:buNone/>
            </a:pPr>
            <a:r>
              <a:rPr lang="en-US" sz="1800" b="1" dirty="0" smtClean="0"/>
              <a:t>-  </a:t>
            </a:r>
            <a:r>
              <a:rPr lang="en-US" sz="1800" dirty="0" smtClean="0"/>
              <a:t>Market transactions through the day-ahead and real-time markets</a:t>
            </a:r>
            <a:endParaRPr lang="en-US" sz="1800" dirty="0"/>
          </a:p>
          <a:p>
            <a:pPr lvl="1" eaLnBrk="1" hangingPunct="1">
              <a:buFontTx/>
              <a:buNone/>
            </a:pPr>
            <a:r>
              <a:rPr lang="en-US" sz="2000" b="1" dirty="0" smtClean="0"/>
              <a:t>Mid-Term:</a:t>
            </a:r>
          </a:p>
          <a:p>
            <a:pPr lvl="2" eaLnBrk="1" hangingPunct="1">
              <a:buFontTx/>
              <a:buChar char="-"/>
            </a:pPr>
            <a:r>
              <a:rPr lang="en-US" sz="1800" dirty="0" smtClean="0"/>
              <a:t>Market transactions</a:t>
            </a:r>
          </a:p>
          <a:p>
            <a:pPr lvl="2" eaLnBrk="1" hangingPunct="1">
              <a:buFontTx/>
              <a:buChar char="-"/>
            </a:pPr>
            <a:r>
              <a:rPr lang="en-US" sz="1800" dirty="0" smtClean="0"/>
              <a:t>Bilateral contracting</a:t>
            </a:r>
          </a:p>
          <a:p>
            <a:pPr lvl="2" eaLnBrk="1" hangingPunct="1">
              <a:buFontTx/>
              <a:buChar char="-"/>
            </a:pPr>
            <a:r>
              <a:rPr lang="en-US" sz="1800" dirty="0" smtClean="0"/>
              <a:t>Competitive solicitations</a:t>
            </a:r>
          </a:p>
          <a:p>
            <a:pPr lvl="1" eaLnBrk="1" hangingPunct="1">
              <a:buFontTx/>
              <a:buNone/>
            </a:pPr>
            <a:r>
              <a:rPr lang="en-US" sz="2000" b="1" dirty="0" smtClean="0"/>
              <a:t>Long-Term:</a:t>
            </a:r>
          </a:p>
          <a:p>
            <a:pPr lvl="2" eaLnBrk="1" hangingPunct="1">
              <a:buFontTx/>
              <a:buNone/>
            </a:pPr>
            <a:r>
              <a:rPr lang="en-US" sz="1600" b="1" dirty="0" smtClean="0"/>
              <a:t>- </a:t>
            </a:r>
            <a:r>
              <a:rPr lang="en-US" sz="1800" dirty="0" smtClean="0"/>
              <a:t>Long-Term </a:t>
            </a:r>
            <a:r>
              <a:rPr lang="en-US" sz="1800" dirty="0"/>
              <a:t>P</a:t>
            </a:r>
            <a:r>
              <a:rPr lang="en-US" sz="1800" dirty="0" smtClean="0"/>
              <a:t>rocurement Plan needs determination</a:t>
            </a:r>
          </a:p>
          <a:p>
            <a:pPr lvl="2" eaLnBrk="1" hangingPunct="1">
              <a:buFontTx/>
              <a:buNone/>
            </a:pPr>
            <a:r>
              <a:rPr lang="en-US" sz="1800" dirty="0" smtClean="0"/>
              <a:t>- Competitive solicitation or bilateral contracting to fill the need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marL="119063" lvl="1" indent="-117475" fontAlgn="auto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endParaRPr lang="en-US" sz="1200" kern="0" dirty="0">
              <a:solidFill>
                <a:srgbClr val="FF6600"/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87" name="Content Placeholder 3"/>
          <p:cNvSpPr>
            <a:spLocks noGrp="1"/>
          </p:cNvSpPr>
          <p:nvPr>
            <p:ph idx="1"/>
          </p:nvPr>
        </p:nvSpPr>
        <p:spPr>
          <a:xfrm>
            <a:off x="381000" y="1214100"/>
            <a:ext cx="8534400" cy="4729500"/>
          </a:xfrm>
        </p:spPr>
        <p:txBody>
          <a:bodyPr/>
          <a:lstStyle/>
          <a:p>
            <a:pPr lvl="1">
              <a:spcAft>
                <a:spcPts val="800"/>
              </a:spcAft>
            </a:pPr>
            <a:r>
              <a:rPr lang="en-US" sz="2000" dirty="0" smtClean="0"/>
              <a:t>Biennial </a:t>
            </a:r>
            <a:r>
              <a:rPr lang="en-US" sz="2000" dirty="0"/>
              <a:t>proceeding established to ensure a safe, reliable and </a:t>
            </a:r>
            <a:r>
              <a:rPr lang="en-US" sz="2000" dirty="0" smtClean="0"/>
              <a:t>cost-effective </a:t>
            </a:r>
            <a:r>
              <a:rPr lang="en-US" sz="2000" dirty="0"/>
              <a:t>electricity </a:t>
            </a:r>
            <a:r>
              <a:rPr lang="en-US" sz="2000" dirty="0" smtClean="0"/>
              <a:t>supply, specifically in the CAISO area</a:t>
            </a:r>
          </a:p>
          <a:p>
            <a:pPr lvl="1">
              <a:spcAft>
                <a:spcPts val="800"/>
              </a:spcAft>
            </a:pPr>
            <a:r>
              <a:rPr lang="en-US" sz="2000" dirty="0"/>
              <a:t>Evaluation of various scenarios over 10 to 20 year time horizon</a:t>
            </a:r>
          </a:p>
          <a:p>
            <a:pPr lvl="1">
              <a:spcAft>
                <a:spcPts val="800"/>
              </a:spcAft>
            </a:pPr>
            <a:r>
              <a:rPr lang="en-US" sz="2000" dirty="0" smtClean="0"/>
              <a:t>Balances cost</a:t>
            </a:r>
            <a:r>
              <a:rPr lang="en-US" sz="2000" dirty="0"/>
              <a:t>, </a:t>
            </a:r>
            <a:r>
              <a:rPr lang="en-US" sz="2000" dirty="0" smtClean="0"/>
              <a:t>reliability, </a:t>
            </a:r>
            <a:r>
              <a:rPr lang="en-US" sz="2000" dirty="0"/>
              <a:t>and environmental </a:t>
            </a:r>
            <a:r>
              <a:rPr lang="en-US" sz="2000" dirty="0" smtClean="0"/>
              <a:t>impacts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/>
              <a:t>State’s preferred resources (Loading Order)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State </a:t>
            </a:r>
            <a:r>
              <a:rPr lang="en-US" sz="1600" dirty="0"/>
              <a:t>Policies for 33% RPS, GHG goals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Renewable integration needs</a:t>
            </a:r>
            <a:endParaRPr lang="en-US" sz="1600" dirty="0"/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Replacement </a:t>
            </a:r>
            <a:r>
              <a:rPr lang="en-US" sz="1600" dirty="0"/>
              <a:t>of </a:t>
            </a:r>
            <a:r>
              <a:rPr lang="en-US" sz="1600" dirty="0" smtClean="0"/>
              <a:t>once through cooling </a:t>
            </a:r>
            <a:r>
              <a:rPr lang="en-US" sz="1600" dirty="0"/>
              <a:t>resources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Local </a:t>
            </a:r>
            <a:r>
              <a:rPr lang="en-US" sz="1600" dirty="0"/>
              <a:t>reliability needs</a:t>
            </a:r>
          </a:p>
          <a:p>
            <a:pPr lvl="1">
              <a:spcAft>
                <a:spcPts val="800"/>
              </a:spcAft>
            </a:pPr>
            <a:r>
              <a:rPr lang="en-US" sz="2000" dirty="0" smtClean="0"/>
              <a:t>Frames </a:t>
            </a:r>
            <a:r>
              <a:rPr lang="en-US" sz="2000" dirty="0"/>
              <a:t>choices for regulators and other stakeholders on impacts of various courses of </a:t>
            </a:r>
            <a:r>
              <a:rPr lang="en-US" sz="2000" dirty="0" smtClean="0"/>
              <a:t>action</a:t>
            </a:r>
          </a:p>
          <a:p>
            <a:pPr lvl="1">
              <a:spcAft>
                <a:spcPts val="800"/>
              </a:spcAft>
            </a:pPr>
            <a:r>
              <a:rPr lang="en-US" sz="2000" dirty="0" smtClean="0"/>
              <a:t>The CPUC:</a:t>
            </a:r>
            <a:endParaRPr lang="en-US" sz="2000" dirty="0"/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/>
              <a:t>Determines how much new generation can be built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/>
              <a:t>Authorizes procurement of resources and products to meet need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/>
              <a:t>Determines Capacity and GHG procurement limits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7239000" cy="418576"/>
          </a:xfrm>
        </p:spPr>
        <p:txBody>
          <a:bodyPr/>
          <a:lstStyle/>
          <a:p>
            <a:r>
              <a:rPr lang="en-US" sz="3200" dirty="0"/>
              <a:t>Long Term Procurement Plan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6068839"/>
            <a:ext cx="739140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n-lt"/>
              </a:rPr>
              <a:t>Via the LTPP, the CPUC determines and authorizes  procurement of new resources to meet each IOU’s need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890817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Grp="1" noChangeArrowheads="1"/>
          </p:cNvSpPr>
          <p:nvPr>
            <p:ph type="title"/>
          </p:nvPr>
        </p:nvSpPr>
        <p:spPr>
          <a:xfrm>
            <a:off x="1066800" y="381000"/>
            <a:ext cx="7239000" cy="837152"/>
          </a:xfrm>
        </p:spPr>
        <p:txBody>
          <a:bodyPr/>
          <a:lstStyle/>
          <a:p>
            <a:pPr eaLnBrk="1" hangingPunct="1"/>
            <a:r>
              <a:rPr lang="en-US" sz="3200" dirty="0" smtClean="0">
                <a:solidFill>
                  <a:schemeClr val="tx2"/>
                </a:solidFill>
              </a:rPr>
              <a:t>Recent CPUC Discussion on Contingency Planning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533400" y="1371600"/>
            <a:ext cx="8077200" cy="5069080"/>
          </a:xfrm>
        </p:spPr>
        <p:txBody>
          <a:bodyPr/>
          <a:lstStyle/>
          <a:p>
            <a:pPr marL="0" indent="0">
              <a:buSzPct val="87000"/>
            </a:pPr>
            <a:r>
              <a:rPr lang="en-US" sz="1800" dirty="0" smtClean="0"/>
              <a:t>From </a:t>
            </a:r>
            <a:r>
              <a:rPr lang="en-US" sz="1800" dirty="0"/>
              <a:t>CPUC </a:t>
            </a:r>
            <a:r>
              <a:rPr lang="en-US" sz="1800" dirty="0" smtClean="0"/>
              <a:t>Decision </a:t>
            </a:r>
            <a:r>
              <a:rPr lang="en-US" sz="1800" dirty="0"/>
              <a:t>15-04-019, Rejecting Proposal to Review the Economics </a:t>
            </a:r>
            <a:r>
              <a:rPr lang="en-US" sz="1800" dirty="0" smtClean="0"/>
              <a:t>and Operations of </a:t>
            </a:r>
            <a:r>
              <a:rPr lang="en-US" sz="1800" dirty="0"/>
              <a:t>DCPP:</a:t>
            </a:r>
          </a:p>
          <a:p>
            <a:pPr marL="285750" indent="-285750">
              <a:buSzPct val="87000"/>
              <a:buFont typeface="Arial" panose="020B0604020202020204" pitchFamily="34" charset="0"/>
              <a:buChar char="•"/>
            </a:pPr>
            <a:r>
              <a:rPr lang="en-US" sz="1800" b="0" dirty="0" smtClean="0"/>
              <a:t>The Commission already has existing tools and recurring proceedings where PG&amp;E’s operations of Diablo Canyon… are routinely examined..(p. 1)</a:t>
            </a:r>
          </a:p>
          <a:p>
            <a:pPr marL="285750" indent="-285750">
              <a:buSzPct val="87000"/>
              <a:buFont typeface="Arial" panose="020B0604020202020204" pitchFamily="34" charset="0"/>
              <a:buChar char="•"/>
            </a:pPr>
            <a:r>
              <a:rPr lang="en-US" sz="1800" b="0" dirty="0" smtClean="0"/>
              <a:t>There are seismic studies…, the important greenhouse gas emission avoidance benefits provided by [DCPP], concern about possible periods of over-generation, and the remaining economic viability of Diablo Canyon, which may warrant a thoughtful investigation at the right time. (p. 5)</a:t>
            </a:r>
          </a:p>
          <a:p>
            <a:pPr marL="285750" indent="-285750">
              <a:buSzPct val="87000"/>
              <a:buFont typeface="Arial" panose="020B0604020202020204" pitchFamily="34" charset="0"/>
              <a:buChar char="•"/>
            </a:pPr>
            <a:r>
              <a:rPr lang="en-US" sz="1800" b="0" dirty="0" smtClean="0"/>
              <a:t>We </a:t>
            </a:r>
            <a:r>
              <a:rPr lang="en-US" sz="1800" b="0" dirty="0"/>
              <a:t>can only move forward responsibly when we have meaningful results.  It would be premature now</a:t>
            </a:r>
            <a:r>
              <a:rPr lang="en-US" sz="1800" b="0" dirty="0" smtClean="0"/>
              <a:t>. (p. 8)</a:t>
            </a:r>
          </a:p>
          <a:p>
            <a:pPr marL="285750" indent="-285750">
              <a:buSzPct val="87000"/>
              <a:buFont typeface="Arial" panose="020B0604020202020204" pitchFamily="34" charset="0"/>
              <a:buChar char="•"/>
            </a:pPr>
            <a:r>
              <a:rPr lang="en-US" sz="1800" b="0" dirty="0" smtClean="0"/>
              <a:t>The Commission is able to timely issue a rulemaking or investigation, addressing Diablo Canyon, on its own motion whenever it becomes warranted to do so.  (COL 9)</a:t>
            </a:r>
            <a:endParaRPr lang="en-US" sz="1800" b="0" dirty="0"/>
          </a:p>
          <a:p>
            <a:pPr>
              <a:buFont typeface="Arial" panose="020B0604020202020204" pitchFamily="34" charset="0"/>
              <a:buChar char="•"/>
            </a:pPr>
            <a:endParaRPr lang="en-US" sz="1800" b="0" dirty="0" smtClean="0"/>
          </a:p>
          <a:p>
            <a:pPr marL="0" indent="0"/>
            <a:r>
              <a:rPr lang="en-US" sz="1800" b="0" i="1" dirty="0"/>
              <a:t>We need both a short-term and a long-term plan for dealing with the eventual absence of Diablo Canyon.” -- Commissioner Mike Florio during CPUC discussions on Decision </a:t>
            </a:r>
            <a:r>
              <a:rPr lang="en-US" sz="1800" b="0" i="1" dirty="0" smtClean="0"/>
              <a:t>15-04-019</a:t>
            </a:r>
            <a:endParaRPr lang="en-US" sz="1800" b="0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7239000" cy="418576"/>
          </a:xfrm>
        </p:spPr>
        <p:txBody>
          <a:bodyPr/>
          <a:lstStyle/>
          <a:p>
            <a:pPr eaLnBrk="1" hangingPunct="1"/>
            <a:r>
              <a:rPr lang="en-US" sz="3200" dirty="0" smtClean="0">
                <a:solidFill>
                  <a:schemeClr val="tx2"/>
                </a:solidFill>
              </a:rPr>
              <a:t>License Renewal for Diablo Canyon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838200" y="1295400"/>
            <a:ext cx="7239000" cy="3527119"/>
          </a:xfrm>
        </p:spPr>
        <p:txBody>
          <a:bodyPr/>
          <a:lstStyle/>
          <a:p>
            <a:pPr marL="0" lvl="0" indent="0"/>
            <a:r>
              <a:rPr lang="en-US" sz="1800" dirty="0"/>
              <a:t>PG&amp;E applied to renew the Diablo Canyon operating licenses as the facility is a valuable clean energy asset for our customers, our state, and a significant economic engine for the Central Coast. </a:t>
            </a:r>
          </a:p>
          <a:p>
            <a:pPr marL="285750" indent="-28575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b="0" dirty="0" smtClean="0"/>
              <a:t>PG&amp;E put </a:t>
            </a:r>
            <a:r>
              <a:rPr lang="en-US" sz="1800" b="0" dirty="0"/>
              <a:t>the process on hold </a:t>
            </a:r>
            <a:r>
              <a:rPr lang="en-US" sz="1800" b="0" dirty="0" smtClean="0"/>
              <a:t>to carry out the AB 1632 </a:t>
            </a:r>
            <a:r>
              <a:rPr lang="en-US" sz="1800" b="0" dirty="0"/>
              <a:t>seismic </a:t>
            </a:r>
            <a:r>
              <a:rPr lang="en-US" sz="1800" b="0" dirty="0" smtClean="0"/>
              <a:t>studies </a:t>
            </a:r>
            <a:endParaRPr lang="en-US" sz="1800" b="0" dirty="0"/>
          </a:p>
          <a:p>
            <a:pPr marL="285750" indent="-28575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b="0" dirty="0" smtClean="0"/>
              <a:t>PG&amp;E has a </a:t>
            </a:r>
            <a:r>
              <a:rPr lang="en-US" sz="1800" b="0" dirty="0"/>
              <a:t>number of issues to </a:t>
            </a:r>
            <a:r>
              <a:rPr lang="en-US" sz="1800" b="0" dirty="0" smtClean="0"/>
              <a:t>consider as part of the license renewal process</a:t>
            </a:r>
            <a:endParaRPr lang="en-US" sz="1800" b="0" dirty="0"/>
          </a:p>
          <a:p>
            <a:pPr marL="747713" lvl="3" indent="-28575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b="0" dirty="0" smtClean="0"/>
              <a:t>Feedback </a:t>
            </a:r>
            <a:r>
              <a:rPr lang="en-US" b="0" dirty="0"/>
              <a:t>on the </a:t>
            </a:r>
            <a:r>
              <a:rPr lang="en-US" b="0" dirty="0" smtClean="0"/>
              <a:t>seismic studies</a:t>
            </a:r>
          </a:p>
          <a:p>
            <a:pPr marL="747713" lvl="3" indent="-28575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/>
              <a:t>State Water Resources Control Board </a:t>
            </a:r>
            <a:r>
              <a:rPr lang="en-US" dirty="0"/>
              <a:t>o</a:t>
            </a:r>
            <a:r>
              <a:rPr lang="en-US" dirty="0" smtClean="0"/>
              <a:t>nce- </a:t>
            </a:r>
            <a:r>
              <a:rPr lang="en-US" dirty="0"/>
              <a:t>t</a:t>
            </a:r>
            <a:r>
              <a:rPr lang="en-US" dirty="0" smtClean="0"/>
              <a:t>hrough cooling compliance requirements</a:t>
            </a:r>
          </a:p>
          <a:p>
            <a:pPr marL="747713" lvl="3" indent="-28575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California Coastal Commission </a:t>
            </a:r>
            <a:r>
              <a:rPr lang="en-US" dirty="0" smtClean="0"/>
              <a:t>consistency review</a:t>
            </a:r>
            <a:endParaRPr lang="en-US" dirty="0"/>
          </a:p>
          <a:p>
            <a:pPr marL="171450" lvl="2" indent="0">
              <a:buClr>
                <a:schemeClr val="tx1"/>
              </a:buClr>
              <a:buSzPct val="100000"/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08800209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2420938"/>
            <a:ext cx="7239000" cy="601662"/>
          </a:xfrm>
        </p:spPr>
        <p:txBody>
          <a:bodyPr/>
          <a:lstStyle/>
          <a:p>
            <a:pPr eaLnBrk="1" hangingPunct="1"/>
            <a:r>
              <a:rPr lang="en-US" smtClean="0"/>
              <a:t>Questions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white">
          <a:xfrm>
            <a:off x="1676400" y="3459163"/>
            <a:ext cx="35036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Valerie Winn</a:t>
            </a:r>
          </a:p>
          <a:p>
            <a:pPr eaLnBrk="1" hangingPunct="1"/>
            <a:r>
              <a:rPr lang="en-US" dirty="0" smtClean="0">
                <a:solidFill>
                  <a:schemeClr val="bg1"/>
                </a:solidFill>
                <a:latin typeface="Arial" charset="0"/>
              </a:rPr>
              <a:t>vjw3@pge.com</a:t>
            </a:r>
            <a:endParaRPr lang="en-US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endParaRPr lang="en-US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Presenter xmlns="ffae6def-a254-4395-95a6-33e3ff4a6575">Valerie Winn</Presenter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6E4402D90E5D4E94B5BD54943004FC" ma:contentTypeVersion="1" ma:contentTypeDescription="Create a new document." ma:contentTypeScope="" ma:versionID="9a3dc61e240582afbe15ca2393a61818">
  <xsd:schema xmlns:xsd="http://www.w3.org/2001/XMLSchema" xmlns:p="http://schemas.microsoft.com/office/2006/metadata/properties" xmlns:ns2="ffae6def-a254-4395-95a6-33e3ff4a6575" targetNamespace="http://schemas.microsoft.com/office/2006/metadata/properties" ma:root="true" ma:fieldsID="386e7ad95c6087c8972afacb82a51b6e" ns2:_="">
    <xsd:import namespace="ffae6def-a254-4395-95a6-33e3ff4a6575"/>
    <xsd:element name="properties">
      <xsd:complexType>
        <xsd:sequence>
          <xsd:element name="documentManagement">
            <xsd:complexType>
              <xsd:all>
                <xsd:element ref="ns2:Presenter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ffae6def-a254-4395-95a6-33e3ff4a6575" elementFormDefault="qualified">
    <xsd:import namespace="http://schemas.microsoft.com/office/2006/documentManagement/types"/>
    <xsd:element name="Presenter" ma:index="8" nillable="true" ma:displayName="Presenter" ma:internalName="Presenter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13338C6A-065C-4AA2-9E35-B7B36A9C8A5F}">
  <ds:schemaRefs>
    <ds:schemaRef ds:uri="http://schemas.microsoft.com/office/2006/documentManagement/types"/>
    <ds:schemaRef ds:uri="ffae6def-a254-4395-95a6-33e3ff4a6575"/>
    <ds:schemaRef ds:uri="http://purl.org/dc/terms/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C6280D3-5A50-4B8F-A6A5-CCE6D177F7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5099EB-6EDA-4426-91E5-85E85578C1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ae6def-a254-4395-95a6-33e3ff4a6575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70856</TotalTime>
  <Words>481</Words>
  <Application>Microsoft Office PowerPoint</Application>
  <PresentationFormat>On-screen Show (4:3)</PresentationFormat>
  <Paragraphs>69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PG&amp;E Presentation Template</vt:lpstr>
      <vt:lpstr>California Energy Commission April 27, 2015  Valerie Winn Chief, State Agency Relations</vt:lpstr>
      <vt:lpstr>PowerPoint Presentation</vt:lpstr>
      <vt:lpstr>PowerPoint Presentation</vt:lpstr>
      <vt:lpstr>Current Procurement Planning Processes </vt:lpstr>
      <vt:lpstr>Long Term Procurement Plan</vt:lpstr>
      <vt:lpstr>Recent CPUC Discussion on Contingency Planning</vt:lpstr>
      <vt:lpstr>License Renewal for Diablo Canyon </vt:lpstr>
      <vt:lpstr>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LJS2@pge.com</dc:creator>
  <cp:lastModifiedBy>rkravitz</cp:lastModifiedBy>
  <cp:revision>276</cp:revision>
  <cp:lastPrinted>2014-02-03T17:44:41Z</cp:lastPrinted>
  <dcterms:modified xsi:type="dcterms:W3CDTF">2015-04-27T15:23:10Z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0x010100926E4402D90E5D4E94B5BD54943004FC</vt:lpwstr>
  </property>
</Properties>
</file>