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4.xml" ContentType="application/vnd.openxmlformats-officedocument.theme+xml"/>
  <Override PartName="/ppt/slideLayouts/slideLayout12.xml" ContentType="application/vnd.openxmlformats-officedocument.presentationml.slideLayout+xml"/>
  <Override PartName="/ppt/theme/theme5.xml" ContentType="application/vnd.openxmlformats-officedocument.theme+xml"/>
  <Override PartName="/ppt/slideLayouts/slideLayout13.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0" r:id="rId5"/>
    <p:sldMasterId id="2147483671" r:id="rId6"/>
    <p:sldMasterId id="2147483682" r:id="rId7"/>
    <p:sldMasterId id="2147483678" r:id="rId8"/>
    <p:sldMasterId id="2147483679" r:id="rId9"/>
  </p:sldMasterIdLst>
  <p:notesMasterIdLst>
    <p:notesMasterId r:id="rId21"/>
  </p:notesMasterIdLst>
  <p:handoutMasterIdLst>
    <p:handoutMasterId r:id="rId22"/>
  </p:handoutMasterIdLst>
  <p:sldIdLst>
    <p:sldId id="256" r:id="rId10"/>
    <p:sldId id="257" r:id="rId11"/>
    <p:sldId id="301" r:id="rId12"/>
    <p:sldId id="299" r:id="rId13"/>
    <p:sldId id="297" r:id="rId14"/>
    <p:sldId id="298" r:id="rId15"/>
    <p:sldId id="290" r:id="rId16"/>
    <p:sldId id="294" r:id="rId17"/>
    <p:sldId id="296" r:id="rId18"/>
    <p:sldId id="291" r:id="rId19"/>
    <p:sldId id="28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ng, Kaycee@Energy" initials="CK" lastIdx="4" clrIdx="0">
    <p:extLst>
      <p:ext uri="{19B8F6BF-5375-455C-9EA6-DF929625EA0E}">
        <p15:presenceInfo xmlns:p15="http://schemas.microsoft.com/office/powerpoint/2012/main" userId="S::kaycee.chang@energy.ca.gov::b36039a6-e974-446e-86ea-b1a9192f155b" providerId="AD"/>
      </p:ext>
    </p:extLst>
  </p:cmAuthor>
  <p:cmAuthor id="2" name="Uy, Kevin@Energy" initials="UK" lastIdx="2" clrIdx="1">
    <p:extLst>
      <p:ext uri="{19B8F6BF-5375-455C-9EA6-DF929625EA0E}">
        <p15:presenceInfo xmlns:p15="http://schemas.microsoft.com/office/powerpoint/2012/main" userId="S::Kevin.Uy@energy.ca.gov::548cabc9-e4cd-4340-af95-bcfaca99cd31" providerId="AD"/>
      </p:ext>
    </p:extLst>
  </p:cmAuthor>
  <p:cmAuthor id="3" name="Stout, David@Energy" initials="SD" lastIdx="1" clrIdx="2">
    <p:extLst>
      <p:ext uri="{19B8F6BF-5375-455C-9EA6-DF929625EA0E}">
        <p15:presenceInfo xmlns:p15="http://schemas.microsoft.com/office/powerpoint/2012/main" userId="S::david.stout@energy.ca.gov::7813a12e-c907-4039-98bc-b621fe4ec1a3" providerId="AD"/>
      </p:ext>
    </p:extLst>
  </p:cmAuthor>
  <p:cmAuthor id="4" name="Craig, Hannah@Energy" initials="CH" lastIdx="1" clrIdx="3">
    <p:extLst>
      <p:ext uri="{19B8F6BF-5375-455C-9EA6-DF929625EA0E}">
        <p15:presenceInfo xmlns:p15="http://schemas.microsoft.com/office/powerpoint/2012/main" userId="S::hannah.craig@energy.ca.gov::2e8d62be-7f80-4538-9a85-e9f53f6a0d3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9E16"/>
    <a:srgbClr val="898989"/>
    <a:srgbClr val="00588A"/>
    <a:srgbClr val="E3FD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607A76-B577-2742-4AEC-C0B9679C9BD7}" v="16" dt="2020-06-02T21:52:11.599"/>
    <p1510:client id="{BA47285F-CD56-3B47-5272-A22323A29B75}" v="1" dt="2020-06-02T17:01:27.42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126" y="1170"/>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Master" Target="slideMasters/slideMaster4.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2.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6.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5.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1"/>
            <a:ext cx="2971800" cy="458788"/>
          </a:xfrm>
          <a:prstGeom prst="rect">
            <a:avLst/>
          </a:prstGeom>
        </p:spPr>
        <p:txBody>
          <a:bodyPr vert="horz" lIns="91440" tIns="45720" rIns="91440" bIns="45720" rtlCol="0"/>
          <a:lstStyle>
            <a:lvl1pPr algn="r">
              <a:defRPr sz="1200"/>
            </a:lvl1pPr>
          </a:lstStyle>
          <a:p>
            <a:fld id="{DA9F5774-C678-1E48-A23B-1680A328FA46}" type="datetimeFigureOut">
              <a:rPr lang="en-US" smtClean="0"/>
              <a:t>6/2/2020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1A5CF69-AC20-4D4D-9770-B6BEBB357282}" type="slidenum">
              <a:rPr lang="en-US" smtClean="0"/>
              <a:t>‹#›</a:t>
            </a:fld>
            <a:endParaRPr lang="en-US"/>
          </a:p>
        </p:txBody>
      </p:sp>
    </p:spTree>
    <p:extLst>
      <p:ext uri="{BB962C8B-B14F-4D97-AF65-F5344CB8AC3E}">
        <p14:creationId xmlns:p14="http://schemas.microsoft.com/office/powerpoint/2010/main" val="21473700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1200"/>
            </a:lvl1pPr>
          </a:lstStyle>
          <a:p>
            <a:fld id="{880CE468-BD03-B649-8E6C-392373B14A1D}" type="datetimeFigureOut">
              <a:rPr lang="en-US" smtClean="0"/>
              <a:t>6/2/2020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17B0B1-BEA2-8948-A557-11B4BDB90777}" type="slidenum">
              <a:rPr lang="en-US" smtClean="0"/>
              <a:t>‹#›</a:t>
            </a:fld>
            <a:endParaRPr lang="en-US"/>
          </a:p>
        </p:txBody>
      </p:sp>
    </p:spTree>
    <p:extLst>
      <p:ext uri="{BB962C8B-B14F-4D97-AF65-F5344CB8AC3E}">
        <p14:creationId xmlns:p14="http://schemas.microsoft.com/office/powerpoint/2010/main" val="830655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17B0B1-BEA2-8948-A557-11B4BDB90777}" type="slidenum">
              <a:rPr lang="en-US" smtClean="0"/>
              <a:t>1</a:t>
            </a:fld>
            <a:endParaRPr lang="en-US"/>
          </a:p>
        </p:txBody>
      </p:sp>
    </p:spTree>
    <p:extLst>
      <p:ext uri="{BB962C8B-B14F-4D97-AF65-F5344CB8AC3E}">
        <p14:creationId xmlns:p14="http://schemas.microsoft.com/office/powerpoint/2010/main" val="16816451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The Food Production Investment Program, or "FPIP", funds drop-in and emergy technologies at food processing facilities in California.</a:t>
            </a:r>
          </a:p>
          <a:p>
            <a:r>
              <a:rPr lang="en-US">
                <a:cs typeface="Calibri"/>
              </a:rPr>
              <a:t>All projects must reduce facility greenhouse gas emissions.</a:t>
            </a:r>
          </a:p>
          <a:p>
            <a:r>
              <a:rPr lang="en-US">
                <a:cs typeface="Calibri"/>
              </a:rPr>
              <a:t>FPIP is part of California Climate Investments which re-invests procees from Cap-and-Trade into state agency programs focused on reducing GHG emissions and benefiting disadvantaged communities.</a:t>
            </a:r>
          </a:p>
        </p:txBody>
      </p:sp>
      <p:sp>
        <p:nvSpPr>
          <p:cNvPr id="4" name="Slide Number Placeholder 3"/>
          <p:cNvSpPr>
            <a:spLocks noGrp="1"/>
          </p:cNvSpPr>
          <p:nvPr>
            <p:ph type="sldNum" sz="quarter" idx="10"/>
          </p:nvPr>
        </p:nvSpPr>
        <p:spPr/>
        <p:txBody>
          <a:bodyPr/>
          <a:lstStyle/>
          <a:p>
            <a:fld id="{9117B0B1-BEA2-8948-A557-11B4BDB90777}" type="slidenum">
              <a:rPr lang="en-US" smtClean="0"/>
              <a:t>2</a:t>
            </a:fld>
            <a:endParaRPr lang="en-US"/>
          </a:p>
        </p:txBody>
      </p:sp>
    </p:spTree>
    <p:extLst>
      <p:ext uri="{BB962C8B-B14F-4D97-AF65-F5344CB8AC3E}">
        <p14:creationId xmlns:p14="http://schemas.microsoft.com/office/powerpoint/2010/main" val="4153475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ts val="600"/>
              </a:spcBef>
              <a:spcAft>
                <a:spcPts val="600"/>
              </a:spcAft>
            </a:pPr>
            <a:r>
              <a:rPr lang="en-US" sz="1200"/>
              <a:t>California is largest food producer in U.S. </a:t>
            </a:r>
            <a:r>
              <a:rPr lang="en-US"/>
              <a:t>with 5,731</a:t>
            </a:r>
            <a:r>
              <a:rPr lang="en-US" sz="1200"/>
              <a:t> facilities</a:t>
            </a:r>
            <a:r>
              <a:rPr lang="en-US"/>
              <a:t> (USDA Census Bureau data, 2020)</a:t>
            </a:r>
            <a:endParaRPr lang="en-US" sz="1200"/>
          </a:p>
          <a:p>
            <a:pPr>
              <a:spcBef>
                <a:spcPts val="600"/>
              </a:spcBef>
              <a:spcAft>
                <a:spcPts val="600"/>
              </a:spcAft>
            </a:pPr>
            <a:r>
              <a:rPr lang="en-US"/>
              <a:t>Food processing is a key economic sector in California. It contributes </a:t>
            </a:r>
            <a:r>
              <a:rPr lang="en-US" sz="1200"/>
              <a:t>$82 billion </a:t>
            </a:r>
            <a:r>
              <a:rPr lang="en-US"/>
              <a:t>annually</a:t>
            </a:r>
            <a:r>
              <a:rPr lang="en-US" sz="1200"/>
              <a:t> to </a:t>
            </a:r>
            <a:r>
              <a:rPr lang="en-US"/>
              <a:t>California's</a:t>
            </a:r>
            <a:r>
              <a:rPr lang="en-US" sz="1200"/>
              <a:t> economy</a:t>
            </a:r>
            <a:r>
              <a:rPr lang="en-US"/>
              <a:t>, provides </a:t>
            </a:r>
            <a:r>
              <a:rPr lang="en-US" sz="1200"/>
              <a:t>198,000 direct jobs</a:t>
            </a:r>
            <a:r>
              <a:rPr lang="en-US"/>
              <a:t>, and</a:t>
            </a:r>
            <a:r>
              <a:rPr lang="en-US" sz="1200"/>
              <a:t> 562,000 indirect jobs (CLFP, 2015)</a:t>
            </a:r>
            <a:endParaRPr lang="en-US" sz="1200">
              <a:cs typeface="Calibri"/>
            </a:endParaRPr>
          </a:p>
          <a:p>
            <a:pPr>
              <a:spcBef>
                <a:spcPts val="600"/>
              </a:spcBef>
              <a:spcAft>
                <a:spcPts val="600"/>
              </a:spcAft>
            </a:pPr>
            <a:r>
              <a:rPr lang="en-US"/>
              <a:t>Food processing is also a large contributor of GHG emissions with about 3.2</a:t>
            </a:r>
            <a:r>
              <a:rPr lang="en-US" sz="1200"/>
              <a:t> million metric tons of </a:t>
            </a:r>
            <a:r>
              <a:rPr lang="en-US"/>
              <a:t>CO2 equivalent</a:t>
            </a:r>
            <a:r>
              <a:rPr lang="en-US" sz="1200"/>
              <a:t> emissions per year (CARB, 2019)</a:t>
            </a:r>
            <a:endParaRPr lang="en-US" sz="1200">
              <a:cs typeface="Calibri" panose="020F0502020204030204"/>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3</a:t>
            </a:fld>
            <a:endParaRPr lang="en-US"/>
          </a:p>
        </p:txBody>
      </p:sp>
    </p:spTree>
    <p:extLst>
      <p:ext uri="{BB962C8B-B14F-4D97-AF65-F5344CB8AC3E}">
        <p14:creationId xmlns:p14="http://schemas.microsoft.com/office/powerpoint/2010/main" val="33463573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Before the program started, a working group was created which included public agencies, utilities, researchers, trade organization, and most importantly food producers.</a:t>
            </a:r>
          </a:p>
          <a:p>
            <a:r>
              <a:rPr lang="en-US">
                <a:cs typeface="Calibri"/>
              </a:rPr>
              <a:t>In addition to public workshops, working group meetings were held to get feedback on the program as it formed.</a:t>
            </a:r>
          </a:p>
          <a:p>
            <a:r>
              <a:rPr lang="en-US">
                <a:cs typeface="Calibri"/>
              </a:rPr>
              <a:t>The result was a program which was easy to apply to, conformed to the seasonal schedules of food producers, and provided funding for what they needed most – technologies.</a:t>
            </a:r>
          </a:p>
          <a:p>
            <a:r>
              <a:rPr lang="en-US">
                <a:cs typeface="Calibri"/>
              </a:rPr>
              <a:t>In essence, FPIP was designed by food producers, for food producers.</a:t>
            </a:r>
            <a:endParaRPr lang="en-US"/>
          </a:p>
          <a:p>
            <a:endParaRPr lang="en-US">
              <a:cs typeface="Calibri"/>
            </a:endParaRPr>
          </a:p>
        </p:txBody>
      </p:sp>
      <p:sp>
        <p:nvSpPr>
          <p:cNvPr id="4" name="Slide Number Placeholder 3"/>
          <p:cNvSpPr>
            <a:spLocks noGrp="1"/>
          </p:cNvSpPr>
          <p:nvPr>
            <p:ph type="sldNum" sz="quarter" idx="10"/>
          </p:nvPr>
        </p:nvSpPr>
        <p:spPr/>
        <p:txBody>
          <a:bodyPr/>
          <a:lstStyle/>
          <a:p>
            <a:fld id="{9117B0B1-BEA2-8948-A557-11B4BDB90777}" type="slidenum">
              <a:rPr lang="en-US" smtClean="0"/>
              <a:t>4</a:t>
            </a:fld>
            <a:endParaRPr lang="en-US"/>
          </a:p>
        </p:txBody>
      </p:sp>
    </p:spTree>
    <p:extLst>
      <p:ext uri="{BB962C8B-B14F-4D97-AF65-F5344CB8AC3E}">
        <p14:creationId xmlns:p14="http://schemas.microsoft.com/office/powerpoint/2010/main" val="1000128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slide shows a map of FPIP project locations.</a:t>
            </a:r>
            <a:endParaRPr lang="en-US"/>
          </a:p>
          <a:p>
            <a:r>
              <a:rPr lang="en-US">
                <a:cs typeface="Calibri"/>
              </a:rPr>
              <a:t>Tier I is funding for drop-in technologies such as boilers, compressors, and refrigerations sytems.</a:t>
            </a:r>
            <a:endParaRPr lang="en-US"/>
          </a:p>
          <a:p>
            <a:r>
              <a:rPr lang="en-US">
                <a:cs typeface="Calibri"/>
              </a:rPr>
              <a:t>Tier II is funding for emerging technologies such as microgrids, solar thermal, and electrification technologies.</a:t>
            </a:r>
          </a:p>
          <a:p>
            <a:r>
              <a:rPr lang="en-US">
                <a:cs typeface="Calibri"/>
              </a:rPr>
              <a:t>92 percent of FPIP projects are located in and benefiting disadvantaged and/or low-income communities.</a:t>
            </a:r>
          </a:p>
          <a:p>
            <a:endParaRPr lang="en-US">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5</a:t>
            </a:fld>
            <a:endParaRPr lang="en-US"/>
          </a:p>
        </p:txBody>
      </p:sp>
    </p:spTree>
    <p:extLst>
      <p:ext uri="{BB962C8B-B14F-4D97-AF65-F5344CB8AC3E}">
        <p14:creationId xmlns:p14="http://schemas.microsoft.com/office/powerpoint/2010/main" val="1703249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FPIP funding has gone to a variety of facilities including:</a:t>
            </a:r>
            <a:endParaRPr lang="en-US"/>
          </a:p>
          <a:p>
            <a:r>
              <a:rPr lang="en-US">
                <a:cs typeface="Calibri"/>
              </a:rPr>
              <a:t>1) Ethanol &amp; refining, 2) Beverage, breweries &amp; wineries, 3) Dairy processing, 4) Prepared food, 5) Meat &amp; rendering, and 6) Fruits, vegetables &amp; nuts</a:t>
            </a:r>
          </a:p>
          <a:p>
            <a:endParaRPr lang="en-US">
              <a:cs typeface="Calibri"/>
            </a:endParaRPr>
          </a:p>
        </p:txBody>
      </p:sp>
      <p:sp>
        <p:nvSpPr>
          <p:cNvPr id="4" name="Slide Number Placeholder 3"/>
          <p:cNvSpPr>
            <a:spLocks noGrp="1"/>
          </p:cNvSpPr>
          <p:nvPr>
            <p:ph type="sldNum" sz="quarter" idx="5"/>
          </p:nvPr>
        </p:nvSpPr>
        <p:spPr/>
        <p:txBody>
          <a:bodyPr/>
          <a:lstStyle/>
          <a:p>
            <a:fld id="{9117B0B1-BEA2-8948-A557-11B4BDB90777}" type="slidenum">
              <a:rPr lang="en-US" smtClean="0"/>
              <a:t>6</a:t>
            </a:fld>
            <a:endParaRPr lang="en-US"/>
          </a:p>
        </p:txBody>
      </p:sp>
    </p:spTree>
    <p:extLst>
      <p:ext uri="{BB962C8B-B14F-4D97-AF65-F5344CB8AC3E}">
        <p14:creationId xmlns:p14="http://schemas.microsoft.com/office/powerpoint/2010/main" val="1882481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This slide shows FPIP by the numbers</a:t>
            </a:r>
            <a:endParaRPr lang="en-US"/>
          </a:p>
          <a:p>
            <a:r>
              <a:rPr lang="en-US"/>
              <a:t>$118 million awarded across 48 projects</a:t>
            </a:r>
          </a:p>
          <a:p>
            <a:r>
              <a:rPr lang="en-US">
                <a:cs typeface="Calibri"/>
              </a:rPr>
              <a:t>164,000 metric tons of CO2 equivalent annual emissions reduction</a:t>
            </a:r>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7</a:t>
            </a:fld>
            <a:endParaRPr lang="en-US"/>
          </a:p>
        </p:txBody>
      </p:sp>
    </p:spTree>
    <p:extLst>
      <p:ext uri="{BB962C8B-B14F-4D97-AF65-F5344CB8AC3E}">
        <p14:creationId xmlns:p14="http://schemas.microsoft.com/office/powerpoint/2010/main" val="1509182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What do these number mean in other terms?</a:t>
            </a:r>
            <a:endParaRPr lang="en-US"/>
          </a:p>
          <a:p>
            <a:r>
              <a:rPr lang="en-US">
                <a:cs typeface="Calibri"/>
              </a:rPr>
              <a:t>Over 35,000 passenger vehicles removed from the road, 2.7 million 10-year-old trees planted, and energy use from nearly 28,000 homes.</a:t>
            </a:r>
          </a:p>
          <a:p>
            <a:r>
              <a:rPr lang="en-US">
                <a:cs typeface="Calibri"/>
              </a:rPr>
              <a:t>5% of the emissions from the food products manufacturing sector.</a:t>
            </a:r>
          </a:p>
          <a:p>
            <a:r>
              <a:rPr lang="en-US">
                <a:cs typeface="Calibri"/>
              </a:rPr>
              <a:t>(3.3</a:t>
            </a:r>
            <a:r>
              <a:rPr lang="en-US"/>
              <a:t> million metric tons over the life of the program, rougly equivalent to the entire food processing sector emissions for one year)</a:t>
            </a:r>
          </a:p>
          <a:p>
            <a:r>
              <a:rPr lang="en-US">
                <a:cs typeface="Calibri"/>
              </a:rPr>
              <a:t> </a:t>
            </a:r>
          </a:p>
        </p:txBody>
      </p:sp>
      <p:sp>
        <p:nvSpPr>
          <p:cNvPr id="4" name="Slide Number Placeholder 3"/>
          <p:cNvSpPr>
            <a:spLocks noGrp="1"/>
          </p:cNvSpPr>
          <p:nvPr>
            <p:ph type="sldNum" sz="quarter" idx="5"/>
          </p:nvPr>
        </p:nvSpPr>
        <p:spPr/>
        <p:txBody>
          <a:bodyPr/>
          <a:lstStyle/>
          <a:p>
            <a:fld id="{9117B0B1-BEA2-8948-A557-11B4BDB90777}" type="slidenum">
              <a:rPr lang="en-US" smtClean="0"/>
              <a:t>8</a:t>
            </a:fld>
            <a:endParaRPr lang="en-US"/>
          </a:p>
        </p:txBody>
      </p:sp>
    </p:spTree>
    <p:extLst>
      <p:ext uri="{BB962C8B-B14F-4D97-AF65-F5344CB8AC3E}">
        <p14:creationId xmlns:p14="http://schemas.microsoft.com/office/powerpoint/2010/main" val="5116446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FPIP has made a tremendous impact on food processing facilities.</a:t>
            </a:r>
            <a:endParaRPr lang="en-US"/>
          </a:p>
          <a:p>
            <a:r>
              <a:rPr lang="en-US">
                <a:cs typeface="Calibri"/>
              </a:rPr>
              <a:t>The testimonials above were provided at our March Business meeting and the main takeaway is that these projects would not have happened if not for FPIP funding.</a:t>
            </a:r>
            <a:endParaRPr lang="en-US"/>
          </a:p>
        </p:txBody>
      </p:sp>
      <p:sp>
        <p:nvSpPr>
          <p:cNvPr id="4" name="Slide Number Placeholder 3"/>
          <p:cNvSpPr>
            <a:spLocks noGrp="1"/>
          </p:cNvSpPr>
          <p:nvPr>
            <p:ph type="sldNum" sz="quarter" idx="5"/>
          </p:nvPr>
        </p:nvSpPr>
        <p:spPr/>
        <p:txBody>
          <a:bodyPr/>
          <a:lstStyle/>
          <a:p>
            <a:fld id="{9117B0B1-BEA2-8948-A557-11B4BDB90777}" type="slidenum">
              <a:rPr lang="en-US" smtClean="0"/>
              <a:t>9</a:t>
            </a:fld>
            <a:endParaRPr lang="en-US"/>
          </a:p>
        </p:txBody>
      </p:sp>
    </p:spTree>
    <p:extLst>
      <p:ext uri="{BB962C8B-B14F-4D97-AF65-F5344CB8AC3E}">
        <p14:creationId xmlns:p14="http://schemas.microsoft.com/office/powerpoint/2010/main" val="1179084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As mentioned previously, FPIP is part of California Climate Investments.</a:t>
            </a:r>
            <a:endParaRPr lang="en-US"/>
          </a:p>
          <a:p>
            <a:r>
              <a:rPr lang="en-US">
                <a:cs typeface="Calibri"/>
              </a:rPr>
              <a:t>The CCI Annual Report to the Legislature was published in April and the Sun-Maid FPIP project was featured as a project highlight.</a:t>
            </a:r>
          </a:p>
          <a:p>
            <a:r>
              <a:rPr lang="en-US">
                <a:cs typeface="Calibri"/>
              </a:rPr>
              <a:t>The report is available at this link.</a:t>
            </a:r>
          </a:p>
        </p:txBody>
      </p:sp>
      <p:sp>
        <p:nvSpPr>
          <p:cNvPr id="4" name="Slide Number Placeholder 3"/>
          <p:cNvSpPr>
            <a:spLocks noGrp="1"/>
          </p:cNvSpPr>
          <p:nvPr>
            <p:ph type="sldNum" sz="quarter" idx="5"/>
          </p:nvPr>
        </p:nvSpPr>
        <p:spPr/>
        <p:txBody>
          <a:bodyPr/>
          <a:lstStyle/>
          <a:p>
            <a:fld id="{9117B0B1-BEA2-8948-A557-11B4BDB90777}" type="slidenum">
              <a:rPr lang="en-US" smtClean="0"/>
              <a:t>10</a:t>
            </a:fld>
            <a:endParaRPr lang="en-US"/>
          </a:p>
        </p:txBody>
      </p:sp>
    </p:spTree>
    <p:extLst>
      <p:ext uri="{BB962C8B-B14F-4D97-AF65-F5344CB8AC3E}">
        <p14:creationId xmlns:p14="http://schemas.microsoft.com/office/powerpoint/2010/main" val="17991120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1: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17A8FD6-7F64-5E4C-97B1-FE11FAAD89FA}" type="datetime1">
              <a:rPr lang="en-US" smtClean="0"/>
              <a:t>6/2/2020</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Enter Title Here"/>
          <p:cNvSpPr>
            <a:spLocks noGrp="1"/>
          </p:cNvSpPr>
          <p:nvPr>
            <p:ph type="title"/>
          </p:nvPr>
        </p:nvSpPr>
        <p:spPr>
          <a:xfrm>
            <a:off x="831850" y="4289258"/>
            <a:ext cx="10515600" cy="1356059"/>
          </a:xfrm>
          <a:prstGeom prst="rect">
            <a:avLst/>
          </a:prstGeom>
        </p:spPr>
        <p:txBody>
          <a:bodyPr anchor="b"/>
          <a:lstStyle>
            <a:lvl1pPr>
              <a:defRPr sz="4800">
                <a:solidFill>
                  <a:schemeClr val="tx2">
                    <a:lumMod val="75000"/>
                  </a:schemeClr>
                </a:solidFill>
              </a:defRPr>
            </a:lvl1pPr>
          </a:lstStyle>
          <a:p>
            <a:r>
              <a:rPr lang="en-US"/>
              <a:t>Click to edit Master title style</a:t>
            </a:r>
          </a:p>
        </p:txBody>
      </p:sp>
      <p:sp>
        <p:nvSpPr>
          <p:cNvPr id="8" name="Text Placeholder 2"/>
          <p:cNvSpPr>
            <a:spLocks noGrp="1"/>
          </p:cNvSpPr>
          <p:nvPr>
            <p:ph type="body" idx="1"/>
          </p:nvPr>
        </p:nvSpPr>
        <p:spPr>
          <a:xfrm>
            <a:off x="831850" y="5672305"/>
            <a:ext cx="10515600" cy="684045"/>
          </a:xfrm>
          <a:prstGeom prst="rect">
            <a:avLst/>
          </a:prstGeo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pic>
        <p:nvPicPr>
          <p:cNvPr id="9" name="Picture 8" descr="California Energy Commission Logo"/>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38200" y="815165"/>
            <a:ext cx="1287483" cy="1131555"/>
          </a:xfrm>
          <a:prstGeom prst="rect">
            <a:avLst/>
          </a:prstGeom>
        </p:spPr>
      </p:pic>
    </p:spTree>
    <p:extLst>
      <p:ext uri="{BB962C8B-B14F-4D97-AF65-F5344CB8AC3E}">
        <p14:creationId xmlns:p14="http://schemas.microsoft.com/office/powerpoint/2010/main" val="19022129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Centered">
    <p:spTree>
      <p:nvGrpSpPr>
        <p:cNvPr id="1" name=""/>
        <p:cNvGrpSpPr/>
        <p:nvPr/>
      </p:nvGrpSpPr>
      <p:grpSpPr>
        <a:xfrm>
          <a:off x="0" y="0"/>
          <a:ext cx="0" cy="0"/>
          <a:chOff x="0" y="0"/>
          <a:chExt cx="0" cy="0"/>
        </a:xfrm>
      </p:grpSpPr>
      <p:sp>
        <p:nvSpPr>
          <p:cNvPr id="2" name="Enter Title Here"/>
          <p:cNvSpPr>
            <a:spLocks noGrp="1"/>
          </p:cNvSpPr>
          <p:nvPr>
            <p:ph type="ctrTitle"/>
          </p:nvPr>
        </p:nvSpPr>
        <p:spPr>
          <a:xfrm>
            <a:off x="890016" y="809622"/>
            <a:ext cx="10411968" cy="2387600"/>
          </a:xfrm>
        </p:spPr>
        <p:txBody>
          <a:bodyPr anchor="b">
            <a:normAutofit/>
          </a:bodyPr>
          <a:lstStyle>
            <a:lvl1pPr algn="ctr">
              <a:defRPr sz="4800"/>
            </a:lvl1pPr>
          </a:lstStyle>
          <a:p>
            <a:r>
              <a:rPr lang="en-US"/>
              <a:t>Click to edit Master title style</a:t>
            </a:r>
          </a:p>
        </p:txBody>
      </p:sp>
      <p:sp>
        <p:nvSpPr>
          <p:cNvPr id="3" name="Subtitle 2"/>
          <p:cNvSpPr>
            <a:spLocks noGrp="1"/>
          </p:cNvSpPr>
          <p:nvPr>
            <p:ph type="subTitle" idx="1"/>
          </p:nvPr>
        </p:nvSpPr>
        <p:spPr>
          <a:xfrm>
            <a:off x="890016" y="3289297"/>
            <a:ext cx="1041196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4724400" y="5614142"/>
            <a:ext cx="2743200" cy="365125"/>
          </a:xfrm>
        </p:spPr>
        <p:txBody>
          <a:bodyPr/>
          <a:lstStyle>
            <a:lvl1pPr algn="ctr">
              <a:defRPr/>
            </a:lvl1pPr>
          </a:lstStyle>
          <a:p>
            <a:fld id="{3D9BE262-3EE3-F74D-9197-E99064608A81}" type="datetime1">
              <a:rPr lang="en-US" smtClean="0"/>
              <a:t>6/2/2020</a:t>
            </a:fld>
            <a:endParaRPr lang="en-US"/>
          </a:p>
        </p:txBody>
      </p:sp>
      <p:sp>
        <p:nvSpPr>
          <p:cNvPr id="5" name="Footer Placeholder 4"/>
          <p:cNvSpPr>
            <a:spLocks noGrp="1"/>
          </p:cNvSpPr>
          <p:nvPr>
            <p:ph type="ftr" sz="quarter" idx="11"/>
          </p:nvPr>
        </p:nvSpPr>
        <p:spPr>
          <a:xfrm>
            <a:off x="4038600" y="6095093"/>
            <a:ext cx="4114800" cy="365125"/>
          </a:xfrm>
        </p:spPr>
        <p:txBody>
          <a:bodyPr/>
          <a:lstStyle>
            <a:lvl1pPr algn="ctr">
              <a:defRPr/>
            </a:lvl1pPr>
          </a:lstStyle>
          <a:p>
            <a:endParaRPr lang="en-US"/>
          </a:p>
        </p:txBody>
      </p:sp>
      <p:pic>
        <p:nvPicPr>
          <p:cNvPr id="7" name="Picture 6"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72364" y="666179"/>
            <a:ext cx="1247274" cy="1096212"/>
          </a:xfrm>
          <a:prstGeom prst="rect">
            <a:avLst/>
          </a:prstGeom>
        </p:spPr>
      </p:pic>
    </p:spTree>
    <p:extLst>
      <p:ext uri="{BB962C8B-B14F-4D97-AF65-F5344CB8AC3E}">
        <p14:creationId xmlns:p14="http://schemas.microsoft.com/office/powerpoint/2010/main" val="11444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2: Left">
    <p:spTree>
      <p:nvGrpSpPr>
        <p:cNvPr id="1" name=""/>
        <p:cNvGrpSpPr/>
        <p:nvPr/>
      </p:nvGrpSpPr>
      <p:grpSpPr>
        <a:xfrm>
          <a:off x="0" y="0"/>
          <a:ext cx="0" cy="0"/>
          <a:chOff x="0" y="0"/>
          <a:chExt cx="0" cy="0"/>
        </a:xfrm>
      </p:grpSpPr>
      <p:sp>
        <p:nvSpPr>
          <p:cNvPr id="2" name="Enter Title Here"/>
          <p:cNvSpPr>
            <a:spLocks noGrp="1"/>
          </p:cNvSpPr>
          <p:nvPr>
            <p:ph type="title"/>
          </p:nvPr>
        </p:nvSpPr>
        <p:spPr>
          <a:xfrm>
            <a:off x="831850" y="712801"/>
            <a:ext cx="10515600" cy="2852737"/>
          </a:xfrm>
        </p:spPr>
        <p:txBody>
          <a:bodyPr anchor="b">
            <a:normAutofit/>
          </a:bodyPr>
          <a:lstStyle>
            <a:lvl1pPr>
              <a:defRPr sz="4800"/>
            </a:lvl1pPr>
          </a:lstStyle>
          <a:p>
            <a:r>
              <a:rPr lang="en-US"/>
              <a:t>Click to edit Master title style</a:t>
            </a:r>
          </a:p>
        </p:txBody>
      </p:sp>
      <p:sp>
        <p:nvSpPr>
          <p:cNvPr id="3" name="Text Placeholder 2"/>
          <p:cNvSpPr>
            <a:spLocks noGrp="1"/>
          </p:cNvSpPr>
          <p:nvPr>
            <p:ph type="body" idx="1"/>
          </p:nvPr>
        </p:nvSpPr>
        <p:spPr>
          <a:xfrm>
            <a:off x="831850" y="3592526"/>
            <a:ext cx="10515600" cy="1500187"/>
          </a:xfrm>
        </p:spPr>
        <p:txBody>
          <a:bodyPr/>
          <a:lstStyle>
            <a:lvl1pPr marL="0" indent="0">
              <a:buNone/>
              <a:defRPr sz="2400">
                <a:solidFill>
                  <a:schemeClr val="accent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AC74B8-448C-2642-809F-1184DC1B0B1B}" type="datetime1">
              <a:rPr lang="en-US" smtClean="0"/>
              <a:t>6/2/2020</a:t>
            </a:fld>
            <a:endParaRPr lang="en-US"/>
          </a:p>
        </p:txBody>
      </p:sp>
      <p:pic>
        <p:nvPicPr>
          <p:cNvPr id="8" name="Picture 7"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1850" y="4883817"/>
            <a:ext cx="1247274" cy="1096212"/>
          </a:xfrm>
          <a:prstGeom prst="rect">
            <a:avLst/>
          </a:prstGeom>
        </p:spPr>
      </p:pic>
      <p:sp>
        <p:nvSpPr>
          <p:cNvPr id="10" name="Content Placeholder 9"/>
          <p:cNvSpPr>
            <a:spLocks noGrp="1"/>
          </p:cNvSpPr>
          <p:nvPr>
            <p:ph sz="quarter" idx="13" hasCustomPrompt="1"/>
          </p:nvPr>
        </p:nvSpPr>
        <p:spPr>
          <a:xfrm>
            <a:off x="2363788" y="4813085"/>
            <a:ext cx="2911475" cy="1022350"/>
          </a:xfrm>
        </p:spPr>
        <p:txBody>
          <a:bodyPr>
            <a:noAutofit/>
          </a:bodyPr>
          <a:lstStyle>
            <a:lvl1pPr marL="0" indent="0">
              <a:buNone/>
              <a:defRPr sz="2400" baseline="0"/>
            </a:lvl1pPr>
            <a:lvl2pPr marL="457200" indent="0">
              <a:buNone/>
              <a:defRPr sz="1800"/>
            </a:lvl2pPr>
            <a:lvl3pPr marL="914400" indent="0">
              <a:buNone/>
              <a:defRPr sz="1800"/>
            </a:lvl3pPr>
            <a:lvl4pPr marL="1371600" indent="0">
              <a:buNone/>
              <a:defRPr sz="1800"/>
            </a:lvl4pPr>
            <a:lvl5pPr marL="1828800" indent="0">
              <a:buNone/>
              <a:defRPr sz="1800"/>
            </a:lvl5pPr>
          </a:lstStyle>
          <a:p>
            <a:pPr lvl="0"/>
            <a:r>
              <a:rPr lang="en-US"/>
              <a:t>Presenters:</a:t>
            </a:r>
          </a:p>
          <a:p>
            <a:pPr lvl="0"/>
            <a:r>
              <a:rPr lang="en-US"/>
              <a:t>Name 1</a:t>
            </a:r>
          </a:p>
          <a:p>
            <a:pPr lvl="0"/>
            <a:r>
              <a:rPr lang="en-US"/>
              <a:t>Name 2</a:t>
            </a:r>
          </a:p>
        </p:txBody>
      </p:sp>
    </p:spTree>
    <p:extLst>
      <p:ext uri="{BB962C8B-B14F-4D97-AF65-F5344CB8AC3E}">
        <p14:creationId xmlns:p14="http://schemas.microsoft.com/office/powerpoint/2010/main" val="583760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2: Simple">
    <p:spTree>
      <p:nvGrpSpPr>
        <p:cNvPr id="1" name=""/>
        <p:cNvGrpSpPr/>
        <p:nvPr/>
      </p:nvGrpSpPr>
      <p:grpSpPr>
        <a:xfrm>
          <a:off x="0" y="0"/>
          <a:ext cx="0" cy="0"/>
          <a:chOff x="0" y="0"/>
          <a:chExt cx="0" cy="0"/>
        </a:xfrm>
      </p:grpSpPr>
      <p:sp>
        <p:nvSpPr>
          <p:cNvPr id="2" name="Enter Title Here"/>
          <p:cNvSpPr>
            <a:spLocks noGrp="1"/>
          </p:cNvSpPr>
          <p:nvPr>
            <p:ph type="title"/>
          </p:nvPr>
        </p:nvSpPr>
        <p:spPr>
          <a:xfrm>
            <a:off x="838200" y="3012554"/>
            <a:ext cx="10515600" cy="1325563"/>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1438AE9-9170-C44D-B69D-85230FA628E5}" type="datetime1">
              <a:rPr lang="en-US" smtClean="0"/>
              <a:t>6/2/2020</a:t>
            </a:fld>
            <a:endParaRPr lang="en-US"/>
          </a:p>
        </p:txBody>
      </p:sp>
      <p:pic>
        <p:nvPicPr>
          <p:cNvPr id="6" name="Picture 5" descr="California Energy Commission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38200" y="656202"/>
            <a:ext cx="1247274" cy="1096212"/>
          </a:xfrm>
          <a:prstGeom prst="rect">
            <a:avLst/>
          </a:prstGeom>
        </p:spPr>
      </p:pic>
    </p:spTree>
    <p:extLst>
      <p:ext uri="{BB962C8B-B14F-4D97-AF65-F5344CB8AC3E}">
        <p14:creationId xmlns:p14="http://schemas.microsoft.com/office/powerpoint/2010/main" val="9027837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Content: 1 fram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56C4852-C69A-3C46-A74D-F2D8C6D17F46}" type="datetime1">
              <a:rPr lang="en-US" smtClean="0"/>
              <a:t>6/2/2020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8610600" y="6463234"/>
            <a:ext cx="2743200" cy="365125"/>
          </a:xfrm>
          <a:prstGeom prst="rect">
            <a:avLst/>
          </a:prstGeo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936458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Content: 2 fram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1C91894-EB80-6048-AAFF-32CE04FEA1F0}" type="datetime1">
              <a:rPr lang="en-US" smtClean="0"/>
              <a:t>6/2/2020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610600" y="6463234"/>
            <a:ext cx="2743200" cy="365125"/>
          </a:xfrm>
          <a:prstGeom prst="rect">
            <a:avLst/>
          </a:prstGeo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1510480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ntent: 2 frame w/ titl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9ACA14F-C253-2C4B-BB94-A112B33202D4}" type="datetime1">
              <a:rPr lang="en-US" smtClean="0"/>
              <a:t>6/2/2020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610600" y="6463234"/>
            <a:ext cx="2743200" cy="365125"/>
          </a:xfrm>
          <a:prstGeom prst="rect">
            <a:avLst/>
          </a:prstGeom>
        </p:spPr>
        <p:txBody>
          <a:bodyPr/>
          <a:lstStyle/>
          <a:p>
            <a:fld id="{005C4985-ACD0-2B4C-8981-36243250F268}" type="slidenum">
              <a:rPr lang="en-US" smtClean="0"/>
              <a:t>‹#›</a:t>
            </a:fld>
            <a:endParaRPr lang="en-US"/>
          </a:p>
        </p:txBody>
      </p:sp>
      <p:sp>
        <p:nvSpPr>
          <p:cNvPr id="11" name="Enter Title Here"/>
          <p:cNvSpPr>
            <a:spLocks noGrp="1"/>
          </p:cNvSpPr>
          <p:nvPr>
            <p:ph type="title"/>
          </p:nvPr>
        </p:nvSpPr>
        <p:spPr>
          <a:xfrm>
            <a:off x="1399822" y="237067"/>
            <a:ext cx="9953978" cy="1038840"/>
          </a:xfrm>
        </p:spPr>
        <p:txBody>
          <a:bodyPr/>
          <a:lstStyle/>
          <a:p>
            <a:r>
              <a:rPr lang="en-US"/>
              <a:t>Click to edit Master title style</a:t>
            </a:r>
          </a:p>
        </p:txBody>
      </p:sp>
    </p:spTree>
    <p:extLst>
      <p:ext uri="{BB962C8B-B14F-4D97-AF65-F5344CB8AC3E}">
        <p14:creationId xmlns:p14="http://schemas.microsoft.com/office/powerpoint/2010/main" val="12389336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Content: Figure">
    <p:spTree>
      <p:nvGrpSpPr>
        <p:cNvPr id="1" name=""/>
        <p:cNvGrpSpPr/>
        <p:nvPr/>
      </p:nvGrpSpPr>
      <p:grpSpPr>
        <a:xfrm>
          <a:off x="0" y="0"/>
          <a:ext cx="0" cy="0"/>
          <a:chOff x="0" y="0"/>
          <a:chExt cx="0" cy="0"/>
        </a:xfrm>
      </p:grpSpPr>
      <p:sp>
        <p:nvSpPr>
          <p:cNvPr id="2" name="Enter Title Here"/>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0A639FC-0D0B-254C-A488-84C1053DC81E}" type="datetime1">
              <a:rPr lang="en-US" smtClean="0"/>
              <a:t>6/2/2020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610600" y="6463234"/>
            <a:ext cx="2743200" cy="365125"/>
          </a:xfrm>
          <a:prstGeom prst="rect">
            <a:avLst/>
          </a:prstGeom>
        </p:spPr>
        <p:txBody>
          <a:bodyPr/>
          <a:lstStyle/>
          <a:p>
            <a:fld id="{005C4985-ACD0-2B4C-8981-36243250F268}" type="slidenum">
              <a:rPr lang="en-US" smtClean="0"/>
              <a:t>‹#›</a:t>
            </a:fld>
            <a:endParaRPr lang="en-US"/>
          </a:p>
        </p:txBody>
      </p:sp>
    </p:spTree>
    <p:extLst>
      <p:ext uri="{BB962C8B-B14F-4D97-AF65-F5344CB8AC3E}">
        <p14:creationId xmlns:p14="http://schemas.microsoft.com/office/powerpoint/2010/main" val="755809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AAEF258-FE05-9A40-ABEB-3CEFD609CF46}" type="datetime1">
              <a:rPr lang="en-US" smtClean="0"/>
              <a:t>6/2/2020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898989"/>
                </a:solidFill>
              </a:defRPr>
            </a:lvl1pPr>
          </a:lstStyle>
          <a:p>
            <a:fld id="{7F09A1A5-4186-AE45-B489-8F93D826EB49}" type="slidenum">
              <a:rPr lang="en-US" smtClean="0"/>
              <a:pPr/>
              <a:t>‹#›</a:t>
            </a:fld>
            <a:endParaRPr lang="en-US"/>
          </a:p>
        </p:txBody>
      </p:sp>
      <p:sp>
        <p:nvSpPr>
          <p:cNvPr id="7" name="Enter Title Here"/>
          <p:cNvSpPr>
            <a:spLocks noGrp="1"/>
          </p:cNvSpPr>
          <p:nvPr>
            <p:ph type="title"/>
          </p:nvPr>
        </p:nvSpPr>
        <p:spPr>
          <a:xfrm>
            <a:off x="1399822" y="237067"/>
            <a:ext cx="9953978" cy="1038840"/>
          </a:xfrm>
        </p:spPr>
        <p:txBody>
          <a:bodyPr/>
          <a:lstStyle/>
          <a:p>
            <a:r>
              <a:rPr lang="en-US"/>
              <a:t>Click to edit Master title style</a:t>
            </a:r>
          </a:p>
        </p:txBody>
      </p:sp>
      <p:sp>
        <p:nvSpPr>
          <p:cNvPr id="8" name="Content Placeholder 2"/>
          <p:cNvSpPr>
            <a:spLocks noGrp="1"/>
          </p:cNvSpPr>
          <p:nvPr>
            <p:ph idx="1"/>
          </p:nvPr>
        </p:nvSpPr>
        <p:spPr>
          <a:xfrm>
            <a:off x="1399822" y="1825625"/>
            <a:ext cx="995397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138165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6D0696-7CCE-494F-A431-EAFE08099352}" type="datetime1">
              <a:rPr lang="en-US" smtClean="0"/>
              <a:t>6/2/2020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09A1A5-4186-AE45-B489-8F93D826EB49}" type="slidenum">
              <a:rPr lang="en-US" smtClean="0"/>
              <a:t>‹#›</a:t>
            </a:fld>
            <a:endParaRPr lang="en-US"/>
          </a:p>
        </p:txBody>
      </p:sp>
      <p:sp>
        <p:nvSpPr>
          <p:cNvPr id="8"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4020734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F386C1D-959B-6C44-9D8E-1EBE83060B83}" type="datetime1">
              <a:rPr lang="en-US" smtClean="0"/>
              <a:t>6/2/2020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09A1A5-4186-AE45-B489-8F93D826EB49}" type="slidenum">
              <a:rPr lang="en-US" smtClean="0"/>
              <a:t>‹#›</a:t>
            </a:fld>
            <a:endParaRPr lang="en-US"/>
          </a:p>
        </p:txBody>
      </p:sp>
      <p:sp>
        <p:nvSpPr>
          <p:cNvPr id="10"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Tree>
    <p:extLst>
      <p:ext uri="{BB962C8B-B14F-4D97-AF65-F5344CB8AC3E}">
        <p14:creationId xmlns:p14="http://schemas.microsoft.com/office/powerpoint/2010/main" val="16644500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4909F6-C5C0-404A-8B68-383F4730A3E4}" type="datetime1">
              <a:rPr lang="en-US" smtClean="0"/>
              <a:t>6/2/2020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CDCD1BE-76F0-964D-BEB4-4B9A284D890B}" type="slidenum">
              <a:rPr lang="en-US" smtClean="0"/>
              <a:pPr/>
              <a:t>‹#›</a:t>
            </a:fld>
            <a:endParaRPr lang="en-US"/>
          </a:p>
        </p:txBody>
      </p:sp>
    </p:spTree>
    <p:extLst>
      <p:ext uri="{BB962C8B-B14F-4D97-AF65-F5344CB8AC3E}">
        <p14:creationId xmlns:p14="http://schemas.microsoft.com/office/powerpoint/2010/main" val="339452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A356507B-4CCB-9B49-A0AD-E20110655715}" type="datetime1">
              <a:rPr lang="en-US" smtClean="0"/>
              <a:t>6/2/2020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420EBB6-C900-684B-B96E-D78E525ADD2C}" type="slidenum">
              <a:rPr lang="en-US" smtClean="0"/>
              <a:t>‹#›</a:t>
            </a:fld>
            <a:endParaRPr lang="en-US"/>
          </a:p>
        </p:txBody>
      </p:sp>
    </p:spTree>
    <p:extLst>
      <p:ext uri="{BB962C8B-B14F-4D97-AF65-F5344CB8AC3E}">
        <p14:creationId xmlns:p14="http://schemas.microsoft.com/office/powerpoint/2010/main" val="123686039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theme" Target="../theme/theme3.xml"/><Relationship Id="rId4"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2.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CC8CC8-7D7E-0A4B-9437-745D5071E9C2}" type="datetime1">
              <a:rPr lang="en-US" smtClean="0"/>
              <a:t>6/2/2020</a:t>
            </a:fld>
            <a:endParaRPr lang="en-US"/>
          </a:p>
        </p:txBody>
      </p:sp>
    </p:spTree>
    <p:extLst>
      <p:ext uri="{BB962C8B-B14F-4D97-AF65-F5344CB8AC3E}">
        <p14:creationId xmlns:p14="http://schemas.microsoft.com/office/powerpoint/2010/main" val="1296627523"/>
      </p:ext>
    </p:extLst>
  </p:cSld>
  <p:clrMap bg1="lt1" tx1="dk1" bg2="lt2" tx2="dk2" accent1="accent1" accent2="accent2" accent3="accent3" accent4="accent4" accent5="accent5" accent6="accent6" hlink="hlink" folHlink="folHlink"/>
  <p:sldLayoutIdLst>
    <p:sldLayoutId id="2147483649"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34F360-0BA0-8540-B27B-28FBA28FADF7}" type="datetime1">
              <a:rPr lang="en-US" smtClean="0"/>
              <a:t>6/2/2020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B12032-C4BC-1846-BCAE-83F2C463453C}" type="slidenum">
              <a:rPr lang="en-US" smtClean="0"/>
              <a:t>‹#›</a:t>
            </a:fld>
            <a:endParaRPr lang="en-US"/>
          </a:p>
        </p:txBody>
      </p:sp>
    </p:spTree>
    <p:extLst>
      <p:ext uri="{BB962C8B-B14F-4D97-AF65-F5344CB8AC3E}">
        <p14:creationId xmlns:p14="http://schemas.microsoft.com/office/powerpoint/2010/main" val="1442719388"/>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6"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463234"/>
            <a:ext cx="2743200" cy="365125"/>
          </a:xfrm>
          <a:prstGeom prst="rect">
            <a:avLst/>
          </a:prstGeom>
        </p:spPr>
        <p:txBody>
          <a:bodyPr vert="horz" lIns="91440" tIns="45720" rIns="91440" bIns="45720" rtlCol="0" anchor="ctr"/>
          <a:lstStyle>
            <a:lvl1pPr algn="l">
              <a:defRPr sz="1200">
                <a:solidFill>
                  <a:schemeClr val="bg1"/>
                </a:solidFill>
              </a:defRPr>
            </a:lvl1pPr>
          </a:lstStyle>
          <a:p>
            <a:fld id="{10562992-772B-3C4E-9810-F8ADBF4F57E7}" type="datetime1">
              <a:rPr lang="en-US" smtClean="0"/>
              <a:t>6/2/2020</a:t>
            </a:fld>
            <a:endParaRPr lang="en-US"/>
          </a:p>
        </p:txBody>
      </p:sp>
      <p:sp>
        <p:nvSpPr>
          <p:cNvPr id="5" name="Footer Placeholder 4"/>
          <p:cNvSpPr>
            <a:spLocks noGrp="1"/>
          </p:cNvSpPr>
          <p:nvPr>
            <p:ph type="ftr" sz="quarter" idx="3"/>
          </p:nvPr>
        </p:nvSpPr>
        <p:spPr>
          <a:xfrm>
            <a:off x="4038600" y="6463234"/>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463234"/>
            <a:ext cx="2743200" cy="365125"/>
          </a:xfrm>
          <a:prstGeom prst="rect">
            <a:avLst/>
          </a:prstGeom>
        </p:spPr>
        <p:txBody>
          <a:bodyPr vert="horz" lIns="91440" tIns="45720" rIns="91440" bIns="45720" rtlCol="0" anchor="ctr"/>
          <a:lstStyle>
            <a:lvl1pPr algn="r">
              <a:defRPr sz="1200">
                <a:solidFill>
                  <a:srgbClr val="898989"/>
                </a:solidFill>
              </a:defRPr>
            </a:lvl1pPr>
          </a:lstStyle>
          <a:p>
            <a:fld id="{005C4985-ACD0-2B4C-8981-36243250F268}" type="slidenum">
              <a:rPr lang="en-US" smtClean="0"/>
              <a:pPr/>
              <a:t>‹#›</a:t>
            </a:fld>
            <a:endParaRPr lang="en-US"/>
          </a:p>
        </p:txBody>
      </p:sp>
      <p:pic>
        <p:nvPicPr>
          <p:cNvPr id="7" name="Picture 6"/>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pic>
        <p:nvPicPr>
          <p:cNvPr id="9" name="Picture 8">
            <a:extLst>
              <a:ext uri="{FF2B5EF4-FFF2-40B4-BE49-F238E27FC236}">
                <a16:creationId xmlns:a16="http://schemas.microsoft.com/office/drawing/2014/main" id="{A34AA0B3-E31F-4D9E-AA98-81AFC64A5946}"/>
              </a:ext>
            </a:extLst>
          </p:cNvPr>
          <p:cNvPicPr>
            <a:picLocks noChangeAspect="1"/>
          </p:cNvPicPr>
          <p:nvPr userDrawn="1"/>
        </p:nvPicPr>
        <p:blipFill>
          <a:blip r:embed="rId8"/>
          <a:stretch>
            <a:fillRect/>
          </a:stretch>
        </p:blipFill>
        <p:spPr>
          <a:xfrm>
            <a:off x="10898610" y="153403"/>
            <a:ext cx="1105432" cy="869658"/>
          </a:xfrm>
          <a:prstGeom prst="rect">
            <a:avLst/>
          </a:prstGeom>
        </p:spPr>
      </p:pic>
    </p:spTree>
    <p:extLst>
      <p:ext uri="{BB962C8B-B14F-4D97-AF65-F5344CB8AC3E}">
        <p14:creationId xmlns:p14="http://schemas.microsoft.com/office/powerpoint/2010/main" val="1749497046"/>
      </p:ext>
    </p:extLst>
  </p:cSld>
  <p:clrMap bg1="lt1" tx1="dk1" bg2="lt2" tx2="dk2" accent1="accent1" accent2="accent2" accent3="accent3" accent4="accent4" accent5="accent5" accent6="accent6" hlink="hlink" folHlink="folHlink"/>
  <p:sldLayoutIdLst>
    <p:sldLayoutId id="2147483673" r:id="rId1"/>
    <p:sldLayoutId id="2147483675" r:id="rId2"/>
    <p:sldLayoutId id="2147483676" r:id="rId3"/>
    <p:sldLayoutId id="2147483677" r:id="rId4"/>
  </p:sldLayoutIdLst>
  <p:hf hdr="0" ftr="0" dt="0"/>
  <p:txStyles>
    <p:titleStyle>
      <a:lvl1pPr algn="l" defTabSz="914400" rtl="0" eaLnBrk="1" latinLnBrk="0" hangingPunct="1">
        <a:lnSpc>
          <a:spcPct val="90000"/>
        </a:lnSpc>
        <a:spcBef>
          <a:spcPct val="0"/>
        </a:spcBef>
        <a:buNone/>
        <a:defRPr sz="4400" kern="1200">
          <a:solidFill>
            <a:schemeClr val="accent1">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3E695F-21E5-C242-92E6-E78B31EE7C7E}" type="datetime1">
              <a:rPr lang="en-US" smtClean="0"/>
              <a:t>6/2/2020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09A1A5-4186-AE45-B489-8F93D826EB49}" type="slidenum">
              <a:rPr lang="en-US" smtClean="0"/>
              <a:t>‹#›</a:t>
            </a:fld>
            <a:endParaRPr lang="en-US"/>
          </a:p>
        </p:txBody>
      </p:sp>
      <p:sp>
        <p:nvSpPr>
          <p:cNvPr id="7" name="Enter Title Here"/>
          <p:cNvSpPr>
            <a:spLocks noGrp="1"/>
          </p:cNvSpPr>
          <p:nvPr>
            <p:ph type="title"/>
          </p:nvPr>
        </p:nvSpPr>
        <p:spPr>
          <a:xfrm>
            <a:off x="1399822" y="237067"/>
            <a:ext cx="9953978" cy="1038840"/>
          </a:xfrm>
          <a:prstGeom prst="rect">
            <a:avLst/>
          </a:prstGeom>
        </p:spPr>
        <p:txBody>
          <a:bodyPr vert="horz" lIns="91440" tIns="45720" rIns="91440" bIns="45720" rtlCol="0" anchor="ctr">
            <a:normAutofit/>
          </a:bodyPr>
          <a:lstStyle/>
          <a:p>
            <a:r>
              <a:rPr lang="en-US"/>
              <a:t>Click to edit Master title style</a:t>
            </a:r>
          </a:p>
        </p:txBody>
      </p:sp>
      <p:sp>
        <p:nvSpPr>
          <p:cNvPr id="8" name="Text Placeholder 2"/>
          <p:cNvSpPr>
            <a:spLocks noGrp="1"/>
          </p:cNvSpPr>
          <p:nvPr>
            <p:ph type="body" idx="1"/>
          </p:nvPr>
        </p:nvSpPr>
        <p:spPr>
          <a:xfrm>
            <a:off x="1399822" y="1825625"/>
            <a:ext cx="995397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Picture 8"/>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328549" y="224496"/>
            <a:ext cx="827718" cy="727472"/>
          </a:xfrm>
          <a:prstGeom prst="rect">
            <a:avLst/>
          </a:prstGeom>
        </p:spPr>
      </p:pic>
    </p:spTree>
    <p:extLst>
      <p:ext uri="{BB962C8B-B14F-4D97-AF65-F5344CB8AC3E}">
        <p14:creationId xmlns:p14="http://schemas.microsoft.com/office/powerpoint/2010/main" val="219567250"/>
      </p:ext>
    </p:extLst>
  </p:cSld>
  <p:clrMap bg1="lt1" tx1="dk1" bg2="lt2" tx2="dk2" accent1="accent1" accent2="accent2" accent3="accent3" accent4="accent4" accent5="accent5" accent6="accent6" hlink="hlink" folHlink="folHlink"/>
  <p:sldLayoutIdLst>
    <p:sldLayoutId id="2147483684" r:id="rId1"/>
    <p:sldLayoutId id="2147483686" r:id="rId2"/>
    <p:sldLayoutId id="2147483687" r:id="rId3"/>
  </p:sldLayoutIdLst>
  <p:hf hdr="0" ftr="0" dt="0"/>
  <p:txStyles>
    <p:titleStyle>
      <a:lvl1pPr algn="l" defTabSz="914400" rtl="0" eaLnBrk="1" latinLnBrk="0" hangingPunct="1">
        <a:lnSpc>
          <a:spcPct val="90000"/>
        </a:lnSpc>
        <a:spcBef>
          <a:spcPct val="0"/>
        </a:spcBef>
        <a:buNone/>
        <a:defRPr sz="4400" kern="1200">
          <a:solidFill>
            <a:schemeClr val="tx2">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024D1D3D-27CC-A740-857C-D26C679943FF}" type="datetime1">
              <a:rPr lang="en-US" smtClean="0"/>
              <a:t>6/2/2020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solidFill>
              </a:defRPr>
            </a:lvl1pPr>
          </a:lstStyle>
          <a:p>
            <a:fld id="{0CDCD1BE-76F0-964D-BEB4-4B9A284D890B}" type="slidenum">
              <a:rPr lang="en-US" smtClean="0"/>
              <a:pPr/>
              <a:t>‹#›</a:t>
            </a:fld>
            <a:endParaRPr lang="en-US"/>
          </a:p>
        </p:txBody>
      </p:sp>
    </p:spTree>
    <p:extLst>
      <p:ext uri="{BB962C8B-B14F-4D97-AF65-F5344CB8AC3E}">
        <p14:creationId xmlns:p14="http://schemas.microsoft.com/office/powerpoint/2010/main" val="1051358764"/>
      </p:ext>
    </p:extLst>
  </p:cSld>
  <p:clrMap bg1="lt1" tx1="dk1" bg2="lt2" tx2="dk2" accent1="accent1" accent2="accent2" accent3="accent3" accent4="accent4" accent5="accent5" accent6="accent6" hlink="hlink" folHlink="folHlink"/>
  <p:sldLayoutIdLst>
    <p:sldLayoutId id="2147483680"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7C9D11-B800-8947-A108-C2AFD56D7B11}" type="datetime1">
              <a:rPr lang="en-US" smtClean="0"/>
              <a:t>6/2/2020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20EBB6-C900-684B-B96E-D78E525ADD2C}" type="slidenum">
              <a:rPr lang="en-US" smtClean="0"/>
              <a:t>‹#›</a:t>
            </a:fld>
            <a:endParaRPr lang="en-US"/>
          </a:p>
        </p:txBody>
      </p:sp>
    </p:spTree>
    <p:extLst>
      <p:ext uri="{BB962C8B-B14F-4D97-AF65-F5344CB8AC3E}">
        <p14:creationId xmlns:p14="http://schemas.microsoft.com/office/powerpoint/2010/main" val="308076826"/>
      </p:ext>
    </p:extLst>
  </p:cSld>
  <p:clrMap bg1="lt1" tx1="dk1" bg2="lt2" tx2="dk2" accent1="accent1" accent2="accent2" accent3="accent3" accent4="accent4" accent5="accent5" accent6="accent6" hlink="hlink" folHlink="folHlink"/>
  <p:sldLayoutIdLst>
    <p:sldLayoutId id="2147483681"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hyperlink" Target="http://www.caclimateinvestments.ca.gov/" TargetMode="External"/><Relationship Id="rId4" Type="http://schemas.openxmlformats.org/officeDocument/2006/relationships/hyperlink" Target="https://www.energy.ca.gov/programs-and-topics/programs/food-production-program"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22.svg"/><Relationship Id="rId3" Type="http://schemas.openxmlformats.org/officeDocument/2006/relationships/image" Target="../media/image12.png"/><Relationship Id="rId7" Type="http://schemas.openxmlformats.org/officeDocument/2006/relationships/image" Target="../media/image16.svg"/><Relationship Id="rId12"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5.png"/><Relationship Id="rId11" Type="http://schemas.openxmlformats.org/officeDocument/2006/relationships/image" Target="../media/image20.svg"/><Relationship Id="rId5" Type="http://schemas.openxmlformats.org/officeDocument/2006/relationships/image" Target="../media/image14.svg"/><Relationship Id="rId15" Type="http://schemas.openxmlformats.org/officeDocument/2006/relationships/image" Target="../media/image24.sv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svg"/><Relationship Id="rId14" Type="http://schemas.openxmlformats.org/officeDocument/2006/relationships/image" Target="../media/image2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sv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28.sv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http://www.caclimateinvestments.ca.gov/annual-report" TargetMode="External"/><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831850" y="5653802"/>
            <a:ext cx="10515600" cy="1118139"/>
          </a:xfrm>
        </p:spPr>
        <p:txBody>
          <a:bodyPr anchor="t"/>
          <a:lstStyle/>
          <a:p>
            <a:r>
              <a:rPr lang="en-US" sz="1800"/>
              <a:t>Kevin Uy</a:t>
            </a:r>
          </a:p>
          <a:p>
            <a:r>
              <a:rPr lang="en-US" sz="1800"/>
              <a:t>California Energy Commission</a:t>
            </a:r>
          </a:p>
          <a:p>
            <a:r>
              <a:rPr lang="en-US" sz="1800"/>
              <a:t>June 10, 2020</a:t>
            </a:r>
            <a:endParaRPr lang="en-US" sz="1800">
              <a:cs typeface="Arial" panose="020B0604020202020204"/>
            </a:endParaRPr>
          </a:p>
        </p:txBody>
      </p:sp>
      <p:sp>
        <p:nvSpPr>
          <p:cNvPr id="4" name="Title 3"/>
          <p:cNvSpPr>
            <a:spLocks noGrp="1"/>
          </p:cNvSpPr>
          <p:nvPr>
            <p:ph type="title"/>
          </p:nvPr>
        </p:nvSpPr>
        <p:spPr>
          <a:xfrm>
            <a:off x="831850" y="4361539"/>
            <a:ext cx="10515600" cy="1356059"/>
          </a:xfrm>
        </p:spPr>
        <p:txBody>
          <a:bodyPr/>
          <a:lstStyle/>
          <a:p>
            <a:r>
              <a:rPr lang="en-US" sz="3600">
                <a:ea typeface="+mn-lt"/>
                <a:cs typeface="+mn-lt"/>
              </a:rPr>
              <a:t>Food Production Investment Program</a:t>
            </a:r>
            <a:br>
              <a:rPr lang="en-US" sz="3600">
                <a:ea typeface="+mn-lt"/>
                <a:cs typeface="+mn-lt"/>
              </a:rPr>
            </a:br>
            <a:r>
              <a:rPr lang="en-US" sz="3600">
                <a:ea typeface="+mn-lt"/>
                <a:cs typeface="+mn-lt"/>
              </a:rPr>
              <a:t>June 2020 Overview</a:t>
            </a:r>
            <a:endParaRPr lang="en-US" sz="3600"/>
          </a:p>
        </p:txBody>
      </p:sp>
      <p:pic>
        <p:nvPicPr>
          <p:cNvPr id="3" name="Picture 2" descr="Logo for California Climate Investments">
            <a:extLst>
              <a:ext uri="{FF2B5EF4-FFF2-40B4-BE49-F238E27FC236}">
                <a16:creationId xmlns:a16="http://schemas.microsoft.com/office/drawing/2014/main" id="{F7F07F35-6DAD-4CC3-9B05-548C9BED0EB1}"/>
              </a:ext>
            </a:extLst>
          </p:cNvPr>
          <p:cNvPicPr>
            <a:picLocks noChangeAspect="1"/>
          </p:cNvPicPr>
          <p:nvPr/>
        </p:nvPicPr>
        <p:blipFill>
          <a:blip r:embed="rId3"/>
          <a:stretch>
            <a:fillRect/>
          </a:stretch>
        </p:blipFill>
        <p:spPr>
          <a:xfrm>
            <a:off x="2270375" y="749470"/>
            <a:ext cx="1617790" cy="1213342"/>
          </a:xfrm>
          <a:prstGeom prst="rect">
            <a:avLst/>
          </a:prstGeom>
        </p:spPr>
      </p:pic>
    </p:spTree>
    <p:extLst>
      <p:ext uri="{BB962C8B-B14F-4D97-AF65-F5344CB8AC3E}">
        <p14:creationId xmlns:p14="http://schemas.microsoft.com/office/powerpoint/2010/main" val="19759390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399822" y="1830762"/>
            <a:ext cx="9953978" cy="4752917"/>
          </a:xfrm>
        </p:spPr>
        <p:txBody>
          <a:bodyPr vert="horz" lIns="91440" tIns="45720" rIns="91440" bIns="45720" rtlCol="0" anchor="t">
            <a:normAutofit/>
          </a:bodyPr>
          <a:lstStyle/>
          <a:p>
            <a:r>
              <a:rPr lang="de-DE"/>
              <a:t>The </a:t>
            </a:r>
            <a:r>
              <a:rPr lang="de-DE">
                <a:hlinkClick r:id="rId4"/>
              </a:rPr>
              <a:t>Food Production Investment Program</a:t>
            </a:r>
            <a:r>
              <a:rPr lang="de-DE"/>
              <a:t> (FPIP) </a:t>
            </a:r>
            <a:r>
              <a:rPr lang="de-DE" err="1"/>
              <a:t>funds</a:t>
            </a:r>
            <a:r>
              <a:rPr lang="de-DE"/>
              <a:t> </a:t>
            </a:r>
            <a:r>
              <a:rPr lang="de-DE" err="1"/>
              <a:t>drop</a:t>
            </a:r>
            <a:r>
              <a:rPr lang="de-DE"/>
              <a:t>-in and </a:t>
            </a:r>
            <a:r>
              <a:rPr lang="de-DE" err="1"/>
              <a:t>emerging</a:t>
            </a:r>
            <a:r>
              <a:rPr lang="de-DE"/>
              <a:t> </a:t>
            </a:r>
            <a:r>
              <a:rPr lang="de-DE" err="1"/>
              <a:t>energy</a:t>
            </a:r>
            <a:r>
              <a:rPr lang="de-DE"/>
              <a:t> </a:t>
            </a:r>
            <a:r>
              <a:rPr lang="de-DE" err="1"/>
              <a:t>technologies</a:t>
            </a:r>
            <a:r>
              <a:rPr lang="de-DE"/>
              <a:t> at </a:t>
            </a:r>
            <a:r>
              <a:rPr lang="de-DE" err="1"/>
              <a:t>food</a:t>
            </a:r>
            <a:r>
              <a:rPr lang="de-DE"/>
              <a:t> </a:t>
            </a:r>
            <a:r>
              <a:rPr lang="de-DE" err="1"/>
              <a:t>production</a:t>
            </a:r>
            <a:r>
              <a:rPr lang="de-DE"/>
              <a:t> </a:t>
            </a:r>
            <a:r>
              <a:rPr lang="de-DE" err="1"/>
              <a:t>facilities</a:t>
            </a:r>
            <a:r>
              <a:rPr lang="de-DE"/>
              <a:t> in California </a:t>
            </a:r>
            <a:r>
              <a:rPr lang="de-DE" err="1"/>
              <a:t>with</a:t>
            </a:r>
            <a:r>
              <a:rPr lang="de-DE"/>
              <a:t> </a:t>
            </a:r>
            <a:r>
              <a:rPr lang="de-DE" err="1"/>
              <a:t>the</a:t>
            </a:r>
            <a:r>
              <a:rPr lang="de-DE"/>
              <a:t> </a:t>
            </a:r>
            <a:r>
              <a:rPr lang="de-DE" err="1"/>
              <a:t>goal</a:t>
            </a:r>
            <a:r>
              <a:rPr lang="de-DE"/>
              <a:t> </a:t>
            </a:r>
            <a:r>
              <a:rPr lang="de-DE" err="1"/>
              <a:t>of</a:t>
            </a:r>
            <a:r>
              <a:rPr lang="de-DE"/>
              <a:t> </a:t>
            </a:r>
            <a:r>
              <a:rPr lang="de-DE" err="1"/>
              <a:t>reducing</a:t>
            </a:r>
            <a:r>
              <a:rPr lang="de-DE"/>
              <a:t> </a:t>
            </a:r>
            <a:r>
              <a:rPr lang="de-DE" err="1"/>
              <a:t>greenhouse</a:t>
            </a:r>
            <a:r>
              <a:rPr lang="de-DE"/>
              <a:t> gas </a:t>
            </a:r>
            <a:r>
              <a:rPr lang="de-DE" err="1"/>
              <a:t>emissions</a:t>
            </a:r>
            <a:r>
              <a:rPr lang="de-DE"/>
              <a:t>.</a:t>
            </a:r>
            <a:endParaRPr lang="de-DE">
              <a:cs typeface="Arial"/>
            </a:endParaRPr>
          </a:p>
          <a:p>
            <a:endParaRPr lang="de-DE">
              <a:cs typeface="Arial"/>
            </a:endParaRPr>
          </a:p>
          <a:p>
            <a:r>
              <a:rPr lang="de-DE"/>
              <a:t>FPIP </a:t>
            </a:r>
            <a:r>
              <a:rPr lang="en-US"/>
              <a:t>is part of </a:t>
            </a:r>
            <a:r>
              <a:rPr lang="en-US">
                <a:hlinkClick r:id="rId5"/>
              </a:rPr>
              <a:t>California Climate Investments</a:t>
            </a:r>
            <a:r>
              <a:rPr lang="en-US"/>
              <a:t>, a statewide initiative that puts billions of Cap-and-Trade dollars to work reducing greenhouse gas emissions, strengthening the economy, and improving public health and the environment — particularly in disadvantaged communities.</a:t>
            </a:r>
            <a:endParaRPr lang="de-DE">
              <a:cs typeface="Arial"/>
            </a:endParaRPr>
          </a:p>
          <a:p>
            <a:endParaRPr lang="en-US">
              <a:cs typeface="Arial" panose="020B0604020202020204"/>
            </a:endParaRPr>
          </a:p>
        </p:txBody>
      </p:sp>
      <p:sp>
        <p:nvSpPr>
          <p:cNvPr id="2" name="Title 1"/>
          <p:cNvSpPr>
            <a:spLocks noGrp="1"/>
          </p:cNvSpPr>
          <p:nvPr>
            <p:ph type="title"/>
          </p:nvPr>
        </p:nvSpPr>
        <p:spPr/>
        <p:txBody>
          <a:bodyPr>
            <a:normAutofit/>
          </a:bodyPr>
          <a:lstStyle/>
          <a:p>
            <a:r>
              <a:rPr lang="en-US"/>
              <a:t>Program Background</a:t>
            </a:r>
          </a:p>
        </p:txBody>
      </p:sp>
      <p:sp>
        <p:nvSpPr>
          <p:cNvPr id="5" name="Slide Number Placeholder 4"/>
          <p:cNvSpPr>
            <a:spLocks noGrp="1"/>
          </p:cNvSpPr>
          <p:nvPr>
            <p:ph type="sldNum" sz="quarter" idx="12"/>
          </p:nvPr>
        </p:nvSpPr>
        <p:spPr/>
        <p:txBody>
          <a:bodyPr/>
          <a:lstStyle/>
          <a:p>
            <a:fld id="{005C4985-ACD0-2B4C-8981-36243250F268}" type="slidenum">
              <a:rPr lang="en-US" smtClean="0"/>
              <a:t>2</a:t>
            </a:fld>
            <a:endParaRPr lang="en-US"/>
          </a:p>
        </p:txBody>
      </p:sp>
    </p:spTree>
    <p:extLst>
      <p:ext uri="{BB962C8B-B14F-4D97-AF65-F5344CB8AC3E}">
        <p14:creationId xmlns:p14="http://schemas.microsoft.com/office/powerpoint/2010/main" val="1862206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B5811A-9F6B-4AFA-8A40-CE45A1756203}"/>
              </a:ext>
            </a:extLst>
          </p:cNvPr>
          <p:cNvSpPr>
            <a:spLocks noGrp="1"/>
          </p:cNvSpPr>
          <p:nvPr>
            <p:ph type="title"/>
          </p:nvPr>
        </p:nvSpPr>
        <p:spPr/>
        <p:txBody>
          <a:bodyPr/>
          <a:lstStyle/>
          <a:p>
            <a:r>
              <a:rPr lang="en-US" dirty="0"/>
              <a:t>Food Production in California</a:t>
            </a:r>
          </a:p>
        </p:txBody>
      </p:sp>
      <p:sp>
        <p:nvSpPr>
          <p:cNvPr id="5" name="Slide Number Placeholder 4">
            <a:extLst>
              <a:ext uri="{FF2B5EF4-FFF2-40B4-BE49-F238E27FC236}">
                <a16:creationId xmlns:a16="http://schemas.microsoft.com/office/drawing/2014/main" id="{A7068AE9-B68D-47F5-B7C1-BA1228D3F003}"/>
              </a:ext>
            </a:extLst>
          </p:cNvPr>
          <p:cNvSpPr>
            <a:spLocks noGrp="1"/>
          </p:cNvSpPr>
          <p:nvPr>
            <p:ph type="sldNum" sz="quarter" idx="12"/>
          </p:nvPr>
        </p:nvSpPr>
        <p:spPr/>
        <p:txBody>
          <a:bodyPr/>
          <a:lstStyle/>
          <a:p>
            <a:fld id="{005C4985-ACD0-2B4C-8981-36243250F268}" type="slidenum">
              <a:rPr lang="en-US" smtClean="0"/>
              <a:t>3</a:t>
            </a:fld>
            <a:endParaRPr lang="en-US"/>
          </a:p>
        </p:txBody>
      </p:sp>
      <p:sp>
        <p:nvSpPr>
          <p:cNvPr id="8" name="TextBox 7">
            <a:extLst>
              <a:ext uri="{FF2B5EF4-FFF2-40B4-BE49-F238E27FC236}">
                <a16:creationId xmlns:a16="http://schemas.microsoft.com/office/drawing/2014/main" id="{9DCC5E33-E66D-497B-874B-AF6E4950ED60}"/>
              </a:ext>
            </a:extLst>
          </p:cNvPr>
          <p:cNvSpPr txBox="1"/>
          <p:nvPr/>
        </p:nvSpPr>
        <p:spPr>
          <a:xfrm>
            <a:off x="838200" y="5657340"/>
            <a:ext cx="4726172" cy="738664"/>
          </a:xfrm>
          <a:prstGeom prst="rect">
            <a:avLst/>
          </a:prstGeom>
          <a:noFill/>
        </p:spPr>
        <p:txBody>
          <a:bodyPr wrap="square" rtlCol="0">
            <a:spAutoFit/>
          </a:bodyPr>
          <a:lstStyle/>
          <a:p>
            <a:r>
              <a:rPr lang="en-US" sz="1400">
                <a:solidFill>
                  <a:srgbClr val="FF0000"/>
                </a:solidFill>
              </a:rPr>
              <a:t>*</a:t>
            </a:r>
            <a:r>
              <a:rPr lang="en-US" sz="1400">
                <a:solidFill>
                  <a:schemeClr val="accent1">
                    <a:lumMod val="50000"/>
                  </a:schemeClr>
                </a:solidFill>
              </a:rPr>
              <a:t>Source: United States Department of Agriculture, 2020</a:t>
            </a:r>
          </a:p>
          <a:p>
            <a:r>
              <a:rPr lang="en-US" sz="1400" baseline="30000">
                <a:solidFill>
                  <a:srgbClr val="FF0000"/>
                </a:solidFill>
              </a:rPr>
              <a:t>†</a:t>
            </a:r>
            <a:r>
              <a:rPr lang="en-US" sz="1400">
                <a:solidFill>
                  <a:schemeClr val="accent1">
                    <a:lumMod val="50000"/>
                  </a:schemeClr>
                </a:solidFill>
              </a:rPr>
              <a:t>Source: California League of Food Producers, 2015</a:t>
            </a:r>
          </a:p>
          <a:p>
            <a:r>
              <a:rPr lang="en-US" sz="1400" baseline="30000">
                <a:solidFill>
                  <a:srgbClr val="FF0000"/>
                </a:solidFill>
              </a:rPr>
              <a:t>‡</a:t>
            </a:r>
            <a:r>
              <a:rPr lang="en-US" sz="1400">
                <a:solidFill>
                  <a:schemeClr val="accent1">
                    <a:lumMod val="50000"/>
                  </a:schemeClr>
                </a:solidFill>
              </a:rPr>
              <a:t>Source: California Air Resources Board, 2019</a:t>
            </a:r>
          </a:p>
        </p:txBody>
      </p:sp>
      <p:sp>
        <p:nvSpPr>
          <p:cNvPr id="10" name="TextBox 9">
            <a:extLst>
              <a:ext uri="{FF2B5EF4-FFF2-40B4-BE49-F238E27FC236}">
                <a16:creationId xmlns:a16="http://schemas.microsoft.com/office/drawing/2014/main" id="{3360B698-E2B4-4F80-B961-89B15D735990}"/>
              </a:ext>
            </a:extLst>
          </p:cNvPr>
          <p:cNvSpPr txBox="1"/>
          <p:nvPr/>
        </p:nvSpPr>
        <p:spPr>
          <a:xfrm>
            <a:off x="5984319" y="5657340"/>
            <a:ext cx="4906595" cy="307777"/>
          </a:xfrm>
          <a:prstGeom prst="rect">
            <a:avLst/>
          </a:prstGeom>
          <a:noFill/>
        </p:spPr>
        <p:txBody>
          <a:bodyPr wrap="square" rtlCol="0" anchor="t">
            <a:spAutoFit/>
          </a:bodyPr>
          <a:lstStyle/>
          <a:p>
            <a:pPr algn="ctr"/>
            <a:r>
              <a:rPr lang="en-US" sz="1400">
                <a:solidFill>
                  <a:schemeClr val="accent1">
                    <a:lumMod val="50000"/>
                  </a:schemeClr>
                </a:solidFill>
              </a:rPr>
              <a:t>Source: United States Department of Agriculture, 2020</a:t>
            </a:r>
          </a:p>
        </p:txBody>
      </p:sp>
      <p:sp>
        <p:nvSpPr>
          <p:cNvPr id="11" name="TextBox 10">
            <a:extLst>
              <a:ext uri="{FF2B5EF4-FFF2-40B4-BE49-F238E27FC236}">
                <a16:creationId xmlns:a16="http://schemas.microsoft.com/office/drawing/2014/main" id="{410F2933-B7EB-43E4-87F8-BE40C10223A4}"/>
              </a:ext>
            </a:extLst>
          </p:cNvPr>
          <p:cNvSpPr txBox="1"/>
          <p:nvPr/>
        </p:nvSpPr>
        <p:spPr>
          <a:xfrm>
            <a:off x="5984319" y="1610432"/>
            <a:ext cx="4906595" cy="307777"/>
          </a:xfrm>
          <a:prstGeom prst="rect">
            <a:avLst/>
          </a:prstGeom>
          <a:noFill/>
        </p:spPr>
        <p:txBody>
          <a:bodyPr wrap="square" rtlCol="0" anchor="t">
            <a:spAutoFit/>
          </a:bodyPr>
          <a:lstStyle/>
          <a:p>
            <a:pPr algn="ctr"/>
            <a:r>
              <a:rPr lang="en-US" sz="1400">
                <a:solidFill>
                  <a:schemeClr val="accent1">
                    <a:lumMod val="50000"/>
                  </a:schemeClr>
                </a:solidFill>
              </a:rPr>
              <a:t>Food and Beverage Manufacturing Establishments, 2017</a:t>
            </a:r>
          </a:p>
        </p:txBody>
      </p:sp>
      <p:pic>
        <p:nvPicPr>
          <p:cNvPr id="12" name="Picture 12" descr="https://www.ers.usda.gov/webdocs/charts/54665/map_2010_ers_450px.png?v=4843.8">
            <a:extLst>
              <a:ext uri="{FF2B5EF4-FFF2-40B4-BE49-F238E27FC236}">
                <a16:creationId xmlns:a16="http://schemas.microsoft.com/office/drawing/2014/main" id="{35E9D6D5-258E-4A27-8E31-5F6CA015F651}"/>
              </a:ext>
            </a:extLst>
          </p:cNvPr>
          <p:cNvPicPr>
            <a:picLocks noGrp="1" noChangeAspect="1"/>
          </p:cNvPicPr>
          <p:nvPr>
            <p:ph sz="half" idx="2"/>
          </p:nvPr>
        </p:nvPicPr>
        <p:blipFill rotWithShape="1">
          <a:blip r:embed="rId3"/>
          <a:srcRect t="5523" r="157" b="7100"/>
          <a:stretch/>
        </p:blipFill>
        <p:spPr>
          <a:xfrm>
            <a:off x="5985999" y="2080532"/>
            <a:ext cx="4913388" cy="3416977"/>
          </a:xfrm>
        </p:spPr>
      </p:pic>
      <p:sp>
        <p:nvSpPr>
          <p:cNvPr id="4" name="Content Placeholder 3">
            <a:extLst>
              <a:ext uri="{FF2B5EF4-FFF2-40B4-BE49-F238E27FC236}">
                <a16:creationId xmlns:a16="http://schemas.microsoft.com/office/drawing/2014/main" id="{0C20D1CB-920E-49E6-89D8-7A4E6D8FDFD5}"/>
              </a:ext>
            </a:extLst>
          </p:cNvPr>
          <p:cNvSpPr>
            <a:spLocks noGrp="1"/>
          </p:cNvSpPr>
          <p:nvPr>
            <p:ph sz="half" idx="1"/>
          </p:nvPr>
        </p:nvSpPr>
        <p:spPr>
          <a:xfrm>
            <a:off x="838200" y="1825625"/>
            <a:ext cx="5181600" cy="3671884"/>
          </a:xfrm>
        </p:spPr>
        <p:txBody>
          <a:bodyPr vert="horz" lIns="91440" tIns="45720" rIns="91440" bIns="45720" rtlCol="0" anchor="t">
            <a:normAutofit/>
          </a:bodyPr>
          <a:lstStyle/>
          <a:p>
            <a:r>
              <a:rPr lang="en-US"/>
              <a:t>California is largest food producer in the U.S. with 5,731 facilities</a:t>
            </a:r>
            <a:r>
              <a:rPr lang="en-US">
                <a:solidFill>
                  <a:srgbClr val="FF0000"/>
                </a:solidFill>
              </a:rPr>
              <a:t>*</a:t>
            </a:r>
          </a:p>
          <a:p>
            <a:r>
              <a:rPr lang="en-US"/>
              <a:t>$82 billion annual contribution to CA economy</a:t>
            </a:r>
            <a:r>
              <a:rPr lang="en-US" baseline="30000">
                <a:solidFill>
                  <a:srgbClr val="FF0000"/>
                </a:solidFill>
              </a:rPr>
              <a:t>†</a:t>
            </a:r>
          </a:p>
          <a:p>
            <a:r>
              <a:rPr lang="en-US"/>
              <a:t>198,000 direct jobs; 562,000 indirect jobs</a:t>
            </a:r>
            <a:r>
              <a:rPr lang="en-US" baseline="30000">
                <a:solidFill>
                  <a:srgbClr val="FF0000"/>
                </a:solidFill>
              </a:rPr>
              <a:t>†</a:t>
            </a:r>
          </a:p>
          <a:p>
            <a:r>
              <a:rPr lang="en-US"/>
              <a:t>Emits 3.2 million metric tons of CO2e emissions per year</a:t>
            </a:r>
            <a:r>
              <a:rPr lang="en-US" baseline="30000">
                <a:solidFill>
                  <a:srgbClr val="FF0000"/>
                </a:solidFill>
              </a:rPr>
              <a:t>‡</a:t>
            </a:r>
          </a:p>
        </p:txBody>
      </p:sp>
    </p:spTree>
    <p:extLst>
      <p:ext uri="{BB962C8B-B14F-4D97-AF65-F5344CB8AC3E}">
        <p14:creationId xmlns:p14="http://schemas.microsoft.com/office/powerpoint/2010/main" val="2893000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9011" y="1412019"/>
            <a:ext cx="9953978" cy="844071"/>
          </a:xfrm>
        </p:spPr>
        <p:txBody>
          <a:bodyPr vert="horz" lIns="91440" tIns="45720" rIns="91440" bIns="45720" rtlCol="0" anchor="t">
            <a:normAutofit/>
          </a:bodyPr>
          <a:lstStyle/>
          <a:p>
            <a:pPr marL="0" indent="0">
              <a:lnSpc>
                <a:spcPct val="100000"/>
              </a:lnSpc>
              <a:spcBef>
                <a:spcPct val="20000"/>
              </a:spcBef>
              <a:buNone/>
            </a:pPr>
            <a:r>
              <a:rPr lang="en-US">
                <a:ea typeface="+mn-lt"/>
                <a:cs typeface="+mn-lt"/>
              </a:rPr>
              <a:t>FPIP was designed in collaboration with public agencies, utilities, researchers, trade organizations, and most importantly food producers.</a:t>
            </a:r>
          </a:p>
        </p:txBody>
      </p:sp>
      <p:sp>
        <p:nvSpPr>
          <p:cNvPr id="2" name="Title 1"/>
          <p:cNvSpPr>
            <a:spLocks noGrp="1"/>
          </p:cNvSpPr>
          <p:nvPr>
            <p:ph type="title"/>
          </p:nvPr>
        </p:nvSpPr>
        <p:spPr/>
        <p:txBody>
          <a:bodyPr>
            <a:normAutofit/>
          </a:bodyPr>
          <a:lstStyle/>
          <a:p>
            <a:r>
              <a:rPr lang="en-US"/>
              <a:t>Created by Collaboration</a:t>
            </a:r>
          </a:p>
        </p:txBody>
      </p:sp>
      <p:sp>
        <p:nvSpPr>
          <p:cNvPr id="5" name="Slide Number Placeholder 4"/>
          <p:cNvSpPr>
            <a:spLocks noGrp="1"/>
          </p:cNvSpPr>
          <p:nvPr>
            <p:ph type="sldNum" sz="quarter" idx="12"/>
          </p:nvPr>
        </p:nvSpPr>
        <p:spPr/>
        <p:txBody>
          <a:bodyPr/>
          <a:lstStyle/>
          <a:p>
            <a:fld id="{005C4985-ACD0-2B4C-8981-36243250F268}" type="slidenum">
              <a:rPr lang="en-US" smtClean="0"/>
              <a:t>4</a:t>
            </a:fld>
            <a:endParaRPr lang="en-US"/>
          </a:p>
        </p:txBody>
      </p:sp>
      <p:sp>
        <p:nvSpPr>
          <p:cNvPr id="8" name="Content Placeholder 2">
            <a:extLst>
              <a:ext uri="{FF2B5EF4-FFF2-40B4-BE49-F238E27FC236}">
                <a16:creationId xmlns:a16="http://schemas.microsoft.com/office/drawing/2014/main" id="{D0AECA52-6E67-412E-A89F-5BA11F93AB08}"/>
              </a:ext>
            </a:extLst>
          </p:cNvPr>
          <p:cNvSpPr txBox="1">
            <a:spLocks/>
          </p:cNvSpPr>
          <p:nvPr/>
        </p:nvSpPr>
        <p:spPr>
          <a:xfrm>
            <a:off x="1497189" y="2636377"/>
            <a:ext cx="10560953" cy="4221623"/>
          </a:xfrm>
          <a:prstGeom prst="rect">
            <a:avLst/>
          </a:prstGeom>
        </p:spPr>
        <p:txBody>
          <a:bodyPr vert="horz" lIns="91440" tIns="45720" rIns="91440" bIns="45720" numCol="2" rtlCol="0" anchor="t">
            <a:normAutofit fontScale="55000" lnSpcReduction="20000"/>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nSpc>
                <a:spcPct val="100000"/>
              </a:lnSpc>
              <a:spcBef>
                <a:spcPct val="20000"/>
              </a:spcBef>
              <a:buNone/>
            </a:pPr>
            <a:r>
              <a:rPr lang="en-US">
                <a:solidFill>
                  <a:srgbClr val="073763"/>
                </a:solidFill>
                <a:ea typeface="+mn-lt"/>
                <a:cs typeface="+mn-lt"/>
              </a:rPr>
              <a:t>Government:</a:t>
            </a:r>
          </a:p>
          <a:p>
            <a:pPr marL="457200" lvl="1" indent="0">
              <a:lnSpc>
                <a:spcPct val="100000"/>
              </a:lnSpc>
              <a:spcBef>
                <a:spcPct val="20000"/>
              </a:spcBef>
              <a:buNone/>
            </a:pPr>
            <a:r>
              <a:rPr lang="en-US">
                <a:solidFill>
                  <a:srgbClr val="073763"/>
                </a:solidFill>
                <a:ea typeface="+mn-lt"/>
                <a:cs typeface="+mn-lt"/>
              </a:rPr>
              <a:t>California Air Resources Board</a:t>
            </a:r>
          </a:p>
          <a:p>
            <a:pPr marL="457200" lvl="1" indent="0">
              <a:lnSpc>
                <a:spcPct val="100000"/>
              </a:lnSpc>
              <a:spcBef>
                <a:spcPct val="20000"/>
              </a:spcBef>
              <a:buNone/>
            </a:pPr>
            <a:r>
              <a:rPr lang="en-US">
                <a:solidFill>
                  <a:srgbClr val="073763"/>
                </a:solidFill>
                <a:ea typeface="+mn-lt"/>
                <a:cs typeface="+mn-lt"/>
              </a:rPr>
              <a:t>California Department of Food and Agriculture</a:t>
            </a:r>
          </a:p>
          <a:p>
            <a:pPr marL="457200" lvl="1" indent="0">
              <a:lnSpc>
                <a:spcPct val="100000"/>
              </a:lnSpc>
              <a:spcBef>
                <a:spcPct val="20000"/>
              </a:spcBef>
              <a:buNone/>
            </a:pPr>
            <a:r>
              <a:rPr lang="en-US">
                <a:solidFill>
                  <a:srgbClr val="073763"/>
                </a:solidFill>
                <a:ea typeface="+mn-lt"/>
                <a:cs typeface="+mn-lt"/>
              </a:rPr>
              <a:t>California Energy Commission</a:t>
            </a:r>
          </a:p>
          <a:p>
            <a:pPr marL="457200" lvl="1" indent="0">
              <a:lnSpc>
                <a:spcPct val="100000"/>
              </a:lnSpc>
              <a:spcBef>
                <a:spcPct val="20000"/>
              </a:spcBef>
              <a:buNone/>
            </a:pPr>
            <a:r>
              <a:rPr lang="en-US">
                <a:solidFill>
                  <a:srgbClr val="073763"/>
                </a:solidFill>
                <a:ea typeface="+mn-lt"/>
                <a:cs typeface="+mn-lt"/>
              </a:rPr>
              <a:t>California Public Utilities Commission</a:t>
            </a:r>
          </a:p>
          <a:p>
            <a:pPr marL="457200" lvl="1" indent="0">
              <a:lnSpc>
                <a:spcPct val="100000"/>
              </a:lnSpc>
              <a:spcBef>
                <a:spcPct val="20000"/>
              </a:spcBef>
              <a:buNone/>
            </a:pPr>
            <a:r>
              <a:rPr lang="en-US">
                <a:solidFill>
                  <a:srgbClr val="073763"/>
                </a:solidFill>
                <a:ea typeface="+mn-lt"/>
                <a:cs typeface="+mn-lt"/>
              </a:rPr>
              <a:t>Office of the Governor of California</a:t>
            </a:r>
          </a:p>
          <a:p>
            <a:pPr marL="457200" lvl="1" indent="0">
              <a:lnSpc>
                <a:spcPct val="100000"/>
              </a:lnSpc>
              <a:spcBef>
                <a:spcPct val="20000"/>
              </a:spcBef>
              <a:buNone/>
            </a:pPr>
            <a:r>
              <a:rPr lang="en-US">
                <a:solidFill>
                  <a:srgbClr val="073763"/>
                </a:solidFill>
                <a:ea typeface="+mn-lt"/>
                <a:cs typeface="+mn-lt"/>
              </a:rPr>
              <a:t>San Joaquin Valley Air Pollution Control District</a:t>
            </a:r>
          </a:p>
          <a:p>
            <a:pPr marL="457200" lvl="1" indent="0">
              <a:lnSpc>
                <a:spcPct val="100000"/>
              </a:lnSpc>
              <a:spcBef>
                <a:spcPct val="20000"/>
              </a:spcBef>
              <a:buNone/>
            </a:pPr>
            <a:r>
              <a:rPr lang="en-US">
                <a:solidFill>
                  <a:srgbClr val="073763"/>
                </a:solidFill>
                <a:ea typeface="+mn-lt"/>
                <a:cs typeface="+mn-lt"/>
              </a:rPr>
              <a:t>South Coast Air Quality Management District</a:t>
            </a:r>
          </a:p>
          <a:p>
            <a:pPr marL="0" indent="0">
              <a:lnSpc>
                <a:spcPct val="100000"/>
              </a:lnSpc>
              <a:spcBef>
                <a:spcPct val="20000"/>
              </a:spcBef>
              <a:buNone/>
            </a:pPr>
            <a:r>
              <a:rPr lang="en-US">
                <a:solidFill>
                  <a:srgbClr val="073763"/>
                </a:solidFill>
                <a:ea typeface="+mn-lt"/>
                <a:cs typeface="+mn-lt"/>
              </a:rPr>
              <a:t>Utilities:</a:t>
            </a:r>
          </a:p>
          <a:p>
            <a:pPr marL="457200" lvl="1" indent="0">
              <a:lnSpc>
                <a:spcPct val="100000"/>
              </a:lnSpc>
              <a:spcBef>
                <a:spcPct val="20000"/>
              </a:spcBef>
              <a:buNone/>
            </a:pPr>
            <a:r>
              <a:rPr lang="en-US">
                <a:solidFill>
                  <a:srgbClr val="073763"/>
                </a:solidFill>
                <a:ea typeface="+mn-lt"/>
                <a:cs typeface="+mn-lt"/>
              </a:rPr>
              <a:t>Modesto Irrigation District</a:t>
            </a:r>
          </a:p>
          <a:p>
            <a:pPr marL="457200" lvl="1" indent="0">
              <a:lnSpc>
                <a:spcPct val="100000"/>
              </a:lnSpc>
              <a:spcBef>
                <a:spcPct val="20000"/>
              </a:spcBef>
              <a:buNone/>
            </a:pPr>
            <a:r>
              <a:rPr lang="en-US">
                <a:solidFill>
                  <a:srgbClr val="073763"/>
                </a:solidFill>
                <a:ea typeface="+mn-lt"/>
                <a:cs typeface="+mn-lt"/>
              </a:rPr>
              <a:t>Pacific Gas and Electric</a:t>
            </a:r>
          </a:p>
          <a:p>
            <a:pPr marL="457200" lvl="1" indent="0">
              <a:lnSpc>
                <a:spcPct val="100000"/>
              </a:lnSpc>
              <a:spcBef>
                <a:spcPct val="20000"/>
              </a:spcBef>
              <a:buNone/>
            </a:pPr>
            <a:r>
              <a:rPr lang="en-US">
                <a:solidFill>
                  <a:srgbClr val="073763"/>
                </a:solidFill>
                <a:ea typeface="+mn-lt"/>
                <a:cs typeface="+mn-lt"/>
              </a:rPr>
              <a:t>Sempra Utilities</a:t>
            </a:r>
          </a:p>
          <a:p>
            <a:pPr marL="457200" lvl="1" indent="0">
              <a:lnSpc>
                <a:spcPct val="100000"/>
              </a:lnSpc>
              <a:spcBef>
                <a:spcPct val="20000"/>
              </a:spcBef>
              <a:buNone/>
            </a:pPr>
            <a:r>
              <a:rPr lang="en-US">
                <a:solidFill>
                  <a:srgbClr val="073763"/>
                </a:solidFill>
                <a:ea typeface="+mn-lt"/>
                <a:cs typeface="+mn-lt"/>
              </a:rPr>
              <a:t>Southern California Edison</a:t>
            </a:r>
          </a:p>
          <a:p>
            <a:pPr marL="457200" lvl="1" indent="0">
              <a:lnSpc>
                <a:spcPct val="100000"/>
              </a:lnSpc>
              <a:spcBef>
                <a:spcPct val="20000"/>
              </a:spcBef>
              <a:buNone/>
            </a:pPr>
            <a:r>
              <a:rPr lang="en-US">
                <a:solidFill>
                  <a:srgbClr val="073763"/>
                </a:solidFill>
                <a:ea typeface="+mn-lt"/>
                <a:cs typeface="+mn-lt"/>
              </a:rPr>
              <a:t>Southern California Gas Company</a:t>
            </a:r>
          </a:p>
          <a:p>
            <a:pPr marL="457200" lvl="1" indent="0">
              <a:lnSpc>
                <a:spcPct val="100000"/>
              </a:lnSpc>
              <a:spcBef>
                <a:spcPct val="20000"/>
              </a:spcBef>
              <a:buNone/>
            </a:pPr>
            <a:r>
              <a:rPr lang="en-US">
                <a:solidFill>
                  <a:srgbClr val="073763"/>
                </a:solidFill>
                <a:ea typeface="+mn-lt"/>
                <a:cs typeface="+mn-lt"/>
              </a:rPr>
              <a:t>Turlock Irrigation District</a:t>
            </a:r>
          </a:p>
          <a:p>
            <a:pPr marL="0" indent="0">
              <a:lnSpc>
                <a:spcPct val="100000"/>
              </a:lnSpc>
              <a:spcBef>
                <a:spcPct val="20000"/>
              </a:spcBef>
              <a:buNone/>
            </a:pPr>
            <a:r>
              <a:rPr lang="en-US">
                <a:solidFill>
                  <a:srgbClr val="073763"/>
                </a:solidFill>
                <a:ea typeface="+mn-lt"/>
                <a:cs typeface="+mn-lt"/>
              </a:rPr>
              <a:t>Researchers:</a:t>
            </a:r>
          </a:p>
          <a:p>
            <a:pPr marL="457200" lvl="1" indent="0">
              <a:lnSpc>
                <a:spcPct val="100000"/>
              </a:lnSpc>
              <a:spcBef>
                <a:spcPct val="20000"/>
              </a:spcBef>
              <a:buNone/>
            </a:pPr>
            <a:r>
              <a:rPr lang="en-US">
                <a:solidFill>
                  <a:srgbClr val="073763"/>
                </a:solidFill>
                <a:ea typeface="+mn-lt"/>
                <a:cs typeface="+mn-lt"/>
              </a:rPr>
              <a:t>California Polytechnic State University, San Luis Obispo</a:t>
            </a:r>
          </a:p>
          <a:p>
            <a:pPr marL="457200" lvl="1" indent="0">
              <a:lnSpc>
                <a:spcPct val="100000"/>
              </a:lnSpc>
              <a:spcBef>
                <a:spcPct val="20000"/>
              </a:spcBef>
              <a:buNone/>
            </a:pPr>
            <a:r>
              <a:rPr lang="en-US">
                <a:solidFill>
                  <a:srgbClr val="073763"/>
                </a:solidFill>
                <a:ea typeface="+mn-lt"/>
                <a:cs typeface="+mn-lt"/>
              </a:rPr>
              <a:t>Lawrence Berkeley National Laboratory</a:t>
            </a:r>
          </a:p>
          <a:p>
            <a:pPr marL="457200" lvl="1" indent="0">
              <a:lnSpc>
                <a:spcPct val="100000"/>
              </a:lnSpc>
              <a:spcBef>
                <a:spcPct val="20000"/>
              </a:spcBef>
              <a:buNone/>
            </a:pPr>
            <a:r>
              <a:rPr lang="en-US">
                <a:solidFill>
                  <a:srgbClr val="073763"/>
                </a:solidFill>
                <a:ea typeface="+mn-lt"/>
                <a:cs typeface="+mn-lt"/>
              </a:rPr>
              <a:t>University of California, Davis</a:t>
            </a:r>
          </a:p>
          <a:p>
            <a:pPr marL="0" indent="0">
              <a:lnSpc>
                <a:spcPct val="100000"/>
              </a:lnSpc>
              <a:spcBef>
                <a:spcPct val="20000"/>
              </a:spcBef>
              <a:buNone/>
            </a:pPr>
            <a:endParaRPr lang="en-US">
              <a:solidFill>
                <a:srgbClr val="073763"/>
              </a:solidFill>
              <a:ea typeface="+mn-lt"/>
              <a:cs typeface="+mn-lt"/>
            </a:endParaRPr>
          </a:p>
          <a:p>
            <a:pPr marL="0" indent="0">
              <a:lnSpc>
                <a:spcPct val="100000"/>
              </a:lnSpc>
              <a:spcBef>
                <a:spcPct val="20000"/>
              </a:spcBef>
              <a:buNone/>
            </a:pPr>
            <a:endParaRPr lang="en-US">
              <a:solidFill>
                <a:srgbClr val="073763"/>
              </a:solidFill>
              <a:ea typeface="+mn-lt"/>
              <a:cs typeface="+mn-lt"/>
            </a:endParaRPr>
          </a:p>
          <a:p>
            <a:pPr marL="0" indent="0">
              <a:lnSpc>
                <a:spcPct val="100000"/>
              </a:lnSpc>
              <a:spcBef>
                <a:spcPct val="20000"/>
              </a:spcBef>
              <a:buNone/>
            </a:pPr>
            <a:r>
              <a:rPr lang="en-US">
                <a:solidFill>
                  <a:srgbClr val="073763"/>
                </a:solidFill>
                <a:ea typeface="+mn-lt"/>
                <a:cs typeface="+mn-lt"/>
              </a:rPr>
              <a:t>Trade Organizations:</a:t>
            </a:r>
            <a:endParaRPr lang="en-US">
              <a:cs typeface="Arial"/>
            </a:endParaRPr>
          </a:p>
          <a:p>
            <a:pPr marL="457200" lvl="1" indent="0">
              <a:lnSpc>
                <a:spcPct val="100000"/>
              </a:lnSpc>
              <a:spcBef>
                <a:spcPct val="20000"/>
              </a:spcBef>
              <a:buNone/>
            </a:pPr>
            <a:r>
              <a:rPr lang="en-US">
                <a:solidFill>
                  <a:srgbClr val="073763"/>
                </a:solidFill>
                <a:ea typeface="+mn-lt"/>
                <a:cs typeface="+mn-lt"/>
              </a:rPr>
              <a:t>Agricultural Council of California</a:t>
            </a:r>
          </a:p>
          <a:p>
            <a:pPr marL="457200" lvl="1" indent="0">
              <a:lnSpc>
                <a:spcPct val="100000"/>
              </a:lnSpc>
              <a:spcBef>
                <a:spcPct val="20000"/>
              </a:spcBef>
              <a:buNone/>
            </a:pPr>
            <a:r>
              <a:rPr lang="en-US">
                <a:solidFill>
                  <a:srgbClr val="073763"/>
                </a:solidFill>
                <a:ea typeface="+mn-lt"/>
                <a:cs typeface="+mn-lt"/>
              </a:rPr>
              <a:t>California Cotton Ginners and Growers Association</a:t>
            </a:r>
          </a:p>
          <a:p>
            <a:pPr marL="457200" lvl="1" indent="0">
              <a:lnSpc>
                <a:spcPct val="100000"/>
              </a:lnSpc>
              <a:spcBef>
                <a:spcPct val="20000"/>
              </a:spcBef>
              <a:buNone/>
            </a:pPr>
            <a:r>
              <a:rPr lang="en-US">
                <a:solidFill>
                  <a:srgbClr val="073763"/>
                </a:solidFill>
                <a:ea typeface="+mn-lt"/>
                <a:cs typeface="+mn-lt"/>
              </a:rPr>
              <a:t>California League of Food Producers</a:t>
            </a:r>
          </a:p>
          <a:p>
            <a:pPr marL="457200" lvl="1" indent="0">
              <a:lnSpc>
                <a:spcPct val="100000"/>
              </a:lnSpc>
              <a:spcBef>
                <a:spcPct val="20000"/>
              </a:spcBef>
              <a:buNone/>
            </a:pPr>
            <a:r>
              <a:rPr lang="en-US">
                <a:solidFill>
                  <a:srgbClr val="073763"/>
                </a:solidFill>
                <a:ea typeface="+mn-lt"/>
                <a:cs typeface="+mn-lt"/>
              </a:rPr>
              <a:t>West Coast Advisors</a:t>
            </a:r>
          </a:p>
          <a:p>
            <a:pPr marL="0" indent="0">
              <a:lnSpc>
                <a:spcPct val="100000"/>
              </a:lnSpc>
              <a:spcBef>
                <a:spcPct val="20000"/>
              </a:spcBef>
              <a:buNone/>
            </a:pPr>
            <a:endParaRPr lang="en-US">
              <a:solidFill>
                <a:srgbClr val="073763"/>
              </a:solidFill>
              <a:ea typeface="+mn-lt"/>
              <a:cs typeface="+mn-lt"/>
            </a:endParaRPr>
          </a:p>
          <a:p>
            <a:pPr marL="0" indent="0">
              <a:lnSpc>
                <a:spcPct val="100000"/>
              </a:lnSpc>
              <a:spcBef>
                <a:spcPct val="20000"/>
              </a:spcBef>
              <a:buNone/>
            </a:pPr>
            <a:endParaRPr lang="en-US">
              <a:solidFill>
                <a:srgbClr val="073763"/>
              </a:solidFill>
              <a:ea typeface="+mn-lt"/>
              <a:cs typeface="+mn-lt"/>
            </a:endParaRPr>
          </a:p>
          <a:p>
            <a:pPr marL="0" indent="0">
              <a:lnSpc>
                <a:spcPct val="100000"/>
              </a:lnSpc>
              <a:spcBef>
                <a:spcPct val="20000"/>
              </a:spcBef>
              <a:buNone/>
            </a:pPr>
            <a:r>
              <a:rPr lang="en-US">
                <a:solidFill>
                  <a:srgbClr val="073763"/>
                </a:solidFill>
                <a:ea typeface="+mn-lt"/>
                <a:cs typeface="+mn-lt"/>
              </a:rPr>
              <a:t>Food Producers:</a:t>
            </a:r>
          </a:p>
          <a:p>
            <a:pPr marL="457200" lvl="1" indent="0">
              <a:lnSpc>
                <a:spcPct val="100000"/>
              </a:lnSpc>
              <a:spcBef>
                <a:spcPct val="20000"/>
              </a:spcBef>
              <a:buNone/>
            </a:pPr>
            <a:r>
              <a:rPr lang="en-US">
                <a:solidFill>
                  <a:srgbClr val="073763"/>
                </a:solidFill>
                <a:ea typeface="+mn-lt"/>
                <a:cs typeface="+mn-lt"/>
              </a:rPr>
              <a:t>California Dairies</a:t>
            </a:r>
          </a:p>
          <a:p>
            <a:pPr marL="457200" lvl="1" indent="0">
              <a:lnSpc>
                <a:spcPct val="100000"/>
              </a:lnSpc>
              <a:spcBef>
                <a:spcPct val="20000"/>
              </a:spcBef>
              <a:buNone/>
            </a:pPr>
            <a:r>
              <a:rPr lang="en-US">
                <a:solidFill>
                  <a:srgbClr val="073763"/>
                </a:solidFill>
                <a:ea typeface="+mn-lt"/>
                <a:cs typeface="+mn-lt"/>
              </a:rPr>
              <a:t>Campbell Soup Supply Company</a:t>
            </a:r>
          </a:p>
          <a:p>
            <a:pPr marL="457200" lvl="1" indent="0">
              <a:lnSpc>
                <a:spcPct val="100000"/>
              </a:lnSpc>
              <a:spcBef>
                <a:spcPct val="20000"/>
              </a:spcBef>
              <a:buNone/>
            </a:pPr>
            <a:r>
              <a:rPr lang="en-US">
                <a:solidFill>
                  <a:srgbClr val="073763"/>
                </a:solidFill>
                <a:ea typeface="+mn-lt"/>
                <a:cs typeface="+mn-lt"/>
              </a:rPr>
              <a:t>Foster Farms</a:t>
            </a:r>
          </a:p>
          <a:p>
            <a:pPr marL="457200" lvl="1" indent="0">
              <a:lnSpc>
                <a:spcPct val="100000"/>
              </a:lnSpc>
              <a:spcBef>
                <a:spcPct val="20000"/>
              </a:spcBef>
              <a:buNone/>
            </a:pPr>
            <a:r>
              <a:rPr lang="en-US">
                <a:solidFill>
                  <a:srgbClr val="073763"/>
                </a:solidFill>
                <a:ea typeface="+mn-lt"/>
                <a:cs typeface="+mn-lt"/>
              </a:rPr>
              <a:t>E&amp;J Gallo</a:t>
            </a:r>
          </a:p>
          <a:p>
            <a:pPr marL="457200" lvl="1" indent="0">
              <a:lnSpc>
                <a:spcPct val="100000"/>
              </a:lnSpc>
              <a:spcBef>
                <a:spcPct val="20000"/>
              </a:spcBef>
              <a:buNone/>
            </a:pPr>
            <a:r>
              <a:rPr lang="en-US">
                <a:solidFill>
                  <a:srgbClr val="073763"/>
                </a:solidFill>
                <a:ea typeface="+mn-lt"/>
                <a:cs typeface="+mn-lt"/>
              </a:rPr>
              <a:t>Hilmar Cheese</a:t>
            </a:r>
          </a:p>
          <a:p>
            <a:pPr marL="457200" lvl="1" indent="0">
              <a:lnSpc>
                <a:spcPct val="100000"/>
              </a:lnSpc>
              <a:spcBef>
                <a:spcPct val="20000"/>
              </a:spcBef>
              <a:buNone/>
            </a:pPr>
            <a:r>
              <a:rPr lang="en-US">
                <a:solidFill>
                  <a:srgbClr val="073763"/>
                </a:solidFill>
                <a:ea typeface="+mn-lt"/>
                <a:cs typeface="+mn-lt"/>
              </a:rPr>
              <a:t>Land O Lakes</a:t>
            </a:r>
          </a:p>
          <a:p>
            <a:pPr marL="457200" lvl="1" indent="0">
              <a:lnSpc>
                <a:spcPct val="100000"/>
              </a:lnSpc>
              <a:spcBef>
                <a:spcPct val="20000"/>
              </a:spcBef>
              <a:buNone/>
            </a:pPr>
            <a:r>
              <a:rPr lang="en-US">
                <a:solidFill>
                  <a:srgbClr val="073763"/>
                </a:solidFill>
                <a:ea typeface="+mn-lt"/>
                <a:cs typeface="+mn-lt"/>
              </a:rPr>
              <a:t>Morning Star Company</a:t>
            </a:r>
          </a:p>
          <a:p>
            <a:pPr marL="457200" lvl="1" indent="0">
              <a:lnSpc>
                <a:spcPct val="100000"/>
              </a:lnSpc>
              <a:spcBef>
                <a:spcPct val="20000"/>
              </a:spcBef>
              <a:buNone/>
            </a:pPr>
            <a:r>
              <a:rPr lang="en-US">
                <a:solidFill>
                  <a:srgbClr val="073763"/>
                </a:solidFill>
                <a:ea typeface="+mn-lt"/>
                <a:cs typeface="+mn-lt"/>
              </a:rPr>
              <a:t>Pacific Coast Producers</a:t>
            </a:r>
          </a:p>
          <a:p>
            <a:pPr marL="457200" lvl="1" indent="0">
              <a:lnSpc>
                <a:spcPct val="100000"/>
              </a:lnSpc>
              <a:spcBef>
                <a:spcPct val="20000"/>
              </a:spcBef>
              <a:buNone/>
            </a:pPr>
            <a:r>
              <a:rPr lang="en-US">
                <a:solidFill>
                  <a:srgbClr val="073763"/>
                </a:solidFill>
                <a:ea typeface="+mn-lt"/>
                <a:cs typeface="+mn-lt"/>
              </a:rPr>
              <a:t>Stanislaus Food Products Company</a:t>
            </a:r>
          </a:p>
          <a:p>
            <a:pPr marL="457200" lvl="1" indent="0">
              <a:lnSpc>
                <a:spcPct val="100000"/>
              </a:lnSpc>
              <a:spcBef>
                <a:spcPct val="20000"/>
              </a:spcBef>
              <a:buNone/>
            </a:pPr>
            <a:r>
              <a:rPr lang="en-US">
                <a:solidFill>
                  <a:srgbClr val="073763"/>
                </a:solidFill>
                <a:ea typeface="+mn-lt"/>
                <a:cs typeface="+mn-lt"/>
              </a:rPr>
              <a:t>The Wonderful Company</a:t>
            </a:r>
          </a:p>
        </p:txBody>
      </p:sp>
      <p:sp>
        <p:nvSpPr>
          <p:cNvPr id="9" name="Content Placeholder 2">
            <a:extLst>
              <a:ext uri="{FF2B5EF4-FFF2-40B4-BE49-F238E27FC236}">
                <a16:creationId xmlns:a16="http://schemas.microsoft.com/office/drawing/2014/main" id="{4EA4052A-231C-4593-9208-43B18627F123}"/>
              </a:ext>
            </a:extLst>
          </p:cNvPr>
          <p:cNvSpPr txBox="1">
            <a:spLocks/>
          </p:cNvSpPr>
          <p:nvPr/>
        </p:nvSpPr>
        <p:spPr>
          <a:xfrm>
            <a:off x="1119011" y="2219770"/>
            <a:ext cx="9953978" cy="452927"/>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24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lgn="ctr">
              <a:lnSpc>
                <a:spcPct val="100000"/>
              </a:lnSpc>
              <a:spcBef>
                <a:spcPct val="20000"/>
              </a:spcBef>
              <a:buFont typeface="Arial"/>
              <a:buNone/>
            </a:pPr>
            <a:r>
              <a:rPr lang="en-US" sz="2000" u="sng">
                <a:ea typeface="+mn-lt"/>
                <a:cs typeface="+mn-lt"/>
              </a:rPr>
              <a:t>Food Processor’s Working Group</a:t>
            </a:r>
          </a:p>
        </p:txBody>
      </p:sp>
    </p:spTree>
    <p:extLst>
      <p:ext uri="{BB962C8B-B14F-4D97-AF65-F5344CB8AC3E}">
        <p14:creationId xmlns:p14="http://schemas.microsoft.com/office/powerpoint/2010/main" val="270057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530857-D072-4368-8A18-F15240B18CA7}"/>
              </a:ext>
            </a:extLst>
          </p:cNvPr>
          <p:cNvSpPr>
            <a:spLocks noGrp="1"/>
          </p:cNvSpPr>
          <p:nvPr>
            <p:ph type="title"/>
          </p:nvPr>
        </p:nvSpPr>
        <p:spPr/>
        <p:txBody>
          <a:bodyPr/>
          <a:lstStyle/>
          <a:p>
            <a:r>
              <a:rPr lang="en-US" b="1">
                <a:ea typeface="+mj-lt"/>
                <a:cs typeface="+mj-lt"/>
              </a:rPr>
              <a:t>Project Locations to Date</a:t>
            </a:r>
            <a:r>
              <a:rPr lang="en-US" b="1">
                <a:solidFill>
                  <a:srgbClr val="FF0000"/>
                </a:solidFill>
                <a:ea typeface="+mj-lt"/>
                <a:cs typeface="+mj-lt"/>
              </a:rPr>
              <a:t>*</a:t>
            </a:r>
            <a:endParaRPr lang="en-US"/>
          </a:p>
        </p:txBody>
      </p:sp>
      <p:sp>
        <p:nvSpPr>
          <p:cNvPr id="3" name="Content Placeholder 2">
            <a:extLst>
              <a:ext uri="{FF2B5EF4-FFF2-40B4-BE49-F238E27FC236}">
                <a16:creationId xmlns:a16="http://schemas.microsoft.com/office/drawing/2014/main" id="{13BD44E4-AA77-42E0-8EB3-381D6212F918}"/>
              </a:ext>
            </a:extLst>
          </p:cNvPr>
          <p:cNvSpPr>
            <a:spLocks noGrp="1"/>
          </p:cNvSpPr>
          <p:nvPr>
            <p:ph sz="half" idx="1"/>
          </p:nvPr>
        </p:nvSpPr>
        <p:spPr>
          <a:xfrm>
            <a:off x="838200" y="1825625"/>
            <a:ext cx="5494234" cy="4351338"/>
          </a:xfrm>
        </p:spPr>
        <p:txBody>
          <a:bodyPr/>
          <a:lstStyle/>
          <a:p>
            <a:pPr marL="457200" indent="-457200">
              <a:lnSpc>
                <a:spcPct val="100000"/>
              </a:lnSpc>
              <a:spcBef>
                <a:spcPct val="20000"/>
              </a:spcBef>
            </a:pPr>
            <a:r>
              <a:rPr lang="en-US">
                <a:ea typeface="+mn-lt"/>
                <a:cs typeface="+mn-lt"/>
              </a:rPr>
              <a:t>92% of projects are benefiting a disadvantaged and/or low-income community</a:t>
            </a:r>
          </a:p>
          <a:p>
            <a:pPr marL="457200" indent="-457200">
              <a:lnSpc>
                <a:spcPct val="100000"/>
              </a:lnSpc>
              <a:spcBef>
                <a:spcPct val="20000"/>
              </a:spcBef>
            </a:pPr>
            <a:r>
              <a:rPr lang="en-US">
                <a:ea typeface="+mn-lt"/>
                <a:cs typeface="+mn-lt"/>
              </a:rPr>
              <a:t>65 total project sites</a:t>
            </a:r>
          </a:p>
          <a:p>
            <a:pPr marL="1200150" lvl="1" indent="-457200">
              <a:lnSpc>
                <a:spcPct val="100000"/>
              </a:lnSpc>
              <a:spcBef>
                <a:spcPct val="20000"/>
              </a:spcBef>
            </a:pPr>
            <a:r>
              <a:rPr lang="en-US">
                <a:ea typeface="+mn-lt"/>
                <a:cs typeface="+mn-lt"/>
              </a:rPr>
              <a:t>13 Northern California</a:t>
            </a:r>
          </a:p>
          <a:p>
            <a:pPr marL="1200150" lvl="1" indent="-457200">
              <a:lnSpc>
                <a:spcPct val="100000"/>
              </a:lnSpc>
              <a:spcBef>
                <a:spcPct val="20000"/>
              </a:spcBef>
            </a:pPr>
            <a:r>
              <a:rPr lang="en-US">
                <a:ea typeface="+mn-lt"/>
                <a:cs typeface="+mn-lt"/>
              </a:rPr>
              <a:t>35 Central Valley</a:t>
            </a:r>
          </a:p>
          <a:p>
            <a:pPr marL="1200150" lvl="1" indent="-457200">
              <a:lnSpc>
                <a:spcPct val="100000"/>
              </a:lnSpc>
              <a:spcBef>
                <a:spcPct val="20000"/>
              </a:spcBef>
            </a:pPr>
            <a:r>
              <a:rPr lang="en-US">
                <a:ea typeface="+mn-lt"/>
                <a:cs typeface="+mn-lt"/>
              </a:rPr>
              <a:t>17 Southern California</a:t>
            </a:r>
            <a:endParaRPr lang="en-US"/>
          </a:p>
        </p:txBody>
      </p:sp>
      <p:sp>
        <p:nvSpPr>
          <p:cNvPr id="5" name="Slide Number Placeholder 4">
            <a:extLst>
              <a:ext uri="{FF2B5EF4-FFF2-40B4-BE49-F238E27FC236}">
                <a16:creationId xmlns:a16="http://schemas.microsoft.com/office/drawing/2014/main" id="{52F535BB-6C8E-46AC-9655-B6614351AB40}"/>
              </a:ext>
            </a:extLst>
          </p:cNvPr>
          <p:cNvSpPr>
            <a:spLocks noGrp="1"/>
          </p:cNvSpPr>
          <p:nvPr>
            <p:ph type="sldNum" sz="quarter" idx="12"/>
          </p:nvPr>
        </p:nvSpPr>
        <p:spPr/>
        <p:txBody>
          <a:bodyPr/>
          <a:lstStyle/>
          <a:p>
            <a:fld id="{005C4985-ACD0-2B4C-8981-36243250F268}" type="slidenum">
              <a:rPr lang="en-US" smtClean="0"/>
              <a:t>5</a:t>
            </a:fld>
            <a:endParaRPr lang="en-US"/>
          </a:p>
        </p:txBody>
      </p:sp>
      <p:pic>
        <p:nvPicPr>
          <p:cNvPr id="6" name="Picture 10" descr="Map of FPIP project locations">
            <a:extLst>
              <a:ext uri="{FF2B5EF4-FFF2-40B4-BE49-F238E27FC236}">
                <a16:creationId xmlns:a16="http://schemas.microsoft.com/office/drawing/2014/main" id="{179C79F8-2E2E-40E2-802F-0BA9BA8A392C}"/>
              </a:ext>
            </a:extLst>
          </p:cNvPr>
          <p:cNvPicPr>
            <a:picLocks noChangeAspect="1"/>
          </p:cNvPicPr>
          <p:nvPr/>
        </p:nvPicPr>
        <p:blipFill>
          <a:blip r:embed="rId3"/>
          <a:stretch>
            <a:fillRect/>
          </a:stretch>
        </p:blipFill>
        <p:spPr>
          <a:xfrm>
            <a:off x="6488759" y="1208356"/>
            <a:ext cx="4801936" cy="5210550"/>
          </a:xfrm>
          <a:prstGeom prst="rect">
            <a:avLst/>
          </a:prstGeom>
        </p:spPr>
      </p:pic>
      <p:sp>
        <p:nvSpPr>
          <p:cNvPr id="7" name="TextBox 1">
            <a:extLst>
              <a:ext uri="{FF2B5EF4-FFF2-40B4-BE49-F238E27FC236}">
                <a16:creationId xmlns:a16="http://schemas.microsoft.com/office/drawing/2014/main" id="{4DD01C38-B446-47A8-A3AE-CFD5DCCE5EC2}"/>
              </a:ext>
            </a:extLst>
          </p:cNvPr>
          <p:cNvSpPr txBox="1"/>
          <p:nvPr/>
        </p:nvSpPr>
        <p:spPr>
          <a:xfrm>
            <a:off x="6769454" y="5802029"/>
            <a:ext cx="530017" cy="276999"/>
          </a:xfrm>
          <a:prstGeom prst="rect">
            <a:avLst/>
          </a:prstGeom>
          <a:noFill/>
        </p:spPr>
        <p:txBody>
          <a:bodyPr wrap="none"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a:solidFill>
                  <a:schemeClr val="tx2"/>
                </a:solidFill>
              </a:rPr>
              <a:t>Tier I</a:t>
            </a:r>
          </a:p>
        </p:txBody>
      </p:sp>
      <p:pic>
        <p:nvPicPr>
          <p:cNvPr id="8" name="Picture 7" descr="legend">
            <a:extLst>
              <a:ext uri="{FF2B5EF4-FFF2-40B4-BE49-F238E27FC236}">
                <a16:creationId xmlns:a16="http://schemas.microsoft.com/office/drawing/2014/main" id="{EC0A2D9D-62E3-458C-AC4E-2CEF118AFF38}"/>
              </a:ext>
            </a:extLst>
          </p:cNvPr>
          <p:cNvPicPr>
            <a:picLocks noChangeAspect="1"/>
          </p:cNvPicPr>
          <p:nvPr/>
        </p:nvPicPr>
        <p:blipFill rotWithShape="1">
          <a:blip r:embed="rId4">
            <a:extLst>
              <a:ext uri="{28A0092B-C50C-407E-A947-70E740481C1C}">
                <a14:useLocalDpi xmlns:a14="http://schemas.microsoft.com/office/drawing/2010/main" val="0"/>
              </a:ext>
            </a:extLst>
          </a:blip>
          <a:srcRect l="5603" t="13167" r="-1928" b="14587"/>
          <a:stretch/>
        </p:blipFill>
        <p:spPr>
          <a:xfrm>
            <a:off x="6581748" y="5817085"/>
            <a:ext cx="246888" cy="246888"/>
          </a:xfrm>
          <a:prstGeom prst="rect">
            <a:avLst/>
          </a:prstGeom>
        </p:spPr>
      </p:pic>
      <p:pic>
        <p:nvPicPr>
          <p:cNvPr id="9" name="Picture 8" descr="legend">
            <a:extLst>
              <a:ext uri="{FF2B5EF4-FFF2-40B4-BE49-F238E27FC236}">
                <a16:creationId xmlns:a16="http://schemas.microsoft.com/office/drawing/2014/main" id="{10280605-0117-430C-BB4A-2EE7721327D6}"/>
              </a:ext>
            </a:extLst>
          </p:cNvPr>
          <p:cNvPicPr>
            <a:picLocks noChangeAspect="1"/>
          </p:cNvPicPr>
          <p:nvPr/>
        </p:nvPicPr>
        <p:blipFill rotWithShape="1">
          <a:blip r:embed="rId5">
            <a:extLst>
              <a:ext uri="{28A0092B-C50C-407E-A947-70E740481C1C}">
                <a14:useLocalDpi xmlns:a14="http://schemas.microsoft.com/office/drawing/2010/main" val="0"/>
              </a:ext>
            </a:extLst>
          </a:blip>
          <a:srcRect l="27756" t="29616" b="12305"/>
          <a:stretch/>
        </p:blipFill>
        <p:spPr>
          <a:xfrm>
            <a:off x="6629928" y="6072520"/>
            <a:ext cx="192024" cy="256032"/>
          </a:xfrm>
          <a:prstGeom prst="rect">
            <a:avLst/>
          </a:prstGeom>
        </p:spPr>
      </p:pic>
      <p:sp>
        <p:nvSpPr>
          <p:cNvPr id="10" name="TextBox 1">
            <a:extLst>
              <a:ext uri="{FF2B5EF4-FFF2-40B4-BE49-F238E27FC236}">
                <a16:creationId xmlns:a16="http://schemas.microsoft.com/office/drawing/2014/main" id="{ED92BBD2-7AD5-4DFB-8441-CE728D96C2E4}"/>
              </a:ext>
            </a:extLst>
          </p:cNvPr>
          <p:cNvSpPr txBox="1"/>
          <p:nvPr/>
        </p:nvSpPr>
        <p:spPr>
          <a:xfrm>
            <a:off x="6771718" y="6054218"/>
            <a:ext cx="611582" cy="276999"/>
          </a:xfrm>
          <a:prstGeom prst="rect">
            <a:avLst/>
          </a:prstGeom>
          <a:noFill/>
        </p:spPr>
        <p:txBody>
          <a:bodyPr wrap="square"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200">
                <a:solidFill>
                  <a:schemeClr val="tx2"/>
                </a:solidFill>
              </a:rPr>
              <a:t>Tier II</a:t>
            </a:r>
          </a:p>
        </p:txBody>
      </p:sp>
      <p:sp>
        <p:nvSpPr>
          <p:cNvPr id="11" name="TextBox 10">
            <a:extLst>
              <a:ext uri="{FF2B5EF4-FFF2-40B4-BE49-F238E27FC236}">
                <a16:creationId xmlns:a16="http://schemas.microsoft.com/office/drawing/2014/main" id="{583F260E-5E6A-41C7-A744-D6512718D1C5}"/>
              </a:ext>
            </a:extLst>
          </p:cNvPr>
          <p:cNvSpPr txBox="1"/>
          <p:nvPr/>
        </p:nvSpPr>
        <p:spPr>
          <a:xfrm>
            <a:off x="796299" y="6094084"/>
            <a:ext cx="569246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0000"/>
                </a:solidFill>
                <a:latin typeface="Segoe UI"/>
              </a:rPr>
              <a:t>*</a:t>
            </a:r>
            <a:r>
              <a:rPr lang="en-US">
                <a:solidFill>
                  <a:schemeClr val="accent1">
                    <a:lumMod val="50000"/>
                  </a:schemeClr>
                </a:solidFill>
                <a:latin typeface="Segoe UI"/>
              </a:rPr>
              <a:t>Includes agreements pending formal approval at a CEC Business Meeting</a:t>
            </a:r>
            <a:endParaRPr lang="en-US">
              <a:solidFill>
                <a:schemeClr val="accent1">
                  <a:lumMod val="50000"/>
                </a:schemeClr>
              </a:solidFill>
            </a:endParaRPr>
          </a:p>
        </p:txBody>
      </p:sp>
    </p:spTree>
    <p:extLst>
      <p:ext uri="{BB962C8B-B14F-4D97-AF65-F5344CB8AC3E}">
        <p14:creationId xmlns:p14="http://schemas.microsoft.com/office/powerpoint/2010/main" val="3190429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30695-862D-4AA0-BDB5-2C8FD2C69A6D}"/>
              </a:ext>
            </a:extLst>
          </p:cNvPr>
          <p:cNvSpPr>
            <a:spLocks noGrp="1"/>
          </p:cNvSpPr>
          <p:nvPr>
            <p:ph type="title"/>
          </p:nvPr>
        </p:nvSpPr>
        <p:spPr/>
        <p:txBody>
          <a:bodyPr/>
          <a:lstStyle/>
          <a:p>
            <a:r>
              <a:rPr lang="en-US" b="1">
                <a:ea typeface="+mj-lt"/>
                <a:cs typeface="+mj-lt"/>
              </a:rPr>
              <a:t>Who Has Received Funding?</a:t>
            </a:r>
            <a:endParaRPr lang="en-US"/>
          </a:p>
        </p:txBody>
      </p:sp>
      <p:sp>
        <p:nvSpPr>
          <p:cNvPr id="5" name="Slide Number Placeholder 4">
            <a:extLst>
              <a:ext uri="{FF2B5EF4-FFF2-40B4-BE49-F238E27FC236}">
                <a16:creationId xmlns:a16="http://schemas.microsoft.com/office/drawing/2014/main" id="{AC574400-16F3-44A6-BE23-E9B86387EC39}"/>
              </a:ext>
            </a:extLst>
          </p:cNvPr>
          <p:cNvSpPr>
            <a:spLocks noGrp="1"/>
          </p:cNvSpPr>
          <p:nvPr>
            <p:ph type="sldNum" sz="quarter" idx="12"/>
          </p:nvPr>
        </p:nvSpPr>
        <p:spPr/>
        <p:txBody>
          <a:bodyPr/>
          <a:lstStyle/>
          <a:p>
            <a:fld id="{005C4985-ACD0-2B4C-8981-36243250F268}" type="slidenum">
              <a:rPr lang="en-US" smtClean="0"/>
              <a:t>6</a:t>
            </a:fld>
            <a:endParaRPr lang="en-US"/>
          </a:p>
        </p:txBody>
      </p:sp>
      <p:sp>
        <p:nvSpPr>
          <p:cNvPr id="6" name="Content Placeholder 5">
            <a:extLst>
              <a:ext uri="{FF2B5EF4-FFF2-40B4-BE49-F238E27FC236}">
                <a16:creationId xmlns:a16="http://schemas.microsoft.com/office/drawing/2014/main" id="{A2193164-3B58-4B8C-AB76-168B7C7B095D}"/>
              </a:ext>
            </a:extLst>
          </p:cNvPr>
          <p:cNvSpPr txBox="1">
            <a:spLocks/>
          </p:cNvSpPr>
          <p:nvPr/>
        </p:nvSpPr>
        <p:spPr>
          <a:xfrm>
            <a:off x="3828816" y="1667611"/>
            <a:ext cx="729665" cy="1132151"/>
          </a:xfrm>
          <a:prstGeom prst="rect">
            <a:avLst/>
          </a:prstGeom>
        </p:spPr>
        <p:txBody>
          <a:bodyPr vert="horz" lIns="91440" tIns="45720" rIns="91440" bIns="45720" rtlCol="0" anchor="t">
            <a:noAutofit/>
          </a:bodyPr>
          <a:lstStyle>
            <a:lvl1pPr marL="0" indent="0" algn="l" defTabSz="914400" rtl="0" eaLnBrk="1" latinLnBrk="0" hangingPunct="1">
              <a:lnSpc>
                <a:spcPct val="90000"/>
              </a:lnSpc>
              <a:spcBef>
                <a:spcPts val="1000"/>
              </a:spcBef>
              <a:buFont typeface="Arial"/>
              <a:buNone/>
              <a:defRPr sz="2400" b="1" kern="1200">
                <a:solidFill>
                  <a:schemeClr val="accent1">
                    <a:lumMod val="50000"/>
                  </a:schemeClr>
                </a:solidFill>
                <a:latin typeface="+mn-lt"/>
                <a:ea typeface="+mn-ea"/>
                <a:cs typeface="+mn-cs"/>
              </a:defRPr>
            </a:lvl1pPr>
            <a:lvl2pPr marL="457200" indent="0" algn="l" defTabSz="914400" rtl="0" eaLnBrk="1" latinLnBrk="0" hangingPunct="1">
              <a:lnSpc>
                <a:spcPct val="90000"/>
              </a:lnSpc>
              <a:spcBef>
                <a:spcPts val="500"/>
              </a:spcBef>
              <a:buFont typeface="Arial"/>
              <a:buNone/>
              <a:defRPr sz="2000" b="1" kern="1200">
                <a:solidFill>
                  <a:schemeClr val="accent1">
                    <a:lumMod val="50000"/>
                  </a:schemeClr>
                </a:solidFill>
                <a:latin typeface="+mn-lt"/>
                <a:ea typeface="+mn-ea"/>
                <a:cs typeface="+mn-cs"/>
              </a:defRPr>
            </a:lvl2pPr>
            <a:lvl3pPr marL="914400" indent="0" algn="l" defTabSz="914400" rtl="0" eaLnBrk="1" latinLnBrk="0" hangingPunct="1">
              <a:lnSpc>
                <a:spcPct val="90000"/>
              </a:lnSpc>
              <a:spcBef>
                <a:spcPts val="500"/>
              </a:spcBef>
              <a:buFont typeface="Arial"/>
              <a:buNone/>
              <a:defRPr sz="1800" b="1" kern="1200">
                <a:solidFill>
                  <a:schemeClr val="accent1">
                    <a:lumMod val="50000"/>
                  </a:schemeClr>
                </a:solidFill>
                <a:latin typeface="+mn-lt"/>
                <a:ea typeface="+mn-ea"/>
                <a:cs typeface="+mn-cs"/>
              </a:defRPr>
            </a:lvl3pPr>
            <a:lvl4pPr marL="1371600" indent="0" algn="l" defTabSz="914400" rtl="0" eaLnBrk="1" latinLnBrk="0" hangingPunct="1">
              <a:lnSpc>
                <a:spcPct val="90000"/>
              </a:lnSpc>
              <a:spcBef>
                <a:spcPts val="500"/>
              </a:spcBef>
              <a:buFont typeface="Arial"/>
              <a:buNone/>
              <a:defRPr sz="1600" b="1" kern="1200">
                <a:solidFill>
                  <a:schemeClr val="accent1">
                    <a:lumMod val="50000"/>
                  </a:schemeClr>
                </a:solidFill>
                <a:latin typeface="+mn-lt"/>
                <a:ea typeface="+mn-ea"/>
                <a:cs typeface="+mn-cs"/>
              </a:defRPr>
            </a:lvl4pPr>
            <a:lvl5pPr marL="1828800" indent="0" algn="l" defTabSz="914400" rtl="0" eaLnBrk="1" latinLnBrk="0" hangingPunct="1">
              <a:lnSpc>
                <a:spcPct val="90000"/>
              </a:lnSpc>
              <a:spcBef>
                <a:spcPts val="500"/>
              </a:spcBef>
              <a:buFont typeface="Arial"/>
              <a:buNone/>
              <a:defRPr sz="1600" b="1" kern="1200">
                <a:solidFill>
                  <a:schemeClr val="accent1">
                    <a:lumMod val="50000"/>
                  </a:schemeClr>
                </a:solidFill>
                <a:latin typeface="+mn-lt"/>
                <a:ea typeface="+mn-ea"/>
                <a:cs typeface="+mn-cs"/>
              </a:defRPr>
            </a:lvl5pPr>
            <a:lvl6pPr marL="22860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a:buNone/>
              <a:defRPr sz="1600" b="1" kern="1200">
                <a:solidFill>
                  <a:schemeClr val="tx1"/>
                </a:solidFill>
                <a:latin typeface="+mn-lt"/>
                <a:ea typeface="+mn-ea"/>
                <a:cs typeface="+mn-cs"/>
              </a:defRPr>
            </a:lvl9pPr>
          </a:lstStyle>
          <a:p>
            <a:pPr algn="ctr"/>
            <a:r>
              <a:rPr lang="en-US" sz="7200" cap="small" dirty="0">
                <a:solidFill>
                  <a:srgbClr val="ED9E16"/>
                </a:solidFill>
              </a:rPr>
              <a:t>3</a:t>
            </a:r>
            <a:endParaRPr lang="en-US" sz="7200" cap="small" dirty="0">
              <a:solidFill>
                <a:srgbClr val="ED9E16"/>
              </a:solidFill>
              <a:cs typeface="Arial"/>
            </a:endParaRPr>
          </a:p>
        </p:txBody>
      </p:sp>
      <p:sp>
        <p:nvSpPr>
          <p:cNvPr id="7" name="Content Placeholder 5">
            <a:extLst>
              <a:ext uri="{FF2B5EF4-FFF2-40B4-BE49-F238E27FC236}">
                <a16:creationId xmlns:a16="http://schemas.microsoft.com/office/drawing/2014/main" id="{E4B94FAD-DB09-4D5E-99A1-382A9A2923AA}"/>
              </a:ext>
            </a:extLst>
          </p:cNvPr>
          <p:cNvSpPr txBox="1">
            <a:spLocks/>
          </p:cNvSpPr>
          <p:nvPr/>
        </p:nvSpPr>
        <p:spPr>
          <a:xfrm>
            <a:off x="956855" y="1766979"/>
            <a:ext cx="2814344" cy="915949"/>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r"/>
            <a:r>
              <a:rPr lang="en-US" sz="3200" cap="small" dirty="0">
                <a:solidFill>
                  <a:schemeClr val="accent1">
                    <a:lumMod val="50000"/>
                  </a:schemeClr>
                </a:solidFill>
              </a:rPr>
              <a:t>Animal Feed &amp; Ethanol</a:t>
            </a:r>
            <a:endParaRPr lang="en-US" sz="3200" cap="small" dirty="0">
              <a:solidFill>
                <a:schemeClr val="accent1">
                  <a:lumMod val="50000"/>
                </a:schemeClr>
              </a:solidFill>
              <a:cs typeface="Arial"/>
            </a:endParaRPr>
          </a:p>
        </p:txBody>
      </p:sp>
      <p:sp>
        <p:nvSpPr>
          <p:cNvPr id="8" name="Content Placeholder 5">
            <a:extLst>
              <a:ext uri="{FF2B5EF4-FFF2-40B4-BE49-F238E27FC236}">
                <a16:creationId xmlns:a16="http://schemas.microsoft.com/office/drawing/2014/main" id="{7A2A3B81-C0F2-4088-ABBC-2C239668BFE2}"/>
              </a:ext>
            </a:extLst>
          </p:cNvPr>
          <p:cNvSpPr txBox="1">
            <a:spLocks/>
          </p:cNvSpPr>
          <p:nvPr/>
        </p:nvSpPr>
        <p:spPr>
          <a:xfrm>
            <a:off x="3850141" y="3250868"/>
            <a:ext cx="729667" cy="1132151"/>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7200" b="1" cap="small">
                <a:solidFill>
                  <a:srgbClr val="ED9E16"/>
                </a:solidFill>
              </a:rPr>
              <a:t>6</a:t>
            </a:r>
          </a:p>
        </p:txBody>
      </p:sp>
      <p:sp>
        <p:nvSpPr>
          <p:cNvPr id="9" name="Content Placeholder 5">
            <a:extLst>
              <a:ext uri="{FF2B5EF4-FFF2-40B4-BE49-F238E27FC236}">
                <a16:creationId xmlns:a16="http://schemas.microsoft.com/office/drawing/2014/main" id="{C6511570-998C-4CD1-BF60-1D427D4F2DD1}"/>
              </a:ext>
            </a:extLst>
          </p:cNvPr>
          <p:cNvSpPr txBox="1">
            <a:spLocks/>
          </p:cNvSpPr>
          <p:nvPr/>
        </p:nvSpPr>
        <p:spPr>
          <a:xfrm>
            <a:off x="1035084" y="3374634"/>
            <a:ext cx="2814344" cy="965815"/>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r"/>
            <a:r>
              <a:rPr lang="en-US" sz="3200" cap="small">
                <a:solidFill>
                  <a:schemeClr val="accent1">
                    <a:lumMod val="50000"/>
                  </a:schemeClr>
                </a:solidFill>
              </a:rPr>
              <a:t>Beverage, Breweries &amp; Wineries</a:t>
            </a:r>
          </a:p>
        </p:txBody>
      </p:sp>
      <p:sp>
        <p:nvSpPr>
          <p:cNvPr id="10" name="Content Placeholder 5">
            <a:extLst>
              <a:ext uri="{FF2B5EF4-FFF2-40B4-BE49-F238E27FC236}">
                <a16:creationId xmlns:a16="http://schemas.microsoft.com/office/drawing/2014/main" id="{4DA36D1F-54BC-43C2-9054-C5244CB35ECD}"/>
              </a:ext>
            </a:extLst>
          </p:cNvPr>
          <p:cNvSpPr txBox="1">
            <a:spLocks/>
          </p:cNvSpPr>
          <p:nvPr/>
        </p:nvSpPr>
        <p:spPr>
          <a:xfrm>
            <a:off x="3837859" y="4998822"/>
            <a:ext cx="774114" cy="1132151"/>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7200" b="1" cap="small">
                <a:solidFill>
                  <a:srgbClr val="ED9E16"/>
                </a:solidFill>
              </a:rPr>
              <a:t>6</a:t>
            </a:r>
          </a:p>
        </p:txBody>
      </p:sp>
      <p:sp>
        <p:nvSpPr>
          <p:cNvPr id="11" name="Content Placeholder 5">
            <a:extLst>
              <a:ext uri="{FF2B5EF4-FFF2-40B4-BE49-F238E27FC236}">
                <a16:creationId xmlns:a16="http://schemas.microsoft.com/office/drawing/2014/main" id="{EF7F83F5-95BA-4853-868C-8AB6144C75EB}"/>
              </a:ext>
            </a:extLst>
          </p:cNvPr>
          <p:cNvSpPr txBox="1">
            <a:spLocks/>
          </p:cNvSpPr>
          <p:nvPr/>
        </p:nvSpPr>
        <p:spPr>
          <a:xfrm>
            <a:off x="575178" y="5148813"/>
            <a:ext cx="3274250" cy="861842"/>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r"/>
            <a:r>
              <a:rPr lang="en-US" sz="3200" cap="small">
                <a:solidFill>
                  <a:schemeClr val="accent1">
                    <a:lumMod val="50000"/>
                  </a:schemeClr>
                </a:solidFill>
              </a:rPr>
              <a:t>Dairy Processing</a:t>
            </a:r>
          </a:p>
        </p:txBody>
      </p:sp>
      <p:sp>
        <p:nvSpPr>
          <p:cNvPr id="12" name="Content Placeholder 5">
            <a:extLst>
              <a:ext uri="{FF2B5EF4-FFF2-40B4-BE49-F238E27FC236}">
                <a16:creationId xmlns:a16="http://schemas.microsoft.com/office/drawing/2014/main" id="{D5CA0715-CE82-4E56-AD8D-84CECCAE97E5}"/>
              </a:ext>
            </a:extLst>
          </p:cNvPr>
          <p:cNvSpPr txBox="1">
            <a:spLocks/>
          </p:cNvSpPr>
          <p:nvPr/>
        </p:nvSpPr>
        <p:spPr>
          <a:xfrm>
            <a:off x="7353610" y="1623762"/>
            <a:ext cx="803298" cy="1096478"/>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7200" b="1" cap="small" dirty="0">
                <a:solidFill>
                  <a:srgbClr val="ED9E16"/>
                </a:solidFill>
              </a:rPr>
              <a:t>9</a:t>
            </a:r>
            <a:endParaRPr lang="en-US" sz="7200" b="1" cap="small" dirty="0">
              <a:solidFill>
                <a:srgbClr val="ED9E16"/>
              </a:solidFill>
              <a:cs typeface="Arial"/>
            </a:endParaRPr>
          </a:p>
        </p:txBody>
      </p:sp>
      <p:sp>
        <p:nvSpPr>
          <p:cNvPr id="13" name="Content Placeholder 5">
            <a:extLst>
              <a:ext uri="{FF2B5EF4-FFF2-40B4-BE49-F238E27FC236}">
                <a16:creationId xmlns:a16="http://schemas.microsoft.com/office/drawing/2014/main" id="{B07E972D-A15F-439C-93E0-F53818BEC798}"/>
              </a:ext>
            </a:extLst>
          </p:cNvPr>
          <p:cNvSpPr txBox="1">
            <a:spLocks/>
          </p:cNvSpPr>
          <p:nvPr/>
        </p:nvSpPr>
        <p:spPr>
          <a:xfrm>
            <a:off x="8390713" y="1777697"/>
            <a:ext cx="3806814" cy="982404"/>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3200" cap="small">
                <a:solidFill>
                  <a:schemeClr val="accent1">
                    <a:lumMod val="50000"/>
                  </a:schemeClr>
                </a:solidFill>
              </a:rPr>
              <a:t>Prepared Food Producers</a:t>
            </a:r>
          </a:p>
        </p:txBody>
      </p:sp>
      <p:sp>
        <p:nvSpPr>
          <p:cNvPr id="14" name="Content Placeholder 5">
            <a:extLst>
              <a:ext uri="{FF2B5EF4-FFF2-40B4-BE49-F238E27FC236}">
                <a16:creationId xmlns:a16="http://schemas.microsoft.com/office/drawing/2014/main" id="{31777C45-DF55-4649-90F2-BC0039D8A093}"/>
              </a:ext>
            </a:extLst>
          </p:cNvPr>
          <p:cNvSpPr txBox="1">
            <a:spLocks/>
          </p:cNvSpPr>
          <p:nvPr/>
        </p:nvSpPr>
        <p:spPr>
          <a:xfrm>
            <a:off x="7046701" y="3288320"/>
            <a:ext cx="1423054" cy="1132151"/>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7200" b="1" cap="small">
                <a:solidFill>
                  <a:srgbClr val="ED9E16"/>
                </a:solidFill>
              </a:rPr>
              <a:t>10</a:t>
            </a:r>
          </a:p>
        </p:txBody>
      </p:sp>
      <p:sp>
        <p:nvSpPr>
          <p:cNvPr id="15" name="Content Placeholder 5">
            <a:extLst>
              <a:ext uri="{FF2B5EF4-FFF2-40B4-BE49-F238E27FC236}">
                <a16:creationId xmlns:a16="http://schemas.microsoft.com/office/drawing/2014/main" id="{D9B67009-B0BC-4556-88F8-0EC63676788D}"/>
              </a:ext>
            </a:extLst>
          </p:cNvPr>
          <p:cNvSpPr txBox="1">
            <a:spLocks/>
          </p:cNvSpPr>
          <p:nvPr/>
        </p:nvSpPr>
        <p:spPr>
          <a:xfrm>
            <a:off x="8390713" y="3404588"/>
            <a:ext cx="3494199" cy="950569"/>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3200" cap="small">
                <a:solidFill>
                  <a:schemeClr val="accent1">
                    <a:lumMod val="50000"/>
                  </a:schemeClr>
                </a:solidFill>
              </a:rPr>
              <a:t>Meat &amp; Rendering</a:t>
            </a:r>
          </a:p>
        </p:txBody>
      </p:sp>
      <p:sp>
        <p:nvSpPr>
          <p:cNvPr id="16" name="Content Placeholder 5">
            <a:extLst>
              <a:ext uri="{FF2B5EF4-FFF2-40B4-BE49-F238E27FC236}">
                <a16:creationId xmlns:a16="http://schemas.microsoft.com/office/drawing/2014/main" id="{A2028C97-2F59-4E4B-9BA0-D69D4EF9A632}"/>
              </a:ext>
            </a:extLst>
          </p:cNvPr>
          <p:cNvSpPr txBox="1">
            <a:spLocks/>
          </p:cNvSpPr>
          <p:nvPr/>
        </p:nvSpPr>
        <p:spPr>
          <a:xfrm>
            <a:off x="7046700" y="5002258"/>
            <a:ext cx="1423053" cy="1132151"/>
          </a:xfrm>
          <a:prstGeom prst="rect">
            <a:avLst/>
          </a:prstGeom>
        </p:spPr>
        <p:txBody>
          <a:bodyPr vert="horz" lIns="91440" tIns="45720" rIns="91440" bIns="45720" rtlCol="0" anchor="t">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gn="ctr"/>
            <a:r>
              <a:rPr lang="en-US" sz="7200" b="1" cap="small">
                <a:solidFill>
                  <a:srgbClr val="ED9E16"/>
                </a:solidFill>
              </a:rPr>
              <a:t>14</a:t>
            </a:r>
          </a:p>
        </p:txBody>
      </p:sp>
      <p:sp>
        <p:nvSpPr>
          <p:cNvPr id="17" name="Content Placeholder 5">
            <a:extLst>
              <a:ext uri="{FF2B5EF4-FFF2-40B4-BE49-F238E27FC236}">
                <a16:creationId xmlns:a16="http://schemas.microsoft.com/office/drawing/2014/main" id="{AEA56B13-54E2-4F87-A727-181DD6BC8D96}"/>
              </a:ext>
            </a:extLst>
          </p:cNvPr>
          <p:cNvSpPr txBox="1">
            <a:spLocks/>
          </p:cNvSpPr>
          <p:nvPr/>
        </p:nvSpPr>
        <p:spPr>
          <a:xfrm>
            <a:off x="8390714" y="5197742"/>
            <a:ext cx="3226108" cy="865304"/>
          </a:xfrm>
          <a:prstGeom prst="rect">
            <a:avLst/>
          </a:prstGeom>
        </p:spPr>
        <p:txBody>
          <a:bodyPr vert="horz" lIns="91440" tIns="45720" rIns="91440" bIns="45720" rtlCol="0" anchor="ctr">
            <a:noAutofit/>
          </a:bodyPr>
          <a:lst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3"/>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3"/>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3"/>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3"/>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3200" cap="small">
                <a:solidFill>
                  <a:schemeClr val="accent1">
                    <a:lumMod val="50000"/>
                  </a:schemeClr>
                </a:solidFill>
              </a:rPr>
              <a:t>Fruits, Vegetables &amp; Nuts</a:t>
            </a:r>
          </a:p>
        </p:txBody>
      </p:sp>
      <p:pic>
        <p:nvPicPr>
          <p:cNvPr id="18" name="Graphic 17" descr="Black and white cheese icon">
            <a:extLst>
              <a:ext uri="{FF2B5EF4-FFF2-40B4-BE49-F238E27FC236}">
                <a16:creationId xmlns:a16="http://schemas.microsoft.com/office/drawing/2014/main" id="{736F7D96-56F0-4425-B6B1-5180F8BF8246}"/>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58481" y="5166435"/>
            <a:ext cx="808369" cy="808369"/>
          </a:xfrm>
          <a:prstGeom prst="rect">
            <a:avLst/>
          </a:prstGeom>
        </p:spPr>
      </p:pic>
      <p:pic>
        <p:nvPicPr>
          <p:cNvPr id="19" name="Graphic 18" descr="Black and white corn icon">
            <a:extLst>
              <a:ext uri="{FF2B5EF4-FFF2-40B4-BE49-F238E27FC236}">
                <a16:creationId xmlns:a16="http://schemas.microsoft.com/office/drawing/2014/main" id="{CCABB30E-8D3E-4EF7-A34C-824827723371}"/>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597832" y="1807169"/>
            <a:ext cx="729665" cy="729665"/>
          </a:xfrm>
          <a:prstGeom prst="rect">
            <a:avLst/>
          </a:prstGeom>
        </p:spPr>
      </p:pic>
      <p:pic>
        <p:nvPicPr>
          <p:cNvPr id="20" name="Graphic 19" descr="Black and white wine glass icon">
            <a:extLst>
              <a:ext uri="{FF2B5EF4-FFF2-40B4-BE49-F238E27FC236}">
                <a16:creationId xmlns:a16="http://schemas.microsoft.com/office/drawing/2014/main" id="{51702472-530A-4FBB-8DE7-8BBD84917BBB}"/>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581137" y="3450210"/>
            <a:ext cx="808369" cy="808369"/>
          </a:xfrm>
          <a:prstGeom prst="rect">
            <a:avLst/>
          </a:prstGeom>
        </p:spPr>
      </p:pic>
      <p:pic>
        <p:nvPicPr>
          <p:cNvPr id="21" name="Graphic 20" descr="Black and white chicken icon">
            <a:extLst>
              <a:ext uri="{FF2B5EF4-FFF2-40B4-BE49-F238E27FC236}">
                <a16:creationId xmlns:a16="http://schemas.microsoft.com/office/drawing/2014/main" id="{05BEDA79-B959-47CB-B36D-ED8DFE5ACA9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6358644" y="3493283"/>
            <a:ext cx="777621" cy="777621"/>
          </a:xfrm>
          <a:prstGeom prst="rect">
            <a:avLst/>
          </a:prstGeom>
        </p:spPr>
      </p:pic>
      <p:pic>
        <p:nvPicPr>
          <p:cNvPr id="22" name="Graphic 21" descr="Black and white food plate icon">
            <a:extLst>
              <a:ext uri="{FF2B5EF4-FFF2-40B4-BE49-F238E27FC236}">
                <a16:creationId xmlns:a16="http://schemas.microsoft.com/office/drawing/2014/main" id="{AE360286-44D6-4F16-8E68-B2390E95EBE9}"/>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304146" y="1765445"/>
            <a:ext cx="885325" cy="885325"/>
          </a:xfrm>
          <a:prstGeom prst="rect">
            <a:avLst/>
          </a:prstGeom>
        </p:spPr>
      </p:pic>
      <p:pic>
        <p:nvPicPr>
          <p:cNvPr id="23" name="Graphic 22" descr="Black and white almond icon">
            <a:extLst>
              <a:ext uri="{FF2B5EF4-FFF2-40B4-BE49-F238E27FC236}">
                <a16:creationId xmlns:a16="http://schemas.microsoft.com/office/drawing/2014/main" id="{356EE058-5E3A-4FC3-B78F-1490D38913A8}"/>
              </a:ext>
            </a:extLst>
          </p:cNvPr>
          <p:cNvPicPr>
            <a:picLocks noChangeAspect="1"/>
          </p:cNvPicPr>
          <p:nvPr/>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6364566" y="5203105"/>
            <a:ext cx="771699" cy="771699"/>
          </a:xfrm>
          <a:prstGeom prst="rect">
            <a:avLst/>
          </a:prstGeom>
        </p:spPr>
      </p:pic>
    </p:spTree>
    <p:extLst>
      <p:ext uri="{BB962C8B-B14F-4D97-AF65-F5344CB8AC3E}">
        <p14:creationId xmlns:p14="http://schemas.microsoft.com/office/powerpoint/2010/main" val="4253938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694E8-C24C-419C-8027-AAB24932FADC}"/>
              </a:ext>
            </a:extLst>
          </p:cNvPr>
          <p:cNvSpPr>
            <a:spLocks noGrp="1"/>
          </p:cNvSpPr>
          <p:nvPr>
            <p:ph type="title"/>
          </p:nvPr>
        </p:nvSpPr>
        <p:spPr/>
        <p:txBody>
          <a:bodyPr/>
          <a:lstStyle/>
          <a:p>
            <a:r>
              <a:rPr lang="en-US"/>
              <a:t>Program Benefits</a:t>
            </a:r>
          </a:p>
        </p:txBody>
      </p:sp>
      <p:sp>
        <p:nvSpPr>
          <p:cNvPr id="5" name="Slide Number Placeholder 4">
            <a:extLst>
              <a:ext uri="{FF2B5EF4-FFF2-40B4-BE49-F238E27FC236}">
                <a16:creationId xmlns:a16="http://schemas.microsoft.com/office/drawing/2014/main" id="{5DF72954-7EBC-4CF6-A393-E714DD99EAEF}"/>
              </a:ext>
            </a:extLst>
          </p:cNvPr>
          <p:cNvSpPr>
            <a:spLocks noGrp="1"/>
          </p:cNvSpPr>
          <p:nvPr>
            <p:ph type="sldNum" sz="quarter" idx="12"/>
          </p:nvPr>
        </p:nvSpPr>
        <p:spPr/>
        <p:txBody>
          <a:bodyPr/>
          <a:lstStyle/>
          <a:p>
            <a:fld id="{005C4985-ACD0-2B4C-8981-36243250F268}" type="slidenum">
              <a:rPr lang="en-US" smtClean="0"/>
              <a:t>7</a:t>
            </a:fld>
            <a:endParaRPr lang="en-US"/>
          </a:p>
        </p:txBody>
      </p:sp>
      <p:sp>
        <p:nvSpPr>
          <p:cNvPr id="6" name="TextBox 5">
            <a:extLst>
              <a:ext uri="{FF2B5EF4-FFF2-40B4-BE49-F238E27FC236}">
                <a16:creationId xmlns:a16="http://schemas.microsoft.com/office/drawing/2014/main" id="{826A7490-FDE1-4CEF-8610-CB606A315C14}"/>
              </a:ext>
            </a:extLst>
          </p:cNvPr>
          <p:cNvSpPr txBox="1"/>
          <p:nvPr/>
        </p:nvSpPr>
        <p:spPr>
          <a:xfrm>
            <a:off x="1610077" y="2893489"/>
            <a:ext cx="897184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cap="small">
                <a:solidFill>
                  <a:schemeClr val="accent1">
                    <a:lumMod val="50000"/>
                  </a:schemeClr>
                </a:solidFill>
              </a:rPr>
              <a:t>Projected Annual Emissions Reduction</a:t>
            </a:r>
            <a:r>
              <a:rPr lang="en-US" sz="3600" cap="small">
                <a:solidFill>
                  <a:schemeClr val="accent1">
                    <a:lumMod val="50000"/>
                  </a:schemeClr>
                </a:solidFill>
                <a:cs typeface="Segoe UI"/>
              </a:rPr>
              <a:t>​</a:t>
            </a:r>
            <a:endParaRPr lang="en-US" sz="3600" cap="small">
              <a:solidFill>
                <a:schemeClr val="accent1">
                  <a:lumMod val="50000"/>
                </a:schemeClr>
              </a:solidFill>
            </a:endParaRPr>
          </a:p>
        </p:txBody>
      </p:sp>
      <p:sp>
        <p:nvSpPr>
          <p:cNvPr id="7" name="TextBox 6">
            <a:extLst>
              <a:ext uri="{FF2B5EF4-FFF2-40B4-BE49-F238E27FC236}">
                <a16:creationId xmlns:a16="http://schemas.microsoft.com/office/drawing/2014/main" id="{F847DC1B-3E94-4A47-B7E1-7DA78248BB67}"/>
              </a:ext>
            </a:extLst>
          </p:cNvPr>
          <p:cNvSpPr txBox="1"/>
          <p:nvPr/>
        </p:nvSpPr>
        <p:spPr>
          <a:xfrm>
            <a:off x="1610077" y="1782371"/>
            <a:ext cx="8971845"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8000" b="1" cap="small">
                <a:solidFill>
                  <a:srgbClr val="ED9E16"/>
                </a:solidFill>
              </a:rPr>
              <a:t>164,000 MT CO2e</a:t>
            </a:r>
            <a:r>
              <a:rPr lang="en-US" sz="8000" b="1" cap="small">
                <a:solidFill>
                  <a:srgbClr val="FF0000"/>
                </a:solidFill>
              </a:rPr>
              <a:t>*</a:t>
            </a:r>
            <a:r>
              <a:rPr lang="en-US" sz="8000" cap="small">
                <a:cs typeface="Segoe UI"/>
              </a:rPr>
              <a:t>​</a:t>
            </a:r>
            <a:endParaRPr lang="en-US" sz="8000" cap="small"/>
          </a:p>
        </p:txBody>
      </p:sp>
      <p:sp>
        <p:nvSpPr>
          <p:cNvPr id="8" name="TextBox 7">
            <a:extLst>
              <a:ext uri="{FF2B5EF4-FFF2-40B4-BE49-F238E27FC236}">
                <a16:creationId xmlns:a16="http://schemas.microsoft.com/office/drawing/2014/main" id="{230D9DE3-1D16-47AE-9BC8-568A61818A9A}"/>
              </a:ext>
            </a:extLst>
          </p:cNvPr>
          <p:cNvSpPr txBox="1"/>
          <p:nvPr/>
        </p:nvSpPr>
        <p:spPr>
          <a:xfrm>
            <a:off x="1610077" y="3732362"/>
            <a:ext cx="2961295"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600" b="1" cap="small">
                <a:solidFill>
                  <a:srgbClr val="ED9E16"/>
                </a:solidFill>
              </a:rPr>
              <a:t>$118M</a:t>
            </a:r>
            <a:r>
              <a:rPr lang="en-US" sz="6600" cap="small">
                <a:cs typeface="Segoe UI"/>
              </a:rPr>
              <a:t>​</a:t>
            </a:r>
            <a:endParaRPr lang="en-US" sz="6600" cap="small"/>
          </a:p>
        </p:txBody>
      </p:sp>
      <p:sp>
        <p:nvSpPr>
          <p:cNvPr id="9" name="TextBox 8">
            <a:extLst>
              <a:ext uri="{FF2B5EF4-FFF2-40B4-BE49-F238E27FC236}">
                <a16:creationId xmlns:a16="http://schemas.microsoft.com/office/drawing/2014/main" id="{F9C745AC-1A4B-4182-84D9-1C4B71D1149B}"/>
              </a:ext>
            </a:extLst>
          </p:cNvPr>
          <p:cNvSpPr txBox="1"/>
          <p:nvPr/>
        </p:nvSpPr>
        <p:spPr>
          <a:xfrm>
            <a:off x="5503325" y="3732362"/>
            <a:ext cx="5078596" cy="11079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600" b="1" cap="small">
                <a:solidFill>
                  <a:srgbClr val="ED9E16"/>
                </a:solidFill>
              </a:rPr>
              <a:t>48 Projects</a:t>
            </a:r>
            <a:r>
              <a:rPr lang="en-US" sz="6600" cap="small">
                <a:cs typeface="Segoe UI"/>
              </a:rPr>
              <a:t>​</a:t>
            </a:r>
            <a:endParaRPr lang="en-US" sz="6600" cap="small"/>
          </a:p>
        </p:txBody>
      </p:sp>
      <p:sp>
        <p:nvSpPr>
          <p:cNvPr id="10" name="TextBox 9">
            <a:extLst>
              <a:ext uri="{FF2B5EF4-FFF2-40B4-BE49-F238E27FC236}">
                <a16:creationId xmlns:a16="http://schemas.microsoft.com/office/drawing/2014/main" id="{695A10FF-E47D-4123-988A-E1FDC7B99694}"/>
              </a:ext>
            </a:extLst>
          </p:cNvPr>
          <p:cNvSpPr txBox="1"/>
          <p:nvPr/>
        </p:nvSpPr>
        <p:spPr>
          <a:xfrm>
            <a:off x="1610077" y="4639699"/>
            <a:ext cx="2961295"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cap="small">
                <a:solidFill>
                  <a:schemeClr val="accent1">
                    <a:lumMod val="50000"/>
                  </a:schemeClr>
                </a:solidFill>
              </a:rPr>
              <a:t>Awarded</a:t>
            </a:r>
            <a:r>
              <a:rPr lang="en-US" sz="3600" cap="small">
                <a:solidFill>
                  <a:schemeClr val="accent1">
                    <a:lumMod val="50000"/>
                  </a:schemeClr>
                </a:solidFill>
                <a:cs typeface="Segoe UI"/>
              </a:rPr>
              <a:t>​</a:t>
            </a:r>
            <a:endParaRPr lang="en-US" sz="3600" cap="small">
              <a:solidFill>
                <a:schemeClr val="accent1">
                  <a:lumMod val="50000"/>
                </a:schemeClr>
              </a:solidFill>
              <a:cs typeface="Arial"/>
            </a:endParaRPr>
          </a:p>
        </p:txBody>
      </p:sp>
      <p:sp>
        <p:nvSpPr>
          <p:cNvPr id="11" name="TextBox 10">
            <a:extLst>
              <a:ext uri="{FF2B5EF4-FFF2-40B4-BE49-F238E27FC236}">
                <a16:creationId xmlns:a16="http://schemas.microsoft.com/office/drawing/2014/main" id="{825E8DD9-5109-4DE5-9EC9-4E02B8DF4F47}"/>
              </a:ext>
            </a:extLst>
          </p:cNvPr>
          <p:cNvSpPr txBox="1"/>
          <p:nvPr/>
        </p:nvSpPr>
        <p:spPr>
          <a:xfrm>
            <a:off x="5503325" y="4665638"/>
            <a:ext cx="507859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600" cap="small">
                <a:solidFill>
                  <a:schemeClr val="accent1">
                    <a:lumMod val="50000"/>
                  </a:schemeClr>
                </a:solidFill>
              </a:rPr>
              <a:t>35 Tier I &amp; 13 Tier II</a:t>
            </a:r>
            <a:r>
              <a:rPr lang="en-US" sz="3600" cap="small">
                <a:solidFill>
                  <a:schemeClr val="accent1">
                    <a:lumMod val="50000"/>
                  </a:schemeClr>
                </a:solidFill>
                <a:cs typeface="Segoe UI"/>
              </a:rPr>
              <a:t>​</a:t>
            </a:r>
            <a:endParaRPr lang="en-US" sz="3600" cap="small">
              <a:solidFill>
                <a:schemeClr val="accent1">
                  <a:lumMod val="50000"/>
                </a:schemeClr>
              </a:solidFill>
              <a:cs typeface="Arial"/>
            </a:endParaRPr>
          </a:p>
        </p:txBody>
      </p:sp>
      <p:sp>
        <p:nvSpPr>
          <p:cNvPr id="14" name="TextBox 13">
            <a:extLst>
              <a:ext uri="{FF2B5EF4-FFF2-40B4-BE49-F238E27FC236}">
                <a16:creationId xmlns:a16="http://schemas.microsoft.com/office/drawing/2014/main" id="{52E3BF30-7867-44FE-8D0B-3A9499ECEE81}"/>
              </a:ext>
            </a:extLst>
          </p:cNvPr>
          <p:cNvSpPr txBox="1"/>
          <p:nvPr/>
        </p:nvSpPr>
        <p:spPr>
          <a:xfrm>
            <a:off x="443755" y="6354385"/>
            <a:ext cx="112977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0000"/>
                </a:solidFill>
                <a:latin typeface="Segoe UI"/>
              </a:rPr>
              <a:t>*</a:t>
            </a:r>
            <a:r>
              <a:rPr lang="en-US">
                <a:solidFill>
                  <a:schemeClr val="accent1">
                    <a:lumMod val="50000"/>
                  </a:schemeClr>
                </a:solidFill>
                <a:latin typeface="Segoe UI"/>
              </a:rPr>
              <a:t>Preliminary staff estimate – actual results will be quantified during project measurement &amp; verification</a:t>
            </a:r>
            <a:r>
              <a:rPr lang="en-US">
                <a:solidFill>
                  <a:schemeClr val="accent1">
                    <a:lumMod val="50000"/>
                  </a:schemeClr>
                </a:solidFill>
                <a:latin typeface="Segoe UI"/>
                <a:cs typeface="Segoe UI"/>
              </a:rPr>
              <a:t>​</a:t>
            </a:r>
            <a:endParaRPr lang="en-US">
              <a:solidFill>
                <a:schemeClr val="accent1">
                  <a:lumMod val="50000"/>
                </a:schemeClr>
              </a:solidFill>
            </a:endParaRPr>
          </a:p>
        </p:txBody>
      </p:sp>
    </p:spTree>
    <p:extLst>
      <p:ext uri="{BB962C8B-B14F-4D97-AF65-F5344CB8AC3E}">
        <p14:creationId xmlns:p14="http://schemas.microsoft.com/office/powerpoint/2010/main" val="2456867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256B-E58A-4EA1-9799-138E548C75B0}"/>
              </a:ext>
            </a:extLst>
          </p:cNvPr>
          <p:cNvSpPr>
            <a:spLocks noGrp="1"/>
          </p:cNvSpPr>
          <p:nvPr>
            <p:ph type="title"/>
          </p:nvPr>
        </p:nvSpPr>
        <p:spPr/>
        <p:txBody>
          <a:bodyPr/>
          <a:lstStyle/>
          <a:p>
            <a:r>
              <a:rPr lang="en-US"/>
              <a:t>GHG Savings are Significant</a:t>
            </a:r>
          </a:p>
        </p:txBody>
      </p:sp>
      <p:sp>
        <p:nvSpPr>
          <p:cNvPr id="5" name="Slide Number Placeholder 4">
            <a:extLst>
              <a:ext uri="{FF2B5EF4-FFF2-40B4-BE49-F238E27FC236}">
                <a16:creationId xmlns:a16="http://schemas.microsoft.com/office/drawing/2014/main" id="{BC111B6D-B709-44E7-AA92-5C93D8EAF4D0}"/>
              </a:ext>
            </a:extLst>
          </p:cNvPr>
          <p:cNvSpPr>
            <a:spLocks noGrp="1"/>
          </p:cNvSpPr>
          <p:nvPr>
            <p:ph type="sldNum" sz="quarter" idx="12"/>
          </p:nvPr>
        </p:nvSpPr>
        <p:spPr/>
        <p:txBody>
          <a:bodyPr/>
          <a:lstStyle/>
          <a:p>
            <a:fld id="{005C4985-ACD0-2B4C-8981-36243250F268}" type="slidenum">
              <a:rPr lang="en-US" smtClean="0"/>
              <a:t>8</a:t>
            </a:fld>
            <a:endParaRPr lang="en-US"/>
          </a:p>
        </p:txBody>
      </p:sp>
      <p:pic>
        <p:nvPicPr>
          <p:cNvPr id="6" name="Graphic 4" descr="Black and white car icon">
            <a:extLst>
              <a:ext uri="{FF2B5EF4-FFF2-40B4-BE49-F238E27FC236}">
                <a16:creationId xmlns:a16="http://schemas.microsoft.com/office/drawing/2014/main" id="{0A3EC995-7AAA-4B5F-8B41-DB94E1153EF3}"/>
              </a:ext>
            </a:extLst>
          </p:cNvPr>
          <p:cNvPicPr>
            <a:picLocks noGrp="1" noChangeAspect="1"/>
          </p:cNvPicPr>
          <p:nvPr/>
        </p:nvPicPr>
        <p:blipFill>
          <a:blip r:embed="rId3">
            <a:extLst>
              <a:ext uri="{96DAC541-7B7A-43D3-8B79-37D633B846F1}">
                <asvg:svgBlip xmlns:asvg="http://schemas.microsoft.com/office/drawing/2016/SVG/main" r:embed="rId4"/>
              </a:ext>
            </a:extLst>
          </a:blip>
          <a:stretch>
            <a:fillRect/>
          </a:stretch>
        </p:blipFill>
        <p:spPr>
          <a:xfrm>
            <a:off x="1602298" y="1823629"/>
            <a:ext cx="1097321" cy="1097321"/>
          </a:xfrm>
          <a:prstGeom prst="rect">
            <a:avLst/>
          </a:prstGeom>
        </p:spPr>
      </p:pic>
      <p:pic>
        <p:nvPicPr>
          <p:cNvPr id="7" name="Graphic 5" descr="Black and white house icon">
            <a:extLst>
              <a:ext uri="{FF2B5EF4-FFF2-40B4-BE49-F238E27FC236}">
                <a16:creationId xmlns:a16="http://schemas.microsoft.com/office/drawing/2014/main" id="{5FB83FBB-DC0C-4A63-AF38-EC4C6B63DCE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69430" y="1708748"/>
            <a:ext cx="1020272" cy="1020272"/>
          </a:xfrm>
          <a:prstGeom prst="rect">
            <a:avLst/>
          </a:prstGeom>
        </p:spPr>
      </p:pic>
      <p:pic>
        <p:nvPicPr>
          <p:cNvPr id="8" name="Graphic 6" descr="Black and white chicken drumstick icon">
            <a:extLst>
              <a:ext uri="{FF2B5EF4-FFF2-40B4-BE49-F238E27FC236}">
                <a16:creationId xmlns:a16="http://schemas.microsoft.com/office/drawing/2014/main" id="{C49A833C-BBC8-4693-9682-46F60BCEEB4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361898" y="4235842"/>
            <a:ext cx="892754" cy="892754"/>
          </a:xfrm>
          <a:prstGeom prst="rect">
            <a:avLst/>
          </a:prstGeom>
        </p:spPr>
      </p:pic>
      <p:sp>
        <p:nvSpPr>
          <p:cNvPr id="9" name="TextBox 4">
            <a:extLst>
              <a:ext uri="{FF2B5EF4-FFF2-40B4-BE49-F238E27FC236}">
                <a16:creationId xmlns:a16="http://schemas.microsoft.com/office/drawing/2014/main" id="{C5902170-3BB4-4247-A4B7-3C657D0281FA}"/>
              </a:ext>
            </a:extLst>
          </p:cNvPr>
          <p:cNvSpPr txBox="1"/>
          <p:nvPr/>
        </p:nvSpPr>
        <p:spPr>
          <a:xfrm>
            <a:off x="841971" y="2581519"/>
            <a:ext cx="2617973" cy="101566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6000" b="1" dirty="0">
                <a:solidFill>
                  <a:srgbClr val="ED9E16"/>
                </a:solidFill>
              </a:rPr>
              <a:t>35,400</a:t>
            </a:r>
            <a:endParaRPr lang="en-US" sz="6000" dirty="0">
              <a:solidFill>
                <a:srgbClr val="ED9E16"/>
              </a:solidFill>
            </a:endParaRPr>
          </a:p>
        </p:txBody>
      </p:sp>
      <p:sp>
        <p:nvSpPr>
          <p:cNvPr id="10" name="TextBox 5">
            <a:extLst>
              <a:ext uri="{FF2B5EF4-FFF2-40B4-BE49-F238E27FC236}">
                <a16:creationId xmlns:a16="http://schemas.microsoft.com/office/drawing/2014/main" id="{975BBD20-A10E-4F59-AA14-86F187C9C8E7}"/>
              </a:ext>
            </a:extLst>
          </p:cNvPr>
          <p:cNvSpPr txBox="1"/>
          <p:nvPr/>
        </p:nvSpPr>
        <p:spPr>
          <a:xfrm>
            <a:off x="8719047" y="2581519"/>
            <a:ext cx="2643969" cy="101566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6000" b="1">
                <a:solidFill>
                  <a:srgbClr val="ED9E16"/>
                </a:solidFill>
                <a:cs typeface="Segoe UI"/>
              </a:rPr>
              <a:t>27,800</a:t>
            </a:r>
            <a:endParaRPr lang="en-US" sz="6000">
              <a:solidFill>
                <a:srgbClr val="ED9E16"/>
              </a:solidFill>
              <a:cs typeface="Segoe UI"/>
            </a:endParaRPr>
          </a:p>
        </p:txBody>
      </p:sp>
      <p:sp>
        <p:nvSpPr>
          <p:cNvPr id="11" name="TextBox 6">
            <a:extLst>
              <a:ext uri="{FF2B5EF4-FFF2-40B4-BE49-F238E27FC236}">
                <a16:creationId xmlns:a16="http://schemas.microsoft.com/office/drawing/2014/main" id="{DE84B5D2-8D2D-477D-BAB3-16E0C930A3D3}"/>
              </a:ext>
            </a:extLst>
          </p:cNvPr>
          <p:cNvSpPr txBox="1"/>
          <p:nvPr/>
        </p:nvSpPr>
        <p:spPr>
          <a:xfrm>
            <a:off x="5357791" y="4092662"/>
            <a:ext cx="1476408" cy="1107996"/>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6600" b="1">
                <a:solidFill>
                  <a:srgbClr val="ED9E16"/>
                </a:solidFill>
              </a:rPr>
              <a:t>5%</a:t>
            </a:r>
            <a:endParaRPr lang="en-US" sz="3200" cap="small">
              <a:solidFill>
                <a:schemeClr val="tx2"/>
              </a:solidFill>
            </a:endParaRPr>
          </a:p>
        </p:txBody>
      </p:sp>
      <p:sp>
        <p:nvSpPr>
          <p:cNvPr id="12" name="TextBox 7">
            <a:extLst>
              <a:ext uri="{FF2B5EF4-FFF2-40B4-BE49-F238E27FC236}">
                <a16:creationId xmlns:a16="http://schemas.microsoft.com/office/drawing/2014/main" id="{B7FA7470-3EC8-487F-8BE0-BA5985C97AAD}"/>
              </a:ext>
            </a:extLst>
          </p:cNvPr>
          <p:cNvSpPr txBox="1"/>
          <p:nvPr/>
        </p:nvSpPr>
        <p:spPr>
          <a:xfrm>
            <a:off x="4280689" y="2581519"/>
            <a:ext cx="3630612" cy="101566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6000" b="1">
                <a:solidFill>
                  <a:srgbClr val="ED9E16"/>
                </a:solidFill>
                <a:ea typeface="+mn-lt"/>
                <a:cs typeface="+mn-lt"/>
              </a:rPr>
              <a:t>2,712,000</a:t>
            </a:r>
            <a:r>
              <a:rPr lang="en-US" sz="6000">
                <a:solidFill>
                  <a:srgbClr val="ED9E16"/>
                </a:solidFill>
                <a:ea typeface="+mn-lt"/>
                <a:cs typeface="+mn-lt"/>
              </a:rPr>
              <a:t> </a:t>
            </a:r>
          </a:p>
        </p:txBody>
      </p:sp>
      <p:pic>
        <p:nvPicPr>
          <p:cNvPr id="13" name="Graphic 14" descr="Black and white forest icon">
            <a:extLst>
              <a:ext uri="{FF2B5EF4-FFF2-40B4-BE49-F238E27FC236}">
                <a16:creationId xmlns:a16="http://schemas.microsoft.com/office/drawing/2014/main" id="{A3EE4AD6-BE01-43A3-B038-40FDA7B492B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14359" y="1685302"/>
            <a:ext cx="1038840" cy="1038840"/>
          </a:xfrm>
          <a:prstGeom prst="rect">
            <a:avLst/>
          </a:prstGeom>
        </p:spPr>
      </p:pic>
      <p:pic>
        <p:nvPicPr>
          <p:cNvPr id="14" name="Graphic 15" descr="Black and white pizza icon">
            <a:extLst>
              <a:ext uri="{FF2B5EF4-FFF2-40B4-BE49-F238E27FC236}">
                <a16:creationId xmlns:a16="http://schemas.microsoft.com/office/drawing/2014/main" id="{BC397441-6B4F-4569-86B0-4F8FC2B5F555}"/>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730830" y="4191438"/>
            <a:ext cx="958804" cy="958804"/>
          </a:xfrm>
          <a:prstGeom prst="rect">
            <a:avLst/>
          </a:prstGeom>
        </p:spPr>
      </p:pic>
      <p:sp>
        <p:nvSpPr>
          <p:cNvPr id="3" name="Rectangle 2">
            <a:extLst>
              <a:ext uri="{FF2B5EF4-FFF2-40B4-BE49-F238E27FC236}">
                <a16:creationId xmlns:a16="http://schemas.microsoft.com/office/drawing/2014/main" id="{821FA01F-A4CA-4DA7-81DA-6AE2F808436B}"/>
              </a:ext>
            </a:extLst>
          </p:cNvPr>
          <p:cNvSpPr/>
          <p:nvPr/>
        </p:nvSpPr>
        <p:spPr>
          <a:xfrm>
            <a:off x="613464" y="3480597"/>
            <a:ext cx="3074989" cy="461665"/>
          </a:xfrm>
          <a:prstGeom prst="rect">
            <a:avLst/>
          </a:prstGeom>
        </p:spPr>
        <p:txBody>
          <a:bodyPr wrap="square">
            <a:spAutoFit/>
          </a:bodyPr>
          <a:lstStyle/>
          <a:p>
            <a:pPr algn="ctr"/>
            <a:r>
              <a:rPr lang="en-US" sz="2400" cap="small">
                <a:solidFill>
                  <a:schemeClr val="accent1">
                    <a:lumMod val="50000"/>
                  </a:schemeClr>
                </a:solidFill>
              </a:rPr>
              <a:t>Passenger Vehicles</a:t>
            </a:r>
            <a:endParaRPr lang="en-US" sz="2400" cap="small">
              <a:solidFill>
                <a:schemeClr val="accent1">
                  <a:lumMod val="50000"/>
                </a:schemeClr>
              </a:solidFill>
              <a:cs typeface="Segoe UI"/>
            </a:endParaRPr>
          </a:p>
        </p:txBody>
      </p:sp>
      <p:sp>
        <p:nvSpPr>
          <p:cNvPr id="16" name="TextBox 15">
            <a:extLst>
              <a:ext uri="{FF2B5EF4-FFF2-40B4-BE49-F238E27FC236}">
                <a16:creationId xmlns:a16="http://schemas.microsoft.com/office/drawing/2014/main" id="{FE6041F5-19DF-4761-911E-CA9369C4E72D}"/>
              </a:ext>
            </a:extLst>
          </p:cNvPr>
          <p:cNvSpPr txBox="1"/>
          <p:nvPr/>
        </p:nvSpPr>
        <p:spPr>
          <a:xfrm>
            <a:off x="844673" y="6549721"/>
            <a:ext cx="886071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rgbClr val="FF0000"/>
                </a:solidFill>
              </a:rPr>
              <a:t>*</a:t>
            </a:r>
            <a:r>
              <a:rPr lang="en-US" sz="1200">
                <a:solidFill>
                  <a:schemeClr val="accent1">
                    <a:lumMod val="50000"/>
                  </a:schemeClr>
                </a:solidFill>
              </a:rPr>
              <a:t>Some program emission reductions are from the Electricity and Chemicals Sectors</a:t>
            </a:r>
            <a:r>
              <a:rPr lang="en-US" sz="1200">
                <a:cs typeface="Segoe UI"/>
              </a:rPr>
              <a:t>​</a:t>
            </a:r>
            <a:endParaRPr lang="en-US" sz="1200"/>
          </a:p>
        </p:txBody>
      </p:sp>
      <p:sp>
        <p:nvSpPr>
          <p:cNvPr id="4" name="Rectangle 3">
            <a:extLst>
              <a:ext uri="{FF2B5EF4-FFF2-40B4-BE49-F238E27FC236}">
                <a16:creationId xmlns:a16="http://schemas.microsoft.com/office/drawing/2014/main" id="{501DB1A0-94A2-4599-BAB8-728503F5DFC9}"/>
              </a:ext>
            </a:extLst>
          </p:cNvPr>
          <p:cNvSpPr/>
          <p:nvPr/>
        </p:nvSpPr>
        <p:spPr>
          <a:xfrm>
            <a:off x="4591169" y="3474888"/>
            <a:ext cx="3009657" cy="461665"/>
          </a:xfrm>
          <a:prstGeom prst="rect">
            <a:avLst/>
          </a:prstGeom>
        </p:spPr>
        <p:txBody>
          <a:bodyPr wrap="square">
            <a:spAutoFit/>
          </a:bodyPr>
          <a:lstStyle/>
          <a:p>
            <a:pPr algn="ctr"/>
            <a:r>
              <a:rPr lang="en-US" sz="2400" cap="small">
                <a:solidFill>
                  <a:schemeClr val="accent1">
                    <a:lumMod val="50000"/>
                  </a:schemeClr>
                </a:solidFill>
                <a:ea typeface="+mn-lt"/>
                <a:cs typeface="+mn-lt"/>
              </a:rPr>
              <a:t>10-year-old Trees</a:t>
            </a:r>
            <a:endParaRPr lang="en-US" sz="2400" cap="small">
              <a:solidFill>
                <a:schemeClr val="accent1">
                  <a:lumMod val="50000"/>
                </a:schemeClr>
              </a:solidFill>
              <a:cs typeface="Segoe UI"/>
            </a:endParaRPr>
          </a:p>
        </p:txBody>
      </p:sp>
      <p:sp>
        <p:nvSpPr>
          <p:cNvPr id="19" name="Rectangle 18">
            <a:extLst>
              <a:ext uri="{FF2B5EF4-FFF2-40B4-BE49-F238E27FC236}">
                <a16:creationId xmlns:a16="http://schemas.microsoft.com/office/drawing/2014/main" id="{358793B0-65E1-4233-9437-6A42C27202BE}"/>
              </a:ext>
            </a:extLst>
          </p:cNvPr>
          <p:cNvSpPr/>
          <p:nvPr/>
        </p:nvSpPr>
        <p:spPr>
          <a:xfrm>
            <a:off x="8756143" y="3480597"/>
            <a:ext cx="2643969" cy="461665"/>
          </a:xfrm>
          <a:prstGeom prst="rect">
            <a:avLst/>
          </a:prstGeom>
        </p:spPr>
        <p:txBody>
          <a:bodyPr wrap="square">
            <a:spAutoFit/>
          </a:bodyPr>
          <a:lstStyle/>
          <a:p>
            <a:pPr algn="ctr"/>
            <a:r>
              <a:rPr lang="en-US" sz="2400" cap="small">
                <a:solidFill>
                  <a:schemeClr val="accent1">
                    <a:lumMod val="50000"/>
                  </a:schemeClr>
                </a:solidFill>
                <a:cs typeface="Segoe UI"/>
              </a:rPr>
              <a:t>Homes</a:t>
            </a:r>
          </a:p>
        </p:txBody>
      </p:sp>
      <p:sp>
        <p:nvSpPr>
          <p:cNvPr id="21" name="Rectangle 20">
            <a:extLst>
              <a:ext uri="{FF2B5EF4-FFF2-40B4-BE49-F238E27FC236}">
                <a16:creationId xmlns:a16="http://schemas.microsoft.com/office/drawing/2014/main" id="{94FCFEF6-48F4-45AB-ABF4-ED4D9700034E}"/>
              </a:ext>
            </a:extLst>
          </p:cNvPr>
          <p:cNvSpPr/>
          <p:nvPr/>
        </p:nvSpPr>
        <p:spPr>
          <a:xfrm>
            <a:off x="3780909" y="5128596"/>
            <a:ext cx="4458241" cy="1200329"/>
          </a:xfrm>
          <a:prstGeom prst="rect">
            <a:avLst/>
          </a:prstGeom>
        </p:spPr>
        <p:txBody>
          <a:bodyPr wrap="square" anchor="t">
            <a:spAutoFit/>
          </a:bodyPr>
          <a:lstStyle/>
          <a:p>
            <a:pPr algn="ctr"/>
            <a:r>
              <a:rPr lang="en-US" sz="2400" cap="small">
                <a:solidFill>
                  <a:schemeClr val="accent1">
                    <a:lumMod val="50000"/>
                  </a:schemeClr>
                </a:solidFill>
              </a:rPr>
              <a:t>of Onsite Emissions Generated by Food Products Manufacturing Sector</a:t>
            </a:r>
            <a:r>
              <a:rPr lang="en-US" sz="2400" cap="small">
                <a:solidFill>
                  <a:srgbClr val="FF0000"/>
                </a:solidFill>
              </a:rPr>
              <a:t>*</a:t>
            </a:r>
            <a:endParaRPr lang="en-US" sz="2400">
              <a:solidFill>
                <a:srgbClr val="FF0000"/>
              </a:solidFill>
            </a:endParaRPr>
          </a:p>
        </p:txBody>
      </p:sp>
      <p:sp>
        <p:nvSpPr>
          <p:cNvPr id="15" name="Content Placeholder 2">
            <a:extLst>
              <a:ext uri="{FF2B5EF4-FFF2-40B4-BE49-F238E27FC236}">
                <a16:creationId xmlns:a16="http://schemas.microsoft.com/office/drawing/2014/main" id="{564588F3-0DF3-483C-847A-29FF9C749883}"/>
              </a:ext>
            </a:extLst>
          </p:cNvPr>
          <p:cNvSpPr>
            <a:spLocks noGrp="1"/>
          </p:cNvSpPr>
          <p:nvPr>
            <p:ph sz="half" idx="1"/>
          </p:nvPr>
        </p:nvSpPr>
        <p:spPr>
          <a:xfrm>
            <a:off x="611011" y="1318440"/>
            <a:ext cx="10461978" cy="844071"/>
          </a:xfrm>
        </p:spPr>
        <p:txBody>
          <a:bodyPr vert="horz" lIns="91440" tIns="45720" rIns="91440" bIns="45720" rtlCol="0" anchor="t">
            <a:normAutofit/>
          </a:bodyPr>
          <a:lstStyle/>
          <a:p>
            <a:pPr marL="0" indent="0">
              <a:lnSpc>
                <a:spcPct val="100000"/>
              </a:lnSpc>
              <a:spcBef>
                <a:spcPct val="20000"/>
              </a:spcBef>
              <a:buNone/>
            </a:pPr>
            <a:r>
              <a:rPr lang="en-US">
                <a:ea typeface="+mn-lt"/>
                <a:cs typeface="+mn-lt"/>
              </a:rPr>
              <a:t>FPIP GHG savings are equivalent to:</a:t>
            </a:r>
          </a:p>
        </p:txBody>
      </p:sp>
    </p:spTree>
    <p:extLst>
      <p:ext uri="{BB962C8B-B14F-4D97-AF65-F5344CB8AC3E}">
        <p14:creationId xmlns:p14="http://schemas.microsoft.com/office/powerpoint/2010/main" val="849194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7256B-E58A-4EA1-9799-138E548C75B0}"/>
              </a:ext>
            </a:extLst>
          </p:cNvPr>
          <p:cNvSpPr>
            <a:spLocks noGrp="1"/>
          </p:cNvSpPr>
          <p:nvPr>
            <p:ph type="title"/>
          </p:nvPr>
        </p:nvSpPr>
        <p:spPr/>
        <p:txBody>
          <a:bodyPr/>
          <a:lstStyle/>
          <a:p>
            <a:r>
              <a:rPr lang="en-US"/>
              <a:t>How FPIP Makes an Impact</a:t>
            </a:r>
          </a:p>
        </p:txBody>
      </p:sp>
      <p:sp>
        <p:nvSpPr>
          <p:cNvPr id="5" name="Slide Number Placeholder 4">
            <a:extLst>
              <a:ext uri="{FF2B5EF4-FFF2-40B4-BE49-F238E27FC236}">
                <a16:creationId xmlns:a16="http://schemas.microsoft.com/office/drawing/2014/main" id="{BC111B6D-B709-44E7-AA92-5C93D8EAF4D0}"/>
              </a:ext>
            </a:extLst>
          </p:cNvPr>
          <p:cNvSpPr>
            <a:spLocks noGrp="1"/>
          </p:cNvSpPr>
          <p:nvPr>
            <p:ph type="sldNum" sz="quarter" idx="12"/>
          </p:nvPr>
        </p:nvSpPr>
        <p:spPr/>
        <p:txBody>
          <a:bodyPr/>
          <a:lstStyle/>
          <a:p>
            <a:fld id="{005C4985-ACD0-2B4C-8981-36243250F268}" type="slidenum">
              <a:rPr lang="en-US" smtClean="0"/>
              <a:t>9</a:t>
            </a:fld>
            <a:endParaRPr lang="en-US"/>
          </a:p>
        </p:txBody>
      </p:sp>
      <p:sp>
        <p:nvSpPr>
          <p:cNvPr id="13" name="Rectangle: Rounded Corners 12">
            <a:extLst>
              <a:ext uri="{FF2B5EF4-FFF2-40B4-BE49-F238E27FC236}">
                <a16:creationId xmlns:a16="http://schemas.microsoft.com/office/drawing/2014/main" id="{F89062D2-6114-4BAC-A032-5AE43D0EBA2B}"/>
              </a:ext>
            </a:extLst>
          </p:cNvPr>
          <p:cNvSpPr/>
          <p:nvPr/>
        </p:nvSpPr>
        <p:spPr>
          <a:xfrm>
            <a:off x="880900" y="1237508"/>
            <a:ext cx="9617354" cy="1601290"/>
          </a:xfrm>
          <a:prstGeom prst="roundRect">
            <a:avLst/>
          </a:prstGeom>
          <a:ln/>
        </p:spPr>
        <p:style>
          <a:lnRef idx="2">
            <a:schemeClr val="accent3"/>
          </a:lnRef>
          <a:fillRef idx="1">
            <a:schemeClr val="lt1"/>
          </a:fillRef>
          <a:effectRef idx="0">
            <a:schemeClr val="accent3"/>
          </a:effectRef>
          <a:fontRef idx="minor">
            <a:schemeClr val="dk1"/>
          </a:fontRef>
        </p:style>
        <p:txBody>
          <a:bodyPr rtlCol="0" anchor="ctr"/>
          <a:lstStyle/>
          <a:p>
            <a:pPr>
              <a:spcBef>
                <a:spcPct val="20000"/>
              </a:spcBef>
            </a:pPr>
            <a:r>
              <a:rPr lang="en-US" i="1">
                <a:solidFill>
                  <a:schemeClr val="accent1">
                    <a:lumMod val="50000"/>
                  </a:schemeClr>
                </a:solidFill>
                <a:ea typeface="+mn-lt"/>
                <a:cs typeface="+mn-lt"/>
              </a:rPr>
              <a:t>“FPIP is a game changer. It's allowing us to do a project that we love, which will really make us a better business. Ultimately, it will reduce the climate impact of our Santa Rosa plant by over a third, which is pretty profound."</a:t>
            </a:r>
            <a:endParaRPr lang="en-US">
              <a:solidFill>
                <a:schemeClr val="accent1">
                  <a:lumMod val="50000"/>
                </a:schemeClr>
              </a:solidFill>
              <a:ea typeface="+mn-lt"/>
              <a:cs typeface="+mn-lt"/>
            </a:endParaRPr>
          </a:p>
          <a:p>
            <a:pPr algn="r">
              <a:spcBef>
                <a:spcPct val="20000"/>
              </a:spcBef>
            </a:pPr>
            <a:r>
              <a:rPr lang="en-US" b="1" i="1">
                <a:solidFill>
                  <a:srgbClr val="ED9E16"/>
                </a:solidFill>
                <a:ea typeface="+mn-lt"/>
                <a:cs typeface="+mn-lt"/>
              </a:rPr>
              <a:t> - Paul Schiefer, Senior Sustainability Director, Amy's Kitchen</a:t>
            </a:r>
            <a:endParaRPr lang="de-DE" b="1" i="1">
              <a:solidFill>
                <a:srgbClr val="ED9E16"/>
              </a:solidFill>
              <a:cs typeface="Arial"/>
            </a:endParaRPr>
          </a:p>
        </p:txBody>
      </p:sp>
      <p:sp>
        <p:nvSpPr>
          <p:cNvPr id="14" name="Rectangle: Rounded Corners 13">
            <a:extLst>
              <a:ext uri="{FF2B5EF4-FFF2-40B4-BE49-F238E27FC236}">
                <a16:creationId xmlns:a16="http://schemas.microsoft.com/office/drawing/2014/main" id="{9141AEEB-0654-4632-9C75-F7CB61A143F5}"/>
              </a:ext>
            </a:extLst>
          </p:cNvPr>
          <p:cNvSpPr/>
          <p:nvPr/>
        </p:nvSpPr>
        <p:spPr>
          <a:xfrm>
            <a:off x="1693746" y="3129903"/>
            <a:ext cx="9617354" cy="160129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spcBef>
                <a:spcPct val="20000"/>
              </a:spcBef>
            </a:pPr>
            <a:r>
              <a:rPr lang="en-US" i="1">
                <a:solidFill>
                  <a:schemeClr val="accent1">
                    <a:lumMod val="50000"/>
                  </a:schemeClr>
                </a:solidFill>
                <a:ea typeface="+mn-lt"/>
                <a:cs typeface="+mn-lt"/>
              </a:rPr>
              <a:t>“We have a real commitment to the environment; we have a real commitment to the community and providing jobs. And just to reiterate, funds like [FPIP] make that all possible and [we] cannot thank you enough.”</a:t>
            </a:r>
          </a:p>
          <a:p>
            <a:pPr algn="r">
              <a:spcBef>
                <a:spcPct val="20000"/>
              </a:spcBef>
            </a:pPr>
            <a:r>
              <a:rPr lang="en-US" b="1" i="1">
                <a:solidFill>
                  <a:srgbClr val="ED9E16"/>
                </a:solidFill>
                <a:ea typeface="+mn-lt"/>
                <a:cs typeface="+mn-lt"/>
              </a:rPr>
              <a:t>- Armand </a:t>
            </a:r>
            <a:r>
              <a:rPr lang="en-US" b="1" i="1" err="1">
                <a:solidFill>
                  <a:srgbClr val="ED9E16"/>
                </a:solidFill>
                <a:ea typeface="+mn-lt"/>
                <a:cs typeface="+mn-lt"/>
              </a:rPr>
              <a:t>Nicholi</a:t>
            </a:r>
            <a:r>
              <a:rPr lang="en-US" b="1" i="1">
                <a:solidFill>
                  <a:srgbClr val="ED9E16"/>
                </a:solidFill>
                <a:ea typeface="+mn-lt"/>
                <a:cs typeface="+mn-lt"/>
              </a:rPr>
              <a:t>, Chief Financial Officer, One World Beef Packers</a:t>
            </a:r>
            <a:endParaRPr lang="de-DE" b="1" i="1">
              <a:solidFill>
                <a:srgbClr val="ED9E16"/>
              </a:solidFill>
              <a:cs typeface="Arial"/>
            </a:endParaRPr>
          </a:p>
        </p:txBody>
      </p:sp>
      <p:sp>
        <p:nvSpPr>
          <p:cNvPr id="15" name="Rectangle: Rounded Corners 14">
            <a:extLst>
              <a:ext uri="{FF2B5EF4-FFF2-40B4-BE49-F238E27FC236}">
                <a16:creationId xmlns:a16="http://schemas.microsoft.com/office/drawing/2014/main" id="{349AF444-1CD0-4F4E-AF23-EDE69C93075C}"/>
              </a:ext>
            </a:extLst>
          </p:cNvPr>
          <p:cNvSpPr/>
          <p:nvPr/>
        </p:nvSpPr>
        <p:spPr>
          <a:xfrm>
            <a:off x="880900" y="5022300"/>
            <a:ext cx="9617354" cy="1598634"/>
          </a:xfrm>
          <a:prstGeom prst="roundRect">
            <a:avLst/>
          </a:prstGeom>
          <a:ln/>
        </p:spPr>
        <p:style>
          <a:lnRef idx="2">
            <a:schemeClr val="accent3"/>
          </a:lnRef>
          <a:fillRef idx="1">
            <a:schemeClr val="lt1"/>
          </a:fillRef>
          <a:effectRef idx="0">
            <a:schemeClr val="accent3"/>
          </a:effectRef>
          <a:fontRef idx="minor">
            <a:schemeClr val="dk1"/>
          </a:fontRef>
        </p:style>
        <p:txBody>
          <a:bodyPr rtlCol="0" anchor="ctr"/>
          <a:lstStyle/>
          <a:p>
            <a:pPr>
              <a:spcBef>
                <a:spcPct val="20000"/>
              </a:spcBef>
            </a:pPr>
            <a:r>
              <a:rPr lang="en-US" i="1">
                <a:solidFill>
                  <a:schemeClr val="accent1">
                    <a:lumMod val="50000"/>
                  </a:schemeClr>
                </a:solidFill>
                <a:ea typeface="+mn-lt"/>
                <a:cs typeface="+mn-lt"/>
              </a:rPr>
              <a:t>"As a large company operating across the country, we are often challenged by California's stringent regulatory facets. However, it's funding like FPIP, which drastically elevates our businesses, allowing thousands of employees to sustainably live and work in California."</a:t>
            </a:r>
            <a:endParaRPr lang="en-US">
              <a:solidFill>
                <a:schemeClr val="accent1">
                  <a:lumMod val="50000"/>
                </a:schemeClr>
              </a:solidFill>
              <a:ea typeface="+mn-lt"/>
              <a:cs typeface="+mn-lt"/>
            </a:endParaRPr>
          </a:p>
          <a:p>
            <a:pPr algn="r">
              <a:spcBef>
                <a:spcPct val="20000"/>
              </a:spcBef>
            </a:pPr>
            <a:r>
              <a:rPr lang="en-US" b="1" i="1">
                <a:solidFill>
                  <a:srgbClr val="ED9E16"/>
                </a:solidFill>
                <a:ea typeface="+mn-lt"/>
                <a:cs typeface="+mn-lt"/>
              </a:rPr>
              <a:t>- Kevin </a:t>
            </a:r>
            <a:r>
              <a:rPr lang="en-US" b="1" i="1" err="1">
                <a:solidFill>
                  <a:srgbClr val="ED9E16"/>
                </a:solidFill>
                <a:ea typeface="+mn-lt"/>
                <a:cs typeface="+mn-lt"/>
              </a:rPr>
              <a:t>Yavari</a:t>
            </a:r>
            <a:r>
              <a:rPr lang="en-US" b="1" i="1">
                <a:solidFill>
                  <a:srgbClr val="ED9E16"/>
                </a:solidFill>
                <a:ea typeface="+mn-lt"/>
                <a:cs typeface="+mn-lt"/>
              </a:rPr>
              <a:t>, Regional Environmental Sustainability Manager, Bimbo Bakeries USA</a:t>
            </a:r>
            <a:endParaRPr lang="de-DE" b="1" i="1">
              <a:solidFill>
                <a:srgbClr val="ED9E16"/>
              </a:solidFill>
              <a:cs typeface="Arial"/>
            </a:endParaRPr>
          </a:p>
        </p:txBody>
      </p:sp>
    </p:spTree>
    <p:extLst>
      <p:ext uri="{BB962C8B-B14F-4D97-AF65-F5344CB8AC3E}">
        <p14:creationId xmlns:p14="http://schemas.microsoft.com/office/powerpoint/2010/main" val="487584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55938-355A-4C5A-8307-2DDC58ABC15F}"/>
              </a:ext>
            </a:extLst>
          </p:cNvPr>
          <p:cNvSpPr>
            <a:spLocks noGrp="1"/>
          </p:cNvSpPr>
          <p:nvPr>
            <p:ph type="title"/>
          </p:nvPr>
        </p:nvSpPr>
        <p:spPr/>
        <p:txBody>
          <a:bodyPr>
            <a:normAutofit fontScale="90000"/>
          </a:bodyPr>
          <a:lstStyle/>
          <a:p>
            <a:r>
              <a:rPr lang="en-US"/>
              <a:t>California Climate Investments Annual Report</a:t>
            </a:r>
          </a:p>
        </p:txBody>
      </p:sp>
      <p:sp>
        <p:nvSpPr>
          <p:cNvPr id="5" name="Slide Number Placeholder 4">
            <a:extLst>
              <a:ext uri="{FF2B5EF4-FFF2-40B4-BE49-F238E27FC236}">
                <a16:creationId xmlns:a16="http://schemas.microsoft.com/office/drawing/2014/main" id="{00067200-2490-4F92-83F4-1D786CCFCB48}"/>
              </a:ext>
            </a:extLst>
          </p:cNvPr>
          <p:cNvSpPr>
            <a:spLocks noGrp="1"/>
          </p:cNvSpPr>
          <p:nvPr>
            <p:ph type="sldNum" sz="quarter" idx="12"/>
          </p:nvPr>
        </p:nvSpPr>
        <p:spPr/>
        <p:txBody>
          <a:bodyPr/>
          <a:lstStyle/>
          <a:p>
            <a:fld id="{005C4985-ACD0-2B4C-8981-36243250F268}" type="slidenum">
              <a:rPr lang="en-US" smtClean="0"/>
              <a:t>10</a:t>
            </a:fld>
            <a:endParaRPr lang="en-US"/>
          </a:p>
        </p:txBody>
      </p:sp>
      <p:sp>
        <p:nvSpPr>
          <p:cNvPr id="9" name="TextBox 8">
            <a:extLst>
              <a:ext uri="{FF2B5EF4-FFF2-40B4-BE49-F238E27FC236}">
                <a16:creationId xmlns:a16="http://schemas.microsoft.com/office/drawing/2014/main" id="{F6DB5817-D2E0-43ED-B022-7581AA4E13DC}"/>
              </a:ext>
            </a:extLst>
          </p:cNvPr>
          <p:cNvSpPr txBox="1"/>
          <p:nvPr/>
        </p:nvSpPr>
        <p:spPr>
          <a:xfrm>
            <a:off x="2963626" y="6350542"/>
            <a:ext cx="682636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chemeClr val="accent1">
                    <a:lumMod val="50000"/>
                  </a:schemeClr>
                </a:solidFill>
                <a:cs typeface="Segoe UI"/>
                <a:hlinkClick r:id="rId3"/>
              </a:rPr>
              <a:t>Link to CCI Annual Report</a:t>
            </a:r>
            <a:r>
              <a:rPr lang="en-US">
                <a:solidFill>
                  <a:schemeClr val="accent1">
                    <a:lumMod val="50000"/>
                  </a:schemeClr>
                </a:solidFill>
              </a:rPr>
              <a:t> </a:t>
            </a:r>
            <a:r>
              <a:rPr lang="en-US">
                <a:solidFill>
                  <a:schemeClr val="accent1">
                    <a:lumMod val="50000"/>
                  </a:schemeClr>
                </a:solidFill>
                <a:cs typeface="Segoe UI"/>
              </a:rPr>
              <a:t>​</a:t>
            </a:r>
            <a:endParaRPr lang="en-US">
              <a:solidFill>
                <a:schemeClr val="accent1">
                  <a:lumMod val="50000"/>
                </a:schemeClr>
              </a:solidFill>
            </a:endParaRPr>
          </a:p>
        </p:txBody>
      </p:sp>
      <p:pic>
        <p:nvPicPr>
          <p:cNvPr id="3" name="Picture 3" descr="California Climate Investments Annual Report title page">
            <a:extLst>
              <a:ext uri="{FF2B5EF4-FFF2-40B4-BE49-F238E27FC236}">
                <a16:creationId xmlns:a16="http://schemas.microsoft.com/office/drawing/2014/main" id="{37960D60-5FF0-48F1-9E3A-846A1822B2EC}"/>
              </a:ext>
            </a:extLst>
          </p:cNvPr>
          <p:cNvPicPr>
            <a:picLocks noChangeAspect="1"/>
          </p:cNvPicPr>
          <p:nvPr/>
        </p:nvPicPr>
        <p:blipFill>
          <a:blip r:embed="rId4"/>
          <a:stretch>
            <a:fillRect/>
          </a:stretch>
        </p:blipFill>
        <p:spPr>
          <a:xfrm>
            <a:off x="256507" y="1426244"/>
            <a:ext cx="3705726" cy="4796088"/>
          </a:xfrm>
          <a:prstGeom prst="rect">
            <a:avLst/>
          </a:prstGeom>
        </p:spPr>
      </p:pic>
      <p:pic>
        <p:nvPicPr>
          <p:cNvPr id="4" name="Picture 9" descr="Food Production Investment Program Profile Page within California Climate Investments Annual Report">
            <a:extLst>
              <a:ext uri="{FF2B5EF4-FFF2-40B4-BE49-F238E27FC236}">
                <a16:creationId xmlns:a16="http://schemas.microsoft.com/office/drawing/2014/main" id="{EEA356C6-5EC3-4625-8A02-BAB1831C465C}"/>
              </a:ext>
            </a:extLst>
          </p:cNvPr>
          <p:cNvPicPr>
            <a:picLocks noChangeAspect="1"/>
          </p:cNvPicPr>
          <p:nvPr/>
        </p:nvPicPr>
        <p:blipFill>
          <a:blip r:embed="rId5"/>
          <a:stretch>
            <a:fillRect/>
          </a:stretch>
        </p:blipFill>
        <p:spPr>
          <a:xfrm>
            <a:off x="4242802" y="1428750"/>
            <a:ext cx="3708567" cy="4802772"/>
          </a:xfrm>
          <a:prstGeom prst="rect">
            <a:avLst/>
          </a:prstGeom>
        </p:spPr>
      </p:pic>
      <p:pic>
        <p:nvPicPr>
          <p:cNvPr id="10" name="Picture 10" descr="Sun-Maid Profile Page within California Climate Investments Annual Report">
            <a:extLst>
              <a:ext uri="{FF2B5EF4-FFF2-40B4-BE49-F238E27FC236}">
                <a16:creationId xmlns:a16="http://schemas.microsoft.com/office/drawing/2014/main" id="{03695ACB-6EC9-476E-9357-7923383D4846}"/>
              </a:ext>
            </a:extLst>
          </p:cNvPr>
          <p:cNvPicPr>
            <a:picLocks noChangeAspect="1"/>
          </p:cNvPicPr>
          <p:nvPr/>
        </p:nvPicPr>
        <p:blipFill>
          <a:blip r:embed="rId6"/>
          <a:stretch>
            <a:fillRect/>
          </a:stretch>
        </p:blipFill>
        <p:spPr>
          <a:xfrm>
            <a:off x="8215731" y="1424572"/>
            <a:ext cx="3705726" cy="4796088"/>
          </a:xfrm>
          <a:prstGeom prst="rect">
            <a:avLst/>
          </a:prstGeom>
        </p:spPr>
      </p:pic>
    </p:spTree>
    <p:extLst>
      <p:ext uri="{BB962C8B-B14F-4D97-AF65-F5344CB8AC3E}">
        <p14:creationId xmlns:p14="http://schemas.microsoft.com/office/powerpoint/2010/main" val="2574560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Thank You!</a:t>
            </a:r>
          </a:p>
        </p:txBody>
      </p:sp>
      <p:pic>
        <p:nvPicPr>
          <p:cNvPr id="3" name="Picture 2" descr="California Climate Investments Logo">
            <a:extLst>
              <a:ext uri="{FF2B5EF4-FFF2-40B4-BE49-F238E27FC236}">
                <a16:creationId xmlns:a16="http://schemas.microsoft.com/office/drawing/2014/main" id="{DF687A15-2F69-4F0A-8B4E-CCCD0D8E1200}"/>
              </a:ext>
            </a:extLst>
          </p:cNvPr>
          <p:cNvPicPr>
            <a:picLocks noChangeAspect="1"/>
          </p:cNvPicPr>
          <p:nvPr/>
        </p:nvPicPr>
        <p:blipFill>
          <a:blip r:embed="rId2"/>
          <a:stretch>
            <a:fillRect/>
          </a:stretch>
        </p:blipFill>
        <p:spPr>
          <a:xfrm>
            <a:off x="2532184" y="536150"/>
            <a:ext cx="1705012" cy="1341356"/>
          </a:xfrm>
          <a:prstGeom prst="rect">
            <a:avLst/>
          </a:prstGeom>
        </p:spPr>
      </p:pic>
    </p:spTree>
    <p:extLst>
      <p:ext uri="{BB962C8B-B14F-4D97-AF65-F5344CB8AC3E}">
        <p14:creationId xmlns:p14="http://schemas.microsoft.com/office/powerpoint/2010/main" val="1737597994"/>
      </p:ext>
    </p:extLst>
  </p:cSld>
  <p:clrMapOvr>
    <a:masterClrMapping/>
  </p:clrMapOvr>
</p:sld>
</file>

<file path=ppt/theme/theme1.xml><?xml version="1.0" encoding="utf-8"?>
<a:theme xmlns:a="http://schemas.openxmlformats.org/drawingml/2006/main" name="Titl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B8AAD638-0C9A-074A-A1F5-9C25FAF37ABD}"/>
    </a:ext>
  </a:extLst>
</a:theme>
</file>

<file path=ppt/theme/theme2.xml><?xml version="1.0" encoding="utf-8"?>
<a:theme xmlns:a="http://schemas.openxmlformats.org/drawingml/2006/main" name="Title/Section">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63AC6BA-222D-6A42-A86E-42D4213EA914}"/>
    </a:ext>
  </a:extLst>
</a:theme>
</file>

<file path=ppt/theme/theme3.xml><?xml version="1.0" encoding="utf-8"?>
<a:theme xmlns:a="http://schemas.openxmlformats.org/drawingml/2006/main" name="Conten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3BF250F5-90E0-1742-AE67-252F8E9F95CF}"/>
    </a:ext>
  </a:extLst>
</a:theme>
</file>

<file path=ppt/theme/theme4.xml><?xml version="1.0" encoding="utf-8"?>
<a:theme xmlns:a="http://schemas.openxmlformats.org/drawingml/2006/main" name="Content: blank background">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AF470B7-4331-9747-8595-3EF89398B172}"/>
    </a:ext>
  </a:extLst>
</a:theme>
</file>

<file path=ppt/theme/theme5.xml><?xml version="1.0" encoding="utf-8"?>
<a:theme xmlns:a="http://schemas.openxmlformats.org/drawingml/2006/main" name="Blank: Black">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D4AADE59-C35C-A140-B257-2E4365C638F0}"/>
    </a:ext>
  </a:extLst>
</a:theme>
</file>

<file path=ppt/theme/theme6.xml><?xml version="1.0" encoding="utf-8"?>
<a:theme xmlns:a="http://schemas.openxmlformats.org/drawingml/2006/main" name="Blank: Whit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8471DC0-FD0D-2A4C-9BB3-08E53AAB98E1}" vid="{87E2F548-F85F-094D-8DDA-3AF7BD174F24}"/>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ten Hope, Laurie@Energy</DisplayName>
        <AccountId>28</AccountId>
        <AccountType/>
      </UserInfo>
      <UserInfo>
        <DisplayName>Lew, Virginia@Energy</DisplayName>
        <AccountId>20</AccountId>
        <AccountType/>
      </UserInfo>
      <UserInfo>
        <DisplayName>Uy, Kevin@Energy</DisplayName>
        <AccountId>15</AccountId>
        <AccountType/>
      </UserInfo>
      <UserInfo>
        <DisplayName>Spiegel, Linda@Energy</DisplayName>
        <AccountId>33</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1DC9A153AAEEE45BACE06E01F8272AC" ma:contentTypeVersion="10" ma:contentTypeDescription="Create a new document." ma:contentTypeScope="" ma:versionID="af962b8eb643bdd47febe6ff24390de5">
  <xsd:schema xmlns:xsd="http://www.w3.org/2001/XMLSchema" xmlns:xs="http://www.w3.org/2001/XMLSchema" xmlns:p="http://schemas.microsoft.com/office/2006/metadata/properties" xmlns:ns2="5067c814-4b34-462c-a21d-c185ff6548d2" xmlns:ns3="785685f2-c2e1-4352-89aa-3faca8eaba52" targetNamespace="http://schemas.microsoft.com/office/2006/metadata/properties" ma:root="true" ma:fieldsID="26760dd29822a52c137b0b6a7bd170d4" ns2:_="" ns3:_="">
    <xsd:import namespace="5067c814-4b34-462c-a21d-c185ff6548d2"/>
    <xsd:import namespace="785685f2-c2e1-4352-89aa-3faca8eaba5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85685f2-c2e1-4352-89aa-3faca8eaba52"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B3D5CAA-559C-41EB-8A66-B062E011B7D4}">
  <ds:schemaRefs>
    <ds:schemaRef ds:uri="http://schemas.microsoft.com/sharepoint/v3/contenttype/forms"/>
  </ds:schemaRefs>
</ds:datastoreItem>
</file>

<file path=customXml/itemProps2.xml><?xml version="1.0" encoding="utf-8"?>
<ds:datastoreItem xmlns:ds="http://schemas.openxmlformats.org/officeDocument/2006/customXml" ds:itemID="{F6E627A7-8879-4DD6-ADF6-8C4F6EE8B27F}">
  <ds:schemaRefs>
    <ds:schemaRef ds:uri="http://schemas.microsoft.com/office/2006/metadata/properties"/>
    <ds:schemaRef ds:uri="http://schemas.microsoft.com/office/infopath/2007/PartnerControls"/>
    <ds:schemaRef ds:uri="5067c814-4b34-462c-a21d-c185ff6548d2"/>
  </ds:schemaRefs>
</ds:datastoreItem>
</file>

<file path=customXml/itemProps3.xml><?xml version="1.0" encoding="utf-8"?>
<ds:datastoreItem xmlns:ds="http://schemas.openxmlformats.org/officeDocument/2006/customXml" ds:itemID="{1F8196FC-0421-415B-AFCC-839A058B3E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067c814-4b34-462c-a21d-c185ff6548d2"/>
    <ds:schemaRef ds:uri="785685f2-c2e1-4352-89aa-3faca8eaba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CEC_Official_PowerPoint_Template_2020 (1)</Template>
  <TotalTime>5</TotalTime>
  <Words>1243</Words>
  <Application>Microsoft Office PowerPoint</Application>
  <PresentationFormat>Widescreen</PresentationFormat>
  <Paragraphs>166</Paragraphs>
  <Slides>11</Slides>
  <Notes>10</Notes>
  <HiddenSlides>0</HiddenSlides>
  <MMClips>0</MMClips>
  <ScaleCrop>false</ScaleCrop>
  <HeadingPairs>
    <vt:vector size="4" baseType="variant">
      <vt:variant>
        <vt:lpstr>Theme</vt:lpstr>
      </vt:variant>
      <vt:variant>
        <vt:i4>6</vt:i4>
      </vt:variant>
      <vt:variant>
        <vt:lpstr>Slide Titles</vt:lpstr>
      </vt:variant>
      <vt:variant>
        <vt:i4>11</vt:i4>
      </vt:variant>
    </vt:vector>
  </HeadingPairs>
  <TitlesOfParts>
    <vt:vector size="17" baseType="lpstr">
      <vt:lpstr>Title</vt:lpstr>
      <vt:lpstr>Title/Section</vt:lpstr>
      <vt:lpstr>Content</vt:lpstr>
      <vt:lpstr>Content: blank background</vt:lpstr>
      <vt:lpstr>Blank: Black</vt:lpstr>
      <vt:lpstr>Blank: White</vt:lpstr>
      <vt:lpstr>Food Production Investment Program June 2020 Overview</vt:lpstr>
      <vt:lpstr>Program Background</vt:lpstr>
      <vt:lpstr>Food Production in California</vt:lpstr>
      <vt:lpstr>Created by Collaboration</vt:lpstr>
      <vt:lpstr>Project Locations to Date*</vt:lpstr>
      <vt:lpstr>Who Has Received Funding?</vt:lpstr>
      <vt:lpstr>Program Benefits</vt:lpstr>
      <vt:lpstr>GHG Savings are Significant</vt:lpstr>
      <vt:lpstr>How FPIP Makes an Impact</vt:lpstr>
      <vt:lpstr>California Climate Investments Annual Report</vt:lpstr>
      <vt:lpstr>Thank You!</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 Energy Commission</dc:title>
  <dc:creator>Buckley, Lindsay@Energy</dc:creator>
  <cp:lastModifiedBy>Uy, Kevin@Energy</cp:lastModifiedBy>
  <cp:revision>7</cp:revision>
  <cp:lastPrinted>2019-12-11T23:19:58Z</cp:lastPrinted>
  <dcterms:created xsi:type="dcterms:W3CDTF">2020-03-06T19:07:21Z</dcterms:created>
  <dcterms:modified xsi:type="dcterms:W3CDTF">2020-06-02T22:28:16Z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0x01010061DC9A153AAEEE45BACE06E01F8272AC</vt:lpwstr>
  </property>
</Properties>
</file>