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2">
  <p:sldMasterIdLst>
    <p:sldMasterId id="2147483660" r:id="rId4"/>
    <p:sldMasterId id="2147483664" r:id="rId5"/>
    <p:sldMasterId id="2147483669" r:id="rId6"/>
  </p:sldMasterIdLst>
  <p:notesMasterIdLst>
    <p:notesMasterId r:id="rId40"/>
  </p:notesMasterIdLst>
  <p:sldIdLst>
    <p:sldId id="597" r:id="rId7"/>
    <p:sldId id="306" r:id="rId8"/>
    <p:sldId id="307" r:id="rId9"/>
    <p:sldId id="342" r:id="rId10"/>
    <p:sldId id="343" r:id="rId11"/>
    <p:sldId id="600" r:id="rId12"/>
    <p:sldId id="601" r:id="rId13"/>
    <p:sldId id="561" r:id="rId14"/>
    <p:sldId id="666" r:id="rId15"/>
    <p:sldId id="594" r:id="rId16"/>
    <p:sldId id="593" r:id="rId17"/>
    <p:sldId id="714" r:id="rId18"/>
    <p:sldId id="574" r:id="rId19"/>
    <p:sldId id="596" r:id="rId20"/>
    <p:sldId id="576" r:id="rId21"/>
    <p:sldId id="640" r:id="rId22"/>
    <p:sldId id="716" r:id="rId23"/>
    <p:sldId id="595" r:id="rId24"/>
    <p:sldId id="673" r:id="rId25"/>
    <p:sldId id="671" r:id="rId26"/>
    <p:sldId id="672" r:id="rId27"/>
    <p:sldId id="674" r:id="rId28"/>
    <p:sldId id="707" r:id="rId29"/>
    <p:sldId id="708" r:id="rId30"/>
    <p:sldId id="709" r:id="rId31"/>
    <p:sldId id="675" r:id="rId32"/>
    <p:sldId id="696" r:id="rId33"/>
    <p:sldId id="710" r:id="rId34"/>
    <p:sldId id="711" r:id="rId35"/>
    <p:sldId id="720" r:id="rId36"/>
    <p:sldId id="721" r:id="rId37"/>
    <p:sldId id="701" r:id="rId38"/>
    <p:sldId id="697" r:id="rId39"/>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743410B-AEB7-12D6-5335-57D513DCB169}" name="Krupenich, Ilia@Energy" initials="KI" userId="S::Ilia.krupenich@energy.ca.gov::a3d201ad-6097-41fa-8442-33b11d42db8b" providerId="AD"/>
  <p188:author id="{B5033F6A-EEF4-5819-26F6-3BECC3F293E3}" name="Lew, Virginia@Energy" initials="LV" userId="S::Virginia.Lew@energy.ca.gov::aa603f30-14ec-47f4-8532-925719f8e2a6" providerId="AD"/>
  <p188:author id="{2428F583-017F-E091-20B8-443C975046C9}" name="Lew, Virginia@Energy" initials="LV" userId="S::virginia.lew@energy.ca.gov::aa603f30-14ec-47f4-8532-925719f8e2a6" providerId="AD"/>
  <p188:author id="{B3E567DC-2EE4-3EF5-60E5-CB73CEEAB023}" name="Gould, Angela@Energy" initials="GA" userId="S::angela.gould@energy.ca.gov::56026df0-5790-4554-afcc-984ef70ae61d"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Thach, Jackson@Energy" initials="TJ" lastIdx="2" clrIdx="6">
    <p:extLst>
      <p:ext uri="{19B8F6BF-5375-455C-9EA6-DF929625EA0E}">
        <p15:presenceInfo xmlns:p15="http://schemas.microsoft.com/office/powerpoint/2012/main" userId="S::jackson.thach@energy.ca.gov::dcff2853-6c0a-45a1-82e8-f6eda7346bbd" providerId="AD"/>
      </p:ext>
    </p:extLst>
  </p:cmAuthor>
  <p:cmAuthor id="1" name="Lew, Virginia@Energy" initials="LV" lastIdx="30" clrIdx="0">
    <p:extLst>
      <p:ext uri="{19B8F6BF-5375-455C-9EA6-DF929625EA0E}">
        <p15:presenceInfo xmlns:p15="http://schemas.microsoft.com/office/powerpoint/2012/main" userId="S::Virginia.Lew@energy.ca.gov::aa603f30-14ec-47f4-8532-925719f8e2a6" providerId="AD"/>
      </p:ext>
    </p:extLst>
  </p:cmAuthor>
  <p:cmAuthor id="8" name="Abigail Jacob" initials="AJ" lastIdx="1" clrIdx="7">
    <p:extLst>
      <p:ext uri="{19B8F6BF-5375-455C-9EA6-DF929625EA0E}">
        <p15:presenceInfo xmlns:p15="http://schemas.microsoft.com/office/powerpoint/2012/main" userId="Abigail Jacob" providerId="None"/>
      </p:ext>
    </p:extLst>
  </p:cmAuthor>
  <p:cmAuthor id="2" name="Hou, Yu@Energy" initials="HY" lastIdx="17" clrIdx="1">
    <p:extLst>
      <p:ext uri="{19B8F6BF-5375-455C-9EA6-DF929625EA0E}">
        <p15:presenceInfo xmlns:p15="http://schemas.microsoft.com/office/powerpoint/2012/main" userId="S::yu.hou@energy.ca.gov::1445add3-2cd9-4711-99e7-64265358ec42" providerId="AD"/>
      </p:ext>
    </p:extLst>
  </p:cmAuthor>
  <p:cmAuthor id="3" name="Jacob, Abigail@Energy" initials="JA" lastIdx="1" clrIdx="2">
    <p:extLst>
      <p:ext uri="{19B8F6BF-5375-455C-9EA6-DF929625EA0E}">
        <p15:presenceInfo xmlns:p15="http://schemas.microsoft.com/office/powerpoint/2012/main" userId="S::abigail.jacob@energy.ca.gov::5ea6b12c-2dbd-4ef0-8374-68f63833a844" providerId="AD"/>
      </p:ext>
    </p:extLst>
  </p:cmAuthor>
  <p:cmAuthor id="4" name="Ehyai, Amir@Energy" initials="EA" lastIdx="4" clrIdx="3">
    <p:extLst>
      <p:ext uri="{19B8F6BF-5375-455C-9EA6-DF929625EA0E}">
        <p15:presenceInfo xmlns:p15="http://schemas.microsoft.com/office/powerpoint/2012/main" userId="S::amir.ehyai@energy.ca.gov::fbbe95b6-d917-43a0-9633-8cd8df7f04b4" providerId="AD"/>
      </p:ext>
    </p:extLst>
  </p:cmAuthor>
  <p:cmAuthor id="5" name="Villanueva, Felix@Energy" initials="VF" lastIdx="2" clrIdx="4">
    <p:extLst>
      <p:ext uri="{19B8F6BF-5375-455C-9EA6-DF929625EA0E}">
        <p15:presenceInfo xmlns:p15="http://schemas.microsoft.com/office/powerpoint/2012/main" userId="S::Felix.Villanueva@energy.ca.gov::c64e1d8f-f549-4879-be76-ffe5a27cbef9" providerId="AD"/>
      </p:ext>
    </p:extLst>
  </p:cmAuthor>
  <p:cmAuthor id="6" name="Perrin, Karen@Energy" initials="PK" lastIdx="2" clrIdx="5">
    <p:extLst>
      <p:ext uri="{19B8F6BF-5375-455C-9EA6-DF929625EA0E}">
        <p15:presenceInfo xmlns:p15="http://schemas.microsoft.com/office/powerpoint/2012/main" userId="S::karen.perrin@energy.ca.gov::8590f012-cb72-4025-a2c9-b849de2a70f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763"/>
    <a:srgbClr val="5C181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A83AEFE-A9EF-B086-DAB3-6B5320086AED}" v="3" dt="2023-04-19T21:00:59.309"/>
    <p1510:client id="{B89C734D-EA00-4AF9-A060-752152D06E0B}" v="7" dt="2023-04-19T20:59:01.366"/>
    <p1510:client id="{BE2D9174-E65C-48B7-A811-CD087A02378C}" v="3" dt="2023-04-19T00:16:12.3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viewProps" Target="viewProps.xml"/><Relationship Id="rId48" Type="http://schemas.microsoft.com/office/2018/10/relationships/authors" Target="author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microsoft.com/office/2016/11/relationships/changesInfo" Target="changesInfos/changesInfo1.xml"/><Relationship Id="rId20" Type="http://schemas.openxmlformats.org/officeDocument/2006/relationships/slide" Target="slides/slide14.xml"/><Relationship Id="rId41"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rupenich, Ilia@Energy" userId="S::ilia.krupenich@energy.ca.gov::a3d201ad-6097-41fa-8442-33b11d42db8b" providerId="AD" clId="Web-{8A83AEFE-A9EF-B086-DAB3-6B5320086AED}"/>
    <pc:docChg chg="modSld">
      <pc:chgData name="Krupenich, Ilia@Energy" userId="S::ilia.krupenich@energy.ca.gov::a3d201ad-6097-41fa-8442-33b11d42db8b" providerId="AD" clId="Web-{8A83AEFE-A9EF-B086-DAB3-6B5320086AED}" dt="2023-04-19T21:00:59.309" v="2" actId="1076"/>
      <pc:docMkLst>
        <pc:docMk/>
      </pc:docMkLst>
      <pc:sldChg chg="modSp">
        <pc:chgData name="Krupenich, Ilia@Energy" userId="S::ilia.krupenich@energy.ca.gov::a3d201ad-6097-41fa-8442-33b11d42db8b" providerId="AD" clId="Web-{8A83AEFE-A9EF-B086-DAB3-6B5320086AED}" dt="2023-04-19T21:00:59.309" v="2" actId="1076"/>
        <pc:sldMkLst>
          <pc:docMk/>
          <pc:sldMk cId="2535557641" sldId="701"/>
        </pc:sldMkLst>
        <pc:spChg chg="mod">
          <ac:chgData name="Krupenich, Ilia@Energy" userId="S::ilia.krupenich@energy.ca.gov::a3d201ad-6097-41fa-8442-33b11d42db8b" providerId="AD" clId="Web-{8A83AEFE-A9EF-B086-DAB3-6B5320086AED}" dt="2023-04-19T21:00:59.309" v="2" actId="1076"/>
          <ac:spMkLst>
            <pc:docMk/>
            <pc:sldMk cId="2535557641" sldId="701"/>
            <ac:spMk id="2" creationId="{F4F442DB-3C4C-1DE3-C7A6-7C7EA7863734}"/>
          </ac:spMkLst>
        </pc:spChg>
      </pc:sldChg>
    </pc:docChg>
  </pc:docChgLst>
  <pc:docChgLst>
    <pc:chgData name="Krupenich, Ilia@Energy" userId="a3d201ad-6097-41fa-8442-33b11d42db8b" providerId="ADAL" clId="{BE2D9174-E65C-48B7-A811-CD087A02378C}"/>
    <pc:docChg chg="undo custSel addSld modSld">
      <pc:chgData name="Krupenich, Ilia@Energy" userId="a3d201ad-6097-41fa-8442-33b11d42db8b" providerId="ADAL" clId="{BE2D9174-E65C-48B7-A811-CD087A02378C}" dt="2023-04-19T00:20:43.627" v="864" actId="948"/>
      <pc:docMkLst>
        <pc:docMk/>
      </pc:docMkLst>
      <pc:sldChg chg="addSp delSp modSp mod">
        <pc:chgData name="Krupenich, Ilia@Energy" userId="a3d201ad-6097-41fa-8442-33b11d42db8b" providerId="ADAL" clId="{BE2D9174-E65C-48B7-A811-CD087A02378C}" dt="2023-04-19T00:16:39.054" v="845" actId="478"/>
        <pc:sldMkLst>
          <pc:docMk/>
          <pc:sldMk cId="642586274" sldId="306"/>
        </pc:sldMkLst>
        <pc:spChg chg="mod">
          <ac:chgData name="Krupenich, Ilia@Energy" userId="a3d201ad-6097-41fa-8442-33b11d42db8b" providerId="ADAL" clId="{BE2D9174-E65C-48B7-A811-CD087A02378C}" dt="2023-04-19T00:16:36.132" v="844" actId="1038"/>
          <ac:spMkLst>
            <pc:docMk/>
            <pc:sldMk cId="642586274" sldId="306"/>
            <ac:spMk id="2" creationId="{00000000-0000-0000-0000-000000000000}"/>
          </ac:spMkLst>
        </pc:spChg>
        <pc:spChg chg="add del mod">
          <ac:chgData name="Krupenich, Ilia@Energy" userId="a3d201ad-6097-41fa-8442-33b11d42db8b" providerId="ADAL" clId="{BE2D9174-E65C-48B7-A811-CD087A02378C}" dt="2023-04-19T00:16:39.054" v="845" actId="478"/>
          <ac:spMkLst>
            <pc:docMk/>
            <pc:sldMk cId="642586274" sldId="306"/>
            <ac:spMk id="3" creationId="{F2C93BE1-1913-3F4E-2D1A-29396AB42FC2}"/>
          </ac:spMkLst>
        </pc:spChg>
        <pc:graphicFrameChg chg="mod">
          <ac:chgData name="Krupenich, Ilia@Energy" userId="a3d201ad-6097-41fa-8442-33b11d42db8b" providerId="ADAL" clId="{BE2D9174-E65C-48B7-A811-CD087A02378C}" dt="2023-04-19T00:16:18.782" v="787" actId="1076"/>
          <ac:graphicFrameMkLst>
            <pc:docMk/>
            <pc:sldMk cId="642586274" sldId="306"/>
            <ac:graphicFrameMk id="6" creationId="{319BD6E1-D87D-4366-BDB6-3331F972D361}"/>
          </ac:graphicFrameMkLst>
        </pc:graphicFrameChg>
      </pc:sldChg>
      <pc:sldChg chg="modSp mod">
        <pc:chgData name="Krupenich, Ilia@Energy" userId="a3d201ad-6097-41fa-8442-33b11d42db8b" providerId="ADAL" clId="{BE2D9174-E65C-48B7-A811-CD087A02378C}" dt="2023-04-19T00:08:21.359" v="267" actId="1036"/>
        <pc:sldMkLst>
          <pc:docMk/>
          <pc:sldMk cId="2272907920" sldId="307"/>
        </pc:sldMkLst>
        <pc:spChg chg="mod">
          <ac:chgData name="Krupenich, Ilia@Energy" userId="a3d201ad-6097-41fa-8442-33b11d42db8b" providerId="ADAL" clId="{BE2D9174-E65C-48B7-A811-CD087A02378C}" dt="2023-04-19T00:08:21.359" v="267" actId="1036"/>
          <ac:spMkLst>
            <pc:docMk/>
            <pc:sldMk cId="2272907920" sldId="307"/>
            <ac:spMk id="2" creationId="{00000000-0000-0000-0000-000000000000}"/>
          </ac:spMkLst>
        </pc:spChg>
        <pc:spChg chg="mod">
          <ac:chgData name="Krupenich, Ilia@Energy" userId="a3d201ad-6097-41fa-8442-33b11d42db8b" providerId="ADAL" clId="{BE2D9174-E65C-48B7-A811-CD087A02378C}" dt="2023-04-19T00:06:06.420" v="185" actId="255"/>
          <ac:spMkLst>
            <pc:docMk/>
            <pc:sldMk cId="2272907920" sldId="307"/>
            <ac:spMk id="7" creationId="{9B912184-A9F8-4AB9-A395-9F6E5FACAE21}"/>
          </ac:spMkLst>
        </pc:spChg>
      </pc:sldChg>
      <pc:sldChg chg="modSp mod">
        <pc:chgData name="Krupenich, Ilia@Energy" userId="a3d201ad-6097-41fa-8442-33b11d42db8b" providerId="ADAL" clId="{BE2D9174-E65C-48B7-A811-CD087A02378C}" dt="2023-04-19T00:08:32.586" v="274" actId="20577"/>
        <pc:sldMkLst>
          <pc:docMk/>
          <pc:sldMk cId="3808619231" sldId="343"/>
        </pc:sldMkLst>
        <pc:spChg chg="mod">
          <ac:chgData name="Krupenich, Ilia@Energy" userId="a3d201ad-6097-41fa-8442-33b11d42db8b" providerId="ADAL" clId="{BE2D9174-E65C-48B7-A811-CD087A02378C}" dt="2023-04-19T00:08:32.586" v="274" actId="20577"/>
          <ac:spMkLst>
            <pc:docMk/>
            <pc:sldMk cId="3808619231" sldId="343"/>
            <ac:spMk id="2" creationId="{00000000-0000-0000-0000-000000000000}"/>
          </ac:spMkLst>
        </pc:spChg>
      </pc:sldChg>
      <pc:sldChg chg="modSp mod">
        <pc:chgData name="Krupenich, Ilia@Energy" userId="a3d201ad-6097-41fa-8442-33b11d42db8b" providerId="ADAL" clId="{BE2D9174-E65C-48B7-A811-CD087A02378C}" dt="2023-04-19T00:09:17.547" v="349" actId="1036"/>
        <pc:sldMkLst>
          <pc:docMk/>
          <pc:sldMk cId="235391498" sldId="561"/>
        </pc:sldMkLst>
        <pc:spChg chg="mod">
          <ac:chgData name="Krupenich, Ilia@Energy" userId="a3d201ad-6097-41fa-8442-33b11d42db8b" providerId="ADAL" clId="{BE2D9174-E65C-48B7-A811-CD087A02378C}" dt="2023-04-19T00:09:09.347" v="335" actId="1035"/>
          <ac:spMkLst>
            <pc:docMk/>
            <pc:sldMk cId="235391498" sldId="561"/>
            <ac:spMk id="2" creationId="{00000000-0000-0000-0000-000000000000}"/>
          </ac:spMkLst>
        </pc:spChg>
        <pc:spChg chg="mod">
          <ac:chgData name="Krupenich, Ilia@Energy" userId="a3d201ad-6097-41fa-8442-33b11d42db8b" providerId="ADAL" clId="{BE2D9174-E65C-48B7-A811-CD087A02378C}" dt="2023-04-19T00:09:17.547" v="349" actId="1036"/>
          <ac:spMkLst>
            <pc:docMk/>
            <pc:sldMk cId="235391498" sldId="561"/>
            <ac:spMk id="3" creationId="{00000000-0000-0000-0000-000000000000}"/>
          </ac:spMkLst>
        </pc:spChg>
        <pc:picChg chg="mod">
          <ac:chgData name="Krupenich, Ilia@Energy" userId="a3d201ad-6097-41fa-8442-33b11d42db8b" providerId="ADAL" clId="{BE2D9174-E65C-48B7-A811-CD087A02378C}" dt="2023-04-19T00:09:17.547" v="349" actId="1036"/>
          <ac:picMkLst>
            <pc:docMk/>
            <pc:sldMk cId="235391498" sldId="561"/>
            <ac:picMk id="5" creationId="{EAB78B74-417E-3CFB-59F7-249E94450616}"/>
          </ac:picMkLst>
        </pc:picChg>
        <pc:picChg chg="mod">
          <ac:chgData name="Krupenich, Ilia@Energy" userId="a3d201ad-6097-41fa-8442-33b11d42db8b" providerId="ADAL" clId="{BE2D9174-E65C-48B7-A811-CD087A02378C}" dt="2023-04-19T00:09:17.547" v="349" actId="1036"/>
          <ac:picMkLst>
            <pc:docMk/>
            <pc:sldMk cId="235391498" sldId="561"/>
            <ac:picMk id="6" creationId="{D641EE2C-8486-B6F3-855A-B456F607A0D2}"/>
          </ac:picMkLst>
        </pc:picChg>
        <pc:picChg chg="mod">
          <ac:chgData name="Krupenich, Ilia@Energy" userId="a3d201ad-6097-41fa-8442-33b11d42db8b" providerId="ADAL" clId="{BE2D9174-E65C-48B7-A811-CD087A02378C}" dt="2023-04-19T00:09:17.547" v="349" actId="1036"/>
          <ac:picMkLst>
            <pc:docMk/>
            <pc:sldMk cId="235391498" sldId="561"/>
            <ac:picMk id="7" creationId="{6A0C4CC4-A53E-7407-D28B-ED535406AE62}"/>
          </ac:picMkLst>
        </pc:picChg>
        <pc:picChg chg="mod">
          <ac:chgData name="Krupenich, Ilia@Energy" userId="a3d201ad-6097-41fa-8442-33b11d42db8b" providerId="ADAL" clId="{BE2D9174-E65C-48B7-A811-CD087A02378C}" dt="2023-04-19T00:09:17.547" v="349" actId="1036"/>
          <ac:picMkLst>
            <pc:docMk/>
            <pc:sldMk cId="235391498" sldId="561"/>
            <ac:picMk id="10" creationId="{8745F8A4-F7CF-A4A3-EC0A-39E888F67646}"/>
          </ac:picMkLst>
        </pc:picChg>
      </pc:sldChg>
      <pc:sldChg chg="modSp mod">
        <pc:chgData name="Krupenich, Ilia@Energy" userId="a3d201ad-6097-41fa-8442-33b11d42db8b" providerId="ADAL" clId="{BE2D9174-E65C-48B7-A811-CD087A02378C}" dt="2023-04-19T00:09:51.042" v="403" actId="1036"/>
        <pc:sldMkLst>
          <pc:docMk/>
          <pc:sldMk cId="2271258763" sldId="574"/>
        </pc:sldMkLst>
        <pc:spChg chg="mod">
          <ac:chgData name="Krupenich, Ilia@Energy" userId="a3d201ad-6097-41fa-8442-33b11d42db8b" providerId="ADAL" clId="{BE2D9174-E65C-48B7-A811-CD087A02378C}" dt="2023-04-19T00:09:51.042" v="403" actId="1036"/>
          <ac:spMkLst>
            <pc:docMk/>
            <pc:sldMk cId="2271258763" sldId="574"/>
            <ac:spMk id="2" creationId="{00000000-0000-0000-0000-000000000000}"/>
          </ac:spMkLst>
        </pc:spChg>
        <pc:spChg chg="mod">
          <ac:chgData name="Krupenich, Ilia@Energy" userId="a3d201ad-6097-41fa-8442-33b11d42db8b" providerId="ADAL" clId="{BE2D9174-E65C-48B7-A811-CD087A02378C}" dt="2023-04-19T00:09:46.156" v="388" actId="1036"/>
          <ac:spMkLst>
            <pc:docMk/>
            <pc:sldMk cId="2271258763" sldId="574"/>
            <ac:spMk id="3" creationId="{00000000-0000-0000-0000-000000000000}"/>
          </ac:spMkLst>
        </pc:spChg>
      </pc:sldChg>
      <pc:sldChg chg="modSp mod">
        <pc:chgData name="Krupenich, Ilia@Energy" userId="a3d201ad-6097-41fa-8442-33b11d42db8b" providerId="ADAL" clId="{BE2D9174-E65C-48B7-A811-CD087A02378C}" dt="2023-04-19T00:10:20.421" v="474" actId="1035"/>
        <pc:sldMkLst>
          <pc:docMk/>
          <pc:sldMk cId="3182673573" sldId="576"/>
        </pc:sldMkLst>
        <pc:spChg chg="mod">
          <ac:chgData name="Krupenich, Ilia@Energy" userId="a3d201ad-6097-41fa-8442-33b11d42db8b" providerId="ADAL" clId="{BE2D9174-E65C-48B7-A811-CD087A02378C}" dt="2023-04-19T00:10:20.421" v="474" actId="1035"/>
          <ac:spMkLst>
            <pc:docMk/>
            <pc:sldMk cId="3182673573" sldId="576"/>
            <ac:spMk id="2" creationId="{00000000-0000-0000-0000-000000000000}"/>
          </ac:spMkLst>
        </pc:spChg>
      </pc:sldChg>
      <pc:sldChg chg="modSp mod">
        <pc:chgData name="Krupenich, Ilia@Energy" userId="a3d201ad-6097-41fa-8442-33b11d42db8b" providerId="ADAL" clId="{BE2D9174-E65C-48B7-A811-CD087A02378C}" dt="2023-04-19T00:09:29.942" v="359" actId="1036"/>
        <pc:sldMkLst>
          <pc:docMk/>
          <pc:sldMk cId="2300805970" sldId="593"/>
        </pc:sldMkLst>
        <pc:spChg chg="mod">
          <ac:chgData name="Krupenich, Ilia@Energy" userId="a3d201ad-6097-41fa-8442-33b11d42db8b" providerId="ADAL" clId="{BE2D9174-E65C-48B7-A811-CD087A02378C}" dt="2023-04-19T00:09:29.942" v="359" actId="1036"/>
          <ac:spMkLst>
            <pc:docMk/>
            <pc:sldMk cId="2300805970" sldId="593"/>
            <ac:spMk id="2" creationId="{00000000-0000-0000-0000-000000000000}"/>
          </ac:spMkLst>
        </pc:spChg>
      </pc:sldChg>
      <pc:sldChg chg="modSp mod">
        <pc:chgData name="Krupenich, Ilia@Energy" userId="a3d201ad-6097-41fa-8442-33b11d42db8b" providerId="ADAL" clId="{BE2D9174-E65C-48B7-A811-CD087A02378C}" dt="2023-04-19T00:07:25.489" v="199" actId="1035"/>
        <pc:sldMkLst>
          <pc:docMk/>
          <pc:sldMk cId="1643049347" sldId="594"/>
        </pc:sldMkLst>
        <pc:spChg chg="mod">
          <ac:chgData name="Krupenich, Ilia@Energy" userId="a3d201ad-6097-41fa-8442-33b11d42db8b" providerId="ADAL" clId="{BE2D9174-E65C-48B7-A811-CD087A02378C}" dt="2023-04-19T00:07:25.489" v="199" actId="1035"/>
          <ac:spMkLst>
            <pc:docMk/>
            <pc:sldMk cId="1643049347" sldId="594"/>
            <ac:spMk id="2" creationId="{F912C5E1-D07D-4AA9-73B9-9DB1593273AB}"/>
          </ac:spMkLst>
        </pc:spChg>
      </pc:sldChg>
      <pc:sldChg chg="modSp mod">
        <pc:chgData name="Krupenich, Ilia@Energy" userId="a3d201ad-6097-41fa-8442-33b11d42db8b" providerId="ADAL" clId="{BE2D9174-E65C-48B7-A811-CD087A02378C}" dt="2023-04-19T00:12:46.428" v="594" actId="1036"/>
        <pc:sldMkLst>
          <pc:docMk/>
          <pc:sldMk cId="573301890" sldId="595"/>
        </pc:sldMkLst>
        <pc:spChg chg="mod">
          <ac:chgData name="Krupenich, Ilia@Energy" userId="a3d201ad-6097-41fa-8442-33b11d42db8b" providerId="ADAL" clId="{BE2D9174-E65C-48B7-A811-CD087A02378C}" dt="2023-04-19T00:12:46.428" v="594" actId="1036"/>
          <ac:spMkLst>
            <pc:docMk/>
            <pc:sldMk cId="573301890" sldId="595"/>
            <ac:spMk id="2" creationId="{00000000-0000-0000-0000-000000000000}"/>
          </ac:spMkLst>
        </pc:spChg>
      </pc:sldChg>
      <pc:sldChg chg="modSp mod">
        <pc:chgData name="Krupenich, Ilia@Energy" userId="a3d201ad-6097-41fa-8442-33b11d42db8b" providerId="ADAL" clId="{BE2D9174-E65C-48B7-A811-CD087A02378C}" dt="2023-04-19T00:10:12.524" v="459" actId="1035"/>
        <pc:sldMkLst>
          <pc:docMk/>
          <pc:sldMk cId="2822769082" sldId="596"/>
        </pc:sldMkLst>
        <pc:spChg chg="mod">
          <ac:chgData name="Krupenich, Ilia@Energy" userId="a3d201ad-6097-41fa-8442-33b11d42db8b" providerId="ADAL" clId="{BE2D9174-E65C-48B7-A811-CD087A02378C}" dt="2023-04-19T00:10:12.524" v="459" actId="1035"/>
          <ac:spMkLst>
            <pc:docMk/>
            <pc:sldMk cId="2822769082" sldId="596"/>
            <ac:spMk id="2" creationId="{00000000-0000-0000-0000-000000000000}"/>
          </ac:spMkLst>
        </pc:spChg>
        <pc:spChg chg="mod">
          <ac:chgData name="Krupenich, Ilia@Energy" userId="a3d201ad-6097-41fa-8442-33b11d42db8b" providerId="ADAL" clId="{BE2D9174-E65C-48B7-A811-CD087A02378C}" dt="2023-04-19T00:10:06.902" v="441" actId="1036"/>
          <ac:spMkLst>
            <pc:docMk/>
            <pc:sldMk cId="2822769082" sldId="596"/>
            <ac:spMk id="3" creationId="{00000000-0000-0000-0000-000000000000}"/>
          </ac:spMkLst>
        </pc:spChg>
        <pc:spChg chg="mod">
          <ac:chgData name="Krupenich, Ilia@Energy" userId="a3d201ad-6097-41fa-8442-33b11d42db8b" providerId="ADAL" clId="{BE2D9174-E65C-48B7-A811-CD087A02378C}" dt="2023-04-19T00:10:00.031" v="420" actId="1036"/>
          <ac:spMkLst>
            <pc:docMk/>
            <pc:sldMk cId="2822769082" sldId="596"/>
            <ac:spMk id="6" creationId="{872694F9-FBED-0D86-7B48-4FB0028FBB6C}"/>
          </ac:spMkLst>
        </pc:spChg>
        <pc:graphicFrameChg chg="mod">
          <ac:chgData name="Krupenich, Ilia@Energy" userId="a3d201ad-6097-41fa-8442-33b11d42db8b" providerId="ADAL" clId="{BE2D9174-E65C-48B7-A811-CD087A02378C}" dt="2023-04-19T00:10:06.902" v="441" actId="1036"/>
          <ac:graphicFrameMkLst>
            <pc:docMk/>
            <pc:sldMk cId="2822769082" sldId="596"/>
            <ac:graphicFrameMk id="7" creationId="{6EB09415-024D-7FA9-72A8-C43F2C333EAA}"/>
          </ac:graphicFrameMkLst>
        </pc:graphicFrameChg>
      </pc:sldChg>
      <pc:sldChg chg="delSp mod">
        <pc:chgData name="Krupenich, Ilia@Energy" userId="a3d201ad-6097-41fa-8442-33b11d42db8b" providerId="ADAL" clId="{BE2D9174-E65C-48B7-A811-CD087A02378C}" dt="2023-04-18T23:55:45.272" v="0" actId="478"/>
        <pc:sldMkLst>
          <pc:docMk/>
          <pc:sldMk cId="4288170573" sldId="597"/>
        </pc:sldMkLst>
        <pc:spChg chg="del">
          <ac:chgData name="Krupenich, Ilia@Energy" userId="a3d201ad-6097-41fa-8442-33b11d42db8b" providerId="ADAL" clId="{BE2D9174-E65C-48B7-A811-CD087A02378C}" dt="2023-04-18T23:55:45.272" v="0" actId="478"/>
          <ac:spMkLst>
            <pc:docMk/>
            <pc:sldMk cId="4288170573" sldId="597"/>
            <ac:spMk id="2" creationId="{A567D92E-94A8-3856-3CBE-66476206D29D}"/>
          </ac:spMkLst>
        </pc:spChg>
      </pc:sldChg>
      <pc:sldChg chg="modSp mod">
        <pc:chgData name="Krupenich, Ilia@Energy" userId="a3d201ad-6097-41fa-8442-33b11d42db8b" providerId="ADAL" clId="{BE2D9174-E65C-48B7-A811-CD087A02378C}" dt="2023-04-19T00:08:44.191" v="288" actId="1036"/>
        <pc:sldMkLst>
          <pc:docMk/>
          <pc:sldMk cId="123646359" sldId="600"/>
        </pc:sldMkLst>
        <pc:spChg chg="mod">
          <ac:chgData name="Krupenich, Ilia@Energy" userId="a3d201ad-6097-41fa-8442-33b11d42db8b" providerId="ADAL" clId="{BE2D9174-E65C-48B7-A811-CD087A02378C}" dt="2023-04-19T00:08:44.191" v="288" actId="1036"/>
          <ac:spMkLst>
            <pc:docMk/>
            <pc:sldMk cId="123646359" sldId="600"/>
            <ac:spMk id="2" creationId="{69FBFA0A-6159-B787-1429-EE191D509747}"/>
          </ac:spMkLst>
        </pc:spChg>
      </pc:sldChg>
      <pc:sldChg chg="modSp mod">
        <pc:chgData name="Krupenich, Ilia@Energy" userId="a3d201ad-6097-41fa-8442-33b11d42db8b" providerId="ADAL" clId="{BE2D9174-E65C-48B7-A811-CD087A02378C}" dt="2023-04-19T00:08:59.608" v="324" actId="1035"/>
        <pc:sldMkLst>
          <pc:docMk/>
          <pc:sldMk cId="2086172738" sldId="601"/>
        </pc:sldMkLst>
        <pc:spChg chg="mod">
          <ac:chgData name="Krupenich, Ilia@Energy" userId="a3d201ad-6097-41fa-8442-33b11d42db8b" providerId="ADAL" clId="{BE2D9174-E65C-48B7-A811-CD087A02378C}" dt="2023-04-19T00:08:59.608" v="324" actId="1035"/>
          <ac:spMkLst>
            <pc:docMk/>
            <pc:sldMk cId="2086172738" sldId="601"/>
            <ac:spMk id="2" creationId="{00000000-0000-0000-0000-000000000000}"/>
          </ac:spMkLst>
        </pc:spChg>
        <pc:spChg chg="mod">
          <ac:chgData name="Krupenich, Ilia@Energy" userId="a3d201ad-6097-41fa-8442-33b11d42db8b" providerId="ADAL" clId="{BE2D9174-E65C-48B7-A811-CD087A02378C}" dt="2023-04-19T00:08:53.447" v="309" actId="1035"/>
          <ac:spMkLst>
            <pc:docMk/>
            <pc:sldMk cId="2086172738" sldId="601"/>
            <ac:spMk id="3" creationId="{00000000-0000-0000-0000-000000000000}"/>
          </ac:spMkLst>
        </pc:spChg>
      </pc:sldChg>
      <pc:sldChg chg="addSp delSp modSp mod">
        <pc:chgData name="Krupenich, Ilia@Energy" userId="a3d201ad-6097-41fa-8442-33b11d42db8b" providerId="ADAL" clId="{BE2D9174-E65C-48B7-A811-CD087A02378C}" dt="2023-04-19T00:12:14.739" v="573" actId="1035"/>
        <pc:sldMkLst>
          <pc:docMk/>
          <pc:sldMk cId="1717864610" sldId="640"/>
        </pc:sldMkLst>
        <pc:spChg chg="mod">
          <ac:chgData name="Krupenich, Ilia@Energy" userId="a3d201ad-6097-41fa-8442-33b11d42db8b" providerId="ADAL" clId="{BE2D9174-E65C-48B7-A811-CD087A02378C}" dt="2023-04-19T00:12:14.739" v="573" actId="1035"/>
          <ac:spMkLst>
            <pc:docMk/>
            <pc:sldMk cId="1717864610" sldId="640"/>
            <ac:spMk id="2" creationId="{00000000-0000-0000-0000-000000000000}"/>
          </ac:spMkLst>
        </pc:spChg>
        <pc:spChg chg="del">
          <ac:chgData name="Krupenich, Ilia@Energy" userId="a3d201ad-6097-41fa-8442-33b11d42db8b" providerId="ADAL" clId="{BE2D9174-E65C-48B7-A811-CD087A02378C}" dt="2023-04-19T00:10:32.116" v="484" actId="478"/>
          <ac:spMkLst>
            <pc:docMk/>
            <pc:sldMk cId="1717864610" sldId="640"/>
            <ac:spMk id="6" creationId="{D01779CD-1960-8B3C-DF4A-B9D81055A2C9}"/>
          </ac:spMkLst>
        </pc:spChg>
        <pc:spChg chg="add del mod">
          <ac:chgData name="Krupenich, Ilia@Energy" userId="a3d201ad-6097-41fa-8442-33b11d42db8b" providerId="ADAL" clId="{BE2D9174-E65C-48B7-A811-CD087A02378C}" dt="2023-04-19T00:11:55.561" v="563" actId="478"/>
          <ac:spMkLst>
            <pc:docMk/>
            <pc:sldMk cId="1717864610" sldId="640"/>
            <ac:spMk id="8" creationId="{649AC485-B11B-9ED2-B239-1F837C0A2E56}"/>
          </ac:spMkLst>
        </pc:spChg>
        <pc:graphicFrameChg chg="mod">
          <ac:chgData name="Krupenich, Ilia@Energy" userId="a3d201ad-6097-41fa-8442-33b11d42db8b" providerId="ADAL" clId="{BE2D9174-E65C-48B7-A811-CD087A02378C}" dt="2023-04-19T00:10:28.701" v="483" actId="1036"/>
          <ac:graphicFrameMkLst>
            <pc:docMk/>
            <pc:sldMk cId="1717864610" sldId="640"/>
            <ac:graphicFrameMk id="7" creationId="{1B6C7F2B-9E11-6D17-AAA0-2D15A1AE1B76}"/>
          </ac:graphicFrameMkLst>
        </pc:graphicFrameChg>
      </pc:sldChg>
      <pc:sldChg chg="modSp mod">
        <pc:chgData name="Krupenich, Ilia@Energy" userId="a3d201ad-6097-41fa-8442-33b11d42db8b" providerId="ADAL" clId="{BE2D9174-E65C-48B7-A811-CD087A02378C}" dt="2023-04-19T00:07:40.219" v="227" actId="1035"/>
        <pc:sldMkLst>
          <pc:docMk/>
          <pc:sldMk cId="2890398090" sldId="666"/>
        </pc:sldMkLst>
        <pc:spChg chg="mod">
          <ac:chgData name="Krupenich, Ilia@Energy" userId="a3d201ad-6097-41fa-8442-33b11d42db8b" providerId="ADAL" clId="{BE2D9174-E65C-48B7-A811-CD087A02378C}" dt="2023-04-19T00:07:40.219" v="227" actId="1035"/>
          <ac:spMkLst>
            <pc:docMk/>
            <pc:sldMk cId="2890398090" sldId="666"/>
            <ac:spMk id="2" creationId="{B34B2246-FD45-336F-14BC-5AC6C489057C}"/>
          </ac:spMkLst>
        </pc:spChg>
      </pc:sldChg>
      <pc:sldChg chg="modSp mod">
        <pc:chgData name="Krupenich, Ilia@Energy" userId="a3d201ad-6097-41fa-8442-33b11d42db8b" providerId="ADAL" clId="{BE2D9174-E65C-48B7-A811-CD087A02378C}" dt="2023-04-19T00:13:35.171" v="609" actId="1035"/>
        <pc:sldMkLst>
          <pc:docMk/>
          <pc:sldMk cId="2012531206" sldId="671"/>
        </pc:sldMkLst>
        <pc:spChg chg="mod">
          <ac:chgData name="Krupenich, Ilia@Energy" userId="a3d201ad-6097-41fa-8442-33b11d42db8b" providerId="ADAL" clId="{BE2D9174-E65C-48B7-A811-CD087A02378C}" dt="2023-04-19T00:13:35.171" v="609" actId="1035"/>
          <ac:spMkLst>
            <pc:docMk/>
            <pc:sldMk cId="2012531206" sldId="671"/>
            <ac:spMk id="2" creationId="{11453696-0C26-3AC5-DB12-55A55DB0406D}"/>
          </ac:spMkLst>
        </pc:spChg>
      </pc:sldChg>
      <pc:sldChg chg="modSp mod">
        <pc:chgData name="Krupenich, Ilia@Energy" userId="a3d201ad-6097-41fa-8442-33b11d42db8b" providerId="ADAL" clId="{BE2D9174-E65C-48B7-A811-CD087A02378C}" dt="2023-04-19T00:13:45.074" v="628" actId="1036"/>
        <pc:sldMkLst>
          <pc:docMk/>
          <pc:sldMk cId="3724005149" sldId="672"/>
        </pc:sldMkLst>
        <pc:spChg chg="mod">
          <ac:chgData name="Krupenich, Ilia@Energy" userId="a3d201ad-6097-41fa-8442-33b11d42db8b" providerId="ADAL" clId="{BE2D9174-E65C-48B7-A811-CD087A02378C}" dt="2023-04-19T00:13:45.074" v="628" actId="1036"/>
          <ac:spMkLst>
            <pc:docMk/>
            <pc:sldMk cId="3724005149" sldId="672"/>
            <ac:spMk id="2" creationId="{11453696-0C26-3AC5-DB12-55A55DB0406D}"/>
          </ac:spMkLst>
        </pc:spChg>
      </pc:sldChg>
      <pc:sldChg chg="delSp modSp mod">
        <pc:chgData name="Krupenich, Ilia@Energy" userId="a3d201ad-6097-41fa-8442-33b11d42db8b" providerId="ADAL" clId="{BE2D9174-E65C-48B7-A811-CD087A02378C}" dt="2023-04-19T00:13:27.206" v="597" actId="403"/>
        <pc:sldMkLst>
          <pc:docMk/>
          <pc:sldMk cId="1818435898" sldId="673"/>
        </pc:sldMkLst>
        <pc:spChg chg="mod">
          <ac:chgData name="Krupenich, Ilia@Energy" userId="a3d201ad-6097-41fa-8442-33b11d42db8b" providerId="ADAL" clId="{BE2D9174-E65C-48B7-A811-CD087A02378C}" dt="2023-04-19T00:13:27.206" v="597" actId="403"/>
          <ac:spMkLst>
            <pc:docMk/>
            <pc:sldMk cId="1818435898" sldId="673"/>
            <ac:spMk id="2" creationId="{00000000-0000-0000-0000-000000000000}"/>
          </ac:spMkLst>
        </pc:spChg>
        <pc:spChg chg="del">
          <ac:chgData name="Krupenich, Ilia@Energy" userId="a3d201ad-6097-41fa-8442-33b11d42db8b" providerId="ADAL" clId="{BE2D9174-E65C-48B7-A811-CD087A02378C}" dt="2023-04-19T00:12:55.567" v="595" actId="478"/>
          <ac:spMkLst>
            <pc:docMk/>
            <pc:sldMk cId="1818435898" sldId="673"/>
            <ac:spMk id="3" creationId="{37A4BA71-EB6B-B7A1-F763-CD3B58906625}"/>
          </ac:spMkLst>
        </pc:spChg>
      </pc:sldChg>
      <pc:sldChg chg="modSp mod">
        <pc:chgData name="Krupenich, Ilia@Energy" userId="a3d201ad-6097-41fa-8442-33b11d42db8b" providerId="ADAL" clId="{BE2D9174-E65C-48B7-A811-CD087A02378C}" dt="2023-04-19T00:13:51.255" v="634" actId="1035"/>
        <pc:sldMkLst>
          <pc:docMk/>
          <pc:sldMk cId="3316363469" sldId="674"/>
        </pc:sldMkLst>
        <pc:spChg chg="mod">
          <ac:chgData name="Krupenich, Ilia@Energy" userId="a3d201ad-6097-41fa-8442-33b11d42db8b" providerId="ADAL" clId="{BE2D9174-E65C-48B7-A811-CD087A02378C}" dt="2023-04-19T00:13:51.255" v="634" actId="1035"/>
          <ac:spMkLst>
            <pc:docMk/>
            <pc:sldMk cId="3316363469" sldId="674"/>
            <ac:spMk id="2" creationId="{1B5D6360-4C48-EC5A-9BBE-47EF47ABCBAE}"/>
          </ac:spMkLst>
        </pc:spChg>
      </pc:sldChg>
      <pc:sldChg chg="delSp modSp mod">
        <pc:chgData name="Krupenich, Ilia@Energy" userId="a3d201ad-6097-41fa-8442-33b11d42db8b" providerId="ADAL" clId="{BE2D9174-E65C-48B7-A811-CD087A02378C}" dt="2023-04-19T00:14:54.541" v="679" actId="478"/>
        <pc:sldMkLst>
          <pc:docMk/>
          <pc:sldMk cId="2736532652" sldId="675"/>
        </pc:sldMkLst>
        <pc:spChg chg="del">
          <ac:chgData name="Krupenich, Ilia@Energy" userId="a3d201ad-6097-41fa-8442-33b11d42db8b" providerId="ADAL" clId="{BE2D9174-E65C-48B7-A811-CD087A02378C}" dt="2023-04-19T00:14:54.541" v="679" actId="478"/>
          <ac:spMkLst>
            <pc:docMk/>
            <pc:sldMk cId="2736532652" sldId="675"/>
            <ac:spMk id="3" creationId="{0C2B40CE-1631-DFF1-13CD-55D283A44B42}"/>
          </ac:spMkLst>
        </pc:spChg>
        <pc:spChg chg="mod">
          <ac:chgData name="Krupenich, Ilia@Energy" userId="a3d201ad-6097-41fa-8442-33b11d42db8b" providerId="ADAL" clId="{BE2D9174-E65C-48B7-A811-CD087A02378C}" dt="2023-04-19T00:14:34.714" v="677" actId="403"/>
          <ac:spMkLst>
            <pc:docMk/>
            <pc:sldMk cId="2736532652" sldId="675"/>
            <ac:spMk id="7" creationId="{DE5B14A8-E48A-C540-9214-39685A723586}"/>
          </ac:spMkLst>
        </pc:spChg>
      </pc:sldChg>
      <pc:sldChg chg="delSp modSp mod">
        <pc:chgData name="Krupenich, Ilia@Energy" userId="a3d201ad-6097-41fa-8442-33b11d42db8b" providerId="ADAL" clId="{BE2D9174-E65C-48B7-A811-CD087A02378C}" dt="2023-04-19T00:15:18.223" v="717" actId="1035"/>
        <pc:sldMkLst>
          <pc:docMk/>
          <pc:sldMk cId="1575786395" sldId="696"/>
        </pc:sldMkLst>
        <pc:spChg chg="mod">
          <ac:chgData name="Krupenich, Ilia@Energy" userId="a3d201ad-6097-41fa-8442-33b11d42db8b" providerId="ADAL" clId="{BE2D9174-E65C-48B7-A811-CD087A02378C}" dt="2023-04-19T00:15:18.223" v="717" actId="1035"/>
          <ac:spMkLst>
            <pc:docMk/>
            <pc:sldMk cId="1575786395" sldId="696"/>
            <ac:spMk id="2" creationId="{00000000-0000-0000-0000-000000000000}"/>
          </ac:spMkLst>
        </pc:spChg>
        <pc:spChg chg="del">
          <ac:chgData name="Krupenich, Ilia@Energy" userId="a3d201ad-6097-41fa-8442-33b11d42db8b" providerId="ADAL" clId="{BE2D9174-E65C-48B7-A811-CD087A02378C}" dt="2023-04-19T00:14:58.337" v="680" actId="478"/>
          <ac:spMkLst>
            <pc:docMk/>
            <pc:sldMk cId="1575786395" sldId="696"/>
            <ac:spMk id="5" creationId="{D315FECA-B20B-81A8-36D7-A23BEDF07193}"/>
          </ac:spMkLst>
        </pc:spChg>
        <pc:spChg chg="mod">
          <ac:chgData name="Krupenich, Ilia@Energy" userId="a3d201ad-6097-41fa-8442-33b11d42db8b" providerId="ADAL" clId="{BE2D9174-E65C-48B7-A811-CD087A02378C}" dt="2023-04-19T00:15:10.804" v="701" actId="1036"/>
          <ac:spMkLst>
            <pc:docMk/>
            <pc:sldMk cId="1575786395" sldId="696"/>
            <ac:spMk id="6" creationId="{55ADB065-9F9E-9EBF-267C-F319CD671C7A}"/>
          </ac:spMkLst>
        </pc:spChg>
      </pc:sldChg>
      <pc:sldChg chg="delSp modSp add mod modClrScheme chgLayout">
        <pc:chgData name="Krupenich, Ilia@Energy" userId="a3d201ad-6097-41fa-8442-33b11d42db8b" providerId="ADAL" clId="{BE2D9174-E65C-48B7-A811-CD087A02378C}" dt="2023-04-19T00:15:50.789" v="783" actId="1035"/>
        <pc:sldMkLst>
          <pc:docMk/>
          <pc:sldMk cId="2535557641" sldId="701"/>
        </pc:sldMkLst>
        <pc:spChg chg="mod ord">
          <ac:chgData name="Krupenich, Ilia@Energy" userId="a3d201ad-6097-41fa-8442-33b11d42db8b" providerId="ADAL" clId="{BE2D9174-E65C-48B7-A811-CD087A02378C}" dt="2023-04-19T00:15:50.789" v="783" actId="1035"/>
          <ac:spMkLst>
            <pc:docMk/>
            <pc:sldMk cId="2535557641" sldId="701"/>
            <ac:spMk id="2" creationId="{F4F442DB-3C4C-1DE3-C7A6-7C7EA7863734}"/>
          </ac:spMkLst>
        </pc:spChg>
        <pc:spChg chg="mod ord">
          <ac:chgData name="Krupenich, Ilia@Energy" userId="a3d201ad-6097-41fa-8442-33b11d42db8b" providerId="ADAL" clId="{BE2D9174-E65C-48B7-A811-CD087A02378C}" dt="2023-04-19T00:05:01.330" v="184" actId="20577"/>
          <ac:spMkLst>
            <pc:docMk/>
            <pc:sldMk cId="2535557641" sldId="701"/>
            <ac:spMk id="3" creationId="{859BC8D0-9905-830A-B8D9-6FC474B7E4F8}"/>
          </ac:spMkLst>
        </pc:spChg>
        <pc:spChg chg="del mod ord">
          <ac:chgData name="Krupenich, Ilia@Energy" userId="a3d201ad-6097-41fa-8442-33b11d42db8b" providerId="ADAL" clId="{BE2D9174-E65C-48B7-A811-CD087A02378C}" dt="2023-04-19T00:03:44.189" v="46" actId="478"/>
          <ac:spMkLst>
            <pc:docMk/>
            <pc:sldMk cId="2535557641" sldId="701"/>
            <ac:spMk id="4" creationId="{3D5EC772-D350-AC3D-EA8A-63C3516E7B9C}"/>
          </ac:spMkLst>
        </pc:spChg>
        <pc:spChg chg="mod ord">
          <ac:chgData name="Krupenich, Ilia@Energy" userId="a3d201ad-6097-41fa-8442-33b11d42db8b" providerId="ADAL" clId="{BE2D9174-E65C-48B7-A811-CD087A02378C}" dt="2023-04-19T00:03:38.845" v="45" actId="700"/>
          <ac:spMkLst>
            <pc:docMk/>
            <pc:sldMk cId="2535557641" sldId="701"/>
            <ac:spMk id="5" creationId="{3429D14E-DB1F-116C-4ECD-4E52F632E6A4}"/>
          </ac:spMkLst>
        </pc:spChg>
      </pc:sldChg>
      <pc:sldChg chg="modSp mod">
        <pc:chgData name="Krupenich, Ilia@Energy" userId="a3d201ad-6097-41fa-8442-33b11d42db8b" providerId="ADAL" clId="{BE2D9174-E65C-48B7-A811-CD087A02378C}" dt="2023-04-19T00:14:04.623" v="645" actId="1036"/>
        <pc:sldMkLst>
          <pc:docMk/>
          <pc:sldMk cId="3498987496" sldId="707"/>
        </pc:sldMkLst>
        <pc:spChg chg="mod">
          <ac:chgData name="Krupenich, Ilia@Energy" userId="a3d201ad-6097-41fa-8442-33b11d42db8b" providerId="ADAL" clId="{BE2D9174-E65C-48B7-A811-CD087A02378C}" dt="2023-04-19T00:14:04.623" v="645" actId="1036"/>
          <ac:spMkLst>
            <pc:docMk/>
            <pc:sldMk cId="3498987496" sldId="707"/>
            <ac:spMk id="2" creationId="{469A5BBE-2EA8-FE8F-53C9-5435D2D302CD}"/>
          </ac:spMkLst>
        </pc:spChg>
        <pc:spChg chg="mod">
          <ac:chgData name="Krupenich, Ilia@Energy" userId="a3d201ad-6097-41fa-8442-33b11d42db8b" providerId="ADAL" clId="{BE2D9174-E65C-48B7-A811-CD087A02378C}" dt="2023-04-18T23:57:53.632" v="1" actId="20577"/>
          <ac:spMkLst>
            <pc:docMk/>
            <pc:sldMk cId="3498987496" sldId="707"/>
            <ac:spMk id="3" creationId="{E9851812-55A2-24BA-D7A7-1E8F8518DF61}"/>
          </ac:spMkLst>
        </pc:spChg>
      </pc:sldChg>
      <pc:sldChg chg="modSp mod">
        <pc:chgData name="Krupenich, Ilia@Energy" userId="a3d201ad-6097-41fa-8442-33b11d42db8b" providerId="ADAL" clId="{BE2D9174-E65C-48B7-A811-CD087A02378C}" dt="2023-04-19T00:14:14.574" v="653" actId="1035"/>
        <pc:sldMkLst>
          <pc:docMk/>
          <pc:sldMk cId="2491880060" sldId="708"/>
        </pc:sldMkLst>
        <pc:spChg chg="mod">
          <ac:chgData name="Krupenich, Ilia@Energy" userId="a3d201ad-6097-41fa-8442-33b11d42db8b" providerId="ADAL" clId="{BE2D9174-E65C-48B7-A811-CD087A02378C}" dt="2023-04-19T00:14:14.574" v="653" actId="1035"/>
          <ac:spMkLst>
            <pc:docMk/>
            <pc:sldMk cId="2491880060" sldId="708"/>
            <ac:spMk id="2" creationId="{469A5BBE-2EA8-FE8F-53C9-5435D2D302CD}"/>
          </ac:spMkLst>
        </pc:spChg>
      </pc:sldChg>
      <pc:sldChg chg="modSp mod">
        <pc:chgData name="Krupenich, Ilia@Energy" userId="a3d201ad-6097-41fa-8442-33b11d42db8b" providerId="ADAL" clId="{BE2D9174-E65C-48B7-A811-CD087A02378C}" dt="2023-04-19T00:14:25.098" v="676" actId="1035"/>
        <pc:sldMkLst>
          <pc:docMk/>
          <pc:sldMk cId="2239466677" sldId="709"/>
        </pc:sldMkLst>
        <pc:spChg chg="mod">
          <ac:chgData name="Krupenich, Ilia@Energy" userId="a3d201ad-6097-41fa-8442-33b11d42db8b" providerId="ADAL" clId="{BE2D9174-E65C-48B7-A811-CD087A02378C}" dt="2023-04-19T00:14:25.098" v="676" actId="1035"/>
          <ac:spMkLst>
            <pc:docMk/>
            <pc:sldMk cId="2239466677" sldId="709"/>
            <ac:spMk id="2" creationId="{469A5BBE-2EA8-FE8F-53C9-5435D2D302CD}"/>
          </ac:spMkLst>
        </pc:spChg>
      </pc:sldChg>
      <pc:sldChg chg="modSp mod">
        <pc:chgData name="Krupenich, Ilia@Energy" userId="a3d201ad-6097-41fa-8442-33b11d42db8b" providerId="ADAL" clId="{BE2D9174-E65C-48B7-A811-CD087A02378C}" dt="2023-04-19T00:15:27.666" v="725" actId="1036"/>
        <pc:sldMkLst>
          <pc:docMk/>
          <pc:sldMk cId="3186567504" sldId="711"/>
        </pc:sldMkLst>
        <pc:spChg chg="mod">
          <ac:chgData name="Krupenich, Ilia@Energy" userId="a3d201ad-6097-41fa-8442-33b11d42db8b" providerId="ADAL" clId="{BE2D9174-E65C-48B7-A811-CD087A02378C}" dt="2023-04-19T00:15:27.666" v="725" actId="1036"/>
          <ac:spMkLst>
            <pc:docMk/>
            <pc:sldMk cId="3186567504" sldId="711"/>
            <ac:spMk id="2" creationId="{B54ABE87-825F-D887-B71E-ABC13A6CEC39}"/>
          </ac:spMkLst>
        </pc:spChg>
      </pc:sldChg>
      <pc:sldChg chg="modSp mod">
        <pc:chgData name="Krupenich, Ilia@Energy" userId="a3d201ad-6097-41fa-8442-33b11d42db8b" providerId="ADAL" clId="{BE2D9174-E65C-48B7-A811-CD087A02378C}" dt="2023-04-19T00:09:37.195" v="377" actId="1035"/>
        <pc:sldMkLst>
          <pc:docMk/>
          <pc:sldMk cId="20304497" sldId="714"/>
        </pc:sldMkLst>
        <pc:spChg chg="mod">
          <ac:chgData name="Krupenich, Ilia@Energy" userId="a3d201ad-6097-41fa-8442-33b11d42db8b" providerId="ADAL" clId="{BE2D9174-E65C-48B7-A811-CD087A02378C}" dt="2023-04-19T00:09:37.195" v="377" actId="1035"/>
          <ac:spMkLst>
            <pc:docMk/>
            <pc:sldMk cId="20304497" sldId="714"/>
            <ac:spMk id="6" creationId="{100CCA9B-F854-F360-8A36-9D8633C33C07}"/>
          </ac:spMkLst>
        </pc:spChg>
      </pc:sldChg>
      <pc:sldChg chg="modSp mod">
        <pc:chgData name="Krupenich, Ilia@Energy" userId="a3d201ad-6097-41fa-8442-33b11d42db8b" providerId="ADAL" clId="{BE2D9174-E65C-48B7-A811-CD087A02378C}" dt="2023-04-19T00:12:38.741" v="576" actId="1076"/>
        <pc:sldMkLst>
          <pc:docMk/>
          <pc:sldMk cId="3516116995" sldId="716"/>
        </pc:sldMkLst>
        <pc:spChg chg="mod">
          <ac:chgData name="Krupenich, Ilia@Energy" userId="a3d201ad-6097-41fa-8442-33b11d42db8b" providerId="ADAL" clId="{BE2D9174-E65C-48B7-A811-CD087A02378C}" dt="2023-04-19T00:12:38.741" v="576" actId="1076"/>
          <ac:spMkLst>
            <pc:docMk/>
            <pc:sldMk cId="3516116995" sldId="716"/>
            <ac:spMk id="6" creationId="{100CCA9B-F854-F360-8A36-9D8633C33C07}"/>
          </ac:spMkLst>
        </pc:spChg>
      </pc:sldChg>
      <pc:sldChg chg="modSp mod">
        <pc:chgData name="Krupenich, Ilia@Energy" userId="a3d201ad-6097-41fa-8442-33b11d42db8b" providerId="ADAL" clId="{BE2D9174-E65C-48B7-A811-CD087A02378C}" dt="2023-04-19T00:20:43.627" v="864" actId="948"/>
        <pc:sldMkLst>
          <pc:docMk/>
          <pc:sldMk cId="168842534" sldId="720"/>
        </pc:sldMkLst>
        <pc:spChg chg="mod">
          <ac:chgData name="Krupenich, Ilia@Energy" userId="a3d201ad-6097-41fa-8442-33b11d42db8b" providerId="ADAL" clId="{BE2D9174-E65C-48B7-A811-CD087A02378C}" dt="2023-04-19T00:15:33.383" v="732" actId="1035"/>
          <ac:spMkLst>
            <pc:docMk/>
            <pc:sldMk cId="168842534" sldId="720"/>
            <ac:spMk id="2" creationId="{A2E2C370-5981-B981-F193-FC91E9C77951}"/>
          </ac:spMkLst>
        </pc:spChg>
        <pc:spChg chg="mod">
          <ac:chgData name="Krupenich, Ilia@Energy" userId="a3d201ad-6097-41fa-8442-33b11d42db8b" providerId="ADAL" clId="{BE2D9174-E65C-48B7-A811-CD087A02378C}" dt="2023-04-19T00:20:43.627" v="864" actId="948"/>
          <ac:spMkLst>
            <pc:docMk/>
            <pc:sldMk cId="168842534" sldId="720"/>
            <ac:spMk id="5" creationId="{CC3456D4-8FF1-D742-DB7E-C3BC7EF8FF31}"/>
          </ac:spMkLst>
        </pc:spChg>
      </pc:sldChg>
      <pc:sldChg chg="modSp mod">
        <pc:chgData name="Krupenich, Ilia@Energy" userId="a3d201ad-6097-41fa-8442-33b11d42db8b" providerId="ADAL" clId="{BE2D9174-E65C-48B7-A811-CD087A02378C}" dt="2023-04-19T00:15:40.065" v="755" actId="1035"/>
        <pc:sldMkLst>
          <pc:docMk/>
          <pc:sldMk cId="3456735207" sldId="721"/>
        </pc:sldMkLst>
        <pc:spChg chg="mod">
          <ac:chgData name="Krupenich, Ilia@Energy" userId="a3d201ad-6097-41fa-8442-33b11d42db8b" providerId="ADAL" clId="{BE2D9174-E65C-48B7-A811-CD087A02378C}" dt="2023-04-19T00:15:40.065" v="755" actId="1035"/>
          <ac:spMkLst>
            <pc:docMk/>
            <pc:sldMk cId="3456735207" sldId="721"/>
            <ac:spMk id="2" creationId="{D5C9DC09-18E1-7476-1EA4-D69E8BF49983}"/>
          </ac:spMkLst>
        </pc:spChg>
      </pc:sldChg>
    </pc:docChg>
  </pc:docChgLst>
  <pc:docChgLst>
    <pc:chgData name="Krupenich, Ilia@Energy" userId="a3d201ad-6097-41fa-8442-33b11d42db8b" providerId="ADAL" clId="{B89C734D-EA00-4AF9-A060-752152D06E0B}"/>
    <pc:docChg chg="undo custSel modSld modNotesMaster">
      <pc:chgData name="Krupenich, Ilia@Energy" userId="a3d201ad-6097-41fa-8442-33b11d42db8b" providerId="ADAL" clId="{B89C734D-EA00-4AF9-A060-752152D06E0B}" dt="2023-04-19T20:59:01.366" v="16" actId="20577"/>
      <pc:docMkLst>
        <pc:docMk/>
      </pc:docMkLst>
      <pc:sldChg chg="modSp mod">
        <pc:chgData name="Krupenich, Ilia@Energy" userId="a3d201ad-6097-41fa-8442-33b11d42db8b" providerId="ADAL" clId="{B89C734D-EA00-4AF9-A060-752152D06E0B}" dt="2023-04-19T15:34:44.741" v="0"/>
        <pc:sldMkLst>
          <pc:docMk/>
          <pc:sldMk cId="2736532652" sldId="675"/>
        </pc:sldMkLst>
        <pc:spChg chg="mod">
          <ac:chgData name="Krupenich, Ilia@Energy" userId="a3d201ad-6097-41fa-8442-33b11d42db8b" providerId="ADAL" clId="{B89C734D-EA00-4AF9-A060-752152D06E0B}" dt="2023-04-19T15:34:44.741" v="0"/>
          <ac:spMkLst>
            <pc:docMk/>
            <pc:sldMk cId="2736532652" sldId="675"/>
            <ac:spMk id="7" creationId="{DE5B14A8-E48A-C540-9214-39685A723586}"/>
          </ac:spMkLst>
        </pc:spChg>
      </pc:sldChg>
      <pc:sldChg chg="modSp mod">
        <pc:chgData name="Krupenich, Ilia@Energy" userId="a3d201ad-6097-41fa-8442-33b11d42db8b" providerId="ADAL" clId="{B89C734D-EA00-4AF9-A060-752152D06E0B}" dt="2023-04-19T20:59:01.366" v="16" actId="20577"/>
        <pc:sldMkLst>
          <pc:docMk/>
          <pc:sldMk cId="2535557641" sldId="701"/>
        </pc:sldMkLst>
        <pc:spChg chg="mod">
          <ac:chgData name="Krupenich, Ilia@Energy" userId="a3d201ad-6097-41fa-8442-33b11d42db8b" providerId="ADAL" clId="{B89C734D-EA00-4AF9-A060-752152D06E0B}" dt="2023-04-19T20:59:01.366" v="16" actId="20577"/>
          <ac:spMkLst>
            <pc:docMk/>
            <pc:sldMk cId="2535557641" sldId="701"/>
            <ac:spMk id="3" creationId="{859BC8D0-9905-830A-B8D9-6FC474B7E4F8}"/>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6BB3AF-082B-454C-AE1F-2257B4D91C5D}"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en-US"/>
        </a:p>
      </dgm:t>
    </dgm:pt>
    <dgm:pt modelId="{7F85C5CA-ED77-49D1-B235-9EC5005B4DC5}">
      <dgm:prSet phldrT="[Text]"/>
      <dgm:spPr/>
      <dgm:t>
        <a:bodyPr/>
        <a:lstStyle/>
        <a:p>
          <a:r>
            <a:rPr lang="en-US">
              <a:latin typeface="+mn-lt"/>
            </a:rPr>
            <a:t>Established in the 2022-2023 Budget and AB 209*</a:t>
          </a:r>
        </a:p>
      </dgm:t>
    </dgm:pt>
    <dgm:pt modelId="{DD26114E-F36D-4059-86B2-85121E4D3E65}" type="parTrans" cxnId="{98715A4D-9BCD-4F1E-A7CB-07D98936DEF4}">
      <dgm:prSet/>
      <dgm:spPr/>
      <dgm:t>
        <a:bodyPr/>
        <a:lstStyle/>
        <a:p>
          <a:endParaRPr lang="en-US"/>
        </a:p>
      </dgm:t>
    </dgm:pt>
    <dgm:pt modelId="{606D9C54-A358-4EC6-B0F5-5FC5B88E47E8}" type="sibTrans" cxnId="{98715A4D-9BCD-4F1E-A7CB-07D98936DEF4}">
      <dgm:prSet/>
      <dgm:spPr/>
      <dgm:t>
        <a:bodyPr/>
        <a:lstStyle/>
        <a:p>
          <a:endParaRPr lang="en-US"/>
        </a:p>
      </dgm:t>
    </dgm:pt>
    <dgm:pt modelId="{127994D5-0275-46C9-85F3-1FA03DF0CFDB}">
      <dgm:prSet phldrT="[Text]"/>
      <dgm:spPr>
        <a:solidFill>
          <a:schemeClr val="accent6">
            <a:lumMod val="50000"/>
          </a:schemeClr>
        </a:solidFill>
      </dgm:spPr>
      <dgm:t>
        <a:bodyPr/>
        <a:lstStyle/>
        <a:p>
          <a:r>
            <a:rPr lang="en-US">
              <a:latin typeface="+mn-lt"/>
            </a:rPr>
            <a:t>Purpose</a:t>
          </a:r>
        </a:p>
      </dgm:t>
    </dgm:pt>
    <dgm:pt modelId="{7B06E53E-BF99-4CCA-96AF-253DC8C5A5F0}" type="parTrans" cxnId="{FCD1E271-3B36-4D9B-B84A-783F6C9062A0}">
      <dgm:prSet/>
      <dgm:spPr/>
      <dgm:t>
        <a:bodyPr/>
        <a:lstStyle/>
        <a:p>
          <a:endParaRPr lang="en-US"/>
        </a:p>
      </dgm:t>
    </dgm:pt>
    <dgm:pt modelId="{3E986156-F290-4DC1-A366-1105FEFBD640}" type="sibTrans" cxnId="{FCD1E271-3B36-4D9B-B84A-783F6C9062A0}">
      <dgm:prSet/>
      <dgm:spPr/>
      <dgm:t>
        <a:bodyPr/>
        <a:lstStyle/>
        <a:p>
          <a:endParaRPr lang="en-US"/>
        </a:p>
      </dgm:t>
    </dgm:pt>
    <dgm:pt modelId="{ECB45567-1E4E-4423-A8A0-96AE0A447708}">
      <dgm:prSet phldrT="[Text]"/>
      <dgm:spPr>
        <a:solidFill>
          <a:schemeClr val="accent6">
            <a:lumMod val="50000"/>
          </a:schemeClr>
        </a:solidFill>
      </dgm:spPr>
      <dgm:t>
        <a:bodyPr/>
        <a:lstStyle/>
        <a:p>
          <a:r>
            <a:rPr lang="en-US">
              <a:latin typeface="+mn-lt"/>
            </a:rPr>
            <a:t>Incentives for eligible projects</a:t>
          </a:r>
        </a:p>
      </dgm:t>
    </dgm:pt>
    <dgm:pt modelId="{73961D5D-C67C-4E5A-B221-53B5855566BC}" type="parTrans" cxnId="{314F9E7C-FF52-42E6-B5DA-B7964AC56BCC}">
      <dgm:prSet/>
      <dgm:spPr/>
      <dgm:t>
        <a:bodyPr/>
        <a:lstStyle/>
        <a:p>
          <a:endParaRPr lang="en-US"/>
        </a:p>
      </dgm:t>
    </dgm:pt>
    <dgm:pt modelId="{B76D50B5-8679-4D5A-9FD5-1101A7D8E666}" type="sibTrans" cxnId="{314F9E7C-FF52-42E6-B5DA-B7964AC56BCC}">
      <dgm:prSet/>
      <dgm:spPr/>
      <dgm:t>
        <a:bodyPr/>
        <a:lstStyle/>
        <a:p>
          <a:endParaRPr lang="en-US"/>
        </a:p>
      </dgm:t>
    </dgm:pt>
    <dgm:pt modelId="{FC76612D-A0A1-4515-89EE-C3AC66F098A0}">
      <dgm:prSet phldrT="[Text]"/>
      <dgm:spPr>
        <a:solidFill>
          <a:schemeClr val="accent6">
            <a:lumMod val="50000"/>
          </a:schemeClr>
        </a:solidFill>
      </dgm:spPr>
      <dgm:t>
        <a:bodyPr/>
        <a:lstStyle/>
        <a:p>
          <a:r>
            <a:rPr lang="en-US">
              <a:latin typeface="+mn-lt"/>
            </a:rPr>
            <a:t>Advance technologies for direct air capture of atmospheric carbon</a:t>
          </a:r>
        </a:p>
      </dgm:t>
    </dgm:pt>
    <dgm:pt modelId="{E5515E11-3E40-443C-B980-06E3CE2D7027}" type="parTrans" cxnId="{4DE3EFAF-51DD-4652-88C8-F01EBB57794F}">
      <dgm:prSet/>
      <dgm:spPr/>
      <dgm:t>
        <a:bodyPr/>
        <a:lstStyle/>
        <a:p>
          <a:endParaRPr lang="en-US"/>
        </a:p>
      </dgm:t>
    </dgm:pt>
    <dgm:pt modelId="{8DCEFE1C-3D76-43F4-A90C-4486B59E62F5}" type="sibTrans" cxnId="{4DE3EFAF-51DD-4652-88C8-F01EBB57794F}">
      <dgm:prSet/>
      <dgm:spPr/>
      <dgm:t>
        <a:bodyPr/>
        <a:lstStyle/>
        <a:p>
          <a:endParaRPr lang="en-US"/>
        </a:p>
      </dgm:t>
    </dgm:pt>
    <dgm:pt modelId="{A54F94D7-EB8D-4463-AE32-0FCEE62B85E3}">
      <dgm:prSet phldrT="[Text]"/>
      <dgm:spPr>
        <a:solidFill>
          <a:schemeClr val="accent3">
            <a:lumMod val="50000"/>
          </a:schemeClr>
        </a:solidFill>
      </dgm:spPr>
      <dgm:t>
        <a:bodyPr/>
        <a:lstStyle/>
        <a:p>
          <a:r>
            <a:rPr lang="en-US">
              <a:latin typeface="+mn-lt"/>
            </a:rPr>
            <a:t>Eligible projects</a:t>
          </a:r>
        </a:p>
      </dgm:t>
    </dgm:pt>
    <dgm:pt modelId="{98266D24-A126-47D8-8F69-93BEF57D9053}" type="parTrans" cxnId="{99573760-2FF0-4EAE-B79C-78259F6FDB8D}">
      <dgm:prSet/>
      <dgm:spPr/>
      <dgm:t>
        <a:bodyPr/>
        <a:lstStyle/>
        <a:p>
          <a:endParaRPr lang="en-US"/>
        </a:p>
      </dgm:t>
    </dgm:pt>
    <dgm:pt modelId="{6D2DAA6B-C0C6-481A-B0F4-DD5D187EFA65}" type="sibTrans" cxnId="{99573760-2FF0-4EAE-B79C-78259F6FDB8D}">
      <dgm:prSet/>
      <dgm:spPr/>
      <dgm:t>
        <a:bodyPr/>
        <a:lstStyle/>
        <a:p>
          <a:endParaRPr lang="en-US"/>
        </a:p>
      </dgm:t>
    </dgm:pt>
    <dgm:pt modelId="{5135AC03-65E5-4E2A-94D6-F24CB2FD6996}">
      <dgm:prSet phldrT="[Text]"/>
      <dgm:spPr>
        <a:solidFill>
          <a:schemeClr val="accent3">
            <a:lumMod val="50000"/>
          </a:schemeClr>
        </a:solidFill>
      </dgm:spPr>
      <dgm:t>
        <a:bodyPr/>
        <a:lstStyle/>
        <a:p>
          <a:r>
            <a:rPr lang="en-US">
              <a:latin typeface="+mn-lt"/>
            </a:rPr>
            <a:t>Research development and demonstrations</a:t>
          </a:r>
        </a:p>
      </dgm:t>
    </dgm:pt>
    <dgm:pt modelId="{C7C08C3C-6D98-436A-B7D4-30F80197BDF3}" type="parTrans" cxnId="{BBC8C6C7-47DA-4747-B108-3F8C45FD991C}">
      <dgm:prSet/>
      <dgm:spPr/>
      <dgm:t>
        <a:bodyPr/>
        <a:lstStyle/>
        <a:p>
          <a:endParaRPr lang="en-US"/>
        </a:p>
      </dgm:t>
    </dgm:pt>
    <dgm:pt modelId="{B589E4DD-6024-4544-875C-EB9A9ECB3961}" type="sibTrans" cxnId="{BBC8C6C7-47DA-4747-B108-3F8C45FD991C}">
      <dgm:prSet/>
      <dgm:spPr/>
      <dgm:t>
        <a:bodyPr/>
        <a:lstStyle/>
        <a:p>
          <a:endParaRPr lang="en-US"/>
        </a:p>
      </dgm:t>
    </dgm:pt>
    <dgm:pt modelId="{CA396C98-7597-45C5-9421-5C8AD033D3DE}">
      <dgm:prSet phldrT="[Text]"/>
      <dgm:spPr>
        <a:solidFill>
          <a:schemeClr val="accent3">
            <a:lumMod val="50000"/>
          </a:schemeClr>
        </a:solidFill>
      </dgm:spPr>
      <dgm:t>
        <a:bodyPr/>
        <a:lstStyle/>
        <a:p>
          <a:r>
            <a:rPr lang="en-US">
              <a:latin typeface="+mn-lt"/>
            </a:rPr>
            <a:t>Pilot research test center</a:t>
          </a:r>
        </a:p>
      </dgm:t>
    </dgm:pt>
    <dgm:pt modelId="{8AB7E18C-B68F-4587-97E6-6E5228064E28}" type="parTrans" cxnId="{9A4E60BC-71F8-45F9-8EA3-B3CE53622AA6}">
      <dgm:prSet/>
      <dgm:spPr/>
      <dgm:t>
        <a:bodyPr/>
        <a:lstStyle/>
        <a:p>
          <a:endParaRPr lang="en-US"/>
        </a:p>
      </dgm:t>
    </dgm:pt>
    <dgm:pt modelId="{7E2A2E4E-B728-45C3-A7B5-E25469CB5D40}" type="sibTrans" cxnId="{9A4E60BC-71F8-45F9-8EA3-B3CE53622AA6}">
      <dgm:prSet/>
      <dgm:spPr/>
      <dgm:t>
        <a:bodyPr/>
        <a:lstStyle/>
        <a:p>
          <a:endParaRPr lang="en-US"/>
        </a:p>
      </dgm:t>
    </dgm:pt>
    <dgm:pt modelId="{D87AC339-3DFE-4046-A314-C9D1B45C760D}">
      <dgm:prSet phldrT="[Text]"/>
      <dgm:spPr/>
      <dgm:t>
        <a:bodyPr/>
        <a:lstStyle/>
        <a:p>
          <a:r>
            <a:rPr lang="en-US">
              <a:latin typeface="+mn-lt"/>
            </a:rPr>
            <a:t>$50M in current fiscal year</a:t>
          </a:r>
        </a:p>
      </dgm:t>
    </dgm:pt>
    <dgm:pt modelId="{7D5B0845-57B9-4EA9-BE43-50B0AD076598}" type="sibTrans" cxnId="{1D80631B-406D-455E-B515-47D97EAC39B7}">
      <dgm:prSet/>
      <dgm:spPr/>
      <dgm:t>
        <a:bodyPr/>
        <a:lstStyle/>
        <a:p>
          <a:endParaRPr lang="en-US"/>
        </a:p>
      </dgm:t>
    </dgm:pt>
    <dgm:pt modelId="{FBDBA6B2-99DF-475A-B3B1-905B30C35B27}" type="parTrans" cxnId="{1D80631B-406D-455E-B515-47D97EAC39B7}">
      <dgm:prSet/>
      <dgm:spPr/>
      <dgm:t>
        <a:bodyPr/>
        <a:lstStyle/>
        <a:p>
          <a:endParaRPr lang="en-US"/>
        </a:p>
      </dgm:t>
    </dgm:pt>
    <dgm:pt modelId="{037EBB54-6DCD-4F80-9A94-84D2C4308F3A}">
      <dgm:prSet phldrT="[Text]"/>
      <dgm:spPr/>
      <dgm:t>
        <a:bodyPr/>
        <a:lstStyle/>
        <a:p>
          <a:r>
            <a:rPr lang="en-US">
              <a:latin typeface="+mn-lt"/>
            </a:rPr>
            <a:t>$25M proposed in next fiscal year</a:t>
          </a:r>
        </a:p>
      </dgm:t>
    </dgm:pt>
    <dgm:pt modelId="{5518FBCA-85AA-4099-AA9D-4C4208A69FB5}" type="sibTrans" cxnId="{4A8EECA9-8299-438D-8F6E-96565D8CEE26}">
      <dgm:prSet/>
      <dgm:spPr/>
      <dgm:t>
        <a:bodyPr/>
        <a:lstStyle/>
        <a:p>
          <a:endParaRPr lang="en-US"/>
        </a:p>
      </dgm:t>
    </dgm:pt>
    <dgm:pt modelId="{143D8D6B-878E-473E-AAD5-A67873EA2740}" type="parTrans" cxnId="{4A8EECA9-8299-438D-8F6E-96565D8CEE26}">
      <dgm:prSet/>
      <dgm:spPr/>
      <dgm:t>
        <a:bodyPr/>
        <a:lstStyle/>
        <a:p>
          <a:endParaRPr lang="en-US"/>
        </a:p>
      </dgm:t>
    </dgm:pt>
    <dgm:pt modelId="{60DB49C3-EC46-4B06-B413-40C922FD1011}">
      <dgm:prSet phldrT="[Text]"/>
      <dgm:spPr>
        <a:solidFill>
          <a:srgbClr val="7030A0"/>
        </a:solidFill>
      </dgm:spPr>
      <dgm:t>
        <a:bodyPr/>
        <a:lstStyle/>
        <a:p>
          <a:r>
            <a:rPr lang="en-US">
              <a:latin typeface="+mn-lt"/>
            </a:rPr>
            <a:t>Ineligible projects</a:t>
          </a:r>
        </a:p>
      </dgm:t>
    </dgm:pt>
    <dgm:pt modelId="{B487BBF5-5136-42EA-9D2B-2E7764A8D9AA}" type="parTrans" cxnId="{419CD4C2-4D7A-417C-B367-7FBB14F2EA1E}">
      <dgm:prSet/>
      <dgm:spPr/>
      <dgm:t>
        <a:bodyPr/>
        <a:lstStyle/>
        <a:p>
          <a:endParaRPr lang="en-US"/>
        </a:p>
      </dgm:t>
    </dgm:pt>
    <dgm:pt modelId="{D87323D2-37E9-4307-906E-9E99D4D14FAF}" type="sibTrans" cxnId="{419CD4C2-4D7A-417C-B367-7FBB14F2EA1E}">
      <dgm:prSet/>
      <dgm:spPr/>
      <dgm:t>
        <a:bodyPr/>
        <a:lstStyle/>
        <a:p>
          <a:endParaRPr lang="en-US"/>
        </a:p>
      </dgm:t>
    </dgm:pt>
    <dgm:pt modelId="{B5509DBF-A480-4C43-BA27-DCB147DFD591}">
      <dgm:prSet phldrT="[Text]"/>
      <dgm:spPr>
        <a:solidFill>
          <a:srgbClr val="7030A0"/>
        </a:solidFill>
      </dgm:spPr>
      <dgm:t>
        <a:bodyPr/>
        <a:lstStyle/>
        <a:p>
          <a:r>
            <a:rPr lang="en-US">
              <a:latin typeface="+mn-lt"/>
            </a:rPr>
            <a:t>Petroleum or gas production, processing, or refining facility</a:t>
          </a:r>
        </a:p>
      </dgm:t>
    </dgm:pt>
    <dgm:pt modelId="{3E1FE0A9-FDC9-4A8A-A1D0-BE5DA8888106}" type="parTrans" cxnId="{86173A82-FB86-461B-9302-07DBFCA45234}">
      <dgm:prSet/>
      <dgm:spPr/>
      <dgm:t>
        <a:bodyPr/>
        <a:lstStyle/>
        <a:p>
          <a:endParaRPr lang="en-US"/>
        </a:p>
      </dgm:t>
    </dgm:pt>
    <dgm:pt modelId="{FD93F9EF-D591-4A53-9317-1A7D765C85DB}" type="sibTrans" cxnId="{86173A82-FB86-461B-9302-07DBFCA45234}">
      <dgm:prSet/>
      <dgm:spPr/>
      <dgm:t>
        <a:bodyPr/>
        <a:lstStyle/>
        <a:p>
          <a:endParaRPr lang="en-US"/>
        </a:p>
      </dgm:t>
    </dgm:pt>
    <dgm:pt modelId="{AB1F9806-E377-4311-8388-73A3C41F81AE}">
      <dgm:prSet phldrT="[Text]"/>
      <dgm:spPr>
        <a:solidFill>
          <a:srgbClr val="7030A0"/>
        </a:solidFill>
      </dgm:spPr>
      <dgm:t>
        <a:bodyPr/>
        <a:lstStyle/>
        <a:p>
          <a:r>
            <a:rPr lang="en-US">
              <a:latin typeface="+mn-lt"/>
            </a:rPr>
            <a:t>Enhanced oil recovery</a:t>
          </a:r>
        </a:p>
      </dgm:t>
    </dgm:pt>
    <dgm:pt modelId="{8FF501AE-DBDF-4A42-B564-EF9EED2E9C97}" type="parTrans" cxnId="{62E45ABE-7437-48D0-B567-DF971FDD43F2}">
      <dgm:prSet/>
      <dgm:spPr/>
      <dgm:t>
        <a:bodyPr/>
        <a:lstStyle/>
        <a:p>
          <a:endParaRPr lang="en-US"/>
        </a:p>
      </dgm:t>
    </dgm:pt>
    <dgm:pt modelId="{E16B1133-588C-49A0-A765-3627846B7700}" type="sibTrans" cxnId="{62E45ABE-7437-48D0-B567-DF971FDD43F2}">
      <dgm:prSet/>
      <dgm:spPr/>
      <dgm:t>
        <a:bodyPr/>
        <a:lstStyle/>
        <a:p>
          <a:endParaRPr lang="en-US"/>
        </a:p>
      </dgm:t>
    </dgm:pt>
    <dgm:pt modelId="{1D36E510-2D65-4C66-80D2-DC2ED1571F88}">
      <dgm:prSet phldrT="[Text]"/>
      <dgm:spPr/>
      <dgm:t>
        <a:bodyPr/>
        <a:lstStyle/>
        <a:p>
          <a:r>
            <a:rPr lang="en-US">
              <a:latin typeface="+mn-lt"/>
            </a:rPr>
            <a:t>Encumbrance by June 30, 2025 and liquidation by June 30, 2028</a:t>
          </a:r>
        </a:p>
      </dgm:t>
    </dgm:pt>
    <dgm:pt modelId="{5373D714-0CF1-447F-8F24-138F0B1FA439}" type="parTrans" cxnId="{47995A38-6E0F-4480-A8E7-1FC9C8AAD728}">
      <dgm:prSet/>
      <dgm:spPr/>
      <dgm:t>
        <a:bodyPr/>
        <a:lstStyle/>
        <a:p>
          <a:endParaRPr lang="en-US"/>
        </a:p>
      </dgm:t>
    </dgm:pt>
    <dgm:pt modelId="{BFFD1B26-3538-4C4F-9DF0-BBDA8CCA6396}" type="sibTrans" cxnId="{47995A38-6E0F-4480-A8E7-1FC9C8AAD728}">
      <dgm:prSet/>
      <dgm:spPr/>
      <dgm:t>
        <a:bodyPr/>
        <a:lstStyle/>
        <a:p>
          <a:endParaRPr lang="en-US"/>
        </a:p>
      </dgm:t>
    </dgm:pt>
    <dgm:pt modelId="{E8380936-241A-40A8-883A-C349F4A9F900}" type="pres">
      <dgm:prSet presAssocID="{346BB3AF-082B-454C-AE1F-2257B4D91C5D}" presName="Name0" presStyleCnt="0">
        <dgm:presLayoutVars>
          <dgm:dir/>
          <dgm:resizeHandles val="exact"/>
        </dgm:presLayoutVars>
      </dgm:prSet>
      <dgm:spPr/>
    </dgm:pt>
    <dgm:pt modelId="{5AC6A09D-9DB1-42C3-9070-377D21342A9D}" type="pres">
      <dgm:prSet presAssocID="{7F85C5CA-ED77-49D1-B235-9EC5005B4DC5}" presName="node" presStyleLbl="node1" presStyleIdx="0" presStyleCnt="4">
        <dgm:presLayoutVars>
          <dgm:bulletEnabled val="1"/>
        </dgm:presLayoutVars>
      </dgm:prSet>
      <dgm:spPr/>
    </dgm:pt>
    <dgm:pt modelId="{2F10DB0F-117D-4355-AADE-5E0E21F7728A}" type="pres">
      <dgm:prSet presAssocID="{606D9C54-A358-4EC6-B0F5-5FC5B88E47E8}" presName="sibTrans" presStyleCnt="0"/>
      <dgm:spPr/>
    </dgm:pt>
    <dgm:pt modelId="{AC18BBDE-0992-4A2B-A022-9EDAAEAB2110}" type="pres">
      <dgm:prSet presAssocID="{127994D5-0275-46C9-85F3-1FA03DF0CFDB}" presName="node" presStyleLbl="node1" presStyleIdx="1" presStyleCnt="4">
        <dgm:presLayoutVars>
          <dgm:bulletEnabled val="1"/>
        </dgm:presLayoutVars>
      </dgm:prSet>
      <dgm:spPr/>
    </dgm:pt>
    <dgm:pt modelId="{FB380159-44F7-492A-8A72-5A27C18E542B}" type="pres">
      <dgm:prSet presAssocID="{3E986156-F290-4DC1-A366-1105FEFBD640}" presName="sibTrans" presStyleCnt="0"/>
      <dgm:spPr/>
    </dgm:pt>
    <dgm:pt modelId="{02410E02-FA98-401A-82F6-E784740A86FA}" type="pres">
      <dgm:prSet presAssocID="{A54F94D7-EB8D-4463-AE32-0FCEE62B85E3}" presName="node" presStyleLbl="node1" presStyleIdx="2" presStyleCnt="4">
        <dgm:presLayoutVars>
          <dgm:bulletEnabled val="1"/>
        </dgm:presLayoutVars>
      </dgm:prSet>
      <dgm:spPr/>
    </dgm:pt>
    <dgm:pt modelId="{DE6C3CEE-D970-43A8-AC86-A42FDA6E9FBA}" type="pres">
      <dgm:prSet presAssocID="{6D2DAA6B-C0C6-481A-B0F4-DD5D187EFA65}" presName="sibTrans" presStyleCnt="0"/>
      <dgm:spPr/>
    </dgm:pt>
    <dgm:pt modelId="{A01054D2-BA42-4A2F-AB34-31899EBA0B7D}" type="pres">
      <dgm:prSet presAssocID="{60DB49C3-EC46-4B06-B413-40C922FD1011}" presName="node" presStyleLbl="node1" presStyleIdx="3" presStyleCnt="4">
        <dgm:presLayoutVars>
          <dgm:bulletEnabled val="1"/>
        </dgm:presLayoutVars>
      </dgm:prSet>
      <dgm:spPr/>
    </dgm:pt>
  </dgm:ptLst>
  <dgm:cxnLst>
    <dgm:cxn modelId="{03ABD701-F571-43BB-B5B1-3C7DA5B1C23B}" type="presOf" srcId="{ECB45567-1E4E-4423-A8A0-96AE0A447708}" destId="{AC18BBDE-0992-4A2B-A022-9EDAAEAB2110}" srcOrd="0" destOrd="1" presId="urn:microsoft.com/office/officeart/2005/8/layout/hList6"/>
    <dgm:cxn modelId="{EB91AE03-1B30-4113-9851-5BD89B563333}" type="presOf" srcId="{FC76612D-A0A1-4515-89EE-C3AC66F098A0}" destId="{AC18BBDE-0992-4A2B-A022-9EDAAEAB2110}" srcOrd="0" destOrd="2" presId="urn:microsoft.com/office/officeart/2005/8/layout/hList6"/>
    <dgm:cxn modelId="{79300405-2D44-470F-A27C-53D54BC11B25}" type="presOf" srcId="{1D36E510-2D65-4C66-80D2-DC2ED1571F88}" destId="{5AC6A09D-9DB1-42C3-9070-377D21342A9D}" srcOrd="0" destOrd="3" presId="urn:microsoft.com/office/officeart/2005/8/layout/hList6"/>
    <dgm:cxn modelId="{1D80631B-406D-455E-B515-47D97EAC39B7}" srcId="{7F85C5CA-ED77-49D1-B235-9EC5005B4DC5}" destId="{D87AC339-3DFE-4046-A314-C9D1B45C760D}" srcOrd="0" destOrd="0" parTransId="{FBDBA6B2-99DF-475A-B3B1-905B30C35B27}" sibTransId="{7D5B0845-57B9-4EA9-BE43-50B0AD076598}"/>
    <dgm:cxn modelId="{2DCEC71D-1E2A-45F3-BE90-0E52B66493ED}" type="presOf" srcId="{CA396C98-7597-45C5-9421-5C8AD033D3DE}" destId="{02410E02-FA98-401A-82F6-E784740A86FA}" srcOrd="0" destOrd="2" presId="urn:microsoft.com/office/officeart/2005/8/layout/hList6"/>
    <dgm:cxn modelId="{47995A38-6E0F-4480-A8E7-1FC9C8AAD728}" srcId="{7F85C5CA-ED77-49D1-B235-9EC5005B4DC5}" destId="{1D36E510-2D65-4C66-80D2-DC2ED1571F88}" srcOrd="2" destOrd="0" parTransId="{5373D714-0CF1-447F-8F24-138F0B1FA439}" sibTransId="{BFFD1B26-3538-4C4F-9DF0-BBDA8CCA6396}"/>
    <dgm:cxn modelId="{99573760-2FF0-4EAE-B79C-78259F6FDB8D}" srcId="{346BB3AF-082B-454C-AE1F-2257B4D91C5D}" destId="{A54F94D7-EB8D-4463-AE32-0FCEE62B85E3}" srcOrd="2" destOrd="0" parTransId="{98266D24-A126-47D8-8F69-93BEF57D9053}" sibTransId="{6D2DAA6B-C0C6-481A-B0F4-DD5D187EFA65}"/>
    <dgm:cxn modelId="{A16C1147-1BDF-4A2F-BA1B-1AF71A7C0AF5}" type="presOf" srcId="{7F85C5CA-ED77-49D1-B235-9EC5005B4DC5}" destId="{5AC6A09D-9DB1-42C3-9070-377D21342A9D}" srcOrd="0" destOrd="0" presId="urn:microsoft.com/office/officeart/2005/8/layout/hList6"/>
    <dgm:cxn modelId="{98715A4D-9BCD-4F1E-A7CB-07D98936DEF4}" srcId="{346BB3AF-082B-454C-AE1F-2257B4D91C5D}" destId="{7F85C5CA-ED77-49D1-B235-9EC5005B4DC5}" srcOrd="0" destOrd="0" parTransId="{DD26114E-F36D-4059-86B2-85121E4D3E65}" sibTransId="{606D9C54-A358-4EC6-B0F5-5FC5B88E47E8}"/>
    <dgm:cxn modelId="{FCD1E271-3B36-4D9B-B84A-783F6C9062A0}" srcId="{346BB3AF-082B-454C-AE1F-2257B4D91C5D}" destId="{127994D5-0275-46C9-85F3-1FA03DF0CFDB}" srcOrd="1" destOrd="0" parTransId="{7B06E53E-BF99-4CCA-96AF-253DC8C5A5F0}" sibTransId="{3E986156-F290-4DC1-A366-1105FEFBD640}"/>
    <dgm:cxn modelId="{314F9E7C-FF52-42E6-B5DA-B7964AC56BCC}" srcId="{127994D5-0275-46C9-85F3-1FA03DF0CFDB}" destId="{ECB45567-1E4E-4423-A8A0-96AE0A447708}" srcOrd="0" destOrd="0" parTransId="{73961D5D-C67C-4E5A-B221-53B5855566BC}" sibTransId="{B76D50B5-8679-4D5A-9FD5-1101A7D8E666}"/>
    <dgm:cxn modelId="{CD59B97F-8BF3-43A5-97D9-C7E96B5BDA7D}" type="presOf" srcId="{B5509DBF-A480-4C43-BA27-DCB147DFD591}" destId="{A01054D2-BA42-4A2F-AB34-31899EBA0B7D}" srcOrd="0" destOrd="1" presId="urn:microsoft.com/office/officeart/2005/8/layout/hList6"/>
    <dgm:cxn modelId="{86173A82-FB86-461B-9302-07DBFCA45234}" srcId="{60DB49C3-EC46-4B06-B413-40C922FD1011}" destId="{B5509DBF-A480-4C43-BA27-DCB147DFD591}" srcOrd="0" destOrd="0" parTransId="{3E1FE0A9-FDC9-4A8A-A1D0-BE5DA8888106}" sibTransId="{FD93F9EF-D591-4A53-9317-1A7D765C85DB}"/>
    <dgm:cxn modelId="{442BBF9A-85DE-4054-A095-B3118C2A1713}" type="presOf" srcId="{AB1F9806-E377-4311-8388-73A3C41F81AE}" destId="{A01054D2-BA42-4A2F-AB34-31899EBA0B7D}" srcOrd="0" destOrd="2" presId="urn:microsoft.com/office/officeart/2005/8/layout/hList6"/>
    <dgm:cxn modelId="{4A8EECA9-8299-438D-8F6E-96565D8CEE26}" srcId="{7F85C5CA-ED77-49D1-B235-9EC5005B4DC5}" destId="{037EBB54-6DCD-4F80-9A94-84D2C4308F3A}" srcOrd="1" destOrd="0" parTransId="{143D8D6B-878E-473E-AAD5-A67873EA2740}" sibTransId="{5518FBCA-85AA-4099-AA9D-4C4208A69FB5}"/>
    <dgm:cxn modelId="{4DE3EFAF-51DD-4652-88C8-F01EBB57794F}" srcId="{127994D5-0275-46C9-85F3-1FA03DF0CFDB}" destId="{FC76612D-A0A1-4515-89EE-C3AC66F098A0}" srcOrd="1" destOrd="0" parTransId="{E5515E11-3E40-443C-B980-06E3CE2D7027}" sibTransId="{8DCEFE1C-3D76-43F4-A90C-4486B59E62F5}"/>
    <dgm:cxn modelId="{7E3208B8-3B28-44F0-9406-8CBB1E82FD3F}" type="presOf" srcId="{037EBB54-6DCD-4F80-9A94-84D2C4308F3A}" destId="{5AC6A09D-9DB1-42C3-9070-377D21342A9D}" srcOrd="0" destOrd="2" presId="urn:microsoft.com/office/officeart/2005/8/layout/hList6"/>
    <dgm:cxn modelId="{9A4E60BC-71F8-45F9-8EA3-B3CE53622AA6}" srcId="{A54F94D7-EB8D-4463-AE32-0FCEE62B85E3}" destId="{CA396C98-7597-45C5-9421-5C8AD033D3DE}" srcOrd="1" destOrd="0" parTransId="{8AB7E18C-B68F-4587-97E6-6E5228064E28}" sibTransId="{7E2A2E4E-B728-45C3-A7B5-E25469CB5D40}"/>
    <dgm:cxn modelId="{62E45ABE-7437-48D0-B567-DF971FDD43F2}" srcId="{60DB49C3-EC46-4B06-B413-40C922FD1011}" destId="{AB1F9806-E377-4311-8388-73A3C41F81AE}" srcOrd="1" destOrd="0" parTransId="{8FF501AE-DBDF-4A42-B564-EF9EED2E9C97}" sibTransId="{E16B1133-588C-49A0-A765-3627846B7700}"/>
    <dgm:cxn modelId="{419CD4C2-4D7A-417C-B367-7FBB14F2EA1E}" srcId="{346BB3AF-082B-454C-AE1F-2257B4D91C5D}" destId="{60DB49C3-EC46-4B06-B413-40C922FD1011}" srcOrd="3" destOrd="0" parTransId="{B487BBF5-5136-42EA-9D2B-2E7764A8D9AA}" sibTransId="{D87323D2-37E9-4307-906E-9E99D4D14FAF}"/>
    <dgm:cxn modelId="{BBC8C6C7-47DA-4747-B108-3F8C45FD991C}" srcId="{A54F94D7-EB8D-4463-AE32-0FCEE62B85E3}" destId="{5135AC03-65E5-4E2A-94D6-F24CB2FD6996}" srcOrd="0" destOrd="0" parTransId="{C7C08C3C-6D98-436A-B7D4-30F80197BDF3}" sibTransId="{B589E4DD-6024-4544-875C-EB9A9ECB3961}"/>
    <dgm:cxn modelId="{5EFEBBE4-9669-4CA8-A13A-E21A1D73DC17}" type="presOf" srcId="{127994D5-0275-46C9-85F3-1FA03DF0CFDB}" destId="{AC18BBDE-0992-4A2B-A022-9EDAAEAB2110}" srcOrd="0" destOrd="0" presId="urn:microsoft.com/office/officeart/2005/8/layout/hList6"/>
    <dgm:cxn modelId="{3C7A52EA-F9B5-4FBA-93EA-384F1CF387AB}" type="presOf" srcId="{346BB3AF-082B-454C-AE1F-2257B4D91C5D}" destId="{E8380936-241A-40A8-883A-C349F4A9F900}" srcOrd="0" destOrd="0" presId="urn:microsoft.com/office/officeart/2005/8/layout/hList6"/>
    <dgm:cxn modelId="{38F4CCEC-725E-4588-8BF6-D218BC1BB387}" type="presOf" srcId="{A54F94D7-EB8D-4463-AE32-0FCEE62B85E3}" destId="{02410E02-FA98-401A-82F6-E784740A86FA}" srcOrd="0" destOrd="0" presId="urn:microsoft.com/office/officeart/2005/8/layout/hList6"/>
    <dgm:cxn modelId="{1EDD40ED-1373-427C-9AAA-D3F276F14E97}" type="presOf" srcId="{5135AC03-65E5-4E2A-94D6-F24CB2FD6996}" destId="{02410E02-FA98-401A-82F6-E784740A86FA}" srcOrd="0" destOrd="1" presId="urn:microsoft.com/office/officeart/2005/8/layout/hList6"/>
    <dgm:cxn modelId="{B31CA8F8-D47C-4D0C-84DF-4A0800AB5713}" type="presOf" srcId="{60DB49C3-EC46-4B06-B413-40C922FD1011}" destId="{A01054D2-BA42-4A2F-AB34-31899EBA0B7D}" srcOrd="0" destOrd="0" presId="urn:microsoft.com/office/officeart/2005/8/layout/hList6"/>
    <dgm:cxn modelId="{16DBECFD-5EFC-4281-8073-A037C62A0000}" type="presOf" srcId="{D87AC339-3DFE-4046-A314-C9D1B45C760D}" destId="{5AC6A09D-9DB1-42C3-9070-377D21342A9D}" srcOrd="0" destOrd="1" presId="urn:microsoft.com/office/officeart/2005/8/layout/hList6"/>
    <dgm:cxn modelId="{B064553E-0234-49D3-A751-73CF3A46C08D}" type="presParOf" srcId="{E8380936-241A-40A8-883A-C349F4A9F900}" destId="{5AC6A09D-9DB1-42C3-9070-377D21342A9D}" srcOrd="0" destOrd="0" presId="urn:microsoft.com/office/officeart/2005/8/layout/hList6"/>
    <dgm:cxn modelId="{A1F6ED5C-6855-4A52-A321-8F8286B702CC}" type="presParOf" srcId="{E8380936-241A-40A8-883A-C349F4A9F900}" destId="{2F10DB0F-117D-4355-AADE-5E0E21F7728A}" srcOrd="1" destOrd="0" presId="urn:microsoft.com/office/officeart/2005/8/layout/hList6"/>
    <dgm:cxn modelId="{C8753753-0391-47B7-9E4B-B9CD5A3C92A1}" type="presParOf" srcId="{E8380936-241A-40A8-883A-C349F4A9F900}" destId="{AC18BBDE-0992-4A2B-A022-9EDAAEAB2110}" srcOrd="2" destOrd="0" presId="urn:microsoft.com/office/officeart/2005/8/layout/hList6"/>
    <dgm:cxn modelId="{85CDAF45-C105-40AE-99ED-F3BB0595145C}" type="presParOf" srcId="{E8380936-241A-40A8-883A-C349F4A9F900}" destId="{FB380159-44F7-492A-8A72-5A27C18E542B}" srcOrd="3" destOrd="0" presId="urn:microsoft.com/office/officeart/2005/8/layout/hList6"/>
    <dgm:cxn modelId="{D06D7DAD-627D-43F3-B4E9-299391F0ACD1}" type="presParOf" srcId="{E8380936-241A-40A8-883A-C349F4A9F900}" destId="{02410E02-FA98-401A-82F6-E784740A86FA}" srcOrd="4" destOrd="0" presId="urn:microsoft.com/office/officeart/2005/8/layout/hList6"/>
    <dgm:cxn modelId="{37100FEC-677B-479D-AB11-09BC3D5939D5}" type="presParOf" srcId="{E8380936-241A-40A8-883A-C349F4A9F900}" destId="{DE6C3CEE-D970-43A8-AC86-A42FDA6E9FBA}" srcOrd="5" destOrd="0" presId="urn:microsoft.com/office/officeart/2005/8/layout/hList6"/>
    <dgm:cxn modelId="{4C0D563D-0CC0-49A3-B796-A7DB307E5D6B}" type="presParOf" srcId="{E8380936-241A-40A8-883A-C349F4A9F900}" destId="{A01054D2-BA42-4A2F-AB34-31899EBA0B7D}"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6CEBB40-B115-4B1E-8157-EA9D652A1D0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96B3AEC-40C7-4AD4-A52F-9E9BF0C61124}">
      <dgm:prSet phldrT="[Text]"/>
      <dgm:spPr>
        <a:solidFill>
          <a:schemeClr val="accent5">
            <a:lumMod val="50000"/>
          </a:schemeClr>
        </a:solidFill>
      </dgm:spPr>
      <dgm:t>
        <a:bodyPr/>
        <a:lstStyle/>
        <a:p>
          <a:pPr algn="ctr"/>
          <a:r>
            <a:rPr lang="en-US"/>
            <a:t>Research Test Center</a:t>
          </a:r>
        </a:p>
      </dgm:t>
    </dgm:pt>
    <dgm:pt modelId="{90D08EB8-6CAA-4657-96D9-0A8E44BD3683}" type="parTrans" cxnId="{E1CEA4D3-64C6-46B8-AF9D-7044CA3B9FDA}">
      <dgm:prSet/>
      <dgm:spPr/>
      <dgm:t>
        <a:bodyPr/>
        <a:lstStyle/>
        <a:p>
          <a:endParaRPr lang="en-US"/>
        </a:p>
      </dgm:t>
    </dgm:pt>
    <dgm:pt modelId="{BBA3C4E9-ED82-411F-9163-2066E6038026}" type="sibTrans" cxnId="{E1CEA4D3-64C6-46B8-AF9D-7044CA3B9FDA}">
      <dgm:prSet/>
      <dgm:spPr/>
      <dgm:t>
        <a:bodyPr/>
        <a:lstStyle/>
        <a:p>
          <a:endParaRPr lang="en-US"/>
        </a:p>
      </dgm:t>
    </dgm:pt>
    <dgm:pt modelId="{D3BE0864-5AEA-471F-BB65-C0ACEF91181D}">
      <dgm:prSet phldrT="[Text]"/>
      <dgm:spPr>
        <a:solidFill>
          <a:schemeClr val="accent1">
            <a:lumMod val="75000"/>
          </a:schemeClr>
        </a:solidFill>
      </dgm:spPr>
      <dgm:t>
        <a:bodyPr/>
        <a:lstStyle/>
        <a:p>
          <a:pPr algn="ctr" rtl="0"/>
          <a:r>
            <a:rPr lang="en-US">
              <a:latin typeface="+mn-lt"/>
            </a:rPr>
            <a:t>Cost Share for Federal Grants </a:t>
          </a:r>
        </a:p>
      </dgm:t>
    </dgm:pt>
    <dgm:pt modelId="{86DA85FD-D80F-4679-B2AF-68ABFE3CAD21}" type="parTrans" cxnId="{7734D590-EE55-4A0A-8DDA-3B14663DADCD}">
      <dgm:prSet/>
      <dgm:spPr/>
      <dgm:t>
        <a:bodyPr/>
        <a:lstStyle/>
        <a:p>
          <a:endParaRPr lang="en-US"/>
        </a:p>
      </dgm:t>
    </dgm:pt>
    <dgm:pt modelId="{728749E2-0D91-4225-B312-E805C2571266}" type="sibTrans" cxnId="{7734D590-EE55-4A0A-8DDA-3B14663DADCD}">
      <dgm:prSet/>
      <dgm:spPr/>
      <dgm:t>
        <a:bodyPr/>
        <a:lstStyle/>
        <a:p>
          <a:endParaRPr lang="en-US"/>
        </a:p>
      </dgm:t>
    </dgm:pt>
    <dgm:pt modelId="{21F05C96-4A7A-48ED-97F5-1936D9C25155}">
      <dgm:prSet phldrT="[Text]"/>
      <dgm:spPr>
        <a:solidFill>
          <a:srgbClr val="7030A0"/>
        </a:solidFill>
      </dgm:spPr>
      <dgm:t>
        <a:bodyPr/>
        <a:lstStyle/>
        <a:p>
          <a:pPr algn="ctr"/>
          <a:r>
            <a:rPr lang="en-US" dirty="0"/>
            <a:t>Applied Research and Demonstration Grants</a:t>
          </a:r>
        </a:p>
      </dgm:t>
    </dgm:pt>
    <dgm:pt modelId="{6947FBA9-E68D-4D59-9DB6-762F523E46B9}" type="parTrans" cxnId="{1B1AADF4-0B53-4B01-9969-069685B1B94C}">
      <dgm:prSet/>
      <dgm:spPr/>
      <dgm:t>
        <a:bodyPr/>
        <a:lstStyle/>
        <a:p>
          <a:endParaRPr lang="en-US"/>
        </a:p>
      </dgm:t>
    </dgm:pt>
    <dgm:pt modelId="{8569BF3D-C829-4FB4-8326-75C627E7ECEA}" type="sibTrans" cxnId="{1B1AADF4-0B53-4B01-9969-069685B1B94C}">
      <dgm:prSet/>
      <dgm:spPr/>
      <dgm:t>
        <a:bodyPr/>
        <a:lstStyle/>
        <a:p>
          <a:endParaRPr lang="en-US"/>
        </a:p>
      </dgm:t>
    </dgm:pt>
    <dgm:pt modelId="{0D656901-F46C-4A14-B2CB-B5CA5947470E}">
      <dgm:prSet phldrT="[Text]"/>
      <dgm:spPr/>
      <dgm:t>
        <a:bodyPr/>
        <a:lstStyle/>
        <a:p>
          <a:pPr algn="ctr"/>
          <a:r>
            <a:rPr lang="en-US" dirty="0"/>
            <a:t>Engagement and Outreach</a:t>
          </a:r>
        </a:p>
      </dgm:t>
    </dgm:pt>
    <dgm:pt modelId="{BC081DBA-8187-413D-AC57-B9F5C92EC355}" type="parTrans" cxnId="{98F9345B-5608-4688-B1C7-97B2B2FA2F0B}">
      <dgm:prSet/>
      <dgm:spPr/>
      <dgm:t>
        <a:bodyPr/>
        <a:lstStyle/>
        <a:p>
          <a:endParaRPr lang="en-US"/>
        </a:p>
      </dgm:t>
    </dgm:pt>
    <dgm:pt modelId="{2A8CC008-B1D3-4C61-AFE1-9DA22C35F82D}" type="sibTrans" cxnId="{98F9345B-5608-4688-B1C7-97B2B2FA2F0B}">
      <dgm:prSet/>
      <dgm:spPr/>
      <dgm:t>
        <a:bodyPr/>
        <a:lstStyle/>
        <a:p>
          <a:endParaRPr lang="en-US"/>
        </a:p>
      </dgm:t>
    </dgm:pt>
    <dgm:pt modelId="{3DA12D6D-B9DD-4F85-9EF4-E1C7887A9740}" type="pres">
      <dgm:prSet presAssocID="{F6CEBB40-B115-4B1E-8157-EA9D652A1D0B}" presName="linear" presStyleCnt="0">
        <dgm:presLayoutVars>
          <dgm:animLvl val="lvl"/>
          <dgm:resizeHandles val="exact"/>
        </dgm:presLayoutVars>
      </dgm:prSet>
      <dgm:spPr/>
    </dgm:pt>
    <dgm:pt modelId="{F8DD6DBF-4521-4BDF-A705-7B5E456138D4}" type="pres">
      <dgm:prSet presAssocID="{796B3AEC-40C7-4AD4-A52F-9E9BF0C61124}" presName="parentText" presStyleLbl="node1" presStyleIdx="0" presStyleCnt="4">
        <dgm:presLayoutVars>
          <dgm:chMax val="0"/>
          <dgm:bulletEnabled val="1"/>
        </dgm:presLayoutVars>
      </dgm:prSet>
      <dgm:spPr/>
    </dgm:pt>
    <dgm:pt modelId="{54E142B1-B263-4222-94EC-3CC5B1981E1D}" type="pres">
      <dgm:prSet presAssocID="{BBA3C4E9-ED82-411F-9163-2066E6038026}" presName="spacer" presStyleCnt="0"/>
      <dgm:spPr/>
    </dgm:pt>
    <dgm:pt modelId="{65106ECB-9E46-47B3-9687-7F7694E54008}" type="pres">
      <dgm:prSet presAssocID="{D3BE0864-5AEA-471F-BB65-C0ACEF91181D}" presName="parentText" presStyleLbl="node1" presStyleIdx="1" presStyleCnt="4">
        <dgm:presLayoutVars>
          <dgm:chMax val="0"/>
          <dgm:bulletEnabled val="1"/>
        </dgm:presLayoutVars>
      </dgm:prSet>
      <dgm:spPr/>
    </dgm:pt>
    <dgm:pt modelId="{AA26E422-688B-4647-8B9F-CFF17F403D3C}" type="pres">
      <dgm:prSet presAssocID="{728749E2-0D91-4225-B312-E805C2571266}" presName="spacer" presStyleCnt="0"/>
      <dgm:spPr/>
    </dgm:pt>
    <dgm:pt modelId="{0B9EB563-20CF-4995-BE2E-C729E23224F8}" type="pres">
      <dgm:prSet presAssocID="{21F05C96-4A7A-48ED-97F5-1936D9C25155}" presName="parentText" presStyleLbl="node1" presStyleIdx="2" presStyleCnt="4" custScaleY="123946">
        <dgm:presLayoutVars>
          <dgm:chMax val="0"/>
          <dgm:bulletEnabled val="1"/>
        </dgm:presLayoutVars>
      </dgm:prSet>
      <dgm:spPr/>
    </dgm:pt>
    <dgm:pt modelId="{213C12F5-8D73-42A3-8761-ED5874C442B8}" type="pres">
      <dgm:prSet presAssocID="{8569BF3D-C829-4FB4-8326-75C627E7ECEA}" presName="spacer" presStyleCnt="0"/>
      <dgm:spPr/>
    </dgm:pt>
    <dgm:pt modelId="{862F5197-00CD-45FA-974D-88DB8D5382C1}" type="pres">
      <dgm:prSet presAssocID="{0D656901-F46C-4A14-B2CB-B5CA5947470E}" presName="parentText" presStyleLbl="node1" presStyleIdx="3" presStyleCnt="4">
        <dgm:presLayoutVars>
          <dgm:chMax val="0"/>
          <dgm:bulletEnabled val="1"/>
        </dgm:presLayoutVars>
      </dgm:prSet>
      <dgm:spPr/>
    </dgm:pt>
  </dgm:ptLst>
  <dgm:cxnLst>
    <dgm:cxn modelId="{3C556F28-85AD-4F22-99B3-CC9B9EAF4771}" type="presOf" srcId="{796B3AEC-40C7-4AD4-A52F-9E9BF0C61124}" destId="{F8DD6DBF-4521-4BDF-A705-7B5E456138D4}" srcOrd="0" destOrd="0" presId="urn:microsoft.com/office/officeart/2005/8/layout/vList2"/>
    <dgm:cxn modelId="{98F9345B-5608-4688-B1C7-97B2B2FA2F0B}" srcId="{F6CEBB40-B115-4B1E-8157-EA9D652A1D0B}" destId="{0D656901-F46C-4A14-B2CB-B5CA5947470E}" srcOrd="3" destOrd="0" parTransId="{BC081DBA-8187-413D-AC57-B9F5C92EC355}" sibTransId="{2A8CC008-B1D3-4C61-AFE1-9DA22C35F82D}"/>
    <dgm:cxn modelId="{CF216544-1453-4E4C-92D8-A80FB536EDF6}" type="presOf" srcId="{0D656901-F46C-4A14-B2CB-B5CA5947470E}" destId="{862F5197-00CD-45FA-974D-88DB8D5382C1}" srcOrd="0" destOrd="0" presId="urn:microsoft.com/office/officeart/2005/8/layout/vList2"/>
    <dgm:cxn modelId="{7734D590-EE55-4A0A-8DDA-3B14663DADCD}" srcId="{F6CEBB40-B115-4B1E-8157-EA9D652A1D0B}" destId="{D3BE0864-5AEA-471F-BB65-C0ACEF91181D}" srcOrd="1" destOrd="0" parTransId="{86DA85FD-D80F-4679-B2AF-68ABFE3CAD21}" sibTransId="{728749E2-0D91-4225-B312-E805C2571266}"/>
    <dgm:cxn modelId="{FA7ACB9F-F485-47C3-BE72-ACB5649D9176}" type="presOf" srcId="{F6CEBB40-B115-4B1E-8157-EA9D652A1D0B}" destId="{3DA12D6D-B9DD-4F85-9EF4-E1C7887A9740}" srcOrd="0" destOrd="0" presId="urn:microsoft.com/office/officeart/2005/8/layout/vList2"/>
    <dgm:cxn modelId="{F194B0B6-2581-4EF8-AE3F-F74F08E4395F}" type="presOf" srcId="{21F05C96-4A7A-48ED-97F5-1936D9C25155}" destId="{0B9EB563-20CF-4995-BE2E-C729E23224F8}" srcOrd="0" destOrd="0" presId="urn:microsoft.com/office/officeart/2005/8/layout/vList2"/>
    <dgm:cxn modelId="{8A7582C3-FC29-4A28-BF25-A2EB5B61A318}" type="presOf" srcId="{D3BE0864-5AEA-471F-BB65-C0ACEF91181D}" destId="{65106ECB-9E46-47B3-9687-7F7694E54008}" srcOrd="0" destOrd="0" presId="urn:microsoft.com/office/officeart/2005/8/layout/vList2"/>
    <dgm:cxn modelId="{E1CEA4D3-64C6-46B8-AF9D-7044CA3B9FDA}" srcId="{F6CEBB40-B115-4B1E-8157-EA9D652A1D0B}" destId="{796B3AEC-40C7-4AD4-A52F-9E9BF0C61124}" srcOrd="0" destOrd="0" parTransId="{90D08EB8-6CAA-4657-96D9-0A8E44BD3683}" sibTransId="{BBA3C4E9-ED82-411F-9163-2066E6038026}"/>
    <dgm:cxn modelId="{1B1AADF4-0B53-4B01-9969-069685B1B94C}" srcId="{F6CEBB40-B115-4B1E-8157-EA9D652A1D0B}" destId="{21F05C96-4A7A-48ED-97F5-1936D9C25155}" srcOrd="2" destOrd="0" parTransId="{6947FBA9-E68D-4D59-9DB6-762F523E46B9}" sibTransId="{8569BF3D-C829-4FB4-8326-75C627E7ECEA}"/>
    <dgm:cxn modelId="{ED372D4A-F1C3-43F3-86AC-F49313B18307}" type="presParOf" srcId="{3DA12D6D-B9DD-4F85-9EF4-E1C7887A9740}" destId="{F8DD6DBF-4521-4BDF-A705-7B5E456138D4}" srcOrd="0" destOrd="0" presId="urn:microsoft.com/office/officeart/2005/8/layout/vList2"/>
    <dgm:cxn modelId="{DDD37FF3-22A1-4249-A3F1-6EF9DB4257C2}" type="presParOf" srcId="{3DA12D6D-B9DD-4F85-9EF4-E1C7887A9740}" destId="{54E142B1-B263-4222-94EC-3CC5B1981E1D}" srcOrd="1" destOrd="0" presId="urn:microsoft.com/office/officeart/2005/8/layout/vList2"/>
    <dgm:cxn modelId="{9D6F85F9-7572-4502-B025-E87DE686248B}" type="presParOf" srcId="{3DA12D6D-B9DD-4F85-9EF4-E1C7887A9740}" destId="{65106ECB-9E46-47B3-9687-7F7694E54008}" srcOrd="2" destOrd="0" presId="urn:microsoft.com/office/officeart/2005/8/layout/vList2"/>
    <dgm:cxn modelId="{EB86A327-7669-44D9-9A88-0E9A43DDB339}" type="presParOf" srcId="{3DA12D6D-B9DD-4F85-9EF4-E1C7887A9740}" destId="{AA26E422-688B-4647-8B9F-CFF17F403D3C}" srcOrd="3" destOrd="0" presId="urn:microsoft.com/office/officeart/2005/8/layout/vList2"/>
    <dgm:cxn modelId="{5355D0F8-B0EE-4305-B5AC-DC513432B0DD}" type="presParOf" srcId="{3DA12D6D-B9DD-4F85-9EF4-E1C7887A9740}" destId="{0B9EB563-20CF-4995-BE2E-C729E23224F8}" srcOrd="4" destOrd="0" presId="urn:microsoft.com/office/officeart/2005/8/layout/vList2"/>
    <dgm:cxn modelId="{E367BDE6-CD99-4106-A902-53AD3CFC01A8}" type="presParOf" srcId="{3DA12D6D-B9DD-4F85-9EF4-E1C7887A9740}" destId="{213C12F5-8D73-42A3-8761-ED5874C442B8}" srcOrd="5" destOrd="0" presId="urn:microsoft.com/office/officeart/2005/8/layout/vList2"/>
    <dgm:cxn modelId="{158C0F30-CF2D-49DB-A55B-4EE7FF9E98B7}" type="presParOf" srcId="{3DA12D6D-B9DD-4F85-9EF4-E1C7887A9740}" destId="{862F5197-00CD-45FA-974D-88DB8D5382C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EBB1C0A-2FB2-4A55-95B5-7D5FC881A4FD}"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D2BC3433-719D-494D-8AF7-FDE39C9BADEF}">
      <dgm:prSet phldrT="[Text]"/>
      <dgm:spPr/>
      <dgm:t>
        <a:bodyPr/>
        <a:lstStyle/>
        <a:p>
          <a:r>
            <a:rPr lang="en-US"/>
            <a:t>Research Center Planning</a:t>
          </a:r>
        </a:p>
      </dgm:t>
    </dgm:pt>
    <dgm:pt modelId="{BDD9BA63-2041-47A7-AF59-A8D7FB81E271}" type="parTrans" cxnId="{FDC18E07-6E7A-4233-8421-3F3F09799AB6}">
      <dgm:prSet/>
      <dgm:spPr/>
      <dgm:t>
        <a:bodyPr/>
        <a:lstStyle/>
        <a:p>
          <a:endParaRPr lang="en-US"/>
        </a:p>
      </dgm:t>
    </dgm:pt>
    <dgm:pt modelId="{6CED1F48-CFC5-4C37-BA09-EC4E1CDDEE33}" type="sibTrans" cxnId="{FDC18E07-6E7A-4233-8421-3F3F09799AB6}">
      <dgm:prSet/>
      <dgm:spPr/>
      <dgm:t>
        <a:bodyPr/>
        <a:lstStyle/>
        <a:p>
          <a:endParaRPr lang="en-US"/>
        </a:p>
      </dgm:t>
    </dgm:pt>
    <dgm:pt modelId="{D5ADFC12-2414-431D-8440-EE0FBC5B48D0}">
      <dgm:prSet phldrT="[Text]"/>
      <dgm:spPr/>
      <dgm:t>
        <a:bodyPr/>
        <a:lstStyle/>
        <a:p>
          <a:r>
            <a:rPr lang="en-US"/>
            <a:t>Max 10% of CEC grant</a:t>
          </a:r>
        </a:p>
      </dgm:t>
    </dgm:pt>
    <dgm:pt modelId="{32C369D9-592F-4C05-A35B-96BE5A9EEA52}" type="parTrans" cxnId="{BD247BEC-E609-47CF-953E-F8439C3D709E}">
      <dgm:prSet/>
      <dgm:spPr/>
      <dgm:t>
        <a:bodyPr/>
        <a:lstStyle/>
        <a:p>
          <a:endParaRPr lang="en-US"/>
        </a:p>
      </dgm:t>
    </dgm:pt>
    <dgm:pt modelId="{E418A81C-30A9-441B-933A-CAD1CDA0FDD8}" type="sibTrans" cxnId="{BD247BEC-E609-47CF-953E-F8439C3D709E}">
      <dgm:prSet/>
      <dgm:spPr/>
      <dgm:t>
        <a:bodyPr/>
        <a:lstStyle/>
        <a:p>
          <a:endParaRPr lang="en-US"/>
        </a:p>
      </dgm:t>
    </dgm:pt>
    <dgm:pt modelId="{78B15DA6-B41B-4EB2-85A8-5C4589F8E64F}">
      <dgm:prSet phldrT="[Text]"/>
      <dgm:spPr/>
      <dgm:t>
        <a:bodyPr/>
        <a:lstStyle/>
        <a:p>
          <a:pPr>
            <a:buFont typeface="Arial" panose="020B0604020202020204" pitchFamily="34" charset="0"/>
            <a:buChar char="•"/>
          </a:pPr>
          <a:r>
            <a:rPr lang="en-US">
              <a:latin typeface="+mn-lt"/>
              <a:ea typeface="+mn-lt"/>
              <a:cs typeface="+mn-lt"/>
            </a:rPr>
            <a:t>Technologically, financially, and legally viable</a:t>
          </a:r>
          <a:endParaRPr lang="en-US">
            <a:latin typeface="+mn-lt"/>
          </a:endParaRPr>
        </a:p>
      </dgm:t>
    </dgm:pt>
    <dgm:pt modelId="{16700E89-7F01-4005-B761-232F78A66E7C}" type="parTrans" cxnId="{C3C35640-B91E-49A8-8C8C-39CA424EBD79}">
      <dgm:prSet/>
      <dgm:spPr/>
      <dgm:t>
        <a:bodyPr/>
        <a:lstStyle/>
        <a:p>
          <a:endParaRPr lang="en-US"/>
        </a:p>
      </dgm:t>
    </dgm:pt>
    <dgm:pt modelId="{1850DFB6-25E3-4975-81A8-7F96E6D41797}" type="sibTrans" cxnId="{C3C35640-B91E-49A8-8C8C-39CA424EBD79}">
      <dgm:prSet/>
      <dgm:spPr/>
      <dgm:t>
        <a:bodyPr/>
        <a:lstStyle/>
        <a:p>
          <a:endParaRPr lang="en-US"/>
        </a:p>
      </dgm:t>
    </dgm:pt>
    <dgm:pt modelId="{245C9FD3-92A8-4A22-8650-8099CA3A6FD5}">
      <dgm:prSet phldrT="[Text]"/>
      <dgm:spPr/>
      <dgm:t>
        <a:bodyPr/>
        <a:lstStyle/>
        <a:p>
          <a:r>
            <a:rPr lang="en-US"/>
            <a:t>Development and Permitting</a:t>
          </a:r>
        </a:p>
      </dgm:t>
    </dgm:pt>
    <dgm:pt modelId="{038DC93B-2A0A-42D1-8F0B-91BBE93153BE}" type="parTrans" cxnId="{9686A400-E358-4B7B-9DB4-1C669C01177A}">
      <dgm:prSet/>
      <dgm:spPr/>
      <dgm:t>
        <a:bodyPr/>
        <a:lstStyle/>
        <a:p>
          <a:endParaRPr lang="en-US"/>
        </a:p>
      </dgm:t>
    </dgm:pt>
    <dgm:pt modelId="{4BC429AB-3F1F-4939-A3E9-4A2176F4B3FC}" type="sibTrans" cxnId="{9686A400-E358-4B7B-9DB4-1C669C01177A}">
      <dgm:prSet/>
      <dgm:spPr/>
      <dgm:t>
        <a:bodyPr/>
        <a:lstStyle/>
        <a:p>
          <a:endParaRPr lang="en-US"/>
        </a:p>
      </dgm:t>
    </dgm:pt>
    <dgm:pt modelId="{5E21FA16-B0CD-4901-8EA5-805924AEB886}">
      <dgm:prSet phldrT="[Text]"/>
      <dgm:spPr/>
      <dgm:t>
        <a:bodyPr/>
        <a:lstStyle/>
        <a:p>
          <a:r>
            <a:rPr lang="en-US">
              <a:latin typeface="+mn-lt"/>
            </a:rPr>
            <a:t>Max 10% of CEC grant; exclude regulatory </a:t>
          </a:r>
          <a:r>
            <a:rPr lang="en-US" err="1">
              <a:latin typeface="+mn-lt"/>
            </a:rPr>
            <a:t>reqmts</a:t>
          </a:r>
          <a:r>
            <a:rPr lang="en-US">
              <a:latin typeface="+mn-lt"/>
            </a:rPr>
            <a:t> (e.g., permitting, CEQA)</a:t>
          </a:r>
        </a:p>
      </dgm:t>
    </dgm:pt>
    <dgm:pt modelId="{FA6F714E-178D-4991-95E5-33C4E386899A}" type="parTrans" cxnId="{3057D754-2A65-4B44-8949-E3495036ABFD}">
      <dgm:prSet/>
      <dgm:spPr/>
      <dgm:t>
        <a:bodyPr/>
        <a:lstStyle/>
        <a:p>
          <a:endParaRPr lang="en-US"/>
        </a:p>
      </dgm:t>
    </dgm:pt>
    <dgm:pt modelId="{8A955D87-C4E5-46F2-ADE9-E05182B4875A}" type="sibTrans" cxnId="{3057D754-2A65-4B44-8949-E3495036ABFD}">
      <dgm:prSet/>
      <dgm:spPr/>
      <dgm:t>
        <a:bodyPr/>
        <a:lstStyle/>
        <a:p>
          <a:endParaRPr lang="en-US"/>
        </a:p>
      </dgm:t>
    </dgm:pt>
    <dgm:pt modelId="{7921750F-5D77-41E2-9631-C06EF89C233F}">
      <dgm:prSet phldrT="[Text]"/>
      <dgm:spPr/>
      <dgm:t>
        <a:bodyPr/>
        <a:lstStyle/>
        <a:p>
          <a:pPr>
            <a:buFont typeface="Arial" panose="020B0604020202020204" pitchFamily="34" charset="0"/>
            <a:buChar char="•"/>
          </a:pPr>
          <a:r>
            <a:rPr lang="en-US">
              <a:latin typeface="+mn-lt"/>
            </a:rPr>
            <a:t>Complete all regulatory requirements, financial structure, community engagement, and risk management</a:t>
          </a:r>
        </a:p>
      </dgm:t>
    </dgm:pt>
    <dgm:pt modelId="{92DD3BB5-AD68-438F-865F-F33FB328969B}" type="parTrans" cxnId="{67B5AEBD-17F1-4B40-B4C4-E285ABB4F92B}">
      <dgm:prSet/>
      <dgm:spPr/>
      <dgm:t>
        <a:bodyPr/>
        <a:lstStyle/>
        <a:p>
          <a:endParaRPr lang="en-US"/>
        </a:p>
      </dgm:t>
    </dgm:pt>
    <dgm:pt modelId="{9298266B-6333-43BD-9EC6-A35CD75DB6A5}" type="sibTrans" cxnId="{67B5AEBD-17F1-4B40-B4C4-E285ABB4F92B}">
      <dgm:prSet/>
      <dgm:spPr/>
      <dgm:t>
        <a:bodyPr/>
        <a:lstStyle/>
        <a:p>
          <a:endParaRPr lang="en-US"/>
        </a:p>
      </dgm:t>
    </dgm:pt>
    <dgm:pt modelId="{8F73205A-A0DA-46E1-B229-ECA652BD2FAD}">
      <dgm:prSet phldrT="[Text]"/>
      <dgm:spPr/>
      <dgm:t>
        <a:bodyPr/>
        <a:lstStyle/>
        <a:p>
          <a:r>
            <a:rPr lang="en-US" dirty="0"/>
            <a:t>Manufacturing, equipment, materials</a:t>
          </a:r>
        </a:p>
      </dgm:t>
    </dgm:pt>
    <dgm:pt modelId="{F298FA8A-0E71-4DD8-BC59-28C7CFF46519}" type="parTrans" cxnId="{5DE8FCF8-4EEA-44A8-B58F-8033E9E841D7}">
      <dgm:prSet/>
      <dgm:spPr/>
      <dgm:t>
        <a:bodyPr/>
        <a:lstStyle/>
        <a:p>
          <a:endParaRPr lang="en-US"/>
        </a:p>
      </dgm:t>
    </dgm:pt>
    <dgm:pt modelId="{562C6F7C-47C8-49A6-9975-BFFC1F7C1152}" type="sibTrans" cxnId="{5DE8FCF8-4EEA-44A8-B58F-8033E9E841D7}">
      <dgm:prSet/>
      <dgm:spPr/>
      <dgm:t>
        <a:bodyPr/>
        <a:lstStyle/>
        <a:p>
          <a:endParaRPr lang="en-US"/>
        </a:p>
      </dgm:t>
    </dgm:pt>
    <dgm:pt modelId="{2CEF04E3-27C0-4674-A064-D7CD43F4D807}">
      <dgm:prSet phldrT="[Text]"/>
      <dgm:spPr/>
      <dgm:t>
        <a:bodyPr/>
        <a:lstStyle/>
        <a:p>
          <a:r>
            <a:rPr lang="en-US" dirty="0"/>
            <a:t>Min 50% of CEC grant</a:t>
          </a:r>
        </a:p>
      </dgm:t>
    </dgm:pt>
    <dgm:pt modelId="{89BA4923-E148-4093-9AFC-2A1840062581}" type="parTrans" cxnId="{169408C1-ADA7-4076-A342-8E1749621D5E}">
      <dgm:prSet/>
      <dgm:spPr/>
      <dgm:t>
        <a:bodyPr/>
        <a:lstStyle/>
        <a:p>
          <a:endParaRPr lang="en-US"/>
        </a:p>
      </dgm:t>
    </dgm:pt>
    <dgm:pt modelId="{B684C0B4-38B4-4D2F-A953-B2C114142C05}" type="sibTrans" cxnId="{169408C1-ADA7-4076-A342-8E1749621D5E}">
      <dgm:prSet/>
      <dgm:spPr/>
      <dgm:t>
        <a:bodyPr/>
        <a:lstStyle/>
        <a:p>
          <a:endParaRPr lang="en-US"/>
        </a:p>
      </dgm:t>
    </dgm:pt>
    <dgm:pt modelId="{BE077F5D-928A-40A3-BBA5-679BD3A44D84}">
      <dgm:prSet phldrT="[Text]"/>
      <dgm:spPr/>
      <dgm:t>
        <a:bodyPr/>
        <a:lstStyle/>
        <a:p>
          <a:r>
            <a:rPr lang="en-US"/>
            <a:t>Regular installation &amp; construction updates</a:t>
          </a:r>
        </a:p>
      </dgm:t>
    </dgm:pt>
    <dgm:pt modelId="{93EE54F1-F643-4DD6-9ADA-9B386DCE30CF}" type="parTrans" cxnId="{6AEFF4E8-2498-4209-B772-D88E61E2376A}">
      <dgm:prSet/>
      <dgm:spPr/>
      <dgm:t>
        <a:bodyPr/>
        <a:lstStyle/>
        <a:p>
          <a:endParaRPr lang="en-US"/>
        </a:p>
      </dgm:t>
    </dgm:pt>
    <dgm:pt modelId="{12B81F35-BC14-4F95-83D7-6BE2214B168E}" type="sibTrans" cxnId="{6AEFF4E8-2498-4209-B772-D88E61E2376A}">
      <dgm:prSet/>
      <dgm:spPr/>
      <dgm:t>
        <a:bodyPr/>
        <a:lstStyle/>
        <a:p>
          <a:endParaRPr lang="en-US"/>
        </a:p>
      </dgm:t>
    </dgm:pt>
    <dgm:pt modelId="{A83B0CDE-A505-4B28-82BB-79CB9B771E20}">
      <dgm:prSet phldrT="[Text]"/>
      <dgm:spPr/>
      <dgm:t>
        <a:bodyPr/>
        <a:lstStyle/>
        <a:p>
          <a:r>
            <a:rPr lang="en-US"/>
            <a:t>Evaluation &amp; Dissemination</a:t>
          </a:r>
        </a:p>
      </dgm:t>
    </dgm:pt>
    <dgm:pt modelId="{92A2D788-F5DD-40EE-8787-7CF4FE707E1C}" type="parTrans" cxnId="{43CF3A14-DCBE-42CA-97B5-00AC1D37DCE9}">
      <dgm:prSet/>
      <dgm:spPr/>
      <dgm:t>
        <a:bodyPr/>
        <a:lstStyle/>
        <a:p>
          <a:endParaRPr lang="en-US"/>
        </a:p>
      </dgm:t>
    </dgm:pt>
    <dgm:pt modelId="{66FF326D-D922-486B-865E-96D438344D24}" type="sibTrans" cxnId="{43CF3A14-DCBE-42CA-97B5-00AC1D37DCE9}">
      <dgm:prSet/>
      <dgm:spPr/>
      <dgm:t>
        <a:bodyPr/>
        <a:lstStyle/>
        <a:p>
          <a:endParaRPr lang="en-US"/>
        </a:p>
      </dgm:t>
    </dgm:pt>
    <dgm:pt modelId="{1FE576F9-17EA-417F-B0A3-EA65DCA818B9}">
      <dgm:prSet phldrT="[Text]"/>
      <dgm:spPr/>
      <dgm:t>
        <a:bodyPr/>
        <a:lstStyle/>
        <a:p>
          <a:r>
            <a:rPr lang="en-US">
              <a:latin typeface="+mn-lt"/>
            </a:rPr>
            <a:t>Max 30% of CEC grant</a:t>
          </a:r>
        </a:p>
      </dgm:t>
    </dgm:pt>
    <dgm:pt modelId="{7696FF9E-2FC1-4A68-8E71-54B9DC70DFB8}" type="parTrans" cxnId="{292B60C8-AB1F-47E0-A076-D999B57474A9}">
      <dgm:prSet/>
      <dgm:spPr/>
      <dgm:t>
        <a:bodyPr/>
        <a:lstStyle/>
        <a:p>
          <a:endParaRPr lang="en-US"/>
        </a:p>
      </dgm:t>
    </dgm:pt>
    <dgm:pt modelId="{50D092CA-32C2-4E61-9880-DF9BE6836F1C}" type="sibTrans" cxnId="{292B60C8-AB1F-47E0-A076-D999B57474A9}">
      <dgm:prSet/>
      <dgm:spPr/>
      <dgm:t>
        <a:bodyPr/>
        <a:lstStyle/>
        <a:p>
          <a:endParaRPr lang="en-US"/>
        </a:p>
      </dgm:t>
    </dgm:pt>
    <dgm:pt modelId="{9E757AB5-1E68-4D93-830F-D7F268BCFF72}">
      <dgm:prSet phldrT="[Text]"/>
      <dgm:spPr/>
      <dgm:t>
        <a:bodyPr/>
        <a:lstStyle/>
        <a:p>
          <a:endParaRPr lang="en-US"/>
        </a:p>
      </dgm:t>
    </dgm:pt>
    <dgm:pt modelId="{4019065C-5352-42EF-8D39-726023EDD80F}" type="parTrans" cxnId="{672B8F48-F6B3-4673-A2E4-8A102C7D5912}">
      <dgm:prSet/>
      <dgm:spPr/>
      <dgm:t>
        <a:bodyPr/>
        <a:lstStyle/>
        <a:p>
          <a:endParaRPr lang="en-US"/>
        </a:p>
      </dgm:t>
    </dgm:pt>
    <dgm:pt modelId="{A189B6DE-20F3-465A-9ECE-E80B60B6CCCC}" type="sibTrans" cxnId="{672B8F48-F6B3-4673-A2E4-8A102C7D5912}">
      <dgm:prSet/>
      <dgm:spPr/>
      <dgm:t>
        <a:bodyPr/>
        <a:lstStyle/>
        <a:p>
          <a:endParaRPr lang="en-US"/>
        </a:p>
      </dgm:t>
    </dgm:pt>
    <dgm:pt modelId="{6EF69CBB-A071-4207-B0EF-9BD0CBCEE5EF}">
      <dgm:prSet phldrT="[Text]"/>
      <dgm:spPr/>
      <dgm:t>
        <a:bodyPr/>
        <a:lstStyle/>
        <a:p>
          <a:r>
            <a:rPr lang="en-US">
              <a:latin typeface="+mn-lt"/>
            </a:rPr>
            <a:t>Regular updates on testing, reports, and dissemination</a:t>
          </a:r>
        </a:p>
      </dgm:t>
    </dgm:pt>
    <dgm:pt modelId="{B294D7EB-E532-4E56-8EF1-D0E2D8C03965}" type="parTrans" cxnId="{C6AD7DD2-2C80-4B59-A63F-048770B6DE96}">
      <dgm:prSet/>
      <dgm:spPr/>
      <dgm:t>
        <a:bodyPr/>
        <a:lstStyle/>
        <a:p>
          <a:endParaRPr lang="en-US"/>
        </a:p>
      </dgm:t>
    </dgm:pt>
    <dgm:pt modelId="{A51E3540-475E-42D3-A9FB-89F0607A0DE1}" type="sibTrans" cxnId="{C6AD7DD2-2C80-4B59-A63F-048770B6DE96}">
      <dgm:prSet/>
      <dgm:spPr/>
      <dgm:t>
        <a:bodyPr/>
        <a:lstStyle/>
        <a:p>
          <a:endParaRPr lang="en-US"/>
        </a:p>
      </dgm:t>
    </dgm:pt>
    <dgm:pt modelId="{5CBE2F50-E805-4E85-8F62-4D4C76D4F0C5}">
      <dgm:prSet phldrT="[Text]"/>
      <dgm:spPr/>
      <dgm:t>
        <a:bodyPr/>
        <a:lstStyle/>
        <a:p>
          <a:pPr>
            <a:buFont typeface="Arial" panose="020B0604020202020204" pitchFamily="34" charset="0"/>
            <a:buChar char="•"/>
          </a:pPr>
          <a:r>
            <a:rPr lang="en-US">
              <a:latin typeface="+mn-lt"/>
              <a:ea typeface="+mn-lt"/>
              <a:cs typeface="+mn-lt"/>
            </a:rPr>
            <a:t>Local community stakeholder input</a:t>
          </a:r>
          <a:endParaRPr lang="en-US">
            <a:latin typeface="+mn-lt"/>
          </a:endParaRPr>
        </a:p>
      </dgm:t>
    </dgm:pt>
    <dgm:pt modelId="{5B79C5D2-4980-4251-8568-F785CE79803C}" type="parTrans" cxnId="{1C2128BB-F243-4769-882C-274D354103E4}">
      <dgm:prSet/>
      <dgm:spPr/>
      <dgm:t>
        <a:bodyPr/>
        <a:lstStyle/>
        <a:p>
          <a:endParaRPr lang="en-US"/>
        </a:p>
      </dgm:t>
    </dgm:pt>
    <dgm:pt modelId="{CDC4F864-EF9F-4F1C-91EF-AD109DBF860F}" type="sibTrans" cxnId="{1C2128BB-F243-4769-882C-274D354103E4}">
      <dgm:prSet/>
      <dgm:spPr/>
      <dgm:t>
        <a:bodyPr/>
        <a:lstStyle/>
        <a:p>
          <a:endParaRPr lang="en-US"/>
        </a:p>
      </dgm:t>
    </dgm:pt>
    <dgm:pt modelId="{640E89C3-1CBB-42B1-AB73-FD20E0AB83B4}" type="pres">
      <dgm:prSet presAssocID="{FEBB1C0A-2FB2-4A55-95B5-7D5FC881A4FD}" presName="Name0" presStyleCnt="0">
        <dgm:presLayoutVars>
          <dgm:dir/>
          <dgm:animLvl val="lvl"/>
          <dgm:resizeHandles val="exact"/>
        </dgm:presLayoutVars>
      </dgm:prSet>
      <dgm:spPr/>
    </dgm:pt>
    <dgm:pt modelId="{7F4D78A9-8992-4ABF-A273-040EC246F720}" type="pres">
      <dgm:prSet presAssocID="{D2BC3433-719D-494D-8AF7-FDE39C9BADEF}" presName="composite" presStyleCnt="0"/>
      <dgm:spPr/>
    </dgm:pt>
    <dgm:pt modelId="{05AE07DA-1A79-456A-8280-6987638C11ED}" type="pres">
      <dgm:prSet presAssocID="{D2BC3433-719D-494D-8AF7-FDE39C9BADEF}" presName="parTx" presStyleLbl="alignNode1" presStyleIdx="0" presStyleCnt="4">
        <dgm:presLayoutVars>
          <dgm:chMax val="0"/>
          <dgm:chPref val="0"/>
          <dgm:bulletEnabled val="1"/>
        </dgm:presLayoutVars>
      </dgm:prSet>
      <dgm:spPr/>
    </dgm:pt>
    <dgm:pt modelId="{46E95383-5FB5-4E65-BE72-C95AFC42F1F4}" type="pres">
      <dgm:prSet presAssocID="{D2BC3433-719D-494D-8AF7-FDE39C9BADEF}" presName="desTx" presStyleLbl="alignAccFollowNode1" presStyleIdx="0" presStyleCnt="4">
        <dgm:presLayoutVars>
          <dgm:bulletEnabled val="1"/>
        </dgm:presLayoutVars>
      </dgm:prSet>
      <dgm:spPr/>
    </dgm:pt>
    <dgm:pt modelId="{E7EEB39F-0232-4DAE-AA2A-7D103E7932C1}" type="pres">
      <dgm:prSet presAssocID="{6CED1F48-CFC5-4C37-BA09-EC4E1CDDEE33}" presName="space" presStyleCnt="0"/>
      <dgm:spPr/>
    </dgm:pt>
    <dgm:pt modelId="{2BAB43D8-08C9-4DD5-B964-64F8B2455C61}" type="pres">
      <dgm:prSet presAssocID="{245C9FD3-92A8-4A22-8650-8099CA3A6FD5}" presName="composite" presStyleCnt="0"/>
      <dgm:spPr/>
    </dgm:pt>
    <dgm:pt modelId="{6FB39A2C-F463-4395-BE58-E05DAFEE6633}" type="pres">
      <dgm:prSet presAssocID="{245C9FD3-92A8-4A22-8650-8099CA3A6FD5}" presName="parTx" presStyleLbl="alignNode1" presStyleIdx="1" presStyleCnt="4">
        <dgm:presLayoutVars>
          <dgm:chMax val="0"/>
          <dgm:chPref val="0"/>
          <dgm:bulletEnabled val="1"/>
        </dgm:presLayoutVars>
      </dgm:prSet>
      <dgm:spPr/>
    </dgm:pt>
    <dgm:pt modelId="{4710C01D-61FE-4021-9658-23EABC4F1597}" type="pres">
      <dgm:prSet presAssocID="{245C9FD3-92A8-4A22-8650-8099CA3A6FD5}" presName="desTx" presStyleLbl="alignAccFollowNode1" presStyleIdx="1" presStyleCnt="4">
        <dgm:presLayoutVars>
          <dgm:bulletEnabled val="1"/>
        </dgm:presLayoutVars>
      </dgm:prSet>
      <dgm:spPr/>
    </dgm:pt>
    <dgm:pt modelId="{38BA7E40-79CF-420E-8063-DF196641EEBE}" type="pres">
      <dgm:prSet presAssocID="{4BC429AB-3F1F-4939-A3E9-4A2176F4B3FC}" presName="space" presStyleCnt="0"/>
      <dgm:spPr/>
    </dgm:pt>
    <dgm:pt modelId="{6E3F24CB-E3E4-4706-ABD2-A135CC8B8C18}" type="pres">
      <dgm:prSet presAssocID="{8F73205A-A0DA-46E1-B229-ECA652BD2FAD}" presName="composite" presStyleCnt="0"/>
      <dgm:spPr/>
    </dgm:pt>
    <dgm:pt modelId="{6DA9D66C-A438-475E-A253-4FE797A4FCD3}" type="pres">
      <dgm:prSet presAssocID="{8F73205A-A0DA-46E1-B229-ECA652BD2FAD}" presName="parTx" presStyleLbl="alignNode1" presStyleIdx="2" presStyleCnt="4">
        <dgm:presLayoutVars>
          <dgm:chMax val="0"/>
          <dgm:chPref val="0"/>
          <dgm:bulletEnabled val="1"/>
        </dgm:presLayoutVars>
      </dgm:prSet>
      <dgm:spPr/>
    </dgm:pt>
    <dgm:pt modelId="{C8E31E39-6CE7-4135-BE78-BE6B2E3928C9}" type="pres">
      <dgm:prSet presAssocID="{8F73205A-A0DA-46E1-B229-ECA652BD2FAD}" presName="desTx" presStyleLbl="alignAccFollowNode1" presStyleIdx="2" presStyleCnt="4">
        <dgm:presLayoutVars>
          <dgm:bulletEnabled val="1"/>
        </dgm:presLayoutVars>
      </dgm:prSet>
      <dgm:spPr/>
    </dgm:pt>
    <dgm:pt modelId="{926517E9-37F3-4DA4-A86E-BEEFD9989B64}" type="pres">
      <dgm:prSet presAssocID="{562C6F7C-47C8-49A6-9975-BFFC1F7C1152}" presName="space" presStyleCnt="0"/>
      <dgm:spPr/>
    </dgm:pt>
    <dgm:pt modelId="{4D7B2296-ABF4-4555-A1F0-86D1ECA1F8D2}" type="pres">
      <dgm:prSet presAssocID="{A83B0CDE-A505-4B28-82BB-79CB9B771E20}" presName="composite" presStyleCnt="0"/>
      <dgm:spPr/>
    </dgm:pt>
    <dgm:pt modelId="{F9FFE855-2EAC-465E-B71E-37B0FEEA384A}" type="pres">
      <dgm:prSet presAssocID="{A83B0CDE-A505-4B28-82BB-79CB9B771E20}" presName="parTx" presStyleLbl="alignNode1" presStyleIdx="3" presStyleCnt="4">
        <dgm:presLayoutVars>
          <dgm:chMax val="0"/>
          <dgm:chPref val="0"/>
          <dgm:bulletEnabled val="1"/>
        </dgm:presLayoutVars>
      </dgm:prSet>
      <dgm:spPr/>
    </dgm:pt>
    <dgm:pt modelId="{A7685600-5D1C-4063-AF46-9F8F9415BF36}" type="pres">
      <dgm:prSet presAssocID="{A83B0CDE-A505-4B28-82BB-79CB9B771E20}" presName="desTx" presStyleLbl="alignAccFollowNode1" presStyleIdx="3" presStyleCnt="4">
        <dgm:presLayoutVars>
          <dgm:bulletEnabled val="1"/>
        </dgm:presLayoutVars>
      </dgm:prSet>
      <dgm:spPr/>
    </dgm:pt>
  </dgm:ptLst>
  <dgm:cxnLst>
    <dgm:cxn modelId="{9686A400-E358-4B7B-9DB4-1C669C01177A}" srcId="{FEBB1C0A-2FB2-4A55-95B5-7D5FC881A4FD}" destId="{245C9FD3-92A8-4A22-8650-8099CA3A6FD5}" srcOrd="1" destOrd="0" parTransId="{038DC93B-2A0A-42D1-8F0B-91BBE93153BE}" sibTransId="{4BC429AB-3F1F-4939-A3E9-4A2176F4B3FC}"/>
    <dgm:cxn modelId="{FDC18E07-6E7A-4233-8421-3F3F09799AB6}" srcId="{FEBB1C0A-2FB2-4A55-95B5-7D5FC881A4FD}" destId="{D2BC3433-719D-494D-8AF7-FDE39C9BADEF}" srcOrd="0" destOrd="0" parTransId="{BDD9BA63-2041-47A7-AF59-A8D7FB81E271}" sibTransId="{6CED1F48-CFC5-4C37-BA09-EC4E1CDDEE33}"/>
    <dgm:cxn modelId="{43CF3A14-DCBE-42CA-97B5-00AC1D37DCE9}" srcId="{FEBB1C0A-2FB2-4A55-95B5-7D5FC881A4FD}" destId="{A83B0CDE-A505-4B28-82BB-79CB9B771E20}" srcOrd="3" destOrd="0" parTransId="{92A2D788-F5DD-40EE-8787-7CF4FE707E1C}" sibTransId="{66FF326D-D922-486B-865E-96D438344D24}"/>
    <dgm:cxn modelId="{E4511521-B037-4EB8-9A90-09BD1D330535}" type="presOf" srcId="{5CBE2F50-E805-4E85-8F62-4D4C76D4F0C5}" destId="{46E95383-5FB5-4E65-BE72-C95AFC42F1F4}" srcOrd="0" destOrd="2" presId="urn:microsoft.com/office/officeart/2005/8/layout/hList1"/>
    <dgm:cxn modelId="{2E235223-139C-41D8-A959-94659260BBA1}" type="presOf" srcId="{1FE576F9-17EA-417F-B0A3-EA65DCA818B9}" destId="{A7685600-5D1C-4063-AF46-9F8F9415BF36}" srcOrd="0" destOrd="0" presId="urn:microsoft.com/office/officeart/2005/8/layout/hList1"/>
    <dgm:cxn modelId="{4362052A-F4D5-48DA-A8DE-CD5AFE0285E1}" type="presOf" srcId="{D5ADFC12-2414-431D-8440-EE0FBC5B48D0}" destId="{46E95383-5FB5-4E65-BE72-C95AFC42F1F4}" srcOrd="0" destOrd="0" presId="urn:microsoft.com/office/officeart/2005/8/layout/hList1"/>
    <dgm:cxn modelId="{C3C35640-B91E-49A8-8C8C-39CA424EBD79}" srcId="{D2BC3433-719D-494D-8AF7-FDE39C9BADEF}" destId="{78B15DA6-B41B-4EB2-85A8-5C4589F8E64F}" srcOrd="1" destOrd="0" parTransId="{16700E89-7F01-4005-B761-232F78A66E7C}" sibTransId="{1850DFB6-25E3-4975-81A8-7F96E6D41797}"/>
    <dgm:cxn modelId="{5DDF5C61-0F6A-4514-A5C6-967D29CEDFD7}" type="presOf" srcId="{245C9FD3-92A8-4A22-8650-8099CA3A6FD5}" destId="{6FB39A2C-F463-4395-BE58-E05DAFEE6633}" srcOrd="0" destOrd="0" presId="urn:microsoft.com/office/officeart/2005/8/layout/hList1"/>
    <dgm:cxn modelId="{672B8F48-F6B3-4673-A2E4-8A102C7D5912}" srcId="{A83B0CDE-A505-4B28-82BB-79CB9B771E20}" destId="{9E757AB5-1E68-4D93-830F-D7F268BCFF72}" srcOrd="2" destOrd="0" parTransId="{4019065C-5352-42EF-8D39-726023EDD80F}" sibTransId="{A189B6DE-20F3-465A-9ECE-E80B60B6CCCC}"/>
    <dgm:cxn modelId="{8C15D048-949B-4985-A29F-E194E11467B0}" type="presOf" srcId="{2CEF04E3-27C0-4674-A064-D7CD43F4D807}" destId="{C8E31E39-6CE7-4135-BE78-BE6B2E3928C9}" srcOrd="0" destOrd="0" presId="urn:microsoft.com/office/officeart/2005/8/layout/hList1"/>
    <dgm:cxn modelId="{EBB94E52-A973-4481-84F1-5985888F1382}" type="presOf" srcId="{8F73205A-A0DA-46E1-B229-ECA652BD2FAD}" destId="{6DA9D66C-A438-475E-A253-4FE797A4FCD3}" srcOrd="0" destOrd="0" presId="urn:microsoft.com/office/officeart/2005/8/layout/hList1"/>
    <dgm:cxn modelId="{EC9AA174-74BC-4F5B-A315-4E00331319DA}" type="presOf" srcId="{7921750F-5D77-41E2-9631-C06EF89C233F}" destId="{4710C01D-61FE-4021-9658-23EABC4F1597}" srcOrd="0" destOrd="1" presId="urn:microsoft.com/office/officeart/2005/8/layout/hList1"/>
    <dgm:cxn modelId="{3057D754-2A65-4B44-8949-E3495036ABFD}" srcId="{245C9FD3-92A8-4A22-8650-8099CA3A6FD5}" destId="{5E21FA16-B0CD-4901-8EA5-805924AEB886}" srcOrd="0" destOrd="0" parTransId="{FA6F714E-178D-4991-95E5-33C4E386899A}" sibTransId="{8A955D87-C4E5-46F2-ADE9-E05182B4875A}"/>
    <dgm:cxn modelId="{CA396357-AB0D-44F3-9463-8FE5FFD4652F}" type="presOf" srcId="{6EF69CBB-A071-4207-B0EF-9BD0CBCEE5EF}" destId="{A7685600-5D1C-4063-AF46-9F8F9415BF36}" srcOrd="0" destOrd="1" presId="urn:microsoft.com/office/officeart/2005/8/layout/hList1"/>
    <dgm:cxn modelId="{70D55080-64BD-4437-88A0-8E031E9535B0}" type="presOf" srcId="{78B15DA6-B41B-4EB2-85A8-5C4589F8E64F}" destId="{46E95383-5FB5-4E65-BE72-C95AFC42F1F4}" srcOrd="0" destOrd="1" presId="urn:microsoft.com/office/officeart/2005/8/layout/hList1"/>
    <dgm:cxn modelId="{A5E1C39F-86D2-45F6-B915-A9C08B2F76CE}" type="presOf" srcId="{5E21FA16-B0CD-4901-8EA5-805924AEB886}" destId="{4710C01D-61FE-4021-9658-23EABC4F1597}" srcOrd="0" destOrd="0" presId="urn:microsoft.com/office/officeart/2005/8/layout/hList1"/>
    <dgm:cxn modelId="{1C2128BB-F243-4769-882C-274D354103E4}" srcId="{D2BC3433-719D-494D-8AF7-FDE39C9BADEF}" destId="{5CBE2F50-E805-4E85-8F62-4D4C76D4F0C5}" srcOrd="2" destOrd="0" parTransId="{5B79C5D2-4980-4251-8568-F785CE79803C}" sibTransId="{CDC4F864-EF9F-4F1C-91EF-AD109DBF860F}"/>
    <dgm:cxn modelId="{24B934BD-4FEC-47DD-9361-5E72DC9A00D0}" type="presOf" srcId="{A83B0CDE-A505-4B28-82BB-79CB9B771E20}" destId="{F9FFE855-2EAC-465E-B71E-37B0FEEA384A}" srcOrd="0" destOrd="0" presId="urn:microsoft.com/office/officeart/2005/8/layout/hList1"/>
    <dgm:cxn modelId="{67B5AEBD-17F1-4B40-B4C4-E285ABB4F92B}" srcId="{245C9FD3-92A8-4A22-8650-8099CA3A6FD5}" destId="{7921750F-5D77-41E2-9631-C06EF89C233F}" srcOrd="1" destOrd="0" parTransId="{92DD3BB5-AD68-438F-865F-F33FB328969B}" sibTransId="{9298266B-6333-43BD-9EC6-A35CD75DB6A5}"/>
    <dgm:cxn modelId="{169408C1-ADA7-4076-A342-8E1749621D5E}" srcId="{8F73205A-A0DA-46E1-B229-ECA652BD2FAD}" destId="{2CEF04E3-27C0-4674-A064-D7CD43F4D807}" srcOrd="0" destOrd="0" parTransId="{89BA4923-E148-4093-9AFC-2A1840062581}" sibTransId="{B684C0B4-38B4-4D2F-A953-B2C114142C05}"/>
    <dgm:cxn modelId="{72ED32C7-22D1-4363-9349-A81B81E86AB9}" type="presOf" srcId="{D2BC3433-719D-494D-8AF7-FDE39C9BADEF}" destId="{05AE07DA-1A79-456A-8280-6987638C11ED}" srcOrd="0" destOrd="0" presId="urn:microsoft.com/office/officeart/2005/8/layout/hList1"/>
    <dgm:cxn modelId="{292B60C8-AB1F-47E0-A076-D999B57474A9}" srcId="{A83B0CDE-A505-4B28-82BB-79CB9B771E20}" destId="{1FE576F9-17EA-417F-B0A3-EA65DCA818B9}" srcOrd="0" destOrd="0" parTransId="{7696FF9E-2FC1-4A68-8E71-54B9DC70DFB8}" sibTransId="{50D092CA-32C2-4E61-9880-DF9BE6836F1C}"/>
    <dgm:cxn modelId="{C6AD7DD2-2C80-4B59-A63F-048770B6DE96}" srcId="{A83B0CDE-A505-4B28-82BB-79CB9B771E20}" destId="{6EF69CBB-A071-4207-B0EF-9BD0CBCEE5EF}" srcOrd="1" destOrd="0" parTransId="{B294D7EB-E532-4E56-8EF1-D0E2D8C03965}" sibTransId="{A51E3540-475E-42D3-A9FB-89F0607A0DE1}"/>
    <dgm:cxn modelId="{6AEFF4E8-2498-4209-B772-D88E61E2376A}" srcId="{8F73205A-A0DA-46E1-B229-ECA652BD2FAD}" destId="{BE077F5D-928A-40A3-BBA5-679BD3A44D84}" srcOrd="1" destOrd="0" parTransId="{93EE54F1-F643-4DD6-9ADA-9B386DCE30CF}" sibTransId="{12B81F35-BC14-4F95-83D7-6BE2214B168E}"/>
    <dgm:cxn modelId="{C856CAEB-5C65-4A52-9E3E-F3586CC3BB0D}" type="presOf" srcId="{9E757AB5-1E68-4D93-830F-D7F268BCFF72}" destId="{A7685600-5D1C-4063-AF46-9F8F9415BF36}" srcOrd="0" destOrd="2" presId="urn:microsoft.com/office/officeart/2005/8/layout/hList1"/>
    <dgm:cxn modelId="{BD247BEC-E609-47CF-953E-F8439C3D709E}" srcId="{D2BC3433-719D-494D-8AF7-FDE39C9BADEF}" destId="{D5ADFC12-2414-431D-8440-EE0FBC5B48D0}" srcOrd="0" destOrd="0" parTransId="{32C369D9-592F-4C05-A35B-96BE5A9EEA52}" sibTransId="{E418A81C-30A9-441B-933A-CAD1CDA0FDD8}"/>
    <dgm:cxn modelId="{6ECEDCF0-2269-4DAE-903D-5427587185C5}" type="presOf" srcId="{BE077F5D-928A-40A3-BBA5-679BD3A44D84}" destId="{C8E31E39-6CE7-4135-BE78-BE6B2E3928C9}" srcOrd="0" destOrd="1" presId="urn:microsoft.com/office/officeart/2005/8/layout/hList1"/>
    <dgm:cxn modelId="{5DE8FCF8-4EEA-44A8-B58F-8033E9E841D7}" srcId="{FEBB1C0A-2FB2-4A55-95B5-7D5FC881A4FD}" destId="{8F73205A-A0DA-46E1-B229-ECA652BD2FAD}" srcOrd="2" destOrd="0" parTransId="{F298FA8A-0E71-4DD8-BC59-28C7CFF46519}" sibTransId="{562C6F7C-47C8-49A6-9975-BFFC1F7C1152}"/>
    <dgm:cxn modelId="{9AD2EAF9-04A6-45AE-9D6A-4B5074844E66}" type="presOf" srcId="{FEBB1C0A-2FB2-4A55-95B5-7D5FC881A4FD}" destId="{640E89C3-1CBB-42B1-AB73-FD20E0AB83B4}" srcOrd="0" destOrd="0" presId="urn:microsoft.com/office/officeart/2005/8/layout/hList1"/>
    <dgm:cxn modelId="{42B67B93-E4B4-4610-B65B-C556F19E3557}" type="presParOf" srcId="{640E89C3-1CBB-42B1-AB73-FD20E0AB83B4}" destId="{7F4D78A9-8992-4ABF-A273-040EC246F720}" srcOrd="0" destOrd="0" presId="urn:microsoft.com/office/officeart/2005/8/layout/hList1"/>
    <dgm:cxn modelId="{67E40298-182C-463F-971D-37B81EBCBCAA}" type="presParOf" srcId="{7F4D78A9-8992-4ABF-A273-040EC246F720}" destId="{05AE07DA-1A79-456A-8280-6987638C11ED}" srcOrd="0" destOrd="0" presId="urn:microsoft.com/office/officeart/2005/8/layout/hList1"/>
    <dgm:cxn modelId="{68F9E617-A83A-40DC-9405-810ED96C0076}" type="presParOf" srcId="{7F4D78A9-8992-4ABF-A273-040EC246F720}" destId="{46E95383-5FB5-4E65-BE72-C95AFC42F1F4}" srcOrd="1" destOrd="0" presId="urn:microsoft.com/office/officeart/2005/8/layout/hList1"/>
    <dgm:cxn modelId="{90F77E37-412A-4E6F-B308-372E5E74694E}" type="presParOf" srcId="{640E89C3-1CBB-42B1-AB73-FD20E0AB83B4}" destId="{E7EEB39F-0232-4DAE-AA2A-7D103E7932C1}" srcOrd="1" destOrd="0" presId="urn:microsoft.com/office/officeart/2005/8/layout/hList1"/>
    <dgm:cxn modelId="{36949F0B-C8AB-478A-999F-BAD722D0E048}" type="presParOf" srcId="{640E89C3-1CBB-42B1-AB73-FD20E0AB83B4}" destId="{2BAB43D8-08C9-4DD5-B964-64F8B2455C61}" srcOrd="2" destOrd="0" presId="urn:microsoft.com/office/officeart/2005/8/layout/hList1"/>
    <dgm:cxn modelId="{FD066AE9-9D6D-45DD-9C7C-D18EAC7AE218}" type="presParOf" srcId="{2BAB43D8-08C9-4DD5-B964-64F8B2455C61}" destId="{6FB39A2C-F463-4395-BE58-E05DAFEE6633}" srcOrd="0" destOrd="0" presId="urn:microsoft.com/office/officeart/2005/8/layout/hList1"/>
    <dgm:cxn modelId="{EC7568E9-F0E9-4C91-9E7F-15882402F57D}" type="presParOf" srcId="{2BAB43D8-08C9-4DD5-B964-64F8B2455C61}" destId="{4710C01D-61FE-4021-9658-23EABC4F1597}" srcOrd="1" destOrd="0" presId="urn:microsoft.com/office/officeart/2005/8/layout/hList1"/>
    <dgm:cxn modelId="{5EC7F400-BD34-42FF-9F6A-7E7409769BC4}" type="presParOf" srcId="{640E89C3-1CBB-42B1-AB73-FD20E0AB83B4}" destId="{38BA7E40-79CF-420E-8063-DF196641EEBE}" srcOrd="3" destOrd="0" presId="urn:microsoft.com/office/officeart/2005/8/layout/hList1"/>
    <dgm:cxn modelId="{9B69161F-74AB-4E50-BFAB-D7F0012D79B8}" type="presParOf" srcId="{640E89C3-1CBB-42B1-AB73-FD20E0AB83B4}" destId="{6E3F24CB-E3E4-4706-ABD2-A135CC8B8C18}" srcOrd="4" destOrd="0" presId="urn:microsoft.com/office/officeart/2005/8/layout/hList1"/>
    <dgm:cxn modelId="{BA87DA7C-3CA2-444D-B672-3877E82BDC19}" type="presParOf" srcId="{6E3F24CB-E3E4-4706-ABD2-A135CC8B8C18}" destId="{6DA9D66C-A438-475E-A253-4FE797A4FCD3}" srcOrd="0" destOrd="0" presId="urn:microsoft.com/office/officeart/2005/8/layout/hList1"/>
    <dgm:cxn modelId="{B504A9E6-A090-4457-BB1E-FEBDEFB7A700}" type="presParOf" srcId="{6E3F24CB-E3E4-4706-ABD2-A135CC8B8C18}" destId="{C8E31E39-6CE7-4135-BE78-BE6B2E3928C9}" srcOrd="1" destOrd="0" presId="urn:microsoft.com/office/officeart/2005/8/layout/hList1"/>
    <dgm:cxn modelId="{1A44417F-AC94-4DE7-9D66-9A1B1BD4EC59}" type="presParOf" srcId="{640E89C3-1CBB-42B1-AB73-FD20E0AB83B4}" destId="{926517E9-37F3-4DA4-A86E-BEEFD9989B64}" srcOrd="5" destOrd="0" presId="urn:microsoft.com/office/officeart/2005/8/layout/hList1"/>
    <dgm:cxn modelId="{4764DCD2-D8C6-4FA2-8262-F942A9E9CD7D}" type="presParOf" srcId="{640E89C3-1CBB-42B1-AB73-FD20E0AB83B4}" destId="{4D7B2296-ABF4-4555-A1F0-86D1ECA1F8D2}" srcOrd="6" destOrd="0" presId="urn:microsoft.com/office/officeart/2005/8/layout/hList1"/>
    <dgm:cxn modelId="{5047DDB6-C948-40E9-A7EA-3B9D08C2C1BD}" type="presParOf" srcId="{4D7B2296-ABF4-4555-A1F0-86D1ECA1F8D2}" destId="{F9FFE855-2EAC-465E-B71E-37B0FEEA384A}" srcOrd="0" destOrd="0" presId="urn:microsoft.com/office/officeart/2005/8/layout/hList1"/>
    <dgm:cxn modelId="{7240F23A-9757-4052-9824-D38ABF811B8E}" type="presParOf" srcId="{4D7B2296-ABF4-4555-A1F0-86D1ECA1F8D2}" destId="{A7685600-5D1C-4063-AF46-9F8F9415BF36}"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57523E1-780C-423D-9D95-1912623A2708}" type="doc">
      <dgm:prSet loTypeId="urn:microsoft.com/office/officeart/2005/8/layout/chevron1" loCatId="process" qsTypeId="urn:microsoft.com/office/officeart/2005/8/quickstyle/simple1" qsCatId="simple" csTypeId="urn:microsoft.com/office/officeart/2005/8/colors/accent1_2" csCatId="accent1" phldr="1"/>
      <dgm:spPr/>
    </dgm:pt>
    <dgm:pt modelId="{DF1F05B8-D402-4E36-B0E1-0AAC368284B1}">
      <dgm:prSet phldrT="[Text]" phldr="0"/>
      <dgm:spPr/>
      <dgm:t>
        <a:bodyPr/>
        <a:lstStyle/>
        <a:p>
          <a:pPr rtl="0"/>
          <a:r>
            <a:rPr lang="en-US">
              <a:latin typeface="Arial Black" panose="020B0A04020102020204"/>
            </a:rPr>
            <a:t>CEC GFO</a:t>
          </a:r>
          <a:endParaRPr lang="en-US"/>
        </a:p>
      </dgm:t>
    </dgm:pt>
    <dgm:pt modelId="{C31240BA-882E-4F3B-A47C-692F4D3C9E11}" type="parTrans" cxnId="{E5C7BEF9-E40B-4E93-B22B-3DACE8FFCB1F}">
      <dgm:prSet/>
      <dgm:spPr/>
      <dgm:t>
        <a:bodyPr/>
        <a:lstStyle/>
        <a:p>
          <a:endParaRPr lang="en-US"/>
        </a:p>
      </dgm:t>
    </dgm:pt>
    <dgm:pt modelId="{7811E154-8D6E-4AC9-9A57-E73CAEC7E581}" type="sibTrans" cxnId="{E5C7BEF9-E40B-4E93-B22B-3DACE8FFCB1F}">
      <dgm:prSet/>
      <dgm:spPr/>
      <dgm:t>
        <a:bodyPr/>
        <a:lstStyle/>
        <a:p>
          <a:endParaRPr lang="en-US"/>
        </a:p>
      </dgm:t>
    </dgm:pt>
    <dgm:pt modelId="{AB44C041-B713-4211-9076-057025648209}">
      <dgm:prSet phldrT="[Text]" phldr="0"/>
      <dgm:spPr/>
      <dgm:t>
        <a:bodyPr/>
        <a:lstStyle/>
        <a:p>
          <a:pPr rtl="0"/>
          <a:r>
            <a:rPr lang="en-US">
              <a:latin typeface="Arial Black" panose="020B0A04020102020204"/>
            </a:rPr>
            <a:t>Add DOE FOAs</a:t>
          </a:r>
          <a:endParaRPr lang="en-US"/>
        </a:p>
      </dgm:t>
    </dgm:pt>
    <dgm:pt modelId="{38CB89B3-B73C-497D-9D82-DC0CF3CF8BDF}" type="parTrans" cxnId="{970A19A0-A0BE-43FF-8FCD-193035F671A0}">
      <dgm:prSet/>
      <dgm:spPr/>
      <dgm:t>
        <a:bodyPr/>
        <a:lstStyle/>
        <a:p>
          <a:endParaRPr lang="en-US"/>
        </a:p>
      </dgm:t>
    </dgm:pt>
    <dgm:pt modelId="{5602E2C1-B90A-41CA-8C70-1F9DAAD84008}" type="sibTrans" cxnId="{970A19A0-A0BE-43FF-8FCD-193035F671A0}">
      <dgm:prSet/>
      <dgm:spPr/>
      <dgm:t>
        <a:bodyPr/>
        <a:lstStyle/>
        <a:p>
          <a:endParaRPr lang="en-US"/>
        </a:p>
      </dgm:t>
    </dgm:pt>
    <dgm:pt modelId="{DC846587-1719-4173-959E-E85C5DFBEAA9}">
      <dgm:prSet phldrT="[Text]" phldr="0"/>
      <dgm:spPr/>
      <dgm:t>
        <a:bodyPr/>
        <a:lstStyle/>
        <a:p>
          <a:pPr rtl="0"/>
          <a:r>
            <a:rPr lang="en-US">
              <a:latin typeface="Arial Black" panose="020B0A04020102020204"/>
            </a:rPr>
            <a:t>CEC Proposal Review</a:t>
          </a:r>
          <a:endParaRPr lang="en-US"/>
        </a:p>
      </dgm:t>
    </dgm:pt>
    <dgm:pt modelId="{1A45A736-D2C9-45E1-986B-33B218362D58}" type="parTrans" cxnId="{C4F3C7C5-8DE5-4211-A609-496171C4F928}">
      <dgm:prSet/>
      <dgm:spPr/>
      <dgm:t>
        <a:bodyPr/>
        <a:lstStyle/>
        <a:p>
          <a:endParaRPr lang="en-US"/>
        </a:p>
      </dgm:t>
    </dgm:pt>
    <dgm:pt modelId="{40860ABE-79E2-45BB-9788-CDC61B6DCDFD}" type="sibTrans" cxnId="{C4F3C7C5-8DE5-4211-A609-496171C4F928}">
      <dgm:prSet/>
      <dgm:spPr/>
      <dgm:t>
        <a:bodyPr/>
        <a:lstStyle/>
        <a:p>
          <a:endParaRPr lang="en-US"/>
        </a:p>
      </dgm:t>
    </dgm:pt>
    <dgm:pt modelId="{A988EFD1-2EA7-44B6-90C0-B9081C0BE09A}">
      <dgm:prSet phldr="0"/>
      <dgm:spPr/>
      <dgm:t>
        <a:bodyPr/>
        <a:lstStyle/>
        <a:p>
          <a:pPr rtl="0"/>
          <a:r>
            <a:rPr lang="en-US">
              <a:latin typeface="Arial Black" panose="020B0A04020102020204"/>
            </a:rPr>
            <a:t>NOPA-phase 1</a:t>
          </a:r>
        </a:p>
      </dgm:t>
    </dgm:pt>
    <dgm:pt modelId="{E7755F75-CE55-4282-AF39-090E69815074}" type="parTrans" cxnId="{954BF453-F23F-4C27-A308-47156ACC6E00}">
      <dgm:prSet/>
      <dgm:spPr/>
      <dgm:t>
        <a:bodyPr/>
        <a:lstStyle/>
        <a:p>
          <a:endParaRPr lang="en-US"/>
        </a:p>
      </dgm:t>
    </dgm:pt>
    <dgm:pt modelId="{6E1934DB-986C-4DAC-B1AD-ABAE3B5DE478}" type="sibTrans" cxnId="{954BF453-F23F-4C27-A308-47156ACC6E00}">
      <dgm:prSet/>
      <dgm:spPr/>
      <dgm:t>
        <a:bodyPr/>
        <a:lstStyle/>
        <a:p>
          <a:endParaRPr lang="en-US"/>
        </a:p>
      </dgm:t>
    </dgm:pt>
    <dgm:pt modelId="{DBCEFE12-6CCF-4A20-9F30-19D4D4C88F01}">
      <dgm:prSet phldr="0"/>
      <dgm:spPr/>
      <dgm:t>
        <a:bodyPr/>
        <a:lstStyle/>
        <a:p>
          <a:pPr rtl="0"/>
          <a:r>
            <a:rPr lang="en-US">
              <a:latin typeface="Arial Black" panose="020B0A04020102020204"/>
            </a:rPr>
            <a:t>DOE Award</a:t>
          </a:r>
        </a:p>
      </dgm:t>
    </dgm:pt>
    <dgm:pt modelId="{2EF6A0AC-04B6-4A5C-8483-B77B59DE414A}" type="parTrans" cxnId="{D608C814-C839-4DBF-B632-B1DCADF1EF96}">
      <dgm:prSet/>
      <dgm:spPr/>
      <dgm:t>
        <a:bodyPr/>
        <a:lstStyle/>
        <a:p>
          <a:endParaRPr lang="en-US"/>
        </a:p>
      </dgm:t>
    </dgm:pt>
    <dgm:pt modelId="{2EF610D7-A012-4523-B1C6-B318F0E6E1DE}" type="sibTrans" cxnId="{D608C814-C839-4DBF-B632-B1DCADF1EF96}">
      <dgm:prSet/>
      <dgm:spPr/>
      <dgm:t>
        <a:bodyPr/>
        <a:lstStyle/>
        <a:p>
          <a:endParaRPr lang="en-US"/>
        </a:p>
      </dgm:t>
    </dgm:pt>
    <dgm:pt modelId="{0927631F-E340-4EA5-82C3-52339E80CF1A}">
      <dgm:prSet phldr="0"/>
      <dgm:spPr/>
      <dgm:t>
        <a:bodyPr/>
        <a:lstStyle/>
        <a:p>
          <a:pPr rtl="0"/>
          <a:r>
            <a:rPr lang="en-US">
              <a:latin typeface="Arial Black" panose="020B0A04020102020204"/>
            </a:rPr>
            <a:t>NOPA-phase 2</a:t>
          </a:r>
        </a:p>
      </dgm:t>
    </dgm:pt>
    <dgm:pt modelId="{36177BFE-8F1F-404E-BC1B-939E3E9EAFB5}" type="parTrans" cxnId="{88D5DE89-B590-4747-A1E7-2554020AE53B}">
      <dgm:prSet/>
      <dgm:spPr/>
      <dgm:t>
        <a:bodyPr/>
        <a:lstStyle/>
        <a:p>
          <a:endParaRPr lang="en-US"/>
        </a:p>
      </dgm:t>
    </dgm:pt>
    <dgm:pt modelId="{891E3878-706E-460E-9820-7289173E9B51}" type="sibTrans" cxnId="{88D5DE89-B590-4747-A1E7-2554020AE53B}">
      <dgm:prSet/>
      <dgm:spPr/>
      <dgm:t>
        <a:bodyPr/>
        <a:lstStyle/>
        <a:p>
          <a:endParaRPr lang="en-US"/>
        </a:p>
      </dgm:t>
    </dgm:pt>
    <dgm:pt modelId="{58253803-0B52-4DDC-88FC-0FC42A8B10CE}">
      <dgm:prSet phldr="0"/>
      <dgm:spPr/>
      <dgm:t>
        <a:bodyPr/>
        <a:lstStyle/>
        <a:p>
          <a:pPr rtl="0"/>
          <a:r>
            <a:rPr lang="en-US">
              <a:latin typeface="Arial Black" panose="020B0A04020102020204"/>
            </a:rPr>
            <a:t>CEC grant approval</a:t>
          </a:r>
        </a:p>
      </dgm:t>
    </dgm:pt>
    <dgm:pt modelId="{9C94ADA6-F1E9-4B5B-81CC-C3A8659EB078}" type="parTrans" cxnId="{D5E539E1-DD90-43B3-BB2D-004B42AB838C}">
      <dgm:prSet/>
      <dgm:spPr/>
      <dgm:t>
        <a:bodyPr/>
        <a:lstStyle/>
        <a:p>
          <a:endParaRPr lang="en-US"/>
        </a:p>
      </dgm:t>
    </dgm:pt>
    <dgm:pt modelId="{C93E285A-1326-4E84-8094-1A2EB53C06FA}" type="sibTrans" cxnId="{D5E539E1-DD90-43B3-BB2D-004B42AB838C}">
      <dgm:prSet/>
      <dgm:spPr/>
      <dgm:t>
        <a:bodyPr/>
        <a:lstStyle/>
        <a:p>
          <a:endParaRPr lang="en-US"/>
        </a:p>
      </dgm:t>
    </dgm:pt>
    <dgm:pt modelId="{F51E4300-4E2F-4F23-8734-B6E06142588F}" type="pres">
      <dgm:prSet presAssocID="{357523E1-780C-423D-9D95-1912623A2708}" presName="Name0" presStyleCnt="0">
        <dgm:presLayoutVars>
          <dgm:dir/>
          <dgm:animLvl val="lvl"/>
          <dgm:resizeHandles val="exact"/>
        </dgm:presLayoutVars>
      </dgm:prSet>
      <dgm:spPr/>
    </dgm:pt>
    <dgm:pt modelId="{3FA97056-7A37-4816-8418-37931EA91A04}" type="pres">
      <dgm:prSet presAssocID="{DF1F05B8-D402-4E36-B0E1-0AAC368284B1}" presName="parTxOnly" presStyleLbl="node1" presStyleIdx="0" presStyleCnt="7">
        <dgm:presLayoutVars>
          <dgm:chMax val="0"/>
          <dgm:chPref val="0"/>
          <dgm:bulletEnabled val="1"/>
        </dgm:presLayoutVars>
      </dgm:prSet>
      <dgm:spPr/>
    </dgm:pt>
    <dgm:pt modelId="{B7F3D563-3132-4A8D-BEBE-1A708D30F220}" type="pres">
      <dgm:prSet presAssocID="{7811E154-8D6E-4AC9-9A57-E73CAEC7E581}" presName="parTxOnlySpace" presStyleCnt="0"/>
      <dgm:spPr/>
    </dgm:pt>
    <dgm:pt modelId="{22B0705E-4B70-4541-94FE-5C99C07D9356}" type="pres">
      <dgm:prSet presAssocID="{AB44C041-B713-4211-9076-057025648209}" presName="parTxOnly" presStyleLbl="node1" presStyleIdx="1" presStyleCnt="7">
        <dgm:presLayoutVars>
          <dgm:chMax val="0"/>
          <dgm:chPref val="0"/>
          <dgm:bulletEnabled val="1"/>
        </dgm:presLayoutVars>
      </dgm:prSet>
      <dgm:spPr/>
    </dgm:pt>
    <dgm:pt modelId="{FDAB6B71-FC61-479A-9DA8-437789EBA206}" type="pres">
      <dgm:prSet presAssocID="{5602E2C1-B90A-41CA-8C70-1F9DAAD84008}" presName="parTxOnlySpace" presStyleCnt="0"/>
      <dgm:spPr/>
    </dgm:pt>
    <dgm:pt modelId="{4240B2DD-0CE9-4E2A-B921-7B696F2D041F}" type="pres">
      <dgm:prSet presAssocID="{DC846587-1719-4173-959E-E85C5DFBEAA9}" presName="parTxOnly" presStyleLbl="node1" presStyleIdx="2" presStyleCnt="7">
        <dgm:presLayoutVars>
          <dgm:chMax val="0"/>
          <dgm:chPref val="0"/>
          <dgm:bulletEnabled val="1"/>
        </dgm:presLayoutVars>
      </dgm:prSet>
      <dgm:spPr/>
    </dgm:pt>
    <dgm:pt modelId="{6FFFE074-8C09-449B-8A76-330ADEA48EFA}" type="pres">
      <dgm:prSet presAssocID="{40860ABE-79E2-45BB-9788-CDC61B6DCDFD}" presName="parTxOnlySpace" presStyleCnt="0"/>
      <dgm:spPr/>
    </dgm:pt>
    <dgm:pt modelId="{168A7299-0068-4203-8159-BD8DF88D44F1}" type="pres">
      <dgm:prSet presAssocID="{A988EFD1-2EA7-44B6-90C0-B9081C0BE09A}" presName="parTxOnly" presStyleLbl="node1" presStyleIdx="3" presStyleCnt="7">
        <dgm:presLayoutVars>
          <dgm:chMax val="0"/>
          <dgm:chPref val="0"/>
          <dgm:bulletEnabled val="1"/>
        </dgm:presLayoutVars>
      </dgm:prSet>
      <dgm:spPr/>
    </dgm:pt>
    <dgm:pt modelId="{EADDC202-4556-4B02-9BA7-10940A91511B}" type="pres">
      <dgm:prSet presAssocID="{6E1934DB-986C-4DAC-B1AD-ABAE3B5DE478}" presName="parTxOnlySpace" presStyleCnt="0"/>
      <dgm:spPr/>
    </dgm:pt>
    <dgm:pt modelId="{643D1321-AA29-438A-BA8C-1ED420527A80}" type="pres">
      <dgm:prSet presAssocID="{DBCEFE12-6CCF-4A20-9F30-19D4D4C88F01}" presName="parTxOnly" presStyleLbl="node1" presStyleIdx="4" presStyleCnt="7">
        <dgm:presLayoutVars>
          <dgm:chMax val="0"/>
          <dgm:chPref val="0"/>
          <dgm:bulletEnabled val="1"/>
        </dgm:presLayoutVars>
      </dgm:prSet>
      <dgm:spPr/>
    </dgm:pt>
    <dgm:pt modelId="{0CDE1810-0A8D-4777-AD67-0B8D1A5B5D51}" type="pres">
      <dgm:prSet presAssocID="{2EF610D7-A012-4523-B1C6-B318F0E6E1DE}" presName="parTxOnlySpace" presStyleCnt="0"/>
      <dgm:spPr/>
    </dgm:pt>
    <dgm:pt modelId="{00EBFDAE-3B6D-43ED-B839-764DF1D46FBD}" type="pres">
      <dgm:prSet presAssocID="{0927631F-E340-4EA5-82C3-52339E80CF1A}" presName="parTxOnly" presStyleLbl="node1" presStyleIdx="5" presStyleCnt="7" custLinFactNeighborX="31910" custLinFactNeighborY="3882">
        <dgm:presLayoutVars>
          <dgm:chMax val="0"/>
          <dgm:chPref val="0"/>
          <dgm:bulletEnabled val="1"/>
        </dgm:presLayoutVars>
      </dgm:prSet>
      <dgm:spPr/>
    </dgm:pt>
    <dgm:pt modelId="{BD0DB0F9-ACE8-4CD3-BD4E-CF85BEEECB9E}" type="pres">
      <dgm:prSet presAssocID="{891E3878-706E-460E-9820-7289173E9B51}" presName="parTxOnlySpace" presStyleCnt="0"/>
      <dgm:spPr/>
    </dgm:pt>
    <dgm:pt modelId="{D064DA19-E490-4C5A-9BD4-E56490EA69EF}" type="pres">
      <dgm:prSet presAssocID="{58253803-0B52-4DDC-88FC-0FC42A8B10CE}" presName="parTxOnly" presStyleLbl="node1" presStyleIdx="6" presStyleCnt="7">
        <dgm:presLayoutVars>
          <dgm:chMax val="0"/>
          <dgm:chPref val="0"/>
          <dgm:bulletEnabled val="1"/>
        </dgm:presLayoutVars>
      </dgm:prSet>
      <dgm:spPr/>
    </dgm:pt>
  </dgm:ptLst>
  <dgm:cxnLst>
    <dgm:cxn modelId="{64D3B602-752D-4FAB-A0C7-BBE3B9580257}" type="presOf" srcId="{DBCEFE12-6CCF-4A20-9F30-19D4D4C88F01}" destId="{643D1321-AA29-438A-BA8C-1ED420527A80}" srcOrd="0" destOrd="0" presId="urn:microsoft.com/office/officeart/2005/8/layout/chevron1"/>
    <dgm:cxn modelId="{D608C814-C839-4DBF-B632-B1DCADF1EF96}" srcId="{357523E1-780C-423D-9D95-1912623A2708}" destId="{DBCEFE12-6CCF-4A20-9F30-19D4D4C88F01}" srcOrd="4" destOrd="0" parTransId="{2EF6A0AC-04B6-4A5C-8483-B77B59DE414A}" sibTransId="{2EF610D7-A012-4523-B1C6-B318F0E6E1DE}"/>
    <dgm:cxn modelId="{5B9B091E-04AC-47AF-96F0-1689B030C46D}" type="presOf" srcId="{A988EFD1-2EA7-44B6-90C0-B9081C0BE09A}" destId="{168A7299-0068-4203-8159-BD8DF88D44F1}" srcOrd="0" destOrd="0" presId="urn:microsoft.com/office/officeart/2005/8/layout/chevron1"/>
    <dgm:cxn modelId="{36366523-AB62-4C65-8C16-3E730CB27EAA}" type="presOf" srcId="{AB44C041-B713-4211-9076-057025648209}" destId="{22B0705E-4B70-4541-94FE-5C99C07D9356}" srcOrd="0" destOrd="0" presId="urn:microsoft.com/office/officeart/2005/8/layout/chevron1"/>
    <dgm:cxn modelId="{D6A8A530-ADF0-42EE-BEE5-1248CA2FB487}" type="presOf" srcId="{357523E1-780C-423D-9D95-1912623A2708}" destId="{F51E4300-4E2F-4F23-8734-B6E06142588F}" srcOrd="0" destOrd="0" presId="urn:microsoft.com/office/officeart/2005/8/layout/chevron1"/>
    <dgm:cxn modelId="{7AB7F230-8D92-4C7B-9FCD-0131BEFE866F}" type="presOf" srcId="{DF1F05B8-D402-4E36-B0E1-0AAC368284B1}" destId="{3FA97056-7A37-4816-8418-37931EA91A04}" srcOrd="0" destOrd="0" presId="urn:microsoft.com/office/officeart/2005/8/layout/chevron1"/>
    <dgm:cxn modelId="{B9184242-28B9-43BE-8284-BC83CFBD82A4}" type="presOf" srcId="{DC846587-1719-4173-959E-E85C5DFBEAA9}" destId="{4240B2DD-0CE9-4E2A-B921-7B696F2D041F}" srcOrd="0" destOrd="0" presId="urn:microsoft.com/office/officeart/2005/8/layout/chevron1"/>
    <dgm:cxn modelId="{CAC53564-1105-4901-B8F2-5170CABE9A58}" type="presOf" srcId="{58253803-0B52-4DDC-88FC-0FC42A8B10CE}" destId="{D064DA19-E490-4C5A-9BD4-E56490EA69EF}" srcOrd="0" destOrd="0" presId="urn:microsoft.com/office/officeart/2005/8/layout/chevron1"/>
    <dgm:cxn modelId="{954BF453-F23F-4C27-A308-47156ACC6E00}" srcId="{357523E1-780C-423D-9D95-1912623A2708}" destId="{A988EFD1-2EA7-44B6-90C0-B9081C0BE09A}" srcOrd="3" destOrd="0" parTransId="{E7755F75-CE55-4282-AF39-090E69815074}" sibTransId="{6E1934DB-986C-4DAC-B1AD-ABAE3B5DE478}"/>
    <dgm:cxn modelId="{88D5DE89-B590-4747-A1E7-2554020AE53B}" srcId="{357523E1-780C-423D-9D95-1912623A2708}" destId="{0927631F-E340-4EA5-82C3-52339E80CF1A}" srcOrd="5" destOrd="0" parTransId="{36177BFE-8F1F-404E-BC1B-939E3E9EAFB5}" sibTransId="{891E3878-706E-460E-9820-7289173E9B51}"/>
    <dgm:cxn modelId="{688B2996-78E5-4EAC-A783-14708D69ACFC}" type="presOf" srcId="{0927631F-E340-4EA5-82C3-52339E80CF1A}" destId="{00EBFDAE-3B6D-43ED-B839-764DF1D46FBD}" srcOrd="0" destOrd="0" presId="urn:microsoft.com/office/officeart/2005/8/layout/chevron1"/>
    <dgm:cxn modelId="{970A19A0-A0BE-43FF-8FCD-193035F671A0}" srcId="{357523E1-780C-423D-9D95-1912623A2708}" destId="{AB44C041-B713-4211-9076-057025648209}" srcOrd="1" destOrd="0" parTransId="{38CB89B3-B73C-497D-9D82-DC0CF3CF8BDF}" sibTransId="{5602E2C1-B90A-41CA-8C70-1F9DAAD84008}"/>
    <dgm:cxn modelId="{C4F3C7C5-8DE5-4211-A609-496171C4F928}" srcId="{357523E1-780C-423D-9D95-1912623A2708}" destId="{DC846587-1719-4173-959E-E85C5DFBEAA9}" srcOrd="2" destOrd="0" parTransId="{1A45A736-D2C9-45E1-986B-33B218362D58}" sibTransId="{40860ABE-79E2-45BB-9788-CDC61B6DCDFD}"/>
    <dgm:cxn modelId="{D5E539E1-DD90-43B3-BB2D-004B42AB838C}" srcId="{357523E1-780C-423D-9D95-1912623A2708}" destId="{58253803-0B52-4DDC-88FC-0FC42A8B10CE}" srcOrd="6" destOrd="0" parTransId="{9C94ADA6-F1E9-4B5B-81CC-C3A8659EB078}" sibTransId="{C93E285A-1326-4E84-8094-1A2EB53C06FA}"/>
    <dgm:cxn modelId="{E5C7BEF9-E40B-4E93-B22B-3DACE8FFCB1F}" srcId="{357523E1-780C-423D-9D95-1912623A2708}" destId="{DF1F05B8-D402-4E36-B0E1-0AAC368284B1}" srcOrd="0" destOrd="0" parTransId="{C31240BA-882E-4F3B-A47C-692F4D3C9E11}" sibTransId="{7811E154-8D6E-4AC9-9A57-E73CAEC7E581}"/>
    <dgm:cxn modelId="{7C203909-212C-4CCA-846E-EEA277DF02BC}" type="presParOf" srcId="{F51E4300-4E2F-4F23-8734-B6E06142588F}" destId="{3FA97056-7A37-4816-8418-37931EA91A04}" srcOrd="0" destOrd="0" presId="urn:microsoft.com/office/officeart/2005/8/layout/chevron1"/>
    <dgm:cxn modelId="{5A54B79E-3494-4291-B4FC-95AC68513BA1}" type="presParOf" srcId="{F51E4300-4E2F-4F23-8734-B6E06142588F}" destId="{B7F3D563-3132-4A8D-BEBE-1A708D30F220}" srcOrd="1" destOrd="0" presId="urn:microsoft.com/office/officeart/2005/8/layout/chevron1"/>
    <dgm:cxn modelId="{ABB0D00D-5D0F-49F7-AB36-ECEE59978E96}" type="presParOf" srcId="{F51E4300-4E2F-4F23-8734-B6E06142588F}" destId="{22B0705E-4B70-4541-94FE-5C99C07D9356}" srcOrd="2" destOrd="0" presId="urn:microsoft.com/office/officeart/2005/8/layout/chevron1"/>
    <dgm:cxn modelId="{D3EE1491-0DDD-474B-97A1-4EB775624927}" type="presParOf" srcId="{F51E4300-4E2F-4F23-8734-B6E06142588F}" destId="{FDAB6B71-FC61-479A-9DA8-437789EBA206}" srcOrd="3" destOrd="0" presId="urn:microsoft.com/office/officeart/2005/8/layout/chevron1"/>
    <dgm:cxn modelId="{6157BF0E-3F7D-4465-B15A-D1DCD2C5714D}" type="presParOf" srcId="{F51E4300-4E2F-4F23-8734-B6E06142588F}" destId="{4240B2DD-0CE9-4E2A-B921-7B696F2D041F}" srcOrd="4" destOrd="0" presId="urn:microsoft.com/office/officeart/2005/8/layout/chevron1"/>
    <dgm:cxn modelId="{96D85316-3694-40A0-B16D-F29E2D9A9131}" type="presParOf" srcId="{F51E4300-4E2F-4F23-8734-B6E06142588F}" destId="{6FFFE074-8C09-449B-8A76-330ADEA48EFA}" srcOrd="5" destOrd="0" presId="urn:microsoft.com/office/officeart/2005/8/layout/chevron1"/>
    <dgm:cxn modelId="{C91EEB10-F7CA-42D6-8B6F-FB1F39154D77}" type="presParOf" srcId="{F51E4300-4E2F-4F23-8734-B6E06142588F}" destId="{168A7299-0068-4203-8159-BD8DF88D44F1}" srcOrd="6" destOrd="0" presId="urn:microsoft.com/office/officeart/2005/8/layout/chevron1"/>
    <dgm:cxn modelId="{916E636A-CE86-4296-8A52-6F8DF6B36F5B}" type="presParOf" srcId="{F51E4300-4E2F-4F23-8734-B6E06142588F}" destId="{EADDC202-4556-4B02-9BA7-10940A91511B}" srcOrd="7" destOrd="0" presId="urn:microsoft.com/office/officeart/2005/8/layout/chevron1"/>
    <dgm:cxn modelId="{5D2801E2-47D1-4C03-B0DE-306CB758FFE3}" type="presParOf" srcId="{F51E4300-4E2F-4F23-8734-B6E06142588F}" destId="{643D1321-AA29-438A-BA8C-1ED420527A80}" srcOrd="8" destOrd="0" presId="urn:microsoft.com/office/officeart/2005/8/layout/chevron1"/>
    <dgm:cxn modelId="{1A448CEA-EA4C-43D1-9A74-4E2FBA7C8504}" type="presParOf" srcId="{F51E4300-4E2F-4F23-8734-B6E06142588F}" destId="{0CDE1810-0A8D-4777-AD67-0B8D1A5B5D51}" srcOrd="9" destOrd="0" presId="urn:microsoft.com/office/officeart/2005/8/layout/chevron1"/>
    <dgm:cxn modelId="{7DD68AC1-00E1-4642-820B-66E69517F288}" type="presParOf" srcId="{F51E4300-4E2F-4F23-8734-B6E06142588F}" destId="{00EBFDAE-3B6D-43ED-B839-764DF1D46FBD}" srcOrd="10" destOrd="0" presId="urn:microsoft.com/office/officeart/2005/8/layout/chevron1"/>
    <dgm:cxn modelId="{9F14E65C-F74F-499F-ACED-7EF4CDBC4C7D}" type="presParOf" srcId="{F51E4300-4E2F-4F23-8734-B6E06142588F}" destId="{BD0DB0F9-ACE8-4CD3-BD4E-CF85BEEECB9E}" srcOrd="11" destOrd="0" presId="urn:microsoft.com/office/officeart/2005/8/layout/chevron1"/>
    <dgm:cxn modelId="{FAA8D9C3-F1AD-4C77-9DD9-37F66C64AFE1}" type="presParOf" srcId="{F51E4300-4E2F-4F23-8734-B6E06142588F}" destId="{D064DA19-E490-4C5A-9BD4-E56490EA69EF}" srcOrd="12"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EBB1C0A-2FB2-4A55-95B5-7D5FC881A4FD}"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D2BC3433-719D-494D-8AF7-FDE39C9BADEF}">
      <dgm:prSet phldrT="[Text]"/>
      <dgm:spPr/>
      <dgm:t>
        <a:bodyPr/>
        <a:lstStyle/>
        <a:p>
          <a:r>
            <a:rPr lang="en-US"/>
            <a:t>Planning</a:t>
          </a:r>
        </a:p>
      </dgm:t>
    </dgm:pt>
    <dgm:pt modelId="{BDD9BA63-2041-47A7-AF59-A8D7FB81E271}" type="parTrans" cxnId="{FDC18E07-6E7A-4233-8421-3F3F09799AB6}">
      <dgm:prSet/>
      <dgm:spPr/>
      <dgm:t>
        <a:bodyPr/>
        <a:lstStyle/>
        <a:p>
          <a:endParaRPr lang="en-US"/>
        </a:p>
      </dgm:t>
    </dgm:pt>
    <dgm:pt modelId="{6CED1F48-CFC5-4C37-BA09-EC4E1CDDEE33}" type="sibTrans" cxnId="{FDC18E07-6E7A-4233-8421-3F3F09799AB6}">
      <dgm:prSet/>
      <dgm:spPr/>
      <dgm:t>
        <a:bodyPr/>
        <a:lstStyle/>
        <a:p>
          <a:endParaRPr lang="en-US"/>
        </a:p>
      </dgm:t>
    </dgm:pt>
    <dgm:pt modelId="{D5ADFC12-2414-431D-8440-EE0FBC5B48D0}">
      <dgm:prSet phldrT="[Text]"/>
      <dgm:spPr/>
      <dgm:t>
        <a:bodyPr/>
        <a:lstStyle/>
        <a:p>
          <a:pPr rtl="0"/>
          <a:r>
            <a:rPr lang="en-US" b="0">
              <a:latin typeface="+mn-lt"/>
            </a:rPr>
            <a:t>Max 10% of CEC grant for engineering + design</a:t>
          </a:r>
        </a:p>
      </dgm:t>
    </dgm:pt>
    <dgm:pt modelId="{32C369D9-592F-4C05-A35B-96BE5A9EEA52}" type="parTrans" cxnId="{BD247BEC-E609-47CF-953E-F8439C3D709E}">
      <dgm:prSet/>
      <dgm:spPr/>
      <dgm:t>
        <a:bodyPr/>
        <a:lstStyle/>
        <a:p>
          <a:endParaRPr lang="en-US"/>
        </a:p>
      </dgm:t>
    </dgm:pt>
    <dgm:pt modelId="{E418A81C-30A9-441B-933A-CAD1CDA0FDD8}" type="sibTrans" cxnId="{BD247BEC-E609-47CF-953E-F8439C3D709E}">
      <dgm:prSet/>
      <dgm:spPr/>
      <dgm:t>
        <a:bodyPr/>
        <a:lstStyle/>
        <a:p>
          <a:endParaRPr lang="en-US"/>
        </a:p>
      </dgm:t>
    </dgm:pt>
    <dgm:pt modelId="{78B15DA6-B41B-4EB2-85A8-5C4589F8E64F}">
      <dgm:prSet phldrT="[Text]"/>
      <dgm:spPr/>
      <dgm:t>
        <a:bodyPr/>
        <a:lstStyle/>
        <a:p>
          <a:pPr>
            <a:buFont typeface="Arial" panose="020B0604020202020204" pitchFamily="34" charset="0"/>
            <a:buChar char="•"/>
          </a:pPr>
          <a:r>
            <a:rPr lang="en-US" b="0">
              <a:ea typeface="+mn-lt"/>
              <a:cs typeface="+mn-lt"/>
            </a:rPr>
            <a:t>Technologically, financially, and legally viable</a:t>
          </a:r>
          <a:endParaRPr lang="en-US" b="0"/>
        </a:p>
      </dgm:t>
    </dgm:pt>
    <dgm:pt modelId="{16700E89-7F01-4005-B761-232F78A66E7C}" type="parTrans" cxnId="{C3C35640-B91E-49A8-8C8C-39CA424EBD79}">
      <dgm:prSet/>
      <dgm:spPr/>
      <dgm:t>
        <a:bodyPr/>
        <a:lstStyle/>
        <a:p>
          <a:endParaRPr lang="en-US"/>
        </a:p>
      </dgm:t>
    </dgm:pt>
    <dgm:pt modelId="{1850DFB6-25E3-4975-81A8-7F96E6D41797}" type="sibTrans" cxnId="{C3C35640-B91E-49A8-8C8C-39CA424EBD79}">
      <dgm:prSet/>
      <dgm:spPr/>
      <dgm:t>
        <a:bodyPr/>
        <a:lstStyle/>
        <a:p>
          <a:endParaRPr lang="en-US"/>
        </a:p>
      </dgm:t>
    </dgm:pt>
    <dgm:pt modelId="{245C9FD3-92A8-4A22-8650-8099CA3A6FD5}">
      <dgm:prSet phldrT="[Text]"/>
      <dgm:spPr/>
      <dgm:t>
        <a:bodyPr/>
        <a:lstStyle/>
        <a:p>
          <a:r>
            <a:rPr lang="en-US"/>
            <a:t>Development and Permitting</a:t>
          </a:r>
        </a:p>
      </dgm:t>
    </dgm:pt>
    <dgm:pt modelId="{038DC93B-2A0A-42D1-8F0B-91BBE93153BE}" type="parTrans" cxnId="{9686A400-E358-4B7B-9DB4-1C669C01177A}">
      <dgm:prSet/>
      <dgm:spPr/>
      <dgm:t>
        <a:bodyPr/>
        <a:lstStyle/>
        <a:p>
          <a:endParaRPr lang="en-US"/>
        </a:p>
      </dgm:t>
    </dgm:pt>
    <dgm:pt modelId="{4BC429AB-3F1F-4939-A3E9-4A2176F4B3FC}" type="sibTrans" cxnId="{9686A400-E358-4B7B-9DB4-1C669C01177A}">
      <dgm:prSet/>
      <dgm:spPr/>
      <dgm:t>
        <a:bodyPr/>
        <a:lstStyle/>
        <a:p>
          <a:endParaRPr lang="en-US"/>
        </a:p>
      </dgm:t>
    </dgm:pt>
    <dgm:pt modelId="{5E21FA16-B0CD-4901-8EA5-805924AEB886}">
      <dgm:prSet phldrT="[Text]"/>
      <dgm:spPr/>
      <dgm:t>
        <a:bodyPr/>
        <a:lstStyle/>
        <a:p>
          <a:r>
            <a:rPr lang="en-US"/>
            <a:t>Max 10% of CEC grant; exclude regulatory </a:t>
          </a:r>
          <a:r>
            <a:rPr lang="en-US" err="1"/>
            <a:t>reqmts</a:t>
          </a:r>
          <a:r>
            <a:rPr lang="en-US"/>
            <a:t> (e.g., permitting, CEQA)</a:t>
          </a:r>
        </a:p>
      </dgm:t>
    </dgm:pt>
    <dgm:pt modelId="{FA6F714E-178D-4991-95E5-33C4E386899A}" type="parTrans" cxnId="{3057D754-2A65-4B44-8949-E3495036ABFD}">
      <dgm:prSet/>
      <dgm:spPr/>
      <dgm:t>
        <a:bodyPr/>
        <a:lstStyle/>
        <a:p>
          <a:endParaRPr lang="en-US"/>
        </a:p>
      </dgm:t>
    </dgm:pt>
    <dgm:pt modelId="{8A955D87-C4E5-46F2-ADE9-E05182B4875A}" type="sibTrans" cxnId="{3057D754-2A65-4B44-8949-E3495036ABFD}">
      <dgm:prSet/>
      <dgm:spPr/>
      <dgm:t>
        <a:bodyPr/>
        <a:lstStyle/>
        <a:p>
          <a:endParaRPr lang="en-US"/>
        </a:p>
      </dgm:t>
    </dgm:pt>
    <dgm:pt modelId="{7921750F-5D77-41E2-9631-C06EF89C233F}">
      <dgm:prSet phldrT="[Text]"/>
      <dgm:spPr/>
      <dgm:t>
        <a:bodyPr/>
        <a:lstStyle/>
        <a:p>
          <a:pPr>
            <a:buFont typeface="Arial" panose="020B0604020202020204" pitchFamily="34" charset="0"/>
            <a:buChar char="•"/>
          </a:pPr>
          <a:r>
            <a:rPr lang="en-US"/>
            <a:t>Complete all regulatory requirements, financial structure, community engagement, and risk management</a:t>
          </a:r>
        </a:p>
      </dgm:t>
    </dgm:pt>
    <dgm:pt modelId="{92DD3BB5-AD68-438F-865F-F33FB328969B}" type="parTrans" cxnId="{67B5AEBD-17F1-4B40-B4C4-E285ABB4F92B}">
      <dgm:prSet/>
      <dgm:spPr/>
      <dgm:t>
        <a:bodyPr/>
        <a:lstStyle/>
        <a:p>
          <a:endParaRPr lang="en-US"/>
        </a:p>
      </dgm:t>
    </dgm:pt>
    <dgm:pt modelId="{9298266B-6333-43BD-9EC6-A35CD75DB6A5}" type="sibTrans" cxnId="{67B5AEBD-17F1-4B40-B4C4-E285ABB4F92B}">
      <dgm:prSet/>
      <dgm:spPr/>
      <dgm:t>
        <a:bodyPr/>
        <a:lstStyle/>
        <a:p>
          <a:endParaRPr lang="en-US"/>
        </a:p>
      </dgm:t>
    </dgm:pt>
    <dgm:pt modelId="{8F73205A-A0DA-46E1-B229-ECA652BD2FAD}">
      <dgm:prSet phldrT="[Text]"/>
      <dgm:spPr/>
      <dgm:t>
        <a:bodyPr/>
        <a:lstStyle/>
        <a:p>
          <a:r>
            <a:rPr lang="en-US" dirty="0"/>
            <a:t>Manufacturing, equipment, materials</a:t>
          </a:r>
        </a:p>
      </dgm:t>
    </dgm:pt>
    <dgm:pt modelId="{F298FA8A-0E71-4DD8-BC59-28C7CFF46519}" type="parTrans" cxnId="{5DE8FCF8-4EEA-44A8-B58F-8033E9E841D7}">
      <dgm:prSet/>
      <dgm:spPr/>
      <dgm:t>
        <a:bodyPr/>
        <a:lstStyle/>
        <a:p>
          <a:endParaRPr lang="en-US"/>
        </a:p>
      </dgm:t>
    </dgm:pt>
    <dgm:pt modelId="{562C6F7C-47C8-49A6-9975-BFFC1F7C1152}" type="sibTrans" cxnId="{5DE8FCF8-4EEA-44A8-B58F-8033E9E841D7}">
      <dgm:prSet/>
      <dgm:spPr/>
      <dgm:t>
        <a:bodyPr/>
        <a:lstStyle/>
        <a:p>
          <a:endParaRPr lang="en-US"/>
        </a:p>
      </dgm:t>
    </dgm:pt>
    <dgm:pt modelId="{2CEF04E3-27C0-4674-A064-D7CD43F4D807}">
      <dgm:prSet phldrT="[Text]"/>
      <dgm:spPr/>
      <dgm:t>
        <a:bodyPr/>
        <a:lstStyle/>
        <a:p>
          <a:r>
            <a:rPr lang="en-US"/>
            <a:t>Min 70% of CEC grant</a:t>
          </a:r>
        </a:p>
      </dgm:t>
    </dgm:pt>
    <dgm:pt modelId="{89BA4923-E148-4093-9AFC-2A1840062581}" type="parTrans" cxnId="{169408C1-ADA7-4076-A342-8E1749621D5E}">
      <dgm:prSet/>
      <dgm:spPr/>
      <dgm:t>
        <a:bodyPr/>
        <a:lstStyle/>
        <a:p>
          <a:endParaRPr lang="en-US"/>
        </a:p>
      </dgm:t>
    </dgm:pt>
    <dgm:pt modelId="{B684C0B4-38B4-4D2F-A953-B2C114142C05}" type="sibTrans" cxnId="{169408C1-ADA7-4076-A342-8E1749621D5E}">
      <dgm:prSet/>
      <dgm:spPr/>
      <dgm:t>
        <a:bodyPr/>
        <a:lstStyle/>
        <a:p>
          <a:endParaRPr lang="en-US"/>
        </a:p>
      </dgm:t>
    </dgm:pt>
    <dgm:pt modelId="{BE077F5D-928A-40A3-BBA5-679BD3A44D84}">
      <dgm:prSet phldrT="[Text]"/>
      <dgm:spPr/>
      <dgm:t>
        <a:bodyPr/>
        <a:lstStyle/>
        <a:p>
          <a:r>
            <a:rPr lang="en-US"/>
            <a:t>Monitor progress and evaluate construction progress</a:t>
          </a:r>
        </a:p>
      </dgm:t>
    </dgm:pt>
    <dgm:pt modelId="{93EE54F1-F643-4DD6-9ADA-9B386DCE30CF}" type="parTrans" cxnId="{6AEFF4E8-2498-4209-B772-D88E61E2376A}">
      <dgm:prSet/>
      <dgm:spPr/>
      <dgm:t>
        <a:bodyPr/>
        <a:lstStyle/>
        <a:p>
          <a:endParaRPr lang="en-US"/>
        </a:p>
      </dgm:t>
    </dgm:pt>
    <dgm:pt modelId="{12B81F35-BC14-4F95-83D7-6BE2214B168E}" type="sibTrans" cxnId="{6AEFF4E8-2498-4209-B772-D88E61E2376A}">
      <dgm:prSet/>
      <dgm:spPr/>
      <dgm:t>
        <a:bodyPr/>
        <a:lstStyle/>
        <a:p>
          <a:endParaRPr lang="en-US"/>
        </a:p>
      </dgm:t>
    </dgm:pt>
    <dgm:pt modelId="{A83B0CDE-A505-4B28-82BB-79CB9B771E20}">
      <dgm:prSet phldrT="[Text]"/>
      <dgm:spPr/>
      <dgm:t>
        <a:bodyPr/>
        <a:lstStyle/>
        <a:p>
          <a:r>
            <a:rPr lang="en-US"/>
            <a:t>M&amp;V and Operation</a:t>
          </a:r>
        </a:p>
      </dgm:t>
    </dgm:pt>
    <dgm:pt modelId="{92A2D788-F5DD-40EE-8787-7CF4FE707E1C}" type="parTrans" cxnId="{43CF3A14-DCBE-42CA-97B5-00AC1D37DCE9}">
      <dgm:prSet/>
      <dgm:spPr/>
      <dgm:t>
        <a:bodyPr/>
        <a:lstStyle/>
        <a:p>
          <a:endParaRPr lang="en-US"/>
        </a:p>
      </dgm:t>
    </dgm:pt>
    <dgm:pt modelId="{66FF326D-D922-486B-865E-96D438344D24}" type="sibTrans" cxnId="{43CF3A14-DCBE-42CA-97B5-00AC1D37DCE9}">
      <dgm:prSet/>
      <dgm:spPr/>
      <dgm:t>
        <a:bodyPr/>
        <a:lstStyle/>
        <a:p>
          <a:endParaRPr lang="en-US"/>
        </a:p>
      </dgm:t>
    </dgm:pt>
    <dgm:pt modelId="{1FE576F9-17EA-417F-B0A3-EA65DCA818B9}">
      <dgm:prSet phldrT="[Text]"/>
      <dgm:spPr/>
      <dgm:t>
        <a:bodyPr/>
        <a:lstStyle/>
        <a:p>
          <a:r>
            <a:rPr lang="en-US"/>
            <a:t>Max 10% of CEC grant</a:t>
          </a:r>
        </a:p>
      </dgm:t>
    </dgm:pt>
    <dgm:pt modelId="{7696FF9E-2FC1-4A68-8E71-54B9DC70DFB8}" type="parTrans" cxnId="{292B60C8-AB1F-47E0-A076-D999B57474A9}">
      <dgm:prSet/>
      <dgm:spPr/>
      <dgm:t>
        <a:bodyPr/>
        <a:lstStyle/>
        <a:p>
          <a:endParaRPr lang="en-US"/>
        </a:p>
      </dgm:t>
    </dgm:pt>
    <dgm:pt modelId="{50D092CA-32C2-4E61-9880-DF9BE6836F1C}" type="sibTrans" cxnId="{292B60C8-AB1F-47E0-A076-D999B57474A9}">
      <dgm:prSet/>
      <dgm:spPr/>
      <dgm:t>
        <a:bodyPr/>
        <a:lstStyle/>
        <a:p>
          <a:endParaRPr lang="en-US"/>
        </a:p>
      </dgm:t>
    </dgm:pt>
    <dgm:pt modelId="{9E757AB5-1E68-4D93-830F-D7F268BCFF72}">
      <dgm:prSet phldrT="[Text]"/>
      <dgm:spPr/>
      <dgm:t>
        <a:bodyPr/>
        <a:lstStyle/>
        <a:p>
          <a:endParaRPr lang="en-US"/>
        </a:p>
      </dgm:t>
    </dgm:pt>
    <dgm:pt modelId="{4019065C-5352-42EF-8D39-726023EDD80F}" type="parTrans" cxnId="{672B8F48-F6B3-4673-A2E4-8A102C7D5912}">
      <dgm:prSet/>
      <dgm:spPr/>
      <dgm:t>
        <a:bodyPr/>
        <a:lstStyle/>
        <a:p>
          <a:endParaRPr lang="en-US"/>
        </a:p>
      </dgm:t>
    </dgm:pt>
    <dgm:pt modelId="{A189B6DE-20F3-465A-9ECE-E80B60B6CCCC}" type="sibTrans" cxnId="{672B8F48-F6B3-4673-A2E4-8A102C7D5912}">
      <dgm:prSet/>
      <dgm:spPr/>
      <dgm:t>
        <a:bodyPr/>
        <a:lstStyle/>
        <a:p>
          <a:endParaRPr lang="en-US"/>
        </a:p>
      </dgm:t>
    </dgm:pt>
    <dgm:pt modelId="{6EF69CBB-A071-4207-B0EF-9BD0CBCEE5EF}">
      <dgm:prSet phldrT="[Text]"/>
      <dgm:spPr/>
      <dgm:t>
        <a:bodyPr/>
        <a:lstStyle/>
        <a:p>
          <a:r>
            <a:rPr lang="en-US">
              <a:latin typeface="+mn-lt"/>
            </a:rPr>
            <a:t>Complete pre- and post-project performance versus proposal goals</a:t>
          </a:r>
        </a:p>
      </dgm:t>
    </dgm:pt>
    <dgm:pt modelId="{B294D7EB-E532-4E56-8EF1-D0E2D8C03965}" type="parTrans" cxnId="{C6AD7DD2-2C80-4B59-A63F-048770B6DE96}">
      <dgm:prSet/>
      <dgm:spPr/>
      <dgm:t>
        <a:bodyPr/>
        <a:lstStyle/>
        <a:p>
          <a:endParaRPr lang="en-US"/>
        </a:p>
      </dgm:t>
    </dgm:pt>
    <dgm:pt modelId="{A51E3540-475E-42D3-A9FB-89F0607A0DE1}" type="sibTrans" cxnId="{C6AD7DD2-2C80-4B59-A63F-048770B6DE96}">
      <dgm:prSet/>
      <dgm:spPr/>
      <dgm:t>
        <a:bodyPr/>
        <a:lstStyle/>
        <a:p>
          <a:endParaRPr lang="en-US"/>
        </a:p>
      </dgm:t>
    </dgm:pt>
    <dgm:pt modelId="{935C4FB5-F3A6-4EAD-ACA1-A7181653C62C}">
      <dgm:prSet phldrT="[Text]"/>
      <dgm:spPr/>
      <dgm:t>
        <a:bodyPr/>
        <a:lstStyle/>
        <a:p>
          <a:r>
            <a:rPr lang="en-US"/>
            <a:t>Information reporting and dissemination</a:t>
          </a:r>
        </a:p>
      </dgm:t>
    </dgm:pt>
    <dgm:pt modelId="{5A556D44-B379-4C7A-A84E-66F3FBFA051D}" type="parTrans" cxnId="{53A695DA-0B5A-4E06-A27A-54269E4C5DA5}">
      <dgm:prSet/>
      <dgm:spPr/>
      <dgm:t>
        <a:bodyPr/>
        <a:lstStyle/>
        <a:p>
          <a:endParaRPr lang="en-US"/>
        </a:p>
      </dgm:t>
    </dgm:pt>
    <dgm:pt modelId="{88C25986-EA5F-4ACC-965F-5176C2854402}" type="sibTrans" cxnId="{53A695DA-0B5A-4E06-A27A-54269E4C5DA5}">
      <dgm:prSet/>
      <dgm:spPr/>
      <dgm:t>
        <a:bodyPr/>
        <a:lstStyle/>
        <a:p>
          <a:endParaRPr lang="en-US"/>
        </a:p>
      </dgm:t>
    </dgm:pt>
    <dgm:pt modelId="{7469B772-4342-4749-AECF-617734FFF65C}">
      <dgm:prSet phldrT="[Text]"/>
      <dgm:spPr/>
      <dgm:t>
        <a:bodyPr/>
        <a:lstStyle/>
        <a:p>
          <a:pPr>
            <a:buFont typeface="Arial" panose="020B0604020202020204" pitchFamily="34" charset="0"/>
            <a:buChar char="•"/>
          </a:pPr>
          <a:r>
            <a:rPr lang="en-US" b="0">
              <a:ea typeface="+mn-lt"/>
              <a:cs typeface="+mn-lt"/>
            </a:rPr>
            <a:t>Local community stakeholder input and consideration</a:t>
          </a:r>
          <a:endParaRPr lang="en-US" b="0"/>
        </a:p>
      </dgm:t>
    </dgm:pt>
    <dgm:pt modelId="{FD9375B5-FDF9-490B-A8A3-94995F675D2B}" type="parTrans" cxnId="{F344F8F5-7B42-4AA0-A9BB-4A17A5256158}">
      <dgm:prSet/>
      <dgm:spPr/>
      <dgm:t>
        <a:bodyPr/>
        <a:lstStyle/>
        <a:p>
          <a:endParaRPr lang="en-US"/>
        </a:p>
      </dgm:t>
    </dgm:pt>
    <dgm:pt modelId="{BEF02EF8-128C-4C9C-9316-ECB22C483E9C}" type="sibTrans" cxnId="{F344F8F5-7B42-4AA0-A9BB-4A17A5256158}">
      <dgm:prSet/>
      <dgm:spPr/>
      <dgm:t>
        <a:bodyPr/>
        <a:lstStyle/>
        <a:p>
          <a:endParaRPr lang="en-US"/>
        </a:p>
      </dgm:t>
    </dgm:pt>
    <dgm:pt modelId="{640E89C3-1CBB-42B1-AB73-FD20E0AB83B4}" type="pres">
      <dgm:prSet presAssocID="{FEBB1C0A-2FB2-4A55-95B5-7D5FC881A4FD}" presName="Name0" presStyleCnt="0">
        <dgm:presLayoutVars>
          <dgm:dir/>
          <dgm:animLvl val="lvl"/>
          <dgm:resizeHandles val="exact"/>
        </dgm:presLayoutVars>
      </dgm:prSet>
      <dgm:spPr/>
    </dgm:pt>
    <dgm:pt modelId="{7F4D78A9-8992-4ABF-A273-040EC246F720}" type="pres">
      <dgm:prSet presAssocID="{D2BC3433-719D-494D-8AF7-FDE39C9BADEF}" presName="composite" presStyleCnt="0"/>
      <dgm:spPr/>
    </dgm:pt>
    <dgm:pt modelId="{05AE07DA-1A79-456A-8280-6987638C11ED}" type="pres">
      <dgm:prSet presAssocID="{D2BC3433-719D-494D-8AF7-FDE39C9BADEF}" presName="parTx" presStyleLbl="alignNode1" presStyleIdx="0" presStyleCnt="4">
        <dgm:presLayoutVars>
          <dgm:chMax val="0"/>
          <dgm:chPref val="0"/>
          <dgm:bulletEnabled val="1"/>
        </dgm:presLayoutVars>
      </dgm:prSet>
      <dgm:spPr/>
    </dgm:pt>
    <dgm:pt modelId="{46E95383-5FB5-4E65-BE72-C95AFC42F1F4}" type="pres">
      <dgm:prSet presAssocID="{D2BC3433-719D-494D-8AF7-FDE39C9BADEF}" presName="desTx" presStyleLbl="alignAccFollowNode1" presStyleIdx="0" presStyleCnt="4" custLinFactNeighborX="-166" custLinFactNeighborY="-507">
        <dgm:presLayoutVars>
          <dgm:bulletEnabled val="1"/>
        </dgm:presLayoutVars>
      </dgm:prSet>
      <dgm:spPr/>
    </dgm:pt>
    <dgm:pt modelId="{E7EEB39F-0232-4DAE-AA2A-7D103E7932C1}" type="pres">
      <dgm:prSet presAssocID="{6CED1F48-CFC5-4C37-BA09-EC4E1CDDEE33}" presName="space" presStyleCnt="0"/>
      <dgm:spPr/>
    </dgm:pt>
    <dgm:pt modelId="{2BAB43D8-08C9-4DD5-B964-64F8B2455C61}" type="pres">
      <dgm:prSet presAssocID="{245C9FD3-92A8-4A22-8650-8099CA3A6FD5}" presName="composite" presStyleCnt="0"/>
      <dgm:spPr/>
    </dgm:pt>
    <dgm:pt modelId="{6FB39A2C-F463-4395-BE58-E05DAFEE6633}" type="pres">
      <dgm:prSet presAssocID="{245C9FD3-92A8-4A22-8650-8099CA3A6FD5}" presName="parTx" presStyleLbl="alignNode1" presStyleIdx="1" presStyleCnt="4">
        <dgm:presLayoutVars>
          <dgm:chMax val="0"/>
          <dgm:chPref val="0"/>
          <dgm:bulletEnabled val="1"/>
        </dgm:presLayoutVars>
      </dgm:prSet>
      <dgm:spPr/>
    </dgm:pt>
    <dgm:pt modelId="{4710C01D-61FE-4021-9658-23EABC4F1597}" type="pres">
      <dgm:prSet presAssocID="{245C9FD3-92A8-4A22-8650-8099CA3A6FD5}" presName="desTx" presStyleLbl="alignAccFollowNode1" presStyleIdx="1" presStyleCnt="4">
        <dgm:presLayoutVars>
          <dgm:bulletEnabled val="1"/>
        </dgm:presLayoutVars>
      </dgm:prSet>
      <dgm:spPr/>
    </dgm:pt>
    <dgm:pt modelId="{38BA7E40-79CF-420E-8063-DF196641EEBE}" type="pres">
      <dgm:prSet presAssocID="{4BC429AB-3F1F-4939-A3E9-4A2176F4B3FC}" presName="space" presStyleCnt="0"/>
      <dgm:spPr/>
    </dgm:pt>
    <dgm:pt modelId="{6E3F24CB-E3E4-4706-ABD2-A135CC8B8C18}" type="pres">
      <dgm:prSet presAssocID="{8F73205A-A0DA-46E1-B229-ECA652BD2FAD}" presName="composite" presStyleCnt="0"/>
      <dgm:spPr/>
    </dgm:pt>
    <dgm:pt modelId="{6DA9D66C-A438-475E-A253-4FE797A4FCD3}" type="pres">
      <dgm:prSet presAssocID="{8F73205A-A0DA-46E1-B229-ECA652BD2FAD}" presName="parTx" presStyleLbl="alignNode1" presStyleIdx="2" presStyleCnt="4">
        <dgm:presLayoutVars>
          <dgm:chMax val="0"/>
          <dgm:chPref val="0"/>
          <dgm:bulletEnabled val="1"/>
        </dgm:presLayoutVars>
      </dgm:prSet>
      <dgm:spPr/>
    </dgm:pt>
    <dgm:pt modelId="{C8E31E39-6CE7-4135-BE78-BE6B2E3928C9}" type="pres">
      <dgm:prSet presAssocID="{8F73205A-A0DA-46E1-B229-ECA652BD2FAD}" presName="desTx" presStyleLbl="alignAccFollowNode1" presStyleIdx="2" presStyleCnt="4">
        <dgm:presLayoutVars>
          <dgm:bulletEnabled val="1"/>
        </dgm:presLayoutVars>
      </dgm:prSet>
      <dgm:spPr/>
    </dgm:pt>
    <dgm:pt modelId="{926517E9-37F3-4DA4-A86E-BEEFD9989B64}" type="pres">
      <dgm:prSet presAssocID="{562C6F7C-47C8-49A6-9975-BFFC1F7C1152}" presName="space" presStyleCnt="0"/>
      <dgm:spPr/>
    </dgm:pt>
    <dgm:pt modelId="{4D7B2296-ABF4-4555-A1F0-86D1ECA1F8D2}" type="pres">
      <dgm:prSet presAssocID="{A83B0CDE-A505-4B28-82BB-79CB9B771E20}" presName="composite" presStyleCnt="0"/>
      <dgm:spPr/>
    </dgm:pt>
    <dgm:pt modelId="{F9FFE855-2EAC-465E-B71E-37B0FEEA384A}" type="pres">
      <dgm:prSet presAssocID="{A83B0CDE-A505-4B28-82BB-79CB9B771E20}" presName="parTx" presStyleLbl="alignNode1" presStyleIdx="3" presStyleCnt="4">
        <dgm:presLayoutVars>
          <dgm:chMax val="0"/>
          <dgm:chPref val="0"/>
          <dgm:bulletEnabled val="1"/>
        </dgm:presLayoutVars>
      </dgm:prSet>
      <dgm:spPr/>
    </dgm:pt>
    <dgm:pt modelId="{A7685600-5D1C-4063-AF46-9F8F9415BF36}" type="pres">
      <dgm:prSet presAssocID="{A83B0CDE-A505-4B28-82BB-79CB9B771E20}" presName="desTx" presStyleLbl="alignAccFollowNode1" presStyleIdx="3" presStyleCnt="4">
        <dgm:presLayoutVars>
          <dgm:bulletEnabled val="1"/>
        </dgm:presLayoutVars>
      </dgm:prSet>
      <dgm:spPr/>
    </dgm:pt>
  </dgm:ptLst>
  <dgm:cxnLst>
    <dgm:cxn modelId="{9686A400-E358-4B7B-9DB4-1C669C01177A}" srcId="{FEBB1C0A-2FB2-4A55-95B5-7D5FC881A4FD}" destId="{245C9FD3-92A8-4A22-8650-8099CA3A6FD5}" srcOrd="1" destOrd="0" parTransId="{038DC93B-2A0A-42D1-8F0B-91BBE93153BE}" sibTransId="{4BC429AB-3F1F-4939-A3E9-4A2176F4B3FC}"/>
    <dgm:cxn modelId="{FDC18E07-6E7A-4233-8421-3F3F09799AB6}" srcId="{FEBB1C0A-2FB2-4A55-95B5-7D5FC881A4FD}" destId="{D2BC3433-719D-494D-8AF7-FDE39C9BADEF}" srcOrd="0" destOrd="0" parTransId="{BDD9BA63-2041-47A7-AF59-A8D7FB81E271}" sibTransId="{6CED1F48-CFC5-4C37-BA09-EC4E1CDDEE33}"/>
    <dgm:cxn modelId="{C36C410E-DAE6-407F-9FD5-6C12A84A4203}" type="presOf" srcId="{935C4FB5-F3A6-4EAD-ACA1-A7181653C62C}" destId="{A7685600-5D1C-4063-AF46-9F8F9415BF36}" srcOrd="0" destOrd="2" presId="urn:microsoft.com/office/officeart/2005/8/layout/hList1"/>
    <dgm:cxn modelId="{43CF3A14-DCBE-42CA-97B5-00AC1D37DCE9}" srcId="{FEBB1C0A-2FB2-4A55-95B5-7D5FC881A4FD}" destId="{A83B0CDE-A505-4B28-82BB-79CB9B771E20}" srcOrd="3" destOrd="0" parTransId="{92A2D788-F5DD-40EE-8787-7CF4FE707E1C}" sibTransId="{66FF326D-D922-486B-865E-96D438344D24}"/>
    <dgm:cxn modelId="{2E235223-139C-41D8-A959-94659260BBA1}" type="presOf" srcId="{1FE576F9-17EA-417F-B0A3-EA65DCA818B9}" destId="{A7685600-5D1C-4063-AF46-9F8F9415BF36}" srcOrd="0" destOrd="0" presId="urn:microsoft.com/office/officeart/2005/8/layout/hList1"/>
    <dgm:cxn modelId="{4362052A-F4D5-48DA-A8DE-CD5AFE0285E1}" type="presOf" srcId="{D5ADFC12-2414-431D-8440-EE0FBC5B48D0}" destId="{46E95383-5FB5-4E65-BE72-C95AFC42F1F4}" srcOrd="0" destOrd="0" presId="urn:microsoft.com/office/officeart/2005/8/layout/hList1"/>
    <dgm:cxn modelId="{C3C35640-B91E-49A8-8C8C-39CA424EBD79}" srcId="{D2BC3433-719D-494D-8AF7-FDE39C9BADEF}" destId="{78B15DA6-B41B-4EB2-85A8-5C4589F8E64F}" srcOrd="1" destOrd="0" parTransId="{16700E89-7F01-4005-B761-232F78A66E7C}" sibTransId="{1850DFB6-25E3-4975-81A8-7F96E6D41797}"/>
    <dgm:cxn modelId="{5DDF5C61-0F6A-4514-A5C6-967D29CEDFD7}" type="presOf" srcId="{245C9FD3-92A8-4A22-8650-8099CA3A6FD5}" destId="{6FB39A2C-F463-4395-BE58-E05DAFEE6633}" srcOrd="0" destOrd="0" presId="urn:microsoft.com/office/officeart/2005/8/layout/hList1"/>
    <dgm:cxn modelId="{672B8F48-F6B3-4673-A2E4-8A102C7D5912}" srcId="{A83B0CDE-A505-4B28-82BB-79CB9B771E20}" destId="{9E757AB5-1E68-4D93-830F-D7F268BCFF72}" srcOrd="3" destOrd="0" parTransId="{4019065C-5352-42EF-8D39-726023EDD80F}" sibTransId="{A189B6DE-20F3-465A-9ECE-E80B60B6CCCC}"/>
    <dgm:cxn modelId="{8C15D048-949B-4985-A29F-E194E11467B0}" type="presOf" srcId="{2CEF04E3-27C0-4674-A064-D7CD43F4D807}" destId="{C8E31E39-6CE7-4135-BE78-BE6B2E3928C9}" srcOrd="0" destOrd="0" presId="urn:microsoft.com/office/officeart/2005/8/layout/hList1"/>
    <dgm:cxn modelId="{EBB94E52-A973-4481-84F1-5985888F1382}" type="presOf" srcId="{8F73205A-A0DA-46E1-B229-ECA652BD2FAD}" destId="{6DA9D66C-A438-475E-A253-4FE797A4FCD3}" srcOrd="0" destOrd="0" presId="urn:microsoft.com/office/officeart/2005/8/layout/hList1"/>
    <dgm:cxn modelId="{EC9AA174-74BC-4F5B-A315-4E00331319DA}" type="presOf" srcId="{7921750F-5D77-41E2-9631-C06EF89C233F}" destId="{4710C01D-61FE-4021-9658-23EABC4F1597}" srcOrd="0" destOrd="1" presId="urn:microsoft.com/office/officeart/2005/8/layout/hList1"/>
    <dgm:cxn modelId="{3057D754-2A65-4B44-8949-E3495036ABFD}" srcId="{245C9FD3-92A8-4A22-8650-8099CA3A6FD5}" destId="{5E21FA16-B0CD-4901-8EA5-805924AEB886}" srcOrd="0" destOrd="0" parTransId="{FA6F714E-178D-4991-95E5-33C4E386899A}" sibTransId="{8A955D87-C4E5-46F2-ADE9-E05182B4875A}"/>
    <dgm:cxn modelId="{CA396357-AB0D-44F3-9463-8FE5FFD4652F}" type="presOf" srcId="{6EF69CBB-A071-4207-B0EF-9BD0CBCEE5EF}" destId="{A7685600-5D1C-4063-AF46-9F8F9415BF36}" srcOrd="0" destOrd="1" presId="urn:microsoft.com/office/officeart/2005/8/layout/hList1"/>
    <dgm:cxn modelId="{70D55080-64BD-4437-88A0-8E031E9535B0}" type="presOf" srcId="{78B15DA6-B41B-4EB2-85A8-5C4589F8E64F}" destId="{46E95383-5FB5-4E65-BE72-C95AFC42F1F4}" srcOrd="0" destOrd="1" presId="urn:microsoft.com/office/officeart/2005/8/layout/hList1"/>
    <dgm:cxn modelId="{A5E1C39F-86D2-45F6-B915-A9C08B2F76CE}" type="presOf" srcId="{5E21FA16-B0CD-4901-8EA5-805924AEB886}" destId="{4710C01D-61FE-4021-9658-23EABC4F1597}" srcOrd="0" destOrd="0" presId="urn:microsoft.com/office/officeart/2005/8/layout/hList1"/>
    <dgm:cxn modelId="{24B934BD-4FEC-47DD-9361-5E72DC9A00D0}" type="presOf" srcId="{A83B0CDE-A505-4B28-82BB-79CB9B771E20}" destId="{F9FFE855-2EAC-465E-B71E-37B0FEEA384A}" srcOrd="0" destOrd="0" presId="urn:microsoft.com/office/officeart/2005/8/layout/hList1"/>
    <dgm:cxn modelId="{67B5AEBD-17F1-4B40-B4C4-E285ABB4F92B}" srcId="{245C9FD3-92A8-4A22-8650-8099CA3A6FD5}" destId="{7921750F-5D77-41E2-9631-C06EF89C233F}" srcOrd="1" destOrd="0" parTransId="{92DD3BB5-AD68-438F-865F-F33FB328969B}" sibTransId="{9298266B-6333-43BD-9EC6-A35CD75DB6A5}"/>
    <dgm:cxn modelId="{169408C1-ADA7-4076-A342-8E1749621D5E}" srcId="{8F73205A-A0DA-46E1-B229-ECA652BD2FAD}" destId="{2CEF04E3-27C0-4674-A064-D7CD43F4D807}" srcOrd="0" destOrd="0" parTransId="{89BA4923-E148-4093-9AFC-2A1840062581}" sibTransId="{B684C0B4-38B4-4D2F-A953-B2C114142C05}"/>
    <dgm:cxn modelId="{72ED32C7-22D1-4363-9349-A81B81E86AB9}" type="presOf" srcId="{D2BC3433-719D-494D-8AF7-FDE39C9BADEF}" destId="{05AE07DA-1A79-456A-8280-6987638C11ED}" srcOrd="0" destOrd="0" presId="urn:microsoft.com/office/officeart/2005/8/layout/hList1"/>
    <dgm:cxn modelId="{292B60C8-AB1F-47E0-A076-D999B57474A9}" srcId="{A83B0CDE-A505-4B28-82BB-79CB9B771E20}" destId="{1FE576F9-17EA-417F-B0A3-EA65DCA818B9}" srcOrd="0" destOrd="0" parTransId="{7696FF9E-2FC1-4A68-8E71-54B9DC70DFB8}" sibTransId="{50D092CA-32C2-4E61-9880-DF9BE6836F1C}"/>
    <dgm:cxn modelId="{C6AD7DD2-2C80-4B59-A63F-048770B6DE96}" srcId="{A83B0CDE-A505-4B28-82BB-79CB9B771E20}" destId="{6EF69CBB-A071-4207-B0EF-9BD0CBCEE5EF}" srcOrd="1" destOrd="0" parTransId="{B294D7EB-E532-4E56-8EF1-D0E2D8C03965}" sibTransId="{A51E3540-475E-42D3-A9FB-89F0607A0DE1}"/>
    <dgm:cxn modelId="{53A695DA-0B5A-4E06-A27A-54269E4C5DA5}" srcId="{A83B0CDE-A505-4B28-82BB-79CB9B771E20}" destId="{935C4FB5-F3A6-4EAD-ACA1-A7181653C62C}" srcOrd="2" destOrd="0" parTransId="{5A556D44-B379-4C7A-A84E-66F3FBFA051D}" sibTransId="{88C25986-EA5F-4ACC-965F-5176C2854402}"/>
    <dgm:cxn modelId="{6AEFF4E8-2498-4209-B772-D88E61E2376A}" srcId="{8F73205A-A0DA-46E1-B229-ECA652BD2FAD}" destId="{BE077F5D-928A-40A3-BBA5-679BD3A44D84}" srcOrd="1" destOrd="0" parTransId="{93EE54F1-F643-4DD6-9ADA-9B386DCE30CF}" sibTransId="{12B81F35-BC14-4F95-83D7-6BE2214B168E}"/>
    <dgm:cxn modelId="{C856CAEB-5C65-4A52-9E3E-F3586CC3BB0D}" type="presOf" srcId="{9E757AB5-1E68-4D93-830F-D7F268BCFF72}" destId="{A7685600-5D1C-4063-AF46-9F8F9415BF36}" srcOrd="0" destOrd="3" presId="urn:microsoft.com/office/officeart/2005/8/layout/hList1"/>
    <dgm:cxn modelId="{BD247BEC-E609-47CF-953E-F8439C3D709E}" srcId="{D2BC3433-719D-494D-8AF7-FDE39C9BADEF}" destId="{D5ADFC12-2414-431D-8440-EE0FBC5B48D0}" srcOrd="0" destOrd="0" parTransId="{32C369D9-592F-4C05-A35B-96BE5A9EEA52}" sibTransId="{E418A81C-30A9-441B-933A-CAD1CDA0FDD8}"/>
    <dgm:cxn modelId="{282158F0-C453-4B59-94B2-8033ADE58C91}" type="presOf" srcId="{7469B772-4342-4749-AECF-617734FFF65C}" destId="{46E95383-5FB5-4E65-BE72-C95AFC42F1F4}" srcOrd="0" destOrd="2" presId="urn:microsoft.com/office/officeart/2005/8/layout/hList1"/>
    <dgm:cxn modelId="{6ECEDCF0-2269-4DAE-903D-5427587185C5}" type="presOf" srcId="{BE077F5D-928A-40A3-BBA5-679BD3A44D84}" destId="{C8E31E39-6CE7-4135-BE78-BE6B2E3928C9}" srcOrd="0" destOrd="1" presId="urn:microsoft.com/office/officeart/2005/8/layout/hList1"/>
    <dgm:cxn modelId="{F344F8F5-7B42-4AA0-A9BB-4A17A5256158}" srcId="{D2BC3433-719D-494D-8AF7-FDE39C9BADEF}" destId="{7469B772-4342-4749-AECF-617734FFF65C}" srcOrd="2" destOrd="0" parTransId="{FD9375B5-FDF9-490B-A8A3-94995F675D2B}" sibTransId="{BEF02EF8-128C-4C9C-9316-ECB22C483E9C}"/>
    <dgm:cxn modelId="{5DE8FCF8-4EEA-44A8-B58F-8033E9E841D7}" srcId="{FEBB1C0A-2FB2-4A55-95B5-7D5FC881A4FD}" destId="{8F73205A-A0DA-46E1-B229-ECA652BD2FAD}" srcOrd="2" destOrd="0" parTransId="{F298FA8A-0E71-4DD8-BC59-28C7CFF46519}" sibTransId="{562C6F7C-47C8-49A6-9975-BFFC1F7C1152}"/>
    <dgm:cxn modelId="{9AD2EAF9-04A6-45AE-9D6A-4B5074844E66}" type="presOf" srcId="{FEBB1C0A-2FB2-4A55-95B5-7D5FC881A4FD}" destId="{640E89C3-1CBB-42B1-AB73-FD20E0AB83B4}" srcOrd="0" destOrd="0" presId="urn:microsoft.com/office/officeart/2005/8/layout/hList1"/>
    <dgm:cxn modelId="{42B67B93-E4B4-4610-B65B-C556F19E3557}" type="presParOf" srcId="{640E89C3-1CBB-42B1-AB73-FD20E0AB83B4}" destId="{7F4D78A9-8992-4ABF-A273-040EC246F720}" srcOrd="0" destOrd="0" presId="urn:microsoft.com/office/officeart/2005/8/layout/hList1"/>
    <dgm:cxn modelId="{67E40298-182C-463F-971D-37B81EBCBCAA}" type="presParOf" srcId="{7F4D78A9-8992-4ABF-A273-040EC246F720}" destId="{05AE07DA-1A79-456A-8280-6987638C11ED}" srcOrd="0" destOrd="0" presId="urn:microsoft.com/office/officeart/2005/8/layout/hList1"/>
    <dgm:cxn modelId="{68F9E617-A83A-40DC-9405-810ED96C0076}" type="presParOf" srcId="{7F4D78A9-8992-4ABF-A273-040EC246F720}" destId="{46E95383-5FB5-4E65-BE72-C95AFC42F1F4}" srcOrd="1" destOrd="0" presId="urn:microsoft.com/office/officeart/2005/8/layout/hList1"/>
    <dgm:cxn modelId="{90F77E37-412A-4E6F-B308-372E5E74694E}" type="presParOf" srcId="{640E89C3-1CBB-42B1-AB73-FD20E0AB83B4}" destId="{E7EEB39F-0232-4DAE-AA2A-7D103E7932C1}" srcOrd="1" destOrd="0" presId="urn:microsoft.com/office/officeart/2005/8/layout/hList1"/>
    <dgm:cxn modelId="{36949F0B-C8AB-478A-999F-BAD722D0E048}" type="presParOf" srcId="{640E89C3-1CBB-42B1-AB73-FD20E0AB83B4}" destId="{2BAB43D8-08C9-4DD5-B964-64F8B2455C61}" srcOrd="2" destOrd="0" presId="urn:microsoft.com/office/officeart/2005/8/layout/hList1"/>
    <dgm:cxn modelId="{FD066AE9-9D6D-45DD-9C7C-D18EAC7AE218}" type="presParOf" srcId="{2BAB43D8-08C9-4DD5-B964-64F8B2455C61}" destId="{6FB39A2C-F463-4395-BE58-E05DAFEE6633}" srcOrd="0" destOrd="0" presId="urn:microsoft.com/office/officeart/2005/8/layout/hList1"/>
    <dgm:cxn modelId="{EC7568E9-F0E9-4C91-9E7F-15882402F57D}" type="presParOf" srcId="{2BAB43D8-08C9-4DD5-B964-64F8B2455C61}" destId="{4710C01D-61FE-4021-9658-23EABC4F1597}" srcOrd="1" destOrd="0" presId="urn:microsoft.com/office/officeart/2005/8/layout/hList1"/>
    <dgm:cxn modelId="{5EC7F400-BD34-42FF-9F6A-7E7409769BC4}" type="presParOf" srcId="{640E89C3-1CBB-42B1-AB73-FD20E0AB83B4}" destId="{38BA7E40-79CF-420E-8063-DF196641EEBE}" srcOrd="3" destOrd="0" presId="urn:microsoft.com/office/officeart/2005/8/layout/hList1"/>
    <dgm:cxn modelId="{9B69161F-74AB-4E50-BFAB-D7F0012D79B8}" type="presParOf" srcId="{640E89C3-1CBB-42B1-AB73-FD20E0AB83B4}" destId="{6E3F24CB-E3E4-4706-ABD2-A135CC8B8C18}" srcOrd="4" destOrd="0" presId="urn:microsoft.com/office/officeart/2005/8/layout/hList1"/>
    <dgm:cxn modelId="{BA87DA7C-3CA2-444D-B672-3877E82BDC19}" type="presParOf" srcId="{6E3F24CB-E3E4-4706-ABD2-A135CC8B8C18}" destId="{6DA9D66C-A438-475E-A253-4FE797A4FCD3}" srcOrd="0" destOrd="0" presId="urn:microsoft.com/office/officeart/2005/8/layout/hList1"/>
    <dgm:cxn modelId="{B504A9E6-A090-4457-BB1E-FEBDEFB7A700}" type="presParOf" srcId="{6E3F24CB-E3E4-4706-ABD2-A135CC8B8C18}" destId="{C8E31E39-6CE7-4135-BE78-BE6B2E3928C9}" srcOrd="1" destOrd="0" presId="urn:microsoft.com/office/officeart/2005/8/layout/hList1"/>
    <dgm:cxn modelId="{1A44417F-AC94-4DE7-9D66-9A1B1BD4EC59}" type="presParOf" srcId="{640E89C3-1CBB-42B1-AB73-FD20E0AB83B4}" destId="{926517E9-37F3-4DA4-A86E-BEEFD9989B64}" srcOrd="5" destOrd="0" presId="urn:microsoft.com/office/officeart/2005/8/layout/hList1"/>
    <dgm:cxn modelId="{4764DCD2-D8C6-4FA2-8262-F942A9E9CD7D}" type="presParOf" srcId="{640E89C3-1CBB-42B1-AB73-FD20E0AB83B4}" destId="{4D7B2296-ABF4-4555-A1F0-86D1ECA1F8D2}" srcOrd="6" destOrd="0" presId="urn:microsoft.com/office/officeart/2005/8/layout/hList1"/>
    <dgm:cxn modelId="{5047DDB6-C948-40E9-A7EA-3B9D08C2C1BD}" type="presParOf" srcId="{4D7B2296-ABF4-4555-A1F0-86D1ECA1F8D2}" destId="{F9FFE855-2EAC-465E-B71E-37B0FEEA384A}" srcOrd="0" destOrd="0" presId="urn:microsoft.com/office/officeart/2005/8/layout/hList1"/>
    <dgm:cxn modelId="{7240F23A-9757-4052-9824-D38ABF811B8E}" type="presParOf" srcId="{4D7B2296-ABF4-4555-A1F0-86D1ECA1F8D2}" destId="{A7685600-5D1C-4063-AF46-9F8F9415BF36}"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C6A09D-9DB1-42C3-9070-377D21342A9D}">
      <dsp:nvSpPr>
        <dsp:cNvPr id="0" name=""/>
        <dsp:cNvSpPr/>
      </dsp:nvSpPr>
      <dsp:spPr>
        <a:xfrm rot="16200000">
          <a:off x="-985556" y="988259"/>
          <a:ext cx="4629085" cy="2652565"/>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0" rIns="132953" bIns="0" numCol="1" spcCol="1270" anchor="t" anchorCtr="0">
          <a:noAutofit/>
        </a:bodyPr>
        <a:lstStyle/>
        <a:p>
          <a:pPr marL="0" lvl="0" indent="0" algn="l" defTabSz="933450">
            <a:lnSpc>
              <a:spcPct val="90000"/>
            </a:lnSpc>
            <a:spcBef>
              <a:spcPct val="0"/>
            </a:spcBef>
            <a:spcAft>
              <a:spcPct val="35000"/>
            </a:spcAft>
            <a:buNone/>
          </a:pPr>
          <a:r>
            <a:rPr lang="en-US" sz="2100" kern="1200">
              <a:latin typeface="+mn-lt"/>
            </a:rPr>
            <a:t>Established in the 2022-2023 Budget and AB 209*</a:t>
          </a:r>
        </a:p>
        <a:p>
          <a:pPr marL="171450" lvl="1" indent="-171450" algn="l" defTabSz="711200">
            <a:lnSpc>
              <a:spcPct val="90000"/>
            </a:lnSpc>
            <a:spcBef>
              <a:spcPct val="0"/>
            </a:spcBef>
            <a:spcAft>
              <a:spcPct val="15000"/>
            </a:spcAft>
            <a:buChar char="•"/>
          </a:pPr>
          <a:r>
            <a:rPr lang="en-US" sz="1600" kern="1200">
              <a:latin typeface="+mn-lt"/>
            </a:rPr>
            <a:t>$50M in current fiscal year</a:t>
          </a:r>
        </a:p>
        <a:p>
          <a:pPr marL="171450" lvl="1" indent="-171450" algn="l" defTabSz="711200">
            <a:lnSpc>
              <a:spcPct val="90000"/>
            </a:lnSpc>
            <a:spcBef>
              <a:spcPct val="0"/>
            </a:spcBef>
            <a:spcAft>
              <a:spcPct val="15000"/>
            </a:spcAft>
            <a:buChar char="•"/>
          </a:pPr>
          <a:r>
            <a:rPr lang="en-US" sz="1600" kern="1200">
              <a:latin typeface="+mn-lt"/>
            </a:rPr>
            <a:t>$25M proposed in next fiscal year</a:t>
          </a:r>
        </a:p>
        <a:p>
          <a:pPr marL="171450" lvl="1" indent="-171450" algn="l" defTabSz="711200">
            <a:lnSpc>
              <a:spcPct val="90000"/>
            </a:lnSpc>
            <a:spcBef>
              <a:spcPct val="0"/>
            </a:spcBef>
            <a:spcAft>
              <a:spcPct val="15000"/>
            </a:spcAft>
            <a:buChar char="•"/>
          </a:pPr>
          <a:r>
            <a:rPr lang="en-US" sz="1600" kern="1200">
              <a:latin typeface="+mn-lt"/>
            </a:rPr>
            <a:t>Encumbrance by June 30, 2025 and liquidation by June 30, 2028</a:t>
          </a:r>
        </a:p>
      </dsp:txBody>
      <dsp:txXfrm rot="5400000">
        <a:off x="2704" y="925816"/>
        <a:ext cx="2652565" cy="2777451"/>
      </dsp:txXfrm>
    </dsp:sp>
    <dsp:sp modelId="{AC18BBDE-0992-4A2B-A022-9EDAAEAB2110}">
      <dsp:nvSpPr>
        <dsp:cNvPr id="0" name=""/>
        <dsp:cNvSpPr/>
      </dsp:nvSpPr>
      <dsp:spPr>
        <a:xfrm rot="16200000">
          <a:off x="1865951" y="988259"/>
          <a:ext cx="4629085" cy="2652565"/>
        </a:xfrm>
        <a:prstGeom prst="flowChartManualOperation">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0" rIns="132953" bIns="0" numCol="1" spcCol="1270" anchor="t" anchorCtr="0">
          <a:noAutofit/>
        </a:bodyPr>
        <a:lstStyle/>
        <a:p>
          <a:pPr marL="0" lvl="0" indent="0" algn="l" defTabSz="933450">
            <a:lnSpc>
              <a:spcPct val="90000"/>
            </a:lnSpc>
            <a:spcBef>
              <a:spcPct val="0"/>
            </a:spcBef>
            <a:spcAft>
              <a:spcPct val="35000"/>
            </a:spcAft>
            <a:buNone/>
          </a:pPr>
          <a:r>
            <a:rPr lang="en-US" sz="2100" kern="1200">
              <a:latin typeface="+mn-lt"/>
            </a:rPr>
            <a:t>Purpose</a:t>
          </a:r>
        </a:p>
        <a:p>
          <a:pPr marL="171450" lvl="1" indent="-171450" algn="l" defTabSz="711200">
            <a:lnSpc>
              <a:spcPct val="90000"/>
            </a:lnSpc>
            <a:spcBef>
              <a:spcPct val="0"/>
            </a:spcBef>
            <a:spcAft>
              <a:spcPct val="15000"/>
            </a:spcAft>
            <a:buChar char="•"/>
          </a:pPr>
          <a:r>
            <a:rPr lang="en-US" sz="1600" kern="1200">
              <a:latin typeface="+mn-lt"/>
            </a:rPr>
            <a:t>Incentives for eligible projects</a:t>
          </a:r>
        </a:p>
        <a:p>
          <a:pPr marL="171450" lvl="1" indent="-171450" algn="l" defTabSz="711200">
            <a:lnSpc>
              <a:spcPct val="90000"/>
            </a:lnSpc>
            <a:spcBef>
              <a:spcPct val="0"/>
            </a:spcBef>
            <a:spcAft>
              <a:spcPct val="15000"/>
            </a:spcAft>
            <a:buChar char="•"/>
          </a:pPr>
          <a:r>
            <a:rPr lang="en-US" sz="1600" kern="1200">
              <a:latin typeface="+mn-lt"/>
            </a:rPr>
            <a:t>Advance technologies for direct air capture of atmospheric carbon</a:t>
          </a:r>
        </a:p>
      </dsp:txBody>
      <dsp:txXfrm rot="5400000">
        <a:off x="2854211" y="925816"/>
        <a:ext cx="2652565" cy="2777451"/>
      </dsp:txXfrm>
    </dsp:sp>
    <dsp:sp modelId="{02410E02-FA98-401A-82F6-E784740A86FA}">
      <dsp:nvSpPr>
        <dsp:cNvPr id="0" name=""/>
        <dsp:cNvSpPr/>
      </dsp:nvSpPr>
      <dsp:spPr>
        <a:xfrm rot="16200000">
          <a:off x="4717460" y="988259"/>
          <a:ext cx="4629085" cy="2652565"/>
        </a:xfrm>
        <a:prstGeom prst="flowChartManualOperation">
          <a:avLst/>
        </a:prstGeom>
        <a:solidFill>
          <a:schemeClr val="accent3">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0" rIns="132953" bIns="0" numCol="1" spcCol="1270" anchor="t" anchorCtr="0">
          <a:noAutofit/>
        </a:bodyPr>
        <a:lstStyle/>
        <a:p>
          <a:pPr marL="0" lvl="0" indent="0" algn="l" defTabSz="933450">
            <a:lnSpc>
              <a:spcPct val="90000"/>
            </a:lnSpc>
            <a:spcBef>
              <a:spcPct val="0"/>
            </a:spcBef>
            <a:spcAft>
              <a:spcPct val="35000"/>
            </a:spcAft>
            <a:buNone/>
          </a:pPr>
          <a:r>
            <a:rPr lang="en-US" sz="2100" kern="1200">
              <a:latin typeface="+mn-lt"/>
            </a:rPr>
            <a:t>Eligible projects</a:t>
          </a:r>
        </a:p>
        <a:p>
          <a:pPr marL="171450" lvl="1" indent="-171450" algn="l" defTabSz="711200">
            <a:lnSpc>
              <a:spcPct val="90000"/>
            </a:lnSpc>
            <a:spcBef>
              <a:spcPct val="0"/>
            </a:spcBef>
            <a:spcAft>
              <a:spcPct val="15000"/>
            </a:spcAft>
            <a:buChar char="•"/>
          </a:pPr>
          <a:r>
            <a:rPr lang="en-US" sz="1600" kern="1200">
              <a:latin typeface="+mn-lt"/>
            </a:rPr>
            <a:t>Research development and demonstrations</a:t>
          </a:r>
        </a:p>
        <a:p>
          <a:pPr marL="171450" lvl="1" indent="-171450" algn="l" defTabSz="711200">
            <a:lnSpc>
              <a:spcPct val="90000"/>
            </a:lnSpc>
            <a:spcBef>
              <a:spcPct val="0"/>
            </a:spcBef>
            <a:spcAft>
              <a:spcPct val="15000"/>
            </a:spcAft>
            <a:buChar char="•"/>
          </a:pPr>
          <a:r>
            <a:rPr lang="en-US" sz="1600" kern="1200">
              <a:latin typeface="+mn-lt"/>
            </a:rPr>
            <a:t>Pilot research test center</a:t>
          </a:r>
        </a:p>
      </dsp:txBody>
      <dsp:txXfrm rot="5400000">
        <a:off x="5705720" y="925816"/>
        <a:ext cx="2652565" cy="2777451"/>
      </dsp:txXfrm>
    </dsp:sp>
    <dsp:sp modelId="{A01054D2-BA42-4A2F-AB34-31899EBA0B7D}">
      <dsp:nvSpPr>
        <dsp:cNvPr id="0" name=""/>
        <dsp:cNvSpPr/>
      </dsp:nvSpPr>
      <dsp:spPr>
        <a:xfrm rot="16200000">
          <a:off x="7568968" y="988259"/>
          <a:ext cx="4629085" cy="2652565"/>
        </a:xfrm>
        <a:prstGeom prst="flowChartManualOperation">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0" rIns="132953" bIns="0" numCol="1" spcCol="1270" anchor="t" anchorCtr="0">
          <a:noAutofit/>
        </a:bodyPr>
        <a:lstStyle/>
        <a:p>
          <a:pPr marL="0" lvl="0" indent="0" algn="l" defTabSz="933450">
            <a:lnSpc>
              <a:spcPct val="90000"/>
            </a:lnSpc>
            <a:spcBef>
              <a:spcPct val="0"/>
            </a:spcBef>
            <a:spcAft>
              <a:spcPct val="35000"/>
            </a:spcAft>
            <a:buNone/>
          </a:pPr>
          <a:r>
            <a:rPr lang="en-US" sz="2100" kern="1200">
              <a:latin typeface="+mn-lt"/>
            </a:rPr>
            <a:t>Ineligible projects</a:t>
          </a:r>
        </a:p>
        <a:p>
          <a:pPr marL="171450" lvl="1" indent="-171450" algn="l" defTabSz="711200">
            <a:lnSpc>
              <a:spcPct val="90000"/>
            </a:lnSpc>
            <a:spcBef>
              <a:spcPct val="0"/>
            </a:spcBef>
            <a:spcAft>
              <a:spcPct val="15000"/>
            </a:spcAft>
            <a:buChar char="•"/>
          </a:pPr>
          <a:r>
            <a:rPr lang="en-US" sz="1600" kern="1200">
              <a:latin typeface="+mn-lt"/>
            </a:rPr>
            <a:t>Petroleum or gas production, processing, or refining facility</a:t>
          </a:r>
        </a:p>
        <a:p>
          <a:pPr marL="171450" lvl="1" indent="-171450" algn="l" defTabSz="711200">
            <a:lnSpc>
              <a:spcPct val="90000"/>
            </a:lnSpc>
            <a:spcBef>
              <a:spcPct val="0"/>
            </a:spcBef>
            <a:spcAft>
              <a:spcPct val="15000"/>
            </a:spcAft>
            <a:buChar char="•"/>
          </a:pPr>
          <a:r>
            <a:rPr lang="en-US" sz="1600" kern="1200">
              <a:latin typeface="+mn-lt"/>
            </a:rPr>
            <a:t>Enhanced oil recovery</a:t>
          </a:r>
        </a:p>
      </dsp:txBody>
      <dsp:txXfrm rot="5400000">
        <a:off x="8557228" y="925816"/>
        <a:ext cx="2652565" cy="27774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DD6DBF-4521-4BDF-A705-7B5E456138D4}">
      <dsp:nvSpPr>
        <dsp:cNvPr id="0" name=""/>
        <dsp:cNvSpPr/>
      </dsp:nvSpPr>
      <dsp:spPr>
        <a:xfrm>
          <a:off x="0" y="32348"/>
          <a:ext cx="10853691" cy="959400"/>
        </a:xfrm>
        <a:prstGeom prst="round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kern="1200"/>
            <a:t>Research Test Center</a:t>
          </a:r>
        </a:p>
      </dsp:txBody>
      <dsp:txXfrm>
        <a:off x="46834" y="79182"/>
        <a:ext cx="10760023" cy="865732"/>
      </dsp:txXfrm>
    </dsp:sp>
    <dsp:sp modelId="{65106ECB-9E46-47B3-9687-7F7694E54008}">
      <dsp:nvSpPr>
        <dsp:cNvPr id="0" name=""/>
        <dsp:cNvSpPr/>
      </dsp:nvSpPr>
      <dsp:spPr>
        <a:xfrm>
          <a:off x="0" y="1109828"/>
          <a:ext cx="10853691" cy="959400"/>
        </a:xfrm>
        <a:prstGeom prst="round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rtl="0">
            <a:lnSpc>
              <a:spcPct val="90000"/>
            </a:lnSpc>
            <a:spcBef>
              <a:spcPct val="0"/>
            </a:spcBef>
            <a:spcAft>
              <a:spcPct val="35000"/>
            </a:spcAft>
            <a:buNone/>
          </a:pPr>
          <a:r>
            <a:rPr lang="en-US" sz="4100" kern="1200">
              <a:latin typeface="+mn-lt"/>
            </a:rPr>
            <a:t>Cost Share for Federal Grants </a:t>
          </a:r>
        </a:p>
      </dsp:txBody>
      <dsp:txXfrm>
        <a:off x="46834" y="1156662"/>
        <a:ext cx="10760023" cy="865732"/>
      </dsp:txXfrm>
    </dsp:sp>
    <dsp:sp modelId="{0B9EB563-20CF-4995-BE2E-C729E23224F8}">
      <dsp:nvSpPr>
        <dsp:cNvPr id="0" name=""/>
        <dsp:cNvSpPr/>
      </dsp:nvSpPr>
      <dsp:spPr>
        <a:xfrm>
          <a:off x="0" y="2187308"/>
          <a:ext cx="10853691" cy="1189137"/>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kern="1200" dirty="0"/>
            <a:t>Applied Research and Demonstration Grants</a:t>
          </a:r>
        </a:p>
      </dsp:txBody>
      <dsp:txXfrm>
        <a:off x="58049" y="2245357"/>
        <a:ext cx="10737593" cy="1073039"/>
      </dsp:txXfrm>
    </dsp:sp>
    <dsp:sp modelId="{862F5197-00CD-45FA-974D-88DB8D5382C1}">
      <dsp:nvSpPr>
        <dsp:cNvPr id="0" name=""/>
        <dsp:cNvSpPr/>
      </dsp:nvSpPr>
      <dsp:spPr>
        <a:xfrm>
          <a:off x="0" y="3494526"/>
          <a:ext cx="10853691" cy="959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kern="1200" dirty="0"/>
            <a:t>Engagement and Outreach</a:t>
          </a:r>
        </a:p>
      </dsp:txBody>
      <dsp:txXfrm>
        <a:off x="46834" y="3541360"/>
        <a:ext cx="10760023" cy="86573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AE07DA-1A79-456A-8280-6987638C11ED}">
      <dsp:nvSpPr>
        <dsp:cNvPr id="0" name=""/>
        <dsp:cNvSpPr/>
      </dsp:nvSpPr>
      <dsp:spPr>
        <a:xfrm>
          <a:off x="3953" y="197997"/>
          <a:ext cx="2377306" cy="90558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a:t>Research Center Planning</a:t>
          </a:r>
        </a:p>
      </dsp:txBody>
      <dsp:txXfrm>
        <a:off x="3953" y="197997"/>
        <a:ext cx="2377306" cy="905582"/>
      </dsp:txXfrm>
    </dsp:sp>
    <dsp:sp modelId="{46E95383-5FB5-4E65-BE72-C95AFC42F1F4}">
      <dsp:nvSpPr>
        <dsp:cNvPr id="0" name=""/>
        <dsp:cNvSpPr/>
      </dsp:nvSpPr>
      <dsp:spPr>
        <a:xfrm>
          <a:off x="3953" y="1103580"/>
          <a:ext cx="2377306" cy="332488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a:t>Max 10% of CEC grant</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mn-lt"/>
              <a:ea typeface="+mn-lt"/>
              <a:cs typeface="+mn-lt"/>
            </a:rPr>
            <a:t>Technologically, financially, and legally viable</a:t>
          </a:r>
          <a:endParaRPr lang="en-US" sz="1900" kern="1200">
            <a:latin typeface="+mn-lt"/>
          </a:endParaRP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mn-lt"/>
              <a:ea typeface="+mn-lt"/>
              <a:cs typeface="+mn-lt"/>
            </a:rPr>
            <a:t>Local community stakeholder input</a:t>
          </a:r>
          <a:endParaRPr lang="en-US" sz="1900" kern="1200">
            <a:latin typeface="+mn-lt"/>
          </a:endParaRPr>
        </a:p>
      </dsp:txBody>
      <dsp:txXfrm>
        <a:off x="3953" y="1103580"/>
        <a:ext cx="2377306" cy="3324881"/>
      </dsp:txXfrm>
    </dsp:sp>
    <dsp:sp modelId="{6FB39A2C-F463-4395-BE58-E05DAFEE6633}">
      <dsp:nvSpPr>
        <dsp:cNvPr id="0" name=""/>
        <dsp:cNvSpPr/>
      </dsp:nvSpPr>
      <dsp:spPr>
        <a:xfrm>
          <a:off x="2714082" y="197997"/>
          <a:ext cx="2377306" cy="90558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a:t>Development and Permitting</a:t>
          </a:r>
        </a:p>
      </dsp:txBody>
      <dsp:txXfrm>
        <a:off x="2714082" y="197997"/>
        <a:ext cx="2377306" cy="905582"/>
      </dsp:txXfrm>
    </dsp:sp>
    <dsp:sp modelId="{4710C01D-61FE-4021-9658-23EABC4F1597}">
      <dsp:nvSpPr>
        <dsp:cNvPr id="0" name=""/>
        <dsp:cNvSpPr/>
      </dsp:nvSpPr>
      <dsp:spPr>
        <a:xfrm>
          <a:off x="2714082" y="1103580"/>
          <a:ext cx="2377306" cy="332488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a:latin typeface="+mn-lt"/>
            </a:rPr>
            <a:t>Max 10% of CEC grant; exclude regulatory </a:t>
          </a:r>
          <a:r>
            <a:rPr lang="en-US" sz="1900" kern="1200" err="1">
              <a:latin typeface="+mn-lt"/>
            </a:rPr>
            <a:t>reqmts</a:t>
          </a:r>
          <a:r>
            <a:rPr lang="en-US" sz="1900" kern="1200">
              <a:latin typeface="+mn-lt"/>
            </a:rPr>
            <a:t> (e.g., permitting, CEQA)</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latin typeface="+mn-lt"/>
            </a:rPr>
            <a:t>Complete all regulatory requirements, financial structure, community engagement, and risk management</a:t>
          </a:r>
        </a:p>
      </dsp:txBody>
      <dsp:txXfrm>
        <a:off x="2714082" y="1103580"/>
        <a:ext cx="2377306" cy="3324881"/>
      </dsp:txXfrm>
    </dsp:sp>
    <dsp:sp modelId="{6DA9D66C-A438-475E-A253-4FE797A4FCD3}">
      <dsp:nvSpPr>
        <dsp:cNvPr id="0" name=""/>
        <dsp:cNvSpPr/>
      </dsp:nvSpPr>
      <dsp:spPr>
        <a:xfrm>
          <a:off x="5424211" y="197997"/>
          <a:ext cx="2377306" cy="90558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dirty="0"/>
            <a:t>Manufacturing, equipment, materials</a:t>
          </a:r>
        </a:p>
      </dsp:txBody>
      <dsp:txXfrm>
        <a:off x="5424211" y="197997"/>
        <a:ext cx="2377306" cy="905582"/>
      </dsp:txXfrm>
    </dsp:sp>
    <dsp:sp modelId="{C8E31E39-6CE7-4135-BE78-BE6B2E3928C9}">
      <dsp:nvSpPr>
        <dsp:cNvPr id="0" name=""/>
        <dsp:cNvSpPr/>
      </dsp:nvSpPr>
      <dsp:spPr>
        <a:xfrm>
          <a:off x="5424211" y="1103580"/>
          <a:ext cx="2377306" cy="332488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dirty="0"/>
            <a:t>Min 50% of CEC grant</a:t>
          </a:r>
        </a:p>
        <a:p>
          <a:pPr marL="171450" lvl="1" indent="-171450" algn="l" defTabSz="844550">
            <a:lnSpc>
              <a:spcPct val="90000"/>
            </a:lnSpc>
            <a:spcBef>
              <a:spcPct val="0"/>
            </a:spcBef>
            <a:spcAft>
              <a:spcPct val="15000"/>
            </a:spcAft>
            <a:buChar char="•"/>
          </a:pPr>
          <a:r>
            <a:rPr lang="en-US" sz="1900" kern="1200"/>
            <a:t>Regular installation &amp; construction updates</a:t>
          </a:r>
        </a:p>
      </dsp:txBody>
      <dsp:txXfrm>
        <a:off x="5424211" y="1103580"/>
        <a:ext cx="2377306" cy="3324881"/>
      </dsp:txXfrm>
    </dsp:sp>
    <dsp:sp modelId="{F9FFE855-2EAC-465E-B71E-37B0FEEA384A}">
      <dsp:nvSpPr>
        <dsp:cNvPr id="0" name=""/>
        <dsp:cNvSpPr/>
      </dsp:nvSpPr>
      <dsp:spPr>
        <a:xfrm>
          <a:off x="8134340" y="197997"/>
          <a:ext cx="2377306" cy="90558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a:t>Evaluation &amp; Dissemination</a:t>
          </a:r>
        </a:p>
      </dsp:txBody>
      <dsp:txXfrm>
        <a:off x="8134340" y="197997"/>
        <a:ext cx="2377306" cy="905582"/>
      </dsp:txXfrm>
    </dsp:sp>
    <dsp:sp modelId="{A7685600-5D1C-4063-AF46-9F8F9415BF36}">
      <dsp:nvSpPr>
        <dsp:cNvPr id="0" name=""/>
        <dsp:cNvSpPr/>
      </dsp:nvSpPr>
      <dsp:spPr>
        <a:xfrm>
          <a:off x="8134340" y="1103580"/>
          <a:ext cx="2377306" cy="332488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a:latin typeface="+mn-lt"/>
            </a:rPr>
            <a:t>Max 30% of CEC grant</a:t>
          </a:r>
        </a:p>
        <a:p>
          <a:pPr marL="171450" lvl="1" indent="-171450" algn="l" defTabSz="844550">
            <a:lnSpc>
              <a:spcPct val="90000"/>
            </a:lnSpc>
            <a:spcBef>
              <a:spcPct val="0"/>
            </a:spcBef>
            <a:spcAft>
              <a:spcPct val="15000"/>
            </a:spcAft>
            <a:buChar char="•"/>
          </a:pPr>
          <a:r>
            <a:rPr lang="en-US" sz="1900" kern="1200">
              <a:latin typeface="+mn-lt"/>
            </a:rPr>
            <a:t>Regular updates on testing, reports, and dissemination</a:t>
          </a:r>
        </a:p>
        <a:p>
          <a:pPr marL="171450" lvl="1" indent="-171450" algn="l" defTabSz="844550">
            <a:lnSpc>
              <a:spcPct val="90000"/>
            </a:lnSpc>
            <a:spcBef>
              <a:spcPct val="0"/>
            </a:spcBef>
            <a:spcAft>
              <a:spcPct val="15000"/>
            </a:spcAft>
            <a:buChar char="•"/>
          </a:pPr>
          <a:endParaRPr lang="en-US" sz="1900" kern="1200"/>
        </a:p>
      </dsp:txBody>
      <dsp:txXfrm>
        <a:off x="8134340" y="1103580"/>
        <a:ext cx="2377306" cy="332488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A97056-7A37-4816-8418-37931EA91A04}">
      <dsp:nvSpPr>
        <dsp:cNvPr id="0" name=""/>
        <dsp:cNvSpPr/>
      </dsp:nvSpPr>
      <dsp:spPr>
        <a:xfrm>
          <a:off x="0" y="330540"/>
          <a:ext cx="1661205" cy="664482"/>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Black" panose="020B0A04020102020204"/>
            </a:rPr>
            <a:t>CEC GFO</a:t>
          </a:r>
          <a:endParaRPr lang="en-US" sz="1300" kern="1200"/>
        </a:p>
      </dsp:txBody>
      <dsp:txXfrm>
        <a:off x="332241" y="330540"/>
        <a:ext cx="996723" cy="664482"/>
      </dsp:txXfrm>
    </dsp:sp>
    <dsp:sp modelId="{22B0705E-4B70-4541-94FE-5C99C07D9356}">
      <dsp:nvSpPr>
        <dsp:cNvPr id="0" name=""/>
        <dsp:cNvSpPr/>
      </dsp:nvSpPr>
      <dsp:spPr>
        <a:xfrm>
          <a:off x="1495084" y="330540"/>
          <a:ext cx="1661205" cy="664482"/>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Black" panose="020B0A04020102020204"/>
            </a:rPr>
            <a:t>Add DOE FOAs</a:t>
          </a:r>
          <a:endParaRPr lang="en-US" sz="1300" kern="1200"/>
        </a:p>
      </dsp:txBody>
      <dsp:txXfrm>
        <a:off x="1827325" y="330540"/>
        <a:ext cx="996723" cy="664482"/>
      </dsp:txXfrm>
    </dsp:sp>
    <dsp:sp modelId="{4240B2DD-0CE9-4E2A-B921-7B696F2D041F}">
      <dsp:nvSpPr>
        <dsp:cNvPr id="0" name=""/>
        <dsp:cNvSpPr/>
      </dsp:nvSpPr>
      <dsp:spPr>
        <a:xfrm>
          <a:off x="2990169" y="330540"/>
          <a:ext cx="1661205" cy="664482"/>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Black" panose="020B0A04020102020204"/>
            </a:rPr>
            <a:t>CEC Proposal Review</a:t>
          </a:r>
          <a:endParaRPr lang="en-US" sz="1300" kern="1200"/>
        </a:p>
      </dsp:txBody>
      <dsp:txXfrm>
        <a:off x="3322410" y="330540"/>
        <a:ext cx="996723" cy="664482"/>
      </dsp:txXfrm>
    </dsp:sp>
    <dsp:sp modelId="{168A7299-0068-4203-8159-BD8DF88D44F1}">
      <dsp:nvSpPr>
        <dsp:cNvPr id="0" name=""/>
        <dsp:cNvSpPr/>
      </dsp:nvSpPr>
      <dsp:spPr>
        <a:xfrm>
          <a:off x="4485253" y="330540"/>
          <a:ext cx="1661205" cy="664482"/>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Black" panose="020B0A04020102020204"/>
            </a:rPr>
            <a:t>NOPA-phase 1</a:t>
          </a:r>
        </a:p>
      </dsp:txBody>
      <dsp:txXfrm>
        <a:off x="4817494" y="330540"/>
        <a:ext cx="996723" cy="664482"/>
      </dsp:txXfrm>
    </dsp:sp>
    <dsp:sp modelId="{643D1321-AA29-438A-BA8C-1ED420527A80}">
      <dsp:nvSpPr>
        <dsp:cNvPr id="0" name=""/>
        <dsp:cNvSpPr/>
      </dsp:nvSpPr>
      <dsp:spPr>
        <a:xfrm>
          <a:off x="5980338" y="330540"/>
          <a:ext cx="1661205" cy="664482"/>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Black" panose="020B0A04020102020204"/>
            </a:rPr>
            <a:t>DOE Award</a:t>
          </a:r>
        </a:p>
      </dsp:txBody>
      <dsp:txXfrm>
        <a:off x="6312579" y="330540"/>
        <a:ext cx="996723" cy="664482"/>
      </dsp:txXfrm>
    </dsp:sp>
    <dsp:sp modelId="{00EBFDAE-3B6D-43ED-B839-764DF1D46FBD}">
      <dsp:nvSpPr>
        <dsp:cNvPr id="0" name=""/>
        <dsp:cNvSpPr/>
      </dsp:nvSpPr>
      <dsp:spPr>
        <a:xfrm>
          <a:off x="7528432" y="356335"/>
          <a:ext cx="1661205" cy="664482"/>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Black" panose="020B0A04020102020204"/>
            </a:rPr>
            <a:t>NOPA-phase 2</a:t>
          </a:r>
        </a:p>
      </dsp:txBody>
      <dsp:txXfrm>
        <a:off x="7860673" y="356335"/>
        <a:ext cx="996723" cy="664482"/>
      </dsp:txXfrm>
    </dsp:sp>
    <dsp:sp modelId="{D064DA19-E490-4C5A-9BD4-E56490EA69EF}">
      <dsp:nvSpPr>
        <dsp:cNvPr id="0" name=""/>
        <dsp:cNvSpPr/>
      </dsp:nvSpPr>
      <dsp:spPr>
        <a:xfrm>
          <a:off x="8970507" y="330540"/>
          <a:ext cx="1661205" cy="664482"/>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rtl="0">
            <a:lnSpc>
              <a:spcPct val="90000"/>
            </a:lnSpc>
            <a:spcBef>
              <a:spcPct val="0"/>
            </a:spcBef>
            <a:spcAft>
              <a:spcPct val="35000"/>
            </a:spcAft>
            <a:buNone/>
          </a:pPr>
          <a:r>
            <a:rPr lang="en-US" sz="1300" kern="1200">
              <a:latin typeface="Arial Black" panose="020B0A04020102020204"/>
            </a:rPr>
            <a:t>CEC grant approval</a:t>
          </a:r>
        </a:p>
      </dsp:txBody>
      <dsp:txXfrm>
        <a:off x="9302748" y="330540"/>
        <a:ext cx="996723" cy="66448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AE07DA-1A79-456A-8280-6987638C11ED}">
      <dsp:nvSpPr>
        <dsp:cNvPr id="0" name=""/>
        <dsp:cNvSpPr/>
      </dsp:nvSpPr>
      <dsp:spPr>
        <a:xfrm>
          <a:off x="3953" y="202072"/>
          <a:ext cx="2377306" cy="90558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a:t>Planning</a:t>
          </a:r>
        </a:p>
      </dsp:txBody>
      <dsp:txXfrm>
        <a:off x="3953" y="202072"/>
        <a:ext cx="2377306" cy="905582"/>
      </dsp:txXfrm>
    </dsp:sp>
    <dsp:sp modelId="{46E95383-5FB5-4E65-BE72-C95AFC42F1F4}">
      <dsp:nvSpPr>
        <dsp:cNvPr id="0" name=""/>
        <dsp:cNvSpPr/>
      </dsp:nvSpPr>
      <dsp:spPr>
        <a:xfrm>
          <a:off x="7" y="1090838"/>
          <a:ext cx="2377306" cy="331673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rtl="0">
            <a:lnSpc>
              <a:spcPct val="90000"/>
            </a:lnSpc>
            <a:spcBef>
              <a:spcPct val="0"/>
            </a:spcBef>
            <a:spcAft>
              <a:spcPct val="15000"/>
            </a:spcAft>
            <a:buChar char="•"/>
          </a:pPr>
          <a:r>
            <a:rPr lang="en-US" sz="1900" b="0" kern="1200">
              <a:latin typeface="+mn-lt"/>
            </a:rPr>
            <a:t>Max 10% of CEC grant for engineering + design</a:t>
          </a:r>
        </a:p>
        <a:p>
          <a:pPr marL="171450" lvl="1" indent="-171450" algn="l" defTabSz="844550">
            <a:lnSpc>
              <a:spcPct val="90000"/>
            </a:lnSpc>
            <a:spcBef>
              <a:spcPct val="0"/>
            </a:spcBef>
            <a:spcAft>
              <a:spcPct val="15000"/>
            </a:spcAft>
            <a:buFont typeface="Arial" panose="020B0604020202020204" pitchFamily="34" charset="0"/>
            <a:buChar char="•"/>
          </a:pPr>
          <a:r>
            <a:rPr lang="en-US" sz="1900" b="0" kern="1200">
              <a:ea typeface="+mn-lt"/>
              <a:cs typeface="+mn-lt"/>
            </a:rPr>
            <a:t>Technologically, financially, and legally viable</a:t>
          </a:r>
          <a:endParaRPr lang="en-US" sz="1900" b="0" kern="1200"/>
        </a:p>
        <a:p>
          <a:pPr marL="171450" lvl="1" indent="-171450" algn="l" defTabSz="844550">
            <a:lnSpc>
              <a:spcPct val="90000"/>
            </a:lnSpc>
            <a:spcBef>
              <a:spcPct val="0"/>
            </a:spcBef>
            <a:spcAft>
              <a:spcPct val="15000"/>
            </a:spcAft>
            <a:buFont typeface="Arial" panose="020B0604020202020204" pitchFamily="34" charset="0"/>
            <a:buChar char="•"/>
          </a:pPr>
          <a:r>
            <a:rPr lang="en-US" sz="1900" b="0" kern="1200">
              <a:ea typeface="+mn-lt"/>
              <a:cs typeface="+mn-lt"/>
            </a:rPr>
            <a:t>Local community stakeholder input and consideration</a:t>
          </a:r>
          <a:endParaRPr lang="en-US" sz="1900" b="0" kern="1200"/>
        </a:p>
      </dsp:txBody>
      <dsp:txXfrm>
        <a:off x="7" y="1090838"/>
        <a:ext cx="2377306" cy="3316732"/>
      </dsp:txXfrm>
    </dsp:sp>
    <dsp:sp modelId="{6FB39A2C-F463-4395-BE58-E05DAFEE6633}">
      <dsp:nvSpPr>
        <dsp:cNvPr id="0" name=""/>
        <dsp:cNvSpPr/>
      </dsp:nvSpPr>
      <dsp:spPr>
        <a:xfrm>
          <a:off x="2714082" y="202072"/>
          <a:ext cx="2377306" cy="90558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a:t>Development and Permitting</a:t>
          </a:r>
        </a:p>
      </dsp:txBody>
      <dsp:txXfrm>
        <a:off x="2714082" y="202072"/>
        <a:ext cx="2377306" cy="905582"/>
      </dsp:txXfrm>
    </dsp:sp>
    <dsp:sp modelId="{4710C01D-61FE-4021-9658-23EABC4F1597}">
      <dsp:nvSpPr>
        <dsp:cNvPr id="0" name=""/>
        <dsp:cNvSpPr/>
      </dsp:nvSpPr>
      <dsp:spPr>
        <a:xfrm>
          <a:off x="2714082" y="1107654"/>
          <a:ext cx="2377306" cy="331673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a:t>Max 10% of CEC grant; exclude regulatory </a:t>
          </a:r>
          <a:r>
            <a:rPr lang="en-US" sz="1900" kern="1200" err="1"/>
            <a:t>reqmts</a:t>
          </a:r>
          <a:r>
            <a:rPr lang="en-US" sz="1900" kern="1200"/>
            <a:t> (e.g., permitting, CEQA)</a:t>
          </a:r>
        </a:p>
        <a:p>
          <a:pPr marL="171450" lvl="1" indent="-171450" algn="l" defTabSz="844550">
            <a:lnSpc>
              <a:spcPct val="90000"/>
            </a:lnSpc>
            <a:spcBef>
              <a:spcPct val="0"/>
            </a:spcBef>
            <a:spcAft>
              <a:spcPct val="15000"/>
            </a:spcAft>
            <a:buFont typeface="Arial" panose="020B0604020202020204" pitchFamily="34" charset="0"/>
            <a:buChar char="•"/>
          </a:pPr>
          <a:r>
            <a:rPr lang="en-US" sz="1900" kern="1200"/>
            <a:t>Complete all regulatory requirements, financial structure, community engagement, and risk management</a:t>
          </a:r>
        </a:p>
      </dsp:txBody>
      <dsp:txXfrm>
        <a:off x="2714082" y="1107654"/>
        <a:ext cx="2377306" cy="3316732"/>
      </dsp:txXfrm>
    </dsp:sp>
    <dsp:sp modelId="{6DA9D66C-A438-475E-A253-4FE797A4FCD3}">
      <dsp:nvSpPr>
        <dsp:cNvPr id="0" name=""/>
        <dsp:cNvSpPr/>
      </dsp:nvSpPr>
      <dsp:spPr>
        <a:xfrm>
          <a:off x="5424211" y="202072"/>
          <a:ext cx="2377306" cy="90558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dirty="0"/>
            <a:t>Manufacturing, equipment, materials</a:t>
          </a:r>
        </a:p>
      </dsp:txBody>
      <dsp:txXfrm>
        <a:off x="5424211" y="202072"/>
        <a:ext cx="2377306" cy="905582"/>
      </dsp:txXfrm>
    </dsp:sp>
    <dsp:sp modelId="{C8E31E39-6CE7-4135-BE78-BE6B2E3928C9}">
      <dsp:nvSpPr>
        <dsp:cNvPr id="0" name=""/>
        <dsp:cNvSpPr/>
      </dsp:nvSpPr>
      <dsp:spPr>
        <a:xfrm>
          <a:off x="5424211" y="1107654"/>
          <a:ext cx="2377306" cy="331673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a:t>Min 70% of CEC grant</a:t>
          </a:r>
        </a:p>
        <a:p>
          <a:pPr marL="171450" lvl="1" indent="-171450" algn="l" defTabSz="844550">
            <a:lnSpc>
              <a:spcPct val="90000"/>
            </a:lnSpc>
            <a:spcBef>
              <a:spcPct val="0"/>
            </a:spcBef>
            <a:spcAft>
              <a:spcPct val="15000"/>
            </a:spcAft>
            <a:buChar char="•"/>
          </a:pPr>
          <a:r>
            <a:rPr lang="en-US" sz="1900" kern="1200"/>
            <a:t>Monitor progress and evaluate construction progress</a:t>
          </a:r>
        </a:p>
      </dsp:txBody>
      <dsp:txXfrm>
        <a:off x="5424211" y="1107654"/>
        <a:ext cx="2377306" cy="3316732"/>
      </dsp:txXfrm>
    </dsp:sp>
    <dsp:sp modelId="{F9FFE855-2EAC-465E-B71E-37B0FEEA384A}">
      <dsp:nvSpPr>
        <dsp:cNvPr id="0" name=""/>
        <dsp:cNvSpPr/>
      </dsp:nvSpPr>
      <dsp:spPr>
        <a:xfrm>
          <a:off x="8134340" y="202072"/>
          <a:ext cx="2377306" cy="90558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US" sz="1900" kern="1200"/>
            <a:t>M&amp;V and Operation</a:t>
          </a:r>
        </a:p>
      </dsp:txBody>
      <dsp:txXfrm>
        <a:off x="8134340" y="202072"/>
        <a:ext cx="2377306" cy="905582"/>
      </dsp:txXfrm>
    </dsp:sp>
    <dsp:sp modelId="{A7685600-5D1C-4063-AF46-9F8F9415BF36}">
      <dsp:nvSpPr>
        <dsp:cNvPr id="0" name=""/>
        <dsp:cNvSpPr/>
      </dsp:nvSpPr>
      <dsp:spPr>
        <a:xfrm>
          <a:off x="8134340" y="1107654"/>
          <a:ext cx="2377306" cy="3316732"/>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US" sz="1900" kern="1200"/>
            <a:t>Max 10% of CEC grant</a:t>
          </a:r>
        </a:p>
        <a:p>
          <a:pPr marL="171450" lvl="1" indent="-171450" algn="l" defTabSz="844550">
            <a:lnSpc>
              <a:spcPct val="90000"/>
            </a:lnSpc>
            <a:spcBef>
              <a:spcPct val="0"/>
            </a:spcBef>
            <a:spcAft>
              <a:spcPct val="15000"/>
            </a:spcAft>
            <a:buChar char="•"/>
          </a:pPr>
          <a:r>
            <a:rPr lang="en-US" sz="1900" kern="1200">
              <a:latin typeface="+mn-lt"/>
            </a:rPr>
            <a:t>Complete pre- and post-project performance versus proposal goals</a:t>
          </a:r>
        </a:p>
        <a:p>
          <a:pPr marL="171450" lvl="1" indent="-171450" algn="l" defTabSz="844550">
            <a:lnSpc>
              <a:spcPct val="90000"/>
            </a:lnSpc>
            <a:spcBef>
              <a:spcPct val="0"/>
            </a:spcBef>
            <a:spcAft>
              <a:spcPct val="15000"/>
            </a:spcAft>
            <a:buChar char="•"/>
          </a:pPr>
          <a:r>
            <a:rPr lang="en-US" sz="1900" kern="1200"/>
            <a:t>Information reporting and dissemination</a:t>
          </a:r>
        </a:p>
        <a:p>
          <a:pPr marL="171450" lvl="1" indent="-171450" algn="l" defTabSz="844550">
            <a:lnSpc>
              <a:spcPct val="90000"/>
            </a:lnSpc>
            <a:spcBef>
              <a:spcPct val="0"/>
            </a:spcBef>
            <a:spcAft>
              <a:spcPct val="15000"/>
            </a:spcAft>
            <a:buChar char="•"/>
          </a:pPr>
          <a:endParaRPr lang="en-US" sz="1900" kern="1200"/>
        </a:p>
      </dsp:txBody>
      <dsp:txXfrm>
        <a:off x="8134340" y="1107654"/>
        <a:ext cx="2377306" cy="3316732"/>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E282B684-3376-C844-A485-0D5C7C27389A}" type="datetimeFigureOut">
              <a:rPr lang="en-US" smtClean="0"/>
              <a:t>4/19/2023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AE2214E4-2BCF-AE4E-8F02-31C95A03891F}" type="slidenum">
              <a:rPr lang="en-US" smtClean="0"/>
              <a:t>‹#›</a:t>
            </a:fld>
            <a:endParaRPr lang="en-US"/>
          </a:p>
        </p:txBody>
      </p:sp>
    </p:spTree>
    <p:extLst>
      <p:ext uri="{BB962C8B-B14F-4D97-AF65-F5344CB8AC3E}">
        <p14:creationId xmlns:p14="http://schemas.microsoft.com/office/powerpoint/2010/main" val="2771599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17B0B1-BEA2-8948-A557-11B4BDB90777}" type="slidenum">
              <a:rPr lang="en-US" smtClean="0"/>
              <a:t>1</a:t>
            </a:fld>
            <a:endParaRPr lang="en-US"/>
          </a:p>
        </p:txBody>
      </p:sp>
    </p:spTree>
    <p:extLst>
      <p:ext uri="{BB962C8B-B14F-4D97-AF65-F5344CB8AC3E}">
        <p14:creationId xmlns:p14="http://schemas.microsoft.com/office/powerpoint/2010/main" val="3483961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3</a:t>
            </a:fld>
            <a:endParaRPr lang="en-US"/>
          </a:p>
        </p:txBody>
      </p:sp>
    </p:spTree>
    <p:extLst>
      <p:ext uri="{BB962C8B-B14F-4D97-AF65-F5344CB8AC3E}">
        <p14:creationId xmlns:p14="http://schemas.microsoft.com/office/powerpoint/2010/main" val="31952999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4</a:t>
            </a:fld>
            <a:endParaRPr lang="en-US"/>
          </a:p>
        </p:txBody>
      </p:sp>
    </p:spTree>
    <p:extLst>
      <p:ext uri="{BB962C8B-B14F-4D97-AF65-F5344CB8AC3E}">
        <p14:creationId xmlns:p14="http://schemas.microsoft.com/office/powerpoint/2010/main" val="8745610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5</a:t>
            </a:fld>
            <a:endParaRPr lang="en-US"/>
          </a:p>
        </p:txBody>
      </p:sp>
    </p:spTree>
    <p:extLst>
      <p:ext uri="{BB962C8B-B14F-4D97-AF65-F5344CB8AC3E}">
        <p14:creationId xmlns:p14="http://schemas.microsoft.com/office/powerpoint/2010/main" val="9219141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6</a:t>
            </a:fld>
            <a:endParaRPr lang="en-US"/>
          </a:p>
        </p:txBody>
      </p:sp>
    </p:spTree>
    <p:extLst>
      <p:ext uri="{BB962C8B-B14F-4D97-AF65-F5344CB8AC3E}">
        <p14:creationId xmlns:p14="http://schemas.microsoft.com/office/powerpoint/2010/main" val="32173491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1178" fontAlgn="base">
              <a:lnSpc>
                <a:spcPct val="120000"/>
              </a:lnSpc>
            </a:pPr>
            <a:r>
              <a:rPr lang="en-US" sz="1600" b="1"/>
              <a:t>California Air Resources Board, 2022 Scoping Plan</a:t>
            </a:r>
            <a:r>
              <a:rPr lang="en-US" sz="1600" b="1" baseline="30000"/>
              <a:t>1</a:t>
            </a:r>
            <a:r>
              <a:rPr lang="en-US" sz="1600" b="1"/>
              <a:t> </a:t>
            </a:r>
            <a:r>
              <a:rPr lang="en-US" sz="1600"/>
              <a:t>–carbon dioxide removal (direct air capture)</a:t>
            </a:r>
          </a:p>
          <a:p>
            <a:pPr marL="931774" lvl="1" indent="-465887" fontAlgn="base">
              <a:lnSpc>
                <a:spcPct val="120000"/>
              </a:lnSpc>
              <a:buFont typeface="Arial" panose="020B0604020202020204" pitchFamily="34" charset="0"/>
              <a:buChar char="•"/>
            </a:pPr>
            <a:r>
              <a:rPr lang="en-US" sz="1600"/>
              <a:t>Achieve carbon neutrality by 2045</a:t>
            </a:r>
          </a:p>
          <a:p>
            <a:pPr marL="931774" lvl="1" indent="-465887" fontAlgn="base">
              <a:lnSpc>
                <a:spcPct val="120000"/>
              </a:lnSpc>
              <a:buFont typeface="Arial" panose="020B0604020202020204" pitchFamily="34" charset="0"/>
              <a:buChar char="•"/>
            </a:pPr>
            <a:r>
              <a:rPr lang="en-US" sz="1600"/>
              <a:t>Remove legacy GHG emissions from the atmosphere</a:t>
            </a:r>
          </a:p>
          <a:p>
            <a:pPr marL="931774" lvl="1" indent="-465887" fontAlgn="base">
              <a:lnSpc>
                <a:spcPct val="120000"/>
              </a:lnSpc>
              <a:buFont typeface="Arial" panose="020B0604020202020204" pitchFamily="34" charset="0"/>
              <a:buChar char="•"/>
            </a:pPr>
            <a:r>
              <a:rPr lang="en-US" sz="1600"/>
              <a:t>Need for research to overcome barriers</a:t>
            </a:r>
          </a:p>
          <a:p>
            <a:pPr marL="181178" lvl="1" fontAlgn="base">
              <a:lnSpc>
                <a:spcPct val="120000"/>
              </a:lnSpc>
            </a:pPr>
            <a:r>
              <a:rPr lang="en-US" sz="1600" b="1"/>
              <a:t>Senate Bill 905, 2022</a:t>
            </a:r>
            <a:r>
              <a:rPr lang="en-US" sz="1600" baseline="30000"/>
              <a:t>2</a:t>
            </a:r>
          </a:p>
          <a:p>
            <a:pPr marL="931774" lvl="1" indent="-465887" fontAlgn="base">
              <a:lnSpc>
                <a:spcPct val="120000"/>
              </a:lnSpc>
              <a:buFont typeface="Arial" panose="020B0604020202020204" pitchFamily="34" charset="0"/>
              <a:buChar char="•"/>
            </a:pPr>
            <a:r>
              <a:rPr lang="en-US" sz="1600"/>
              <a:t>Evaluate the efficacy, safety, and viability of carbon capture, utilization, or storage (CCUS) technologies and carbon dioxide removal (CDR)</a:t>
            </a:r>
          </a:p>
          <a:p>
            <a:pPr marL="931774" lvl="1" indent="-465887" fontAlgn="base">
              <a:lnSpc>
                <a:spcPct val="120000"/>
              </a:lnSpc>
              <a:buFont typeface="Arial" panose="020B0604020202020204" pitchFamily="34" charset="0"/>
              <a:buChar char="•"/>
            </a:pPr>
            <a:r>
              <a:rPr lang="en-US" sz="1600"/>
              <a:t>Adopt regulations for a unified permit application to expedite permitting for CCUS and CDR projects</a:t>
            </a:r>
          </a:p>
          <a:p>
            <a:pPr marL="931774" lvl="1" indent="-465887" fontAlgn="base">
              <a:lnSpc>
                <a:spcPct val="120000"/>
              </a:lnSpc>
              <a:buFont typeface="Arial" panose="020B0604020202020204" pitchFamily="34" charset="0"/>
              <a:buChar char="•"/>
            </a:pPr>
            <a:r>
              <a:rPr lang="en-US" sz="1600"/>
              <a:t>Establishes pore space ownership &amp; financial responsibility</a:t>
            </a:r>
          </a:p>
          <a:p>
            <a:pPr marL="931774" lvl="1" indent="-465887" fontAlgn="base">
              <a:lnSpc>
                <a:spcPct val="120000"/>
              </a:lnSpc>
              <a:buFont typeface="Arial" panose="020B0604020202020204" pitchFamily="34" charset="0"/>
              <a:buChar char="•"/>
            </a:pPr>
            <a:r>
              <a:rPr lang="en-US" sz="1600"/>
              <a:t>Bans CO2 from CCUS or CDR projects for enhanced oil recovery</a:t>
            </a:r>
          </a:p>
          <a:p>
            <a:pPr marL="465887" fontAlgn="base">
              <a:lnSpc>
                <a:spcPct val="120000"/>
              </a:lnSpc>
            </a:pPr>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7</a:t>
            </a:fld>
            <a:endParaRPr lang="en-US"/>
          </a:p>
        </p:txBody>
      </p:sp>
    </p:spTree>
    <p:extLst>
      <p:ext uri="{BB962C8B-B14F-4D97-AF65-F5344CB8AC3E}">
        <p14:creationId xmlns:p14="http://schemas.microsoft.com/office/powerpoint/2010/main" val="8234395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8</a:t>
            </a:fld>
            <a:endParaRPr lang="en-US"/>
          </a:p>
        </p:txBody>
      </p:sp>
    </p:spTree>
    <p:extLst>
      <p:ext uri="{BB962C8B-B14F-4D97-AF65-F5344CB8AC3E}">
        <p14:creationId xmlns:p14="http://schemas.microsoft.com/office/powerpoint/2010/main" val="21697922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11</a:t>
            </a:fld>
            <a:endParaRPr lang="en-US"/>
          </a:p>
        </p:txBody>
      </p:sp>
    </p:spTree>
    <p:extLst>
      <p:ext uri="{BB962C8B-B14F-4D97-AF65-F5344CB8AC3E}">
        <p14:creationId xmlns:p14="http://schemas.microsoft.com/office/powerpoint/2010/main" val="3198302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65887" fontAlgn="base"/>
            <a:r>
              <a:rPr lang="en-US" sz="2900" b="1"/>
              <a:t>Purpose</a:t>
            </a:r>
          </a:p>
          <a:p>
            <a:pPr marL="1397660" lvl="1" indent="-465887" fontAlgn="base">
              <a:buFont typeface="Arial" panose="020B0604020202020204" pitchFamily="34" charset="0"/>
              <a:buChar char="•"/>
            </a:pPr>
            <a:r>
              <a:rPr lang="en-US" sz="2900"/>
              <a:t>Provide a portion of the cost-share to CA companies applying for federal funding opportunities related to direct air capture </a:t>
            </a:r>
          </a:p>
          <a:p>
            <a:pPr marL="1863547" lvl="2" indent="-465887" fontAlgn="base">
              <a:buFont typeface="Arial" panose="020B0604020202020204" pitchFamily="34" charset="0"/>
              <a:buChar char="•"/>
            </a:pPr>
            <a:r>
              <a:rPr lang="en-US" sz="2900"/>
              <a:t>Infrastructure and Investment Jobs Act,</a:t>
            </a:r>
          </a:p>
          <a:p>
            <a:pPr marL="1863547" lvl="2" indent="-465887" fontAlgn="base">
              <a:buFont typeface="Arial" panose="020B0604020202020204" pitchFamily="34" charset="0"/>
              <a:buChar char="•"/>
            </a:pPr>
            <a:r>
              <a:rPr lang="en-US" sz="2900"/>
              <a:t>Inflation Reduction Act</a:t>
            </a:r>
          </a:p>
          <a:p>
            <a:pPr marL="1863547" lvl="2" indent="-465887" fontAlgn="base">
              <a:buFont typeface="Arial" panose="020B0604020202020204" pitchFamily="34" charset="0"/>
              <a:buChar char="•"/>
            </a:pPr>
            <a:r>
              <a:rPr lang="en-US" sz="2900"/>
              <a:t>Other DOE or related federal  funding opportunities</a:t>
            </a:r>
          </a:p>
          <a:p>
            <a:pPr marL="1397660" lvl="1" indent="-465887" fontAlgn="base">
              <a:buFont typeface="Arial" panose="020B0604020202020204" pitchFamily="34" charset="0"/>
              <a:buChar char="•"/>
            </a:pPr>
            <a:r>
              <a:rPr lang="en-US" sz="2900"/>
              <a:t>Can provide half of the required cost share up to $5M</a:t>
            </a:r>
          </a:p>
          <a:p>
            <a:pPr marL="1397660" lvl="1" indent="-465887" fontAlgn="base">
              <a:buFont typeface="Arial" panose="020B0604020202020204" pitchFamily="34" charset="0"/>
              <a:buChar char="•"/>
            </a:pPr>
            <a:r>
              <a:rPr lang="en-US" sz="2900"/>
              <a:t>Emphasis on maximizing spending on </a:t>
            </a:r>
            <a:r>
              <a:rPr lang="en-US" sz="2900" b="1"/>
              <a:t>both</a:t>
            </a:r>
            <a:r>
              <a:rPr lang="en-US" sz="2900"/>
              <a:t> CEC and federal grant funds in CA and locating projects in CA</a:t>
            </a:r>
          </a:p>
          <a:p>
            <a:pPr marL="465887" fontAlgn="base"/>
            <a:r>
              <a:rPr lang="en-US" sz="2900" b="1"/>
              <a:t>Question</a:t>
            </a:r>
          </a:p>
          <a:p>
            <a:pPr marL="1397660" lvl="1" indent="-465887" fontAlgn="base">
              <a:buFont typeface="Arial" panose="020B0604020202020204" pitchFamily="34" charset="0"/>
              <a:buChar char="•"/>
            </a:pPr>
            <a:r>
              <a:rPr lang="en-US" sz="2900"/>
              <a:t>Any suggestions on how the CEC cost share could be structured to be more beneficial to potential applicants?</a:t>
            </a:r>
            <a:endParaRPr lang="en-US" sz="1800"/>
          </a:p>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13</a:t>
            </a:fld>
            <a:endParaRPr lang="en-US"/>
          </a:p>
        </p:txBody>
      </p:sp>
    </p:spTree>
    <p:extLst>
      <p:ext uri="{BB962C8B-B14F-4D97-AF65-F5344CB8AC3E}">
        <p14:creationId xmlns:p14="http://schemas.microsoft.com/office/powerpoint/2010/main" val="1895530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14</a:t>
            </a:fld>
            <a:endParaRPr lang="en-US"/>
          </a:p>
        </p:txBody>
      </p:sp>
    </p:spTree>
    <p:extLst>
      <p:ext uri="{BB962C8B-B14F-4D97-AF65-F5344CB8AC3E}">
        <p14:creationId xmlns:p14="http://schemas.microsoft.com/office/powerpoint/2010/main" val="35344591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15</a:t>
            </a:fld>
            <a:endParaRPr lang="en-US"/>
          </a:p>
        </p:txBody>
      </p:sp>
    </p:spTree>
    <p:extLst>
      <p:ext uri="{BB962C8B-B14F-4D97-AF65-F5344CB8AC3E}">
        <p14:creationId xmlns:p14="http://schemas.microsoft.com/office/powerpoint/2010/main" val="4548555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7369" indent="-237369" fontAlgn="base">
              <a:buAutoNum type="arabicParenR"/>
            </a:pPr>
            <a:r>
              <a:rPr lang="en-US" b="0"/>
              <a:t>Eligible applicants: open to anyone but must be a CA based company (industries, aggregators, administrators). Aggregators could be more applicable to demand response/load flexibility programs</a:t>
            </a:r>
          </a:p>
          <a:p>
            <a:pPr marL="237369" indent="-237369" fontAlgn="base">
              <a:buAutoNum type="arabicParenR"/>
            </a:pPr>
            <a:r>
              <a:rPr lang="en-US" b="0"/>
              <a:t>CA industry: facility that manufactures, produces and processes materials, and related support facilities (e.g., warehouses, wastewater treatment)</a:t>
            </a:r>
          </a:p>
          <a:p>
            <a:pPr marL="237369" indent="-237369" fontAlgn="base">
              <a:buAutoNum type="arabicParenR"/>
            </a:pPr>
            <a:r>
              <a:rPr lang="en-US" b="0"/>
              <a:t>Funding groups: Total of $81M available for grants, separated by large GHG emitters versus other emitters. Cement plants are all over 500,000 MT, other large industrial facilities like glass and steel are less than 500,000 MT.  Group separation provides for diversity of applicants and participation.  The percentages can be adjusted.</a:t>
            </a:r>
          </a:p>
          <a:p>
            <a:pPr marL="237369" indent="-237369" fontAlgn="base">
              <a:buAutoNum type="arabicParenR"/>
            </a:pPr>
            <a:r>
              <a:rPr lang="en-US" b="0"/>
              <a:t>Maximum grant amount is based on the legislation that limits a recipient to no more than 20% of the allocated funds. Eligible items for the grant include equipment, materials, M&amp;V, engineering.  We are not including administrative, project management, permitting, installation or other costs but these can be included as match. Reason: Want to fund more projects, rather than a few; requiring match will ensure that industries also are committed to the project.</a:t>
            </a:r>
          </a:p>
          <a:p>
            <a:pPr marL="237369" indent="-237369" fontAlgn="base">
              <a:buAutoNum type="arabicParenR"/>
            </a:pPr>
            <a:r>
              <a:rPr lang="en-US" b="0"/>
              <a:t>Minimum CEC funds spent in CA – want to encourage use of CA vendors, suppliers, manufacturers, businesses and labor.  If they spend at least 50%  they will get points during scoring; if they spend less than 50%, they will get no points.</a:t>
            </a:r>
          </a:p>
          <a:p>
            <a:pPr marL="237369" indent="-237369" fontAlgn="base">
              <a:buAutoNum type="arabicParenR"/>
            </a:pPr>
            <a:r>
              <a:rPr lang="en-US" b="0"/>
              <a:t>Minimum match required is 25%. Eligible match can be for installation, permitting, administration and out of state costs</a:t>
            </a:r>
          </a:p>
          <a:p>
            <a:pPr marL="237369" indent="-237369" fontAlgn="base">
              <a:buAutoNum type="arabicParenR"/>
            </a:pPr>
            <a:r>
              <a:rPr lang="en-US" b="0"/>
              <a:t>Solicitation stages: want to make the solicitation process efficient for both applicant and the CEC and adapting DOE-like process: 1</a:t>
            </a:r>
            <a:r>
              <a:rPr lang="en-US" b="0" baseline="30000"/>
              <a:t>st</a:t>
            </a:r>
            <a:r>
              <a:rPr lang="en-US" b="0"/>
              <a:t> stage: applicant submits an abstract (pass/fail); 2</a:t>
            </a:r>
            <a:r>
              <a:rPr lang="en-US" b="0" baseline="30000"/>
              <a:t>nd</a:t>
            </a:r>
            <a:r>
              <a:rPr lang="en-US" b="0"/>
              <a:t> stage for those passing the first phase, applicants will submit full proposal and proof of technology readiness—applications will be evaluated against a scoring criteria and highest ranking proposals will receive funds to complete engineering and design prior to  full build out of the project. The reason for the multiple steps is to avoid committing funds for equipment and materials upfront—until CEC staff is confident that the technology has a high likelihood of successful implementation.  This will be crucial for demonstrations of new technologies, or those with permitting or other challenges. CEC considering contracting for technical assistance (e.g., interagency agreement with UCI) to review engineering/design documents prior to full build out.</a:t>
            </a:r>
          </a:p>
          <a:p>
            <a:pPr marL="237369" indent="-237369" fontAlgn="base">
              <a:buAutoNum type="arabicParenR"/>
            </a:pPr>
            <a:endParaRPr lang="en-US" b="0"/>
          </a:p>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16</a:t>
            </a:fld>
            <a:endParaRPr lang="en-US"/>
          </a:p>
        </p:txBody>
      </p:sp>
    </p:spTree>
    <p:extLst>
      <p:ext uri="{BB962C8B-B14F-4D97-AF65-F5344CB8AC3E}">
        <p14:creationId xmlns:p14="http://schemas.microsoft.com/office/powerpoint/2010/main" val="4044335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18</a:t>
            </a:fld>
            <a:endParaRPr lang="en-US"/>
          </a:p>
        </p:txBody>
      </p:sp>
    </p:spTree>
    <p:extLst>
      <p:ext uri="{BB962C8B-B14F-4D97-AF65-F5344CB8AC3E}">
        <p14:creationId xmlns:p14="http://schemas.microsoft.com/office/powerpoint/2010/main" val="1458366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b="0"/>
              <a:t>1. Abstract summary content</a:t>
            </a:r>
            <a:r>
              <a:rPr lang="en-US"/>
              <a:t>: 1) description of technology gap or issue that project is targeting, 2) explanation of how proposed project will address the gap or issue; 3) </a:t>
            </a:r>
            <a:r>
              <a:rPr lang="en-US">
                <a:solidFill>
                  <a:schemeClr val="dk1"/>
                </a:solidFill>
              </a:rPr>
              <a:t>results of previous pilot or bench-scale tests; 4) estimated benefits (energy savings, greenhouse gas emission reductions, electrical load reductions, and local air quality improvement); 5) estimated costs of the project and subsequent operation/maintenance of equipment; 6) path to market and market size estimates (technology potential to contribute to achievement of the state’s goals); 7) current/potential partners, including: industrial facilities willing to adopt technology, equipment manufacturers, environmental justice and community based organizations.</a:t>
            </a:r>
            <a:endParaRPr lang="en-US" b="0"/>
          </a:p>
          <a:p>
            <a:pPr marL="237369" indent="-237369" fontAlgn="base">
              <a:buAutoNum type="arabicPeriod"/>
            </a:pPr>
            <a:endParaRPr lang="en-US" b="0"/>
          </a:p>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19</a:t>
            </a:fld>
            <a:endParaRPr lang="en-US"/>
          </a:p>
        </p:txBody>
      </p:sp>
    </p:spTree>
    <p:extLst>
      <p:ext uri="{BB962C8B-B14F-4D97-AF65-F5344CB8AC3E}">
        <p14:creationId xmlns:p14="http://schemas.microsoft.com/office/powerpoint/2010/main" val="38986346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t>
            </a:r>
          </a:p>
        </p:txBody>
      </p:sp>
      <p:sp>
        <p:nvSpPr>
          <p:cNvPr id="4" name="Slide Number Placeholder 3"/>
          <p:cNvSpPr>
            <a:spLocks noGrp="1"/>
          </p:cNvSpPr>
          <p:nvPr>
            <p:ph type="sldNum" sz="quarter" idx="5"/>
          </p:nvPr>
        </p:nvSpPr>
        <p:spPr/>
        <p:txBody>
          <a:bodyPr/>
          <a:lstStyle/>
          <a:p>
            <a:fld id="{0B67BDF7-E776-6644-B0FD-0131F7606DCF}" type="slidenum">
              <a:rPr lang="en-US" smtClean="0"/>
              <a:t>26</a:t>
            </a:fld>
            <a:endParaRPr lang="en-US"/>
          </a:p>
        </p:txBody>
      </p:sp>
    </p:spTree>
    <p:extLst>
      <p:ext uri="{BB962C8B-B14F-4D97-AF65-F5344CB8AC3E}">
        <p14:creationId xmlns:p14="http://schemas.microsoft.com/office/powerpoint/2010/main" val="4478352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0"/>
          </a:p>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27</a:t>
            </a:fld>
            <a:endParaRPr lang="en-US"/>
          </a:p>
        </p:txBody>
      </p:sp>
    </p:spTree>
    <p:extLst>
      <p:ext uri="{BB962C8B-B14F-4D97-AF65-F5344CB8AC3E}">
        <p14:creationId xmlns:p14="http://schemas.microsoft.com/office/powerpoint/2010/main" val="6540451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32</a:t>
            </a:fld>
            <a:endParaRPr lang="en-US"/>
          </a:p>
        </p:txBody>
      </p:sp>
    </p:spTree>
    <p:extLst>
      <p:ext uri="{BB962C8B-B14F-4D97-AF65-F5344CB8AC3E}">
        <p14:creationId xmlns:p14="http://schemas.microsoft.com/office/powerpoint/2010/main" val="216117045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2: Centered">
    <p:spTree>
      <p:nvGrpSpPr>
        <p:cNvPr id="1" name=""/>
        <p:cNvGrpSpPr/>
        <p:nvPr/>
      </p:nvGrpSpPr>
      <p:grpSpPr>
        <a:xfrm>
          <a:off x="0" y="0"/>
          <a:ext cx="0" cy="0"/>
          <a:chOff x="0" y="0"/>
          <a:chExt cx="0" cy="0"/>
        </a:xfrm>
      </p:grpSpPr>
      <p:sp>
        <p:nvSpPr>
          <p:cNvPr id="2" name="Enter Title Here"/>
          <p:cNvSpPr>
            <a:spLocks noGrp="1"/>
          </p:cNvSpPr>
          <p:nvPr>
            <p:ph type="ctrTitle"/>
          </p:nvPr>
        </p:nvSpPr>
        <p:spPr>
          <a:xfrm>
            <a:off x="890016" y="809622"/>
            <a:ext cx="10411968" cy="2387600"/>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890016" y="3289297"/>
            <a:ext cx="1041196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4724400" y="5614142"/>
            <a:ext cx="2743200" cy="365125"/>
          </a:xfrm>
        </p:spPr>
        <p:txBody>
          <a:bodyPr/>
          <a:lstStyle>
            <a:lvl1pPr algn="ctr">
              <a:defRPr/>
            </a:lvl1pPr>
          </a:lstStyle>
          <a:p>
            <a:fld id="{3D9BE262-3EE3-F74D-9197-E99064608A81}" type="datetime1">
              <a:rPr lang="en-US" smtClean="0"/>
              <a:t>4/19/2023</a:t>
            </a:fld>
            <a:endParaRPr lang="en-US"/>
          </a:p>
        </p:txBody>
      </p:sp>
      <p:sp>
        <p:nvSpPr>
          <p:cNvPr id="5" name="Footer Placeholder 4"/>
          <p:cNvSpPr>
            <a:spLocks noGrp="1"/>
          </p:cNvSpPr>
          <p:nvPr>
            <p:ph type="ftr" sz="quarter" idx="11"/>
          </p:nvPr>
        </p:nvSpPr>
        <p:spPr>
          <a:xfrm>
            <a:off x="4038600" y="6095093"/>
            <a:ext cx="4114800" cy="365125"/>
          </a:xfrm>
        </p:spPr>
        <p:txBody>
          <a:bodyPr/>
          <a:lstStyle>
            <a:lvl1pPr algn="ctr">
              <a:defRPr/>
            </a:lvl1pPr>
          </a:lstStyle>
          <a:p>
            <a:endParaRPr lang="en-US"/>
          </a:p>
        </p:txBody>
      </p:sp>
      <p:pic>
        <p:nvPicPr>
          <p:cNvPr id="7" name="Picture 6"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72364" y="666179"/>
            <a:ext cx="1247274" cy="1096212"/>
          </a:xfrm>
          <a:prstGeom prst="rect">
            <a:avLst/>
          </a:prstGeom>
        </p:spPr>
      </p:pic>
    </p:spTree>
    <p:extLst>
      <p:ext uri="{BB962C8B-B14F-4D97-AF65-F5344CB8AC3E}">
        <p14:creationId xmlns:p14="http://schemas.microsoft.com/office/powerpoint/2010/main" val="1084814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Left">
    <p:spTree>
      <p:nvGrpSpPr>
        <p:cNvPr id="1" name=""/>
        <p:cNvGrpSpPr/>
        <p:nvPr/>
      </p:nvGrpSpPr>
      <p:grpSpPr>
        <a:xfrm>
          <a:off x="0" y="0"/>
          <a:ext cx="0" cy="0"/>
          <a:chOff x="0" y="0"/>
          <a:chExt cx="0" cy="0"/>
        </a:xfrm>
      </p:grpSpPr>
      <p:sp>
        <p:nvSpPr>
          <p:cNvPr id="2" name="Enter Title Here"/>
          <p:cNvSpPr>
            <a:spLocks noGrp="1"/>
          </p:cNvSpPr>
          <p:nvPr>
            <p:ph type="title"/>
          </p:nvPr>
        </p:nvSpPr>
        <p:spPr>
          <a:xfrm>
            <a:off x="831850" y="712801"/>
            <a:ext cx="10515600" cy="2852737"/>
          </a:xfrm>
        </p:spPr>
        <p:txBody>
          <a:bodyPr anchor="b">
            <a:normAutofit/>
          </a:bodyPr>
          <a:lstStyle>
            <a:lvl1pPr>
              <a:defRPr sz="4800"/>
            </a:lvl1pPr>
          </a:lstStyle>
          <a:p>
            <a:r>
              <a:rPr lang="en-US"/>
              <a:t>Click to edit Master title style</a:t>
            </a:r>
          </a:p>
        </p:txBody>
      </p:sp>
      <p:sp>
        <p:nvSpPr>
          <p:cNvPr id="3" name="Text Placeholder 2"/>
          <p:cNvSpPr>
            <a:spLocks noGrp="1"/>
          </p:cNvSpPr>
          <p:nvPr>
            <p:ph type="body" idx="1"/>
          </p:nvPr>
        </p:nvSpPr>
        <p:spPr>
          <a:xfrm>
            <a:off x="831850" y="3592526"/>
            <a:ext cx="10515600" cy="1500187"/>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AC74B8-448C-2642-809F-1184DC1B0B1B}" type="datetime1">
              <a:rPr lang="en-US" smtClean="0"/>
              <a:t>4/19/2023</a:t>
            </a:fld>
            <a:endParaRPr lang="en-US"/>
          </a:p>
        </p:txBody>
      </p:sp>
      <p:pic>
        <p:nvPicPr>
          <p:cNvPr id="8" name="Picture 7"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1850" y="4883817"/>
            <a:ext cx="1247274" cy="1096212"/>
          </a:xfrm>
          <a:prstGeom prst="rect">
            <a:avLst/>
          </a:prstGeom>
        </p:spPr>
      </p:pic>
      <p:sp>
        <p:nvSpPr>
          <p:cNvPr id="10" name="Content Placeholder 9"/>
          <p:cNvSpPr>
            <a:spLocks noGrp="1"/>
          </p:cNvSpPr>
          <p:nvPr>
            <p:ph sz="quarter" idx="13" hasCustomPrompt="1"/>
          </p:nvPr>
        </p:nvSpPr>
        <p:spPr>
          <a:xfrm>
            <a:off x="2363788" y="4813085"/>
            <a:ext cx="2911475" cy="1022350"/>
          </a:xfrm>
        </p:spPr>
        <p:txBody>
          <a:bodyPr>
            <a:noAutofit/>
          </a:bodyPr>
          <a:lstStyle>
            <a:lvl1pPr marL="0" indent="0">
              <a:buNone/>
              <a:defRPr sz="24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Presenters:</a:t>
            </a:r>
          </a:p>
          <a:p>
            <a:pPr lvl="0"/>
            <a:r>
              <a:rPr lang="en-US"/>
              <a:t>Name 1</a:t>
            </a:r>
          </a:p>
          <a:p>
            <a:pPr lvl="0"/>
            <a:r>
              <a:rPr lang="en-US"/>
              <a:t>Name 2</a:t>
            </a:r>
          </a:p>
        </p:txBody>
      </p:sp>
    </p:spTree>
    <p:extLst>
      <p:ext uri="{BB962C8B-B14F-4D97-AF65-F5344CB8AC3E}">
        <p14:creationId xmlns:p14="http://schemas.microsoft.com/office/powerpoint/2010/main" val="1994638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2: Simple">
    <p:spTree>
      <p:nvGrpSpPr>
        <p:cNvPr id="1" name=""/>
        <p:cNvGrpSpPr/>
        <p:nvPr/>
      </p:nvGrpSpPr>
      <p:grpSpPr>
        <a:xfrm>
          <a:off x="0" y="0"/>
          <a:ext cx="0" cy="0"/>
          <a:chOff x="0" y="0"/>
          <a:chExt cx="0" cy="0"/>
        </a:xfrm>
      </p:grpSpPr>
      <p:sp>
        <p:nvSpPr>
          <p:cNvPr id="2" name="Enter Title Here"/>
          <p:cNvSpPr>
            <a:spLocks noGrp="1"/>
          </p:cNvSpPr>
          <p:nvPr>
            <p:ph type="title"/>
          </p:nvPr>
        </p:nvSpPr>
        <p:spPr>
          <a:xfrm>
            <a:off x="838200" y="3012554"/>
            <a:ext cx="10515600" cy="1325563"/>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C1438AE9-9170-C44D-B69D-85230FA628E5}" type="datetime1">
              <a:rPr lang="en-US" smtClean="0"/>
              <a:t>4/19/2023</a:t>
            </a:fld>
            <a:endParaRPr lang="en-US"/>
          </a:p>
        </p:txBody>
      </p:sp>
      <p:pic>
        <p:nvPicPr>
          <p:cNvPr id="6" name="Picture 5"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8200" y="656202"/>
            <a:ext cx="1247274" cy="1096212"/>
          </a:xfrm>
          <a:prstGeom prst="rect">
            <a:avLst/>
          </a:prstGeom>
        </p:spPr>
      </p:pic>
    </p:spTree>
    <p:extLst>
      <p:ext uri="{BB962C8B-B14F-4D97-AF65-F5344CB8AC3E}">
        <p14:creationId xmlns:p14="http://schemas.microsoft.com/office/powerpoint/2010/main" val="1432903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Title 1: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17A8FD6-7F64-5E4C-97B1-FE11FAAD89FA}" type="datetime1">
              <a:rPr lang="en-US" smtClean="0"/>
              <a:t>4/19/2023</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Enter Title Here"/>
          <p:cNvSpPr>
            <a:spLocks noGrp="1"/>
          </p:cNvSpPr>
          <p:nvPr>
            <p:ph type="title"/>
          </p:nvPr>
        </p:nvSpPr>
        <p:spPr>
          <a:xfrm>
            <a:off x="831850" y="4289258"/>
            <a:ext cx="10515600" cy="1356059"/>
          </a:xfrm>
          <a:prstGeom prst="rect">
            <a:avLst/>
          </a:prstGeom>
        </p:spPr>
        <p:txBody>
          <a:bodyPr anchor="b"/>
          <a:lstStyle>
            <a:lvl1pPr>
              <a:defRPr sz="4800">
                <a:solidFill>
                  <a:schemeClr val="tx2">
                    <a:lumMod val="75000"/>
                  </a:schemeClr>
                </a:solidFill>
              </a:defRPr>
            </a:lvl1pPr>
          </a:lstStyle>
          <a:p>
            <a:r>
              <a:rPr lang="en-US"/>
              <a:t>Click to edit Master title style</a:t>
            </a:r>
          </a:p>
        </p:txBody>
      </p:sp>
      <p:sp>
        <p:nvSpPr>
          <p:cNvPr id="8" name="Text Placeholder 2"/>
          <p:cNvSpPr>
            <a:spLocks noGrp="1"/>
          </p:cNvSpPr>
          <p:nvPr>
            <p:ph type="body" idx="1"/>
          </p:nvPr>
        </p:nvSpPr>
        <p:spPr>
          <a:xfrm>
            <a:off x="831850" y="5672305"/>
            <a:ext cx="10515600" cy="684045"/>
          </a:xfrm>
          <a:prstGeom prst="rect">
            <a:avLst/>
          </a:prstGeo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pic>
        <p:nvPicPr>
          <p:cNvPr id="9" name="Picture 8" descr="California Energy Commission Logo"/>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38200" y="815165"/>
            <a:ext cx="1287483" cy="1131555"/>
          </a:xfrm>
          <a:prstGeom prst="rect">
            <a:avLst/>
          </a:prstGeom>
        </p:spPr>
      </p:pic>
    </p:spTree>
    <p:extLst>
      <p:ext uri="{BB962C8B-B14F-4D97-AF65-F5344CB8AC3E}">
        <p14:creationId xmlns:p14="http://schemas.microsoft.com/office/powerpoint/2010/main" val="1620008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6C4852-C69A-3C46-A74D-F2D8C6D17F46}" type="datetime1">
              <a:rPr lang="en-US" smtClean="0"/>
              <a:t>4/19/2023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21178127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01DB22D-B919-46C0-8EE4-01184CC11A9A}" type="datetime1">
              <a:rPr lang="en-US" smtClean="0"/>
              <a:t>4/19/2023</a:t>
            </a:fld>
            <a:endParaRPr lang="en-US"/>
          </a:p>
        </p:txBody>
      </p:sp>
      <p:sp>
        <p:nvSpPr>
          <p:cNvPr id="6" name="Footer Placeholder 5"/>
          <p:cNvSpPr>
            <a:spLocks noGrp="1"/>
          </p:cNvSpPr>
          <p:nvPr>
            <p:ph type="ftr" sz="quarter" idx="11"/>
          </p:nvPr>
        </p:nvSpPr>
        <p:spPr/>
        <p:txBody>
          <a:bodyPr/>
          <a:lstStyle/>
          <a:p>
            <a:r>
              <a:rPr lang="en-US"/>
              <a:t>DRAFT</a:t>
            </a:r>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609007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A356507B-4CCB-9B49-A0AD-E20110655715}" type="datetime1">
              <a:rPr lang="en-US" smtClean="0"/>
              <a:t>4/19/2023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20EBB6-C900-684B-B96E-D78E525ADD2C}" type="slidenum">
              <a:rPr lang="en-US" smtClean="0"/>
              <a:t>‹#›</a:t>
            </a:fld>
            <a:endParaRPr lang="en-US"/>
          </a:p>
        </p:txBody>
      </p:sp>
    </p:spTree>
    <p:extLst>
      <p:ext uri="{BB962C8B-B14F-4D97-AF65-F5344CB8AC3E}">
        <p14:creationId xmlns:p14="http://schemas.microsoft.com/office/powerpoint/2010/main" val="1539336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6C4852-C69A-3C46-A74D-F2D8C6D17F46}" type="datetime1">
              <a:rPr lang="en-US" smtClean="0"/>
              <a:t>4/19/2023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40294347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1C91894-EB80-6048-AAFF-32CE04FEA1F0}" type="datetime1">
              <a:rPr lang="en-US" smtClean="0"/>
              <a:t>4/19/2023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451597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9ACA14F-C253-2C4B-BB94-A112B33202D4}" type="datetime1">
              <a:rPr lang="en-US" smtClean="0"/>
              <a:t>4/19/2023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1252395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0A639FC-0D0B-254C-A488-84C1053DC81E}" type="datetime1">
              <a:rPr lang="en-US" smtClean="0"/>
              <a:t>4/19/2023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1925422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0.xml"/><Relationship Id="rId7" Type="http://schemas.openxmlformats.org/officeDocument/2006/relationships/image" Target="../media/image2.png"/><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image" Target="../media/image4.png"/><Relationship Id="rId5" Type="http://schemas.openxmlformats.org/officeDocument/2006/relationships/theme" Target="../theme/theme3.xml"/><Relationship Id="rId4"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34F360-0BA0-8540-B27B-28FBA28FADF7}" type="datetime1">
              <a:rPr lang="en-US" smtClean="0"/>
              <a:t>4/19/2023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B12032-C4BC-1846-BCAE-83F2C463453C}" type="slidenum">
              <a:rPr lang="en-US" smtClean="0"/>
              <a:t>‹#›</a:t>
            </a:fld>
            <a:endParaRPr lang="en-US"/>
          </a:p>
        </p:txBody>
      </p:sp>
    </p:spTree>
    <p:extLst>
      <p:ext uri="{BB962C8B-B14F-4D97-AF65-F5344CB8AC3E}">
        <p14:creationId xmlns:p14="http://schemas.microsoft.com/office/powerpoint/2010/main" val="24492644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 id="2147483674" r:id="rId5"/>
    <p:sldLayoutId id="2147483675" r:id="rId6"/>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7C9D11-B800-8947-A108-C2AFD56D7B11}" type="datetime1">
              <a:rPr lang="en-US" smtClean="0"/>
              <a:t>4/19/2023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20EBB6-C900-684B-B96E-D78E525ADD2C}" type="slidenum">
              <a:rPr lang="en-US" smtClean="0"/>
              <a:t>‹#›</a:t>
            </a:fld>
            <a:endParaRPr lang="en-US"/>
          </a:p>
        </p:txBody>
      </p:sp>
    </p:spTree>
    <p:extLst>
      <p:ext uri="{BB962C8B-B14F-4D97-AF65-F5344CB8AC3E}">
        <p14:creationId xmlns:p14="http://schemas.microsoft.com/office/powerpoint/2010/main" val="369931516"/>
      </p:ext>
    </p:extLst>
  </p:cSld>
  <p:clrMap bg1="lt1" tx1="dk1" bg2="lt2" tx2="dk2" accent1="accent1" accent2="accent2" accent3="accent3" accent4="accent4" accent5="accent5" accent6="accent6" hlink="hlink" folHlink="folHlink"/>
  <p:sldLayoutIdLst>
    <p:sldLayoutId id="2147483665"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2">
                    <a:lumMod val="10000"/>
                  </a:schemeClr>
                </a:solidFill>
              </a:defRPr>
            </a:lvl1pPr>
          </a:lstStyle>
          <a:p>
            <a:fld id="{10562992-772B-3C4E-9810-F8ADBF4F57E7}" type="datetime1">
              <a:rPr lang="en-US" smtClean="0"/>
              <a:pPr/>
              <a:t>4/19/2023</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2">
                    <a:lumMod val="10000"/>
                  </a:schemeClr>
                </a:solidFill>
              </a:defRPr>
            </a:lvl1pPr>
          </a:lstStyle>
          <a:p>
            <a:endParaRPr lang="en-US"/>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bg2">
                    <a:lumMod val="10000"/>
                  </a:schemeClr>
                </a:solidFill>
              </a:defRPr>
            </a:lvl1pPr>
          </a:lstStyle>
          <a:p>
            <a:fld id="{005C4985-ACD0-2B4C-8981-36243250F268}" type="slidenum">
              <a:rPr lang="en-US" smtClean="0"/>
              <a:pPr/>
              <a:t>‹#›</a:t>
            </a:fld>
            <a:endParaRPr lang="en-US"/>
          </a:p>
        </p:txBody>
      </p:sp>
      <p:pic>
        <p:nvPicPr>
          <p:cNvPr id="7" name="Picture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4017245598"/>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Ls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hyperlink" Target="https://www.energy.ca.gov/programs-and-topics/programs/carbon-removal-innovation-support-program-crisp" TargetMode="External"/><Relationship Id="rId2" Type="http://schemas.openxmlformats.org/officeDocument/2006/relationships/notesSlide" Target="../notesSlides/notesSlide2.xml"/><Relationship Id="rId1" Type="http://schemas.openxmlformats.org/officeDocument/2006/relationships/slideLayout" Target="../slideLayouts/slideLayout5.xml"/><Relationship Id="rId5" Type="http://schemas.openxmlformats.org/officeDocument/2006/relationships/image" Target="../media/image5.png"/><Relationship Id="rId4" Type="http://schemas.openxmlformats.org/officeDocument/2006/relationships/hyperlink" Target="https://efiling.energy.ca.gov/EComment/EComment.aspx?docketnumber=23-ERDD-03"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hyperlink" Target="https://leginfo.legislature.ca.gov/faces/billTextClient.xhtml?bill_id=202120220AB209"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hyperlink" Target="https://www.energy.ca.gov/solicitations/2023-02/gfo-22-901-cost-share-federal-clean-energy-funding-opportunities-carbon" TargetMode="External"/><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5.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hyperlink" Target="https://www.energy.ca.gov/solicitations/2023-02/gfo-22-901-cost-share-federal-clean-energy-funding-opportunities-carbon" TargetMode="Externa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hyperlink" Target="https://www.energy.ca.gov/event/workshop/2023-04/carbon-removal-innovation-support-program-workshop" TargetMode="External"/><Relationship Id="rId2" Type="http://schemas.openxmlformats.org/officeDocument/2006/relationships/hyperlink" Target="https://efiling.energy.ca.gov/EComment/EComment.aspx?docketnumber=23-ERDD-03" TargetMode="Externa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hyperlink" Target="https://energy.zoom.us/rec/share/FdLA1r2FugxQc2-ROZtpelvp8j5GS0F1fKt2Nxd_KEBJLu45sq9K-uxyjTTgwHIp.tS5woKEwuksu-CaI?startTime=1681920058000" TargetMode="External"/><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957532" y="6015902"/>
            <a:ext cx="10515600" cy="744921"/>
          </a:xfrm>
        </p:spPr>
        <p:txBody>
          <a:bodyPr vert="horz" lIns="91440" tIns="45720" rIns="91440" bIns="45720" rtlCol="0" anchor="t">
            <a:normAutofit/>
          </a:bodyPr>
          <a:lstStyle/>
          <a:p>
            <a:r>
              <a:rPr lang="en-US" sz="1800" dirty="0"/>
              <a:t>Energy Research and Development Division</a:t>
            </a:r>
          </a:p>
          <a:p>
            <a:r>
              <a:rPr lang="en-US" sz="1800" dirty="0"/>
              <a:t>April 19, 2023			Ilia Krupenich</a:t>
            </a:r>
            <a:endParaRPr lang="en-US" sz="1800" dirty="0">
              <a:cs typeface="Arial"/>
            </a:endParaRPr>
          </a:p>
        </p:txBody>
      </p:sp>
      <p:sp>
        <p:nvSpPr>
          <p:cNvPr id="4" name="Title 3"/>
          <p:cNvSpPr>
            <a:spLocks noGrp="1"/>
          </p:cNvSpPr>
          <p:nvPr>
            <p:ph type="title"/>
          </p:nvPr>
        </p:nvSpPr>
        <p:spPr>
          <a:xfrm>
            <a:off x="838199" y="4386943"/>
            <a:ext cx="10754267" cy="1628959"/>
          </a:xfrm>
        </p:spPr>
        <p:txBody>
          <a:bodyPr>
            <a:noAutofit/>
          </a:bodyPr>
          <a:lstStyle/>
          <a:p>
            <a:r>
              <a:rPr lang="en-US" sz="3200"/>
              <a:t>Staff Workshop on Implementation of the Carbon Removal Innovation Support Program (CRISP)</a:t>
            </a:r>
          </a:p>
        </p:txBody>
      </p:sp>
    </p:spTree>
    <p:extLst>
      <p:ext uri="{BB962C8B-B14F-4D97-AF65-F5344CB8AC3E}">
        <p14:creationId xmlns:p14="http://schemas.microsoft.com/office/powerpoint/2010/main" val="42881705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6041" y="440671"/>
            <a:ext cx="9953978" cy="1038840"/>
          </a:xfrm>
        </p:spPr>
        <p:txBody>
          <a:bodyPr/>
          <a:lstStyle/>
          <a:p>
            <a:r>
              <a:rPr lang="en-US" dirty="0"/>
              <a:t>Agenda</a:t>
            </a:r>
          </a:p>
        </p:txBody>
      </p:sp>
      <p:graphicFrame>
        <p:nvGraphicFramePr>
          <p:cNvPr id="6" name="Content Placeholder 3" descr="This table provides the attendees with the approximates times each topic is expected to be addressed. " title="Agenda table">
            <a:extLst>
              <a:ext uri="{FF2B5EF4-FFF2-40B4-BE49-F238E27FC236}">
                <a16:creationId xmlns:a16="http://schemas.microsoft.com/office/drawing/2014/main" id="{319BD6E1-D87D-4366-BDB6-3331F972D361}"/>
              </a:ext>
            </a:extLst>
          </p:cNvPr>
          <p:cNvGraphicFramePr>
            <a:graphicFrameLocks/>
          </p:cNvGraphicFramePr>
          <p:nvPr>
            <p:extLst>
              <p:ext uri="{D42A27DB-BD31-4B8C-83A1-F6EECF244321}">
                <p14:modId xmlns:p14="http://schemas.microsoft.com/office/powerpoint/2010/main" val="2294259884"/>
              </p:ext>
            </p:extLst>
          </p:nvPr>
        </p:nvGraphicFramePr>
        <p:xfrm>
          <a:off x="726077" y="1313598"/>
          <a:ext cx="10739846" cy="3746028"/>
        </p:xfrm>
        <a:graphic>
          <a:graphicData uri="http://schemas.openxmlformats.org/drawingml/2006/table">
            <a:tbl>
              <a:tblPr firstRow="1" bandRow="1"/>
              <a:tblGrid>
                <a:gridCol w="2983291">
                  <a:extLst>
                    <a:ext uri="{9D8B030D-6E8A-4147-A177-3AD203B41FA5}">
                      <a16:colId xmlns:a16="http://schemas.microsoft.com/office/drawing/2014/main" val="20000"/>
                    </a:ext>
                  </a:extLst>
                </a:gridCol>
                <a:gridCol w="7756555">
                  <a:extLst>
                    <a:ext uri="{9D8B030D-6E8A-4147-A177-3AD203B41FA5}">
                      <a16:colId xmlns:a16="http://schemas.microsoft.com/office/drawing/2014/main" val="20001"/>
                    </a:ext>
                  </a:extLst>
                </a:gridCol>
              </a:tblGrid>
              <a:tr h="474751">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2000"/>
                        <a:t>Time</a:t>
                      </a:r>
                    </a:p>
                  </a:txBody>
                  <a:tcPr>
                    <a:lnL w="12700" cmpd="sng">
                      <a:solidFill>
                        <a:sysClr val="window" lastClr="FFFFFF"/>
                      </a:solidFill>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2000"/>
                        <a:t>Item</a:t>
                      </a:r>
                    </a:p>
                  </a:txBody>
                  <a:tcPr>
                    <a:lnL w="12700" cmpd="sng">
                      <a:solidFill>
                        <a:sysClr val="window" lastClr="FFFFFF"/>
                      </a:solidFill>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solidFill>
                  </a:tcPr>
                </a:tc>
                <a:extLst>
                  <a:ext uri="{0D108BD9-81ED-4DB2-BD59-A6C34878D82A}">
                    <a16:rowId xmlns:a16="http://schemas.microsoft.com/office/drawing/2014/main" val="10000"/>
                  </a:ext>
                </a:extLst>
              </a:tr>
              <a:tr h="37634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9:00 am</a:t>
                      </a: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Welcome</a:t>
                      </a:r>
                    </a:p>
                  </a:txBody>
                  <a:tcP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474407684"/>
                  </a:ext>
                </a:extLst>
              </a:tr>
              <a:tr h="44882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9:10 am</a:t>
                      </a: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Opening remarks – Chair Hochschild (9:10-9:20)</a:t>
                      </a:r>
                    </a:p>
                  </a:txBody>
                  <a:tcP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4253774577"/>
                  </a:ext>
                </a:extLst>
              </a:tr>
              <a:tr h="527205">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9:20 am</a:t>
                      </a:r>
                    </a:p>
                  </a:txBody>
                  <a:tcP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Carbon Removal Innovation Support Program Overview (9:20-10:20)</a:t>
                      </a:r>
                    </a:p>
                  </a:txBody>
                  <a:tcP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0002"/>
                  </a:ext>
                </a:extLst>
              </a:tr>
              <a:tr h="47475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10:20 am</a:t>
                      </a: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Stakeholder panel discussion (10:20-11:45)</a:t>
                      </a:r>
                    </a:p>
                  </a:txBody>
                  <a:tcP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982924480"/>
                  </a:ext>
                </a:extLst>
              </a:tr>
              <a:tr h="47475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11:45 am</a:t>
                      </a: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Public questions and comments (11:45 – 12:45)</a:t>
                      </a:r>
                    </a:p>
                  </a:txBody>
                  <a:tcP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860185348"/>
                  </a:ext>
                </a:extLst>
              </a:tr>
              <a:tr h="47475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12:45 pm</a:t>
                      </a: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Closing remarks</a:t>
                      </a:r>
                    </a:p>
                  </a:txBody>
                  <a:tcP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641589673"/>
                  </a:ext>
                </a:extLst>
              </a:tr>
              <a:tr h="47475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1:00 pm</a:t>
                      </a: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t>Adjourn</a:t>
                      </a:r>
                    </a:p>
                  </a:txBody>
                  <a:tcP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850905394"/>
                  </a:ext>
                </a:extLst>
              </a:tr>
            </a:tbl>
          </a:graphicData>
        </a:graphic>
      </p:graphicFrame>
      <p:sp>
        <p:nvSpPr>
          <p:cNvPr id="5" name="Slide Number Placeholder 4"/>
          <p:cNvSpPr>
            <a:spLocks noGrp="1"/>
          </p:cNvSpPr>
          <p:nvPr>
            <p:ph type="sldNum" sz="quarter" idx="12"/>
          </p:nvPr>
        </p:nvSpPr>
        <p:spPr>
          <a:xfrm>
            <a:off x="9884764" y="6389563"/>
            <a:ext cx="18034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chemeClr val="tx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schemeClr val="tx1"/>
              </a:solidFill>
              <a:effectLst/>
              <a:uLnTx/>
              <a:uFillTx/>
              <a:latin typeface="Arial" panose="020B0604020202020204"/>
              <a:ea typeface="+mn-ea"/>
              <a:cs typeface="+mn-cs"/>
            </a:endParaRPr>
          </a:p>
        </p:txBody>
      </p:sp>
    </p:spTree>
    <p:extLst>
      <p:ext uri="{BB962C8B-B14F-4D97-AF65-F5344CB8AC3E}">
        <p14:creationId xmlns:p14="http://schemas.microsoft.com/office/powerpoint/2010/main" val="6425862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2979"/>
            <a:ext cx="10515600" cy="1325563"/>
          </a:xfrm>
        </p:spPr>
        <p:txBody>
          <a:bodyPr/>
          <a:lstStyle/>
          <a:p>
            <a:r>
              <a:rPr lang="en-US" dirty="0"/>
              <a:t>Housekeeping</a:t>
            </a:r>
          </a:p>
        </p:txBody>
      </p:sp>
      <p:sp>
        <p:nvSpPr>
          <p:cNvPr id="5" name="Slide Number Placeholder 4"/>
          <p:cNvSpPr>
            <a:spLocks noGrp="1"/>
          </p:cNvSpPr>
          <p:nvPr>
            <p:ph type="sldNum" sz="quarter" idx="12"/>
          </p:nvPr>
        </p:nvSpPr>
        <p:spPr>
          <a:xfrm>
            <a:off x="9569969" y="6463234"/>
            <a:ext cx="18034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chemeClr val="tx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schemeClr val="tx1"/>
              </a:solidFill>
              <a:effectLst/>
              <a:uLnTx/>
              <a:uFillTx/>
              <a:latin typeface="Arial" panose="020B0604020202020204"/>
              <a:ea typeface="+mn-ea"/>
              <a:cs typeface="+mn-cs"/>
            </a:endParaRPr>
          </a:p>
        </p:txBody>
      </p:sp>
      <p:sp>
        <p:nvSpPr>
          <p:cNvPr id="7" name="Content Placeholder 5">
            <a:extLst>
              <a:ext uri="{FF2B5EF4-FFF2-40B4-BE49-F238E27FC236}">
                <a16:creationId xmlns:a16="http://schemas.microsoft.com/office/drawing/2014/main" id="{9B912184-A9F8-4AB9-A395-9F6E5FACAE21}"/>
              </a:ext>
            </a:extLst>
          </p:cNvPr>
          <p:cNvSpPr txBox="1">
            <a:spLocks/>
          </p:cNvSpPr>
          <p:nvPr/>
        </p:nvSpPr>
        <p:spPr>
          <a:xfrm>
            <a:off x="609600" y="1275907"/>
            <a:ext cx="10972800" cy="5345026"/>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ts val="0"/>
              </a:spcBef>
              <a:defRPr/>
            </a:pPr>
            <a:r>
              <a:rPr kumimoji="0" lang="en-US" b="0" i="0" u="none" strike="noStrike" kern="1200" cap="none" spc="0" normalizeH="0" baseline="0" noProof="0" dirty="0">
                <a:ln>
                  <a:noFill/>
                </a:ln>
                <a:solidFill>
                  <a:srgbClr val="4F81BD">
                    <a:lumMod val="75000"/>
                  </a:srgbClr>
                </a:solidFill>
                <a:effectLst/>
                <a:uLnTx/>
                <a:uFillTx/>
                <a:latin typeface="Arial" panose="020B0604020202020204" pitchFamily="34" charset="0"/>
                <a:cs typeface="Arial" panose="020B0604020202020204" pitchFamily="34" charset="0"/>
              </a:rPr>
              <a:t>Participants will be muted during the presentation</a:t>
            </a:r>
          </a:p>
          <a:p>
            <a:pPr>
              <a:spcBef>
                <a:spcPts val="0"/>
              </a:spcBef>
              <a:defRPr/>
            </a:pPr>
            <a:r>
              <a:rPr lang="en-US" dirty="0">
                <a:solidFill>
                  <a:srgbClr val="4F81BD">
                    <a:lumMod val="75000"/>
                  </a:srgbClr>
                </a:solidFill>
                <a:latin typeface="Arial" panose="020B0604020202020204" pitchFamily="34" charset="0"/>
                <a:cs typeface="Arial" panose="020B0604020202020204" pitchFamily="34" charset="0"/>
              </a:rPr>
              <a:t>Input your questions in the Zoom Q&amp;A</a:t>
            </a:r>
          </a:p>
          <a:p>
            <a:pPr>
              <a:spcBef>
                <a:spcPts val="0"/>
              </a:spcBef>
              <a:defRPr/>
            </a:pPr>
            <a:endParaRPr lang="en-US" dirty="0">
              <a:solidFill>
                <a:srgbClr val="4F81BD">
                  <a:lumMod val="75000"/>
                </a:srgbClr>
              </a:solidFill>
              <a:latin typeface="Arial" panose="020B0604020202020204" pitchFamily="34" charset="0"/>
              <a:cs typeface="Arial" panose="020B0604020202020204" pitchFamily="34" charset="0"/>
            </a:endParaRPr>
          </a:p>
          <a:p>
            <a:pPr>
              <a:spcBef>
                <a:spcPts val="0"/>
              </a:spcBef>
              <a:defRPr/>
            </a:pPr>
            <a:endParaRPr lang="en-US" dirty="0">
              <a:solidFill>
                <a:srgbClr val="4F81BD">
                  <a:lumMod val="75000"/>
                </a:srgbClr>
              </a:solidFill>
              <a:latin typeface="Arial" panose="020B0604020202020204" pitchFamily="34" charset="0"/>
              <a:cs typeface="Arial" panose="020B0604020202020204" pitchFamily="34" charset="0"/>
            </a:endParaRPr>
          </a:p>
          <a:p>
            <a:pPr>
              <a:spcBef>
                <a:spcPts val="0"/>
              </a:spcBef>
              <a:defRPr/>
            </a:pPr>
            <a:endParaRPr kumimoji="0" lang="en-US" b="0" i="0" u="none" strike="noStrike" kern="1200" cap="none" spc="0" normalizeH="0" baseline="0" noProof="0" dirty="0">
              <a:ln>
                <a:noFill/>
              </a:ln>
              <a:solidFill>
                <a:srgbClr val="4F81BD">
                  <a:lumMod val="75000"/>
                </a:srgbClr>
              </a:solidFill>
              <a:effectLst/>
              <a:uLnTx/>
              <a:uFillTx/>
              <a:latin typeface="Arial" panose="020B0604020202020204" pitchFamily="34" charset="0"/>
              <a:cs typeface="Arial" panose="020B0604020202020204" pitchFamily="34" charset="0"/>
            </a:endParaRPr>
          </a:p>
          <a:p>
            <a:pPr>
              <a:spcBef>
                <a:spcPts val="0"/>
              </a:spcBef>
              <a:defRPr/>
            </a:pPr>
            <a:r>
              <a:rPr lang="en-US" dirty="0">
                <a:solidFill>
                  <a:srgbClr val="4F81BD">
                    <a:lumMod val="75000"/>
                  </a:srgbClr>
                </a:solidFill>
                <a:latin typeface="Arial" panose="020B0604020202020204" pitchFamily="34" charset="0"/>
                <a:cs typeface="Arial" panose="020B0604020202020204" pitchFamily="34" charset="0"/>
              </a:rPr>
              <a:t>Presentation and recording available: </a:t>
            </a:r>
          </a:p>
          <a:p>
            <a:pPr marL="400050" lvl="1" indent="0">
              <a:spcBef>
                <a:spcPts val="0"/>
              </a:spcBef>
              <a:buNone/>
              <a:defRPr/>
            </a:pPr>
            <a:r>
              <a:rPr lang="en-US" dirty="0">
                <a:solidFill>
                  <a:srgbClr val="FF0000"/>
                </a:solidFill>
                <a:hlinkClick r:id="rId3">
                  <a:extLst>
                    <a:ext uri="{A12FA001-AC4F-418D-AE19-62706E023703}">
                      <ahyp:hlinkClr xmlns:ahyp="http://schemas.microsoft.com/office/drawing/2018/hyperlinkcolor" val="tx"/>
                    </a:ext>
                  </a:extLst>
                </a:hlinkClick>
              </a:rPr>
              <a:t>Carbon Removal Innovation Support Program (CRISP) | California Energy Commission</a:t>
            </a:r>
            <a:endParaRPr kumimoji="0" lang="en-US" b="0"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457200" indent="-457200">
              <a:buFont typeface="Arial" panose="020B0604020202020204" pitchFamily="34" charset="0"/>
              <a:buChar char="•"/>
              <a:defRPr/>
            </a:pPr>
            <a:r>
              <a:rPr lang="en-US" dirty="0">
                <a:solidFill>
                  <a:srgbClr val="4F81BD">
                    <a:lumMod val="75000"/>
                  </a:srgbClr>
                </a:solidFill>
                <a:latin typeface="Arial" panose="020B0604020202020204" pitchFamily="34" charset="0"/>
                <a:cs typeface="Arial" panose="020B0604020202020204" pitchFamily="34" charset="0"/>
              </a:rPr>
              <a:t>Submit Comments: </a:t>
            </a:r>
            <a:r>
              <a:rPr lang="en-US" sz="2800" dirty="0">
                <a:solidFill>
                  <a:srgbClr val="FF0000"/>
                </a:solidFill>
                <a:hlinkClick r:id="rId4">
                  <a:extLst>
                    <a:ext uri="{A12FA001-AC4F-418D-AE19-62706E023703}">
                      <ahyp:hlinkClr xmlns:ahyp="http://schemas.microsoft.com/office/drawing/2018/hyperlinkcolor" val="tx"/>
                    </a:ext>
                  </a:extLst>
                </a:hlinkClick>
              </a:rPr>
              <a:t>California Energy Commission : e-comment : Submit Comment</a:t>
            </a:r>
            <a:endParaRPr lang="en-US" sz="2800" dirty="0">
              <a:solidFill>
                <a:srgbClr val="FF0000"/>
              </a:solidFill>
              <a:cs typeface="Arial"/>
            </a:endParaRPr>
          </a:p>
          <a:p>
            <a:pPr marL="457200" indent="-457200">
              <a:buFont typeface="Arial" panose="020B0604020202020204" pitchFamily="34" charset="0"/>
              <a:buChar char="•"/>
              <a:defRPr/>
            </a:pPr>
            <a:endParaRPr lang="en-US" dirty="0">
              <a:solidFill>
                <a:srgbClr val="4F81BD">
                  <a:lumMod val="75000"/>
                </a:srgbClr>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9C702311-43BA-07D8-37EB-B7331D179DF3}"/>
              </a:ext>
            </a:extLst>
          </p:cNvPr>
          <p:cNvPicPr>
            <a:picLocks noChangeAspect="1"/>
          </p:cNvPicPr>
          <p:nvPr/>
        </p:nvPicPr>
        <p:blipFill>
          <a:blip r:embed="rId5"/>
          <a:stretch>
            <a:fillRect/>
          </a:stretch>
        </p:blipFill>
        <p:spPr>
          <a:xfrm>
            <a:off x="4401322" y="2353244"/>
            <a:ext cx="4086795" cy="1333686"/>
          </a:xfrm>
          <a:prstGeom prst="rect">
            <a:avLst/>
          </a:prstGeom>
        </p:spPr>
      </p:pic>
      <p:sp>
        <p:nvSpPr>
          <p:cNvPr id="3" name="Footer Placeholder 2">
            <a:extLst>
              <a:ext uri="{FF2B5EF4-FFF2-40B4-BE49-F238E27FC236}">
                <a16:creationId xmlns:a16="http://schemas.microsoft.com/office/drawing/2014/main" id="{191D1382-0885-CA58-6939-E1AD30450830}"/>
              </a:ext>
            </a:extLst>
          </p:cNvPr>
          <p:cNvSpPr>
            <a:spLocks noGrp="1"/>
          </p:cNvSpPr>
          <p:nvPr>
            <p:ph type="ftr" sz="quarter" idx="11"/>
          </p:nvPr>
        </p:nvSpPr>
        <p:spPr/>
        <p:txBody>
          <a:bodyPr/>
          <a:lstStyle/>
          <a:p>
            <a:r>
              <a:rPr lang="en-US"/>
              <a:t>DRAFT</a:t>
            </a:r>
          </a:p>
        </p:txBody>
      </p:sp>
    </p:spTree>
    <p:extLst>
      <p:ext uri="{BB962C8B-B14F-4D97-AF65-F5344CB8AC3E}">
        <p14:creationId xmlns:p14="http://schemas.microsoft.com/office/powerpoint/2010/main" val="2272907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9822" y="2609134"/>
            <a:ext cx="9953978" cy="1038840"/>
          </a:xfrm>
        </p:spPr>
        <p:txBody>
          <a:bodyPr>
            <a:normAutofit/>
          </a:bodyPr>
          <a:lstStyle/>
          <a:p>
            <a:pPr algn="ctr"/>
            <a:r>
              <a:rPr lang="en-US"/>
              <a:t>Chair Hochschild</a:t>
            </a:r>
          </a:p>
        </p:txBody>
      </p:sp>
      <p:sp>
        <p:nvSpPr>
          <p:cNvPr id="3" name="Footer Placeholder 2">
            <a:extLst>
              <a:ext uri="{FF2B5EF4-FFF2-40B4-BE49-F238E27FC236}">
                <a16:creationId xmlns:a16="http://schemas.microsoft.com/office/drawing/2014/main" id="{3B517043-BC4A-AE5C-8B02-6B8CBCEF569B}"/>
              </a:ext>
            </a:extLst>
          </p:cNvPr>
          <p:cNvSpPr>
            <a:spLocks noGrp="1"/>
          </p:cNvSpPr>
          <p:nvPr>
            <p:ph type="ftr" sz="quarter" idx="11"/>
          </p:nvPr>
        </p:nvSpPr>
        <p:spPr>
          <a:xfrm>
            <a:off x="4038600" y="6463234"/>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a:t>DRAFT</a:t>
            </a:r>
          </a:p>
        </p:txBody>
      </p:sp>
      <p:sp>
        <p:nvSpPr>
          <p:cNvPr id="4" name="Slide Number Placeholder 3">
            <a:extLst>
              <a:ext uri="{FF2B5EF4-FFF2-40B4-BE49-F238E27FC236}">
                <a16:creationId xmlns:a16="http://schemas.microsoft.com/office/drawing/2014/main" id="{C33FEE8F-FB72-7C72-AC55-DCF3593A63B9}"/>
              </a:ext>
            </a:extLst>
          </p:cNvPr>
          <p:cNvSpPr>
            <a:spLocks noGrp="1"/>
          </p:cNvSpPr>
          <p:nvPr>
            <p:ph type="sldNum" sz="quarter" idx="12"/>
          </p:nvPr>
        </p:nvSpPr>
        <p:spPr>
          <a:xfrm>
            <a:off x="8610600" y="6463234"/>
            <a:ext cx="17610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005C4985-ACD0-2B4C-8981-36243250F268}" type="slidenum">
              <a:rPr lang="en-US" smtClean="0"/>
              <a:pPr/>
              <a:t>4</a:t>
            </a:fld>
            <a:endParaRPr lang="en-US"/>
          </a:p>
        </p:txBody>
      </p:sp>
    </p:spTree>
    <p:extLst>
      <p:ext uri="{BB962C8B-B14F-4D97-AF65-F5344CB8AC3E}">
        <p14:creationId xmlns:p14="http://schemas.microsoft.com/office/powerpoint/2010/main" val="32104070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0732" y="2609134"/>
            <a:ext cx="11258613" cy="1038840"/>
          </a:xfrm>
        </p:spPr>
        <p:txBody>
          <a:bodyPr>
            <a:normAutofit fontScale="90000"/>
          </a:bodyPr>
          <a:lstStyle/>
          <a:p>
            <a:pPr algn="ctr"/>
            <a:r>
              <a:rPr lang="en-US" dirty="0"/>
              <a:t>Carbon Removal Innovation </a:t>
            </a:r>
            <a:r>
              <a:rPr lang="en-US" dirty="0">
                <a:ea typeface="+mj-lt"/>
                <a:cs typeface="+mj-lt"/>
              </a:rPr>
              <a:t>Support </a:t>
            </a:r>
            <a:r>
              <a:rPr lang="en-US" dirty="0"/>
              <a:t>Program (CRISP)</a:t>
            </a:r>
            <a:br>
              <a:rPr lang="en-US" dirty="0"/>
            </a:br>
            <a:r>
              <a:rPr lang="en-US" dirty="0"/>
              <a:t>Overview</a:t>
            </a:r>
          </a:p>
        </p:txBody>
      </p:sp>
      <p:sp>
        <p:nvSpPr>
          <p:cNvPr id="3" name="Footer Placeholder 2">
            <a:extLst>
              <a:ext uri="{FF2B5EF4-FFF2-40B4-BE49-F238E27FC236}">
                <a16:creationId xmlns:a16="http://schemas.microsoft.com/office/drawing/2014/main" id="{B64937FC-6874-A53C-E856-19DF3DB1E6EE}"/>
              </a:ext>
            </a:extLst>
          </p:cNvPr>
          <p:cNvSpPr>
            <a:spLocks noGrp="1"/>
          </p:cNvSpPr>
          <p:nvPr>
            <p:ph type="ftr" sz="quarter" idx="11"/>
          </p:nvPr>
        </p:nvSpPr>
        <p:spPr>
          <a:xfrm>
            <a:off x="4038600" y="6463234"/>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a:t>DRAFT</a:t>
            </a:r>
          </a:p>
        </p:txBody>
      </p:sp>
      <p:sp>
        <p:nvSpPr>
          <p:cNvPr id="4" name="Slide Number Placeholder 3">
            <a:extLst>
              <a:ext uri="{FF2B5EF4-FFF2-40B4-BE49-F238E27FC236}">
                <a16:creationId xmlns:a16="http://schemas.microsoft.com/office/drawing/2014/main" id="{EFB38B3B-F8F8-6DB2-B953-7607DE6F9BDB}"/>
              </a:ext>
            </a:extLst>
          </p:cNvPr>
          <p:cNvSpPr>
            <a:spLocks noGrp="1"/>
          </p:cNvSpPr>
          <p:nvPr>
            <p:ph type="sldNum" sz="quarter" idx="12"/>
          </p:nvPr>
        </p:nvSpPr>
        <p:spPr>
          <a:xfrm>
            <a:off x="8610600" y="6463234"/>
            <a:ext cx="1761067"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005C4985-ACD0-2B4C-8981-36243250F268}" type="slidenum">
              <a:rPr lang="en-US" smtClean="0"/>
              <a:pPr/>
              <a:t>5</a:t>
            </a:fld>
            <a:endParaRPr lang="en-US"/>
          </a:p>
        </p:txBody>
      </p:sp>
    </p:spTree>
    <p:extLst>
      <p:ext uri="{BB962C8B-B14F-4D97-AF65-F5344CB8AC3E}">
        <p14:creationId xmlns:p14="http://schemas.microsoft.com/office/powerpoint/2010/main" val="3808619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BFA0A-6159-B787-1429-EE191D509747}"/>
              </a:ext>
            </a:extLst>
          </p:cNvPr>
          <p:cNvSpPr>
            <a:spLocks noGrp="1"/>
          </p:cNvSpPr>
          <p:nvPr>
            <p:ph type="title"/>
          </p:nvPr>
        </p:nvSpPr>
        <p:spPr>
          <a:xfrm>
            <a:off x="838200" y="294101"/>
            <a:ext cx="10515600" cy="1325563"/>
          </a:xfrm>
        </p:spPr>
        <p:txBody>
          <a:bodyPr/>
          <a:lstStyle/>
          <a:p>
            <a:r>
              <a:rPr lang="en-US" dirty="0"/>
              <a:t>Program Overview</a:t>
            </a:r>
          </a:p>
        </p:txBody>
      </p:sp>
      <p:graphicFrame>
        <p:nvGraphicFramePr>
          <p:cNvPr id="5" name="Content Placeholder 4">
            <a:extLst>
              <a:ext uri="{FF2B5EF4-FFF2-40B4-BE49-F238E27FC236}">
                <a16:creationId xmlns:a16="http://schemas.microsoft.com/office/drawing/2014/main" id="{13F33BA0-BC0F-23E0-0B6C-49370A83A0E6}"/>
              </a:ext>
            </a:extLst>
          </p:cNvPr>
          <p:cNvGraphicFramePr>
            <a:graphicFrameLocks noGrp="1"/>
          </p:cNvGraphicFramePr>
          <p:nvPr>
            <p:ph idx="1"/>
            <p:extLst>
              <p:ext uri="{D42A27DB-BD31-4B8C-83A1-F6EECF244321}">
                <p14:modId xmlns:p14="http://schemas.microsoft.com/office/powerpoint/2010/main" val="142515481"/>
              </p:ext>
            </p:extLst>
          </p:nvPr>
        </p:nvGraphicFramePr>
        <p:xfrm>
          <a:off x="568171" y="1464816"/>
          <a:ext cx="11212497" cy="46290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7D7DBFD9-01C3-39FD-39D1-2ED69666BBDA}"/>
              </a:ext>
            </a:extLst>
          </p:cNvPr>
          <p:cNvSpPr>
            <a:spLocks noGrp="1"/>
          </p:cNvSpPr>
          <p:nvPr>
            <p:ph type="sldNum" sz="quarter" idx="12"/>
          </p:nvPr>
        </p:nvSpPr>
        <p:spPr/>
        <p:txBody>
          <a:bodyPr/>
          <a:lstStyle/>
          <a:p>
            <a:fld id="{005C4985-ACD0-2B4C-8981-36243250F268}" type="slidenum">
              <a:rPr lang="en-US" smtClean="0"/>
              <a:t>6</a:t>
            </a:fld>
            <a:endParaRPr lang="en-US"/>
          </a:p>
        </p:txBody>
      </p:sp>
      <p:sp>
        <p:nvSpPr>
          <p:cNvPr id="7" name="TextBox 6">
            <a:extLst>
              <a:ext uri="{FF2B5EF4-FFF2-40B4-BE49-F238E27FC236}">
                <a16:creationId xmlns:a16="http://schemas.microsoft.com/office/drawing/2014/main" id="{7DF6E022-7FD0-5CF7-237B-15C4C1B86EBC}"/>
              </a:ext>
            </a:extLst>
          </p:cNvPr>
          <p:cNvSpPr txBox="1"/>
          <p:nvPr/>
        </p:nvSpPr>
        <p:spPr>
          <a:xfrm>
            <a:off x="990601" y="6276464"/>
            <a:ext cx="9718765" cy="369332"/>
          </a:xfrm>
          <a:prstGeom prst="rect">
            <a:avLst/>
          </a:prstGeom>
          <a:noFill/>
        </p:spPr>
        <p:txBody>
          <a:bodyPr wrap="square" rtlCol="0">
            <a:spAutoFit/>
          </a:bodyPr>
          <a:lstStyle/>
          <a:p>
            <a:r>
              <a:rPr lang="en-US"/>
              <a:t>* </a:t>
            </a:r>
            <a:r>
              <a:rPr lang="en-US">
                <a:hlinkClick r:id="rId8"/>
              </a:rPr>
              <a:t>AB 209 </a:t>
            </a:r>
            <a:r>
              <a:rPr lang="en-US"/>
              <a:t>; </a:t>
            </a:r>
            <a:r>
              <a:rPr lang="en-US" sz="1800"/>
              <a:t>Program hereafter called Carbon Removal Innovation Support Program (CRISP)</a:t>
            </a:r>
            <a:endParaRPr lang="en-US"/>
          </a:p>
        </p:txBody>
      </p:sp>
    </p:spTree>
    <p:extLst>
      <p:ext uri="{BB962C8B-B14F-4D97-AF65-F5344CB8AC3E}">
        <p14:creationId xmlns:p14="http://schemas.microsoft.com/office/powerpoint/2010/main" val="1236463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8019"/>
            <a:ext cx="10515600" cy="1325563"/>
          </a:xfrm>
        </p:spPr>
        <p:txBody>
          <a:bodyPr>
            <a:normAutofit/>
          </a:bodyPr>
          <a:lstStyle/>
          <a:p>
            <a:r>
              <a:rPr lang="en-US" sz="4000" dirty="0"/>
              <a:t>Why is Direct Air Capture Needed?</a:t>
            </a:r>
          </a:p>
        </p:txBody>
      </p:sp>
      <p:sp>
        <p:nvSpPr>
          <p:cNvPr id="3" name="Content Placeholder 2"/>
          <p:cNvSpPr>
            <a:spLocks noGrp="1"/>
          </p:cNvSpPr>
          <p:nvPr>
            <p:ph idx="1"/>
          </p:nvPr>
        </p:nvSpPr>
        <p:spPr>
          <a:xfrm>
            <a:off x="609600" y="1487234"/>
            <a:ext cx="10380262" cy="4818741"/>
          </a:xfrm>
        </p:spPr>
        <p:txBody>
          <a:bodyPr vert="horz" lIns="0" tIns="45720" rIns="0" bIns="45720" rtlCol="0" anchor="t">
            <a:noAutofit/>
          </a:bodyPr>
          <a:lstStyle/>
          <a:p>
            <a:pPr marL="177800" lvl="1" indent="0" fontAlgn="base">
              <a:lnSpc>
                <a:spcPct val="120000"/>
              </a:lnSpc>
              <a:spcBef>
                <a:spcPts val="0"/>
              </a:spcBef>
              <a:buNone/>
            </a:pPr>
            <a:r>
              <a:rPr lang="en-US" b="1" dirty="0"/>
              <a:t>Direct air capture uses mechanical and chemical processes that capture atmospheric carbon dioxide through absorption or adsorption. </a:t>
            </a:r>
          </a:p>
          <a:p>
            <a:pPr marL="177800" lvl="1" indent="0" fontAlgn="base">
              <a:lnSpc>
                <a:spcPct val="120000"/>
              </a:lnSpc>
              <a:spcBef>
                <a:spcPts val="0"/>
              </a:spcBef>
              <a:buNone/>
            </a:pPr>
            <a:endParaRPr lang="en-US" b="1" dirty="0"/>
          </a:p>
          <a:p>
            <a:pPr marL="457200" indent="-457200" fontAlgn="base">
              <a:lnSpc>
                <a:spcPct val="120000"/>
              </a:lnSpc>
              <a:spcBef>
                <a:spcPts val="0"/>
              </a:spcBef>
              <a:buFont typeface="Arial" panose="020B0604020202020204" pitchFamily="34" charset="0"/>
              <a:buChar char="•"/>
            </a:pPr>
            <a:r>
              <a:rPr lang="en-US" dirty="0"/>
              <a:t>Governor Newsom’s targets for CO</a:t>
            </a:r>
            <a:r>
              <a:rPr lang="en-US" baseline="-25000" dirty="0"/>
              <a:t>2</a:t>
            </a:r>
            <a:r>
              <a:rPr lang="en-US" dirty="0"/>
              <a:t> removal and capture:</a:t>
            </a:r>
          </a:p>
          <a:p>
            <a:pPr marL="914400" lvl="1" indent="-457200" fontAlgn="base">
              <a:lnSpc>
                <a:spcPct val="120000"/>
              </a:lnSpc>
              <a:spcBef>
                <a:spcPts val="0"/>
              </a:spcBef>
              <a:buFont typeface="Arial" panose="020B0604020202020204" pitchFamily="34" charset="0"/>
              <a:buChar char="•"/>
            </a:pPr>
            <a:r>
              <a:rPr lang="en-US" dirty="0"/>
              <a:t>20 million metric tons (MMT) for 2030 </a:t>
            </a:r>
            <a:endParaRPr lang="en-US" dirty="0">
              <a:cs typeface="Arial"/>
            </a:endParaRPr>
          </a:p>
          <a:p>
            <a:pPr marL="914400" lvl="1" indent="-457200" fontAlgn="base">
              <a:lnSpc>
                <a:spcPct val="120000"/>
              </a:lnSpc>
              <a:spcBef>
                <a:spcPts val="0"/>
              </a:spcBef>
              <a:buFont typeface="Arial" panose="020B0604020202020204" pitchFamily="34" charset="0"/>
              <a:buChar char="•"/>
            </a:pPr>
            <a:r>
              <a:rPr lang="en-US" dirty="0"/>
              <a:t>100 MMT for 2045</a:t>
            </a:r>
          </a:p>
          <a:p>
            <a:pPr marL="457200" indent="-457200" fontAlgn="base">
              <a:lnSpc>
                <a:spcPct val="120000"/>
              </a:lnSpc>
              <a:spcBef>
                <a:spcPts val="0"/>
              </a:spcBef>
              <a:buFont typeface="Arial" panose="020B0604020202020204" pitchFamily="34" charset="0"/>
              <a:buChar char="•"/>
            </a:pPr>
            <a:r>
              <a:rPr lang="en-US" dirty="0"/>
              <a:t>To achieve carbon neutrality by 2045, we need to remove legacy GHG emissions from the atmosphere</a:t>
            </a:r>
          </a:p>
          <a:p>
            <a:pPr marL="457200" indent="-457200" fontAlgn="base">
              <a:lnSpc>
                <a:spcPct val="120000"/>
              </a:lnSpc>
              <a:spcBef>
                <a:spcPts val="0"/>
              </a:spcBef>
              <a:buFont typeface="Arial" panose="020B0604020202020204" pitchFamily="34" charset="0"/>
              <a:buChar char="•"/>
            </a:pPr>
            <a:r>
              <a:rPr lang="en-US" dirty="0"/>
              <a:t>Need for research to overcome technical and cost barriers</a:t>
            </a:r>
          </a:p>
          <a:p>
            <a:pPr marL="177800" lvl="1" indent="0" fontAlgn="base">
              <a:lnSpc>
                <a:spcPct val="120000"/>
              </a:lnSpc>
              <a:spcBef>
                <a:spcPts val="0"/>
              </a:spcBef>
              <a:buNone/>
            </a:pPr>
            <a:endParaRPr lang="en-US" b="1" dirty="0"/>
          </a:p>
          <a:p>
            <a:pPr marL="177800" lvl="1" indent="0" fontAlgn="base">
              <a:lnSpc>
                <a:spcPct val="120000"/>
              </a:lnSpc>
              <a:spcBef>
                <a:spcPts val="0"/>
              </a:spcBef>
              <a:buNone/>
            </a:pPr>
            <a:endParaRPr lang="en-US" dirty="0"/>
          </a:p>
          <a:p>
            <a:pPr marL="177800" lvl="1" indent="0" fontAlgn="base">
              <a:lnSpc>
                <a:spcPct val="120000"/>
              </a:lnSpc>
              <a:spcBef>
                <a:spcPts val="0"/>
              </a:spcBef>
              <a:buNone/>
            </a:pPr>
            <a:endParaRPr lang="en-US" dirty="0"/>
          </a:p>
          <a:p>
            <a:pPr marL="177800" lvl="1" indent="0" fontAlgn="base">
              <a:lnSpc>
                <a:spcPct val="120000"/>
              </a:lnSpc>
              <a:spcBef>
                <a:spcPts val="0"/>
              </a:spcBef>
              <a:buNone/>
            </a:pPr>
            <a:endParaRPr lang="en-US" dirty="0"/>
          </a:p>
          <a:p>
            <a:pPr marL="977900" lvl="2" indent="0" fontAlgn="base">
              <a:lnSpc>
                <a:spcPct val="120000"/>
              </a:lnSpc>
              <a:spcBef>
                <a:spcPts val="0"/>
              </a:spcBef>
              <a:buNone/>
            </a:pPr>
            <a:endParaRPr lang="en-US" dirty="0"/>
          </a:p>
          <a:p>
            <a:pPr fontAlgn="base">
              <a:lnSpc>
                <a:spcPct val="120000"/>
              </a:lnSpc>
              <a:spcBef>
                <a:spcPts val="0"/>
              </a:spcBef>
            </a:pPr>
            <a:endParaRPr lang="en-US" dirty="0"/>
          </a:p>
          <a:p>
            <a:pPr fontAlgn="base">
              <a:lnSpc>
                <a:spcPct val="120000"/>
              </a:lnSpc>
              <a:spcBef>
                <a:spcPts val="0"/>
              </a:spcBef>
            </a:pPr>
            <a:endParaRPr lang="en-US" dirty="0"/>
          </a:p>
        </p:txBody>
      </p:sp>
      <p:sp>
        <p:nvSpPr>
          <p:cNvPr id="4" name="Slide Number Placeholder 3"/>
          <p:cNvSpPr>
            <a:spLocks noGrp="1"/>
          </p:cNvSpPr>
          <p:nvPr>
            <p:ph type="sldNum" sz="quarter" idx="12"/>
          </p:nvPr>
        </p:nvSpPr>
        <p:spPr/>
        <p:txBody>
          <a:bodyPr/>
          <a:lstStyle/>
          <a:p>
            <a:fld id="{005C4985-ACD0-2B4C-8981-36243250F268}" type="slidenum">
              <a:rPr lang="en-US" smtClean="0"/>
              <a:t>7</a:t>
            </a:fld>
            <a:endParaRPr lang="en-US"/>
          </a:p>
        </p:txBody>
      </p:sp>
    </p:spTree>
    <p:extLst>
      <p:ext uri="{BB962C8B-B14F-4D97-AF65-F5344CB8AC3E}">
        <p14:creationId xmlns:p14="http://schemas.microsoft.com/office/powerpoint/2010/main" val="20861727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6510"/>
            <a:ext cx="10515600" cy="1325563"/>
          </a:xfrm>
        </p:spPr>
        <p:txBody>
          <a:bodyPr>
            <a:normAutofit/>
          </a:bodyPr>
          <a:lstStyle/>
          <a:p>
            <a:pPr algn="ctr"/>
            <a:r>
              <a:rPr lang="en-US" dirty="0"/>
              <a:t>CRISP Goals</a:t>
            </a:r>
          </a:p>
        </p:txBody>
      </p:sp>
      <p:sp>
        <p:nvSpPr>
          <p:cNvPr id="3" name="Content Placeholder 2"/>
          <p:cNvSpPr>
            <a:spLocks noGrp="1"/>
          </p:cNvSpPr>
          <p:nvPr>
            <p:ph idx="1"/>
          </p:nvPr>
        </p:nvSpPr>
        <p:spPr>
          <a:xfrm>
            <a:off x="1066800" y="1460455"/>
            <a:ext cx="10896600" cy="5398406"/>
          </a:xfrm>
        </p:spPr>
        <p:txBody>
          <a:bodyPr vert="horz" lIns="0" tIns="45720" rIns="0" bIns="45720" rtlCol="0" anchor="t">
            <a:normAutofit/>
          </a:bodyPr>
          <a:lstStyle/>
          <a:p>
            <a:pPr marL="457200" indent="0" fontAlgn="base">
              <a:lnSpc>
                <a:spcPct val="120000"/>
              </a:lnSpc>
              <a:spcBef>
                <a:spcPts val="600"/>
              </a:spcBef>
              <a:spcAft>
                <a:spcPts val="600"/>
              </a:spcAft>
              <a:buNone/>
            </a:pPr>
            <a:r>
              <a:rPr lang="en-US" sz="3200" dirty="0"/>
              <a:t>Facilitate pilot testing and demonstrations of emerging direct air capture technologies </a:t>
            </a:r>
          </a:p>
          <a:p>
            <a:pPr marL="457200" indent="0" fontAlgn="base">
              <a:lnSpc>
                <a:spcPct val="120000"/>
              </a:lnSpc>
              <a:spcBef>
                <a:spcPts val="600"/>
              </a:spcBef>
              <a:spcAft>
                <a:spcPts val="600"/>
              </a:spcAft>
              <a:buNone/>
            </a:pPr>
            <a:r>
              <a:rPr lang="en-US" sz="3200" dirty="0"/>
              <a:t>Promote community engagement, education, and dissemination of real-world information</a:t>
            </a:r>
          </a:p>
          <a:p>
            <a:pPr marL="457200" indent="0" fontAlgn="base">
              <a:lnSpc>
                <a:spcPct val="120000"/>
              </a:lnSpc>
              <a:spcBef>
                <a:spcPts val="600"/>
              </a:spcBef>
              <a:spcAft>
                <a:spcPts val="600"/>
              </a:spcAft>
              <a:buNone/>
            </a:pPr>
            <a:r>
              <a:rPr lang="en-US" sz="3200" dirty="0"/>
              <a:t>Assist California in meeting its carbon removal targets</a:t>
            </a:r>
            <a:endParaRPr lang="en-US" sz="3200" dirty="0">
              <a:cs typeface="Arial"/>
            </a:endParaRPr>
          </a:p>
          <a:p>
            <a:pPr marL="457200" indent="0" fontAlgn="base">
              <a:lnSpc>
                <a:spcPct val="120000"/>
              </a:lnSpc>
              <a:spcBef>
                <a:spcPts val="600"/>
              </a:spcBef>
              <a:spcAft>
                <a:spcPts val="600"/>
              </a:spcAft>
              <a:buNone/>
            </a:pPr>
            <a:r>
              <a:rPr lang="en-US" sz="3200" dirty="0"/>
              <a:t>Help California-based technology developers access federal funding opportunities for emerging technologies</a:t>
            </a:r>
          </a:p>
          <a:p>
            <a:pPr marL="457200" indent="0" fontAlgn="base">
              <a:lnSpc>
                <a:spcPct val="120000"/>
              </a:lnSpc>
              <a:spcBef>
                <a:spcPts val="600"/>
              </a:spcBef>
              <a:spcAft>
                <a:spcPts val="600"/>
              </a:spcAft>
              <a:buNone/>
            </a:pPr>
            <a:endParaRPr lang="en-US" sz="3200" dirty="0"/>
          </a:p>
          <a:p>
            <a:pPr marL="914400" indent="-457200" fontAlgn="base">
              <a:lnSpc>
                <a:spcPct val="120000"/>
              </a:lnSpc>
              <a:spcBef>
                <a:spcPts val="0"/>
              </a:spcBef>
              <a:buFont typeface="Arial" panose="020B0604020202020204" pitchFamily="34" charset="0"/>
              <a:buChar char="•"/>
            </a:pPr>
            <a:endParaRPr lang="en-US" sz="3200" dirty="0"/>
          </a:p>
        </p:txBody>
      </p:sp>
      <p:sp>
        <p:nvSpPr>
          <p:cNvPr id="4" name="Slide Number Placeholder 3"/>
          <p:cNvSpPr>
            <a:spLocks noGrp="1"/>
          </p:cNvSpPr>
          <p:nvPr>
            <p:ph type="sldNum" sz="quarter" idx="12"/>
          </p:nvPr>
        </p:nvSpPr>
        <p:spPr/>
        <p:txBody>
          <a:bodyPr/>
          <a:lstStyle/>
          <a:p>
            <a:fld id="{005C4985-ACD0-2B4C-8981-36243250F268}" type="slidenum">
              <a:rPr lang="en-US" smtClean="0"/>
              <a:t>8</a:t>
            </a:fld>
            <a:endParaRPr lang="en-US"/>
          </a:p>
        </p:txBody>
      </p:sp>
      <p:pic>
        <p:nvPicPr>
          <p:cNvPr id="5" name="Picture 4" descr="Icon&#10;&#10;Description automatically generated">
            <a:extLst>
              <a:ext uri="{FF2B5EF4-FFF2-40B4-BE49-F238E27FC236}">
                <a16:creationId xmlns:a16="http://schemas.microsoft.com/office/drawing/2014/main" id="{EAB78B74-417E-3CFB-59F7-249E9445061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6474" y="5096417"/>
            <a:ext cx="806450" cy="806450"/>
          </a:xfrm>
          <a:prstGeom prst="rect">
            <a:avLst/>
          </a:prstGeom>
          <a:noFill/>
          <a:ln>
            <a:noFill/>
          </a:ln>
        </p:spPr>
      </p:pic>
      <p:pic>
        <p:nvPicPr>
          <p:cNvPr id="6" name="Picture 5" descr="Icon&#10;&#10;Description automatically generated">
            <a:extLst>
              <a:ext uri="{FF2B5EF4-FFF2-40B4-BE49-F238E27FC236}">
                <a16:creationId xmlns:a16="http://schemas.microsoft.com/office/drawing/2014/main" id="{D641EE2C-8486-B6F3-855A-B456F607A0D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6474" y="1544735"/>
            <a:ext cx="914400" cy="914400"/>
          </a:xfrm>
          <a:prstGeom prst="rect">
            <a:avLst/>
          </a:prstGeom>
          <a:noFill/>
          <a:ln>
            <a:noFill/>
          </a:ln>
        </p:spPr>
      </p:pic>
      <p:pic>
        <p:nvPicPr>
          <p:cNvPr id="7" name="Picture 6" descr="Icon&#10;&#10;Description automatically generated">
            <a:extLst>
              <a:ext uri="{FF2B5EF4-FFF2-40B4-BE49-F238E27FC236}">
                <a16:creationId xmlns:a16="http://schemas.microsoft.com/office/drawing/2014/main" id="{6A0C4CC4-A53E-7407-D28B-ED535406AE6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54825" y="2881021"/>
            <a:ext cx="785633" cy="785633"/>
          </a:xfrm>
          <a:prstGeom prst="rect">
            <a:avLst/>
          </a:prstGeom>
          <a:noFill/>
          <a:ln>
            <a:noFill/>
          </a:ln>
        </p:spPr>
      </p:pic>
      <p:pic>
        <p:nvPicPr>
          <p:cNvPr id="10" name="Picture 9" descr="Icon&#10;&#10;Description automatically generated">
            <a:extLst>
              <a:ext uri="{FF2B5EF4-FFF2-40B4-BE49-F238E27FC236}">
                <a16:creationId xmlns:a16="http://schemas.microsoft.com/office/drawing/2014/main" id="{8745F8A4-F7CF-A4A3-EC0A-39E888F67646}"/>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8482" y="3987326"/>
            <a:ext cx="810383" cy="810383"/>
          </a:xfrm>
          <a:prstGeom prst="rect">
            <a:avLst/>
          </a:prstGeom>
          <a:noFill/>
          <a:ln>
            <a:noFill/>
          </a:ln>
        </p:spPr>
      </p:pic>
    </p:spTree>
    <p:extLst>
      <p:ext uri="{BB962C8B-B14F-4D97-AF65-F5344CB8AC3E}">
        <p14:creationId xmlns:p14="http://schemas.microsoft.com/office/powerpoint/2010/main" val="2353914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B2246-FD45-336F-14BC-5AC6C489057C}"/>
              </a:ext>
            </a:extLst>
          </p:cNvPr>
          <p:cNvSpPr>
            <a:spLocks noGrp="1"/>
          </p:cNvSpPr>
          <p:nvPr>
            <p:ph type="title"/>
          </p:nvPr>
        </p:nvSpPr>
        <p:spPr>
          <a:xfrm>
            <a:off x="838200" y="10012"/>
            <a:ext cx="10515600" cy="1325563"/>
          </a:xfrm>
        </p:spPr>
        <p:txBody>
          <a:bodyPr/>
          <a:lstStyle/>
          <a:p>
            <a:pPr algn="ctr"/>
            <a:r>
              <a:rPr lang="en-US" dirty="0"/>
              <a:t>Proposed Funding Areas  </a:t>
            </a:r>
            <a:br>
              <a:rPr lang="en-US" dirty="0">
                <a:ea typeface="+mj-lt"/>
                <a:cs typeface="+mj-lt"/>
              </a:rPr>
            </a:br>
            <a:r>
              <a:rPr lang="en-US" dirty="0">
                <a:ea typeface="+mj-lt"/>
                <a:cs typeface="+mj-lt"/>
              </a:rPr>
              <a:t>$75M Total</a:t>
            </a:r>
            <a:endParaRPr lang="en-US" dirty="0"/>
          </a:p>
        </p:txBody>
      </p:sp>
      <p:graphicFrame>
        <p:nvGraphicFramePr>
          <p:cNvPr id="6" name="Content Placeholder 5">
            <a:extLst>
              <a:ext uri="{FF2B5EF4-FFF2-40B4-BE49-F238E27FC236}">
                <a16:creationId xmlns:a16="http://schemas.microsoft.com/office/drawing/2014/main" id="{CF604886-DBCC-1C2E-1020-25C085E1FA1B}"/>
              </a:ext>
            </a:extLst>
          </p:cNvPr>
          <p:cNvGraphicFramePr>
            <a:graphicFrameLocks noGrp="1"/>
          </p:cNvGraphicFramePr>
          <p:nvPr>
            <p:ph idx="1"/>
            <p:extLst>
              <p:ext uri="{D42A27DB-BD31-4B8C-83A1-F6EECF244321}">
                <p14:modId xmlns:p14="http://schemas.microsoft.com/office/powerpoint/2010/main" val="1958513414"/>
              </p:ext>
            </p:extLst>
          </p:nvPr>
        </p:nvGraphicFramePr>
        <p:xfrm>
          <a:off x="625135" y="1690688"/>
          <a:ext cx="10853691" cy="44862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D4FFB0B1-5FA7-F19A-01EC-4B7ABE5261E0}"/>
              </a:ext>
            </a:extLst>
          </p:cNvPr>
          <p:cNvSpPr>
            <a:spLocks noGrp="1"/>
          </p:cNvSpPr>
          <p:nvPr>
            <p:ph type="sldNum" sz="quarter" idx="12"/>
          </p:nvPr>
        </p:nvSpPr>
        <p:spPr/>
        <p:txBody>
          <a:bodyPr/>
          <a:lstStyle/>
          <a:p>
            <a:fld id="{005C4985-ACD0-2B4C-8981-36243250F268}" type="slidenum">
              <a:rPr lang="en-US" smtClean="0"/>
              <a:t>9</a:t>
            </a:fld>
            <a:endParaRPr lang="en-US"/>
          </a:p>
        </p:txBody>
      </p:sp>
    </p:spTree>
    <p:extLst>
      <p:ext uri="{BB962C8B-B14F-4D97-AF65-F5344CB8AC3E}">
        <p14:creationId xmlns:p14="http://schemas.microsoft.com/office/powerpoint/2010/main" val="28903980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2C5E1-D07D-4AA9-73B9-9DB1593273AB}"/>
              </a:ext>
            </a:extLst>
          </p:cNvPr>
          <p:cNvSpPr>
            <a:spLocks noGrp="1"/>
          </p:cNvSpPr>
          <p:nvPr>
            <p:ph type="title"/>
          </p:nvPr>
        </p:nvSpPr>
        <p:spPr>
          <a:xfrm>
            <a:off x="838200" y="285223"/>
            <a:ext cx="10515600" cy="1325563"/>
          </a:xfrm>
        </p:spPr>
        <p:txBody>
          <a:bodyPr/>
          <a:lstStyle/>
          <a:p>
            <a:r>
              <a:rPr lang="en-US" dirty="0"/>
              <a:t>Research Test Center</a:t>
            </a:r>
          </a:p>
        </p:txBody>
      </p:sp>
      <p:sp>
        <p:nvSpPr>
          <p:cNvPr id="4" name="Slide Number Placeholder 3">
            <a:extLst>
              <a:ext uri="{FF2B5EF4-FFF2-40B4-BE49-F238E27FC236}">
                <a16:creationId xmlns:a16="http://schemas.microsoft.com/office/drawing/2014/main" id="{AFF97AC0-36CF-677E-0F7F-F627FA120789}"/>
              </a:ext>
            </a:extLst>
          </p:cNvPr>
          <p:cNvSpPr>
            <a:spLocks noGrp="1"/>
          </p:cNvSpPr>
          <p:nvPr>
            <p:ph type="sldNum" sz="quarter" idx="12"/>
          </p:nvPr>
        </p:nvSpPr>
        <p:spPr/>
        <p:txBody>
          <a:bodyPr/>
          <a:lstStyle/>
          <a:p>
            <a:fld id="{005C4985-ACD0-2B4C-8981-36243250F268}" type="slidenum">
              <a:rPr lang="en-US" smtClean="0"/>
              <a:t>10</a:t>
            </a:fld>
            <a:endParaRPr lang="en-US"/>
          </a:p>
        </p:txBody>
      </p:sp>
      <p:sp>
        <p:nvSpPr>
          <p:cNvPr id="5" name="Content Placeholder 2">
            <a:extLst>
              <a:ext uri="{FF2B5EF4-FFF2-40B4-BE49-F238E27FC236}">
                <a16:creationId xmlns:a16="http://schemas.microsoft.com/office/drawing/2014/main" id="{D867F2A6-6E2C-3A0D-0B2C-DB9F3E196B83}"/>
              </a:ext>
            </a:extLst>
          </p:cNvPr>
          <p:cNvSpPr>
            <a:spLocks noGrp="1"/>
          </p:cNvSpPr>
          <p:nvPr>
            <p:ph idx="1"/>
          </p:nvPr>
        </p:nvSpPr>
        <p:spPr>
          <a:xfrm>
            <a:off x="370114" y="1545771"/>
            <a:ext cx="10515601" cy="4789715"/>
          </a:xfrm>
        </p:spPr>
        <p:txBody>
          <a:bodyPr vert="horz" lIns="0" tIns="45720" rIns="0" bIns="45720" rtlCol="0" anchor="t">
            <a:normAutofit fontScale="92500" lnSpcReduction="10000"/>
          </a:bodyPr>
          <a:lstStyle/>
          <a:p>
            <a:pPr marL="457200" lvl="1" indent="0" fontAlgn="base">
              <a:lnSpc>
                <a:spcPct val="120000"/>
              </a:lnSpc>
              <a:spcBef>
                <a:spcPts val="0"/>
              </a:spcBef>
              <a:buNone/>
            </a:pPr>
            <a:r>
              <a:rPr lang="en-US" b="1"/>
              <a:t>Goal</a:t>
            </a:r>
          </a:p>
          <a:p>
            <a:pPr marL="914400" lvl="1" indent="-457200" fontAlgn="base">
              <a:lnSpc>
                <a:spcPct val="120000"/>
              </a:lnSpc>
              <a:spcBef>
                <a:spcPts val="0"/>
              </a:spcBef>
              <a:buFont typeface="Arial" panose="020B0604020202020204" pitchFamily="34" charset="0"/>
              <a:buChar char="•"/>
            </a:pPr>
            <a:r>
              <a:rPr lang="en-US"/>
              <a:t>Test and pilot direct air capture technologies/prototypes to increase energy, resource, and capture efficiency; reduce cost; and accelerate deployment in California</a:t>
            </a:r>
            <a:endParaRPr lang="en-US">
              <a:cs typeface="Arial"/>
            </a:endParaRPr>
          </a:p>
          <a:p>
            <a:pPr marL="457200" lvl="1" indent="0" fontAlgn="base">
              <a:lnSpc>
                <a:spcPct val="120000"/>
              </a:lnSpc>
              <a:spcBef>
                <a:spcPts val="0"/>
              </a:spcBef>
              <a:buNone/>
            </a:pPr>
            <a:endParaRPr lang="en-US"/>
          </a:p>
          <a:p>
            <a:pPr marL="457200" lvl="1" indent="0" fontAlgn="base">
              <a:lnSpc>
                <a:spcPct val="120000"/>
              </a:lnSpc>
              <a:spcBef>
                <a:spcPts val="0"/>
              </a:spcBef>
              <a:buNone/>
            </a:pPr>
            <a:r>
              <a:rPr lang="en-US" b="1"/>
              <a:t>Objectives</a:t>
            </a:r>
            <a:endParaRPr lang="en-US" b="1">
              <a:cs typeface="Arial"/>
            </a:endParaRPr>
          </a:p>
          <a:p>
            <a:pPr marL="914400" lvl="1" indent="-457200" fontAlgn="base">
              <a:lnSpc>
                <a:spcPct val="120000"/>
              </a:lnSpc>
              <a:spcBef>
                <a:spcPts val="0"/>
              </a:spcBef>
              <a:buFont typeface="Arial" panose="020B0604020202020204" pitchFamily="34" charset="0"/>
              <a:buChar char="•"/>
            </a:pPr>
            <a:r>
              <a:rPr lang="en-US"/>
              <a:t>Evaluate energy use and environmental impacts</a:t>
            </a:r>
            <a:endParaRPr lang="en-US">
              <a:cs typeface="Arial"/>
            </a:endParaRPr>
          </a:p>
          <a:p>
            <a:pPr marL="914400" lvl="1" indent="-457200" fontAlgn="base">
              <a:lnSpc>
                <a:spcPct val="120000"/>
              </a:lnSpc>
              <a:spcBef>
                <a:spcPts val="0"/>
              </a:spcBef>
              <a:buFont typeface="Arial" panose="020B0604020202020204" pitchFamily="34" charset="0"/>
              <a:buChar char="•"/>
            </a:pPr>
            <a:r>
              <a:rPr lang="en-US"/>
              <a:t>Conduct analysis of life cycle, durability, and sustainability</a:t>
            </a:r>
            <a:endParaRPr lang="en-US">
              <a:cs typeface="Arial"/>
            </a:endParaRPr>
          </a:p>
          <a:p>
            <a:pPr marL="914400" lvl="1" indent="-457200" fontAlgn="base">
              <a:lnSpc>
                <a:spcPct val="120000"/>
              </a:lnSpc>
              <a:spcBef>
                <a:spcPts val="0"/>
              </a:spcBef>
              <a:buFont typeface="Arial" panose="020B0604020202020204" pitchFamily="34" charset="0"/>
              <a:buChar char="•"/>
            </a:pPr>
            <a:r>
              <a:rPr lang="en-US"/>
              <a:t>Provide technical advice to technology developers</a:t>
            </a:r>
            <a:endParaRPr lang="en-US">
              <a:cs typeface="Arial"/>
            </a:endParaRPr>
          </a:p>
          <a:p>
            <a:pPr marL="914400" lvl="1" indent="-457200" fontAlgn="base">
              <a:lnSpc>
                <a:spcPct val="120000"/>
              </a:lnSpc>
              <a:spcBef>
                <a:spcPts val="0"/>
              </a:spcBef>
              <a:buFont typeface="Arial" panose="020B0604020202020204" pitchFamily="34" charset="0"/>
              <a:buChar char="•"/>
            </a:pPr>
            <a:r>
              <a:rPr lang="en-US"/>
              <a:t>Gather reliable data on energy and water consumption and capture efficiency</a:t>
            </a:r>
            <a:endParaRPr lang="en-US">
              <a:cs typeface="Arial"/>
            </a:endParaRPr>
          </a:p>
          <a:p>
            <a:pPr marL="914400" lvl="1" indent="-457200" fontAlgn="base">
              <a:lnSpc>
                <a:spcPct val="120000"/>
              </a:lnSpc>
              <a:spcBef>
                <a:spcPts val="0"/>
              </a:spcBef>
              <a:buFont typeface="Arial" panose="020B0604020202020204" pitchFamily="34" charset="0"/>
              <a:buChar char="•"/>
            </a:pPr>
            <a:r>
              <a:rPr lang="en-US"/>
              <a:t>Analyze and publish energy use and other information, serve as a showcase for demonstrated technologies, and facilitate community engagement</a:t>
            </a:r>
            <a:endParaRPr lang="en-US">
              <a:cs typeface="Arial"/>
            </a:endParaRPr>
          </a:p>
          <a:p>
            <a:pPr marL="914400" lvl="1" indent="-457200" fontAlgn="base">
              <a:lnSpc>
                <a:spcPct val="120000"/>
              </a:lnSpc>
              <a:spcBef>
                <a:spcPts val="0"/>
              </a:spcBef>
              <a:buFont typeface="Arial" panose="020B0604020202020204" pitchFamily="34" charset="0"/>
              <a:buChar char="•"/>
            </a:pPr>
            <a:endParaRPr lang="en-US" sz="1600"/>
          </a:p>
          <a:p>
            <a:pPr marL="914400" indent="-457200" fontAlgn="base">
              <a:lnSpc>
                <a:spcPct val="120000"/>
              </a:lnSpc>
              <a:spcBef>
                <a:spcPts val="0"/>
              </a:spcBef>
              <a:buFont typeface="Arial" panose="020B0604020202020204" pitchFamily="34" charset="0"/>
              <a:buChar char="•"/>
            </a:pPr>
            <a:endParaRPr lang="en-US" sz="800"/>
          </a:p>
        </p:txBody>
      </p:sp>
    </p:spTree>
    <p:extLst>
      <p:ext uri="{BB962C8B-B14F-4D97-AF65-F5344CB8AC3E}">
        <p14:creationId xmlns:p14="http://schemas.microsoft.com/office/powerpoint/2010/main" val="1643049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00922"/>
            <a:ext cx="11041063" cy="1325563"/>
          </a:xfrm>
        </p:spPr>
        <p:txBody>
          <a:bodyPr>
            <a:normAutofit/>
          </a:bodyPr>
          <a:lstStyle/>
          <a:p>
            <a:r>
              <a:rPr lang="en-US" dirty="0"/>
              <a:t>Research Test Center - Concept</a:t>
            </a:r>
          </a:p>
        </p:txBody>
      </p:sp>
      <p:sp>
        <p:nvSpPr>
          <p:cNvPr id="3" name="Content Placeholder 2"/>
          <p:cNvSpPr>
            <a:spLocks noGrp="1"/>
          </p:cNvSpPr>
          <p:nvPr>
            <p:ph idx="1"/>
          </p:nvPr>
        </p:nvSpPr>
        <p:spPr>
          <a:xfrm>
            <a:off x="617537" y="1349830"/>
            <a:ext cx="11041063" cy="4534135"/>
          </a:xfrm>
        </p:spPr>
        <p:txBody>
          <a:bodyPr vert="horz" lIns="0" tIns="45720" rIns="0" bIns="45720" rtlCol="0" anchor="t">
            <a:normAutofit/>
          </a:bodyPr>
          <a:lstStyle/>
          <a:p>
            <a:pPr marL="457200" indent="0" fontAlgn="base">
              <a:lnSpc>
                <a:spcPct val="120000"/>
              </a:lnSpc>
              <a:spcBef>
                <a:spcPts val="0"/>
              </a:spcBef>
              <a:buNone/>
            </a:pPr>
            <a:r>
              <a:rPr lang="en-US"/>
              <a:t>A center that provides technology developers an opportunity to:</a:t>
            </a:r>
          </a:p>
          <a:p>
            <a:pPr marL="742950" indent="-285750" fontAlgn="base">
              <a:lnSpc>
                <a:spcPct val="120000"/>
              </a:lnSpc>
              <a:spcBef>
                <a:spcPts val="0"/>
              </a:spcBef>
            </a:pPr>
            <a:r>
              <a:rPr lang="en-US"/>
              <a:t>Bring their equipment (e.g., a standard shipping container)</a:t>
            </a:r>
            <a:endParaRPr lang="en-US">
              <a:cs typeface="Arial"/>
            </a:endParaRPr>
          </a:p>
          <a:p>
            <a:pPr marL="742950" indent="-285750" fontAlgn="base">
              <a:lnSpc>
                <a:spcPct val="120000"/>
              </a:lnSpc>
              <a:spcBef>
                <a:spcPts val="0"/>
              </a:spcBef>
            </a:pPr>
            <a:r>
              <a:rPr lang="en-US"/>
              <a:t>Connect to electricity, steam, water supply lines, and other utilities</a:t>
            </a:r>
            <a:endParaRPr lang="en-US">
              <a:cs typeface="Arial" panose="020B0604020202020204"/>
            </a:endParaRPr>
          </a:p>
          <a:p>
            <a:pPr marL="742950" indent="-285750" fontAlgn="base">
              <a:lnSpc>
                <a:spcPct val="120000"/>
              </a:lnSpc>
              <a:spcBef>
                <a:spcPts val="0"/>
              </a:spcBef>
            </a:pPr>
            <a:r>
              <a:rPr lang="en-US"/>
              <a:t>Access general amenities (office space, conference space, etc.)</a:t>
            </a:r>
            <a:endParaRPr lang="en-US">
              <a:cs typeface="Arial"/>
            </a:endParaRPr>
          </a:p>
          <a:p>
            <a:pPr marL="742950" indent="-285750" fontAlgn="base">
              <a:lnSpc>
                <a:spcPct val="120000"/>
              </a:lnSpc>
              <a:spcBef>
                <a:spcPts val="0"/>
              </a:spcBef>
            </a:pPr>
            <a:r>
              <a:rPr lang="en-US"/>
              <a:t>Access rapid prototyping and complex measurement equipment, mechanical shop</a:t>
            </a:r>
            <a:endParaRPr lang="en-US">
              <a:cs typeface="Arial"/>
            </a:endParaRPr>
          </a:p>
          <a:p>
            <a:pPr marL="742950" indent="-285750" fontAlgn="base">
              <a:lnSpc>
                <a:spcPct val="120000"/>
              </a:lnSpc>
              <a:spcBef>
                <a:spcPts val="0"/>
              </a:spcBef>
            </a:pPr>
            <a:r>
              <a:rPr lang="en-US"/>
              <a:t>Obtain technical help (manufacturing, 3</a:t>
            </a:r>
            <a:r>
              <a:rPr lang="en-US" baseline="30000"/>
              <a:t>rd</a:t>
            </a:r>
            <a:r>
              <a:rPr lang="en-US"/>
              <a:t> party measurements and verification, etc.)</a:t>
            </a:r>
            <a:endParaRPr lang="en-US">
              <a:cs typeface="Arial"/>
            </a:endParaRPr>
          </a:p>
          <a:p>
            <a:pPr marL="742950" indent="-285750" fontAlgn="base">
              <a:lnSpc>
                <a:spcPct val="120000"/>
              </a:lnSpc>
              <a:spcBef>
                <a:spcPts val="0"/>
              </a:spcBef>
            </a:pPr>
            <a:r>
              <a:rPr lang="en-US"/>
              <a:t>Have means to dispose of the captured carbon dioxide (e.g. via onsite sequestration, storage, or utilization)</a:t>
            </a:r>
            <a:endParaRPr lang="en-US">
              <a:cs typeface="Arial"/>
            </a:endParaRPr>
          </a:p>
        </p:txBody>
      </p:sp>
      <p:sp>
        <p:nvSpPr>
          <p:cNvPr id="4" name="Slide Number Placeholder 3"/>
          <p:cNvSpPr>
            <a:spLocks noGrp="1"/>
          </p:cNvSpPr>
          <p:nvPr>
            <p:ph type="sldNum" sz="quarter" idx="12"/>
          </p:nvPr>
        </p:nvSpPr>
        <p:spPr/>
        <p:txBody>
          <a:bodyPr/>
          <a:lstStyle/>
          <a:p>
            <a:fld id="{005C4985-ACD0-2B4C-8981-36243250F268}" type="slidenum">
              <a:rPr lang="en-US" smtClean="0"/>
              <a:t>11</a:t>
            </a:fld>
            <a:endParaRPr lang="en-US"/>
          </a:p>
        </p:txBody>
      </p:sp>
    </p:spTree>
    <p:extLst>
      <p:ext uri="{BB962C8B-B14F-4D97-AF65-F5344CB8AC3E}">
        <p14:creationId xmlns:p14="http://schemas.microsoft.com/office/powerpoint/2010/main" val="23008059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C666B9F1-C9A2-4806-EFC2-AC6FB59A5473}"/>
              </a:ext>
            </a:extLst>
          </p:cNvPr>
          <p:cNvGraphicFramePr>
            <a:graphicFrameLocks noGrp="1"/>
          </p:cNvGraphicFramePr>
          <p:nvPr>
            <p:ph idx="1"/>
            <p:extLst>
              <p:ext uri="{D42A27DB-BD31-4B8C-83A1-F6EECF244321}">
                <p14:modId xmlns:p14="http://schemas.microsoft.com/office/powerpoint/2010/main" val="4131248356"/>
              </p:ext>
            </p:extLst>
          </p:nvPr>
        </p:nvGraphicFramePr>
        <p:xfrm>
          <a:off x="838200" y="1550504"/>
          <a:ext cx="10515600" cy="4626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89B136FB-93B3-7A27-5F83-0557B064FF56}"/>
              </a:ext>
            </a:extLst>
          </p:cNvPr>
          <p:cNvSpPr>
            <a:spLocks noGrp="1"/>
          </p:cNvSpPr>
          <p:nvPr>
            <p:ph type="sldNum" sz="quarter" idx="12"/>
          </p:nvPr>
        </p:nvSpPr>
        <p:spPr/>
        <p:txBody>
          <a:bodyPr/>
          <a:lstStyle/>
          <a:p>
            <a:fld id="{005C4985-ACD0-2B4C-8981-36243250F268}" type="slidenum">
              <a:rPr lang="en-US" smtClean="0"/>
              <a:t>12</a:t>
            </a:fld>
            <a:endParaRPr lang="en-US"/>
          </a:p>
        </p:txBody>
      </p:sp>
      <p:sp>
        <p:nvSpPr>
          <p:cNvPr id="6" name="Title 1">
            <a:extLst>
              <a:ext uri="{FF2B5EF4-FFF2-40B4-BE49-F238E27FC236}">
                <a16:creationId xmlns:a16="http://schemas.microsoft.com/office/drawing/2014/main" id="{100CCA9B-F854-F360-8A36-9D8633C33C07}"/>
              </a:ext>
            </a:extLst>
          </p:cNvPr>
          <p:cNvSpPr>
            <a:spLocks noGrp="1"/>
          </p:cNvSpPr>
          <p:nvPr>
            <p:ph type="title"/>
          </p:nvPr>
        </p:nvSpPr>
        <p:spPr>
          <a:xfrm>
            <a:off x="838200" y="72159"/>
            <a:ext cx="10515600" cy="1325563"/>
          </a:xfrm>
        </p:spPr>
        <p:txBody>
          <a:bodyPr>
            <a:normAutofit/>
          </a:bodyPr>
          <a:lstStyle/>
          <a:p>
            <a:r>
              <a:rPr lang="en-US" sz="3600" dirty="0"/>
              <a:t>Proposed Grant Allocation for Research Test Centers</a:t>
            </a:r>
            <a:endParaRPr lang="en-US" sz="3600" i="1" dirty="0">
              <a:latin typeface="+mn-lt"/>
            </a:endParaRPr>
          </a:p>
        </p:txBody>
      </p:sp>
    </p:spTree>
    <p:extLst>
      <p:ext uri="{BB962C8B-B14F-4D97-AF65-F5344CB8AC3E}">
        <p14:creationId xmlns:p14="http://schemas.microsoft.com/office/powerpoint/2010/main" val="203044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295973"/>
            <a:ext cx="10515600" cy="1325563"/>
          </a:xfrm>
        </p:spPr>
        <p:txBody>
          <a:bodyPr>
            <a:normAutofit/>
          </a:bodyPr>
          <a:lstStyle/>
          <a:p>
            <a:r>
              <a:rPr lang="en-US" dirty="0"/>
              <a:t>Federal Cost Share</a:t>
            </a:r>
          </a:p>
        </p:txBody>
      </p:sp>
      <p:sp>
        <p:nvSpPr>
          <p:cNvPr id="3" name="Content Placeholder 2"/>
          <p:cNvSpPr>
            <a:spLocks noGrp="1"/>
          </p:cNvSpPr>
          <p:nvPr>
            <p:ph idx="1"/>
          </p:nvPr>
        </p:nvSpPr>
        <p:spPr>
          <a:xfrm>
            <a:off x="429418" y="1188966"/>
            <a:ext cx="11333163" cy="5155095"/>
          </a:xfrm>
        </p:spPr>
        <p:txBody>
          <a:bodyPr vert="horz" lIns="0" tIns="45720" rIns="0" bIns="45720" rtlCol="0" anchor="t">
            <a:normAutofit lnSpcReduction="10000"/>
          </a:bodyPr>
          <a:lstStyle/>
          <a:p>
            <a:pPr marL="457200" indent="0" fontAlgn="base">
              <a:lnSpc>
                <a:spcPct val="100000"/>
              </a:lnSpc>
              <a:spcBef>
                <a:spcPts val="0"/>
              </a:spcBef>
              <a:buNone/>
            </a:pPr>
            <a:endParaRPr lang="en-US" sz="2800" b="1" dirty="0"/>
          </a:p>
          <a:p>
            <a:pPr marL="457200" indent="0" fontAlgn="base">
              <a:lnSpc>
                <a:spcPct val="100000"/>
              </a:lnSpc>
              <a:spcBef>
                <a:spcPts val="0"/>
              </a:spcBef>
              <a:buNone/>
            </a:pPr>
            <a:r>
              <a:rPr lang="en-US" sz="2800" b="1" dirty="0"/>
              <a:t>Purpose</a:t>
            </a:r>
            <a:endParaRPr lang="en-US" sz="2800" b="1" dirty="0">
              <a:cs typeface="Arial"/>
            </a:endParaRPr>
          </a:p>
          <a:p>
            <a:pPr marL="968375" lvl="1" indent="-457200" fontAlgn="base">
              <a:lnSpc>
                <a:spcPct val="100000"/>
              </a:lnSpc>
              <a:spcBef>
                <a:spcPts val="0"/>
              </a:spcBef>
              <a:buFont typeface="Arial" panose="020B0604020202020204" pitchFamily="34" charset="0"/>
              <a:buChar char="•"/>
            </a:pPr>
            <a:r>
              <a:rPr lang="en-US" sz="2800" dirty="0"/>
              <a:t>Provide cost share to companies located in or testing and demonstrating in CA that apply for federal funding for direct air capture. Potential federal programs: </a:t>
            </a:r>
            <a:endParaRPr lang="en-US" sz="2800" dirty="0">
              <a:cs typeface="Arial"/>
            </a:endParaRPr>
          </a:p>
          <a:p>
            <a:pPr marL="2286000" lvl="3" indent="-457200" fontAlgn="base">
              <a:lnSpc>
                <a:spcPct val="100000"/>
              </a:lnSpc>
              <a:spcBef>
                <a:spcPts val="0"/>
              </a:spcBef>
              <a:buFont typeface="Courier New" panose="02070309020205020404" pitchFamily="49" charset="0"/>
              <a:buChar char="o"/>
            </a:pPr>
            <a:r>
              <a:rPr lang="en-US" sz="2800" dirty="0"/>
              <a:t>Infrastructure and Investment Jobs Act</a:t>
            </a:r>
            <a:endParaRPr lang="en-US" sz="2800" dirty="0">
              <a:cs typeface="Arial" panose="020B0604020202020204"/>
            </a:endParaRPr>
          </a:p>
          <a:p>
            <a:pPr marL="2286000" lvl="3" indent="-457200" fontAlgn="base">
              <a:lnSpc>
                <a:spcPct val="100000"/>
              </a:lnSpc>
              <a:spcBef>
                <a:spcPts val="0"/>
              </a:spcBef>
              <a:buFont typeface="Courier New" panose="02070309020205020404" pitchFamily="49" charset="0"/>
              <a:buChar char="o"/>
            </a:pPr>
            <a:r>
              <a:rPr lang="en-US" sz="2800" dirty="0"/>
              <a:t>Inflation Reduction Act</a:t>
            </a:r>
            <a:endParaRPr lang="en-US" sz="2800" dirty="0">
              <a:cs typeface="Arial" panose="020B0604020202020204"/>
            </a:endParaRPr>
          </a:p>
          <a:p>
            <a:pPr marL="2286000" lvl="3" indent="-457200" fontAlgn="base">
              <a:lnSpc>
                <a:spcPct val="100000"/>
              </a:lnSpc>
              <a:spcBef>
                <a:spcPts val="0"/>
              </a:spcBef>
              <a:buFont typeface="Courier New" panose="02070309020205020404" pitchFamily="49" charset="0"/>
              <a:buChar char="o"/>
            </a:pPr>
            <a:r>
              <a:rPr lang="en-US" sz="2800" dirty="0"/>
              <a:t>Other DOE funding opportunities</a:t>
            </a:r>
            <a:endParaRPr lang="en-US" sz="2800" dirty="0">
              <a:cs typeface="Arial" panose="020B0604020202020204"/>
            </a:endParaRPr>
          </a:p>
          <a:p>
            <a:pPr marL="968375" lvl="1" indent="-457200" fontAlgn="base">
              <a:lnSpc>
                <a:spcPct val="100000"/>
              </a:lnSpc>
              <a:spcBef>
                <a:spcPts val="0"/>
              </a:spcBef>
              <a:buFont typeface="Arial" panose="020B0604020202020204" pitchFamily="34" charset="0"/>
              <a:buChar char="•"/>
            </a:pPr>
            <a:r>
              <a:rPr lang="en-US" sz="2800" dirty="0"/>
              <a:t>Can provide half of the required cost share, up to $3M/application</a:t>
            </a:r>
            <a:endParaRPr lang="en-US" sz="2800" dirty="0">
              <a:cs typeface="Arial" panose="020B0604020202020204"/>
            </a:endParaRPr>
          </a:p>
          <a:p>
            <a:pPr marL="968375" lvl="1" indent="-457200" fontAlgn="base">
              <a:lnSpc>
                <a:spcPct val="100000"/>
              </a:lnSpc>
              <a:spcBef>
                <a:spcPts val="0"/>
              </a:spcBef>
              <a:buFont typeface="Arial" panose="020B0604020202020204" pitchFamily="34" charset="0"/>
              <a:buChar char="•"/>
            </a:pPr>
            <a:r>
              <a:rPr lang="en-US" sz="2800" dirty="0"/>
              <a:t>Emphasis on maximizing spending of </a:t>
            </a:r>
            <a:r>
              <a:rPr lang="en-US" sz="2800" b="1" dirty="0"/>
              <a:t>both</a:t>
            </a:r>
            <a:r>
              <a:rPr lang="en-US" sz="2800" dirty="0"/>
              <a:t> CEC and federal grant funds in CA and locating projects in CA</a:t>
            </a:r>
            <a:endParaRPr lang="en-US" sz="2800" dirty="0">
              <a:cs typeface="Arial"/>
            </a:endParaRPr>
          </a:p>
          <a:p>
            <a:pPr marL="968375" lvl="1" indent="-457200" fontAlgn="base">
              <a:lnSpc>
                <a:spcPct val="100000"/>
              </a:lnSpc>
              <a:spcBef>
                <a:spcPts val="0"/>
              </a:spcBef>
              <a:buFont typeface="Arial" panose="020B0604020202020204" pitchFamily="34" charset="0"/>
              <a:buChar char="•"/>
            </a:pPr>
            <a:r>
              <a:rPr lang="en-US" sz="2800" dirty="0"/>
              <a:t>Released GFO-22-901 in February</a:t>
            </a:r>
            <a:r>
              <a:rPr lang="en-US" sz="2800" baseline="30000" dirty="0"/>
              <a:t>1</a:t>
            </a:r>
            <a:endParaRPr lang="en-US" sz="2800" baseline="30000" dirty="0">
              <a:cs typeface="Arial"/>
            </a:endParaRPr>
          </a:p>
          <a:p>
            <a:pPr marL="968375" lvl="1" indent="-457200" fontAlgn="base">
              <a:lnSpc>
                <a:spcPct val="100000"/>
              </a:lnSpc>
              <a:spcBef>
                <a:spcPts val="0"/>
              </a:spcBef>
              <a:buFont typeface="Arial" panose="020B0604020202020204" pitchFamily="34" charset="0"/>
              <a:buChar char="•"/>
            </a:pPr>
            <a:endParaRPr lang="en-US" sz="2800" dirty="0"/>
          </a:p>
          <a:p>
            <a:pPr marL="511175" lvl="1" indent="0" fontAlgn="base">
              <a:lnSpc>
                <a:spcPct val="100000"/>
              </a:lnSpc>
              <a:spcBef>
                <a:spcPts val="0"/>
              </a:spcBef>
              <a:buNone/>
            </a:pPr>
            <a:endParaRPr lang="en-US" sz="2800" dirty="0"/>
          </a:p>
          <a:p>
            <a:pPr marL="914400" indent="-457200" fontAlgn="base">
              <a:lnSpc>
                <a:spcPct val="100000"/>
              </a:lnSpc>
              <a:spcBef>
                <a:spcPts val="0"/>
              </a:spcBef>
              <a:buFont typeface="Arial" panose="020B0604020202020204" pitchFamily="34" charset="0"/>
              <a:buChar char="•"/>
            </a:pPr>
            <a:endParaRPr lang="en-US" sz="900" dirty="0"/>
          </a:p>
        </p:txBody>
      </p:sp>
      <p:sp>
        <p:nvSpPr>
          <p:cNvPr id="4" name="Slide Number Placeholder 3"/>
          <p:cNvSpPr>
            <a:spLocks noGrp="1"/>
          </p:cNvSpPr>
          <p:nvPr>
            <p:ph type="sldNum" sz="quarter" idx="12"/>
          </p:nvPr>
        </p:nvSpPr>
        <p:spPr/>
        <p:txBody>
          <a:bodyPr/>
          <a:lstStyle/>
          <a:p>
            <a:fld id="{005C4985-ACD0-2B4C-8981-36243250F268}" type="slidenum">
              <a:rPr lang="en-US" smtClean="0"/>
              <a:t>13</a:t>
            </a:fld>
            <a:endParaRPr lang="en-US"/>
          </a:p>
        </p:txBody>
      </p:sp>
      <p:sp>
        <p:nvSpPr>
          <p:cNvPr id="7" name="TextBox 6">
            <a:extLst>
              <a:ext uri="{FF2B5EF4-FFF2-40B4-BE49-F238E27FC236}">
                <a16:creationId xmlns:a16="http://schemas.microsoft.com/office/drawing/2014/main" id="{D18AAD2E-8AB7-CB39-B183-C7D18FFAC4BD}"/>
              </a:ext>
            </a:extLst>
          </p:cNvPr>
          <p:cNvSpPr txBox="1"/>
          <p:nvPr/>
        </p:nvSpPr>
        <p:spPr>
          <a:xfrm>
            <a:off x="838200" y="6202017"/>
            <a:ext cx="10515600" cy="369332"/>
          </a:xfrm>
          <a:prstGeom prst="rect">
            <a:avLst/>
          </a:prstGeom>
          <a:noFill/>
        </p:spPr>
        <p:txBody>
          <a:bodyPr wrap="square" rtlCol="0">
            <a:spAutoFit/>
          </a:bodyPr>
          <a:lstStyle/>
          <a:p>
            <a:r>
              <a:rPr lang="en-US" baseline="30000"/>
              <a:t>1</a:t>
            </a:r>
            <a:r>
              <a:rPr lang="en-US"/>
              <a:t> </a:t>
            </a:r>
            <a:r>
              <a:rPr lang="en-US">
                <a:hlinkClick r:id="rId3"/>
              </a:rPr>
              <a:t>GFO-22-901 - Cost Share for Federal Cost Share Solicitation for CRISP</a:t>
            </a:r>
            <a:endParaRPr lang="en-US"/>
          </a:p>
        </p:txBody>
      </p:sp>
    </p:spTree>
    <p:extLst>
      <p:ext uri="{BB962C8B-B14F-4D97-AF65-F5344CB8AC3E}">
        <p14:creationId xmlns:p14="http://schemas.microsoft.com/office/powerpoint/2010/main" val="22712587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04849"/>
            <a:ext cx="10515600" cy="1325563"/>
          </a:xfrm>
        </p:spPr>
        <p:txBody>
          <a:bodyPr>
            <a:normAutofit/>
          </a:bodyPr>
          <a:lstStyle/>
          <a:p>
            <a:r>
              <a:rPr lang="en-US" dirty="0"/>
              <a:t>Federal Cost Share Example</a:t>
            </a:r>
          </a:p>
        </p:txBody>
      </p:sp>
      <p:sp>
        <p:nvSpPr>
          <p:cNvPr id="3" name="Content Placeholder 2"/>
          <p:cNvSpPr>
            <a:spLocks noGrp="1"/>
          </p:cNvSpPr>
          <p:nvPr>
            <p:ph idx="1"/>
          </p:nvPr>
        </p:nvSpPr>
        <p:spPr>
          <a:xfrm>
            <a:off x="506186" y="1443299"/>
            <a:ext cx="11333163" cy="5205935"/>
          </a:xfrm>
        </p:spPr>
        <p:txBody>
          <a:bodyPr vert="horz" lIns="0" tIns="45720" rIns="0" bIns="45720" rtlCol="0" anchor="t">
            <a:normAutofit/>
          </a:bodyPr>
          <a:lstStyle/>
          <a:p>
            <a:pPr marL="457200" indent="0" fontAlgn="base">
              <a:lnSpc>
                <a:spcPct val="100000"/>
              </a:lnSpc>
              <a:spcBef>
                <a:spcPts val="0"/>
              </a:spcBef>
              <a:buNone/>
            </a:pPr>
            <a:r>
              <a:rPr lang="en-US" sz="2800" b="1"/>
              <a:t>DE-FOA-0002735 – Regional Direct Air Capture Hubs</a:t>
            </a:r>
          </a:p>
          <a:p>
            <a:pPr marL="968375" lvl="1" indent="-457200" fontAlgn="base">
              <a:lnSpc>
                <a:spcPct val="100000"/>
              </a:lnSpc>
              <a:spcBef>
                <a:spcPts val="0"/>
              </a:spcBef>
              <a:buFont typeface="Arial" panose="020B0604020202020204" pitchFamily="34" charset="0"/>
              <a:buChar char="•"/>
            </a:pPr>
            <a:r>
              <a:rPr lang="en-US" sz="2800"/>
              <a:t>Federal grant amount range: $3.0M to $50M</a:t>
            </a:r>
            <a:endParaRPr lang="en-US" sz="2800">
              <a:cs typeface="Arial"/>
            </a:endParaRPr>
          </a:p>
          <a:p>
            <a:pPr marL="968375" lvl="1" indent="-457200" fontAlgn="base">
              <a:lnSpc>
                <a:spcPct val="100000"/>
              </a:lnSpc>
              <a:spcBef>
                <a:spcPts val="0"/>
              </a:spcBef>
              <a:buFont typeface="Arial" panose="020B0604020202020204" pitchFamily="34" charset="0"/>
              <a:buChar char="•"/>
            </a:pPr>
            <a:r>
              <a:rPr lang="en-US" sz="2800"/>
              <a:t>Required DOE match range: $750K to $50M</a:t>
            </a:r>
            <a:r>
              <a:rPr lang="en-US" sz="2800" baseline="30000"/>
              <a:t>1</a:t>
            </a:r>
            <a:endParaRPr lang="en-US" sz="2800" baseline="30000">
              <a:cs typeface="Arial"/>
            </a:endParaRPr>
          </a:p>
          <a:p>
            <a:pPr marL="968375" lvl="1" indent="-457200" fontAlgn="base">
              <a:lnSpc>
                <a:spcPct val="100000"/>
              </a:lnSpc>
              <a:spcBef>
                <a:spcPts val="0"/>
              </a:spcBef>
              <a:buFont typeface="Arial" panose="020B0604020202020204" pitchFamily="34" charset="0"/>
              <a:buChar char="•"/>
            </a:pPr>
            <a:r>
              <a:rPr lang="en-US" sz="2800"/>
              <a:t>Estimated CEC grant amount: $375,000 to $3M</a:t>
            </a:r>
            <a:r>
              <a:rPr lang="en-US" sz="2800" baseline="30000"/>
              <a:t>2</a:t>
            </a:r>
            <a:endParaRPr lang="en-US" sz="2800" baseline="30000">
              <a:cs typeface="Arial"/>
            </a:endParaRPr>
          </a:p>
          <a:p>
            <a:pPr marL="968375" lvl="1" indent="-457200" fontAlgn="base">
              <a:lnSpc>
                <a:spcPct val="100000"/>
              </a:lnSpc>
              <a:spcBef>
                <a:spcPts val="0"/>
              </a:spcBef>
              <a:buFont typeface="Arial" panose="020B0604020202020204" pitchFamily="34" charset="0"/>
              <a:buChar char="•"/>
            </a:pPr>
            <a:r>
              <a:rPr lang="en-US" sz="2800"/>
              <a:t>Key scoring criterion is the leverage ratio that compares federal and CEC funds spent in CA to the CEC funds requested.</a:t>
            </a:r>
            <a:r>
              <a:rPr lang="en-US" sz="2800" baseline="30000"/>
              <a:t>3</a:t>
            </a:r>
            <a:endParaRPr lang="en-US" sz="2800" baseline="30000">
              <a:cs typeface="Arial"/>
            </a:endParaRPr>
          </a:p>
          <a:p>
            <a:pPr marL="914400" indent="-457200" fontAlgn="base">
              <a:lnSpc>
                <a:spcPct val="100000"/>
              </a:lnSpc>
              <a:spcBef>
                <a:spcPts val="0"/>
              </a:spcBef>
              <a:buFont typeface="Arial" panose="020B0604020202020204" pitchFamily="34" charset="0"/>
              <a:buChar char="•"/>
            </a:pPr>
            <a:endParaRPr lang="en-US" sz="900"/>
          </a:p>
        </p:txBody>
      </p:sp>
      <p:sp>
        <p:nvSpPr>
          <p:cNvPr id="4" name="Slide Number Placeholder 3"/>
          <p:cNvSpPr>
            <a:spLocks noGrp="1"/>
          </p:cNvSpPr>
          <p:nvPr>
            <p:ph type="sldNum" sz="quarter" idx="12"/>
          </p:nvPr>
        </p:nvSpPr>
        <p:spPr/>
        <p:txBody>
          <a:bodyPr/>
          <a:lstStyle/>
          <a:p>
            <a:fld id="{005C4985-ACD0-2B4C-8981-36243250F268}" type="slidenum">
              <a:rPr lang="en-US" smtClean="0"/>
              <a:t>14</a:t>
            </a:fld>
            <a:endParaRPr lang="en-US"/>
          </a:p>
        </p:txBody>
      </p:sp>
      <p:sp>
        <p:nvSpPr>
          <p:cNvPr id="6" name="TextBox 5">
            <a:extLst>
              <a:ext uri="{FF2B5EF4-FFF2-40B4-BE49-F238E27FC236}">
                <a16:creationId xmlns:a16="http://schemas.microsoft.com/office/drawing/2014/main" id="{872694F9-FBED-0D86-7B48-4FB0028FBB6C}"/>
              </a:ext>
            </a:extLst>
          </p:cNvPr>
          <p:cNvSpPr txBox="1"/>
          <p:nvPr/>
        </p:nvSpPr>
        <p:spPr>
          <a:xfrm>
            <a:off x="609600" y="5595823"/>
            <a:ext cx="11229749" cy="923330"/>
          </a:xfrm>
          <a:prstGeom prst="rect">
            <a:avLst/>
          </a:prstGeom>
          <a:noFill/>
        </p:spPr>
        <p:txBody>
          <a:bodyPr wrap="square" lIns="91440" tIns="45720" rIns="91440" bIns="45720" rtlCol="0" anchor="t">
            <a:spAutoFit/>
          </a:bodyPr>
          <a:lstStyle/>
          <a:p>
            <a:r>
              <a:rPr lang="en-US" baseline="30000" dirty="0"/>
              <a:t>1</a:t>
            </a:r>
            <a:r>
              <a:rPr lang="en-US" dirty="0"/>
              <a:t> Match minimum 20% to 50% of total project cost (fed grant +cost share) – depending on topic area</a:t>
            </a:r>
          </a:p>
          <a:p>
            <a:r>
              <a:rPr lang="en-US" baseline="30000" dirty="0"/>
              <a:t>2</a:t>
            </a:r>
            <a:r>
              <a:rPr lang="en-US" dirty="0"/>
              <a:t> Assume CEC grant amount is 50% of required match, up to a TBD maximum, such as $3M</a:t>
            </a:r>
            <a:endParaRPr lang="en-US" dirty="0">
              <a:cs typeface="Arial"/>
            </a:endParaRPr>
          </a:p>
          <a:p>
            <a:r>
              <a:rPr lang="en-US" baseline="30000" dirty="0"/>
              <a:t>3</a:t>
            </a:r>
            <a:r>
              <a:rPr lang="en-US" dirty="0"/>
              <a:t> ((CEC $ spent in CA + Federal $ spent in CA) – CEC $ requested)/CEC $ requested</a:t>
            </a:r>
            <a:endParaRPr lang="en-US" dirty="0">
              <a:cs typeface="Arial"/>
            </a:endParaRPr>
          </a:p>
        </p:txBody>
      </p:sp>
      <p:graphicFrame>
        <p:nvGraphicFramePr>
          <p:cNvPr id="7" name="Diagram 6">
            <a:extLst>
              <a:ext uri="{FF2B5EF4-FFF2-40B4-BE49-F238E27FC236}">
                <a16:creationId xmlns:a16="http://schemas.microsoft.com/office/drawing/2014/main" id="{6EB09415-024D-7FA9-72A8-C43F2C333EAA}"/>
              </a:ext>
            </a:extLst>
          </p:cNvPr>
          <p:cNvGraphicFramePr/>
          <p:nvPr>
            <p:extLst>
              <p:ext uri="{D42A27DB-BD31-4B8C-83A1-F6EECF244321}">
                <p14:modId xmlns:p14="http://schemas.microsoft.com/office/powerpoint/2010/main" val="663005536"/>
              </p:ext>
            </p:extLst>
          </p:nvPr>
        </p:nvGraphicFramePr>
        <p:xfrm>
          <a:off x="1054101" y="4046266"/>
          <a:ext cx="10631713" cy="13255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227690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0"/>
            <a:ext cx="10515600" cy="1325563"/>
          </a:xfrm>
        </p:spPr>
        <p:txBody>
          <a:bodyPr>
            <a:normAutofit/>
          </a:bodyPr>
          <a:lstStyle/>
          <a:p>
            <a:r>
              <a:rPr lang="en-US" dirty="0"/>
              <a:t>Applied Research and Demonstration Grants</a:t>
            </a:r>
          </a:p>
        </p:txBody>
      </p:sp>
      <p:sp>
        <p:nvSpPr>
          <p:cNvPr id="3" name="Content Placeholder 2"/>
          <p:cNvSpPr>
            <a:spLocks noGrp="1"/>
          </p:cNvSpPr>
          <p:nvPr>
            <p:ph idx="1"/>
          </p:nvPr>
        </p:nvSpPr>
        <p:spPr>
          <a:xfrm>
            <a:off x="600316" y="1511074"/>
            <a:ext cx="10991367" cy="4585251"/>
          </a:xfrm>
        </p:spPr>
        <p:txBody>
          <a:bodyPr vert="horz" lIns="0" tIns="45720" rIns="0" bIns="45720" rtlCol="0" anchor="t">
            <a:normAutofit/>
          </a:bodyPr>
          <a:lstStyle/>
          <a:p>
            <a:pPr marL="457200" indent="0" fontAlgn="base">
              <a:lnSpc>
                <a:spcPct val="120000"/>
              </a:lnSpc>
              <a:spcBef>
                <a:spcPts val="0"/>
              </a:spcBef>
              <a:buNone/>
            </a:pPr>
            <a:r>
              <a:rPr lang="en-US" sz="2800" b="1" dirty="0"/>
              <a:t>Purpose</a:t>
            </a:r>
          </a:p>
          <a:p>
            <a:pPr marL="971550" lvl="1" indent="-457200" fontAlgn="base">
              <a:lnSpc>
                <a:spcPct val="120000"/>
              </a:lnSpc>
              <a:spcBef>
                <a:spcPts val="600"/>
              </a:spcBef>
              <a:spcAft>
                <a:spcPts val="600"/>
              </a:spcAft>
              <a:buFont typeface="Arial" panose="020B0604020202020204" pitchFamily="34" charset="0"/>
              <a:buChar char="•"/>
            </a:pPr>
            <a:r>
              <a:rPr lang="en-US" sz="2800" dirty="0"/>
              <a:t>Pilot testing of most promising emerging direct air capture technologies for use in California (TRL&lt; 8)</a:t>
            </a:r>
            <a:endParaRPr lang="en-US" sz="2800" dirty="0">
              <a:cs typeface="Arial"/>
            </a:endParaRPr>
          </a:p>
          <a:p>
            <a:pPr marL="971550" lvl="1" indent="-457200" fontAlgn="base">
              <a:lnSpc>
                <a:spcPct val="120000"/>
              </a:lnSpc>
              <a:spcBef>
                <a:spcPts val="600"/>
              </a:spcBef>
              <a:spcAft>
                <a:spcPts val="600"/>
              </a:spcAft>
              <a:buFont typeface="Arial" panose="020B0604020202020204" pitchFamily="34" charset="0"/>
              <a:buChar char="•"/>
            </a:pPr>
            <a:r>
              <a:rPr lang="en-US" sz="2800" dirty="0"/>
              <a:t>Focus on advancements to improve capture efficiency and reduce use of energy, water, cost, and other resources.</a:t>
            </a:r>
            <a:endParaRPr lang="en-US" sz="2800" dirty="0">
              <a:cs typeface="Arial"/>
            </a:endParaRPr>
          </a:p>
          <a:p>
            <a:pPr marL="971550" lvl="1" indent="-457200" fontAlgn="base">
              <a:lnSpc>
                <a:spcPct val="120000"/>
              </a:lnSpc>
              <a:spcBef>
                <a:spcPts val="600"/>
              </a:spcBef>
              <a:spcAft>
                <a:spcPts val="600"/>
              </a:spcAft>
              <a:buFont typeface="Arial" panose="020B0604020202020204" pitchFamily="34" charset="0"/>
              <a:buChar char="•"/>
            </a:pPr>
            <a:r>
              <a:rPr lang="en-US" sz="2800" dirty="0"/>
              <a:t>Community engagement to guide applied research needs/opportunities</a:t>
            </a:r>
            <a:endParaRPr lang="en-US" sz="2800" dirty="0">
              <a:cs typeface="Arial"/>
            </a:endParaRPr>
          </a:p>
        </p:txBody>
      </p:sp>
      <p:sp>
        <p:nvSpPr>
          <p:cNvPr id="4" name="Slide Number Placeholder 3"/>
          <p:cNvSpPr>
            <a:spLocks noGrp="1"/>
          </p:cNvSpPr>
          <p:nvPr>
            <p:ph type="sldNum" sz="quarter" idx="12"/>
          </p:nvPr>
        </p:nvSpPr>
        <p:spPr/>
        <p:txBody>
          <a:bodyPr/>
          <a:lstStyle/>
          <a:p>
            <a:fld id="{005C4985-ACD0-2B4C-8981-36243250F268}" type="slidenum">
              <a:rPr lang="en-US" smtClean="0"/>
              <a:t>15</a:t>
            </a:fld>
            <a:endParaRPr lang="en-US"/>
          </a:p>
        </p:txBody>
      </p:sp>
    </p:spTree>
    <p:extLst>
      <p:ext uri="{BB962C8B-B14F-4D97-AF65-F5344CB8AC3E}">
        <p14:creationId xmlns:p14="http://schemas.microsoft.com/office/powerpoint/2010/main" val="31826735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644" y="-32504"/>
            <a:ext cx="10515600" cy="1408542"/>
          </a:xfrm>
        </p:spPr>
        <p:txBody>
          <a:bodyPr vert="horz" lIns="91440" tIns="45720" rIns="91440" bIns="45720" rtlCol="0" anchor="ctr">
            <a:normAutofit/>
          </a:bodyPr>
          <a:lstStyle/>
          <a:p>
            <a:r>
              <a:rPr lang="en-US" dirty="0"/>
              <a:t>Potential Applied Research and Demonstration Program Design</a:t>
            </a:r>
          </a:p>
        </p:txBody>
      </p:sp>
      <p:sp>
        <p:nvSpPr>
          <p:cNvPr id="3" name="Content Placeholder 2"/>
          <p:cNvSpPr>
            <a:spLocks noGrp="1"/>
          </p:cNvSpPr>
          <p:nvPr>
            <p:ph idx="1"/>
          </p:nvPr>
        </p:nvSpPr>
        <p:spPr>
          <a:xfrm>
            <a:off x="511629" y="1274511"/>
            <a:ext cx="11553371" cy="5188723"/>
          </a:xfrm>
        </p:spPr>
        <p:txBody>
          <a:bodyPr vert="horz" lIns="91440" tIns="45720" rIns="91440" bIns="45720" rtlCol="0" anchor="t">
            <a:normAutofit/>
          </a:bodyPr>
          <a:lstStyle/>
          <a:p>
            <a:pPr marL="0" indent="0">
              <a:lnSpc>
                <a:spcPct val="120000"/>
              </a:lnSpc>
              <a:spcBef>
                <a:spcPts val="600"/>
              </a:spcBef>
              <a:spcAft>
                <a:spcPts val="600"/>
              </a:spcAft>
              <a:buNone/>
            </a:pPr>
            <a:endParaRPr lang="en-US" sz="5000"/>
          </a:p>
          <a:p>
            <a:pPr fontAlgn="base"/>
            <a:endParaRPr lang="en-US" sz="3200"/>
          </a:p>
        </p:txBody>
      </p:sp>
      <p:sp>
        <p:nvSpPr>
          <p:cNvPr id="4" name="Slide Number Placeholder 3"/>
          <p:cNvSpPr>
            <a:spLocks noGrp="1"/>
          </p:cNvSpPr>
          <p:nvPr>
            <p:ph type="sldNum" sz="quarter" idx="12"/>
          </p:nvPr>
        </p:nvSpPr>
        <p:spPr/>
        <p:txBody>
          <a:bodyPr/>
          <a:lstStyle/>
          <a:p>
            <a:fld id="{005C4985-ACD0-2B4C-8981-36243250F268}" type="slidenum">
              <a:rPr lang="en-US" smtClean="0"/>
              <a:t>16</a:t>
            </a:fld>
            <a:endParaRPr lang="en-US"/>
          </a:p>
        </p:txBody>
      </p:sp>
      <p:sp>
        <p:nvSpPr>
          <p:cNvPr id="5" name="TextBox 4">
            <a:extLst>
              <a:ext uri="{FF2B5EF4-FFF2-40B4-BE49-F238E27FC236}">
                <a16:creationId xmlns:a16="http://schemas.microsoft.com/office/drawing/2014/main" id="{BB2BF33B-4888-E821-892A-8ADCC253965E}"/>
              </a:ext>
            </a:extLst>
          </p:cNvPr>
          <p:cNvSpPr txBox="1"/>
          <p:nvPr/>
        </p:nvSpPr>
        <p:spPr>
          <a:xfrm>
            <a:off x="511629" y="6388361"/>
            <a:ext cx="6464968" cy="369332"/>
          </a:xfrm>
          <a:prstGeom prst="rect">
            <a:avLst/>
          </a:prstGeom>
          <a:noFill/>
        </p:spPr>
        <p:txBody>
          <a:bodyPr wrap="square" rtlCol="0">
            <a:spAutoFit/>
          </a:bodyPr>
          <a:lstStyle/>
          <a:p>
            <a:r>
              <a:rPr lang="en-US"/>
              <a:t>* M = million</a:t>
            </a:r>
          </a:p>
        </p:txBody>
      </p:sp>
      <p:graphicFrame>
        <p:nvGraphicFramePr>
          <p:cNvPr id="7" name="Table 7">
            <a:extLst>
              <a:ext uri="{FF2B5EF4-FFF2-40B4-BE49-F238E27FC236}">
                <a16:creationId xmlns:a16="http://schemas.microsoft.com/office/drawing/2014/main" id="{1B6C7F2B-9E11-6D17-AAA0-2D15A1AE1B76}"/>
              </a:ext>
            </a:extLst>
          </p:cNvPr>
          <p:cNvGraphicFramePr>
            <a:graphicFrameLocks noGrp="1"/>
          </p:cNvGraphicFramePr>
          <p:nvPr>
            <p:extLst>
              <p:ext uri="{D42A27DB-BD31-4B8C-83A1-F6EECF244321}">
                <p14:modId xmlns:p14="http://schemas.microsoft.com/office/powerpoint/2010/main" val="3043273675"/>
              </p:ext>
            </p:extLst>
          </p:nvPr>
        </p:nvGraphicFramePr>
        <p:xfrm>
          <a:off x="511629" y="1264919"/>
          <a:ext cx="11310257" cy="4983001"/>
        </p:xfrm>
        <a:graphic>
          <a:graphicData uri="http://schemas.openxmlformats.org/drawingml/2006/table">
            <a:tbl>
              <a:tblPr firstRow="1" bandRow="1">
                <a:tableStyleId>{7DF18680-E054-41AD-8BC1-D1AEF772440D}</a:tableStyleId>
              </a:tblPr>
              <a:tblGrid>
                <a:gridCol w="3490528">
                  <a:extLst>
                    <a:ext uri="{9D8B030D-6E8A-4147-A177-3AD203B41FA5}">
                      <a16:colId xmlns:a16="http://schemas.microsoft.com/office/drawing/2014/main" val="44664770"/>
                    </a:ext>
                  </a:extLst>
                </a:gridCol>
                <a:gridCol w="7819729">
                  <a:extLst>
                    <a:ext uri="{9D8B030D-6E8A-4147-A177-3AD203B41FA5}">
                      <a16:colId xmlns:a16="http://schemas.microsoft.com/office/drawing/2014/main" val="3418458247"/>
                    </a:ext>
                  </a:extLst>
                </a:gridCol>
              </a:tblGrid>
              <a:tr h="568418">
                <a:tc>
                  <a:txBody>
                    <a:bodyPr/>
                    <a:lstStyle/>
                    <a:p>
                      <a:r>
                        <a:rPr lang="en-US" sz="1800"/>
                        <a:t>Element</a:t>
                      </a:r>
                    </a:p>
                  </a:txBody>
                  <a:tcPr/>
                </a:tc>
                <a:tc>
                  <a:txBody>
                    <a:bodyPr/>
                    <a:lstStyle/>
                    <a:p>
                      <a:r>
                        <a:rPr lang="en-US" sz="1800"/>
                        <a:t>Description</a:t>
                      </a:r>
                    </a:p>
                  </a:txBody>
                  <a:tcPr/>
                </a:tc>
                <a:extLst>
                  <a:ext uri="{0D108BD9-81ED-4DB2-BD59-A6C34878D82A}">
                    <a16:rowId xmlns:a16="http://schemas.microsoft.com/office/drawing/2014/main" val="3807119792"/>
                  </a:ext>
                </a:extLst>
              </a:tr>
              <a:tr h="568418">
                <a:tc>
                  <a:txBody>
                    <a:bodyPr/>
                    <a:lstStyle/>
                    <a:p>
                      <a:r>
                        <a:rPr lang="en-US" sz="1800" dirty="0"/>
                        <a:t>Eligible Applicants for applied research and demonstration grants</a:t>
                      </a:r>
                    </a:p>
                  </a:txBody>
                  <a:tcPr/>
                </a:tc>
                <a:tc>
                  <a:txBody>
                    <a:bodyPr/>
                    <a:lstStyle/>
                    <a:p>
                      <a:pPr marL="119062" lvl="1" indent="0" fontAlgn="base">
                        <a:lnSpc>
                          <a:spcPct val="120000"/>
                        </a:lnSpc>
                        <a:spcBef>
                          <a:spcPts val="0"/>
                        </a:spcBef>
                        <a:buFont typeface="Courier New" panose="02070309020205020404" pitchFamily="49" charset="0"/>
                        <a:buNone/>
                      </a:pPr>
                      <a:r>
                        <a:rPr lang="en-US" sz="1800">
                          <a:latin typeface="Arial"/>
                          <a:ea typeface="Calibri" panose="020F0502020204030204" pitchFamily="34" charset="0"/>
                          <a:cs typeface="Arial"/>
                        </a:rPr>
                        <a:t>Must be willing to share research results on technology/project</a:t>
                      </a:r>
                    </a:p>
                    <a:p>
                      <a:pPr marL="463550" lvl="1" indent="-344170" fontAlgn="base">
                        <a:lnSpc>
                          <a:spcPct val="120000"/>
                        </a:lnSpc>
                        <a:spcBef>
                          <a:spcPts val="0"/>
                        </a:spcBef>
                        <a:buFont typeface="Courier New" panose="02070309020205020404" pitchFamily="49" charset="0"/>
                        <a:buChar char="o"/>
                      </a:pPr>
                      <a:r>
                        <a:rPr lang="en-US" sz="1800">
                          <a:latin typeface="Arial"/>
                          <a:ea typeface="Calibri" panose="020F0502020204030204" pitchFamily="34" charset="0"/>
                          <a:cs typeface="Arial"/>
                        </a:rPr>
                        <a:t>California-based technology developers: </a:t>
                      </a:r>
                      <a:r>
                        <a:rPr lang="en-US" sz="1800" kern="1200">
                          <a:solidFill>
                            <a:schemeClr val="dk1"/>
                          </a:solidFill>
                          <a:latin typeface="Arial"/>
                          <a:cs typeface="Arial"/>
                        </a:rPr>
                        <a:t>Testing and demonstrations in California</a:t>
                      </a:r>
                    </a:p>
                    <a:p>
                      <a:pPr marL="463550" lvl="1" indent="-344488" fontAlgn="base">
                        <a:lnSpc>
                          <a:spcPct val="120000"/>
                        </a:lnSpc>
                        <a:spcBef>
                          <a:spcPts val="0"/>
                        </a:spcBef>
                        <a:buFont typeface="Courier New" panose="02070309020205020404" pitchFamily="49" charset="0"/>
                        <a:buChar char="o"/>
                      </a:pPr>
                      <a:r>
                        <a:rPr lang="en-US" sz="1800" kern="1200">
                          <a:solidFill>
                            <a:schemeClr val="dk1"/>
                          </a:solidFill>
                          <a:latin typeface="Arial"/>
                          <a:cs typeface="Arial"/>
                        </a:rPr>
                        <a:t>Out-of-state direct air capture developers: </a:t>
                      </a:r>
                      <a:r>
                        <a:rPr lang="en-US" sz="1800"/>
                        <a:t>Implement pilot/test projects in California</a:t>
                      </a:r>
                    </a:p>
                    <a:p>
                      <a:pPr marL="463550" lvl="1" indent="-344170" fontAlgn="base">
                        <a:lnSpc>
                          <a:spcPct val="120000"/>
                        </a:lnSpc>
                        <a:spcBef>
                          <a:spcPts val="0"/>
                        </a:spcBef>
                        <a:buFont typeface="Courier New" panose="02070309020205020404" pitchFamily="49" charset="0"/>
                        <a:buChar char="o"/>
                      </a:pPr>
                      <a:r>
                        <a:rPr lang="en-US" sz="1800"/>
                        <a:t>Public/private research organizations: Based in California or have an office in California where most of the research will occur</a:t>
                      </a:r>
                    </a:p>
                  </a:txBody>
                  <a:tcPr/>
                </a:tc>
                <a:extLst>
                  <a:ext uri="{0D108BD9-81ED-4DB2-BD59-A6C34878D82A}">
                    <a16:rowId xmlns:a16="http://schemas.microsoft.com/office/drawing/2014/main" val="2200221857"/>
                  </a:ext>
                </a:extLst>
              </a:tr>
              <a:tr h="568418">
                <a:tc>
                  <a:txBody>
                    <a:bodyPr/>
                    <a:lstStyle/>
                    <a:p>
                      <a:r>
                        <a:rPr lang="en-US" sz="1800"/>
                        <a:t>Max for applied research and demonstration grants</a:t>
                      </a:r>
                    </a:p>
                  </a:txBody>
                  <a:tcPr/>
                </a:tc>
                <a:tc>
                  <a:txBody>
                    <a:bodyPr/>
                    <a:lstStyle/>
                    <a:p>
                      <a:r>
                        <a:rPr lang="en-US" sz="1800" dirty="0"/>
                        <a:t>Up to $3M (restricted to certain tasks, see next slide), 20-50% match</a:t>
                      </a:r>
                    </a:p>
                  </a:txBody>
                  <a:tcPr/>
                </a:tc>
                <a:extLst>
                  <a:ext uri="{0D108BD9-81ED-4DB2-BD59-A6C34878D82A}">
                    <a16:rowId xmlns:a16="http://schemas.microsoft.com/office/drawing/2014/main" val="1530490055"/>
                  </a:ext>
                </a:extLst>
              </a:tr>
              <a:tr h="568418">
                <a:tc>
                  <a:txBody>
                    <a:bodyPr/>
                    <a:lstStyle/>
                    <a:p>
                      <a:r>
                        <a:rPr lang="en-US" sz="1800"/>
                        <a:t>Minimum CEC $ Spent in CA</a:t>
                      </a:r>
                    </a:p>
                  </a:txBody>
                  <a:tcPr/>
                </a:tc>
                <a:tc>
                  <a:txBody>
                    <a:bodyPr/>
                    <a:lstStyle/>
                    <a:p>
                      <a:r>
                        <a:rPr lang="en-US" sz="1800"/>
                        <a:t>At least 50% of grant funds </a:t>
                      </a:r>
                      <a:r>
                        <a:rPr lang="en-US" sz="1800" b="1"/>
                        <a:t>must</a:t>
                      </a:r>
                      <a:r>
                        <a:rPr lang="en-US" sz="1800"/>
                        <a:t> be spent with California companies; preference points for over 50%</a:t>
                      </a:r>
                      <a:endParaRPr lang="en-US"/>
                    </a:p>
                  </a:txBody>
                  <a:tcPr/>
                </a:tc>
                <a:extLst>
                  <a:ext uri="{0D108BD9-81ED-4DB2-BD59-A6C34878D82A}">
                    <a16:rowId xmlns:a16="http://schemas.microsoft.com/office/drawing/2014/main" val="2215080811"/>
                  </a:ext>
                </a:extLst>
              </a:tr>
              <a:tr h="768921">
                <a:tc>
                  <a:txBody>
                    <a:bodyPr/>
                    <a:lstStyle/>
                    <a:p>
                      <a:r>
                        <a:rPr lang="en-US" sz="1800"/>
                        <a:t>Solicitation Stages</a:t>
                      </a:r>
                    </a:p>
                  </a:txBody>
                  <a:tcPr/>
                </a:tc>
                <a:tc>
                  <a:txBody>
                    <a:bodyPr/>
                    <a:lstStyle/>
                    <a:p>
                      <a:r>
                        <a:rPr lang="en-US" sz="1800" dirty="0"/>
                        <a:t>Research test center and applied R&amp;D grants: </a:t>
                      </a:r>
                    </a:p>
                    <a:p>
                      <a:r>
                        <a:rPr lang="en-US" sz="1800" dirty="0"/>
                        <a:t>1</a:t>
                      </a:r>
                      <a:r>
                        <a:rPr lang="en-US" sz="1800" baseline="30000" dirty="0"/>
                        <a:t>st</a:t>
                      </a:r>
                      <a:r>
                        <a:rPr lang="en-US" sz="1800" dirty="0"/>
                        <a:t> stage = abstract; 2</a:t>
                      </a:r>
                      <a:r>
                        <a:rPr lang="en-US" sz="1800" baseline="30000" dirty="0"/>
                        <a:t>nd</a:t>
                      </a:r>
                      <a:r>
                        <a:rPr lang="en-US" sz="1800" dirty="0"/>
                        <a:t> stage = full proposal</a:t>
                      </a:r>
                    </a:p>
                  </a:txBody>
                  <a:tcPr/>
                </a:tc>
                <a:extLst>
                  <a:ext uri="{0D108BD9-81ED-4DB2-BD59-A6C34878D82A}">
                    <a16:rowId xmlns:a16="http://schemas.microsoft.com/office/drawing/2014/main" val="3360274577"/>
                  </a:ext>
                </a:extLst>
              </a:tr>
            </a:tbl>
          </a:graphicData>
        </a:graphic>
      </p:graphicFrame>
    </p:spTree>
    <p:extLst>
      <p:ext uri="{BB962C8B-B14F-4D97-AF65-F5344CB8AC3E}">
        <p14:creationId xmlns:p14="http://schemas.microsoft.com/office/powerpoint/2010/main" val="17178646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C666B9F1-C9A2-4806-EFC2-AC6FB59A5473}"/>
              </a:ext>
            </a:extLst>
          </p:cNvPr>
          <p:cNvGraphicFramePr>
            <a:graphicFrameLocks noGrp="1"/>
          </p:cNvGraphicFramePr>
          <p:nvPr>
            <p:ph idx="1"/>
            <p:extLst>
              <p:ext uri="{D42A27DB-BD31-4B8C-83A1-F6EECF244321}">
                <p14:modId xmlns:p14="http://schemas.microsoft.com/office/powerpoint/2010/main" val="155468255"/>
              </p:ext>
            </p:extLst>
          </p:nvPr>
        </p:nvGraphicFramePr>
        <p:xfrm>
          <a:off x="838200" y="1550504"/>
          <a:ext cx="10515600" cy="4626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89B136FB-93B3-7A27-5F83-0557B064FF56}"/>
              </a:ext>
            </a:extLst>
          </p:cNvPr>
          <p:cNvSpPr>
            <a:spLocks noGrp="1"/>
          </p:cNvSpPr>
          <p:nvPr>
            <p:ph type="sldNum" sz="quarter" idx="12"/>
          </p:nvPr>
        </p:nvSpPr>
        <p:spPr/>
        <p:txBody>
          <a:bodyPr/>
          <a:lstStyle/>
          <a:p>
            <a:fld id="{005C4985-ACD0-2B4C-8981-36243250F268}" type="slidenum">
              <a:rPr lang="en-US" smtClean="0"/>
              <a:t>17</a:t>
            </a:fld>
            <a:endParaRPr lang="en-US"/>
          </a:p>
        </p:txBody>
      </p:sp>
      <p:sp>
        <p:nvSpPr>
          <p:cNvPr id="6" name="Title 1">
            <a:extLst>
              <a:ext uri="{FF2B5EF4-FFF2-40B4-BE49-F238E27FC236}">
                <a16:creationId xmlns:a16="http://schemas.microsoft.com/office/drawing/2014/main" id="{100CCA9B-F854-F360-8A36-9D8633C33C07}"/>
              </a:ext>
            </a:extLst>
          </p:cNvPr>
          <p:cNvSpPr>
            <a:spLocks noGrp="1"/>
          </p:cNvSpPr>
          <p:nvPr>
            <p:ph type="title"/>
          </p:nvPr>
        </p:nvSpPr>
        <p:spPr>
          <a:xfrm>
            <a:off x="838200" y="0"/>
            <a:ext cx="10515600" cy="1325563"/>
          </a:xfrm>
        </p:spPr>
        <p:txBody>
          <a:bodyPr>
            <a:normAutofit/>
          </a:bodyPr>
          <a:lstStyle/>
          <a:p>
            <a:r>
              <a:rPr lang="en-US" dirty="0"/>
              <a:t>Proposed Grant Allocation for Applied Research Grants</a:t>
            </a:r>
            <a:endParaRPr lang="en-US" i="1" dirty="0">
              <a:latin typeface="+mn-lt"/>
            </a:endParaRPr>
          </a:p>
        </p:txBody>
      </p:sp>
    </p:spTree>
    <p:extLst>
      <p:ext uri="{BB962C8B-B14F-4D97-AF65-F5344CB8AC3E}">
        <p14:creationId xmlns:p14="http://schemas.microsoft.com/office/powerpoint/2010/main" val="35161169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9"/>
            <a:ext cx="10515600" cy="1325563"/>
          </a:xfrm>
        </p:spPr>
        <p:txBody>
          <a:bodyPr>
            <a:normAutofit/>
          </a:bodyPr>
          <a:lstStyle/>
          <a:p>
            <a:r>
              <a:rPr lang="en-US" dirty="0"/>
              <a:t>Engagement and Information Dissemination</a:t>
            </a:r>
          </a:p>
        </p:txBody>
      </p:sp>
      <p:sp>
        <p:nvSpPr>
          <p:cNvPr id="3" name="Content Placeholder 2"/>
          <p:cNvSpPr>
            <a:spLocks noGrp="1"/>
          </p:cNvSpPr>
          <p:nvPr>
            <p:ph idx="1"/>
          </p:nvPr>
        </p:nvSpPr>
        <p:spPr>
          <a:xfrm>
            <a:off x="600868" y="1584325"/>
            <a:ext cx="10990263" cy="4617692"/>
          </a:xfrm>
        </p:spPr>
        <p:txBody>
          <a:bodyPr vert="horz" lIns="0" tIns="45720" rIns="0" bIns="45720" rtlCol="0" anchor="t">
            <a:normAutofit/>
          </a:bodyPr>
          <a:lstStyle/>
          <a:p>
            <a:pPr marL="457200" indent="0" fontAlgn="base">
              <a:lnSpc>
                <a:spcPct val="120000"/>
              </a:lnSpc>
              <a:spcBef>
                <a:spcPts val="0"/>
              </a:spcBef>
              <a:buNone/>
            </a:pPr>
            <a:r>
              <a:rPr lang="en-US" b="1" dirty="0"/>
              <a:t>Purpose</a:t>
            </a:r>
          </a:p>
          <a:p>
            <a:pPr marL="971550" lvl="1" indent="-457200" fontAlgn="base">
              <a:lnSpc>
                <a:spcPct val="120000"/>
              </a:lnSpc>
              <a:spcBef>
                <a:spcPts val="600"/>
              </a:spcBef>
              <a:spcAft>
                <a:spcPts val="600"/>
              </a:spcAft>
              <a:buFont typeface="Arial" panose="020B0604020202020204" pitchFamily="34" charset="0"/>
              <a:buChar char="•"/>
            </a:pPr>
            <a:r>
              <a:rPr lang="en-US" dirty="0">
                <a:ea typeface="+mn-lt"/>
                <a:cs typeface="+mn-lt"/>
              </a:rPr>
              <a:t>Get feedback on equity and community concerns  </a:t>
            </a:r>
            <a:endParaRPr lang="en-US" dirty="0">
              <a:cs typeface="Arial" panose="020B0604020202020204"/>
            </a:endParaRPr>
          </a:p>
          <a:p>
            <a:pPr marL="971550" lvl="1" indent="-457200">
              <a:lnSpc>
                <a:spcPct val="120000"/>
              </a:lnSpc>
              <a:spcBef>
                <a:spcPts val="600"/>
              </a:spcBef>
              <a:spcAft>
                <a:spcPts val="600"/>
              </a:spcAft>
              <a:buFont typeface="Arial" panose="020B0604020202020204" pitchFamily="34" charset="0"/>
              <a:buChar char="•"/>
            </a:pPr>
            <a:r>
              <a:rPr lang="en-US" sz="2400" dirty="0"/>
              <a:t>Inform the public of </a:t>
            </a:r>
            <a:r>
              <a:rPr lang="en-US" dirty="0"/>
              <a:t>research results including energy, water, and other environmental impacts</a:t>
            </a:r>
            <a:endParaRPr lang="en-US" dirty="0">
              <a:cs typeface="Arial"/>
            </a:endParaRPr>
          </a:p>
          <a:p>
            <a:pPr marL="971550" lvl="1" indent="-457200" fontAlgn="base">
              <a:lnSpc>
                <a:spcPct val="120000"/>
              </a:lnSpc>
              <a:spcBef>
                <a:spcPts val="600"/>
              </a:spcBef>
              <a:spcAft>
                <a:spcPts val="600"/>
              </a:spcAft>
              <a:buFont typeface="Arial" panose="020B0604020202020204" pitchFamily="34" charset="0"/>
              <a:buChar char="•"/>
            </a:pPr>
            <a:r>
              <a:rPr lang="en-US" sz="2400" dirty="0"/>
              <a:t>Build awareness on direct air capture technologies in selected communities</a:t>
            </a:r>
            <a:endParaRPr lang="en-US" sz="2400" dirty="0">
              <a:cs typeface="Arial"/>
            </a:endParaRPr>
          </a:p>
          <a:p>
            <a:pPr marL="971550" lvl="1" indent="-457200" fontAlgn="base">
              <a:lnSpc>
                <a:spcPct val="120000"/>
              </a:lnSpc>
              <a:spcBef>
                <a:spcPts val="600"/>
              </a:spcBef>
              <a:spcAft>
                <a:spcPts val="600"/>
              </a:spcAft>
              <a:buFont typeface="Arial" panose="020B0604020202020204" pitchFamily="34" charset="0"/>
              <a:buChar char="•"/>
            </a:pPr>
            <a:r>
              <a:rPr lang="en-US" dirty="0"/>
              <a:t>Determine potential resolution pathways</a:t>
            </a:r>
            <a:endParaRPr lang="en-US" sz="1600" dirty="0"/>
          </a:p>
          <a:p>
            <a:pPr marL="914400" indent="-457200" fontAlgn="base">
              <a:lnSpc>
                <a:spcPct val="120000"/>
              </a:lnSpc>
              <a:spcBef>
                <a:spcPts val="0"/>
              </a:spcBef>
              <a:buFont typeface="Arial" panose="020B0604020202020204" pitchFamily="34" charset="0"/>
              <a:buChar char="•"/>
            </a:pPr>
            <a:endParaRPr lang="en-US" sz="800" dirty="0"/>
          </a:p>
        </p:txBody>
      </p:sp>
      <p:sp>
        <p:nvSpPr>
          <p:cNvPr id="4" name="Slide Number Placeholder 3"/>
          <p:cNvSpPr>
            <a:spLocks noGrp="1"/>
          </p:cNvSpPr>
          <p:nvPr>
            <p:ph type="sldNum" sz="quarter" idx="12"/>
          </p:nvPr>
        </p:nvSpPr>
        <p:spPr/>
        <p:txBody>
          <a:bodyPr/>
          <a:lstStyle/>
          <a:p>
            <a:fld id="{005C4985-ACD0-2B4C-8981-36243250F268}" type="slidenum">
              <a:rPr lang="en-US" smtClean="0"/>
              <a:t>18</a:t>
            </a:fld>
            <a:endParaRPr lang="en-US"/>
          </a:p>
        </p:txBody>
      </p:sp>
    </p:spTree>
    <p:extLst>
      <p:ext uri="{BB962C8B-B14F-4D97-AF65-F5344CB8AC3E}">
        <p14:creationId xmlns:p14="http://schemas.microsoft.com/office/powerpoint/2010/main" val="5733018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6555" y="54925"/>
            <a:ext cx="11622378" cy="811349"/>
          </a:xfrm>
        </p:spPr>
        <p:txBody>
          <a:bodyPr>
            <a:noAutofit/>
          </a:bodyPr>
          <a:lstStyle/>
          <a:p>
            <a:r>
              <a:rPr lang="en-US" sz="3200" dirty="0"/>
              <a:t>Proposed Stage 1 Scoring of Abstract (pass/fail) – Applied Research and Demonstrations</a:t>
            </a:r>
          </a:p>
        </p:txBody>
      </p:sp>
      <p:graphicFrame>
        <p:nvGraphicFramePr>
          <p:cNvPr id="5" name="Table 6">
            <a:extLst>
              <a:ext uri="{FF2B5EF4-FFF2-40B4-BE49-F238E27FC236}">
                <a16:creationId xmlns:a16="http://schemas.microsoft.com/office/drawing/2014/main" id="{CB014C5E-BF3E-BFD5-5B0E-186B37EAB0C1}"/>
              </a:ext>
            </a:extLst>
          </p:cNvPr>
          <p:cNvGraphicFramePr>
            <a:graphicFrameLocks noGrp="1"/>
          </p:cNvGraphicFramePr>
          <p:nvPr>
            <p:ph idx="1"/>
            <p:extLst>
              <p:ext uri="{D42A27DB-BD31-4B8C-83A1-F6EECF244321}">
                <p14:modId xmlns:p14="http://schemas.microsoft.com/office/powerpoint/2010/main" val="1337805509"/>
              </p:ext>
            </p:extLst>
          </p:nvPr>
        </p:nvGraphicFramePr>
        <p:xfrm>
          <a:off x="308889" y="1148349"/>
          <a:ext cx="11622378" cy="5339514"/>
        </p:xfrm>
        <a:graphic>
          <a:graphicData uri="http://schemas.openxmlformats.org/drawingml/2006/table">
            <a:tbl>
              <a:tblPr firstRow="1" bandRow="1">
                <a:tableStyleId>{21E4AEA4-8DFA-4A89-87EB-49C32662AFE0}</a:tableStyleId>
              </a:tblPr>
              <a:tblGrid>
                <a:gridCol w="11622378">
                  <a:extLst>
                    <a:ext uri="{9D8B030D-6E8A-4147-A177-3AD203B41FA5}">
                      <a16:colId xmlns:a16="http://schemas.microsoft.com/office/drawing/2014/main" val="2904685834"/>
                    </a:ext>
                  </a:extLst>
                </a:gridCol>
              </a:tblGrid>
              <a:tr h="336119">
                <a:tc>
                  <a:txBody>
                    <a:bodyPr/>
                    <a:lstStyle/>
                    <a:p>
                      <a:r>
                        <a:rPr lang="en-US" sz="1800"/>
                        <a:t>Criteria for the abstract:</a:t>
                      </a:r>
                    </a:p>
                  </a:txBody>
                  <a:tcPr/>
                </a:tc>
                <a:extLst>
                  <a:ext uri="{0D108BD9-81ED-4DB2-BD59-A6C34878D82A}">
                    <a16:rowId xmlns:a16="http://schemas.microsoft.com/office/drawing/2014/main" val="857858887"/>
                  </a:ext>
                </a:extLst>
              </a:tr>
              <a:tr h="422785">
                <a:tc>
                  <a:txBody>
                    <a:bodyPr/>
                    <a:lstStyle/>
                    <a:p>
                      <a:r>
                        <a:rPr lang="en-US" sz="1800" b="0" kern="1200">
                          <a:solidFill>
                            <a:schemeClr val="dk1"/>
                          </a:solidFill>
                          <a:effectLst/>
                          <a:latin typeface="+mn-lt"/>
                          <a:ea typeface="+mn-ea"/>
                          <a:cs typeface="+mn-cs"/>
                        </a:rPr>
                        <a:t>1. R</a:t>
                      </a:r>
                      <a:r>
                        <a:rPr lang="en-US" sz="1800" kern="1200">
                          <a:solidFill>
                            <a:schemeClr val="dk1"/>
                          </a:solidFill>
                          <a:effectLst/>
                          <a:latin typeface="+mn-lt"/>
                          <a:ea typeface="+mn-ea"/>
                          <a:cs typeface="+mn-cs"/>
                        </a:rPr>
                        <a:t>eceived by the due date and time specified in the solicitation</a:t>
                      </a:r>
                      <a:endParaRPr lang="en-US" sz="1800"/>
                    </a:p>
                  </a:txBody>
                  <a:tcPr/>
                </a:tc>
                <a:extLst>
                  <a:ext uri="{0D108BD9-81ED-4DB2-BD59-A6C34878D82A}">
                    <a16:rowId xmlns:a16="http://schemas.microsoft.com/office/drawing/2014/main" val="123362267"/>
                  </a:ext>
                </a:extLst>
              </a:tr>
              <a:tr h="345977">
                <a:tc>
                  <a:txBody>
                    <a:bodyPr/>
                    <a:lstStyle/>
                    <a:p>
                      <a:pPr marL="0" indent="0">
                        <a:buNone/>
                      </a:pPr>
                      <a:r>
                        <a:rPr lang="en-US" sz="1800"/>
                        <a:t>2. Eligible project that advances direct air capture of atmospheric carbon</a:t>
                      </a:r>
                    </a:p>
                  </a:txBody>
                  <a:tcPr/>
                </a:tc>
                <a:extLst>
                  <a:ext uri="{0D108BD9-81ED-4DB2-BD59-A6C34878D82A}">
                    <a16:rowId xmlns:a16="http://schemas.microsoft.com/office/drawing/2014/main" val="3315785422"/>
                  </a:ext>
                </a:extLst>
              </a:tr>
              <a:tr h="396479">
                <a:tc>
                  <a:txBody>
                    <a:bodyPr/>
                    <a:lstStyle/>
                    <a:p>
                      <a:r>
                        <a:rPr lang="en-US" sz="1800"/>
                        <a:t>3. Budget shows at least 50% of the CEC grant funds will be spent with California companies</a:t>
                      </a:r>
                    </a:p>
                  </a:txBody>
                  <a:tcPr/>
                </a:tc>
                <a:extLst>
                  <a:ext uri="{0D108BD9-81ED-4DB2-BD59-A6C34878D82A}">
                    <a16:rowId xmlns:a16="http://schemas.microsoft.com/office/drawing/2014/main" val="334974075"/>
                  </a:ext>
                </a:extLst>
              </a:tr>
              <a:tr h="862149">
                <a:tc>
                  <a:txBody>
                    <a:bodyPr/>
                    <a:lstStyle/>
                    <a:p>
                      <a:r>
                        <a:rPr lang="en-US" sz="1800"/>
                        <a:t>4. Describes the project (e.g., key technologies, purpose, and objectives aligned with program requirements; technology gap to be addressed; results of previous pilot or bench-scale tests; CEC and non-CEC costs of the project</a:t>
                      </a:r>
                    </a:p>
                  </a:txBody>
                  <a:tcPr/>
                </a:tc>
                <a:extLst>
                  <a:ext uri="{0D108BD9-81ED-4DB2-BD59-A6C34878D82A}">
                    <a16:rowId xmlns:a16="http://schemas.microsoft.com/office/drawing/2014/main" val="2637155812"/>
                  </a:ext>
                </a:extLst>
              </a:tr>
              <a:tr h="587829">
                <a:tc>
                  <a:txBody>
                    <a:bodyPr/>
                    <a:lstStyle/>
                    <a:p>
                      <a:pPr marL="0" marR="0" lvl="0" indent="0" algn="l" rtl="0" eaLnBrk="1" fontAlgn="auto" latinLnBrk="0" hangingPunct="1">
                        <a:lnSpc>
                          <a:spcPct val="100000"/>
                        </a:lnSpc>
                        <a:spcBef>
                          <a:spcPts val="0"/>
                        </a:spcBef>
                        <a:spcAft>
                          <a:spcPts val="0"/>
                        </a:spcAft>
                        <a:buClrTx/>
                        <a:buSzTx/>
                        <a:buFontTx/>
                        <a:buNone/>
                      </a:pPr>
                      <a:r>
                        <a:rPr lang="en-US" sz="1800"/>
                        <a:t>5. Describes </a:t>
                      </a:r>
                      <a:r>
                        <a:rPr lang="en-US" sz="1800" b="0" i="0" kern="1200">
                          <a:solidFill>
                            <a:schemeClr val="dk1"/>
                          </a:solidFill>
                          <a:effectLst/>
                          <a:latin typeface="+mn-lt"/>
                          <a:ea typeface="+mn-ea"/>
                          <a:cs typeface="+mn-cs"/>
                        </a:rPr>
                        <a:t>how the project would significantly reduce emissions, improve environmental performance, and not impact local air quality</a:t>
                      </a:r>
                      <a:endParaRPr lang="en-US" sz="1800"/>
                    </a:p>
                  </a:txBody>
                  <a:tcPr/>
                </a:tc>
                <a:extLst>
                  <a:ext uri="{0D108BD9-81ED-4DB2-BD59-A6C34878D82A}">
                    <a16:rowId xmlns:a16="http://schemas.microsoft.com/office/drawing/2014/main" val="2296626564"/>
                  </a:ext>
                </a:extLst>
              </a:tr>
              <a:tr h="444137">
                <a:tc>
                  <a:txBody>
                    <a:bodyPr/>
                    <a:lstStyle/>
                    <a:p>
                      <a:pPr marL="0" marR="0" lvl="0" indent="0" algn="l" rtl="0" eaLnBrk="1" fontAlgn="auto" latinLnBrk="0" hangingPunct="1">
                        <a:lnSpc>
                          <a:spcPct val="100000"/>
                        </a:lnSpc>
                        <a:spcBef>
                          <a:spcPts val="0"/>
                        </a:spcBef>
                        <a:spcAft>
                          <a:spcPts val="0"/>
                        </a:spcAft>
                        <a:buClrTx/>
                        <a:buSzTx/>
                        <a:buFontTx/>
                        <a:buNone/>
                      </a:pPr>
                      <a:r>
                        <a:rPr lang="en-US" sz="1800"/>
                        <a:t>6. Describes </a:t>
                      </a:r>
                      <a:r>
                        <a:rPr lang="en-US" sz="1800" b="0" i="0" kern="1200">
                          <a:solidFill>
                            <a:schemeClr val="dk1"/>
                          </a:solidFill>
                          <a:effectLst/>
                          <a:latin typeface="+mn-lt"/>
                          <a:ea typeface="+mn-ea"/>
                          <a:cs typeface="+mn-cs"/>
                        </a:rPr>
                        <a:t>how federal, state, or other funding will be leveraged for match</a:t>
                      </a:r>
                      <a:endParaRPr lang="en-US" sz="1800"/>
                    </a:p>
                  </a:txBody>
                  <a:tcPr/>
                </a:tc>
                <a:extLst>
                  <a:ext uri="{0D108BD9-81ED-4DB2-BD59-A6C34878D82A}">
                    <a16:rowId xmlns:a16="http://schemas.microsoft.com/office/drawing/2014/main" val="2129956957"/>
                  </a:ext>
                </a:extLst>
              </a:tr>
              <a:tr h="613955">
                <a:tc>
                  <a:txBody>
                    <a:bodyPr/>
                    <a:lstStyle/>
                    <a:p>
                      <a:pPr marL="0" marR="0" lvl="0" indent="0" algn="l" rtl="0" eaLnBrk="1" fontAlgn="auto" latinLnBrk="0" hangingPunct="1">
                        <a:lnSpc>
                          <a:spcPct val="100000"/>
                        </a:lnSpc>
                        <a:spcBef>
                          <a:spcPts val="0"/>
                        </a:spcBef>
                        <a:spcAft>
                          <a:spcPts val="0"/>
                        </a:spcAft>
                        <a:buClrTx/>
                        <a:buSzTx/>
                        <a:buFontTx/>
                        <a:buNone/>
                      </a:pPr>
                      <a:r>
                        <a:rPr lang="en-US" sz="1800"/>
                        <a:t>7. </a:t>
                      </a:r>
                      <a:r>
                        <a:rPr lang="en-US" sz="1800" b="0" i="0" kern="1200">
                          <a:solidFill>
                            <a:schemeClr val="dk1"/>
                          </a:solidFill>
                          <a:effectLst/>
                          <a:latin typeface="+mn-lt"/>
                          <a:ea typeface="+mn-ea"/>
                          <a:cs typeface="+mn-cs"/>
                        </a:rPr>
                        <a:t>Identifies a preliminary project development plan and timeline, any key risks and challenges that could impact the project, and possible mitigation strategies</a:t>
                      </a:r>
                      <a:endParaRPr lang="en-US" sz="1800"/>
                    </a:p>
                  </a:txBody>
                  <a:tcPr/>
                </a:tc>
                <a:extLst>
                  <a:ext uri="{0D108BD9-81ED-4DB2-BD59-A6C34878D82A}">
                    <a16:rowId xmlns:a16="http://schemas.microsoft.com/office/drawing/2014/main" val="2161800002"/>
                  </a:ext>
                </a:extLst>
              </a:tr>
              <a:tr h="640080">
                <a:tc>
                  <a:txBody>
                    <a:bodyPr/>
                    <a:lstStyle/>
                    <a:p>
                      <a:pPr marL="0" indent="0">
                        <a:buNone/>
                      </a:pPr>
                      <a:r>
                        <a:rPr lang="en-US" sz="1800"/>
                        <a:t>8. Identifies t</a:t>
                      </a:r>
                      <a:r>
                        <a:rPr lang="en-US" sz="1800" b="0" i="0" kern="1200">
                          <a:solidFill>
                            <a:schemeClr val="dk1"/>
                          </a:solidFill>
                          <a:effectLst/>
                          <a:latin typeface="+mn-lt"/>
                          <a:ea typeface="+mn-ea"/>
                          <a:cs typeface="+mn-cs"/>
                        </a:rPr>
                        <a:t>he qualifications, experience, capabilities, and resources to design, develop, build, and operate the proposed project (subcontractors, project partners)</a:t>
                      </a:r>
                    </a:p>
                  </a:txBody>
                  <a:tcPr/>
                </a:tc>
                <a:extLst>
                  <a:ext uri="{0D108BD9-81ED-4DB2-BD59-A6C34878D82A}">
                    <a16:rowId xmlns:a16="http://schemas.microsoft.com/office/drawing/2014/main" val="126573135"/>
                  </a:ext>
                </a:extLst>
              </a:tr>
              <a:tr h="509953">
                <a:tc>
                  <a:txBody>
                    <a:bodyPr/>
                    <a:lstStyle/>
                    <a:p>
                      <a:pPr algn="r"/>
                      <a:r>
                        <a:rPr lang="en-US" sz="1800" b="1"/>
                        <a:t>Must pass all criteria to move to Stage 2</a:t>
                      </a:r>
                    </a:p>
                  </a:txBody>
                  <a:tcPr/>
                </a:tc>
                <a:extLst>
                  <a:ext uri="{0D108BD9-81ED-4DB2-BD59-A6C34878D82A}">
                    <a16:rowId xmlns:a16="http://schemas.microsoft.com/office/drawing/2014/main" val="1441751237"/>
                  </a:ext>
                </a:extLst>
              </a:tr>
            </a:tbl>
          </a:graphicData>
        </a:graphic>
      </p:graphicFrame>
      <p:sp>
        <p:nvSpPr>
          <p:cNvPr id="4" name="Slide Number Placeholder 3"/>
          <p:cNvSpPr>
            <a:spLocks noGrp="1"/>
          </p:cNvSpPr>
          <p:nvPr>
            <p:ph type="sldNum" sz="quarter" idx="12"/>
          </p:nvPr>
        </p:nvSpPr>
        <p:spPr/>
        <p:txBody>
          <a:bodyPr/>
          <a:lstStyle/>
          <a:p>
            <a:fld id="{005C4985-ACD0-2B4C-8981-36243250F268}" type="slidenum">
              <a:rPr lang="en-US" smtClean="0"/>
              <a:t>19</a:t>
            </a:fld>
            <a:endParaRPr lang="en-US"/>
          </a:p>
        </p:txBody>
      </p:sp>
    </p:spTree>
    <p:extLst>
      <p:ext uri="{BB962C8B-B14F-4D97-AF65-F5344CB8AC3E}">
        <p14:creationId xmlns:p14="http://schemas.microsoft.com/office/powerpoint/2010/main" val="18184358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53696-0C26-3AC5-DB12-55A55DB0406D}"/>
              </a:ext>
            </a:extLst>
          </p:cNvPr>
          <p:cNvSpPr>
            <a:spLocks noGrp="1"/>
          </p:cNvSpPr>
          <p:nvPr>
            <p:ph type="title"/>
          </p:nvPr>
        </p:nvSpPr>
        <p:spPr>
          <a:xfrm>
            <a:off x="838200" y="2168"/>
            <a:ext cx="10515600" cy="1325563"/>
          </a:xfrm>
        </p:spPr>
        <p:txBody>
          <a:bodyPr/>
          <a:lstStyle/>
          <a:p>
            <a:r>
              <a:rPr lang="en-US" dirty="0"/>
              <a:t>Potential Scoring Criteria for Stage 2 – Full Proposal</a:t>
            </a:r>
          </a:p>
        </p:txBody>
      </p:sp>
      <p:graphicFrame>
        <p:nvGraphicFramePr>
          <p:cNvPr id="5" name="Table 5">
            <a:extLst>
              <a:ext uri="{FF2B5EF4-FFF2-40B4-BE49-F238E27FC236}">
                <a16:creationId xmlns:a16="http://schemas.microsoft.com/office/drawing/2014/main" id="{62DDE6D3-188B-B677-D5DF-E95395DD0AE5}"/>
              </a:ext>
            </a:extLst>
          </p:cNvPr>
          <p:cNvGraphicFramePr>
            <a:graphicFrameLocks noGrp="1"/>
          </p:cNvGraphicFramePr>
          <p:nvPr>
            <p:ph idx="1"/>
            <p:extLst>
              <p:ext uri="{D42A27DB-BD31-4B8C-83A1-F6EECF244321}">
                <p14:modId xmlns:p14="http://schemas.microsoft.com/office/powerpoint/2010/main" val="3205718215"/>
              </p:ext>
            </p:extLst>
          </p:nvPr>
        </p:nvGraphicFramePr>
        <p:xfrm>
          <a:off x="970724" y="1478653"/>
          <a:ext cx="10515596" cy="4942840"/>
        </p:xfrm>
        <a:graphic>
          <a:graphicData uri="http://schemas.openxmlformats.org/drawingml/2006/table">
            <a:tbl>
              <a:tblPr firstRow="1" bandRow="1">
                <a:tableStyleId>{5C22544A-7EE6-4342-B048-85BDC9FD1C3A}</a:tableStyleId>
              </a:tblPr>
              <a:tblGrid>
                <a:gridCol w="286576">
                  <a:extLst>
                    <a:ext uri="{9D8B030D-6E8A-4147-A177-3AD203B41FA5}">
                      <a16:colId xmlns:a16="http://schemas.microsoft.com/office/drawing/2014/main" val="535770678"/>
                    </a:ext>
                  </a:extLst>
                </a:gridCol>
                <a:gridCol w="3000375">
                  <a:extLst>
                    <a:ext uri="{9D8B030D-6E8A-4147-A177-3AD203B41FA5}">
                      <a16:colId xmlns:a16="http://schemas.microsoft.com/office/drawing/2014/main" val="1066851834"/>
                    </a:ext>
                  </a:extLst>
                </a:gridCol>
                <a:gridCol w="5739378">
                  <a:extLst>
                    <a:ext uri="{9D8B030D-6E8A-4147-A177-3AD203B41FA5}">
                      <a16:colId xmlns:a16="http://schemas.microsoft.com/office/drawing/2014/main" val="1814993238"/>
                    </a:ext>
                  </a:extLst>
                </a:gridCol>
                <a:gridCol w="1489267">
                  <a:extLst>
                    <a:ext uri="{9D8B030D-6E8A-4147-A177-3AD203B41FA5}">
                      <a16:colId xmlns:a16="http://schemas.microsoft.com/office/drawing/2014/main" val="2217210468"/>
                    </a:ext>
                  </a:extLst>
                </a:gridCol>
              </a:tblGrid>
              <a:tr h="370840">
                <a:tc>
                  <a:txBody>
                    <a:bodyPr/>
                    <a:lstStyle/>
                    <a:p>
                      <a:r>
                        <a:rPr lang="en-US"/>
                        <a:t>#</a:t>
                      </a:r>
                    </a:p>
                  </a:txBody>
                  <a:tcPr/>
                </a:tc>
                <a:tc>
                  <a:txBody>
                    <a:bodyPr/>
                    <a:lstStyle/>
                    <a:p>
                      <a:r>
                        <a:rPr lang="en-US"/>
                        <a:t>Criteria</a:t>
                      </a:r>
                    </a:p>
                  </a:txBody>
                  <a:tcPr/>
                </a:tc>
                <a:tc>
                  <a:txBody>
                    <a:bodyPr/>
                    <a:lstStyle/>
                    <a:p>
                      <a:r>
                        <a:rPr lang="en-US"/>
                        <a:t>Description</a:t>
                      </a:r>
                    </a:p>
                  </a:txBody>
                  <a:tcPr/>
                </a:tc>
                <a:tc>
                  <a:txBody>
                    <a:bodyPr/>
                    <a:lstStyle/>
                    <a:p>
                      <a:pPr algn="ctr"/>
                      <a:r>
                        <a:rPr lang="en-US"/>
                        <a:t>Maximum Points</a:t>
                      </a:r>
                    </a:p>
                  </a:txBody>
                  <a:tcPr/>
                </a:tc>
                <a:extLst>
                  <a:ext uri="{0D108BD9-81ED-4DB2-BD59-A6C34878D82A}">
                    <a16:rowId xmlns:a16="http://schemas.microsoft.com/office/drawing/2014/main" val="416282055"/>
                  </a:ext>
                </a:extLst>
              </a:tr>
              <a:tr h="370840">
                <a:tc>
                  <a:txBody>
                    <a:bodyPr/>
                    <a:lstStyle/>
                    <a:p>
                      <a:r>
                        <a:rPr lang="en-US"/>
                        <a:t>1</a:t>
                      </a:r>
                    </a:p>
                  </a:txBody>
                  <a:tcPr/>
                </a:tc>
                <a:tc>
                  <a:txBody>
                    <a:bodyPr/>
                    <a:lstStyle/>
                    <a:p>
                      <a:r>
                        <a:rPr lang="en-US"/>
                        <a:t>Technical Merit</a:t>
                      </a:r>
                    </a:p>
                  </a:txBody>
                  <a:tcPr/>
                </a:tc>
                <a:tc>
                  <a:txBody>
                    <a:bodyPr/>
                    <a:lstStyle/>
                    <a:p>
                      <a:r>
                        <a:rPr lang="en-US"/>
                        <a:t>Competitive advantage of the proposed approach, technology readiness, potential for future adoption and sustainability with justification and quantification</a:t>
                      </a:r>
                    </a:p>
                  </a:txBody>
                  <a:tcPr/>
                </a:tc>
                <a:tc>
                  <a:txBody>
                    <a:bodyPr/>
                    <a:lstStyle/>
                    <a:p>
                      <a:pPr algn="ctr"/>
                      <a:r>
                        <a:rPr lang="en-US"/>
                        <a:t>15</a:t>
                      </a:r>
                    </a:p>
                  </a:txBody>
                  <a:tcPr/>
                </a:tc>
                <a:extLst>
                  <a:ext uri="{0D108BD9-81ED-4DB2-BD59-A6C34878D82A}">
                    <a16:rowId xmlns:a16="http://schemas.microsoft.com/office/drawing/2014/main" val="158923341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ea typeface="+mn-lt"/>
                          <a:cs typeface="+mn-lt"/>
                        </a:rPr>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ea typeface="+mn-lt"/>
                          <a:cs typeface="+mn-lt"/>
                        </a:rPr>
                        <a:t>Technical Approach</a:t>
                      </a:r>
                    </a:p>
                  </a:txBody>
                  <a:tcPr/>
                </a:tc>
                <a:tc>
                  <a:txBody>
                    <a:bodyPr/>
                    <a:lstStyle/>
                    <a:p>
                      <a:r>
                        <a:rPr lang="en-US"/>
                        <a:t>Description of the metrics to assess performance, measurement and verification plan, permitting and CEQA requirements, local community engagement, risk assessment and management, leveraging other financial sources</a:t>
                      </a:r>
                    </a:p>
                  </a:txBody>
                  <a:tcPr/>
                </a:tc>
                <a:tc>
                  <a:txBody>
                    <a:bodyPr/>
                    <a:lstStyle/>
                    <a:p>
                      <a:pPr algn="ctr"/>
                      <a:r>
                        <a:rPr lang="en-US"/>
                        <a:t>10</a:t>
                      </a:r>
                    </a:p>
                  </a:txBody>
                  <a:tcPr/>
                </a:tc>
                <a:extLst>
                  <a:ext uri="{0D108BD9-81ED-4DB2-BD59-A6C34878D82A}">
                    <a16:rowId xmlns:a16="http://schemas.microsoft.com/office/drawing/2014/main" val="234459527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ea typeface="+mn-lt"/>
                          <a:cs typeface="+mn-lt"/>
                        </a:rPr>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ea typeface="+mn-lt"/>
                          <a:cs typeface="+mn-lt"/>
                        </a:rPr>
                        <a:t>Impacts and Benefits for California</a:t>
                      </a:r>
                    </a:p>
                  </a:txBody>
                  <a:tcPr/>
                </a:tc>
                <a:tc>
                  <a:txBody>
                    <a:bodyPr/>
                    <a:lstStyle/>
                    <a:p>
                      <a:r>
                        <a:rPr lang="en-US"/>
                        <a:t>How the proposed project would benefit California, including estimated quantified benefits at both the project level and future adoption levels</a:t>
                      </a:r>
                    </a:p>
                  </a:txBody>
                  <a:tcPr/>
                </a:tc>
                <a:tc>
                  <a:txBody>
                    <a:bodyPr/>
                    <a:lstStyle/>
                    <a:p>
                      <a:pPr algn="ctr"/>
                      <a:r>
                        <a:rPr lang="en-US"/>
                        <a:t>30</a:t>
                      </a:r>
                    </a:p>
                  </a:txBody>
                  <a:tcPr/>
                </a:tc>
                <a:extLst>
                  <a:ext uri="{0D108BD9-81ED-4DB2-BD59-A6C34878D82A}">
                    <a16:rowId xmlns:a16="http://schemas.microsoft.com/office/drawing/2014/main" val="209868985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ea typeface="+mn-lt"/>
                          <a:cs typeface="+mn-lt"/>
                        </a:rPr>
                        <a:t>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ea typeface="+mn-lt"/>
                          <a:cs typeface="+mn-lt"/>
                        </a:rPr>
                        <a:t>Team Qualifications, Capabilities and Resources</a:t>
                      </a:r>
                    </a:p>
                  </a:txBody>
                  <a:tcPr/>
                </a:tc>
                <a:tc>
                  <a:txBody>
                    <a:bodyPr/>
                    <a:lstStyle/>
                    <a:p>
                      <a:r>
                        <a:rPr lang="en-US"/>
                        <a:t>Credentials of team members, facilities, infrastructure, resources, history of similar projects</a:t>
                      </a:r>
                    </a:p>
                  </a:txBody>
                  <a:tcPr/>
                </a:tc>
                <a:tc>
                  <a:txBody>
                    <a:bodyPr/>
                    <a:lstStyle/>
                    <a:p>
                      <a:pPr algn="ctr"/>
                      <a:r>
                        <a:rPr lang="en-US"/>
                        <a:t>10</a:t>
                      </a:r>
                    </a:p>
                  </a:txBody>
                  <a:tcPr/>
                </a:tc>
                <a:extLst>
                  <a:ext uri="{0D108BD9-81ED-4DB2-BD59-A6C34878D82A}">
                    <a16:rowId xmlns:a16="http://schemas.microsoft.com/office/drawing/2014/main" val="165013536"/>
                  </a:ext>
                </a:extLst>
              </a:tr>
              <a:tr h="370840">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ea typeface="+mn-lt"/>
                          <a:cs typeface="+mn-lt"/>
                        </a:rPr>
                        <a:t>Total Possible Points for criteria 1-4 (must achieve 70% of points to continue (45.5 pts))</a:t>
                      </a: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ea typeface="+mn-lt"/>
                        <a:cs typeface="+mn-lt"/>
                      </a:endParaRPr>
                    </a:p>
                  </a:txBody>
                  <a:tcPr/>
                </a:tc>
                <a:tc hMerge="1">
                  <a:txBody>
                    <a:bodyPr/>
                    <a:lstStyle/>
                    <a:p>
                      <a:endParaRPr lang="en-US"/>
                    </a:p>
                  </a:txBody>
                  <a:tcPr/>
                </a:tc>
                <a:tc>
                  <a:txBody>
                    <a:bodyPr/>
                    <a:lstStyle/>
                    <a:p>
                      <a:pPr algn="ctr"/>
                      <a:r>
                        <a:rPr lang="en-US"/>
                        <a:t>65</a:t>
                      </a:r>
                    </a:p>
                  </a:txBody>
                  <a:tcPr/>
                </a:tc>
                <a:extLst>
                  <a:ext uri="{0D108BD9-81ED-4DB2-BD59-A6C34878D82A}">
                    <a16:rowId xmlns:a16="http://schemas.microsoft.com/office/drawing/2014/main" val="670033375"/>
                  </a:ext>
                </a:extLst>
              </a:tr>
            </a:tbl>
          </a:graphicData>
        </a:graphic>
      </p:graphicFrame>
      <p:sp>
        <p:nvSpPr>
          <p:cNvPr id="4" name="Slide Number Placeholder 3">
            <a:extLst>
              <a:ext uri="{FF2B5EF4-FFF2-40B4-BE49-F238E27FC236}">
                <a16:creationId xmlns:a16="http://schemas.microsoft.com/office/drawing/2014/main" id="{A7B210FB-ADBE-4987-383D-E8459B5E9EDB}"/>
              </a:ext>
            </a:extLst>
          </p:cNvPr>
          <p:cNvSpPr>
            <a:spLocks noGrp="1"/>
          </p:cNvSpPr>
          <p:nvPr>
            <p:ph type="sldNum" sz="quarter" idx="12"/>
          </p:nvPr>
        </p:nvSpPr>
        <p:spPr/>
        <p:txBody>
          <a:bodyPr/>
          <a:lstStyle/>
          <a:p>
            <a:fld id="{005C4985-ACD0-2B4C-8981-36243250F268}" type="slidenum">
              <a:rPr lang="en-US" smtClean="0"/>
              <a:t>20</a:t>
            </a:fld>
            <a:endParaRPr lang="en-US"/>
          </a:p>
        </p:txBody>
      </p:sp>
    </p:spTree>
    <p:extLst>
      <p:ext uri="{BB962C8B-B14F-4D97-AF65-F5344CB8AC3E}">
        <p14:creationId xmlns:p14="http://schemas.microsoft.com/office/powerpoint/2010/main" val="20125312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53696-0C26-3AC5-DB12-55A55DB0406D}"/>
              </a:ext>
            </a:extLst>
          </p:cNvPr>
          <p:cNvSpPr>
            <a:spLocks noGrp="1"/>
          </p:cNvSpPr>
          <p:nvPr>
            <p:ph type="title"/>
          </p:nvPr>
        </p:nvSpPr>
        <p:spPr>
          <a:xfrm>
            <a:off x="838200" y="36652"/>
            <a:ext cx="10515600" cy="1325563"/>
          </a:xfrm>
        </p:spPr>
        <p:txBody>
          <a:bodyPr>
            <a:normAutofit fontScale="90000"/>
          </a:bodyPr>
          <a:lstStyle/>
          <a:p>
            <a:r>
              <a:rPr lang="en-US" dirty="0"/>
              <a:t>Potential Scoring Criteria for Phase Stage 2-Full Proposal (continued)</a:t>
            </a:r>
          </a:p>
        </p:txBody>
      </p:sp>
      <p:graphicFrame>
        <p:nvGraphicFramePr>
          <p:cNvPr id="5" name="Table 5">
            <a:extLst>
              <a:ext uri="{FF2B5EF4-FFF2-40B4-BE49-F238E27FC236}">
                <a16:creationId xmlns:a16="http://schemas.microsoft.com/office/drawing/2014/main" id="{62DDE6D3-188B-B677-D5DF-E95395DD0AE5}"/>
              </a:ext>
            </a:extLst>
          </p:cNvPr>
          <p:cNvGraphicFramePr>
            <a:graphicFrameLocks noGrp="1"/>
          </p:cNvGraphicFramePr>
          <p:nvPr>
            <p:ph idx="1"/>
            <p:extLst>
              <p:ext uri="{D42A27DB-BD31-4B8C-83A1-F6EECF244321}">
                <p14:modId xmlns:p14="http://schemas.microsoft.com/office/powerpoint/2010/main" val="1133603933"/>
              </p:ext>
            </p:extLst>
          </p:nvPr>
        </p:nvGraphicFramePr>
        <p:xfrm>
          <a:off x="838200" y="1818912"/>
          <a:ext cx="10681251" cy="4043680"/>
        </p:xfrm>
        <a:graphic>
          <a:graphicData uri="http://schemas.openxmlformats.org/drawingml/2006/table">
            <a:tbl>
              <a:tblPr firstRow="1" bandRow="1">
                <a:tableStyleId>{5C22544A-7EE6-4342-B048-85BDC9FD1C3A}</a:tableStyleId>
              </a:tblPr>
              <a:tblGrid>
                <a:gridCol w="360285">
                  <a:extLst>
                    <a:ext uri="{9D8B030D-6E8A-4147-A177-3AD203B41FA5}">
                      <a16:colId xmlns:a16="http://schemas.microsoft.com/office/drawing/2014/main" val="2080933056"/>
                    </a:ext>
                  </a:extLst>
                </a:gridCol>
                <a:gridCol w="3373515">
                  <a:extLst>
                    <a:ext uri="{9D8B030D-6E8A-4147-A177-3AD203B41FA5}">
                      <a16:colId xmlns:a16="http://schemas.microsoft.com/office/drawing/2014/main" val="4045601142"/>
                    </a:ext>
                  </a:extLst>
                </a:gridCol>
                <a:gridCol w="5274239">
                  <a:extLst>
                    <a:ext uri="{9D8B030D-6E8A-4147-A177-3AD203B41FA5}">
                      <a16:colId xmlns:a16="http://schemas.microsoft.com/office/drawing/2014/main" val="175267221"/>
                    </a:ext>
                  </a:extLst>
                </a:gridCol>
                <a:gridCol w="1673212">
                  <a:extLst>
                    <a:ext uri="{9D8B030D-6E8A-4147-A177-3AD203B41FA5}">
                      <a16:colId xmlns:a16="http://schemas.microsoft.com/office/drawing/2014/main" val="2217210468"/>
                    </a:ext>
                  </a:extLst>
                </a:gridCol>
              </a:tblGrid>
              <a:tr h="370840">
                <a:tc>
                  <a:txBody>
                    <a:bodyPr/>
                    <a:lstStyle/>
                    <a:p>
                      <a:r>
                        <a:rPr lang="en-US"/>
                        <a:t>#</a:t>
                      </a:r>
                    </a:p>
                  </a:txBody>
                  <a:tcPr/>
                </a:tc>
                <a:tc>
                  <a:txBody>
                    <a:bodyPr/>
                    <a:lstStyle/>
                    <a:p>
                      <a:r>
                        <a:rPr lang="en-US"/>
                        <a:t>Criteria</a:t>
                      </a:r>
                    </a:p>
                  </a:txBody>
                  <a:tcPr/>
                </a:tc>
                <a:tc>
                  <a:txBody>
                    <a:bodyPr/>
                    <a:lstStyle/>
                    <a:p>
                      <a:r>
                        <a:rPr lang="en-US"/>
                        <a:t>Description</a:t>
                      </a:r>
                    </a:p>
                  </a:txBody>
                  <a:tcPr/>
                </a:tc>
                <a:tc>
                  <a:txBody>
                    <a:bodyPr/>
                    <a:lstStyle/>
                    <a:p>
                      <a:r>
                        <a:rPr lang="en-US"/>
                        <a:t>Maximum Points</a:t>
                      </a:r>
                    </a:p>
                  </a:txBody>
                  <a:tcPr/>
                </a:tc>
                <a:extLst>
                  <a:ext uri="{0D108BD9-81ED-4DB2-BD59-A6C34878D82A}">
                    <a16:rowId xmlns:a16="http://schemas.microsoft.com/office/drawing/2014/main" val="41628205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ea typeface="+mn-lt"/>
                          <a:cs typeface="+mn-lt"/>
                        </a:rPr>
                        <a:t>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ea typeface="+mn-lt"/>
                          <a:cs typeface="+mn-lt"/>
                        </a:rPr>
                        <a:t>Budget and Cost Effectiveness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Reasonableness of requested funds relative to project goals, objectives</a:t>
                      </a:r>
                      <a:endParaRPr lang="en-US">
                        <a:ea typeface="+mn-lt"/>
                        <a:cs typeface="+mn-lt"/>
                      </a:endParaRPr>
                    </a:p>
                  </a:txBody>
                  <a:tcPr/>
                </a:tc>
                <a:tc>
                  <a:txBody>
                    <a:bodyPr/>
                    <a:lstStyle/>
                    <a:p>
                      <a:pPr algn="ctr"/>
                      <a:r>
                        <a:rPr lang="en-US"/>
                        <a:t>10</a:t>
                      </a:r>
                    </a:p>
                  </a:txBody>
                  <a:tcPr/>
                </a:tc>
                <a:extLst>
                  <a:ext uri="{0D108BD9-81ED-4DB2-BD59-A6C34878D82A}">
                    <a16:rowId xmlns:a16="http://schemas.microsoft.com/office/drawing/2014/main" val="1186304986"/>
                  </a:ext>
                </a:extLst>
              </a:tr>
              <a:tr h="370840">
                <a:tc>
                  <a:txBody>
                    <a:bodyPr/>
                    <a:lstStyle/>
                    <a:p>
                      <a:r>
                        <a:rPr lang="en-US"/>
                        <a:t>6</a:t>
                      </a:r>
                    </a:p>
                  </a:txBody>
                  <a:tcPr/>
                </a:tc>
                <a:tc>
                  <a:txBody>
                    <a:bodyPr/>
                    <a:lstStyle/>
                    <a:p>
                      <a:r>
                        <a:rPr lang="en-US"/>
                        <a:t>Funds Spent in California</a:t>
                      </a:r>
                    </a:p>
                  </a:txBody>
                  <a:tcPr/>
                </a:tc>
                <a:tc>
                  <a:txBody>
                    <a:bodyPr/>
                    <a:lstStyle/>
                    <a:p>
                      <a:r>
                        <a:rPr lang="en-US"/>
                        <a:t>CEC funds to be spent in CA</a:t>
                      </a:r>
                    </a:p>
                  </a:txBody>
                  <a:tcPr/>
                </a:tc>
                <a:tc>
                  <a:txBody>
                    <a:bodyPr/>
                    <a:lstStyle/>
                    <a:p>
                      <a:pPr algn="ctr"/>
                      <a:r>
                        <a:rPr lang="en-US"/>
                        <a:t>20</a:t>
                      </a:r>
                    </a:p>
                  </a:txBody>
                  <a:tcPr/>
                </a:tc>
                <a:extLst>
                  <a:ext uri="{0D108BD9-81ED-4DB2-BD59-A6C34878D82A}">
                    <a16:rowId xmlns:a16="http://schemas.microsoft.com/office/drawing/2014/main" val="118231079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Ratio of direct labor to indirect costs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[Total direct labor/(total direct labor + total fringe + total indirect + total profit)]</a:t>
                      </a:r>
                    </a:p>
                  </a:txBody>
                  <a:tcPr/>
                </a:tc>
                <a:tc>
                  <a:txBody>
                    <a:bodyPr/>
                    <a:lstStyle/>
                    <a:p>
                      <a:pPr algn="ctr"/>
                      <a:r>
                        <a:rPr lang="en-US"/>
                        <a:t>5</a:t>
                      </a:r>
                    </a:p>
                  </a:txBody>
                  <a:tcPr/>
                </a:tc>
                <a:extLst>
                  <a:ext uri="{0D108BD9-81ED-4DB2-BD59-A6C34878D82A}">
                    <a16:rowId xmlns:a16="http://schemas.microsoft.com/office/drawing/2014/main" val="950196321"/>
                  </a:ext>
                </a:extLst>
              </a:tr>
              <a:tr h="370840">
                <a:tc gridSpan="3">
                  <a:txBody>
                    <a:bodyPr/>
                    <a:lstStyle/>
                    <a:p>
                      <a:r>
                        <a:rPr lang="en-US"/>
                        <a:t>Total Possible points Criteria 1-7; Minimum passing score is 70% or 70 points</a:t>
                      </a:r>
                    </a:p>
                  </a:txBody>
                  <a:tcPr/>
                </a:tc>
                <a:tc hMerge="1">
                  <a:txBody>
                    <a:bodyPr/>
                    <a:lstStyle/>
                    <a:p>
                      <a:endParaRPr lang="en-US"/>
                    </a:p>
                  </a:txBody>
                  <a:tcPr/>
                </a:tc>
                <a:tc hMerge="1">
                  <a:txBody>
                    <a:bodyPr/>
                    <a:lstStyle/>
                    <a:p>
                      <a:endParaRPr lang="en-US"/>
                    </a:p>
                  </a:txBody>
                  <a:tcPr/>
                </a:tc>
                <a:tc>
                  <a:txBody>
                    <a:bodyPr/>
                    <a:lstStyle/>
                    <a:p>
                      <a:pPr algn="ctr"/>
                      <a:r>
                        <a:rPr lang="en-US"/>
                        <a:t>100</a:t>
                      </a:r>
                    </a:p>
                  </a:txBody>
                  <a:tcPr/>
                </a:tc>
                <a:extLst>
                  <a:ext uri="{0D108BD9-81ED-4DB2-BD59-A6C34878D82A}">
                    <a16:rowId xmlns:a16="http://schemas.microsoft.com/office/drawing/2014/main" val="667006487"/>
                  </a:ext>
                </a:extLst>
              </a:tr>
              <a:tr h="370840">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a:t>Preference Points</a:t>
                      </a:r>
                    </a:p>
                  </a:txBody>
                  <a:tcPr/>
                </a:tc>
                <a:tc hMerge="1">
                  <a:txBody>
                    <a:bodyPr/>
                    <a:lstStyle/>
                    <a:p>
                      <a:endParaRPr lang="en-US"/>
                    </a:p>
                  </a:txBody>
                  <a:tcPr/>
                </a:tc>
                <a:tc hMerge="1">
                  <a:txBody>
                    <a:bodyPr/>
                    <a:lstStyle/>
                    <a:p>
                      <a:endParaRPr lang="en-US"/>
                    </a:p>
                  </a:txBody>
                  <a:tcPr/>
                </a:tc>
                <a:tc hMerge="1">
                  <a:txBody>
                    <a:bodyPr/>
                    <a:lstStyle/>
                    <a:p>
                      <a:pPr algn="ctr"/>
                      <a:endParaRPr lang="en-US"/>
                    </a:p>
                  </a:txBody>
                  <a:tcPr/>
                </a:tc>
                <a:extLst>
                  <a:ext uri="{0D108BD9-81ED-4DB2-BD59-A6C34878D82A}">
                    <a16:rowId xmlns:a16="http://schemas.microsoft.com/office/drawing/2014/main" val="42712429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8</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ea typeface="+mn-lt"/>
                          <a:cs typeface="+mn-lt"/>
                        </a:rPr>
                        <a:t>Disadvantaged/Low-Income Communities and/or Tribes</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Projects must be in and demonstrate benefits to under-resourced communities</a:t>
                      </a:r>
                    </a:p>
                  </a:txBody>
                  <a:tcPr/>
                </a:tc>
                <a:tc>
                  <a:txBody>
                    <a:bodyPr/>
                    <a:lstStyle/>
                    <a:p>
                      <a:pPr algn="ctr"/>
                      <a:r>
                        <a:rPr lang="en-US"/>
                        <a:t>10</a:t>
                      </a:r>
                    </a:p>
                  </a:txBody>
                  <a:tcPr/>
                </a:tc>
                <a:extLst>
                  <a:ext uri="{0D108BD9-81ED-4DB2-BD59-A6C34878D82A}">
                    <a16:rowId xmlns:a16="http://schemas.microsoft.com/office/drawing/2014/main" val="157925252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9</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Match funds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Cash match and match above the minimum</a:t>
                      </a:r>
                    </a:p>
                  </a:txBody>
                  <a:tcPr/>
                </a:tc>
                <a:tc>
                  <a:txBody>
                    <a:bodyPr/>
                    <a:lstStyle/>
                    <a:p>
                      <a:pPr algn="ctr"/>
                      <a:r>
                        <a:rPr lang="en-US"/>
                        <a:t>10</a:t>
                      </a:r>
                    </a:p>
                  </a:txBody>
                  <a:tcPr/>
                </a:tc>
                <a:extLst>
                  <a:ext uri="{0D108BD9-81ED-4DB2-BD59-A6C34878D82A}">
                    <a16:rowId xmlns:a16="http://schemas.microsoft.com/office/drawing/2014/main" val="4030694442"/>
                  </a:ext>
                </a:extLst>
              </a:tr>
            </a:tbl>
          </a:graphicData>
        </a:graphic>
      </p:graphicFrame>
      <p:sp>
        <p:nvSpPr>
          <p:cNvPr id="4" name="Slide Number Placeholder 3">
            <a:extLst>
              <a:ext uri="{FF2B5EF4-FFF2-40B4-BE49-F238E27FC236}">
                <a16:creationId xmlns:a16="http://schemas.microsoft.com/office/drawing/2014/main" id="{A7B210FB-ADBE-4987-383D-E8459B5E9EDB}"/>
              </a:ext>
            </a:extLst>
          </p:cNvPr>
          <p:cNvSpPr>
            <a:spLocks noGrp="1"/>
          </p:cNvSpPr>
          <p:nvPr>
            <p:ph type="sldNum" sz="quarter" idx="12"/>
          </p:nvPr>
        </p:nvSpPr>
        <p:spPr/>
        <p:txBody>
          <a:bodyPr/>
          <a:lstStyle/>
          <a:p>
            <a:fld id="{005C4985-ACD0-2B4C-8981-36243250F268}" type="slidenum">
              <a:rPr lang="en-US" smtClean="0"/>
              <a:t>21</a:t>
            </a:fld>
            <a:endParaRPr lang="en-US"/>
          </a:p>
        </p:txBody>
      </p:sp>
    </p:spTree>
    <p:extLst>
      <p:ext uri="{BB962C8B-B14F-4D97-AF65-F5344CB8AC3E}">
        <p14:creationId xmlns:p14="http://schemas.microsoft.com/office/powerpoint/2010/main" val="37240051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D6360-4C48-EC5A-9BBE-47EF47ABCBAE}"/>
              </a:ext>
            </a:extLst>
          </p:cNvPr>
          <p:cNvSpPr>
            <a:spLocks noGrp="1"/>
          </p:cNvSpPr>
          <p:nvPr>
            <p:ph type="title"/>
          </p:nvPr>
        </p:nvSpPr>
        <p:spPr>
          <a:xfrm>
            <a:off x="838200" y="302980"/>
            <a:ext cx="10515600" cy="1325563"/>
          </a:xfrm>
        </p:spPr>
        <p:txBody>
          <a:bodyPr/>
          <a:lstStyle/>
          <a:p>
            <a:r>
              <a:rPr lang="en-US" dirty="0"/>
              <a:t>Proposed Budget and Timeline</a:t>
            </a:r>
          </a:p>
        </p:txBody>
      </p:sp>
      <p:sp>
        <p:nvSpPr>
          <p:cNvPr id="4" name="Slide Number Placeholder 3">
            <a:extLst>
              <a:ext uri="{FF2B5EF4-FFF2-40B4-BE49-F238E27FC236}">
                <a16:creationId xmlns:a16="http://schemas.microsoft.com/office/drawing/2014/main" id="{B05DD054-74F7-91DC-53F1-E994E936BB94}"/>
              </a:ext>
            </a:extLst>
          </p:cNvPr>
          <p:cNvSpPr>
            <a:spLocks noGrp="1"/>
          </p:cNvSpPr>
          <p:nvPr>
            <p:ph type="sldNum" sz="quarter" idx="12"/>
          </p:nvPr>
        </p:nvSpPr>
        <p:spPr/>
        <p:txBody>
          <a:bodyPr/>
          <a:lstStyle/>
          <a:p>
            <a:fld id="{005C4985-ACD0-2B4C-8981-36243250F268}" type="slidenum">
              <a:rPr lang="en-US" smtClean="0"/>
              <a:t>22</a:t>
            </a:fld>
            <a:endParaRPr lang="en-US"/>
          </a:p>
        </p:txBody>
      </p:sp>
      <p:graphicFrame>
        <p:nvGraphicFramePr>
          <p:cNvPr id="5" name="Table 6">
            <a:extLst>
              <a:ext uri="{FF2B5EF4-FFF2-40B4-BE49-F238E27FC236}">
                <a16:creationId xmlns:a16="http://schemas.microsoft.com/office/drawing/2014/main" id="{4D43C352-93B3-1597-F759-89C268F2FA75}"/>
              </a:ext>
            </a:extLst>
          </p:cNvPr>
          <p:cNvGraphicFramePr>
            <a:graphicFrameLocks/>
          </p:cNvGraphicFramePr>
          <p:nvPr>
            <p:extLst>
              <p:ext uri="{D42A27DB-BD31-4B8C-83A1-F6EECF244321}">
                <p14:modId xmlns:p14="http://schemas.microsoft.com/office/powerpoint/2010/main" val="2378225434"/>
              </p:ext>
            </p:extLst>
          </p:nvPr>
        </p:nvGraphicFramePr>
        <p:xfrm>
          <a:off x="304801" y="1491905"/>
          <a:ext cx="11630024" cy="4497546"/>
        </p:xfrm>
        <a:graphic>
          <a:graphicData uri="http://schemas.openxmlformats.org/drawingml/2006/table">
            <a:tbl>
              <a:tblPr firstRow="1" bandRow="1">
                <a:tableStyleId>{5C22544A-7EE6-4342-B048-85BDC9FD1C3A}</a:tableStyleId>
              </a:tblPr>
              <a:tblGrid>
                <a:gridCol w="7258049">
                  <a:extLst>
                    <a:ext uri="{9D8B030D-6E8A-4147-A177-3AD203B41FA5}">
                      <a16:colId xmlns:a16="http://schemas.microsoft.com/office/drawing/2014/main" val="719926236"/>
                    </a:ext>
                  </a:extLst>
                </a:gridCol>
                <a:gridCol w="1723722">
                  <a:extLst>
                    <a:ext uri="{9D8B030D-6E8A-4147-A177-3AD203B41FA5}">
                      <a16:colId xmlns:a16="http://schemas.microsoft.com/office/drawing/2014/main" val="3822669239"/>
                    </a:ext>
                  </a:extLst>
                </a:gridCol>
                <a:gridCol w="2648253">
                  <a:extLst>
                    <a:ext uri="{9D8B030D-6E8A-4147-A177-3AD203B41FA5}">
                      <a16:colId xmlns:a16="http://schemas.microsoft.com/office/drawing/2014/main" val="2100501256"/>
                    </a:ext>
                  </a:extLst>
                </a:gridCol>
              </a:tblGrid>
              <a:tr h="805975">
                <a:tc>
                  <a:txBody>
                    <a:bodyPr/>
                    <a:lstStyle/>
                    <a:p>
                      <a:pPr algn="ctr"/>
                      <a:r>
                        <a:rPr lang="en-US" sz="2400"/>
                        <a:t>Program Component</a:t>
                      </a:r>
                    </a:p>
                  </a:txBody>
                  <a:tcPr anchor="ctr"/>
                </a:tc>
                <a:tc>
                  <a:txBody>
                    <a:bodyPr/>
                    <a:lstStyle/>
                    <a:p>
                      <a:pPr algn="ctr"/>
                      <a:r>
                        <a:rPr lang="en-US" sz="2400"/>
                        <a:t>Tentative Budget</a:t>
                      </a:r>
                    </a:p>
                  </a:txBody>
                  <a:tcPr/>
                </a:tc>
                <a:tc>
                  <a:txBody>
                    <a:bodyPr/>
                    <a:lstStyle/>
                    <a:p>
                      <a:pPr algn="ctr"/>
                      <a:r>
                        <a:rPr lang="en-US" sz="2400"/>
                        <a:t>Tentative Schedule</a:t>
                      </a:r>
                    </a:p>
                  </a:txBody>
                  <a:tcPr/>
                </a:tc>
                <a:extLst>
                  <a:ext uri="{0D108BD9-81ED-4DB2-BD59-A6C34878D82A}">
                    <a16:rowId xmlns:a16="http://schemas.microsoft.com/office/drawing/2014/main" val="3564848698"/>
                  </a:ext>
                </a:extLst>
              </a:tr>
              <a:tr h="639585">
                <a:tc>
                  <a:txBody>
                    <a:bodyPr/>
                    <a:lstStyle/>
                    <a:p>
                      <a:r>
                        <a:rPr lang="en-US" sz="2400"/>
                        <a:t>Research Test Center (Slides 11-14)</a:t>
                      </a:r>
                    </a:p>
                  </a:txBody>
                  <a:tcPr anchor="ctr"/>
                </a:tc>
                <a:tc>
                  <a:txBody>
                    <a:bodyPr/>
                    <a:lstStyle/>
                    <a:p>
                      <a:pPr algn="ctr"/>
                      <a:r>
                        <a:rPr lang="en-US" sz="2400"/>
                        <a:t>$37M</a:t>
                      </a:r>
                    </a:p>
                  </a:txBody>
                  <a:tcPr anchor="ctr"/>
                </a:tc>
                <a:tc>
                  <a:txBody>
                    <a:bodyPr/>
                    <a:lstStyle/>
                    <a:p>
                      <a:pPr algn="ctr"/>
                      <a:r>
                        <a:rPr lang="en-US" sz="2400"/>
                        <a:t>Summer 2023</a:t>
                      </a:r>
                    </a:p>
                  </a:txBody>
                  <a:tcPr anchor="ctr"/>
                </a:tc>
                <a:extLst>
                  <a:ext uri="{0D108BD9-81ED-4DB2-BD59-A6C34878D82A}">
                    <a16:rowId xmlns:a16="http://schemas.microsoft.com/office/drawing/2014/main" val="1862309005"/>
                  </a:ext>
                </a:extLst>
              </a:tr>
              <a:tr h="639585">
                <a:tc>
                  <a:txBody>
                    <a:bodyPr/>
                    <a:lstStyle/>
                    <a:p>
                      <a:r>
                        <a:rPr lang="en-US" sz="2400"/>
                        <a:t>Cost Share for Federal Grants (Slides 15-16)</a:t>
                      </a:r>
                    </a:p>
                  </a:txBody>
                  <a:tcPr anchor="ctr"/>
                </a:tc>
                <a:tc>
                  <a:txBody>
                    <a:bodyPr/>
                    <a:lstStyle/>
                    <a:p>
                      <a:pPr algn="ctr"/>
                      <a:r>
                        <a:rPr lang="en-US" sz="2400"/>
                        <a:t>$15M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t>GFO-22-901*</a:t>
                      </a:r>
                    </a:p>
                  </a:txBody>
                  <a:tcPr anchor="ctr"/>
                </a:tc>
                <a:extLst>
                  <a:ext uri="{0D108BD9-81ED-4DB2-BD59-A6C34878D82A}">
                    <a16:rowId xmlns:a16="http://schemas.microsoft.com/office/drawing/2014/main" val="3558685568"/>
                  </a:ext>
                </a:extLst>
              </a:tr>
              <a:tr h="598854">
                <a:tc>
                  <a:txBody>
                    <a:bodyPr/>
                    <a:lstStyle/>
                    <a:p>
                      <a:r>
                        <a:rPr lang="en-US" sz="2400" dirty="0"/>
                        <a:t>Applied Research and Demonstration (Slides 17-18)</a:t>
                      </a:r>
                    </a:p>
                  </a:txBody>
                  <a:tcPr anchor="ctr"/>
                </a:tc>
                <a:tc>
                  <a:txBody>
                    <a:bodyPr/>
                    <a:lstStyle/>
                    <a:p>
                      <a:pPr algn="ctr"/>
                      <a:r>
                        <a:rPr lang="en-US" sz="2400"/>
                        <a:t>$10M</a:t>
                      </a:r>
                    </a:p>
                  </a:txBody>
                  <a:tcPr anchor="ctr"/>
                </a:tc>
                <a:tc>
                  <a:txBody>
                    <a:bodyPr/>
                    <a:lstStyle/>
                    <a:p>
                      <a:pPr algn="ctr"/>
                      <a:r>
                        <a:rPr lang="en-US" sz="2400"/>
                        <a:t>Summer 2023</a:t>
                      </a:r>
                    </a:p>
                  </a:txBody>
                  <a:tcPr anchor="ctr"/>
                </a:tc>
                <a:extLst>
                  <a:ext uri="{0D108BD9-81ED-4DB2-BD59-A6C34878D82A}">
                    <a16:rowId xmlns:a16="http://schemas.microsoft.com/office/drawing/2014/main" val="3082057100"/>
                  </a:ext>
                </a:extLst>
              </a:tr>
              <a:tr h="598854">
                <a:tc>
                  <a:txBody>
                    <a:bodyPr/>
                    <a:lstStyle/>
                    <a:p>
                      <a:r>
                        <a:rPr lang="en-US" sz="2400"/>
                        <a:t>Community Engagement and Outreach (Slide 19)</a:t>
                      </a:r>
                    </a:p>
                  </a:txBody>
                  <a:tcPr anchor="ctr"/>
                </a:tc>
                <a:tc>
                  <a:txBody>
                    <a:bodyPr/>
                    <a:lstStyle/>
                    <a:p>
                      <a:pPr algn="ctr"/>
                      <a:r>
                        <a:rPr lang="en-US" sz="2400"/>
                        <a:t>$5.5M</a:t>
                      </a:r>
                    </a:p>
                  </a:txBody>
                  <a:tcPr anchor="ctr"/>
                </a:tc>
                <a:tc>
                  <a:txBody>
                    <a:bodyPr/>
                    <a:lstStyle/>
                    <a:p>
                      <a:pPr algn="ctr"/>
                      <a:r>
                        <a:rPr lang="en-US" sz="2400"/>
                        <a:t>Summer 2023</a:t>
                      </a:r>
                    </a:p>
                  </a:txBody>
                  <a:tcPr anchor="ctr"/>
                </a:tc>
                <a:extLst>
                  <a:ext uri="{0D108BD9-81ED-4DB2-BD59-A6C34878D82A}">
                    <a16:rowId xmlns:a16="http://schemas.microsoft.com/office/drawing/2014/main" val="1138920244"/>
                  </a:ext>
                </a:extLst>
              </a:tr>
              <a:tr h="598854">
                <a:tc>
                  <a:txBody>
                    <a:bodyPr/>
                    <a:lstStyle/>
                    <a:p>
                      <a:r>
                        <a:rPr lang="en-US" sz="2400"/>
                        <a:t>Technical Assistance &amp; Admin Costs</a:t>
                      </a:r>
                    </a:p>
                  </a:txBody>
                  <a:tcPr anchor="ctr"/>
                </a:tc>
                <a:tc>
                  <a:txBody>
                    <a:bodyPr/>
                    <a:lstStyle/>
                    <a:p>
                      <a:pPr algn="ctr"/>
                      <a:r>
                        <a:rPr lang="en-US" sz="2400"/>
                        <a:t>$7.5M</a:t>
                      </a:r>
                    </a:p>
                  </a:txBody>
                  <a:tcPr anchor="ctr"/>
                </a:tc>
                <a:tc>
                  <a:txBody>
                    <a:bodyPr/>
                    <a:lstStyle/>
                    <a:p>
                      <a:pPr algn="ctr"/>
                      <a:r>
                        <a:rPr lang="en-US" sz="2400"/>
                        <a:t>On-going</a:t>
                      </a:r>
                    </a:p>
                  </a:txBody>
                  <a:tcPr anchor="ctr"/>
                </a:tc>
                <a:extLst>
                  <a:ext uri="{0D108BD9-81ED-4DB2-BD59-A6C34878D82A}">
                    <a16:rowId xmlns:a16="http://schemas.microsoft.com/office/drawing/2014/main" val="2851280956"/>
                  </a:ext>
                </a:extLst>
              </a:tr>
              <a:tr h="598854">
                <a:tc>
                  <a:txBody>
                    <a:bodyPr/>
                    <a:lstStyle/>
                    <a:p>
                      <a:pPr algn="r"/>
                      <a:r>
                        <a:rPr lang="en-US" sz="2400" b="1" cap="all" baseline="0"/>
                        <a:t>Total</a:t>
                      </a:r>
                    </a:p>
                  </a:txBody>
                  <a:tcPr anchor="ctr"/>
                </a:tc>
                <a:tc>
                  <a:txBody>
                    <a:bodyPr/>
                    <a:lstStyle/>
                    <a:p>
                      <a:pPr algn="ctr"/>
                      <a:r>
                        <a:rPr lang="en-US" sz="2400"/>
                        <a:t>$75M</a:t>
                      </a:r>
                    </a:p>
                  </a:txBody>
                  <a:tcPr anchor="ctr"/>
                </a:tc>
                <a:tc>
                  <a:txBody>
                    <a:bodyPr/>
                    <a:lstStyle/>
                    <a:p>
                      <a:endParaRPr lang="en-US" sz="2400" dirty="0"/>
                    </a:p>
                  </a:txBody>
                  <a:tcPr anchor="ctr"/>
                </a:tc>
                <a:extLst>
                  <a:ext uri="{0D108BD9-81ED-4DB2-BD59-A6C34878D82A}">
                    <a16:rowId xmlns:a16="http://schemas.microsoft.com/office/drawing/2014/main" val="1587610997"/>
                  </a:ext>
                </a:extLst>
              </a:tr>
            </a:tbl>
          </a:graphicData>
        </a:graphic>
      </p:graphicFrame>
      <p:sp>
        <p:nvSpPr>
          <p:cNvPr id="6" name="TextBox 5">
            <a:extLst>
              <a:ext uri="{FF2B5EF4-FFF2-40B4-BE49-F238E27FC236}">
                <a16:creationId xmlns:a16="http://schemas.microsoft.com/office/drawing/2014/main" id="{D3591A8E-C981-F909-313F-1893B6470181}"/>
              </a:ext>
            </a:extLst>
          </p:cNvPr>
          <p:cNvSpPr txBox="1"/>
          <p:nvPr/>
        </p:nvSpPr>
        <p:spPr>
          <a:xfrm>
            <a:off x="966651" y="6463234"/>
            <a:ext cx="10881360" cy="369332"/>
          </a:xfrm>
          <a:prstGeom prst="rect">
            <a:avLst/>
          </a:prstGeom>
          <a:noFill/>
        </p:spPr>
        <p:txBody>
          <a:bodyPr wrap="square" rtlCol="0">
            <a:spAutoFit/>
          </a:bodyPr>
          <a:lstStyle/>
          <a:p>
            <a:r>
              <a:rPr lang="en-US"/>
              <a:t>* Link: </a:t>
            </a:r>
            <a:r>
              <a:rPr lang="en-US">
                <a:hlinkClick r:id="rId2"/>
              </a:rPr>
              <a:t>GFO-22-901 - Federal Cost Share for CRISP </a:t>
            </a:r>
            <a:endParaRPr lang="en-US"/>
          </a:p>
        </p:txBody>
      </p:sp>
    </p:spTree>
    <p:extLst>
      <p:ext uri="{BB962C8B-B14F-4D97-AF65-F5344CB8AC3E}">
        <p14:creationId xmlns:p14="http://schemas.microsoft.com/office/powerpoint/2010/main" val="33163634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A5BBE-2EA8-FE8F-53C9-5435D2D302CD}"/>
              </a:ext>
            </a:extLst>
          </p:cNvPr>
          <p:cNvSpPr>
            <a:spLocks noGrp="1"/>
          </p:cNvSpPr>
          <p:nvPr>
            <p:ph type="title"/>
          </p:nvPr>
        </p:nvSpPr>
        <p:spPr>
          <a:xfrm>
            <a:off x="838199" y="294103"/>
            <a:ext cx="10956235" cy="1325563"/>
          </a:xfrm>
        </p:spPr>
        <p:txBody>
          <a:bodyPr>
            <a:normAutofit/>
          </a:bodyPr>
          <a:lstStyle/>
          <a:p>
            <a:r>
              <a:rPr lang="en-US" dirty="0"/>
              <a:t>Research Test Center Questions</a:t>
            </a:r>
          </a:p>
        </p:txBody>
      </p:sp>
      <p:sp>
        <p:nvSpPr>
          <p:cNvPr id="3" name="Content Placeholder 2">
            <a:extLst>
              <a:ext uri="{FF2B5EF4-FFF2-40B4-BE49-F238E27FC236}">
                <a16:creationId xmlns:a16="http://schemas.microsoft.com/office/drawing/2014/main" id="{E9851812-55A2-24BA-D7A7-1E8F8518DF61}"/>
              </a:ext>
            </a:extLst>
          </p:cNvPr>
          <p:cNvSpPr>
            <a:spLocks noGrp="1"/>
          </p:cNvSpPr>
          <p:nvPr>
            <p:ph idx="1"/>
          </p:nvPr>
        </p:nvSpPr>
        <p:spPr>
          <a:xfrm>
            <a:off x="838200" y="1577009"/>
            <a:ext cx="10515600" cy="4599954"/>
          </a:xfrm>
        </p:spPr>
        <p:txBody>
          <a:bodyPr vert="horz" lIns="91440" tIns="45720" rIns="91440" bIns="45720" rtlCol="0" anchor="t">
            <a:normAutofit fontScale="92500" lnSpcReduction="10000"/>
          </a:bodyPr>
          <a:lstStyle/>
          <a:p>
            <a:r>
              <a:rPr lang="en-US" sz="1900" dirty="0"/>
              <a:t>Is proposed funding allocation for research center adequate? </a:t>
            </a:r>
          </a:p>
          <a:p>
            <a:r>
              <a:rPr lang="en-US" sz="1900" dirty="0"/>
              <a:t>Since DOE is providing funding for a direct air capture research center in Pittsburgh, is a separate CA center needed?</a:t>
            </a:r>
          </a:p>
          <a:p>
            <a:r>
              <a:rPr lang="en-US" sz="1900" dirty="0"/>
              <a:t>What are some needs of DAC technology developers that Research Test Center could cover?</a:t>
            </a:r>
          </a:p>
          <a:p>
            <a:r>
              <a:rPr lang="en-US" sz="1900" dirty="0"/>
              <a:t>What TRL levels should center target and why?</a:t>
            </a:r>
          </a:p>
          <a:p>
            <a:r>
              <a:rPr lang="en-US" sz="1900" dirty="0"/>
              <a:t>How should the captured CO2 be handled?</a:t>
            </a:r>
          </a:p>
          <a:p>
            <a:r>
              <a:rPr lang="en-US" sz="1900" dirty="0"/>
              <a:t>How can we best coordinate and collaborate with other centers to avoid duplication of efforts?</a:t>
            </a:r>
          </a:p>
          <a:p>
            <a:r>
              <a:rPr lang="en-US" sz="1900" dirty="0"/>
              <a:t>Where should the center be located and why?</a:t>
            </a:r>
          </a:p>
          <a:p>
            <a:r>
              <a:rPr lang="en-US" sz="1900" dirty="0"/>
              <a:t>What are the most beneficial services for a center to provide? Are there specific services that should be prioritized?</a:t>
            </a:r>
          </a:p>
          <a:p>
            <a:r>
              <a:rPr lang="en-US" sz="1900" dirty="0"/>
              <a:t>How can a center become self supporting?</a:t>
            </a:r>
          </a:p>
          <a:p>
            <a:r>
              <a:rPr lang="en-US" sz="1900" dirty="0"/>
              <a:t>CEC funding is available only until 2028. Will the funding allocation as described be workable?</a:t>
            </a:r>
          </a:p>
          <a:p>
            <a:r>
              <a:rPr lang="en-US" sz="1900" dirty="0"/>
              <a:t>How much should be charged for the testing?</a:t>
            </a:r>
          </a:p>
          <a:p>
            <a:r>
              <a:rPr lang="en-US" sz="1900" dirty="0"/>
              <a:t>Should the research center work with technology developers from out of California?</a:t>
            </a:r>
          </a:p>
        </p:txBody>
      </p:sp>
      <p:sp>
        <p:nvSpPr>
          <p:cNvPr id="4" name="Slide Number Placeholder 3">
            <a:extLst>
              <a:ext uri="{FF2B5EF4-FFF2-40B4-BE49-F238E27FC236}">
                <a16:creationId xmlns:a16="http://schemas.microsoft.com/office/drawing/2014/main" id="{0D9A44B9-B48F-0799-F7EA-509DB4C69228}"/>
              </a:ext>
            </a:extLst>
          </p:cNvPr>
          <p:cNvSpPr>
            <a:spLocks noGrp="1"/>
          </p:cNvSpPr>
          <p:nvPr>
            <p:ph type="sldNum" sz="quarter" idx="12"/>
          </p:nvPr>
        </p:nvSpPr>
        <p:spPr/>
        <p:txBody>
          <a:bodyPr/>
          <a:lstStyle/>
          <a:p>
            <a:fld id="{005C4985-ACD0-2B4C-8981-36243250F268}" type="slidenum">
              <a:rPr lang="en-US" smtClean="0"/>
              <a:t>23</a:t>
            </a:fld>
            <a:endParaRPr lang="en-US"/>
          </a:p>
        </p:txBody>
      </p:sp>
    </p:spTree>
    <p:extLst>
      <p:ext uri="{BB962C8B-B14F-4D97-AF65-F5344CB8AC3E}">
        <p14:creationId xmlns:p14="http://schemas.microsoft.com/office/powerpoint/2010/main" val="34989874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A5BBE-2EA8-FE8F-53C9-5435D2D302CD}"/>
              </a:ext>
            </a:extLst>
          </p:cNvPr>
          <p:cNvSpPr>
            <a:spLocks noGrp="1"/>
          </p:cNvSpPr>
          <p:nvPr>
            <p:ph type="title"/>
          </p:nvPr>
        </p:nvSpPr>
        <p:spPr>
          <a:xfrm>
            <a:off x="838199" y="302979"/>
            <a:ext cx="10956235" cy="1325563"/>
          </a:xfrm>
        </p:spPr>
        <p:txBody>
          <a:bodyPr>
            <a:normAutofit/>
          </a:bodyPr>
          <a:lstStyle/>
          <a:p>
            <a:r>
              <a:rPr lang="en-US" dirty="0"/>
              <a:t>Applied Research Questions</a:t>
            </a:r>
          </a:p>
        </p:txBody>
      </p:sp>
      <p:sp>
        <p:nvSpPr>
          <p:cNvPr id="3" name="Content Placeholder 2">
            <a:extLst>
              <a:ext uri="{FF2B5EF4-FFF2-40B4-BE49-F238E27FC236}">
                <a16:creationId xmlns:a16="http://schemas.microsoft.com/office/drawing/2014/main" id="{E9851812-55A2-24BA-D7A7-1E8F8518DF61}"/>
              </a:ext>
            </a:extLst>
          </p:cNvPr>
          <p:cNvSpPr>
            <a:spLocks noGrp="1"/>
          </p:cNvSpPr>
          <p:nvPr>
            <p:ph idx="1"/>
          </p:nvPr>
        </p:nvSpPr>
        <p:spPr>
          <a:xfrm>
            <a:off x="838199" y="1470991"/>
            <a:ext cx="10515601" cy="4823792"/>
          </a:xfrm>
        </p:spPr>
        <p:txBody>
          <a:bodyPr vert="horz" lIns="91440" tIns="45720" rIns="91440" bIns="45720" rtlCol="0" anchor="t">
            <a:normAutofit/>
          </a:bodyPr>
          <a:lstStyle/>
          <a:p>
            <a:r>
              <a:rPr lang="en-US" dirty="0"/>
              <a:t>Since DOE is providing substantial grants for direct air capture projects, is allocation of funds between cost-share and applied grants adequate?</a:t>
            </a:r>
          </a:p>
          <a:p>
            <a:r>
              <a:rPr lang="en-US" dirty="0"/>
              <a:t>What are examples of collaboration opportunities to increase CA testing and demonstrations? </a:t>
            </a:r>
          </a:p>
          <a:p>
            <a:r>
              <a:rPr lang="en-US" dirty="0"/>
              <a:t>Are there specific research projects that should be prioritized?</a:t>
            </a:r>
          </a:p>
          <a:p>
            <a:r>
              <a:rPr lang="en-US" dirty="0"/>
              <a:t>What criteria should be used when selecting technologies for testing? </a:t>
            </a:r>
          </a:p>
          <a:p>
            <a:r>
              <a:rPr lang="en-US" dirty="0"/>
              <a:t>What performance metrics should define goals for projects?</a:t>
            </a:r>
          </a:p>
          <a:p>
            <a:r>
              <a:rPr lang="en-US" dirty="0"/>
              <a:t>CEC funding available only until 2028. Will the funding allocation as described be workable, especially permitting?</a:t>
            </a:r>
          </a:p>
        </p:txBody>
      </p:sp>
      <p:sp>
        <p:nvSpPr>
          <p:cNvPr id="4" name="Slide Number Placeholder 3">
            <a:extLst>
              <a:ext uri="{FF2B5EF4-FFF2-40B4-BE49-F238E27FC236}">
                <a16:creationId xmlns:a16="http://schemas.microsoft.com/office/drawing/2014/main" id="{0D9A44B9-B48F-0799-F7EA-509DB4C69228}"/>
              </a:ext>
            </a:extLst>
          </p:cNvPr>
          <p:cNvSpPr>
            <a:spLocks noGrp="1"/>
          </p:cNvSpPr>
          <p:nvPr>
            <p:ph type="sldNum" sz="quarter" idx="12"/>
          </p:nvPr>
        </p:nvSpPr>
        <p:spPr/>
        <p:txBody>
          <a:bodyPr/>
          <a:lstStyle/>
          <a:p>
            <a:fld id="{005C4985-ACD0-2B4C-8981-36243250F268}" type="slidenum">
              <a:rPr lang="en-US" smtClean="0"/>
              <a:t>24</a:t>
            </a:fld>
            <a:endParaRPr lang="en-US"/>
          </a:p>
        </p:txBody>
      </p:sp>
    </p:spTree>
    <p:extLst>
      <p:ext uri="{BB962C8B-B14F-4D97-AF65-F5344CB8AC3E}">
        <p14:creationId xmlns:p14="http://schemas.microsoft.com/office/powerpoint/2010/main" val="24918800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A5BBE-2EA8-FE8F-53C9-5435D2D302CD}"/>
              </a:ext>
            </a:extLst>
          </p:cNvPr>
          <p:cNvSpPr>
            <a:spLocks noGrp="1"/>
          </p:cNvSpPr>
          <p:nvPr>
            <p:ph type="title"/>
          </p:nvPr>
        </p:nvSpPr>
        <p:spPr>
          <a:xfrm>
            <a:off x="838199" y="-7739"/>
            <a:ext cx="10956235" cy="1325563"/>
          </a:xfrm>
        </p:spPr>
        <p:txBody>
          <a:bodyPr>
            <a:normAutofit/>
          </a:bodyPr>
          <a:lstStyle/>
          <a:p>
            <a:r>
              <a:rPr lang="en-US" dirty="0"/>
              <a:t>Engagement and Information Dissemination Questions</a:t>
            </a:r>
          </a:p>
        </p:txBody>
      </p:sp>
      <p:sp>
        <p:nvSpPr>
          <p:cNvPr id="3" name="Content Placeholder 2">
            <a:extLst>
              <a:ext uri="{FF2B5EF4-FFF2-40B4-BE49-F238E27FC236}">
                <a16:creationId xmlns:a16="http://schemas.microsoft.com/office/drawing/2014/main" id="{E9851812-55A2-24BA-D7A7-1E8F8518DF61}"/>
              </a:ext>
            </a:extLst>
          </p:cNvPr>
          <p:cNvSpPr>
            <a:spLocks noGrp="1"/>
          </p:cNvSpPr>
          <p:nvPr>
            <p:ph idx="1"/>
          </p:nvPr>
        </p:nvSpPr>
        <p:spPr>
          <a:xfrm>
            <a:off x="838200" y="1577009"/>
            <a:ext cx="10515600" cy="4599954"/>
          </a:xfrm>
        </p:spPr>
        <p:txBody>
          <a:bodyPr vert="horz" lIns="91440" tIns="45720" rIns="91440" bIns="45720" rtlCol="0" anchor="t">
            <a:normAutofit fontScale="92500"/>
          </a:bodyPr>
          <a:lstStyle/>
          <a:p>
            <a:r>
              <a:rPr lang="en-US" dirty="0"/>
              <a:t>This program will not focus on CO2 sequestration. What are some concerns that local communities might have on direct air capture projects?</a:t>
            </a:r>
          </a:p>
          <a:p>
            <a:r>
              <a:rPr lang="en-US" dirty="0"/>
              <a:t>What program elements are needed to ensure benefits are shared with local communities and community concerns are addressed? </a:t>
            </a:r>
          </a:p>
          <a:p>
            <a:r>
              <a:rPr lang="en-US" dirty="0"/>
              <a:t>What entity(</a:t>
            </a:r>
            <a:r>
              <a:rPr lang="en-US" dirty="0" err="1"/>
              <a:t>ies</a:t>
            </a:r>
            <a:r>
              <a:rPr lang="en-US" dirty="0"/>
              <a:t>) should lead community engagement and education activities: state agencies, community-based organizations, environmental justice groups?</a:t>
            </a:r>
          </a:p>
          <a:p>
            <a:r>
              <a:rPr lang="en-US" dirty="0"/>
              <a:t>Who are entities that should be included in any type of community engagement? </a:t>
            </a:r>
          </a:p>
          <a:p>
            <a:r>
              <a:rPr lang="en-US" dirty="0"/>
              <a:t>What types of participation and engagement are the most effective and how to implement them in the most effective manner?</a:t>
            </a:r>
          </a:p>
          <a:p>
            <a:pPr fontAlgn="base"/>
            <a:r>
              <a:rPr lang="en-US" dirty="0"/>
              <a:t>Should community engagement be included as part of the task of the research center? Included with each funded CRISP project? Or as a separate standalone item?</a:t>
            </a:r>
          </a:p>
          <a:p>
            <a:endParaRPr lang="en-US" dirty="0"/>
          </a:p>
        </p:txBody>
      </p:sp>
      <p:sp>
        <p:nvSpPr>
          <p:cNvPr id="4" name="Slide Number Placeholder 3">
            <a:extLst>
              <a:ext uri="{FF2B5EF4-FFF2-40B4-BE49-F238E27FC236}">
                <a16:creationId xmlns:a16="http://schemas.microsoft.com/office/drawing/2014/main" id="{0D9A44B9-B48F-0799-F7EA-509DB4C69228}"/>
              </a:ext>
            </a:extLst>
          </p:cNvPr>
          <p:cNvSpPr>
            <a:spLocks noGrp="1"/>
          </p:cNvSpPr>
          <p:nvPr>
            <p:ph type="sldNum" sz="quarter" idx="12"/>
          </p:nvPr>
        </p:nvSpPr>
        <p:spPr/>
        <p:txBody>
          <a:bodyPr/>
          <a:lstStyle/>
          <a:p>
            <a:fld id="{005C4985-ACD0-2B4C-8981-36243250F268}" type="slidenum">
              <a:rPr lang="en-US" smtClean="0"/>
              <a:t>25</a:t>
            </a:fld>
            <a:endParaRPr lang="en-US"/>
          </a:p>
        </p:txBody>
      </p:sp>
    </p:spTree>
    <p:extLst>
      <p:ext uri="{BB962C8B-B14F-4D97-AF65-F5344CB8AC3E}">
        <p14:creationId xmlns:p14="http://schemas.microsoft.com/office/powerpoint/2010/main" val="22394666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a:xfrm>
            <a:off x="0" y="899779"/>
            <a:ext cx="12192000" cy="5358978"/>
          </a:xfrm>
        </p:spPr>
        <p:txBody>
          <a:bodyPr>
            <a:normAutofit/>
          </a:bodyPr>
          <a:lstStyle/>
          <a:p>
            <a:pPr algn="ctr"/>
            <a:r>
              <a:rPr lang="en-US" dirty="0"/>
              <a:t>Stakeholder Panel</a:t>
            </a:r>
            <a:br>
              <a:rPr lang="en-US" sz="4000" dirty="0"/>
            </a:br>
            <a:br>
              <a:rPr lang="en-US" sz="4000" dirty="0"/>
            </a:br>
            <a:r>
              <a:rPr lang="en-US" sz="3200" dirty="0">
                <a:latin typeface="+mn-lt"/>
              </a:rPr>
              <a:t>National Energy Technology Laboratory – David Luebke</a:t>
            </a:r>
            <a:br>
              <a:rPr lang="en-US" sz="3200" dirty="0">
                <a:latin typeface="+mn-lt"/>
              </a:rPr>
            </a:br>
            <a:r>
              <a:rPr lang="en-US" sz="3200" dirty="0">
                <a:latin typeface="+mn-lt"/>
              </a:rPr>
              <a:t>ORISE Postdoctoral Fellow, DOE – Tony Feric</a:t>
            </a:r>
            <a:br>
              <a:rPr lang="en-US" sz="3200" dirty="0">
                <a:latin typeface="+mn-lt"/>
              </a:rPr>
            </a:br>
            <a:r>
              <a:rPr lang="en-US" sz="3200" dirty="0">
                <a:latin typeface="+mn-lt"/>
              </a:rPr>
              <a:t>UCLA Institute for Carbon Management – Gaurav Sant</a:t>
            </a:r>
            <a:br>
              <a:rPr lang="en-US" sz="3200" dirty="0">
                <a:latin typeface="+mn-lt"/>
              </a:rPr>
            </a:br>
            <a:r>
              <a:rPr lang="en-US" sz="3200" dirty="0">
                <a:latin typeface="+mn-lt"/>
              </a:rPr>
              <a:t>CPUC (Public Advocates Office) – Justin Ong</a:t>
            </a:r>
            <a:br>
              <a:rPr lang="en-US" sz="3200" dirty="0">
                <a:latin typeface="+mn-lt"/>
              </a:rPr>
            </a:br>
            <a:endParaRPr lang="en-US" sz="3200" dirty="0">
              <a:latin typeface="+mn-lt"/>
            </a:endParaRPr>
          </a:p>
        </p:txBody>
      </p:sp>
      <p:sp>
        <p:nvSpPr>
          <p:cNvPr id="2" name="Slide Number Placeholder 1">
            <a:extLst>
              <a:ext uri="{FF2B5EF4-FFF2-40B4-BE49-F238E27FC236}">
                <a16:creationId xmlns:a16="http://schemas.microsoft.com/office/drawing/2014/main" id="{2A964F9E-879B-4200-8575-8B2F2B6D4798}"/>
              </a:ext>
            </a:extLst>
          </p:cNvPr>
          <p:cNvSpPr>
            <a:spLocks noGrp="1"/>
          </p:cNvSpPr>
          <p:nvPr>
            <p:ph type="sldNum" sz="quarter" idx="12"/>
          </p:nvPr>
        </p:nvSpPr>
        <p:spPr>
          <a:xfrm>
            <a:off x="9539988" y="6463234"/>
            <a:ext cx="1803400" cy="365125"/>
          </a:xfrm>
        </p:spPr>
        <p:txBody>
          <a:bodyPr/>
          <a:lstStyle/>
          <a:p>
            <a:fld id="{005C4985-ACD0-2B4C-8981-36243250F268}" type="slidenum">
              <a:rPr lang="en-US" smtClean="0">
                <a:solidFill>
                  <a:schemeClr val="tx1"/>
                </a:solidFill>
              </a:rPr>
              <a:t>26</a:t>
            </a:fld>
            <a:endParaRPr lang="en-US">
              <a:solidFill>
                <a:schemeClr val="tx1"/>
              </a:solidFill>
            </a:endParaRPr>
          </a:p>
        </p:txBody>
      </p:sp>
    </p:spTree>
    <p:extLst>
      <p:ext uri="{BB962C8B-B14F-4D97-AF65-F5344CB8AC3E}">
        <p14:creationId xmlns:p14="http://schemas.microsoft.com/office/powerpoint/2010/main" val="27365326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4297" y="381152"/>
            <a:ext cx="10515600" cy="1133057"/>
          </a:xfrm>
        </p:spPr>
        <p:txBody>
          <a:bodyPr>
            <a:normAutofit/>
          </a:bodyPr>
          <a:lstStyle/>
          <a:p>
            <a:r>
              <a:rPr lang="en-US" dirty="0"/>
              <a:t>Questions for Panelists</a:t>
            </a:r>
          </a:p>
        </p:txBody>
      </p:sp>
      <p:sp>
        <p:nvSpPr>
          <p:cNvPr id="3" name="Content Placeholder 2"/>
          <p:cNvSpPr>
            <a:spLocks noGrp="1"/>
          </p:cNvSpPr>
          <p:nvPr>
            <p:ph idx="1"/>
          </p:nvPr>
        </p:nvSpPr>
        <p:spPr>
          <a:xfrm>
            <a:off x="511629" y="1274511"/>
            <a:ext cx="11553371" cy="5188723"/>
          </a:xfrm>
        </p:spPr>
        <p:txBody>
          <a:bodyPr vert="horz" lIns="91440" tIns="45720" rIns="91440" bIns="45720" rtlCol="0" anchor="t">
            <a:normAutofit/>
          </a:bodyPr>
          <a:lstStyle/>
          <a:p>
            <a:pPr marL="0" indent="0">
              <a:lnSpc>
                <a:spcPct val="120000"/>
              </a:lnSpc>
              <a:spcBef>
                <a:spcPts val="600"/>
              </a:spcBef>
              <a:spcAft>
                <a:spcPts val="600"/>
              </a:spcAft>
              <a:buNone/>
            </a:pPr>
            <a:endParaRPr lang="en-US" sz="5000"/>
          </a:p>
          <a:p>
            <a:pPr fontAlgn="base"/>
            <a:endParaRPr lang="en-US" sz="3200"/>
          </a:p>
        </p:txBody>
      </p:sp>
      <p:sp>
        <p:nvSpPr>
          <p:cNvPr id="4" name="Slide Number Placeholder 3"/>
          <p:cNvSpPr>
            <a:spLocks noGrp="1"/>
          </p:cNvSpPr>
          <p:nvPr>
            <p:ph type="sldNum" sz="quarter" idx="12"/>
          </p:nvPr>
        </p:nvSpPr>
        <p:spPr/>
        <p:txBody>
          <a:bodyPr/>
          <a:lstStyle/>
          <a:p>
            <a:fld id="{005C4985-ACD0-2B4C-8981-36243250F268}" type="slidenum">
              <a:rPr lang="en-US" smtClean="0"/>
              <a:t>27</a:t>
            </a:fld>
            <a:endParaRPr lang="en-US"/>
          </a:p>
        </p:txBody>
      </p:sp>
      <p:sp>
        <p:nvSpPr>
          <p:cNvPr id="6" name="TextBox 5">
            <a:extLst>
              <a:ext uri="{FF2B5EF4-FFF2-40B4-BE49-F238E27FC236}">
                <a16:creationId xmlns:a16="http://schemas.microsoft.com/office/drawing/2014/main" id="{55ADB065-9F9E-9EBF-267C-F319CD671C7A}"/>
              </a:ext>
            </a:extLst>
          </p:cNvPr>
          <p:cNvSpPr txBox="1"/>
          <p:nvPr/>
        </p:nvSpPr>
        <p:spPr>
          <a:xfrm>
            <a:off x="332103" y="1272692"/>
            <a:ext cx="11553370" cy="5562344"/>
          </a:xfrm>
          <a:prstGeom prst="rect">
            <a:avLst/>
          </a:prstGeom>
          <a:noFill/>
        </p:spPr>
        <p:txBody>
          <a:bodyPr wrap="square" lIns="91440" tIns="45720" rIns="91440" bIns="45720" anchor="t">
            <a:noAutofit/>
          </a:bodyPr>
          <a:lstStyle/>
          <a:p>
            <a:pPr marL="971550" lvl="3" indent="-514350">
              <a:lnSpc>
                <a:spcPct val="107000"/>
              </a:lnSpc>
              <a:buFont typeface="+mj-lt"/>
              <a:buAutoNum type="arabicPeriod"/>
            </a:pPr>
            <a:r>
              <a:rPr lang="en-US" sz="2400" dirty="0">
                <a:latin typeface="Arial"/>
                <a:cs typeface="Arial"/>
              </a:rPr>
              <a:t>What are opportunities for coordination and collaboration to maximize benefits?</a:t>
            </a:r>
          </a:p>
          <a:p>
            <a:pPr marL="971550" lvl="3" indent="-514350">
              <a:lnSpc>
                <a:spcPct val="107000"/>
              </a:lnSpc>
              <a:buFont typeface="+mj-lt"/>
              <a:buAutoNum type="arabicPeriod"/>
            </a:pPr>
            <a:r>
              <a:rPr lang="en-US" sz="2400" dirty="0">
                <a:latin typeface="Arial"/>
                <a:cs typeface="Arial"/>
              </a:rPr>
              <a:t>What are specific areas that our program should emphasize, especially to meet the state GHG reduction goals of 100 MMT reduced by 2045?</a:t>
            </a:r>
          </a:p>
          <a:p>
            <a:pPr marL="971550" lvl="3" indent="-514350">
              <a:lnSpc>
                <a:spcPct val="107000"/>
              </a:lnSpc>
              <a:buFont typeface="+mj-lt"/>
              <a:buAutoNum type="arabicPeriod"/>
            </a:pPr>
            <a:r>
              <a:rPr lang="en-US" sz="2400" dirty="0">
                <a:latin typeface="Arial"/>
                <a:cs typeface="Arial"/>
              </a:rPr>
              <a:t>Since our funding is only available until 2028, how should the program be implemented to yield the most benefit?</a:t>
            </a:r>
          </a:p>
          <a:p>
            <a:pPr marL="971550" lvl="3" indent="-514350">
              <a:lnSpc>
                <a:spcPct val="107000"/>
              </a:lnSpc>
              <a:buFont typeface="+mj-lt"/>
              <a:buAutoNum type="arabicPeriod"/>
            </a:pPr>
            <a:r>
              <a:rPr lang="en-US" sz="2400" dirty="0">
                <a:latin typeface="Arial"/>
                <a:cs typeface="Arial"/>
              </a:rPr>
              <a:t>Since DOE is providing substantial grants for direct air capture projects and the amount of CEC funds is modest, how can CEC optimize program funding? </a:t>
            </a:r>
          </a:p>
          <a:p>
            <a:pPr marL="971550" lvl="3" indent="-514350">
              <a:lnSpc>
                <a:spcPct val="107000"/>
              </a:lnSpc>
              <a:buFont typeface="+mj-lt"/>
              <a:buAutoNum type="arabicPeriod"/>
            </a:pPr>
            <a:r>
              <a:rPr lang="en-US" sz="2400" dirty="0">
                <a:latin typeface="Arial"/>
                <a:cs typeface="Arial"/>
              </a:rPr>
              <a:t>What are concerns that local communities have on direct air capture, and what are the best ways to address these concerns?</a:t>
            </a:r>
          </a:p>
          <a:p>
            <a:pPr marL="971550" lvl="3" indent="-514350">
              <a:lnSpc>
                <a:spcPct val="107000"/>
              </a:lnSpc>
              <a:buFont typeface="+mj-lt"/>
              <a:buAutoNum type="arabicPeriod"/>
            </a:pPr>
            <a:r>
              <a:rPr lang="en-US" sz="2400" dirty="0">
                <a:latin typeface="Arial"/>
                <a:cs typeface="Arial"/>
              </a:rPr>
              <a:t>Should community engagement be included as part of the task of the research center, included with each CRISP project? </a:t>
            </a:r>
          </a:p>
          <a:p>
            <a:pPr marL="971550" lvl="3" indent="-514350">
              <a:lnSpc>
                <a:spcPct val="107000"/>
              </a:lnSpc>
              <a:buFont typeface="+mj-lt"/>
              <a:buAutoNum type="arabicPeriod"/>
            </a:pPr>
            <a:endParaRPr lang="en-US" sz="2400" dirty="0">
              <a:latin typeface="Arial"/>
              <a:cs typeface="Arial"/>
            </a:endParaRPr>
          </a:p>
        </p:txBody>
      </p:sp>
    </p:spTree>
    <p:extLst>
      <p:ext uri="{BB962C8B-B14F-4D97-AF65-F5344CB8AC3E}">
        <p14:creationId xmlns:p14="http://schemas.microsoft.com/office/powerpoint/2010/main" val="15757863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2514" y="2620668"/>
            <a:ext cx="10515600" cy="1325563"/>
          </a:xfrm>
        </p:spPr>
        <p:txBody>
          <a:bodyPr/>
          <a:lstStyle/>
          <a:p>
            <a:pPr algn="ctr"/>
            <a:r>
              <a:rPr lang="en-US"/>
              <a:t>Public Q&amp;A</a:t>
            </a:r>
          </a:p>
        </p:txBody>
      </p:sp>
    </p:spTree>
    <p:extLst>
      <p:ext uri="{BB962C8B-B14F-4D97-AF65-F5344CB8AC3E}">
        <p14:creationId xmlns:p14="http://schemas.microsoft.com/office/powerpoint/2010/main" val="41028323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ABE87-825F-D887-B71E-ABC13A6CEC39}"/>
              </a:ext>
            </a:extLst>
          </p:cNvPr>
          <p:cNvSpPr>
            <a:spLocks noGrp="1"/>
          </p:cNvSpPr>
          <p:nvPr>
            <p:ph type="title"/>
          </p:nvPr>
        </p:nvSpPr>
        <p:spPr>
          <a:xfrm>
            <a:off x="838200" y="294103"/>
            <a:ext cx="10515600" cy="1325563"/>
          </a:xfrm>
        </p:spPr>
        <p:txBody>
          <a:bodyPr/>
          <a:lstStyle/>
          <a:p>
            <a:r>
              <a:rPr lang="en-US" dirty="0"/>
              <a:t>Questions and Comments</a:t>
            </a:r>
          </a:p>
        </p:txBody>
      </p:sp>
      <p:sp>
        <p:nvSpPr>
          <p:cNvPr id="4" name="Slide Number Placeholder 3">
            <a:extLst>
              <a:ext uri="{FF2B5EF4-FFF2-40B4-BE49-F238E27FC236}">
                <a16:creationId xmlns:a16="http://schemas.microsoft.com/office/drawing/2014/main" id="{7DEC03FC-635F-4039-A0D9-2574BE499A4D}"/>
              </a:ext>
            </a:extLst>
          </p:cNvPr>
          <p:cNvSpPr>
            <a:spLocks noGrp="1"/>
          </p:cNvSpPr>
          <p:nvPr>
            <p:ph type="sldNum" sz="quarter" idx="12"/>
          </p:nvPr>
        </p:nvSpPr>
        <p:spPr/>
        <p:txBody>
          <a:bodyPr/>
          <a:lstStyle/>
          <a:p>
            <a:fld id="{005C4985-ACD0-2B4C-8981-36243250F268}" type="slidenum">
              <a:rPr lang="en-US" smtClean="0"/>
              <a:t>29</a:t>
            </a:fld>
            <a:endParaRPr lang="en-US"/>
          </a:p>
        </p:txBody>
      </p:sp>
      <p:sp>
        <p:nvSpPr>
          <p:cNvPr id="5" name="Content Placeholder 2">
            <a:extLst>
              <a:ext uri="{FF2B5EF4-FFF2-40B4-BE49-F238E27FC236}">
                <a16:creationId xmlns:a16="http://schemas.microsoft.com/office/drawing/2014/main" id="{F5DE9848-EE12-C2F4-6E25-0B5615FF5617}"/>
              </a:ext>
            </a:extLst>
          </p:cNvPr>
          <p:cNvSpPr>
            <a:spLocks noGrp="1"/>
          </p:cNvSpPr>
          <p:nvPr>
            <p:ph idx="1"/>
          </p:nvPr>
        </p:nvSpPr>
        <p:spPr>
          <a:xfrm>
            <a:off x="838200" y="1825625"/>
            <a:ext cx="10515600" cy="4351338"/>
          </a:xfrm>
        </p:spPr>
        <p:txBody>
          <a:bodyPr>
            <a:normAutofit lnSpcReduction="10000"/>
          </a:bodyPr>
          <a:lstStyle/>
          <a:p>
            <a:pPr marL="0" indent="0">
              <a:buNone/>
            </a:pPr>
            <a:r>
              <a:rPr lang="en-US"/>
              <a:t>Ways to ask questions in Zoom</a:t>
            </a:r>
          </a:p>
          <a:p>
            <a:pPr marL="457200" indent="-457200">
              <a:buFont typeface="+mj-lt"/>
              <a:buAutoNum type="arabicPeriod"/>
            </a:pPr>
            <a:r>
              <a:rPr lang="en-US"/>
              <a:t>Use the raise hand feature in Zoom and you will be called on to unmute yourself</a:t>
            </a:r>
          </a:p>
          <a:p>
            <a:pPr marL="457200" indent="-457200">
              <a:buFont typeface="+mj-lt"/>
              <a:buAutoNum type="arabicPeriod"/>
            </a:pPr>
            <a:r>
              <a:rPr lang="en-US"/>
              <a:t>Zoom phone controls:</a:t>
            </a:r>
          </a:p>
          <a:p>
            <a:pPr lvl="1">
              <a:buFont typeface="Arial" panose="020B0604020202020204" pitchFamily="34" charset="0"/>
              <a:buChar char="•"/>
            </a:pPr>
            <a:r>
              <a:rPr lang="en-US"/>
              <a:t>*6 – Toggle mute/unmute</a:t>
            </a:r>
          </a:p>
          <a:p>
            <a:pPr lvl="1">
              <a:buFont typeface="Arial" panose="020B0604020202020204" pitchFamily="34" charset="0"/>
              <a:buChar char="•"/>
            </a:pPr>
            <a:r>
              <a:rPr lang="en-US"/>
              <a:t>*9 – Raise hand </a:t>
            </a:r>
          </a:p>
          <a:p>
            <a:pPr marL="457200" indent="-457200">
              <a:buFont typeface="+mj-lt"/>
              <a:buAutoNum type="arabicPeriod"/>
            </a:pPr>
            <a:r>
              <a:rPr lang="en-US"/>
              <a:t>Type your question in the Q&amp;A Box in Zoom</a:t>
            </a:r>
          </a:p>
          <a:p>
            <a:pPr marL="0" indent="0">
              <a:buNone/>
            </a:pPr>
            <a:endParaRPr lang="en-US"/>
          </a:p>
          <a:p>
            <a:pPr marL="0" indent="0">
              <a:buNone/>
            </a:pPr>
            <a:r>
              <a:rPr lang="en-US" b="1"/>
              <a:t>Remember for verbal questions</a:t>
            </a:r>
            <a:r>
              <a:rPr lang="en-US"/>
              <a:t>:</a:t>
            </a:r>
          </a:p>
          <a:p>
            <a:pPr>
              <a:buFont typeface="Arial" panose="020B0604020202020204" pitchFamily="34" charset="0"/>
              <a:buChar char="•"/>
            </a:pPr>
            <a:r>
              <a:rPr lang="en-US"/>
              <a:t>Introduce yourself by stating your name and affiliation</a:t>
            </a:r>
          </a:p>
          <a:p>
            <a:pPr>
              <a:buFont typeface="Arial" panose="020B0604020202020204" pitchFamily="34" charset="0"/>
              <a:buChar char="•"/>
            </a:pPr>
            <a:r>
              <a:rPr lang="en-US"/>
              <a:t>Keep questions under 2 minutes to allow time for others</a:t>
            </a:r>
          </a:p>
        </p:txBody>
      </p:sp>
    </p:spTree>
    <p:extLst>
      <p:ext uri="{BB962C8B-B14F-4D97-AF65-F5344CB8AC3E}">
        <p14:creationId xmlns:p14="http://schemas.microsoft.com/office/powerpoint/2010/main" val="31865675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2C370-5981-B981-F193-FC91E9C77951}"/>
              </a:ext>
            </a:extLst>
          </p:cNvPr>
          <p:cNvSpPr>
            <a:spLocks noGrp="1"/>
          </p:cNvSpPr>
          <p:nvPr>
            <p:ph type="title"/>
          </p:nvPr>
        </p:nvSpPr>
        <p:spPr>
          <a:xfrm>
            <a:off x="838200" y="302979"/>
            <a:ext cx="10515600" cy="1325563"/>
          </a:xfrm>
        </p:spPr>
        <p:txBody>
          <a:bodyPr/>
          <a:lstStyle/>
          <a:p>
            <a:r>
              <a:rPr lang="en-US" dirty="0"/>
              <a:t>Written Comments</a:t>
            </a:r>
          </a:p>
        </p:txBody>
      </p:sp>
      <p:sp>
        <p:nvSpPr>
          <p:cNvPr id="4" name="Slide Number Placeholder 3">
            <a:extLst>
              <a:ext uri="{FF2B5EF4-FFF2-40B4-BE49-F238E27FC236}">
                <a16:creationId xmlns:a16="http://schemas.microsoft.com/office/drawing/2014/main" id="{C8A77D0F-E518-D0A4-D1E1-D7D235488466}"/>
              </a:ext>
            </a:extLst>
          </p:cNvPr>
          <p:cNvSpPr>
            <a:spLocks noGrp="1"/>
          </p:cNvSpPr>
          <p:nvPr>
            <p:ph type="sldNum" sz="quarter" idx="12"/>
          </p:nvPr>
        </p:nvSpPr>
        <p:spPr/>
        <p:txBody>
          <a:bodyPr/>
          <a:lstStyle/>
          <a:p>
            <a:fld id="{005C4985-ACD0-2B4C-8981-36243250F268}" type="slidenum">
              <a:rPr lang="en-US" smtClean="0"/>
              <a:t>30</a:t>
            </a:fld>
            <a:endParaRPr lang="en-US"/>
          </a:p>
        </p:txBody>
      </p:sp>
      <p:sp>
        <p:nvSpPr>
          <p:cNvPr id="5" name="Content Placeholder 2">
            <a:extLst>
              <a:ext uri="{FF2B5EF4-FFF2-40B4-BE49-F238E27FC236}">
                <a16:creationId xmlns:a16="http://schemas.microsoft.com/office/drawing/2014/main" id="{CC3456D4-8FF1-D742-DB7E-C3BC7EF8FF31}"/>
              </a:ext>
            </a:extLst>
          </p:cNvPr>
          <p:cNvSpPr>
            <a:spLocks noGrp="1"/>
          </p:cNvSpPr>
          <p:nvPr>
            <p:ph idx="1"/>
          </p:nvPr>
        </p:nvSpPr>
        <p:spPr>
          <a:xfrm>
            <a:off x="717983" y="1573834"/>
            <a:ext cx="10515600" cy="4351338"/>
          </a:xfrm>
        </p:spPr>
        <p:txBody>
          <a:bodyPr vert="horz" lIns="91440" tIns="45720" rIns="91440" bIns="45720" rtlCol="0" anchor="t">
            <a:normAutofit/>
          </a:bodyPr>
          <a:lstStyle/>
          <a:p>
            <a:pPr marL="457200" indent="-457200">
              <a:buFont typeface="Arial" panose="020B0604020202020204" pitchFamily="34" charset="0"/>
              <a:buChar char="•"/>
              <a:defRPr/>
            </a:pPr>
            <a:r>
              <a:rPr lang="en-US" sz="2800" dirty="0">
                <a:solidFill>
                  <a:schemeClr val="accent1">
                    <a:lumMod val="75000"/>
                  </a:schemeClr>
                </a:solidFill>
                <a:latin typeface="Arial"/>
                <a:cs typeface="Arial"/>
              </a:rPr>
              <a:t>Submit Comments to our docket </a:t>
            </a:r>
            <a:r>
              <a:rPr lang="en-US" sz="2800" b="1" dirty="0">
                <a:solidFill>
                  <a:schemeClr val="accent1">
                    <a:lumMod val="75000"/>
                  </a:schemeClr>
                </a:solidFill>
                <a:latin typeface="Arial"/>
                <a:cs typeface="Arial"/>
              </a:rPr>
              <a:t>23-ERDD-03</a:t>
            </a:r>
            <a:r>
              <a:rPr lang="en-US" sz="2800" dirty="0">
                <a:solidFill>
                  <a:schemeClr val="accent1">
                    <a:lumMod val="75000"/>
                  </a:schemeClr>
                </a:solidFill>
                <a:latin typeface="Arial"/>
                <a:cs typeface="Arial"/>
              </a:rPr>
              <a:t> by 5:00 p.m. on May 4th, 2023:</a:t>
            </a:r>
          </a:p>
          <a:p>
            <a:pPr marL="457200" lvl="1" indent="0">
              <a:buNone/>
              <a:defRPr/>
            </a:pPr>
            <a:r>
              <a:rPr lang="en-US" sz="2800" dirty="0">
                <a:solidFill>
                  <a:srgbClr val="FF0000"/>
                </a:solidFill>
                <a:hlinkClick r:id="rId2">
                  <a:extLst>
                    <a:ext uri="{A12FA001-AC4F-418D-AE19-62706E023703}">
                      <ahyp:hlinkClr xmlns:ahyp="http://schemas.microsoft.com/office/drawing/2018/hyperlinkcolor" val="tx"/>
                    </a:ext>
                  </a:extLst>
                </a:hlinkClick>
              </a:rPr>
              <a:t>California Energy Commission : e-comment : Submit Comment</a:t>
            </a:r>
            <a:endParaRPr lang="en-US" sz="2800" dirty="0">
              <a:solidFill>
                <a:srgbClr val="FF0000"/>
              </a:solidFill>
            </a:endParaRPr>
          </a:p>
          <a:p>
            <a:pPr marL="457200" lvl="1" indent="0">
              <a:buNone/>
              <a:defRPr/>
            </a:pPr>
            <a:endParaRPr lang="en-US" sz="2800" dirty="0">
              <a:solidFill>
                <a:srgbClr val="FF0000"/>
              </a:solidFill>
              <a:cs typeface="Arial"/>
            </a:endParaRPr>
          </a:p>
          <a:p>
            <a:pPr marL="457200" indent="-457200">
              <a:defRPr/>
            </a:pPr>
            <a:r>
              <a:rPr lang="en-US" sz="2800" dirty="0">
                <a:solidFill>
                  <a:schemeClr val="accent1">
                    <a:lumMod val="75000"/>
                  </a:schemeClr>
                </a:solidFill>
                <a:latin typeface="Arial"/>
                <a:cs typeface="Arial"/>
              </a:rPr>
              <a:t>See workshop notice for instructions on submitting comments by mail or email</a:t>
            </a:r>
            <a:br>
              <a:rPr lang="en-US" sz="2800" dirty="0">
                <a:solidFill>
                  <a:schemeClr val="accent1">
                    <a:lumMod val="75000"/>
                  </a:schemeClr>
                </a:solidFill>
                <a:latin typeface="Arial"/>
                <a:cs typeface="Arial"/>
              </a:rPr>
            </a:br>
            <a:r>
              <a:rPr lang="en-US" sz="2800" dirty="0">
                <a:solidFill>
                  <a:srgbClr val="FF0000"/>
                </a:solidFill>
                <a:hlinkClick r:id="rId3">
                  <a:extLst>
                    <a:ext uri="{A12FA001-AC4F-418D-AE19-62706E023703}">
                      <ahyp:hlinkClr xmlns:ahyp="http://schemas.microsoft.com/office/drawing/2018/hyperlinkcolor" val="tx"/>
                    </a:ext>
                  </a:extLst>
                </a:hlinkClick>
              </a:rPr>
              <a:t>Carbon Removal Innovation Support Program Workshop</a:t>
            </a:r>
            <a:endParaRPr lang="en-US" sz="2800" dirty="0">
              <a:solidFill>
                <a:srgbClr val="FF0000"/>
              </a:solidFill>
            </a:endParaRPr>
          </a:p>
          <a:p>
            <a:pPr marL="457200" lvl="1" indent="0">
              <a:buNone/>
              <a:defRPr/>
            </a:pPr>
            <a:endParaRPr lang="en-US" sz="2800" dirty="0">
              <a:solidFill>
                <a:srgbClr val="FF0000"/>
              </a:solidFill>
              <a:cs typeface="Arial"/>
            </a:endParaRPr>
          </a:p>
          <a:p>
            <a:pPr marL="457200" indent="-457200">
              <a:buFont typeface="Arial" panose="020B0604020202020204" pitchFamily="34" charset="0"/>
              <a:buChar char="•"/>
              <a:defRPr/>
            </a:pPr>
            <a:endParaRPr lang="en-US" sz="2800" dirty="0">
              <a:solidFill>
                <a:schemeClr val="accent1">
                  <a:lumMod val="75000"/>
                </a:schemeClr>
              </a:solidFill>
              <a:latin typeface="Arial"/>
              <a:cs typeface="Arial"/>
            </a:endParaRPr>
          </a:p>
          <a:p>
            <a:pPr marL="0" indent="0">
              <a:buNone/>
            </a:pPr>
            <a:endParaRPr lang="en-US" sz="2800" dirty="0"/>
          </a:p>
        </p:txBody>
      </p:sp>
    </p:spTree>
    <p:extLst>
      <p:ext uri="{BB962C8B-B14F-4D97-AF65-F5344CB8AC3E}">
        <p14:creationId xmlns:p14="http://schemas.microsoft.com/office/powerpoint/2010/main" val="1688425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9DC09-18E1-7476-1EA4-D69E8BF49983}"/>
              </a:ext>
            </a:extLst>
          </p:cNvPr>
          <p:cNvSpPr>
            <a:spLocks noGrp="1"/>
          </p:cNvSpPr>
          <p:nvPr>
            <p:ph type="title"/>
          </p:nvPr>
        </p:nvSpPr>
        <p:spPr>
          <a:xfrm>
            <a:off x="838200" y="-25495"/>
            <a:ext cx="10515600" cy="1325563"/>
          </a:xfrm>
        </p:spPr>
        <p:txBody>
          <a:bodyPr/>
          <a:lstStyle/>
          <a:p>
            <a:r>
              <a:rPr lang="en-US" dirty="0"/>
              <a:t>Suggestions When Submitting Comments to the Docket</a:t>
            </a:r>
          </a:p>
        </p:txBody>
      </p:sp>
      <p:sp>
        <p:nvSpPr>
          <p:cNvPr id="4" name="Slide Number Placeholder 3">
            <a:extLst>
              <a:ext uri="{FF2B5EF4-FFF2-40B4-BE49-F238E27FC236}">
                <a16:creationId xmlns:a16="http://schemas.microsoft.com/office/drawing/2014/main" id="{8177E9A4-DB97-3142-791D-442F857A5217}"/>
              </a:ext>
            </a:extLst>
          </p:cNvPr>
          <p:cNvSpPr>
            <a:spLocks noGrp="1"/>
          </p:cNvSpPr>
          <p:nvPr>
            <p:ph type="sldNum" sz="quarter" idx="12"/>
          </p:nvPr>
        </p:nvSpPr>
        <p:spPr/>
        <p:txBody>
          <a:bodyPr/>
          <a:lstStyle/>
          <a:p>
            <a:fld id="{005C4985-ACD0-2B4C-8981-36243250F268}" type="slidenum">
              <a:rPr lang="en-US" smtClean="0"/>
              <a:t>31</a:t>
            </a:fld>
            <a:endParaRPr lang="en-US"/>
          </a:p>
        </p:txBody>
      </p:sp>
      <p:sp>
        <p:nvSpPr>
          <p:cNvPr id="5" name="Content Placeholder 2">
            <a:extLst>
              <a:ext uri="{FF2B5EF4-FFF2-40B4-BE49-F238E27FC236}">
                <a16:creationId xmlns:a16="http://schemas.microsoft.com/office/drawing/2014/main" id="{684C6362-F2BC-AEDE-8D99-29CDCDE1DF1B}"/>
              </a:ext>
            </a:extLst>
          </p:cNvPr>
          <p:cNvSpPr>
            <a:spLocks noGrp="1"/>
          </p:cNvSpPr>
          <p:nvPr>
            <p:ph idx="1"/>
          </p:nvPr>
        </p:nvSpPr>
        <p:spPr>
          <a:xfrm>
            <a:off x="838200" y="1690688"/>
            <a:ext cx="10515600" cy="4486275"/>
          </a:xfrm>
        </p:spPr>
        <p:txBody>
          <a:bodyPr vert="horz" lIns="91440" tIns="45720" rIns="91440" bIns="45720" rtlCol="0" anchor="t">
            <a:normAutofit/>
          </a:bodyPr>
          <a:lstStyle/>
          <a:p>
            <a:pPr marL="0" indent="0">
              <a:buNone/>
              <a:defRPr/>
            </a:pPr>
            <a:r>
              <a:rPr lang="en-US" sz="2800">
                <a:solidFill>
                  <a:schemeClr val="accent1">
                    <a:lumMod val="75000"/>
                  </a:schemeClr>
                </a:solidFill>
                <a:latin typeface="Arial"/>
                <a:cs typeface="Arial"/>
              </a:rPr>
              <a:t>As we are still developing the program and to be the most helpful, please provide the following information when submitting to the docket: </a:t>
            </a:r>
            <a:endParaRPr lang="en-US" sz="2800" strike="sngStrike">
              <a:solidFill>
                <a:schemeClr val="accent1">
                  <a:lumMod val="75000"/>
                </a:schemeClr>
              </a:solidFill>
              <a:latin typeface="Arial"/>
              <a:cs typeface="Arial"/>
            </a:endParaRPr>
          </a:p>
          <a:p>
            <a:pPr marL="914400" lvl="1" indent="-457200">
              <a:lnSpc>
                <a:spcPct val="120000"/>
              </a:lnSpc>
              <a:buFont typeface="Courier New" panose="02070309020205020404" pitchFamily="49" charset="0"/>
              <a:buChar char="o"/>
              <a:defRPr/>
            </a:pPr>
            <a:r>
              <a:rPr lang="en-US">
                <a:solidFill>
                  <a:schemeClr val="accent1">
                    <a:lumMod val="75000"/>
                  </a:schemeClr>
                </a:solidFill>
                <a:latin typeface="Arial"/>
                <a:cs typeface="Arial"/>
              </a:rPr>
              <a:t>Project/technology/approach that you’d like us to consider</a:t>
            </a:r>
          </a:p>
          <a:p>
            <a:pPr marL="914400" lvl="1" indent="-457200">
              <a:lnSpc>
                <a:spcPct val="120000"/>
              </a:lnSpc>
              <a:buFont typeface="Courier New" panose="02070309020205020404" pitchFamily="49" charset="0"/>
              <a:buChar char="o"/>
              <a:defRPr/>
            </a:pPr>
            <a:r>
              <a:rPr lang="en-US">
                <a:solidFill>
                  <a:schemeClr val="accent1">
                    <a:lumMod val="75000"/>
                  </a:schemeClr>
                </a:solidFill>
                <a:latin typeface="Arial"/>
                <a:cs typeface="Arial"/>
              </a:rPr>
              <a:t>Benefits provided and justification for why it should be included (please consider core requirements of this program discussed earlier)</a:t>
            </a:r>
          </a:p>
          <a:p>
            <a:pPr marL="914400" lvl="1" indent="-457200">
              <a:lnSpc>
                <a:spcPct val="120000"/>
              </a:lnSpc>
              <a:buFont typeface="Courier New" panose="02070309020205020404" pitchFamily="49" charset="0"/>
              <a:buChar char="o"/>
              <a:defRPr/>
            </a:pPr>
            <a:r>
              <a:rPr lang="en-US">
                <a:solidFill>
                  <a:schemeClr val="accent1">
                    <a:lumMod val="75000"/>
                  </a:schemeClr>
                </a:solidFill>
                <a:latin typeface="Arial"/>
                <a:cs typeface="Arial"/>
              </a:rPr>
              <a:t>Estimated capital and operating costs in CA - include assumptions</a:t>
            </a:r>
          </a:p>
          <a:p>
            <a:pPr marL="914400" lvl="1" indent="-457200">
              <a:lnSpc>
                <a:spcPct val="120000"/>
              </a:lnSpc>
              <a:buFont typeface="Courier New" panose="02070309020205020404" pitchFamily="49" charset="0"/>
              <a:buChar char="o"/>
              <a:defRPr/>
            </a:pPr>
            <a:r>
              <a:rPr lang="en-US">
                <a:solidFill>
                  <a:schemeClr val="accent1">
                    <a:lumMod val="75000"/>
                  </a:schemeClr>
                </a:solidFill>
                <a:latin typeface="Arial"/>
                <a:cs typeface="Arial"/>
              </a:rPr>
              <a:t>Potential environmental impacts, permitting, and other considerations</a:t>
            </a:r>
          </a:p>
          <a:p>
            <a:pPr marL="914400" lvl="1" indent="-457200">
              <a:lnSpc>
                <a:spcPct val="120000"/>
              </a:lnSpc>
              <a:buFont typeface="Courier New" panose="02070309020205020404" pitchFamily="49" charset="0"/>
              <a:buChar char="o"/>
              <a:defRPr/>
            </a:pPr>
            <a:r>
              <a:rPr lang="en-US">
                <a:solidFill>
                  <a:schemeClr val="accent1">
                    <a:lumMod val="75000"/>
                  </a:schemeClr>
                </a:solidFill>
                <a:latin typeface="Arial"/>
                <a:cs typeface="Arial"/>
              </a:rPr>
              <a:t>References for more information</a:t>
            </a:r>
          </a:p>
          <a:p>
            <a:pPr marL="285750" indent="-342900">
              <a:buFont typeface="Arial" panose="020B0604020202020204" pitchFamily="34" charset="0"/>
              <a:buChar char="•"/>
              <a:defRPr/>
            </a:pPr>
            <a:endParaRPr lang="en-US" sz="2800">
              <a:solidFill>
                <a:schemeClr val="accent1">
                  <a:lumMod val="75000"/>
                </a:schemeClr>
              </a:solidFill>
              <a:latin typeface="Arial"/>
              <a:cs typeface="Arial"/>
            </a:endParaRPr>
          </a:p>
          <a:p>
            <a:pPr marL="0" indent="0">
              <a:buNone/>
            </a:pPr>
            <a:endParaRPr lang="en-US"/>
          </a:p>
        </p:txBody>
      </p:sp>
    </p:spTree>
    <p:extLst>
      <p:ext uri="{BB962C8B-B14F-4D97-AF65-F5344CB8AC3E}">
        <p14:creationId xmlns:p14="http://schemas.microsoft.com/office/powerpoint/2010/main" val="34567352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442DB-3C4C-1DE3-C7A6-7C7EA7863734}"/>
              </a:ext>
            </a:extLst>
          </p:cNvPr>
          <p:cNvSpPr>
            <a:spLocks noGrp="1"/>
          </p:cNvSpPr>
          <p:nvPr>
            <p:ph type="title"/>
          </p:nvPr>
        </p:nvSpPr>
        <p:spPr>
          <a:xfrm>
            <a:off x="838200" y="303988"/>
            <a:ext cx="10515600" cy="1325563"/>
          </a:xfrm>
        </p:spPr>
        <p:txBody>
          <a:bodyPr>
            <a:normAutofit/>
          </a:bodyPr>
          <a:lstStyle/>
          <a:p>
            <a:r>
              <a:rPr lang="en-US"/>
              <a:t>Workshop </a:t>
            </a:r>
            <a:r>
              <a:rPr lang="en-US" dirty="0"/>
              <a:t>Recording</a:t>
            </a:r>
          </a:p>
        </p:txBody>
      </p:sp>
      <p:sp>
        <p:nvSpPr>
          <p:cNvPr id="3" name="Content Placeholder 2">
            <a:extLst>
              <a:ext uri="{FF2B5EF4-FFF2-40B4-BE49-F238E27FC236}">
                <a16:creationId xmlns:a16="http://schemas.microsoft.com/office/drawing/2014/main" id="{859BC8D0-9905-830A-B8D9-6FC474B7E4F8}"/>
              </a:ext>
            </a:extLst>
          </p:cNvPr>
          <p:cNvSpPr>
            <a:spLocks noGrp="1"/>
          </p:cNvSpPr>
          <p:nvPr>
            <p:ph idx="1"/>
          </p:nvPr>
        </p:nvSpPr>
        <p:spPr/>
        <p:txBody>
          <a:bodyPr vert="horz" lIns="91440" tIns="45720" rIns="91440" bIns="45720" rtlCol="0" anchor="t">
            <a:normAutofit/>
          </a:bodyPr>
          <a:lstStyle/>
          <a:p>
            <a:pPr marL="457200" indent="-457200">
              <a:buFont typeface="Arial" panose="020B0604020202020204" pitchFamily="34" charset="0"/>
              <a:buChar char="•"/>
              <a:defRPr/>
            </a:pPr>
            <a:r>
              <a:rPr lang="en-US" sz="2800" dirty="0">
                <a:solidFill>
                  <a:schemeClr val="accent1">
                    <a:lumMod val="75000"/>
                  </a:schemeClr>
                </a:solidFill>
                <a:latin typeface="Arial"/>
                <a:cs typeface="Arial"/>
              </a:rPr>
              <a:t>Workshop recording is available at</a:t>
            </a:r>
            <a:br>
              <a:rPr lang="en-US" sz="2800" dirty="0">
                <a:solidFill>
                  <a:schemeClr val="accent1">
                    <a:lumMod val="75000"/>
                  </a:schemeClr>
                </a:solidFill>
                <a:latin typeface="Arial"/>
                <a:cs typeface="Arial"/>
              </a:rPr>
            </a:br>
            <a:r>
              <a:rPr lang="en-US" sz="2800" dirty="0">
                <a:solidFill>
                  <a:schemeClr val="accent1">
                    <a:lumMod val="75000"/>
                  </a:schemeClr>
                </a:solidFill>
                <a:latin typeface="Arial"/>
                <a:cs typeface="Arial"/>
                <a:hlinkClick r:id="rId3"/>
              </a:rPr>
              <a:t>https://energy.zoom.us/rec/share/FdLA1r2FugxQc2-ROZtpelvp8j5GS0F1fKt2Nxd_KEBJLu45sq9K-uxyjTTgwHIp.tS5woKEwuksu-CaI?startTime=1681920058000</a:t>
            </a:r>
            <a:endParaRPr lang="en-US" sz="2800" dirty="0">
              <a:solidFill>
                <a:schemeClr val="accent1">
                  <a:lumMod val="75000"/>
                </a:schemeClr>
              </a:solidFill>
              <a:latin typeface="Arial"/>
              <a:cs typeface="Arial"/>
            </a:endParaRPr>
          </a:p>
          <a:p>
            <a:pPr marL="457200" indent="-457200">
              <a:buFont typeface="Arial" panose="020B0604020202020204" pitchFamily="34" charset="0"/>
              <a:buChar char="•"/>
              <a:defRPr/>
            </a:pPr>
            <a:endParaRPr lang="en-US" sz="2800" dirty="0">
              <a:solidFill>
                <a:srgbClr val="4F81BD">
                  <a:lumMod val="75000"/>
                </a:srgbClr>
              </a:solidFill>
              <a:cs typeface="Arial" panose="020B0604020202020204" pitchFamily="34" charset="0"/>
            </a:endParaRPr>
          </a:p>
          <a:p>
            <a:pPr marL="457200" indent="-457200">
              <a:buFont typeface="Arial" panose="020B0604020202020204" pitchFamily="34" charset="0"/>
              <a:buChar char="•"/>
              <a:defRPr/>
            </a:pPr>
            <a:endParaRPr lang="en-US" sz="2800" dirty="0">
              <a:solidFill>
                <a:schemeClr val="accent1">
                  <a:lumMod val="75000"/>
                </a:schemeClr>
              </a:solidFill>
              <a:latin typeface="Arial"/>
              <a:cs typeface="Arial"/>
            </a:endParaRPr>
          </a:p>
          <a:p>
            <a:pPr marL="285750" indent="-342900">
              <a:buFont typeface="Arial" panose="020B0604020202020204" pitchFamily="34" charset="0"/>
              <a:buChar char="•"/>
              <a:defRPr/>
            </a:pPr>
            <a:endParaRPr lang="en-US" sz="2800" dirty="0">
              <a:solidFill>
                <a:schemeClr val="accent1">
                  <a:lumMod val="75000"/>
                </a:schemeClr>
              </a:solidFill>
              <a:latin typeface="Arial"/>
              <a:cs typeface="Arial"/>
            </a:endParaRPr>
          </a:p>
          <a:p>
            <a:pPr marL="0" indent="0">
              <a:buNone/>
            </a:pPr>
            <a:endParaRPr lang="en-US" dirty="0"/>
          </a:p>
        </p:txBody>
      </p:sp>
      <p:sp>
        <p:nvSpPr>
          <p:cNvPr id="5" name="Slide Number Placeholder 4">
            <a:extLst>
              <a:ext uri="{FF2B5EF4-FFF2-40B4-BE49-F238E27FC236}">
                <a16:creationId xmlns:a16="http://schemas.microsoft.com/office/drawing/2014/main" id="{3429D14E-DB1F-116C-4ECD-4E52F632E6A4}"/>
              </a:ext>
            </a:extLst>
          </p:cNvPr>
          <p:cNvSpPr>
            <a:spLocks noGrp="1"/>
          </p:cNvSpPr>
          <p:nvPr>
            <p:ph type="sldNum" sz="quarter" idx="12"/>
          </p:nvPr>
        </p:nvSpPr>
        <p:spPr/>
        <p:txBody>
          <a:bodyPr/>
          <a:lstStyle/>
          <a:p>
            <a:fld id="{005C4985-ACD0-2B4C-8981-36243250F268}" type="slidenum">
              <a:rPr lang="en-US" smtClean="0"/>
              <a:t>32</a:t>
            </a:fld>
            <a:endParaRPr lang="en-US"/>
          </a:p>
        </p:txBody>
      </p:sp>
    </p:spTree>
    <p:extLst>
      <p:ext uri="{BB962C8B-B14F-4D97-AF65-F5344CB8AC3E}">
        <p14:creationId xmlns:p14="http://schemas.microsoft.com/office/powerpoint/2010/main" val="25355576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2514" y="2620668"/>
            <a:ext cx="10515600" cy="1325563"/>
          </a:xfrm>
        </p:spPr>
        <p:txBody>
          <a:bodyPr/>
          <a:lstStyle/>
          <a:p>
            <a:pPr algn="ctr"/>
            <a:r>
              <a:rPr lang="en-US"/>
              <a:t>Thank You!</a:t>
            </a:r>
          </a:p>
        </p:txBody>
      </p:sp>
    </p:spTree>
    <p:extLst>
      <p:ext uri="{BB962C8B-B14F-4D97-AF65-F5344CB8AC3E}">
        <p14:creationId xmlns:p14="http://schemas.microsoft.com/office/powerpoint/2010/main" val="3644102439"/>
      </p:ext>
    </p:extLst>
  </p:cSld>
  <p:clrMapOvr>
    <a:masterClrMapping/>
  </p:clrMapOvr>
</p:sld>
</file>

<file path=ppt/theme/theme1.xml><?xml version="1.0" encoding="utf-8"?>
<a:theme xmlns:a="http://schemas.openxmlformats.org/drawingml/2006/main" name="Title/Section">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63AC6BA-222D-6A42-A86E-42D4213EA914}"/>
    </a:ext>
  </a:extLst>
</a:theme>
</file>

<file path=ppt/theme/theme2.xml><?xml version="1.0" encoding="utf-8"?>
<a:theme xmlns:a="http://schemas.openxmlformats.org/drawingml/2006/main" name="Blank: Whit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7E2F548-F85F-094D-8DDA-3AF7BD174F24}"/>
    </a:ext>
  </a:extLst>
</a:theme>
</file>

<file path=ppt/theme/theme3.xml><?xml version="1.0" encoding="utf-8"?>
<a:theme xmlns:a="http://schemas.openxmlformats.org/drawingml/2006/main" name="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BF250F5-90E0-1742-AE67-252F8E9F95CF}"/>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16" ma:contentTypeDescription="Create a new document." ma:contentTypeScope="" ma:versionID="7719009325c5748346f1d942d4bb49d0">
  <xsd:schema xmlns:xsd="http://www.w3.org/2001/XMLSchema" xmlns:xs="http://www.w3.org/2001/XMLSchema" xmlns:p="http://schemas.microsoft.com/office/2006/metadata/properties" xmlns:ns2="785685f2-c2e1-4352-89aa-3faca8eaba52" xmlns:ns3="5067c814-4b34-462c-a21d-c185ff6548d2" targetNamespace="http://schemas.microsoft.com/office/2006/metadata/properties" ma:root="true" ma:fieldsID="fa9f8e47bf6095679c7ab44fd227b4e1" ns2:_="" ns3:_="">
    <xsd:import namespace="785685f2-c2e1-4352-89aa-3faca8eaba52"/>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96df981b-247c-4b11-954d-40cb19519683"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64d60e48-8fe5-41fa-8e94-a4360df02444}" ma:internalName="TaxCatchAll" ma:showField="CatchAllData" ma:web="5067c814-4b34-462c-a21d-c185ff6548d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5067c814-4b34-462c-a21d-c185ff6548d2">
      <UserInfo>
        <DisplayName>Gautam, Anish@Energy</DisplayName>
        <AccountId>13</AccountId>
        <AccountType/>
      </UserInfo>
      <UserInfo>
        <DisplayName>Collins, Grady@Energy</DisplayName>
        <AccountId>111</AccountId>
        <AccountType/>
      </UserInfo>
      <UserInfo>
        <DisplayName>Stout, David@Energy</DisplayName>
        <AccountId>31</AccountId>
        <AccountType/>
      </UserInfo>
      <UserInfo>
        <DisplayName>Hou, Yu@Energy</DisplayName>
        <AccountId>20</AccountId>
        <AccountType/>
      </UserInfo>
      <UserInfo>
        <DisplayName>Tancher, Jason@Energy</DisplayName>
        <AccountId>246</AccountId>
        <AccountType/>
      </UserInfo>
      <UserInfo>
        <DisplayName>Krupenich, Ilia@Energy</DisplayName>
        <AccountId>17</AccountId>
        <AccountType/>
      </UserInfo>
      <UserInfo>
        <DisplayName>Gould, Angela@Energy</DisplayName>
        <AccountId>199</AccountId>
        <AccountType/>
      </UserInfo>
      <UserInfo>
        <DisplayName>Lew, Virginia@Energy</DisplayName>
        <AccountId>24</AccountId>
        <AccountType/>
      </UserInfo>
      <UserInfo>
        <DisplayName>Mori, Kevin@Energy</DisplayName>
        <AccountId>16</AccountId>
        <AccountType/>
      </UserInfo>
      <UserInfo>
        <DisplayName>DeLaTorre, Patricia@Energy</DisplayName>
        <AccountId>441</AccountId>
        <AccountType/>
      </UserInfo>
    </SharedWithUsers>
    <TaxCatchAll xmlns="5067c814-4b34-462c-a21d-c185ff6548d2" xsi:nil="true"/>
    <lcf76f155ced4ddcb4097134ff3c332f xmlns="785685f2-c2e1-4352-89aa-3faca8eaba5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36D5CAB-8A4F-432D-B9A2-F202DB80BEF7}">
  <ds:schemaRefs>
    <ds:schemaRef ds:uri="5067c814-4b34-462c-a21d-c185ff6548d2"/>
    <ds:schemaRef ds:uri="785685f2-c2e1-4352-89aa-3faca8eaba5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82862312-214B-49EC-86DA-B93044FE3DAF}">
  <ds:schemaRefs>
    <ds:schemaRef ds:uri="http://schemas.microsoft.com/sharepoint/v3/contenttype/forms"/>
  </ds:schemaRefs>
</ds:datastoreItem>
</file>

<file path=customXml/itemProps3.xml><?xml version="1.0" encoding="utf-8"?>
<ds:datastoreItem xmlns:ds="http://schemas.openxmlformats.org/officeDocument/2006/customXml" ds:itemID="{64BDC720-AC64-4695-BD46-40972D8C8316}">
  <ds:schemaRefs>
    <ds:schemaRef ds:uri="785685f2-c2e1-4352-89aa-3faca8eaba52"/>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 ds:uri="5067c814-4b34-462c-a21d-c185ff6548d2"/>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2887</TotalTime>
  <Words>3399</Words>
  <Application>Microsoft Office PowerPoint</Application>
  <PresentationFormat>Widescreen</PresentationFormat>
  <Paragraphs>397</Paragraphs>
  <Slides>33</Slides>
  <Notes>17</Notes>
  <HiddenSlides>0</HiddenSlides>
  <MMClips>0</MMClips>
  <ScaleCrop>false</ScaleCrop>
  <HeadingPairs>
    <vt:vector size="4" baseType="variant">
      <vt:variant>
        <vt:lpstr>Theme</vt:lpstr>
      </vt:variant>
      <vt:variant>
        <vt:i4>3</vt:i4>
      </vt:variant>
      <vt:variant>
        <vt:lpstr>Slide Titles</vt:lpstr>
      </vt:variant>
      <vt:variant>
        <vt:i4>33</vt:i4>
      </vt:variant>
    </vt:vector>
  </HeadingPairs>
  <TitlesOfParts>
    <vt:vector size="36" baseType="lpstr">
      <vt:lpstr>Title/Section</vt:lpstr>
      <vt:lpstr>Blank: White</vt:lpstr>
      <vt:lpstr>Content</vt:lpstr>
      <vt:lpstr>Staff Workshop on Implementation of the Carbon Removal Innovation Support Program (CRISP)</vt:lpstr>
      <vt:lpstr>Agenda</vt:lpstr>
      <vt:lpstr>Housekeeping</vt:lpstr>
      <vt:lpstr>Chair Hochschild</vt:lpstr>
      <vt:lpstr>Carbon Removal Innovation Support Program (CRISP) Overview</vt:lpstr>
      <vt:lpstr>Program Overview</vt:lpstr>
      <vt:lpstr>Why is Direct Air Capture Needed?</vt:lpstr>
      <vt:lpstr>CRISP Goals</vt:lpstr>
      <vt:lpstr>Proposed Funding Areas   $75M Total</vt:lpstr>
      <vt:lpstr>Research Test Center</vt:lpstr>
      <vt:lpstr>Research Test Center - Concept</vt:lpstr>
      <vt:lpstr>Proposed Grant Allocation for Research Test Centers</vt:lpstr>
      <vt:lpstr>Federal Cost Share</vt:lpstr>
      <vt:lpstr>Federal Cost Share Example</vt:lpstr>
      <vt:lpstr>Applied Research and Demonstration Grants</vt:lpstr>
      <vt:lpstr>Potential Applied Research and Demonstration Program Design</vt:lpstr>
      <vt:lpstr>Proposed Grant Allocation for Applied Research Grants</vt:lpstr>
      <vt:lpstr>Engagement and Information Dissemination</vt:lpstr>
      <vt:lpstr>Proposed Stage 1 Scoring of Abstract (pass/fail) – Applied Research and Demonstrations</vt:lpstr>
      <vt:lpstr>Potential Scoring Criteria for Stage 2 – Full Proposal</vt:lpstr>
      <vt:lpstr>Potential Scoring Criteria for Phase Stage 2-Full Proposal (continued)</vt:lpstr>
      <vt:lpstr>Proposed Budget and Timeline</vt:lpstr>
      <vt:lpstr>Research Test Center Questions</vt:lpstr>
      <vt:lpstr>Applied Research Questions</vt:lpstr>
      <vt:lpstr>Engagement and Information Dissemination Questions</vt:lpstr>
      <vt:lpstr>Stakeholder Panel  National Energy Technology Laboratory – David Luebke ORISE Postdoctoral Fellow, DOE – Tony Feric UCLA Institute for Carbon Management – Gaurav Sant CPUC (Public Advocates Office) – Justin Ong </vt:lpstr>
      <vt:lpstr>Questions for Panelists</vt:lpstr>
      <vt:lpstr>Public Q&amp;A</vt:lpstr>
      <vt:lpstr>Questions and Comments</vt:lpstr>
      <vt:lpstr>Written Comments</vt:lpstr>
      <vt:lpstr>Suggestions When Submitting Comments to the Docket</vt:lpstr>
      <vt:lpstr>Workshop Recording</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Popular Slides</dc:title>
  <dc:creator>Buckley, Lindsay@Energy</dc:creator>
  <cp:lastModifiedBy>Krupenich, Ilia@Energy</cp:lastModifiedBy>
  <cp:revision>5</cp:revision>
  <cp:lastPrinted>2023-04-19T15:43:57Z</cp:lastPrinted>
  <dcterms:created xsi:type="dcterms:W3CDTF">2020-04-28T04:14:50Z</dcterms:created>
  <dcterms:modified xsi:type="dcterms:W3CDTF">2023-04-19T21:01:00Z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y fmtid="{D5CDD505-2E9C-101B-9397-08002B2CF9AE}" pid="3" name="TaxKeyword">
    <vt:lpwstr/>
  </property>
  <property fmtid="{D5CDD505-2E9C-101B-9397-08002B2CF9AE}" pid="4" name="MediaServiceImageTags">
    <vt:lpwstr/>
  </property>
</Properties>
</file>