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9"/>
  </p:notesMasterIdLst>
  <p:sldIdLst>
    <p:sldId id="258" r:id="rId5"/>
    <p:sldId id="356" r:id="rId6"/>
    <p:sldId id="357" r:id="rId7"/>
    <p:sldId id="368" r:id="rId8"/>
    <p:sldId id="326" r:id="rId9"/>
    <p:sldId id="309" r:id="rId10"/>
    <p:sldId id="314" r:id="rId11"/>
    <p:sldId id="362" r:id="rId12"/>
    <p:sldId id="359" r:id="rId13"/>
    <p:sldId id="332" r:id="rId14"/>
    <p:sldId id="377" r:id="rId15"/>
    <p:sldId id="333" r:id="rId16"/>
    <p:sldId id="361" r:id="rId17"/>
    <p:sldId id="363" r:id="rId18"/>
    <p:sldId id="360" r:id="rId19"/>
    <p:sldId id="364" r:id="rId20"/>
    <p:sldId id="370" r:id="rId21"/>
    <p:sldId id="371" r:id="rId22"/>
    <p:sldId id="367" r:id="rId23"/>
    <p:sldId id="328" r:id="rId24"/>
    <p:sldId id="310" r:id="rId25"/>
    <p:sldId id="311" r:id="rId26"/>
    <p:sldId id="329" r:id="rId27"/>
    <p:sldId id="325" r:id="rId28"/>
    <p:sldId id="347" r:id="rId29"/>
    <p:sldId id="348" r:id="rId30"/>
    <p:sldId id="349" r:id="rId31"/>
    <p:sldId id="350" r:id="rId32"/>
    <p:sldId id="351" r:id="rId33"/>
    <p:sldId id="352" r:id="rId34"/>
    <p:sldId id="353" r:id="rId35"/>
    <p:sldId id="354" r:id="rId36"/>
    <p:sldId id="355" r:id="rId37"/>
    <p:sldId id="336" r:id="rId38"/>
    <p:sldId id="335" r:id="rId39"/>
    <p:sldId id="337" r:id="rId40"/>
    <p:sldId id="373" r:id="rId41"/>
    <p:sldId id="334" r:id="rId42"/>
    <p:sldId id="379" r:id="rId43"/>
    <p:sldId id="378" r:id="rId44"/>
    <p:sldId id="380" r:id="rId45"/>
    <p:sldId id="375" r:id="rId46"/>
    <p:sldId id="372" r:id="rId47"/>
    <p:sldId id="37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F52AD00E-A7A1-4A5B-99CF-F3E8CB0A7661}">
          <p14:sldIdLst>
            <p14:sldId id="258"/>
          </p14:sldIdLst>
        </p14:section>
        <p14:section name="Introduction &amp; Background" id="{1940105D-BCFF-4C65-A24E-E98EF474C320}">
          <p14:sldIdLst>
            <p14:sldId id="356"/>
            <p14:sldId id="357"/>
            <p14:sldId id="368"/>
          </p14:sldIdLst>
        </p14:section>
        <p14:section name="Inputs &amp; Methodology" id="{D7133007-82B8-4291-BFF5-D7E91120897D}">
          <p14:sldIdLst>
            <p14:sldId id="326"/>
            <p14:sldId id="309"/>
            <p14:sldId id="314"/>
            <p14:sldId id="362"/>
            <p14:sldId id="359"/>
            <p14:sldId id="332"/>
            <p14:sldId id="377"/>
            <p14:sldId id="333"/>
            <p14:sldId id="361"/>
            <p14:sldId id="363"/>
            <p14:sldId id="360"/>
            <p14:sldId id="364"/>
            <p14:sldId id="370"/>
            <p14:sldId id="371"/>
            <p14:sldId id="367"/>
          </p14:sldIdLst>
        </p14:section>
        <p14:section name="Expected Benefits Results" id="{AC27CA35-D742-45A8-A288-EB98874C397A}">
          <p14:sldIdLst>
            <p14:sldId id="328"/>
            <p14:sldId id="310"/>
            <p14:sldId id="311"/>
            <p14:sldId id="329"/>
            <p14:sldId id="325"/>
            <p14:sldId id="347"/>
            <p14:sldId id="348"/>
            <p14:sldId id="349"/>
            <p14:sldId id="350"/>
            <p14:sldId id="351"/>
            <p14:sldId id="352"/>
            <p14:sldId id="353"/>
            <p14:sldId id="354"/>
            <p14:sldId id="355"/>
          </p14:sldIdLst>
        </p14:section>
        <p14:section name="Conclusion &amp; Next Steps" id="{ABDA9473-1CEF-4C4E-AD7D-5E8DDCA93868}">
          <p14:sldIdLst>
            <p14:sldId id="336"/>
            <p14:sldId id="335"/>
            <p14:sldId id="337"/>
            <p14:sldId id="373"/>
          </p14:sldIdLst>
        </p14:section>
        <p14:section name="Supplemental Materials" id="{7F4243FE-73C1-45F7-BFCC-E43667EC9878}">
          <p14:sldIdLst>
            <p14:sldId id="334"/>
            <p14:sldId id="379"/>
            <p14:sldId id="378"/>
            <p14:sldId id="380"/>
            <p14:sldId id="375"/>
            <p14:sldId id="372"/>
            <p14:sldId id="374"/>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1068535-D354-0B90-7D59-B9F9F08A41D4}" name="Deneen, Michael" initials="MD" userId="S::mdeneen@nrel.gov::22abae60-519c-455f-8b5c-66682191bb6c" providerId="AD"/>
  <p188:author id="{1D3D2B9D-7AE6-1443-7D8A-BFEAAEFD731F}" name="Mazzone, Daniel" initials="" userId="S::dmazzone@nrel.gov::2b746f62-ab62-4b84-934b-2bdd85427f47" providerId="AD"/>
  <p188:author id="{1C1297E1-A977-1C49-B7FA-9AA3F2CFA0A8}" name="Mann, Margaret" initials="MM" userId="S::mmann@nrel.gov::532f7eba-5c00-437b-9448-71c1f3d427fb" providerId="AD"/>
  <p188:author id="{B11703ED-0FDD-D276-FD7C-FC05E50A2F71}" name="Vercellino, Roberto" initials="VR" userId="S::rvercell@nrel.gov::87da420c-4b34-4b9a-9aab-ec42c59e6860"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A4E4"/>
    <a:srgbClr val="E7ECF4"/>
    <a:srgbClr val="467126"/>
    <a:srgbClr val="56D0FF"/>
    <a:srgbClr val="FFE7A8"/>
    <a:srgbClr val="D1E8B2"/>
    <a:srgbClr val="C47B08"/>
    <a:srgbClr val="0079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00FA7A-58A0-40F5-A7A8-C90514A33DD0}" v="38" dt="2023-10-10T22:39:36.0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8" d="100"/>
          <a:sy n="118" d="100"/>
        </p:scale>
        <p:origin x="610"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sz="1800" b="1"/>
              <a:t>Project Funding by Class (million $)</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pieChart>
        <c:varyColors val="1"/>
        <c:ser>
          <c:idx val="0"/>
          <c:order val="0"/>
          <c:tx>
            <c:strRef>
              <c:f>Sheet1!$B$1</c:f>
              <c:strCache>
                <c:ptCount val="1"/>
                <c:pt idx="0">
                  <c:v>Projects Funding By Class (million $)</c:v>
                </c:pt>
              </c:strCache>
            </c:strRef>
          </c:tx>
          <c:spPr>
            <a:ln>
              <a:solidFill>
                <a:schemeClr val="accent6">
                  <a:lumMod val="50000"/>
                </a:schemeClr>
              </a:solidFill>
            </a:ln>
          </c:spPr>
          <c:dPt>
            <c:idx val="0"/>
            <c:bubble3D val="0"/>
            <c:spPr>
              <a:solidFill>
                <a:schemeClr val="accent4">
                  <a:lumMod val="60000"/>
                  <a:lumOff val="40000"/>
                </a:schemeClr>
              </a:solidFill>
              <a:ln w="19050">
                <a:solidFill>
                  <a:schemeClr val="accent6">
                    <a:lumMod val="50000"/>
                  </a:schemeClr>
                </a:solidFill>
              </a:ln>
              <a:effectLst/>
            </c:spPr>
            <c:extLst>
              <c:ext xmlns:c16="http://schemas.microsoft.com/office/drawing/2014/chart" uri="{C3380CC4-5D6E-409C-BE32-E72D297353CC}">
                <c16:uniqueId val="{00000002-E043-43FF-99E3-4026633151FC}"/>
              </c:ext>
            </c:extLst>
          </c:dPt>
          <c:dPt>
            <c:idx val="1"/>
            <c:bubble3D val="0"/>
            <c:spPr>
              <a:solidFill>
                <a:schemeClr val="accent1">
                  <a:lumMod val="60000"/>
                  <a:lumOff val="40000"/>
                </a:schemeClr>
              </a:solidFill>
              <a:ln w="19050">
                <a:solidFill>
                  <a:schemeClr val="accent6">
                    <a:lumMod val="50000"/>
                  </a:schemeClr>
                </a:solidFill>
              </a:ln>
              <a:effectLst/>
            </c:spPr>
            <c:extLst>
              <c:ext xmlns:c16="http://schemas.microsoft.com/office/drawing/2014/chart" uri="{C3380CC4-5D6E-409C-BE32-E72D297353CC}">
                <c16:uniqueId val="{00000003-E043-43FF-99E3-4026633151FC}"/>
              </c:ext>
            </c:extLst>
          </c:dPt>
          <c:dPt>
            <c:idx val="2"/>
            <c:bubble3D val="0"/>
            <c:spPr>
              <a:solidFill>
                <a:schemeClr val="accent3">
                  <a:lumMod val="60000"/>
                  <a:lumOff val="40000"/>
                </a:schemeClr>
              </a:solidFill>
              <a:ln w="19050">
                <a:solidFill>
                  <a:schemeClr val="accent6">
                    <a:lumMod val="50000"/>
                  </a:schemeClr>
                </a:solidFill>
              </a:ln>
              <a:effectLst/>
            </c:spPr>
            <c:extLst>
              <c:ext xmlns:c16="http://schemas.microsoft.com/office/drawing/2014/chart" uri="{C3380CC4-5D6E-409C-BE32-E72D297353CC}">
                <c16:uniqueId val="{00000001-E043-43FF-99E3-4026633151FC}"/>
              </c:ext>
            </c:extLst>
          </c:dPt>
          <c:dLbls>
            <c:dLbl>
              <c:idx val="0"/>
              <c:layout>
                <c:manualLayout>
                  <c:x val="0.16079572568777581"/>
                  <c:y val="0.10267749261733893"/>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fld id="{489D024D-1D1F-9547-97D3-1F9D2A62FA3C}" type="CATEGORYNAME">
                      <a:rPr lang="en-US"/>
                      <a:pPr>
                        <a:defRPr>
                          <a:solidFill>
                            <a:schemeClr val="tx1"/>
                          </a:solidFill>
                        </a:defRPr>
                      </a:pPr>
                      <a:t>[CATEGORY NAME]</a:t>
                    </a:fld>
                    <a:r>
                      <a:rPr lang="en-US" baseline="0"/>
                      <a:t>
$</a:t>
                    </a:r>
                    <a:fld id="{C841FBF8-82B6-034F-918F-B3BFB4E83D6C}" type="VALUE">
                      <a:rPr lang="en-US" baseline="0" smtClean="0"/>
                      <a:pPr>
                        <a:defRPr>
                          <a:solidFill>
                            <a:schemeClr val="tx1"/>
                          </a:solidFill>
                        </a:defRPr>
                      </a:pPr>
                      <a:t>[VALUE]</a:t>
                    </a:fld>
                    <a:r>
                      <a:rPr lang="en-US" baseline="0"/>
                      <a:t>
</a:t>
                    </a:r>
                    <a:fld id="{7AADF51C-D121-9044-A1DD-A6B667A84BEF}" type="PERCENTAGE">
                      <a:rPr lang="en-US" baseline="0"/>
                      <a:pPr>
                        <a:defRPr>
                          <a:solidFill>
                            <a:schemeClr val="tx1"/>
                          </a:solidFill>
                        </a:defRPr>
                      </a:pPr>
                      <a:t>[PERCENTAGE]</a:t>
                    </a:fld>
                    <a:endParaRPr lang="en-US" baseline="0"/>
                  </a:p>
                </c:rich>
              </c:tx>
              <c:spPr>
                <a:solidFill>
                  <a:schemeClr val="bg1"/>
                </a:solidFill>
                <a:ln>
                  <a:solidFill>
                    <a:schemeClr val="tx1"/>
                  </a:solid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15:layout>
                    <c:manualLayout>
                      <c:w val="0.25215428618820845"/>
                      <c:h val="0.15447452794130639"/>
                    </c:manualLayout>
                  </c15:layout>
                  <c15:dlblFieldTable/>
                  <c15:showDataLabelsRange val="0"/>
                </c:ext>
                <c:ext xmlns:c16="http://schemas.microsoft.com/office/drawing/2014/chart" uri="{C3380CC4-5D6E-409C-BE32-E72D297353CC}">
                  <c16:uniqueId val="{00000002-E043-43FF-99E3-4026633151FC}"/>
                </c:ext>
              </c:extLst>
            </c:dLbl>
            <c:dLbl>
              <c:idx val="1"/>
              <c:layout>
                <c:manualLayout>
                  <c:x val="-0.22989756257905566"/>
                  <c:y val="-0.12670459450175409"/>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fld id="{9EB6856B-3292-504F-81C0-791CE00F87B9}" type="CATEGORYNAME">
                      <a:rPr lang="en-US"/>
                      <a:pPr>
                        <a:defRPr>
                          <a:solidFill>
                            <a:schemeClr val="tx1"/>
                          </a:solidFill>
                        </a:defRPr>
                      </a:pPr>
                      <a:t>[CATEGORY NAME]</a:t>
                    </a:fld>
                    <a:r>
                      <a:rPr lang="en-US" baseline="0"/>
                      <a:t>
$</a:t>
                    </a:r>
                    <a:fld id="{245E81FE-1BFF-4B43-9479-2B2D343BB2C7}" type="VALUE">
                      <a:rPr lang="en-US" baseline="0" smtClean="0"/>
                      <a:pPr>
                        <a:defRPr>
                          <a:solidFill>
                            <a:schemeClr val="tx1"/>
                          </a:solidFill>
                        </a:defRPr>
                      </a:pPr>
                      <a:t>[VALUE]</a:t>
                    </a:fld>
                    <a:r>
                      <a:rPr lang="en-US" baseline="0"/>
                      <a:t>
</a:t>
                    </a:r>
                    <a:fld id="{5AF5B20C-0CF6-ED44-8F1D-B24068A0E7B7}" type="PERCENTAGE">
                      <a:rPr lang="en-US" baseline="0"/>
                      <a:pPr>
                        <a:defRPr>
                          <a:solidFill>
                            <a:schemeClr val="tx1"/>
                          </a:solidFill>
                        </a:defRPr>
                      </a:pPr>
                      <a:t>[PERCENTAGE]</a:t>
                    </a:fld>
                    <a:endParaRPr lang="en-US" baseline="0"/>
                  </a:p>
                </c:rich>
              </c:tx>
              <c:spPr>
                <a:solidFill>
                  <a:schemeClr val="bg1"/>
                </a:solidFill>
                <a:ln>
                  <a:solidFill>
                    <a:schemeClr val="tx1"/>
                  </a:solid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15:layout>
                    <c:manualLayout>
                      <c:w val="0.35045559432943868"/>
                      <c:h val="0.15494102910870519"/>
                    </c:manualLayout>
                  </c15:layout>
                  <c15:dlblFieldTable/>
                  <c15:showDataLabelsRange val="0"/>
                </c:ext>
                <c:ext xmlns:c16="http://schemas.microsoft.com/office/drawing/2014/chart" uri="{C3380CC4-5D6E-409C-BE32-E72D297353CC}">
                  <c16:uniqueId val="{00000003-E043-43FF-99E3-4026633151FC}"/>
                </c:ext>
              </c:extLst>
            </c:dLbl>
            <c:dLbl>
              <c:idx val="2"/>
              <c:layout>
                <c:manualLayout>
                  <c:x val="0.2296469076630277"/>
                  <c:y val="8.2348914862772973E-2"/>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fld id="{C4E44DE9-5A11-0F43-B9B2-9BFF5074487A}" type="CATEGORYNAME">
                      <a:rPr lang="en-US"/>
                      <a:pPr>
                        <a:defRPr>
                          <a:solidFill>
                            <a:schemeClr val="tx1"/>
                          </a:solidFill>
                        </a:defRPr>
                      </a:pPr>
                      <a:t>[CATEGORY NAME]</a:t>
                    </a:fld>
                    <a:r>
                      <a:rPr lang="en-US" baseline="0"/>
                      <a:t>
$</a:t>
                    </a:r>
                    <a:fld id="{5C0CBFE1-6DA0-7642-A201-B46AA3F54D2C}" type="VALUE">
                      <a:rPr lang="en-US" baseline="0" smtClean="0"/>
                      <a:pPr>
                        <a:defRPr>
                          <a:solidFill>
                            <a:schemeClr val="tx1"/>
                          </a:solidFill>
                        </a:defRPr>
                      </a:pPr>
                      <a:t>[VALUE]</a:t>
                    </a:fld>
                    <a:r>
                      <a:rPr lang="en-US" baseline="0"/>
                      <a:t>
</a:t>
                    </a:r>
                    <a:fld id="{F38ADD2D-B7B0-6942-8D65-987D67D51375}" type="PERCENTAGE">
                      <a:rPr lang="en-US" baseline="0"/>
                      <a:pPr>
                        <a:defRPr>
                          <a:solidFill>
                            <a:schemeClr val="tx1"/>
                          </a:solidFill>
                        </a:defRPr>
                      </a:pPr>
                      <a:t>[PERCENTAGE]</a:t>
                    </a:fld>
                    <a:endParaRPr lang="en-US" baseline="0"/>
                  </a:p>
                </c:rich>
              </c:tx>
              <c:spPr>
                <a:solidFill>
                  <a:schemeClr val="bg1"/>
                </a:solidFill>
                <a:ln>
                  <a:solidFill>
                    <a:schemeClr val="tx1"/>
                  </a:solid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solidFill>
                      <a:latin typeface="+mn-lt"/>
                      <a:ea typeface="+mn-ea"/>
                      <a:cs typeface="+mn-cs"/>
                    </a:defRPr>
                  </a:pPr>
                  <a:endParaRPr lang="en-US"/>
                </a:p>
              </c:txPr>
              <c:dLblPos val="bestFit"/>
              <c:showLegendKey val="0"/>
              <c:showVal val="1"/>
              <c:showCatName val="1"/>
              <c:showSerName val="0"/>
              <c:showPercent val="1"/>
              <c:showBubbleSize val="0"/>
              <c:separator>
</c:separator>
              <c:extLst>
                <c:ext xmlns:c15="http://schemas.microsoft.com/office/drawing/2012/chart" uri="{CE6537A1-D6FC-4f65-9D91-7224C49458BB}">
                  <c15:layout>
                    <c:manualLayout>
                      <c:w val="0.17146372587523775"/>
                      <c:h val="0.17929738099827686"/>
                    </c:manualLayout>
                  </c15:layout>
                  <c15:dlblFieldTable/>
                  <c15:showDataLabelsRange val="0"/>
                </c:ext>
                <c:ext xmlns:c16="http://schemas.microsoft.com/office/drawing/2014/chart" uri="{C3380CC4-5D6E-409C-BE32-E72D297353CC}">
                  <c16:uniqueId val="{00000001-E043-43FF-99E3-4026633151FC}"/>
                </c:ext>
              </c:extLst>
            </c:dLbl>
            <c:spPr>
              <a:solidFill>
                <a:schemeClr val="bg1"/>
              </a:solidFill>
              <a:ln>
                <a:solidFill>
                  <a:schemeClr val="tx1"/>
                </a:solid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dLblPos val="inEnd"/>
            <c:showLegendKey val="0"/>
            <c:showVal val="1"/>
            <c:showCatName val="1"/>
            <c:showSerName val="0"/>
            <c:showPercent val="1"/>
            <c:showBubbleSize val="0"/>
            <c:separator>
</c:separator>
            <c:showLeaderLines val="0"/>
            <c:extLst>
              <c:ext xmlns:c15="http://schemas.microsoft.com/office/drawing/2012/chart" uri="{CE6537A1-D6FC-4f65-9D91-7224C49458BB}"/>
            </c:extLst>
          </c:dLbls>
          <c:cat>
            <c:strRef>
              <c:f>Sheet1!$A$2:$A$4</c:f>
              <c:strCache>
                <c:ptCount val="3"/>
                <c:pt idx="0">
                  <c:v>Fuel Production</c:v>
                </c:pt>
                <c:pt idx="1">
                  <c:v>Fueling Infrastructure</c:v>
                </c:pt>
                <c:pt idx="2">
                  <c:v>Vehicles</c:v>
                </c:pt>
              </c:strCache>
            </c:strRef>
          </c:cat>
          <c:val>
            <c:numRef>
              <c:f>Sheet1!$B$2:$B$4</c:f>
              <c:numCache>
                <c:formatCode>0.00</c:formatCode>
                <c:ptCount val="3"/>
                <c:pt idx="0">
                  <c:v>88.147999999999996</c:v>
                </c:pt>
                <c:pt idx="1">
                  <c:v>557.04999999999995</c:v>
                </c:pt>
                <c:pt idx="2">
                  <c:v>391.62400000000002</c:v>
                </c:pt>
              </c:numCache>
            </c:numRef>
          </c:val>
          <c:extLst>
            <c:ext xmlns:c16="http://schemas.microsoft.com/office/drawing/2014/chart" uri="{C3380CC4-5D6E-409C-BE32-E72D297353CC}">
              <c16:uniqueId val="{00000000-E043-43FF-99E3-4026633151FC}"/>
            </c:ext>
          </c:extLst>
        </c:ser>
        <c:dLbls>
          <c:dLblPos val="bestFit"/>
          <c:showLegendKey val="0"/>
          <c:showVal val="1"/>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420D66-7601-4B43-8B4D-08A000479E61}"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D892696-2246-E340-8F15-B298D3FF167D}">
      <dgm:prSet phldrT="[Text]"/>
      <dgm:spPr/>
      <dgm:t>
        <a:bodyPr/>
        <a:lstStyle/>
        <a:p>
          <a:r>
            <a:rPr lang="en-US"/>
            <a:t>CTP Benefits</a:t>
          </a:r>
        </a:p>
      </dgm:t>
    </dgm:pt>
    <dgm:pt modelId="{A02BCF97-A909-CC48-81F8-F82C8180026A}" type="parTrans" cxnId="{DD39137C-617D-A148-A33C-4FDBC413F1FB}">
      <dgm:prSet/>
      <dgm:spPr/>
      <dgm:t>
        <a:bodyPr/>
        <a:lstStyle/>
        <a:p>
          <a:endParaRPr lang="en-US"/>
        </a:p>
      </dgm:t>
    </dgm:pt>
    <dgm:pt modelId="{8F6AC8ED-FE7B-EF45-9214-43EE666172E6}" type="sibTrans" cxnId="{DD39137C-617D-A148-A33C-4FDBC413F1FB}">
      <dgm:prSet/>
      <dgm:spPr/>
      <dgm:t>
        <a:bodyPr/>
        <a:lstStyle/>
        <a:p>
          <a:endParaRPr lang="en-US"/>
        </a:p>
      </dgm:t>
    </dgm:pt>
    <dgm:pt modelId="{CF92F5DF-F2E0-3649-87B3-23DDDB256713}">
      <dgm:prSet phldrT="[Text]"/>
      <dgm:spPr/>
      <dgm:t>
        <a:bodyPr/>
        <a:lstStyle/>
        <a:p>
          <a:r>
            <a:rPr lang="en-US"/>
            <a:t>Expected Benefits</a:t>
          </a:r>
        </a:p>
      </dgm:t>
    </dgm:pt>
    <dgm:pt modelId="{ACD691D0-54EC-1540-9757-960E0997C375}" type="parTrans" cxnId="{79D754EF-EC4F-8940-AFE4-50C91F547BCF}">
      <dgm:prSet/>
      <dgm:spPr/>
      <dgm:t>
        <a:bodyPr/>
        <a:lstStyle/>
        <a:p>
          <a:endParaRPr lang="en-US"/>
        </a:p>
      </dgm:t>
    </dgm:pt>
    <dgm:pt modelId="{380B346A-712F-634A-BFA3-5F85AF03C455}" type="sibTrans" cxnId="{79D754EF-EC4F-8940-AFE4-50C91F547BCF}">
      <dgm:prSet/>
      <dgm:spPr/>
      <dgm:t>
        <a:bodyPr/>
        <a:lstStyle/>
        <a:p>
          <a:endParaRPr lang="en-US"/>
        </a:p>
      </dgm:t>
    </dgm:pt>
    <dgm:pt modelId="{209A7E16-F72C-2F4A-B088-AB049A1C0479}">
      <dgm:prSet phldrT="[Text]"/>
      <dgm:spPr/>
      <dgm:t>
        <a:bodyPr/>
        <a:lstStyle/>
        <a:p>
          <a:r>
            <a:rPr lang="en-US"/>
            <a:t>Market Transformation Benefits</a:t>
          </a:r>
        </a:p>
      </dgm:t>
    </dgm:pt>
    <dgm:pt modelId="{89EECC9A-8BEE-8C4A-A280-A79070654199}" type="parTrans" cxnId="{628C2360-B0D6-2042-A3A6-D71A86D01464}">
      <dgm:prSet/>
      <dgm:spPr/>
      <dgm:t>
        <a:bodyPr/>
        <a:lstStyle/>
        <a:p>
          <a:endParaRPr lang="en-US"/>
        </a:p>
      </dgm:t>
    </dgm:pt>
    <dgm:pt modelId="{F8CFF5E7-DA4D-2A4C-BCFD-B417D114350C}" type="sibTrans" cxnId="{628C2360-B0D6-2042-A3A6-D71A86D01464}">
      <dgm:prSet/>
      <dgm:spPr/>
      <dgm:t>
        <a:bodyPr/>
        <a:lstStyle/>
        <a:p>
          <a:endParaRPr lang="en-US"/>
        </a:p>
      </dgm:t>
    </dgm:pt>
    <dgm:pt modelId="{4C7FAE5D-7613-5D44-9355-4D7DB62BBEE6}">
      <dgm:prSet/>
      <dgm:spPr/>
      <dgm:t>
        <a:bodyPr/>
        <a:lstStyle/>
        <a:p>
          <a:r>
            <a:rPr lang="en-US"/>
            <a:t>Perceived Vehicle Price</a:t>
          </a:r>
        </a:p>
      </dgm:t>
    </dgm:pt>
    <dgm:pt modelId="{8AD326D0-BE38-A649-99DC-D3EA66C183CC}" type="parTrans" cxnId="{ADEC18C3-50B4-C649-A11C-0AA1E34A483F}">
      <dgm:prSet/>
      <dgm:spPr/>
      <dgm:t>
        <a:bodyPr/>
        <a:lstStyle/>
        <a:p>
          <a:endParaRPr lang="en-US"/>
        </a:p>
      </dgm:t>
    </dgm:pt>
    <dgm:pt modelId="{F55D05C2-99C2-724A-B5EC-1F9C105FC347}" type="sibTrans" cxnId="{ADEC18C3-50B4-C649-A11C-0AA1E34A483F}">
      <dgm:prSet/>
      <dgm:spPr/>
      <dgm:t>
        <a:bodyPr/>
        <a:lstStyle/>
        <a:p>
          <a:endParaRPr lang="en-US"/>
        </a:p>
      </dgm:t>
    </dgm:pt>
    <dgm:pt modelId="{82334A58-FB26-E84F-8F9F-13CFA5CBD632}">
      <dgm:prSet/>
      <dgm:spPr/>
      <dgm:t>
        <a:bodyPr/>
        <a:lstStyle/>
        <a:p>
          <a:r>
            <a:rPr lang="en-US"/>
            <a:t>Fuel Production</a:t>
          </a:r>
        </a:p>
      </dgm:t>
    </dgm:pt>
    <dgm:pt modelId="{A7650082-B989-B540-9B87-10A3051B9260}" type="parTrans" cxnId="{146BA482-79A2-B549-9D4F-61126C670543}">
      <dgm:prSet/>
      <dgm:spPr/>
      <dgm:t>
        <a:bodyPr/>
        <a:lstStyle/>
        <a:p>
          <a:endParaRPr lang="en-US"/>
        </a:p>
      </dgm:t>
    </dgm:pt>
    <dgm:pt modelId="{D8766B69-A682-254F-9914-252BC350CF15}" type="sibTrans" cxnId="{146BA482-79A2-B549-9D4F-61126C670543}">
      <dgm:prSet/>
      <dgm:spPr/>
      <dgm:t>
        <a:bodyPr/>
        <a:lstStyle/>
        <a:p>
          <a:endParaRPr lang="en-US"/>
        </a:p>
      </dgm:t>
    </dgm:pt>
    <dgm:pt modelId="{F279CAD6-AA9F-0E44-ADBD-AB2E09F30764}">
      <dgm:prSet/>
      <dgm:spPr/>
      <dgm:t>
        <a:bodyPr/>
        <a:lstStyle/>
        <a:p>
          <a:r>
            <a:rPr lang="en-US"/>
            <a:t>Refueling Infrastructure</a:t>
          </a:r>
        </a:p>
      </dgm:t>
    </dgm:pt>
    <dgm:pt modelId="{0AD8948B-1BCA-B94C-9A4C-F9A14B955C1A}" type="parTrans" cxnId="{911F7940-F478-EB4C-AB59-14CE5B714240}">
      <dgm:prSet/>
      <dgm:spPr/>
      <dgm:t>
        <a:bodyPr/>
        <a:lstStyle/>
        <a:p>
          <a:endParaRPr lang="en-US"/>
        </a:p>
      </dgm:t>
    </dgm:pt>
    <dgm:pt modelId="{FD0D48F2-898B-3F46-8177-CBB9AD1BE325}" type="sibTrans" cxnId="{911F7940-F478-EB4C-AB59-14CE5B714240}">
      <dgm:prSet/>
      <dgm:spPr/>
      <dgm:t>
        <a:bodyPr/>
        <a:lstStyle/>
        <a:p>
          <a:endParaRPr lang="en-US"/>
        </a:p>
      </dgm:t>
    </dgm:pt>
    <dgm:pt modelId="{6F1EFE19-0AA0-6F4F-81FB-4FCB68B93F0D}">
      <dgm:prSet/>
      <dgm:spPr/>
      <dgm:t>
        <a:bodyPr/>
        <a:lstStyle/>
        <a:p>
          <a:r>
            <a:rPr lang="en-US"/>
            <a:t>Vehicle Deployment</a:t>
          </a:r>
        </a:p>
      </dgm:t>
    </dgm:pt>
    <dgm:pt modelId="{025CCD65-3494-BF41-83EF-540CD10343D2}" type="parTrans" cxnId="{4DCFF1CC-DEFA-394B-9930-A1366F198980}">
      <dgm:prSet/>
      <dgm:spPr/>
      <dgm:t>
        <a:bodyPr/>
        <a:lstStyle/>
        <a:p>
          <a:endParaRPr lang="en-US"/>
        </a:p>
      </dgm:t>
    </dgm:pt>
    <dgm:pt modelId="{55BB25D1-73CF-1540-9413-8B00C25D9B11}" type="sibTrans" cxnId="{4DCFF1CC-DEFA-394B-9930-A1366F198980}">
      <dgm:prSet/>
      <dgm:spPr/>
      <dgm:t>
        <a:bodyPr/>
        <a:lstStyle/>
        <a:p>
          <a:endParaRPr lang="en-US"/>
        </a:p>
      </dgm:t>
    </dgm:pt>
    <dgm:pt modelId="{3FCB4E2C-34B0-9C44-8DAE-60C833681B36}">
      <dgm:prSet/>
      <dgm:spPr/>
      <dgm:t>
        <a:bodyPr/>
        <a:lstStyle/>
        <a:p>
          <a:r>
            <a:rPr lang="en-US"/>
            <a:t>Vehicle Cost Reductions</a:t>
          </a:r>
        </a:p>
      </dgm:t>
    </dgm:pt>
    <dgm:pt modelId="{05058305-DE42-C840-BE48-8D1326DB3CD4}" type="parTrans" cxnId="{E0C94C47-D955-624C-966B-1809D3FE38FE}">
      <dgm:prSet/>
      <dgm:spPr/>
      <dgm:t>
        <a:bodyPr/>
        <a:lstStyle/>
        <a:p>
          <a:endParaRPr lang="en-US"/>
        </a:p>
      </dgm:t>
    </dgm:pt>
    <dgm:pt modelId="{3C8F0514-5CEC-124D-A670-6F3E73E24EDB}" type="sibTrans" cxnId="{E0C94C47-D955-624C-966B-1809D3FE38FE}">
      <dgm:prSet/>
      <dgm:spPr/>
      <dgm:t>
        <a:bodyPr/>
        <a:lstStyle/>
        <a:p>
          <a:endParaRPr lang="en-US"/>
        </a:p>
      </dgm:t>
    </dgm:pt>
    <dgm:pt modelId="{52E0621C-5CB2-E140-902E-6DCB038E5B94}">
      <dgm:prSet/>
      <dgm:spPr/>
      <dgm:t>
        <a:bodyPr/>
        <a:lstStyle/>
        <a:p>
          <a:r>
            <a:rPr lang="en-US"/>
            <a:t>Advanced Technologies</a:t>
          </a:r>
        </a:p>
      </dgm:t>
    </dgm:pt>
    <dgm:pt modelId="{9D1F0800-3B0C-2946-9DC9-2B5B2D3F3D9E}" type="parTrans" cxnId="{AACFD46C-6D43-224A-A6EC-D5C27938894F}">
      <dgm:prSet/>
      <dgm:spPr/>
      <dgm:t>
        <a:bodyPr/>
        <a:lstStyle/>
        <a:p>
          <a:endParaRPr lang="en-US"/>
        </a:p>
      </dgm:t>
    </dgm:pt>
    <dgm:pt modelId="{B1BA5992-55EA-1A4E-ABF0-3EA82DB76095}" type="sibTrans" cxnId="{AACFD46C-6D43-224A-A6EC-D5C27938894F}">
      <dgm:prSet/>
      <dgm:spPr/>
      <dgm:t>
        <a:bodyPr/>
        <a:lstStyle/>
        <a:p>
          <a:endParaRPr lang="en-US"/>
        </a:p>
      </dgm:t>
    </dgm:pt>
    <dgm:pt modelId="{855321BA-D790-9F47-993A-B044099F4582}" type="pres">
      <dgm:prSet presAssocID="{02420D66-7601-4B43-8B4D-08A000479E61}" presName="hierChild1" presStyleCnt="0">
        <dgm:presLayoutVars>
          <dgm:orgChart val="1"/>
          <dgm:chPref val="1"/>
          <dgm:dir/>
          <dgm:animOne val="branch"/>
          <dgm:animLvl val="lvl"/>
          <dgm:resizeHandles/>
        </dgm:presLayoutVars>
      </dgm:prSet>
      <dgm:spPr/>
    </dgm:pt>
    <dgm:pt modelId="{64C15692-3728-8B48-94A6-A5123057E801}" type="pres">
      <dgm:prSet presAssocID="{8D892696-2246-E340-8F15-B298D3FF167D}" presName="hierRoot1" presStyleCnt="0">
        <dgm:presLayoutVars>
          <dgm:hierBranch val="init"/>
        </dgm:presLayoutVars>
      </dgm:prSet>
      <dgm:spPr/>
    </dgm:pt>
    <dgm:pt modelId="{20D652C3-9935-F541-AB0F-F6590C5726EF}" type="pres">
      <dgm:prSet presAssocID="{8D892696-2246-E340-8F15-B298D3FF167D}" presName="rootComposite1" presStyleCnt="0"/>
      <dgm:spPr/>
    </dgm:pt>
    <dgm:pt modelId="{28329578-FC81-F945-9B63-8242D0D15897}" type="pres">
      <dgm:prSet presAssocID="{8D892696-2246-E340-8F15-B298D3FF167D}" presName="rootText1" presStyleLbl="node0" presStyleIdx="0" presStyleCnt="1">
        <dgm:presLayoutVars>
          <dgm:chPref val="3"/>
        </dgm:presLayoutVars>
      </dgm:prSet>
      <dgm:spPr/>
    </dgm:pt>
    <dgm:pt modelId="{CB064AF5-807A-B148-94F6-A40F2E6C7696}" type="pres">
      <dgm:prSet presAssocID="{8D892696-2246-E340-8F15-B298D3FF167D}" presName="rootConnector1" presStyleLbl="node1" presStyleIdx="0" presStyleCnt="0"/>
      <dgm:spPr/>
    </dgm:pt>
    <dgm:pt modelId="{2618C52B-FE67-C949-8DBD-83721560418C}" type="pres">
      <dgm:prSet presAssocID="{8D892696-2246-E340-8F15-B298D3FF167D}" presName="hierChild2" presStyleCnt="0"/>
      <dgm:spPr/>
    </dgm:pt>
    <dgm:pt modelId="{CB78FCB2-2D8B-D443-B5A5-DF6839331331}" type="pres">
      <dgm:prSet presAssocID="{ACD691D0-54EC-1540-9757-960E0997C375}" presName="Name37" presStyleLbl="parChTrans1D2" presStyleIdx="0" presStyleCnt="2"/>
      <dgm:spPr/>
    </dgm:pt>
    <dgm:pt modelId="{C417E306-94F7-5349-BA3B-F2C1D99E4825}" type="pres">
      <dgm:prSet presAssocID="{CF92F5DF-F2E0-3649-87B3-23DDDB256713}" presName="hierRoot2" presStyleCnt="0">
        <dgm:presLayoutVars>
          <dgm:hierBranch val="init"/>
        </dgm:presLayoutVars>
      </dgm:prSet>
      <dgm:spPr/>
    </dgm:pt>
    <dgm:pt modelId="{E296A928-0BA1-B747-971F-A39094462ADD}" type="pres">
      <dgm:prSet presAssocID="{CF92F5DF-F2E0-3649-87B3-23DDDB256713}" presName="rootComposite" presStyleCnt="0"/>
      <dgm:spPr/>
    </dgm:pt>
    <dgm:pt modelId="{B90FDA5A-EF63-844D-A61C-0F6859206C52}" type="pres">
      <dgm:prSet presAssocID="{CF92F5DF-F2E0-3649-87B3-23DDDB256713}" presName="rootText" presStyleLbl="node2" presStyleIdx="0" presStyleCnt="2" custLinFactNeighborX="-8895">
        <dgm:presLayoutVars>
          <dgm:chPref val="3"/>
        </dgm:presLayoutVars>
      </dgm:prSet>
      <dgm:spPr/>
    </dgm:pt>
    <dgm:pt modelId="{A8B85DF1-BD12-3540-B667-E5A465ECFB87}" type="pres">
      <dgm:prSet presAssocID="{CF92F5DF-F2E0-3649-87B3-23DDDB256713}" presName="rootConnector" presStyleLbl="node2" presStyleIdx="0" presStyleCnt="2"/>
      <dgm:spPr/>
    </dgm:pt>
    <dgm:pt modelId="{67AFE173-C50E-264B-8B96-EE72508D099C}" type="pres">
      <dgm:prSet presAssocID="{CF92F5DF-F2E0-3649-87B3-23DDDB256713}" presName="hierChild4" presStyleCnt="0"/>
      <dgm:spPr/>
    </dgm:pt>
    <dgm:pt modelId="{41CD4340-C366-CE4B-A032-64DC3DDE65E5}" type="pres">
      <dgm:prSet presAssocID="{A7650082-B989-B540-9B87-10A3051B9260}" presName="Name37" presStyleLbl="parChTrans1D3" presStyleIdx="0" presStyleCnt="6"/>
      <dgm:spPr/>
    </dgm:pt>
    <dgm:pt modelId="{CCE3BCF9-D92F-A644-A04E-D533E8ECA225}" type="pres">
      <dgm:prSet presAssocID="{82334A58-FB26-E84F-8F9F-13CFA5CBD632}" presName="hierRoot2" presStyleCnt="0">
        <dgm:presLayoutVars>
          <dgm:hierBranch val="init"/>
        </dgm:presLayoutVars>
      </dgm:prSet>
      <dgm:spPr/>
    </dgm:pt>
    <dgm:pt modelId="{7293A45B-4618-AF4F-9014-273475B2C916}" type="pres">
      <dgm:prSet presAssocID="{82334A58-FB26-E84F-8F9F-13CFA5CBD632}" presName="rootComposite" presStyleCnt="0"/>
      <dgm:spPr/>
    </dgm:pt>
    <dgm:pt modelId="{028A8F6E-FF7B-9E44-8821-D84D3C4A81AE}" type="pres">
      <dgm:prSet presAssocID="{82334A58-FB26-E84F-8F9F-13CFA5CBD632}" presName="rootText" presStyleLbl="node3" presStyleIdx="0" presStyleCnt="6" custLinFactNeighborX="-8895">
        <dgm:presLayoutVars>
          <dgm:chPref val="3"/>
        </dgm:presLayoutVars>
      </dgm:prSet>
      <dgm:spPr/>
    </dgm:pt>
    <dgm:pt modelId="{F5D6F85A-FC52-E54B-BFFF-A85937BA3120}" type="pres">
      <dgm:prSet presAssocID="{82334A58-FB26-E84F-8F9F-13CFA5CBD632}" presName="rootConnector" presStyleLbl="node3" presStyleIdx="0" presStyleCnt="6"/>
      <dgm:spPr/>
    </dgm:pt>
    <dgm:pt modelId="{16D44F2A-3C62-4D4D-B53A-031888E00BF6}" type="pres">
      <dgm:prSet presAssocID="{82334A58-FB26-E84F-8F9F-13CFA5CBD632}" presName="hierChild4" presStyleCnt="0"/>
      <dgm:spPr/>
    </dgm:pt>
    <dgm:pt modelId="{CB094E05-42F3-DB47-AF70-0395DB4BFC1D}" type="pres">
      <dgm:prSet presAssocID="{82334A58-FB26-E84F-8F9F-13CFA5CBD632}" presName="hierChild5" presStyleCnt="0"/>
      <dgm:spPr/>
    </dgm:pt>
    <dgm:pt modelId="{CBF68505-ED4D-F141-AE9B-C3EBAB1872B8}" type="pres">
      <dgm:prSet presAssocID="{0AD8948B-1BCA-B94C-9A4C-F9A14B955C1A}" presName="Name37" presStyleLbl="parChTrans1D3" presStyleIdx="1" presStyleCnt="6"/>
      <dgm:spPr/>
    </dgm:pt>
    <dgm:pt modelId="{C7901BD5-559C-2F43-B7BF-8F19F56F0203}" type="pres">
      <dgm:prSet presAssocID="{F279CAD6-AA9F-0E44-ADBD-AB2E09F30764}" presName="hierRoot2" presStyleCnt="0">
        <dgm:presLayoutVars>
          <dgm:hierBranch val="init"/>
        </dgm:presLayoutVars>
      </dgm:prSet>
      <dgm:spPr/>
    </dgm:pt>
    <dgm:pt modelId="{0B176EB2-6AF1-494C-939A-5361310E8FF6}" type="pres">
      <dgm:prSet presAssocID="{F279CAD6-AA9F-0E44-ADBD-AB2E09F30764}" presName="rootComposite" presStyleCnt="0"/>
      <dgm:spPr/>
    </dgm:pt>
    <dgm:pt modelId="{3E9D1691-703B-7544-8F33-10F782DF4586}" type="pres">
      <dgm:prSet presAssocID="{F279CAD6-AA9F-0E44-ADBD-AB2E09F30764}" presName="rootText" presStyleLbl="node3" presStyleIdx="1" presStyleCnt="6" custLinFactNeighborX="-8895">
        <dgm:presLayoutVars>
          <dgm:chPref val="3"/>
        </dgm:presLayoutVars>
      </dgm:prSet>
      <dgm:spPr/>
    </dgm:pt>
    <dgm:pt modelId="{5EBBA5E8-3B3A-2042-8A75-D881CBF241EE}" type="pres">
      <dgm:prSet presAssocID="{F279CAD6-AA9F-0E44-ADBD-AB2E09F30764}" presName="rootConnector" presStyleLbl="node3" presStyleIdx="1" presStyleCnt="6"/>
      <dgm:spPr/>
    </dgm:pt>
    <dgm:pt modelId="{75EBF772-23CB-484C-B850-685165D024A4}" type="pres">
      <dgm:prSet presAssocID="{F279CAD6-AA9F-0E44-ADBD-AB2E09F30764}" presName="hierChild4" presStyleCnt="0"/>
      <dgm:spPr/>
    </dgm:pt>
    <dgm:pt modelId="{BE1B4C30-5FB8-0449-BFA2-34832580D733}" type="pres">
      <dgm:prSet presAssocID="{F279CAD6-AA9F-0E44-ADBD-AB2E09F30764}" presName="hierChild5" presStyleCnt="0"/>
      <dgm:spPr/>
    </dgm:pt>
    <dgm:pt modelId="{5D03288C-3625-4C4D-9A28-D3BF970D5367}" type="pres">
      <dgm:prSet presAssocID="{025CCD65-3494-BF41-83EF-540CD10343D2}" presName="Name37" presStyleLbl="parChTrans1D3" presStyleIdx="2" presStyleCnt="6"/>
      <dgm:spPr/>
    </dgm:pt>
    <dgm:pt modelId="{A68C0D2B-1DDC-D24C-8750-F9B94528C356}" type="pres">
      <dgm:prSet presAssocID="{6F1EFE19-0AA0-6F4F-81FB-4FCB68B93F0D}" presName="hierRoot2" presStyleCnt="0">
        <dgm:presLayoutVars>
          <dgm:hierBranch val="init"/>
        </dgm:presLayoutVars>
      </dgm:prSet>
      <dgm:spPr/>
    </dgm:pt>
    <dgm:pt modelId="{0D69ED06-9A98-2840-AEC5-8A66DAF6D191}" type="pres">
      <dgm:prSet presAssocID="{6F1EFE19-0AA0-6F4F-81FB-4FCB68B93F0D}" presName="rootComposite" presStyleCnt="0"/>
      <dgm:spPr/>
    </dgm:pt>
    <dgm:pt modelId="{E11E4E1F-350C-AA4B-84CB-9ACFAE033691}" type="pres">
      <dgm:prSet presAssocID="{6F1EFE19-0AA0-6F4F-81FB-4FCB68B93F0D}" presName="rootText" presStyleLbl="node3" presStyleIdx="2" presStyleCnt="6" custLinFactNeighborX="-8895">
        <dgm:presLayoutVars>
          <dgm:chPref val="3"/>
        </dgm:presLayoutVars>
      </dgm:prSet>
      <dgm:spPr/>
    </dgm:pt>
    <dgm:pt modelId="{23D31C5C-960D-A34B-8537-B65D2553B59C}" type="pres">
      <dgm:prSet presAssocID="{6F1EFE19-0AA0-6F4F-81FB-4FCB68B93F0D}" presName="rootConnector" presStyleLbl="node3" presStyleIdx="2" presStyleCnt="6"/>
      <dgm:spPr/>
    </dgm:pt>
    <dgm:pt modelId="{3BA38E1F-B946-574B-82C3-1435CCA1C80D}" type="pres">
      <dgm:prSet presAssocID="{6F1EFE19-0AA0-6F4F-81FB-4FCB68B93F0D}" presName="hierChild4" presStyleCnt="0"/>
      <dgm:spPr/>
    </dgm:pt>
    <dgm:pt modelId="{ACD28A5C-BE16-5346-83CE-B011EA8D2B1D}" type="pres">
      <dgm:prSet presAssocID="{6F1EFE19-0AA0-6F4F-81FB-4FCB68B93F0D}" presName="hierChild5" presStyleCnt="0"/>
      <dgm:spPr/>
    </dgm:pt>
    <dgm:pt modelId="{982948FB-ECE5-DA4B-B69A-F154CF2D705F}" type="pres">
      <dgm:prSet presAssocID="{CF92F5DF-F2E0-3649-87B3-23DDDB256713}" presName="hierChild5" presStyleCnt="0"/>
      <dgm:spPr/>
    </dgm:pt>
    <dgm:pt modelId="{BA580C75-4CA9-BE45-8907-419655A4D31B}" type="pres">
      <dgm:prSet presAssocID="{89EECC9A-8BEE-8C4A-A280-A79070654199}" presName="Name37" presStyleLbl="parChTrans1D2" presStyleIdx="1" presStyleCnt="2"/>
      <dgm:spPr/>
    </dgm:pt>
    <dgm:pt modelId="{DB385CF7-FB21-2642-91D8-5A3C1B07FDD8}" type="pres">
      <dgm:prSet presAssocID="{209A7E16-F72C-2F4A-B088-AB049A1C0479}" presName="hierRoot2" presStyleCnt="0">
        <dgm:presLayoutVars>
          <dgm:hierBranch val="init"/>
        </dgm:presLayoutVars>
      </dgm:prSet>
      <dgm:spPr/>
    </dgm:pt>
    <dgm:pt modelId="{0F943631-3AB1-6A42-9487-C5C3FA3D0FEE}" type="pres">
      <dgm:prSet presAssocID="{209A7E16-F72C-2F4A-B088-AB049A1C0479}" presName="rootComposite" presStyleCnt="0"/>
      <dgm:spPr/>
    </dgm:pt>
    <dgm:pt modelId="{B790BDDA-42AA-384B-BE59-998A901AF2E6}" type="pres">
      <dgm:prSet presAssocID="{209A7E16-F72C-2F4A-B088-AB049A1C0479}" presName="rootText" presStyleLbl="node2" presStyleIdx="1" presStyleCnt="2" custLinFactNeighborX="13047">
        <dgm:presLayoutVars>
          <dgm:chPref val="3"/>
        </dgm:presLayoutVars>
      </dgm:prSet>
      <dgm:spPr/>
    </dgm:pt>
    <dgm:pt modelId="{D8686BE5-1FDC-6D4E-A66E-8CC223EF2C33}" type="pres">
      <dgm:prSet presAssocID="{209A7E16-F72C-2F4A-B088-AB049A1C0479}" presName="rootConnector" presStyleLbl="node2" presStyleIdx="1" presStyleCnt="2"/>
      <dgm:spPr/>
    </dgm:pt>
    <dgm:pt modelId="{F3BC5534-D667-7F4D-8EA9-92BC0C9556A4}" type="pres">
      <dgm:prSet presAssocID="{209A7E16-F72C-2F4A-B088-AB049A1C0479}" presName="hierChild4" presStyleCnt="0"/>
      <dgm:spPr/>
    </dgm:pt>
    <dgm:pt modelId="{A1AEE09C-C743-FF49-A4C0-C8B6547E93D9}" type="pres">
      <dgm:prSet presAssocID="{8AD326D0-BE38-A649-99DC-D3EA66C183CC}" presName="Name37" presStyleLbl="parChTrans1D3" presStyleIdx="3" presStyleCnt="6"/>
      <dgm:spPr/>
    </dgm:pt>
    <dgm:pt modelId="{5D386717-83AC-814A-9984-EA4FD2E70993}" type="pres">
      <dgm:prSet presAssocID="{4C7FAE5D-7613-5D44-9355-4D7DB62BBEE6}" presName="hierRoot2" presStyleCnt="0">
        <dgm:presLayoutVars>
          <dgm:hierBranch val="init"/>
        </dgm:presLayoutVars>
      </dgm:prSet>
      <dgm:spPr/>
    </dgm:pt>
    <dgm:pt modelId="{F40D3B94-31BC-1748-8DB1-CA538DBC974E}" type="pres">
      <dgm:prSet presAssocID="{4C7FAE5D-7613-5D44-9355-4D7DB62BBEE6}" presName="rootComposite" presStyleCnt="0"/>
      <dgm:spPr/>
    </dgm:pt>
    <dgm:pt modelId="{23237557-5ADB-9947-973A-E4B7845CD46C}" type="pres">
      <dgm:prSet presAssocID="{4C7FAE5D-7613-5D44-9355-4D7DB62BBEE6}" presName="rootText" presStyleLbl="node3" presStyleIdx="3" presStyleCnt="6" custLinFactNeighborX="13047">
        <dgm:presLayoutVars>
          <dgm:chPref val="3"/>
        </dgm:presLayoutVars>
      </dgm:prSet>
      <dgm:spPr/>
    </dgm:pt>
    <dgm:pt modelId="{0E9359CB-1840-3E4C-BFE5-B1CFF6A38B49}" type="pres">
      <dgm:prSet presAssocID="{4C7FAE5D-7613-5D44-9355-4D7DB62BBEE6}" presName="rootConnector" presStyleLbl="node3" presStyleIdx="3" presStyleCnt="6"/>
      <dgm:spPr/>
    </dgm:pt>
    <dgm:pt modelId="{64391811-B0A4-6D4D-BEF8-E5CBC7980321}" type="pres">
      <dgm:prSet presAssocID="{4C7FAE5D-7613-5D44-9355-4D7DB62BBEE6}" presName="hierChild4" presStyleCnt="0"/>
      <dgm:spPr/>
    </dgm:pt>
    <dgm:pt modelId="{AB72CBE7-63F9-7F41-BC43-D7405CF4AD14}" type="pres">
      <dgm:prSet presAssocID="{4C7FAE5D-7613-5D44-9355-4D7DB62BBEE6}" presName="hierChild5" presStyleCnt="0"/>
      <dgm:spPr/>
    </dgm:pt>
    <dgm:pt modelId="{312B02F3-E07B-544F-8AA2-C3F5D0A51A22}" type="pres">
      <dgm:prSet presAssocID="{05058305-DE42-C840-BE48-8D1326DB3CD4}" presName="Name37" presStyleLbl="parChTrans1D3" presStyleIdx="4" presStyleCnt="6"/>
      <dgm:spPr/>
    </dgm:pt>
    <dgm:pt modelId="{9703623B-BB09-0645-8095-7537E823D0FC}" type="pres">
      <dgm:prSet presAssocID="{3FCB4E2C-34B0-9C44-8DAE-60C833681B36}" presName="hierRoot2" presStyleCnt="0">
        <dgm:presLayoutVars>
          <dgm:hierBranch val="init"/>
        </dgm:presLayoutVars>
      </dgm:prSet>
      <dgm:spPr/>
    </dgm:pt>
    <dgm:pt modelId="{93B30243-48FB-F84E-ACC5-6AFA5DCFE060}" type="pres">
      <dgm:prSet presAssocID="{3FCB4E2C-34B0-9C44-8DAE-60C833681B36}" presName="rootComposite" presStyleCnt="0"/>
      <dgm:spPr/>
    </dgm:pt>
    <dgm:pt modelId="{DCD2EB3C-35BB-6F4B-9A04-414767E13430}" type="pres">
      <dgm:prSet presAssocID="{3FCB4E2C-34B0-9C44-8DAE-60C833681B36}" presName="rootText" presStyleLbl="node3" presStyleIdx="4" presStyleCnt="6" custLinFactNeighborX="13047">
        <dgm:presLayoutVars>
          <dgm:chPref val="3"/>
        </dgm:presLayoutVars>
      </dgm:prSet>
      <dgm:spPr/>
    </dgm:pt>
    <dgm:pt modelId="{E5D16D4B-3217-7E40-AE2D-070A9667BFEE}" type="pres">
      <dgm:prSet presAssocID="{3FCB4E2C-34B0-9C44-8DAE-60C833681B36}" presName="rootConnector" presStyleLbl="node3" presStyleIdx="4" presStyleCnt="6"/>
      <dgm:spPr/>
    </dgm:pt>
    <dgm:pt modelId="{2A38E797-0772-2F43-A0C1-1C5AA3623166}" type="pres">
      <dgm:prSet presAssocID="{3FCB4E2C-34B0-9C44-8DAE-60C833681B36}" presName="hierChild4" presStyleCnt="0"/>
      <dgm:spPr/>
    </dgm:pt>
    <dgm:pt modelId="{F7C1F182-DD6A-E24A-8202-D5032E03A58A}" type="pres">
      <dgm:prSet presAssocID="{3FCB4E2C-34B0-9C44-8DAE-60C833681B36}" presName="hierChild5" presStyleCnt="0"/>
      <dgm:spPr/>
    </dgm:pt>
    <dgm:pt modelId="{7729F3D4-29BB-4341-98E9-B667E4D837E2}" type="pres">
      <dgm:prSet presAssocID="{9D1F0800-3B0C-2946-9DC9-2B5B2D3F3D9E}" presName="Name37" presStyleLbl="parChTrans1D3" presStyleIdx="5" presStyleCnt="6"/>
      <dgm:spPr/>
    </dgm:pt>
    <dgm:pt modelId="{325481E0-BE21-9D49-85CF-695760ACBC5A}" type="pres">
      <dgm:prSet presAssocID="{52E0621C-5CB2-E140-902E-6DCB038E5B94}" presName="hierRoot2" presStyleCnt="0">
        <dgm:presLayoutVars>
          <dgm:hierBranch val="init"/>
        </dgm:presLayoutVars>
      </dgm:prSet>
      <dgm:spPr/>
    </dgm:pt>
    <dgm:pt modelId="{8EA7AF80-C65E-1B46-AE1D-AE4DB0F27D53}" type="pres">
      <dgm:prSet presAssocID="{52E0621C-5CB2-E140-902E-6DCB038E5B94}" presName="rootComposite" presStyleCnt="0"/>
      <dgm:spPr/>
    </dgm:pt>
    <dgm:pt modelId="{2F8B521A-E6DB-7040-88B1-CDA8F558CD65}" type="pres">
      <dgm:prSet presAssocID="{52E0621C-5CB2-E140-902E-6DCB038E5B94}" presName="rootText" presStyleLbl="node3" presStyleIdx="5" presStyleCnt="6" custLinFactNeighborX="13047">
        <dgm:presLayoutVars>
          <dgm:chPref val="3"/>
        </dgm:presLayoutVars>
      </dgm:prSet>
      <dgm:spPr/>
    </dgm:pt>
    <dgm:pt modelId="{550E906F-994F-6E46-B893-2A890B6FCEA2}" type="pres">
      <dgm:prSet presAssocID="{52E0621C-5CB2-E140-902E-6DCB038E5B94}" presName="rootConnector" presStyleLbl="node3" presStyleIdx="5" presStyleCnt="6"/>
      <dgm:spPr/>
    </dgm:pt>
    <dgm:pt modelId="{DAE99651-7D86-3F4E-BB00-1EE009566185}" type="pres">
      <dgm:prSet presAssocID="{52E0621C-5CB2-E140-902E-6DCB038E5B94}" presName="hierChild4" presStyleCnt="0"/>
      <dgm:spPr/>
    </dgm:pt>
    <dgm:pt modelId="{64EAB203-65EC-AA41-91D7-2FFDCFBE26AD}" type="pres">
      <dgm:prSet presAssocID="{52E0621C-5CB2-E140-902E-6DCB038E5B94}" presName="hierChild5" presStyleCnt="0"/>
      <dgm:spPr/>
    </dgm:pt>
    <dgm:pt modelId="{222A3189-7F8F-974A-B292-307E10CEF0FC}" type="pres">
      <dgm:prSet presAssocID="{209A7E16-F72C-2F4A-B088-AB049A1C0479}" presName="hierChild5" presStyleCnt="0"/>
      <dgm:spPr/>
    </dgm:pt>
    <dgm:pt modelId="{2C8F2D06-96E9-DB4D-9FFC-F5DFAD21C804}" type="pres">
      <dgm:prSet presAssocID="{8D892696-2246-E340-8F15-B298D3FF167D}" presName="hierChild3" presStyleCnt="0"/>
      <dgm:spPr/>
    </dgm:pt>
  </dgm:ptLst>
  <dgm:cxnLst>
    <dgm:cxn modelId="{971F9807-D29F-C545-9A6B-C12873BA16BE}" type="presOf" srcId="{3FCB4E2C-34B0-9C44-8DAE-60C833681B36}" destId="{E5D16D4B-3217-7E40-AE2D-070A9667BFEE}" srcOrd="1" destOrd="0" presId="urn:microsoft.com/office/officeart/2005/8/layout/orgChart1"/>
    <dgm:cxn modelId="{B0AD3E16-DEB6-1943-9691-4785A0AC4125}" type="presOf" srcId="{05058305-DE42-C840-BE48-8D1326DB3CD4}" destId="{312B02F3-E07B-544F-8AA2-C3F5D0A51A22}" srcOrd="0" destOrd="0" presId="urn:microsoft.com/office/officeart/2005/8/layout/orgChart1"/>
    <dgm:cxn modelId="{5E50E729-15F4-6E4E-B04D-17168A8B98A4}" type="presOf" srcId="{209A7E16-F72C-2F4A-B088-AB049A1C0479}" destId="{B790BDDA-42AA-384B-BE59-998A901AF2E6}" srcOrd="0" destOrd="0" presId="urn:microsoft.com/office/officeart/2005/8/layout/orgChart1"/>
    <dgm:cxn modelId="{1C5BAB30-76B2-3641-AC7C-F08E4285DDD9}" type="presOf" srcId="{F279CAD6-AA9F-0E44-ADBD-AB2E09F30764}" destId="{3E9D1691-703B-7544-8F33-10F782DF4586}" srcOrd="0" destOrd="0" presId="urn:microsoft.com/office/officeart/2005/8/layout/orgChart1"/>
    <dgm:cxn modelId="{B779CE3A-013F-BB45-ACDB-56B19521CAEB}" type="presOf" srcId="{CF92F5DF-F2E0-3649-87B3-23DDDB256713}" destId="{A8B85DF1-BD12-3540-B667-E5A465ECFB87}" srcOrd="1" destOrd="0" presId="urn:microsoft.com/office/officeart/2005/8/layout/orgChart1"/>
    <dgm:cxn modelId="{1BFDE53B-87CD-A84D-A403-9B38AED575BA}" type="presOf" srcId="{3FCB4E2C-34B0-9C44-8DAE-60C833681B36}" destId="{DCD2EB3C-35BB-6F4B-9A04-414767E13430}" srcOrd="0" destOrd="0" presId="urn:microsoft.com/office/officeart/2005/8/layout/orgChart1"/>
    <dgm:cxn modelId="{911F7940-F478-EB4C-AB59-14CE5B714240}" srcId="{CF92F5DF-F2E0-3649-87B3-23DDDB256713}" destId="{F279CAD6-AA9F-0E44-ADBD-AB2E09F30764}" srcOrd="1" destOrd="0" parTransId="{0AD8948B-1BCA-B94C-9A4C-F9A14B955C1A}" sibTransId="{FD0D48F2-898B-3F46-8177-CBB9AD1BE325}"/>
    <dgm:cxn modelId="{A3079140-1373-FB43-A3B3-B2A95A75161F}" type="presOf" srcId="{F279CAD6-AA9F-0E44-ADBD-AB2E09F30764}" destId="{5EBBA5E8-3B3A-2042-8A75-D881CBF241EE}" srcOrd="1" destOrd="0" presId="urn:microsoft.com/office/officeart/2005/8/layout/orgChart1"/>
    <dgm:cxn modelId="{7BFCBB5C-5D38-F040-A16D-7A84C46AFB05}" type="presOf" srcId="{52E0621C-5CB2-E140-902E-6DCB038E5B94}" destId="{2F8B521A-E6DB-7040-88B1-CDA8F558CD65}" srcOrd="0" destOrd="0" presId="urn:microsoft.com/office/officeart/2005/8/layout/orgChart1"/>
    <dgm:cxn modelId="{628C2360-B0D6-2042-A3A6-D71A86D01464}" srcId="{8D892696-2246-E340-8F15-B298D3FF167D}" destId="{209A7E16-F72C-2F4A-B088-AB049A1C0479}" srcOrd="1" destOrd="0" parTransId="{89EECC9A-8BEE-8C4A-A280-A79070654199}" sibTransId="{F8CFF5E7-DA4D-2A4C-BCFD-B417D114350C}"/>
    <dgm:cxn modelId="{E0C94C47-D955-624C-966B-1809D3FE38FE}" srcId="{209A7E16-F72C-2F4A-B088-AB049A1C0479}" destId="{3FCB4E2C-34B0-9C44-8DAE-60C833681B36}" srcOrd="1" destOrd="0" parTransId="{05058305-DE42-C840-BE48-8D1326DB3CD4}" sibTransId="{3C8F0514-5CEC-124D-A670-6F3E73E24EDB}"/>
    <dgm:cxn modelId="{8676B16A-8980-CF4C-AB78-02412CADE1A2}" type="presOf" srcId="{0AD8948B-1BCA-B94C-9A4C-F9A14B955C1A}" destId="{CBF68505-ED4D-F141-AE9B-C3EBAB1872B8}" srcOrd="0" destOrd="0" presId="urn:microsoft.com/office/officeart/2005/8/layout/orgChart1"/>
    <dgm:cxn modelId="{B833F86B-F56F-8840-AEB9-24A8A82B2277}" type="presOf" srcId="{82334A58-FB26-E84F-8F9F-13CFA5CBD632}" destId="{F5D6F85A-FC52-E54B-BFFF-A85937BA3120}" srcOrd="1" destOrd="0" presId="urn:microsoft.com/office/officeart/2005/8/layout/orgChart1"/>
    <dgm:cxn modelId="{AACFD46C-6D43-224A-A6EC-D5C27938894F}" srcId="{209A7E16-F72C-2F4A-B088-AB049A1C0479}" destId="{52E0621C-5CB2-E140-902E-6DCB038E5B94}" srcOrd="2" destOrd="0" parTransId="{9D1F0800-3B0C-2946-9DC9-2B5B2D3F3D9E}" sibTransId="{B1BA5992-55EA-1A4E-ABF0-3EA82DB76095}"/>
    <dgm:cxn modelId="{7EFD7D4D-EE42-3744-9234-16168E239D94}" type="presOf" srcId="{82334A58-FB26-E84F-8F9F-13CFA5CBD632}" destId="{028A8F6E-FF7B-9E44-8821-D84D3C4A81AE}" srcOrd="0" destOrd="0" presId="urn:microsoft.com/office/officeart/2005/8/layout/orgChart1"/>
    <dgm:cxn modelId="{9C52A16F-06D1-2241-BB9B-6766DB036521}" type="presOf" srcId="{8D892696-2246-E340-8F15-B298D3FF167D}" destId="{CB064AF5-807A-B148-94F6-A40F2E6C7696}" srcOrd="1" destOrd="0" presId="urn:microsoft.com/office/officeart/2005/8/layout/orgChart1"/>
    <dgm:cxn modelId="{1B901E74-AACE-8447-B20E-DD00878722EC}" type="presOf" srcId="{CF92F5DF-F2E0-3649-87B3-23DDDB256713}" destId="{B90FDA5A-EF63-844D-A61C-0F6859206C52}" srcOrd="0" destOrd="0" presId="urn:microsoft.com/office/officeart/2005/8/layout/orgChart1"/>
    <dgm:cxn modelId="{A12A0955-C208-E346-88C8-AA1A3A0CCC36}" type="presOf" srcId="{209A7E16-F72C-2F4A-B088-AB049A1C0479}" destId="{D8686BE5-1FDC-6D4E-A66E-8CC223EF2C33}" srcOrd="1" destOrd="0" presId="urn:microsoft.com/office/officeart/2005/8/layout/orgChart1"/>
    <dgm:cxn modelId="{42790B56-76F4-964F-8F3C-EAB118A5D73A}" type="presOf" srcId="{ACD691D0-54EC-1540-9757-960E0997C375}" destId="{CB78FCB2-2D8B-D443-B5A5-DF6839331331}" srcOrd="0" destOrd="0" presId="urn:microsoft.com/office/officeart/2005/8/layout/orgChart1"/>
    <dgm:cxn modelId="{DD39137C-617D-A148-A33C-4FDBC413F1FB}" srcId="{02420D66-7601-4B43-8B4D-08A000479E61}" destId="{8D892696-2246-E340-8F15-B298D3FF167D}" srcOrd="0" destOrd="0" parTransId="{A02BCF97-A909-CC48-81F8-F82C8180026A}" sibTransId="{8F6AC8ED-FE7B-EF45-9214-43EE666172E6}"/>
    <dgm:cxn modelId="{146BA482-79A2-B549-9D4F-61126C670543}" srcId="{CF92F5DF-F2E0-3649-87B3-23DDDB256713}" destId="{82334A58-FB26-E84F-8F9F-13CFA5CBD632}" srcOrd="0" destOrd="0" parTransId="{A7650082-B989-B540-9B87-10A3051B9260}" sibTransId="{D8766B69-A682-254F-9914-252BC350CF15}"/>
    <dgm:cxn modelId="{77845C84-8CF6-4D43-BD1E-7130DB08EE84}" type="presOf" srcId="{A7650082-B989-B540-9B87-10A3051B9260}" destId="{41CD4340-C366-CE4B-A032-64DC3DDE65E5}" srcOrd="0" destOrd="0" presId="urn:microsoft.com/office/officeart/2005/8/layout/orgChart1"/>
    <dgm:cxn modelId="{9F73AD84-16ED-184C-AFD5-61D03655A4E9}" type="presOf" srcId="{52E0621C-5CB2-E140-902E-6DCB038E5B94}" destId="{550E906F-994F-6E46-B893-2A890B6FCEA2}" srcOrd="1" destOrd="0" presId="urn:microsoft.com/office/officeart/2005/8/layout/orgChart1"/>
    <dgm:cxn modelId="{FDEA9D87-28CF-4547-A20A-9DE329810F1A}" type="presOf" srcId="{02420D66-7601-4B43-8B4D-08A000479E61}" destId="{855321BA-D790-9F47-993A-B044099F4582}" srcOrd="0" destOrd="0" presId="urn:microsoft.com/office/officeart/2005/8/layout/orgChart1"/>
    <dgm:cxn modelId="{C7329F88-66E4-7749-B9B4-40BC7204BCFC}" type="presOf" srcId="{4C7FAE5D-7613-5D44-9355-4D7DB62BBEE6}" destId="{23237557-5ADB-9947-973A-E4B7845CD46C}" srcOrd="0" destOrd="0" presId="urn:microsoft.com/office/officeart/2005/8/layout/orgChart1"/>
    <dgm:cxn modelId="{57E1A6A1-4FA5-8A40-AC25-DB62FFF388E0}" type="presOf" srcId="{4C7FAE5D-7613-5D44-9355-4D7DB62BBEE6}" destId="{0E9359CB-1840-3E4C-BFE5-B1CFF6A38B49}" srcOrd="1" destOrd="0" presId="urn:microsoft.com/office/officeart/2005/8/layout/orgChart1"/>
    <dgm:cxn modelId="{A1982EAF-4E83-B848-A7EC-65F391B56705}" type="presOf" srcId="{025CCD65-3494-BF41-83EF-540CD10343D2}" destId="{5D03288C-3625-4C4D-9A28-D3BF970D5367}" srcOrd="0" destOrd="0" presId="urn:microsoft.com/office/officeart/2005/8/layout/orgChart1"/>
    <dgm:cxn modelId="{10AB13BE-F477-8543-9776-A66840CA0A0F}" type="presOf" srcId="{9D1F0800-3B0C-2946-9DC9-2B5B2D3F3D9E}" destId="{7729F3D4-29BB-4341-98E9-B667E4D837E2}" srcOrd="0" destOrd="0" presId="urn:microsoft.com/office/officeart/2005/8/layout/orgChart1"/>
    <dgm:cxn modelId="{ADEC18C3-50B4-C649-A11C-0AA1E34A483F}" srcId="{209A7E16-F72C-2F4A-B088-AB049A1C0479}" destId="{4C7FAE5D-7613-5D44-9355-4D7DB62BBEE6}" srcOrd="0" destOrd="0" parTransId="{8AD326D0-BE38-A649-99DC-D3EA66C183CC}" sibTransId="{F55D05C2-99C2-724A-B5EC-1F9C105FC347}"/>
    <dgm:cxn modelId="{366C15C4-5CFE-9E42-A31C-6AF39102C6FF}" type="presOf" srcId="{8AD326D0-BE38-A649-99DC-D3EA66C183CC}" destId="{A1AEE09C-C743-FF49-A4C0-C8B6547E93D9}" srcOrd="0" destOrd="0" presId="urn:microsoft.com/office/officeart/2005/8/layout/orgChart1"/>
    <dgm:cxn modelId="{4DCFF1CC-DEFA-394B-9930-A1366F198980}" srcId="{CF92F5DF-F2E0-3649-87B3-23DDDB256713}" destId="{6F1EFE19-0AA0-6F4F-81FB-4FCB68B93F0D}" srcOrd="2" destOrd="0" parTransId="{025CCD65-3494-BF41-83EF-540CD10343D2}" sibTransId="{55BB25D1-73CF-1540-9413-8B00C25D9B11}"/>
    <dgm:cxn modelId="{C32E66D4-9EF7-9145-BAE0-3B022099E78C}" type="presOf" srcId="{89EECC9A-8BEE-8C4A-A280-A79070654199}" destId="{BA580C75-4CA9-BE45-8907-419655A4D31B}" srcOrd="0" destOrd="0" presId="urn:microsoft.com/office/officeart/2005/8/layout/orgChart1"/>
    <dgm:cxn modelId="{991281E0-BCBC-FA44-AE3A-D28E22C5E626}" type="presOf" srcId="{8D892696-2246-E340-8F15-B298D3FF167D}" destId="{28329578-FC81-F945-9B63-8242D0D15897}" srcOrd="0" destOrd="0" presId="urn:microsoft.com/office/officeart/2005/8/layout/orgChart1"/>
    <dgm:cxn modelId="{2D3838EE-13BB-BE41-A091-C8B8360A0146}" type="presOf" srcId="{6F1EFE19-0AA0-6F4F-81FB-4FCB68B93F0D}" destId="{23D31C5C-960D-A34B-8537-B65D2553B59C}" srcOrd="1" destOrd="0" presId="urn:microsoft.com/office/officeart/2005/8/layout/orgChart1"/>
    <dgm:cxn modelId="{79D754EF-EC4F-8940-AFE4-50C91F547BCF}" srcId="{8D892696-2246-E340-8F15-B298D3FF167D}" destId="{CF92F5DF-F2E0-3649-87B3-23DDDB256713}" srcOrd="0" destOrd="0" parTransId="{ACD691D0-54EC-1540-9757-960E0997C375}" sibTransId="{380B346A-712F-634A-BFA3-5F85AF03C455}"/>
    <dgm:cxn modelId="{5E2061FA-BD10-B44D-917A-6844800A1E03}" type="presOf" srcId="{6F1EFE19-0AA0-6F4F-81FB-4FCB68B93F0D}" destId="{E11E4E1F-350C-AA4B-84CB-9ACFAE033691}" srcOrd="0" destOrd="0" presId="urn:microsoft.com/office/officeart/2005/8/layout/orgChart1"/>
    <dgm:cxn modelId="{C417F954-B0E0-F04D-B6E1-EBDAB787258F}" type="presParOf" srcId="{855321BA-D790-9F47-993A-B044099F4582}" destId="{64C15692-3728-8B48-94A6-A5123057E801}" srcOrd="0" destOrd="0" presId="urn:microsoft.com/office/officeart/2005/8/layout/orgChart1"/>
    <dgm:cxn modelId="{F823B209-14D7-7949-9853-E999DD70D702}" type="presParOf" srcId="{64C15692-3728-8B48-94A6-A5123057E801}" destId="{20D652C3-9935-F541-AB0F-F6590C5726EF}" srcOrd="0" destOrd="0" presId="urn:microsoft.com/office/officeart/2005/8/layout/orgChart1"/>
    <dgm:cxn modelId="{D23B0CBB-65E2-9847-8777-D2A821A636AB}" type="presParOf" srcId="{20D652C3-9935-F541-AB0F-F6590C5726EF}" destId="{28329578-FC81-F945-9B63-8242D0D15897}" srcOrd="0" destOrd="0" presId="urn:microsoft.com/office/officeart/2005/8/layout/orgChart1"/>
    <dgm:cxn modelId="{7C125CB4-19B5-E344-BEEA-3434AEA9BDFD}" type="presParOf" srcId="{20D652C3-9935-F541-AB0F-F6590C5726EF}" destId="{CB064AF5-807A-B148-94F6-A40F2E6C7696}" srcOrd="1" destOrd="0" presId="urn:microsoft.com/office/officeart/2005/8/layout/orgChart1"/>
    <dgm:cxn modelId="{D0510ED2-A316-DB47-ACF9-E5CDEB055544}" type="presParOf" srcId="{64C15692-3728-8B48-94A6-A5123057E801}" destId="{2618C52B-FE67-C949-8DBD-83721560418C}" srcOrd="1" destOrd="0" presId="urn:microsoft.com/office/officeart/2005/8/layout/orgChart1"/>
    <dgm:cxn modelId="{34C0741A-90FD-CB4B-81AD-AF3C8894A6B5}" type="presParOf" srcId="{2618C52B-FE67-C949-8DBD-83721560418C}" destId="{CB78FCB2-2D8B-D443-B5A5-DF6839331331}" srcOrd="0" destOrd="0" presId="urn:microsoft.com/office/officeart/2005/8/layout/orgChart1"/>
    <dgm:cxn modelId="{F5088C46-EC85-7146-83C2-E5D17BCD0B53}" type="presParOf" srcId="{2618C52B-FE67-C949-8DBD-83721560418C}" destId="{C417E306-94F7-5349-BA3B-F2C1D99E4825}" srcOrd="1" destOrd="0" presId="urn:microsoft.com/office/officeart/2005/8/layout/orgChart1"/>
    <dgm:cxn modelId="{C44D3BE0-4DC6-124B-8B84-1ADD5FB96543}" type="presParOf" srcId="{C417E306-94F7-5349-BA3B-F2C1D99E4825}" destId="{E296A928-0BA1-B747-971F-A39094462ADD}" srcOrd="0" destOrd="0" presId="urn:microsoft.com/office/officeart/2005/8/layout/orgChart1"/>
    <dgm:cxn modelId="{25EB8794-2958-F440-AC1A-1F4FE332DE36}" type="presParOf" srcId="{E296A928-0BA1-B747-971F-A39094462ADD}" destId="{B90FDA5A-EF63-844D-A61C-0F6859206C52}" srcOrd="0" destOrd="0" presId="urn:microsoft.com/office/officeart/2005/8/layout/orgChart1"/>
    <dgm:cxn modelId="{49B7226C-59AF-2E48-8023-CF1D102874E1}" type="presParOf" srcId="{E296A928-0BA1-B747-971F-A39094462ADD}" destId="{A8B85DF1-BD12-3540-B667-E5A465ECFB87}" srcOrd="1" destOrd="0" presId="urn:microsoft.com/office/officeart/2005/8/layout/orgChart1"/>
    <dgm:cxn modelId="{BB603643-1C1F-0849-8151-C822635E8EC4}" type="presParOf" srcId="{C417E306-94F7-5349-BA3B-F2C1D99E4825}" destId="{67AFE173-C50E-264B-8B96-EE72508D099C}" srcOrd="1" destOrd="0" presId="urn:microsoft.com/office/officeart/2005/8/layout/orgChart1"/>
    <dgm:cxn modelId="{96289AAC-F255-AE4F-B448-FCC40AF42C9A}" type="presParOf" srcId="{67AFE173-C50E-264B-8B96-EE72508D099C}" destId="{41CD4340-C366-CE4B-A032-64DC3DDE65E5}" srcOrd="0" destOrd="0" presId="urn:microsoft.com/office/officeart/2005/8/layout/orgChart1"/>
    <dgm:cxn modelId="{11D77057-FB8B-084D-A548-22F3C69CD583}" type="presParOf" srcId="{67AFE173-C50E-264B-8B96-EE72508D099C}" destId="{CCE3BCF9-D92F-A644-A04E-D533E8ECA225}" srcOrd="1" destOrd="0" presId="urn:microsoft.com/office/officeart/2005/8/layout/orgChart1"/>
    <dgm:cxn modelId="{2BCA9C20-FF86-C244-9AE9-D6AA69172654}" type="presParOf" srcId="{CCE3BCF9-D92F-A644-A04E-D533E8ECA225}" destId="{7293A45B-4618-AF4F-9014-273475B2C916}" srcOrd="0" destOrd="0" presId="urn:microsoft.com/office/officeart/2005/8/layout/orgChart1"/>
    <dgm:cxn modelId="{8456A5DE-E06E-4F41-AD85-DEC2B5F6510B}" type="presParOf" srcId="{7293A45B-4618-AF4F-9014-273475B2C916}" destId="{028A8F6E-FF7B-9E44-8821-D84D3C4A81AE}" srcOrd="0" destOrd="0" presId="urn:microsoft.com/office/officeart/2005/8/layout/orgChart1"/>
    <dgm:cxn modelId="{E0BB59DF-9D20-9547-B178-D2ED5941EBA0}" type="presParOf" srcId="{7293A45B-4618-AF4F-9014-273475B2C916}" destId="{F5D6F85A-FC52-E54B-BFFF-A85937BA3120}" srcOrd="1" destOrd="0" presId="urn:microsoft.com/office/officeart/2005/8/layout/orgChart1"/>
    <dgm:cxn modelId="{792924B9-B4A4-2948-B145-CBD879674D9F}" type="presParOf" srcId="{CCE3BCF9-D92F-A644-A04E-D533E8ECA225}" destId="{16D44F2A-3C62-4D4D-B53A-031888E00BF6}" srcOrd="1" destOrd="0" presId="urn:microsoft.com/office/officeart/2005/8/layout/orgChart1"/>
    <dgm:cxn modelId="{39B3DB42-AB5C-6041-813E-A80C94DC14D4}" type="presParOf" srcId="{CCE3BCF9-D92F-A644-A04E-D533E8ECA225}" destId="{CB094E05-42F3-DB47-AF70-0395DB4BFC1D}" srcOrd="2" destOrd="0" presId="urn:microsoft.com/office/officeart/2005/8/layout/orgChart1"/>
    <dgm:cxn modelId="{0E06FC47-78D9-CF46-934A-CB302DC0E53E}" type="presParOf" srcId="{67AFE173-C50E-264B-8B96-EE72508D099C}" destId="{CBF68505-ED4D-F141-AE9B-C3EBAB1872B8}" srcOrd="2" destOrd="0" presId="urn:microsoft.com/office/officeart/2005/8/layout/orgChart1"/>
    <dgm:cxn modelId="{CB566824-40E2-2248-862E-2F5A4D8E4112}" type="presParOf" srcId="{67AFE173-C50E-264B-8B96-EE72508D099C}" destId="{C7901BD5-559C-2F43-B7BF-8F19F56F0203}" srcOrd="3" destOrd="0" presId="urn:microsoft.com/office/officeart/2005/8/layout/orgChart1"/>
    <dgm:cxn modelId="{07AE8EFB-CE1D-4C4B-9A8D-52AADF912E14}" type="presParOf" srcId="{C7901BD5-559C-2F43-B7BF-8F19F56F0203}" destId="{0B176EB2-6AF1-494C-939A-5361310E8FF6}" srcOrd="0" destOrd="0" presId="urn:microsoft.com/office/officeart/2005/8/layout/orgChart1"/>
    <dgm:cxn modelId="{43FD0138-408E-B245-A4C5-675C4393E195}" type="presParOf" srcId="{0B176EB2-6AF1-494C-939A-5361310E8FF6}" destId="{3E9D1691-703B-7544-8F33-10F782DF4586}" srcOrd="0" destOrd="0" presId="urn:microsoft.com/office/officeart/2005/8/layout/orgChart1"/>
    <dgm:cxn modelId="{82FE85D9-5587-374F-9A93-95EB6AFA1F42}" type="presParOf" srcId="{0B176EB2-6AF1-494C-939A-5361310E8FF6}" destId="{5EBBA5E8-3B3A-2042-8A75-D881CBF241EE}" srcOrd="1" destOrd="0" presId="urn:microsoft.com/office/officeart/2005/8/layout/orgChart1"/>
    <dgm:cxn modelId="{00F4207F-CE6A-0248-8F6F-1CE9301810FC}" type="presParOf" srcId="{C7901BD5-559C-2F43-B7BF-8F19F56F0203}" destId="{75EBF772-23CB-484C-B850-685165D024A4}" srcOrd="1" destOrd="0" presId="urn:microsoft.com/office/officeart/2005/8/layout/orgChart1"/>
    <dgm:cxn modelId="{5A011137-CAB7-854E-8B46-33329ACB52C2}" type="presParOf" srcId="{C7901BD5-559C-2F43-B7BF-8F19F56F0203}" destId="{BE1B4C30-5FB8-0449-BFA2-34832580D733}" srcOrd="2" destOrd="0" presId="urn:microsoft.com/office/officeart/2005/8/layout/orgChart1"/>
    <dgm:cxn modelId="{62D1F6CE-249E-9746-8972-3BFA9D2965F2}" type="presParOf" srcId="{67AFE173-C50E-264B-8B96-EE72508D099C}" destId="{5D03288C-3625-4C4D-9A28-D3BF970D5367}" srcOrd="4" destOrd="0" presId="urn:microsoft.com/office/officeart/2005/8/layout/orgChart1"/>
    <dgm:cxn modelId="{776D2FA7-EB89-984A-8ED2-4450B1F48302}" type="presParOf" srcId="{67AFE173-C50E-264B-8B96-EE72508D099C}" destId="{A68C0D2B-1DDC-D24C-8750-F9B94528C356}" srcOrd="5" destOrd="0" presId="urn:microsoft.com/office/officeart/2005/8/layout/orgChart1"/>
    <dgm:cxn modelId="{11D5D19C-A00C-FC4A-A235-9A65D6B16F8B}" type="presParOf" srcId="{A68C0D2B-1DDC-D24C-8750-F9B94528C356}" destId="{0D69ED06-9A98-2840-AEC5-8A66DAF6D191}" srcOrd="0" destOrd="0" presId="urn:microsoft.com/office/officeart/2005/8/layout/orgChart1"/>
    <dgm:cxn modelId="{816727FD-B3B2-7B4B-959D-9297A16CEDD6}" type="presParOf" srcId="{0D69ED06-9A98-2840-AEC5-8A66DAF6D191}" destId="{E11E4E1F-350C-AA4B-84CB-9ACFAE033691}" srcOrd="0" destOrd="0" presId="urn:microsoft.com/office/officeart/2005/8/layout/orgChart1"/>
    <dgm:cxn modelId="{BF9A3AE9-C2A1-C144-AF5B-159F587BA631}" type="presParOf" srcId="{0D69ED06-9A98-2840-AEC5-8A66DAF6D191}" destId="{23D31C5C-960D-A34B-8537-B65D2553B59C}" srcOrd="1" destOrd="0" presId="urn:microsoft.com/office/officeart/2005/8/layout/orgChart1"/>
    <dgm:cxn modelId="{3E84268D-1D96-C54A-B619-1562E4CF1AA6}" type="presParOf" srcId="{A68C0D2B-1DDC-D24C-8750-F9B94528C356}" destId="{3BA38E1F-B946-574B-82C3-1435CCA1C80D}" srcOrd="1" destOrd="0" presId="urn:microsoft.com/office/officeart/2005/8/layout/orgChart1"/>
    <dgm:cxn modelId="{D429384D-8F9C-F543-A7BF-557E45C0CEA8}" type="presParOf" srcId="{A68C0D2B-1DDC-D24C-8750-F9B94528C356}" destId="{ACD28A5C-BE16-5346-83CE-B011EA8D2B1D}" srcOrd="2" destOrd="0" presId="urn:microsoft.com/office/officeart/2005/8/layout/orgChart1"/>
    <dgm:cxn modelId="{34D6DBEC-3557-EF46-A211-63F4537D5592}" type="presParOf" srcId="{C417E306-94F7-5349-BA3B-F2C1D99E4825}" destId="{982948FB-ECE5-DA4B-B69A-F154CF2D705F}" srcOrd="2" destOrd="0" presId="urn:microsoft.com/office/officeart/2005/8/layout/orgChart1"/>
    <dgm:cxn modelId="{9A5B229A-50A6-7748-9EF8-F3010CA88939}" type="presParOf" srcId="{2618C52B-FE67-C949-8DBD-83721560418C}" destId="{BA580C75-4CA9-BE45-8907-419655A4D31B}" srcOrd="2" destOrd="0" presId="urn:microsoft.com/office/officeart/2005/8/layout/orgChart1"/>
    <dgm:cxn modelId="{F8926884-F106-B346-974F-818A0A721781}" type="presParOf" srcId="{2618C52B-FE67-C949-8DBD-83721560418C}" destId="{DB385CF7-FB21-2642-91D8-5A3C1B07FDD8}" srcOrd="3" destOrd="0" presId="urn:microsoft.com/office/officeart/2005/8/layout/orgChart1"/>
    <dgm:cxn modelId="{4A34B856-187B-8E4D-9E82-3B7A9FB74546}" type="presParOf" srcId="{DB385CF7-FB21-2642-91D8-5A3C1B07FDD8}" destId="{0F943631-3AB1-6A42-9487-C5C3FA3D0FEE}" srcOrd="0" destOrd="0" presId="urn:microsoft.com/office/officeart/2005/8/layout/orgChart1"/>
    <dgm:cxn modelId="{0ED329A1-D286-B840-B45A-C1DD4D7F6601}" type="presParOf" srcId="{0F943631-3AB1-6A42-9487-C5C3FA3D0FEE}" destId="{B790BDDA-42AA-384B-BE59-998A901AF2E6}" srcOrd="0" destOrd="0" presId="urn:microsoft.com/office/officeart/2005/8/layout/orgChart1"/>
    <dgm:cxn modelId="{78C3CFF3-D7EB-794C-9ABA-4696AD7E433F}" type="presParOf" srcId="{0F943631-3AB1-6A42-9487-C5C3FA3D0FEE}" destId="{D8686BE5-1FDC-6D4E-A66E-8CC223EF2C33}" srcOrd="1" destOrd="0" presId="urn:microsoft.com/office/officeart/2005/8/layout/orgChart1"/>
    <dgm:cxn modelId="{CCBDCE1D-3150-4B4D-9C3E-8EF617885A96}" type="presParOf" srcId="{DB385CF7-FB21-2642-91D8-5A3C1B07FDD8}" destId="{F3BC5534-D667-7F4D-8EA9-92BC0C9556A4}" srcOrd="1" destOrd="0" presId="urn:microsoft.com/office/officeart/2005/8/layout/orgChart1"/>
    <dgm:cxn modelId="{F26447C2-B418-F146-B180-E78529DF34A1}" type="presParOf" srcId="{F3BC5534-D667-7F4D-8EA9-92BC0C9556A4}" destId="{A1AEE09C-C743-FF49-A4C0-C8B6547E93D9}" srcOrd="0" destOrd="0" presId="urn:microsoft.com/office/officeart/2005/8/layout/orgChart1"/>
    <dgm:cxn modelId="{0AB3354A-E00B-984A-96F4-0668C63F86E0}" type="presParOf" srcId="{F3BC5534-D667-7F4D-8EA9-92BC0C9556A4}" destId="{5D386717-83AC-814A-9984-EA4FD2E70993}" srcOrd="1" destOrd="0" presId="urn:microsoft.com/office/officeart/2005/8/layout/orgChart1"/>
    <dgm:cxn modelId="{F1B248C1-856B-9E45-92B1-671ACB11AB4E}" type="presParOf" srcId="{5D386717-83AC-814A-9984-EA4FD2E70993}" destId="{F40D3B94-31BC-1748-8DB1-CA538DBC974E}" srcOrd="0" destOrd="0" presId="urn:microsoft.com/office/officeart/2005/8/layout/orgChart1"/>
    <dgm:cxn modelId="{717222FD-0C61-EE44-BEEB-9B51CC536878}" type="presParOf" srcId="{F40D3B94-31BC-1748-8DB1-CA538DBC974E}" destId="{23237557-5ADB-9947-973A-E4B7845CD46C}" srcOrd="0" destOrd="0" presId="urn:microsoft.com/office/officeart/2005/8/layout/orgChart1"/>
    <dgm:cxn modelId="{30757856-3854-124E-9A83-76BF2BA3FF47}" type="presParOf" srcId="{F40D3B94-31BC-1748-8DB1-CA538DBC974E}" destId="{0E9359CB-1840-3E4C-BFE5-B1CFF6A38B49}" srcOrd="1" destOrd="0" presId="urn:microsoft.com/office/officeart/2005/8/layout/orgChart1"/>
    <dgm:cxn modelId="{238957A1-327E-424A-BD21-5DBD886519ED}" type="presParOf" srcId="{5D386717-83AC-814A-9984-EA4FD2E70993}" destId="{64391811-B0A4-6D4D-BEF8-E5CBC7980321}" srcOrd="1" destOrd="0" presId="urn:microsoft.com/office/officeart/2005/8/layout/orgChart1"/>
    <dgm:cxn modelId="{3DB5C565-087B-DA4E-A4FC-46CDA1063D09}" type="presParOf" srcId="{5D386717-83AC-814A-9984-EA4FD2E70993}" destId="{AB72CBE7-63F9-7F41-BC43-D7405CF4AD14}" srcOrd="2" destOrd="0" presId="urn:microsoft.com/office/officeart/2005/8/layout/orgChart1"/>
    <dgm:cxn modelId="{47581030-5374-3F42-8967-66F0398CF2F1}" type="presParOf" srcId="{F3BC5534-D667-7F4D-8EA9-92BC0C9556A4}" destId="{312B02F3-E07B-544F-8AA2-C3F5D0A51A22}" srcOrd="2" destOrd="0" presId="urn:microsoft.com/office/officeart/2005/8/layout/orgChart1"/>
    <dgm:cxn modelId="{F6116863-713E-7641-8EF8-A23CF6DBACE7}" type="presParOf" srcId="{F3BC5534-D667-7F4D-8EA9-92BC0C9556A4}" destId="{9703623B-BB09-0645-8095-7537E823D0FC}" srcOrd="3" destOrd="0" presId="urn:microsoft.com/office/officeart/2005/8/layout/orgChart1"/>
    <dgm:cxn modelId="{3129F270-8729-1A44-AE44-E6F1F38D44B8}" type="presParOf" srcId="{9703623B-BB09-0645-8095-7537E823D0FC}" destId="{93B30243-48FB-F84E-ACC5-6AFA5DCFE060}" srcOrd="0" destOrd="0" presId="urn:microsoft.com/office/officeart/2005/8/layout/orgChart1"/>
    <dgm:cxn modelId="{E7373624-E466-A241-9543-7435764B4731}" type="presParOf" srcId="{93B30243-48FB-F84E-ACC5-6AFA5DCFE060}" destId="{DCD2EB3C-35BB-6F4B-9A04-414767E13430}" srcOrd="0" destOrd="0" presId="urn:microsoft.com/office/officeart/2005/8/layout/orgChart1"/>
    <dgm:cxn modelId="{B7C03820-7682-634D-8EDC-74E86F14EC9E}" type="presParOf" srcId="{93B30243-48FB-F84E-ACC5-6AFA5DCFE060}" destId="{E5D16D4B-3217-7E40-AE2D-070A9667BFEE}" srcOrd="1" destOrd="0" presId="urn:microsoft.com/office/officeart/2005/8/layout/orgChart1"/>
    <dgm:cxn modelId="{77E52D24-98A3-9944-B4A5-525D90BC6CC5}" type="presParOf" srcId="{9703623B-BB09-0645-8095-7537E823D0FC}" destId="{2A38E797-0772-2F43-A0C1-1C5AA3623166}" srcOrd="1" destOrd="0" presId="urn:microsoft.com/office/officeart/2005/8/layout/orgChart1"/>
    <dgm:cxn modelId="{B5C32BE4-9C9C-C74F-995B-A7B127505E64}" type="presParOf" srcId="{9703623B-BB09-0645-8095-7537E823D0FC}" destId="{F7C1F182-DD6A-E24A-8202-D5032E03A58A}" srcOrd="2" destOrd="0" presId="urn:microsoft.com/office/officeart/2005/8/layout/orgChart1"/>
    <dgm:cxn modelId="{BDAFFD0D-9F9A-3E4C-9AAF-DE7D1FDAA6E4}" type="presParOf" srcId="{F3BC5534-D667-7F4D-8EA9-92BC0C9556A4}" destId="{7729F3D4-29BB-4341-98E9-B667E4D837E2}" srcOrd="4" destOrd="0" presId="urn:microsoft.com/office/officeart/2005/8/layout/orgChart1"/>
    <dgm:cxn modelId="{DACBBC40-C854-A042-A49E-C933BC221339}" type="presParOf" srcId="{F3BC5534-D667-7F4D-8EA9-92BC0C9556A4}" destId="{325481E0-BE21-9D49-85CF-695760ACBC5A}" srcOrd="5" destOrd="0" presId="urn:microsoft.com/office/officeart/2005/8/layout/orgChart1"/>
    <dgm:cxn modelId="{45AA80FE-D361-4444-B78A-813E803C0D9F}" type="presParOf" srcId="{325481E0-BE21-9D49-85CF-695760ACBC5A}" destId="{8EA7AF80-C65E-1B46-AE1D-AE4DB0F27D53}" srcOrd="0" destOrd="0" presId="urn:microsoft.com/office/officeart/2005/8/layout/orgChart1"/>
    <dgm:cxn modelId="{7244AA7E-1833-0E45-9635-D20F674E1FD0}" type="presParOf" srcId="{8EA7AF80-C65E-1B46-AE1D-AE4DB0F27D53}" destId="{2F8B521A-E6DB-7040-88B1-CDA8F558CD65}" srcOrd="0" destOrd="0" presId="urn:microsoft.com/office/officeart/2005/8/layout/orgChart1"/>
    <dgm:cxn modelId="{E6C589A1-F226-584F-AEB9-6C2396C4C6B2}" type="presParOf" srcId="{8EA7AF80-C65E-1B46-AE1D-AE4DB0F27D53}" destId="{550E906F-994F-6E46-B893-2A890B6FCEA2}" srcOrd="1" destOrd="0" presId="urn:microsoft.com/office/officeart/2005/8/layout/orgChart1"/>
    <dgm:cxn modelId="{D96AC69F-973F-C049-8657-5F68CB8D4AAE}" type="presParOf" srcId="{325481E0-BE21-9D49-85CF-695760ACBC5A}" destId="{DAE99651-7D86-3F4E-BB00-1EE009566185}" srcOrd="1" destOrd="0" presId="urn:microsoft.com/office/officeart/2005/8/layout/orgChart1"/>
    <dgm:cxn modelId="{E93A41DD-72F8-444A-A1A7-1B056E539444}" type="presParOf" srcId="{325481E0-BE21-9D49-85CF-695760ACBC5A}" destId="{64EAB203-65EC-AA41-91D7-2FFDCFBE26AD}" srcOrd="2" destOrd="0" presId="urn:microsoft.com/office/officeart/2005/8/layout/orgChart1"/>
    <dgm:cxn modelId="{05296EF5-1310-4F45-B908-1013E418679D}" type="presParOf" srcId="{DB385CF7-FB21-2642-91D8-5A3C1B07FDD8}" destId="{222A3189-7F8F-974A-B292-307E10CEF0FC}" srcOrd="2" destOrd="0" presId="urn:microsoft.com/office/officeart/2005/8/layout/orgChart1"/>
    <dgm:cxn modelId="{E0DADD6F-3E91-334F-8F7F-7AF22FE5185B}" type="presParOf" srcId="{64C15692-3728-8B48-94A6-A5123057E801}" destId="{2C8F2D06-96E9-DB4D-9FFC-F5DFAD21C80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29F3D4-29BB-4341-98E9-B667E4D837E2}">
      <dsp:nvSpPr>
        <dsp:cNvPr id="0" name=""/>
        <dsp:cNvSpPr/>
      </dsp:nvSpPr>
      <dsp:spPr>
        <a:xfrm>
          <a:off x="3565701" y="1956497"/>
          <a:ext cx="242178" cy="3035301"/>
        </a:xfrm>
        <a:custGeom>
          <a:avLst/>
          <a:gdLst/>
          <a:ahLst/>
          <a:cxnLst/>
          <a:rect l="0" t="0" r="0" b="0"/>
          <a:pathLst>
            <a:path>
              <a:moveTo>
                <a:pt x="0" y="0"/>
              </a:moveTo>
              <a:lnTo>
                <a:pt x="0" y="3035301"/>
              </a:lnTo>
              <a:lnTo>
                <a:pt x="242178" y="303530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2B02F3-E07B-544F-8AA2-C3F5D0A51A22}">
      <dsp:nvSpPr>
        <dsp:cNvPr id="0" name=""/>
        <dsp:cNvSpPr/>
      </dsp:nvSpPr>
      <dsp:spPr>
        <a:xfrm>
          <a:off x="3565701" y="1956497"/>
          <a:ext cx="242178" cy="1888990"/>
        </a:xfrm>
        <a:custGeom>
          <a:avLst/>
          <a:gdLst/>
          <a:ahLst/>
          <a:cxnLst/>
          <a:rect l="0" t="0" r="0" b="0"/>
          <a:pathLst>
            <a:path>
              <a:moveTo>
                <a:pt x="0" y="0"/>
              </a:moveTo>
              <a:lnTo>
                <a:pt x="0" y="1888990"/>
              </a:lnTo>
              <a:lnTo>
                <a:pt x="242178" y="188899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AEE09C-C743-FF49-A4C0-C8B6547E93D9}">
      <dsp:nvSpPr>
        <dsp:cNvPr id="0" name=""/>
        <dsp:cNvSpPr/>
      </dsp:nvSpPr>
      <dsp:spPr>
        <a:xfrm>
          <a:off x="3565701" y="1956497"/>
          <a:ext cx="242178" cy="742680"/>
        </a:xfrm>
        <a:custGeom>
          <a:avLst/>
          <a:gdLst/>
          <a:ahLst/>
          <a:cxnLst/>
          <a:rect l="0" t="0" r="0" b="0"/>
          <a:pathLst>
            <a:path>
              <a:moveTo>
                <a:pt x="0" y="0"/>
              </a:moveTo>
              <a:lnTo>
                <a:pt x="0" y="742680"/>
              </a:lnTo>
              <a:lnTo>
                <a:pt x="242178" y="7426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580C75-4CA9-BE45-8907-419655A4D31B}">
      <dsp:nvSpPr>
        <dsp:cNvPr id="0" name=""/>
        <dsp:cNvSpPr/>
      </dsp:nvSpPr>
      <dsp:spPr>
        <a:xfrm>
          <a:off x="3024078" y="810187"/>
          <a:ext cx="1187432" cy="339049"/>
        </a:xfrm>
        <a:custGeom>
          <a:avLst/>
          <a:gdLst/>
          <a:ahLst/>
          <a:cxnLst/>
          <a:rect l="0" t="0" r="0" b="0"/>
          <a:pathLst>
            <a:path>
              <a:moveTo>
                <a:pt x="0" y="0"/>
              </a:moveTo>
              <a:lnTo>
                <a:pt x="0" y="169524"/>
              </a:lnTo>
              <a:lnTo>
                <a:pt x="1187432" y="169524"/>
              </a:lnTo>
              <a:lnTo>
                <a:pt x="1187432" y="3390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D03288C-3625-4C4D-9A28-D3BF970D5367}">
      <dsp:nvSpPr>
        <dsp:cNvPr id="0" name=""/>
        <dsp:cNvSpPr/>
      </dsp:nvSpPr>
      <dsp:spPr>
        <a:xfrm>
          <a:off x="1257872" y="1956497"/>
          <a:ext cx="242178" cy="3035301"/>
        </a:xfrm>
        <a:custGeom>
          <a:avLst/>
          <a:gdLst/>
          <a:ahLst/>
          <a:cxnLst/>
          <a:rect l="0" t="0" r="0" b="0"/>
          <a:pathLst>
            <a:path>
              <a:moveTo>
                <a:pt x="0" y="0"/>
              </a:moveTo>
              <a:lnTo>
                <a:pt x="0" y="3035301"/>
              </a:lnTo>
              <a:lnTo>
                <a:pt x="242178" y="303530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F68505-ED4D-F141-AE9B-C3EBAB1872B8}">
      <dsp:nvSpPr>
        <dsp:cNvPr id="0" name=""/>
        <dsp:cNvSpPr/>
      </dsp:nvSpPr>
      <dsp:spPr>
        <a:xfrm>
          <a:off x="1257872" y="1956497"/>
          <a:ext cx="242178" cy="1888990"/>
        </a:xfrm>
        <a:custGeom>
          <a:avLst/>
          <a:gdLst/>
          <a:ahLst/>
          <a:cxnLst/>
          <a:rect l="0" t="0" r="0" b="0"/>
          <a:pathLst>
            <a:path>
              <a:moveTo>
                <a:pt x="0" y="0"/>
              </a:moveTo>
              <a:lnTo>
                <a:pt x="0" y="1888990"/>
              </a:lnTo>
              <a:lnTo>
                <a:pt x="242178" y="188899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CD4340-C366-CE4B-A032-64DC3DDE65E5}">
      <dsp:nvSpPr>
        <dsp:cNvPr id="0" name=""/>
        <dsp:cNvSpPr/>
      </dsp:nvSpPr>
      <dsp:spPr>
        <a:xfrm>
          <a:off x="1257872" y="1956497"/>
          <a:ext cx="242178" cy="742680"/>
        </a:xfrm>
        <a:custGeom>
          <a:avLst/>
          <a:gdLst/>
          <a:ahLst/>
          <a:cxnLst/>
          <a:rect l="0" t="0" r="0" b="0"/>
          <a:pathLst>
            <a:path>
              <a:moveTo>
                <a:pt x="0" y="0"/>
              </a:moveTo>
              <a:lnTo>
                <a:pt x="0" y="742680"/>
              </a:lnTo>
              <a:lnTo>
                <a:pt x="242178" y="7426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78FCB2-2D8B-D443-B5A5-DF6839331331}">
      <dsp:nvSpPr>
        <dsp:cNvPr id="0" name=""/>
        <dsp:cNvSpPr/>
      </dsp:nvSpPr>
      <dsp:spPr>
        <a:xfrm>
          <a:off x="1903680" y="810187"/>
          <a:ext cx="1120397" cy="339049"/>
        </a:xfrm>
        <a:custGeom>
          <a:avLst/>
          <a:gdLst/>
          <a:ahLst/>
          <a:cxnLst/>
          <a:rect l="0" t="0" r="0" b="0"/>
          <a:pathLst>
            <a:path>
              <a:moveTo>
                <a:pt x="1120397" y="0"/>
              </a:moveTo>
              <a:lnTo>
                <a:pt x="1120397" y="169524"/>
              </a:lnTo>
              <a:lnTo>
                <a:pt x="0" y="169524"/>
              </a:lnTo>
              <a:lnTo>
                <a:pt x="0" y="3390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329578-FC81-F945-9B63-8242D0D15897}">
      <dsp:nvSpPr>
        <dsp:cNvPr id="0" name=""/>
        <dsp:cNvSpPr/>
      </dsp:nvSpPr>
      <dsp:spPr>
        <a:xfrm>
          <a:off x="2216817" y="2926"/>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CTP Benefits</a:t>
          </a:r>
        </a:p>
      </dsp:txBody>
      <dsp:txXfrm>
        <a:off x="2216817" y="2926"/>
        <a:ext cx="1614521" cy="807260"/>
      </dsp:txXfrm>
    </dsp:sp>
    <dsp:sp modelId="{B90FDA5A-EF63-844D-A61C-0F6859206C52}">
      <dsp:nvSpPr>
        <dsp:cNvPr id="0" name=""/>
        <dsp:cNvSpPr/>
      </dsp:nvSpPr>
      <dsp:spPr>
        <a:xfrm>
          <a:off x="1096419" y="1149236"/>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Expected Benefits</a:t>
          </a:r>
        </a:p>
      </dsp:txBody>
      <dsp:txXfrm>
        <a:off x="1096419" y="1149236"/>
        <a:ext cx="1614521" cy="807260"/>
      </dsp:txXfrm>
    </dsp:sp>
    <dsp:sp modelId="{028A8F6E-FF7B-9E44-8821-D84D3C4A81AE}">
      <dsp:nvSpPr>
        <dsp:cNvPr id="0" name=""/>
        <dsp:cNvSpPr/>
      </dsp:nvSpPr>
      <dsp:spPr>
        <a:xfrm>
          <a:off x="1500050" y="2295547"/>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Fuel Production</a:t>
          </a:r>
        </a:p>
      </dsp:txBody>
      <dsp:txXfrm>
        <a:off x="1500050" y="2295547"/>
        <a:ext cx="1614521" cy="807260"/>
      </dsp:txXfrm>
    </dsp:sp>
    <dsp:sp modelId="{3E9D1691-703B-7544-8F33-10F782DF4586}">
      <dsp:nvSpPr>
        <dsp:cNvPr id="0" name=""/>
        <dsp:cNvSpPr/>
      </dsp:nvSpPr>
      <dsp:spPr>
        <a:xfrm>
          <a:off x="1500050" y="3441858"/>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Refueling Infrastructure</a:t>
          </a:r>
        </a:p>
      </dsp:txBody>
      <dsp:txXfrm>
        <a:off x="1500050" y="3441858"/>
        <a:ext cx="1614521" cy="807260"/>
      </dsp:txXfrm>
    </dsp:sp>
    <dsp:sp modelId="{E11E4E1F-350C-AA4B-84CB-9ACFAE033691}">
      <dsp:nvSpPr>
        <dsp:cNvPr id="0" name=""/>
        <dsp:cNvSpPr/>
      </dsp:nvSpPr>
      <dsp:spPr>
        <a:xfrm>
          <a:off x="1500050" y="4588168"/>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Vehicle Deployment</a:t>
          </a:r>
        </a:p>
      </dsp:txBody>
      <dsp:txXfrm>
        <a:off x="1500050" y="4588168"/>
        <a:ext cx="1614521" cy="807260"/>
      </dsp:txXfrm>
    </dsp:sp>
    <dsp:sp modelId="{B790BDDA-42AA-384B-BE59-998A901AF2E6}">
      <dsp:nvSpPr>
        <dsp:cNvPr id="0" name=""/>
        <dsp:cNvSpPr/>
      </dsp:nvSpPr>
      <dsp:spPr>
        <a:xfrm>
          <a:off x="3404249" y="1149236"/>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Market Transformation Benefits</a:t>
          </a:r>
        </a:p>
      </dsp:txBody>
      <dsp:txXfrm>
        <a:off x="3404249" y="1149236"/>
        <a:ext cx="1614521" cy="807260"/>
      </dsp:txXfrm>
    </dsp:sp>
    <dsp:sp modelId="{23237557-5ADB-9947-973A-E4B7845CD46C}">
      <dsp:nvSpPr>
        <dsp:cNvPr id="0" name=""/>
        <dsp:cNvSpPr/>
      </dsp:nvSpPr>
      <dsp:spPr>
        <a:xfrm>
          <a:off x="3807880" y="2295547"/>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Perceived Vehicle Price</a:t>
          </a:r>
        </a:p>
      </dsp:txBody>
      <dsp:txXfrm>
        <a:off x="3807880" y="2295547"/>
        <a:ext cx="1614521" cy="807260"/>
      </dsp:txXfrm>
    </dsp:sp>
    <dsp:sp modelId="{DCD2EB3C-35BB-6F4B-9A04-414767E13430}">
      <dsp:nvSpPr>
        <dsp:cNvPr id="0" name=""/>
        <dsp:cNvSpPr/>
      </dsp:nvSpPr>
      <dsp:spPr>
        <a:xfrm>
          <a:off x="3807880" y="3441858"/>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Vehicle Cost Reductions</a:t>
          </a:r>
        </a:p>
      </dsp:txBody>
      <dsp:txXfrm>
        <a:off x="3807880" y="3441858"/>
        <a:ext cx="1614521" cy="807260"/>
      </dsp:txXfrm>
    </dsp:sp>
    <dsp:sp modelId="{2F8B521A-E6DB-7040-88B1-CDA8F558CD65}">
      <dsp:nvSpPr>
        <dsp:cNvPr id="0" name=""/>
        <dsp:cNvSpPr/>
      </dsp:nvSpPr>
      <dsp:spPr>
        <a:xfrm>
          <a:off x="3807880" y="4588168"/>
          <a:ext cx="1614521" cy="8072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t>Advanced Technologies</a:t>
          </a:r>
        </a:p>
      </dsp:txBody>
      <dsp:txXfrm>
        <a:off x="3807880" y="4588168"/>
        <a:ext cx="1614521" cy="80726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0.57557</cdr:x>
      <cdr:y>0.18637</cdr:y>
    </cdr:from>
    <cdr:to>
      <cdr:x>0.73654</cdr:x>
      <cdr:y>0.27501</cdr:y>
    </cdr:to>
    <cdr:cxnSp macro="">
      <cdr:nvCxnSpPr>
        <cdr:cNvPr id="3" name="Straight Arrow Connector 2">
          <a:extLst xmlns:a="http://schemas.openxmlformats.org/drawingml/2006/main">
            <a:ext uri="{FF2B5EF4-FFF2-40B4-BE49-F238E27FC236}">
              <a16:creationId xmlns:a16="http://schemas.microsoft.com/office/drawing/2014/main" id="{D32A1F78-FDF4-AE60-99EE-41AF5558F355}"/>
            </a:ext>
          </a:extLst>
        </cdr:cNvPr>
        <cdr:cNvCxnSpPr/>
      </cdr:nvCxnSpPr>
      <cdr:spPr>
        <a:xfrm xmlns:a="http://schemas.openxmlformats.org/drawingml/2006/main" flipH="1">
          <a:off x="2651037" y="731888"/>
          <a:ext cx="741396" cy="348106"/>
        </a:xfrm>
        <a:prstGeom xmlns:a="http://schemas.openxmlformats.org/drawingml/2006/main" prst="straightConnector1">
          <a:avLst/>
        </a:prstGeom>
        <a:ln xmlns:a="http://schemas.openxmlformats.org/drawingml/2006/main">
          <a:tailEnd type="triangle"/>
        </a:ln>
      </cdr:spPr>
      <cdr:style>
        <a:lnRef xmlns:a="http://schemas.openxmlformats.org/drawingml/2006/main" idx="2">
          <a:schemeClr val="dk1"/>
        </a:lnRef>
        <a:fillRef xmlns:a="http://schemas.openxmlformats.org/drawingml/2006/main" idx="0">
          <a:schemeClr val="dk1"/>
        </a:fillRef>
        <a:effectRef xmlns:a="http://schemas.openxmlformats.org/drawingml/2006/main" idx="1">
          <a:schemeClr val="dk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CC06D-B189-F74A-B4D9-3F03D5EEB069}" type="datetimeFigureOut">
              <a:rPr lang="en-US" smtClean="0"/>
              <a:t>10/17/2023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3FDC8-C7E5-AB48-A881-BEF34E7624F7}" type="slidenum">
              <a:rPr lang="en-US" smtClean="0"/>
              <a:t>‹#›</a:t>
            </a:fld>
            <a:endParaRPr lang="en-US"/>
          </a:p>
        </p:txBody>
      </p:sp>
    </p:spTree>
    <p:extLst>
      <p:ext uri="{BB962C8B-B14F-4D97-AF65-F5344CB8AC3E}">
        <p14:creationId xmlns:p14="http://schemas.microsoft.com/office/powerpoint/2010/main" val="839932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53FDC8-C7E5-AB48-A881-BEF34E7624F7}" type="slidenum">
              <a:rPr lang="en-US" smtClean="0"/>
              <a:t>1</a:t>
            </a:fld>
            <a:endParaRPr lang="en-US"/>
          </a:p>
        </p:txBody>
      </p:sp>
    </p:spTree>
    <p:extLst>
      <p:ext uri="{BB962C8B-B14F-4D97-AF65-F5344CB8AC3E}">
        <p14:creationId xmlns:p14="http://schemas.microsoft.com/office/powerpoint/2010/main" val="2024563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6</a:t>
            </a:fld>
            <a:endParaRPr lang="en-US"/>
          </a:p>
        </p:txBody>
      </p:sp>
    </p:spTree>
    <p:extLst>
      <p:ext uri="{BB962C8B-B14F-4D97-AF65-F5344CB8AC3E}">
        <p14:creationId xmlns:p14="http://schemas.microsoft.com/office/powerpoint/2010/main" val="476633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53FDC8-C7E5-AB48-A881-BEF34E7624F7}" type="slidenum">
              <a:rPr lang="en-US" smtClean="0"/>
              <a:t>7</a:t>
            </a:fld>
            <a:endParaRPr lang="en-US"/>
          </a:p>
        </p:txBody>
      </p:sp>
    </p:spTree>
    <p:extLst>
      <p:ext uri="{BB962C8B-B14F-4D97-AF65-F5344CB8AC3E}">
        <p14:creationId xmlns:p14="http://schemas.microsoft.com/office/powerpoint/2010/main" val="1584259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12</a:t>
            </a:fld>
            <a:endParaRPr lang="en-US"/>
          </a:p>
        </p:txBody>
      </p:sp>
    </p:spTree>
    <p:extLst>
      <p:ext uri="{BB962C8B-B14F-4D97-AF65-F5344CB8AC3E}">
        <p14:creationId xmlns:p14="http://schemas.microsoft.com/office/powerpoint/2010/main" val="771867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15</a:t>
            </a:fld>
            <a:endParaRPr lang="en-US"/>
          </a:p>
        </p:txBody>
      </p:sp>
    </p:spTree>
    <p:extLst>
      <p:ext uri="{BB962C8B-B14F-4D97-AF65-F5344CB8AC3E}">
        <p14:creationId xmlns:p14="http://schemas.microsoft.com/office/powerpoint/2010/main" val="4189300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21</a:t>
            </a:fld>
            <a:endParaRPr lang="en-US"/>
          </a:p>
        </p:txBody>
      </p:sp>
    </p:spTree>
    <p:extLst>
      <p:ext uri="{BB962C8B-B14F-4D97-AF65-F5344CB8AC3E}">
        <p14:creationId xmlns:p14="http://schemas.microsoft.com/office/powerpoint/2010/main" val="6902047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3FDC8-C7E5-AB48-A881-BEF34E7624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550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3FDC8-C7E5-AB48-A881-BEF34E7624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86673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3FDC8-C7E5-AB48-A881-BEF34E7624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7596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3FDC8-C7E5-AB48-A881-BEF34E7624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8568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3FDC8-C7E5-AB48-A881-BEF34E7624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5887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3FDC8-C7E5-AB48-A881-BEF34E7624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191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35</a:t>
            </a:fld>
            <a:endParaRPr lang="en-US"/>
          </a:p>
        </p:txBody>
      </p:sp>
    </p:spTree>
    <p:extLst>
      <p:ext uri="{BB962C8B-B14F-4D97-AF65-F5344CB8AC3E}">
        <p14:creationId xmlns:p14="http://schemas.microsoft.com/office/powerpoint/2010/main" val="8103193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38</a:t>
            </a:fld>
            <a:endParaRPr lang="en-US"/>
          </a:p>
        </p:txBody>
      </p:sp>
    </p:spTree>
    <p:extLst>
      <p:ext uri="{BB962C8B-B14F-4D97-AF65-F5344CB8AC3E}">
        <p14:creationId xmlns:p14="http://schemas.microsoft.com/office/powerpoint/2010/main" val="22037523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41</a:t>
            </a:fld>
            <a:endParaRPr lang="en-US"/>
          </a:p>
        </p:txBody>
      </p:sp>
    </p:spTree>
    <p:extLst>
      <p:ext uri="{BB962C8B-B14F-4D97-AF65-F5344CB8AC3E}">
        <p14:creationId xmlns:p14="http://schemas.microsoft.com/office/powerpoint/2010/main" val="1989504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53FDC8-C7E5-AB48-A881-BEF34E7624F7}" type="slidenum">
              <a:rPr lang="en-US" smtClean="0"/>
              <a:t>43</a:t>
            </a:fld>
            <a:endParaRPr lang="en-US"/>
          </a:p>
        </p:txBody>
      </p:sp>
    </p:spTree>
    <p:extLst>
      <p:ext uri="{BB962C8B-B14F-4D97-AF65-F5344CB8AC3E}">
        <p14:creationId xmlns:p14="http://schemas.microsoft.com/office/powerpoint/2010/main" val="34899777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a:extLst>
              <a:ext uri="{28A0092B-C50C-407E-A947-70E740481C1C}">
                <a14:useLocalDpi xmlns:a14="http://schemas.microsoft.com/office/drawing/2010/main" val="0"/>
              </a:ext>
            </a:extLst>
          </a:blip>
          <a:srcRect l="16805" t="13288" r="3423" b="57134"/>
          <a:stretch/>
        </p:blipFill>
        <p:spPr>
          <a:xfrm>
            <a:off x="3525794" y="1142090"/>
            <a:ext cx="8446529" cy="3039762"/>
          </a:xfrm>
          <a:prstGeom prst="rect">
            <a:avLst/>
          </a:prstGeom>
          <a:ln>
            <a:solidFill>
              <a:schemeClr val="tx1">
                <a:lumMod val="20000"/>
                <a:lumOff val="80000"/>
              </a:schemeClr>
            </a:solidFill>
          </a:ln>
        </p:spPr>
      </p:pic>
      <p:sp>
        <p:nvSpPr>
          <p:cNvPr id="7" name="TextBox 6"/>
          <p:cNvSpPr txBox="1"/>
          <p:nvPr userDrawn="1"/>
        </p:nvSpPr>
        <p:spPr>
          <a:xfrm>
            <a:off x="428367" y="977336"/>
            <a:ext cx="2987589" cy="34163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a:ln>
                  <a:noFill/>
                </a:ln>
                <a:solidFill>
                  <a:srgbClr val="FF0000"/>
                </a:solidFill>
                <a:effectLst/>
                <a:uLnTx/>
                <a:uFillTx/>
                <a:latin typeface="Calibri"/>
                <a:ea typeface="+mn-ea"/>
                <a:cs typeface="+mn-cs"/>
              </a:rPr>
              <a:t>PC Users: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a:ln>
                  <a:noFill/>
                </a:ln>
                <a:solidFill>
                  <a:srgbClr val="FF0000"/>
                </a:solidFill>
                <a:effectLst/>
                <a:uLnTx/>
                <a:uFillTx/>
                <a:latin typeface="Calibri"/>
                <a:ea typeface="+mn-ea"/>
                <a:cs typeface="+mn-cs"/>
              </a:rPr>
              <a:t>Microsoft PowerPoint for Windows has default settings that continually compress images. To avoid loss of quality for photos and graphics within this presentation file, please follow these instructions to change your software settings.</a:t>
            </a:r>
            <a:endParaRPr kumimoji="0" lang="en-US" sz="1800" b="0" i="0" u="none" strike="noStrike" kern="1200" cap="none" spc="0" normalizeH="0" baseline="0" noProof="0">
              <a:ln>
                <a:noFill/>
              </a:ln>
              <a:solidFill>
                <a:srgbClr val="333333"/>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3797492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Simpl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80743" y="1541607"/>
            <a:ext cx="6593733" cy="2068823"/>
          </a:xfrm>
          <a:noFill/>
        </p:spPr>
        <p:txBody>
          <a:bodyPr lIns="274320" tIns="0" rIns="274320" bIns="0" anchor="b" anchorCtr="0">
            <a:noAutofit/>
          </a:bodyPr>
          <a:lstStyle>
            <a:lvl1pPr algn="l">
              <a:defRPr sz="3000">
                <a:solidFill>
                  <a:schemeClr val="bg1"/>
                </a:solidFill>
              </a:defRPr>
            </a:lvl1pPr>
          </a:lstStyle>
          <a:p>
            <a:r>
              <a:rPr lang="en-US"/>
              <a:t>Title slide</a:t>
            </a:r>
          </a:p>
        </p:txBody>
      </p:sp>
      <p:sp>
        <p:nvSpPr>
          <p:cNvPr id="16" name="Text Placeholder 20"/>
          <p:cNvSpPr>
            <a:spLocks noGrp="1"/>
          </p:cNvSpPr>
          <p:nvPr>
            <p:ph type="body" sz="quarter" idx="11" hasCustomPrompt="1"/>
          </p:nvPr>
        </p:nvSpPr>
        <p:spPr>
          <a:xfrm>
            <a:off x="3880741" y="4035092"/>
            <a:ext cx="6593735" cy="1035839"/>
          </a:xfrm>
          <a:prstGeom prst="rect">
            <a:avLst/>
          </a:prstGeom>
          <a:noFill/>
          <a:ln>
            <a:noFill/>
          </a:ln>
        </p:spPr>
        <p:txBody>
          <a:bodyPr vert="horz" lIns="274320" tIns="0" rIns="182880" bIns="0" anchor="t" anchorCtr="0">
            <a:noAutofit/>
          </a:bodyPr>
          <a:lstStyle>
            <a:lvl1pPr marL="0" indent="0">
              <a:buNone/>
              <a:defRPr sz="1800" baseline="0">
                <a:solidFill>
                  <a:schemeClr val="bg1"/>
                </a:solidFill>
              </a:defRPr>
            </a:lvl1pPr>
          </a:lstStyle>
          <a:p>
            <a:pPr lvl="0"/>
            <a:r>
              <a:rPr lang="en-US"/>
              <a:t>Presenter Name</a:t>
            </a:r>
          </a:p>
          <a:p>
            <a:pPr lvl="0"/>
            <a:r>
              <a:rPr lang="en-US"/>
              <a:t>Venue or Organization</a:t>
            </a:r>
          </a:p>
          <a:p>
            <a:pPr lvl="0"/>
            <a:r>
              <a:rPr lang="en-US"/>
              <a:t>Date</a:t>
            </a:r>
          </a:p>
        </p:txBody>
      </p:sp>
      <p:cxnSp>
        <p:nvCxnSpPr>
          <p:cNvPr id="4" name="Straight Connector 3"/>
          <p:cNvCxnSpPr/>
          <p:nvPr userDrawn="1"/>
        </p:nvCxnSpPr>
        <p:spPr>
          <a:xfrm>
            <a:off x="4172858" y="3828143"/>
            <a:ext cx="6301617" cy="0"/>
          </a:xfrm>
          <a:prstGeom prst="line">
            <a:avLst/>
          </a:prstGeom>
          <a:effectLst/>
        </p:spPr>
        <p:style>
          <a:lnRef idx="2">
            <a:schemeClr val="accent1"/>
          </a:lnRef>
          <a:fillRef idx="0">
            <a:schemeClr val="accent1"/>
          </a:fillRef>
          <a:effectRef idx="1">
            <a:schemeClr val="accent1"/>
          </a:effectRef>
          <a:fontRef idx="minor">
            <a:schemeClr val="tx1"/>
          </a:fontRef>
        </p:style>
      </p:cxnSp>
      <p:pic>
        <p:nvPicPr>
          <p:cNvPr id="11" name="Graphic 10">
            <a:extLst>
              <a:ext uri="{FF2B5EF4-FFF2-40B4-BE49-F238E27FC236}">
                <a16:creationId xmlns:a16="http://schemas.microsoft.com/office/drawing/2014/main" id="{30B18F56-D611-A640-8F65-89DF8088BEF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23272" y="1"/>
            <a:ext cx="3109189" cy="1092307"/>
          </a:xfrm>
          <a:prstGeom prst="rect">
            <a:avLst/>
          </a:prstGeom>
        </p:spPr>
      </p:pic>
    </p:spTree>
    <p:extLst>
      <p:ext uri="{BB962C8B-B14F-4D97-AF65-F5344CB8AC3E}">
        <p14:creationId xmlns:p14="http://schemas.microsoft.com/office/powerpoint/2010/main" val="1451382032"/>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 Full Phot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Title 1"/>
          <p:cNvSpPr>
            <a:spLocks noGrp="1"/>
          </p:cNvSpPr>
          <p:nvPr>
            <p:ph type="title" hasCustomPrompt="1"/>
          </p:nvPr>
        </p:nvSpPr>
        <p:spPr>
          <a:xfrm>
            <a:off x="3880741" y="2413687"/>
            <a:ext cx="8311259" cy="1096282"/>
          </a:xfrm>
          <a:solidFill>
            <a:schemeClr val="accent1">
              <a:alpha val="75000"/>
            </a:schemeClr>
          </a:solidFill>
        </p:spPr>
        <p:txBody>
          <a:bodyPr lIns="182880" tIns="0" rIns="182880" bIns="0" anchor="ctr" anchorCtr="0">
            <a:noAutofit/>
          </a:bodyPr>
          <a:lstStyle>
            <a:lvl1pPr marL="0" indent="0" algn="l">
              <a:defRPr sz="3000" baseline="0"/>
            </a:lvl1pPr>
          </a:lstStyle>
          <a:p>
            <a:r>
              <a:rPr lang="en-US"/>
              <a:t>Title</a:t>
            </a:r>
          </a:p>
        </p:txBody>
      </p:sp>
      <p:sp>
        <p:nvSpPr>
          <p:cNvPr id="4" name="Text Placeholder 3"/>
          <p:cNvSpPr>
            <a:spLocks noGrp="1"/>
          </p:cNvSpPr>
          <p:nvPr>
            <p:ph type="body" sz="quarter" idx="12" hasCustomPrompt="1"/>
          </p:nvPr>
        </p:nvSpPr>
        <p:spPr>
          <a:xfrm>
            <a:off x="3879851" y="3622557"/>
            <a:ext cx="5803900" cy="1282700"/>
          </a:xfrm>
          <a:solidFill>
            <a:schemeClr val="accent1">
              <a:alpha val="75000"/>
            </a:schemeClr>
          </a:solidFill>
        </p:spPr>
        <p:txBody>
          <a:bodyPr lIns="182880" tIns="0" rIns="182880" bIns="0" anchor="ctr" anchorCtr="0">
            <a:normAutofit/>
          </a:bodyPr>
          <a:lstStyle>
            <a:lvl1pPr marL="0" indent="0">
              <a:spcBef>
                <a:spcPts val="0"/>
              </a:spcBef>
              <a:buNone/>
              <a:defRPr sz="1800">
                <a:solidFill>
                  <a:schemeClr val="bg1"/>
                </a:solidFill>
              </a:defRPr>
            </a:lvl1pPr>
          </a:lstStyle>
          <a:p>
            <a:pPr lvl="0"/>
            <a:r>
              <a:rPr lang="en-US"/>
              <a:t>Presenter Name</a:t>
            </a:r>
          </a:p>
          <a:p>
            <a:pPr lvl="0"/>
            <a:r>
              <a:rPr lang="en-US"/>
              <a:t>Venue or Organization</a:t>
            </a:r>
          </a:p>
          <a:p>
            <a:pPr lvl="0"/>
            <a:r>
              <a:rPr lang="en-US"/>
              <a:t>Date</a:t>
            </a:r>
          </a:p>
        </p:txBody>
      </p:sp>
      <p:pic>
        <p:nvPicPr>
          <p:cNvPr id="7" name="Graphic 6">
            <a:extLst>
              <a:ext uri="{FF2B5EF4-FFF2-40B4-BE49-F238E27FC236}">
                <a16:creationId xmlns:a16="http://schemas.microsoft.com/office/drawing/2014/main" id="{18FC129B-1687-4840-80AD-6BAF76C4D41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23272" y="1"/>
            <a:ext cx="3109189" cy="1092307"/>
          </a:xfrm>
          <a:prstGeom prst="rect">
            <a:avLst/>
          </a:prstGeom>
        </p:spPr>
      </p:pic>
    </p:spTree>
    <p:extLst>
      <p:ext uri="{BB962C8B-B14F-4D97-AF65-F5344CB8AC3E}">
        <p14:creationId xmlns:p14="http://schemas.microsoft.com/office/powerpoint/2010/main" val="1107978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Slide - Full Phot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tretch>
            <a:fillRect/>
          </a:stretch>
        </p:blipFill>
        <p:spPr>
          <a:xfrm>
            <a:off x="0" y="0"/>
            <a:ext cx="12192000" cy="6858000"/>
          </a:xfrm>
          <a:prstGeom prst="rect">
            <a:avLst/>
          </a:prstGeom>
        </p:spPr>
      </p:pic>
      <p:sp>
        <p:nvSpPr>
          <p:cNvPr id="13" name="Title 1"/>
          <p:cNvSpPr>
            <a:spLocks noGrp="1"/>
          </p:cNvSpPr>
          <p:nvPr>
            <p:ph type="title" hasCustomPrompt="1"/>
          </p:nvPr>
        </p:nvSpPr>
        <p:spPr>
          <a:xfrm>
            <a:off x="3880741" y="2413687"/>
            <a:ext cx="8311259" cy="1096282"/>
          </a:xfrm>
          <a:solidFill>
            <a:schemeClr val="accent1">
              <a:alpha val="75000"/>
            </a:schemeClr>
          </a:solidFill>
        </p:spPr>
        <p:txBody>
          <a:bodyPr lIns="182880" tIns="0" rIns="182880" bIns="0" anchor="ctr" anchorCtr="0">
            <a:noAutofit/>
          </a:bodyPr>
          <a:lstStyle>
            <a:lvl1pPr marL="0" indent="0" algn="l">
              <a:defRPr sz="3000" baseline="0"/>
            </a:lvl1pPr>
          </a:lstStyle>
          <a:p>
            <a:r>
              <a:rPr lang="en-US"/>
              <a:t>Title</a:t>
            </a:r>
          </a:p>
        </p:txBody>
      </p:sp>
      <p:sp>
        <p:nvSpPr>
          <p:cNvPr id="4" name="Text Placeholder 3"/>
          <p:cNvSpPr>
            <a:spLocks noGrp="1"/>
          </p:cNvSpPr>
          <p:nvPr>
            <p:ph type="body" sz="quarter" idx="12" hasCustomPrompt="1"/>
          </p:nvPr>
        </p:nvSpPr>
        <p:spPr>
          <a:xfrm>
            <a:off x="3879851" y="3622557"/>
            <a:ext cx="5803900" cy="1282700"/>
          </a:xfrm>
          <a:solidFill>
            <a:schemeClr val="accent1">
              <a:alpha val="75000"/>
            </a:schemeClr>
          </a:solidFill>
        </p:spPr>
        <p:txBody>
          <a:bodyPr lIns="182880" tIns="0" rIns="182880" bIns="0" anchor="ctr" anchorCtr="0">
            <a:normAutofit/>
          </a:bodyPr>
          <a:lstStyle>
            <a:lvl1pPr marL="0" indent="0">
              <a:spcBef>
                <a:spcPts val="0"/>
              </a:spcBef>
              <a:buNone/>
              <a:defRPr sz="1800">
                <a:solidFill>
                  <a:schemeClr val="bg1"/>
                </a:solidFill>
              </a:defRPr>
            </a:lvl1pPr>
          </a:lstStyle>
          <a:p>
            <a:pPr lvl="0"/>
            <a:r>
              <a:rPr lang="en-US"/>
              <a:t>Presenter Name</a:t>
            </a:r>
          </a:p>
          <a:p>
            <a:pPr lvl="0"/>
            <a:r>
              <a:rPr lang="en-US"/>
              <a:t>Venue or Organization</a:t>
            </a:r>
          </a:p>
          <a:p>
            <a:pPr lvl="0"/>
            <a:r>
              <a:rPr lang="en-US"/>
              <a:t>Date</a:t>
            </a:r>
          </a:p>
        </p:txBody>
      </p:sp>
      <p:pic>
        <p:nvPicPr>
          <p:cNvPr id="7" name="Graphic 6">
            <a:extLst>
              <a:ext uri="{FF2B5EF4-FFF2-40B4-BE49-F238E27FC236}">
                <a16:creationId xmlns:a16="http://schemas.microsoft.com/office/drawing/2014/main" id="{C169BC4F-AD20-A74A-9E02-5414D7367A4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23272" y="1"/>
            <a:ext cx="3109189" cy="1092307"/>
          </a:xfrm>
          <a:prstGeom prst="rect">
            <a:avLst/>
          </a:prstGeom>
        </p:spPr>
      </p:pic>
    </p:spTree>
    <p:extLst>
      <p:ext uri="{BB962C8B-B14F-4D97-AF65-F5344CB8AC3E}">
        <p14:creationId xmlns:p14="http://schemas.microsoft.com/office/powerpoint/2010/main" val="525057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 Blue Background">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Text Placeholder 7"/>
          <p:cNvSpPr>
            <a:spLocks noGrp="1"/>
          </p:cNvSpPr>
          <p:nvPr>
            <p:ph type="body" sz="quarter" idx="11" hasCustomPrompt="1"/>
          </p:nvPr>
        </p:nvSpPr>
        <p:spPr>
          <a:xfrm>
            <a:off x="3905379" y="2414453"/>
            <a:ext cx="8286621" cy="1095516"/>
          </a:xfrm>
          <a:solidFill>
            <a:schemeClr val="accent1">
              <a:alpha val="75000"/>
            </a:schemeClr>
          </a:solidFill>
        </p:spPr>
        <p:txBody>
          <a:bodyPr lIns="182880" tIns="137160" rIns="182880" bIns="137160" anchor="ctr" anchorCtr="0">
            <a:noAutofit/>
          </a:bodyPr>
          <a:lstStyle>
            <a:lvl1pPr marL="0" indent="0">
              <a:lnSpc>
                <a:spcPts val="2800"/>
              </a:lnSpc>
              <a:buNone/>
              <a:defRPr sz="3000">
                <a:solidFill>
                  <a:schemeClr val="bg1"/>
                </a:solidFill>
              </a:defRPr>
            </a:lvl1pPr>
          </a:lstStyle>
          <a:p>
            <a:pPr lvl="0"/>
            <a:r>
              <a:rPr lang="en-US"/>
              <a:t>Title</a:t>
            </a:r>
          </a:p>
        </p:txBody>
      </p:sp>
      <p:sp>
        <p:nvSpPr>
          <p:cNvPr id="12" name="Text Placeholder 14"/>
          <p:cNvSpPr>
            <a:spLocks noGrp="1"/>
          </p:cNvSpPr>
          <p:nvPr>
            <p:ph type="body" sz="quarter" idx="12" hasCustomPrompt="1"/>
          </p:nvPr>
        </p:nvSpPr>
        <p:spPr>
          <a:xfrm>
            <a:off x="3905379" y="3654414"/>
            <a:ext cx="5763684" cy="1101551"/>
          </a:xfrm>
          <a:solidFill>
            <a:schemeClr val="accent1">
              <a:alpha val="75000"/>
            </a:schemeClr>
          </a:solidFill>
        </p:spPr>
        <p:txBody>
          <a:bodyPr lIns="182880" tIns="137160" rIns="182880" bIns="137160" anchor="ctr" anchorCtr="0">
            <a:noAutofit/>
          </a:bodyPr>
          <a:lstStyle>
            <a:lvl1pPr marL="0" indent="0">
              <a:lnSpc>
                <a:spcPts val="1760"/>
              </a:lnSpc>
              <a:spcBef>
                <a:spcPts val="400"/>
              </a:spcBef>
              <a:buNone/>
              <a:defRPr sz="1800" baseline="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Presenter Name</a:t>
            </a:r>
          </a:p>
          <a:p>
            <a:pPr lvl="0"/>
            <a:r>
              <a:rPr lang="en-US"/>
              <a:t>Venue or Organization</a:t>
            </a:r>
          </a:p>
          <a:p>
            <a:pPr lvl="0"/>
            <a:r>
              <a:rPr lang="en-US"/>
              <a:t>Date</a:t>
            </a:r>
          </a:p>
        </p:txBody>
      </p:sp>
      <p:pic>
        <p:nvPicPr>
          <p:cNvPr id="7" name="Graphic 6">
            <a:extLst>
              <a:ext uri="{FF2B5EF4-FFF2-40B4-BE49-F238E27FC236}">
                <a16:creationId xmlns:a16="http://schemas.microsoft.com/office/drawing/2014/main" id="{598C41F3-39FB-AB41-808B-38EA9C03030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23272" y="1"/>
            <a:ext cx="3109189" cy="1092307"/>
          </a:xfrm>
          <a:prstGeom prst="rect">
            <a:avLst/>
          </a:prstGeom>
        </p:spPr>
      </p:pic>
    </p:spTree>
    <p:extLst>
      <p:ext uri="{BB962C8B-B14F-4D97-AF65-F5344CB8AC3E}">
        <p14:creationId xmlns:p14="http://schemas.microsoft.com/office/powerpoint/2010/main" val="1554013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imple Slide - Any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6382" y="1"/>
            <a:ext cx="11079237" cy="868947"/>
          </a:xfrm>
          <a:prstGeom prst="rect">
            <a:avLst/>
          </a:prstGeom>
          <a:solidFill>
            <a:schemeClr val="accent1"/>
          </a:solidFill>
        </p:spPr>
        <p:txBody>
          <a:bodyPr vert="horz" lIns="91440" tIns="91440" rIns="91440" bIns="91440" anchor="ctr" anchorCtr="0"/>
          <a:lstStyle>
            <a:lvl1pPr>
              <a:lnSpc>
                <a:spcPct val="90000"/>
              </a:lnSpc>
              <a:defRPr sz="3000">
                <a:solidFill>
                  <a:schemeClr val="bg1"/>
                </a:solidFill>
              </a:defRPr>
            </a:lvl1pPr>
          </a:lstStyle>
          <a:p>
            <a:r>
              <a:rPr lang="en-US"/>
              <a:t>Simple Slide</a:t>
            </a:r>
          </a:p>
        </p:txBody>
      </p:sp>
      <p:sp>
        <p:nvSpPr>
          <p:cNvPr id="3" name="TextBox 2"/>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12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2983348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imple Slide -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1" y="1"/>
            <a:ext cx="5498495" cy="1243013"/>
          </a:xfrm>
          <a:prstGeom prst="rect">
            <a:avLst/>
          </a:prstGeom>
          <a:solidFill>
            <a:srgbClr val="0079C1"/>
          </a:solidFill>
        </p:spPr>
        <p:txBody>
          <a:bodyPr vert="horz" lIns="91440" tIns="91440" rIns="91440" bIns="91440" anchor="ctr" anchorCtr="0"/>
          <a:lstStyle>
            <a:lvl1pPr>
              <a:lnSpc>
                <a:spcPct val="90000"/>
              </a:lnSpc>
              <a:defRPr sz="3000">
                <a:solidFill>
                  <a:schemeClr val="bg1"/>
                </a:solidFill>
              </a:defRPr>
            </a:lvl1pPr>
          </a:lstStyle>
          <a:p>
            <a:r>
              <a:rPr lang="en-US"/>
              <a:t>Simple Slide</a:t>
            </a:r>
          </a:p>
        </p:txBody>
      </p:sp>
      <p:sp>
        <p:nvSpPr>
          <p:cNvPr id="8" name="Text Placeholder 7"/>
          <p:cNvSpPr>
            <a:spLocks noGrp="1"/>
          </p:cNvSpPr>
          <p:nvPr>
            <p:ph type="body" sz="quarter" idx="10"/>
          </p:nvPr>
        </p:nvSpPr>
        <p:spPr>
          <a:xfrm>
            <a:off x="594783" y="1469118"/>
            <a:ext cx="11161788" cy="4853668"/>
          </a:xfrm>
          <a:prstGeom prst="rect">
            <a:avLst/>
          </a:prstGeom>
        </p:spPr>
        <p:txBody>
          <a:bodyPr vert="horz"/>
          <a:lstStyle>
            <a:lvl1pPr>
              <a:defRPr sz="2600"/>
            </a:lvl1pPr>
            <a:lvl2pPr>
              <a:defRPr sz="2400"/>
            </a:lvl2pPr>
            <a:lvl3pPr>
              <a:defRPr sz="2000"/>
            </a:lvl3pPr>
            <a:lvl4pPr>
              <a:defRPr sz="16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Box 3"/>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990264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imple Slide - Text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1" y="1"/>
            <a:ext cx="9764295" cy="868947"/>
          </a:xfrm>
          <a:prstGeom prst="rect">
            <a:avLst/>
          </a:prstGeom>
          <a:solidFill>
            <a:srgbClr val="0079C1"/>
          </a:solidFill>
        </p:spPr>
        <p:txBody>
          <a:bodyPr vert="horz" lIns="91440" tIns="91440" rIns="91440" bIns="91440" anchor="ctr" anchorCtr="0"/>
          <a:lstStyle>
            <a:lvl1pPr>
              <a:lnSpc>
                <a:spcPct val="90000"/>
              </a:lnSpc>
              <a:defRPr sz="3000">
                <a:solidFill>
                  <a:schemeClr val="bg1"/>
                </a:solidFill>
              </a:defRPr>
            </a:lvl1pPr>
          </a:lstStyle>
          <a:p>
            <a:r>
              <a:rPr lang="en-US"/>
              <a:t>Simple Slide</a:t>
            </a:r>
          </a:p>
        </p:txBody>
      </p:sp>
      <p:sp>
        <p:nvSpPr>
          <p:cNvPr id="8" name="Text Placeholder 7"/>
          <p:cNvSpPr>
            <a:spLocks noGrp="1"/>
          </p:cNvSpPr>
          <p:nvPr>
            <p:ph type="body" sz="quarter" idx="10"/>
          </p:nvPr>
        </p:nvSpPr>
        <p:spPr>
          <a:xfrm>
            <a:off x="594783" y="1136316"/>
            <a:ext cx="11161788" cy="5186470"/>
          </a:xfrm>
          <a:prstGeom prst="rect">
            <a:avLst/>
          </a:prstGeom>
        </p:spPr>
        <p:txBody>
          <a:bodyPr vert="horz"/>
          <a:lstStyle>
            <a:lvl1pPr>
              <a:defRPr sz="2600"/>
            </a:lvl1pPr>
            <a:lvl2pPr>
              <a:defRPr sz="2400"/>
            </a:lvl2pPr>
            <a:lvl3pPr>
              <a:defRPr sz="2000"/>
            </a:lvl3pPr>
            <a:lvl4pPr>
              <a:defRPr sz="16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Box 3"/>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4229019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4" name="TextBox 3"/>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5" name="Text Placeholder 8"/>
          <p:cNvSpPr>
            <a:spLocks noGrp="1"/>
          </p:cNvSpPr>
          <p:nvPr>
            <p:ph type="body" sz="quarter" idx="10" hasCustomPrompt="1"/>
          </p:nvPr>
        </p:nvSpPr>
        <p:spPr>
          <a:xfrm>
            <a:off x="609601" y="2148571"/>
            <a:ext cx="10826751" cy="536572"/>
          </a:xfrm>
        </p:spPr>
        <p:txBody>
          <a:bodyPr/>
          <a:lstStyle>
            <a:lvl1pPr marL="0" indent="0" algn="ctr">
              <a:buNone/>
              <a:defRPr baseline="0"/>
            </a:lvl1pPr>
          </a:lstStyle>
          <a:p>
            <a:pPr lvl="0"/>
            <a:r>
              <a:rPr lang="en-US"/>
              <a:t>Blank Slide for Any Content</a:t>
            </a:r>
          </a:p>
        </p:txBody>
      </p:sp>
    </p:spTree>
    <p:extLst>
      <p:ext uri="{BB962C8B-B14F-4D97-AF65-F5344CB8AC3E}">
        <p14:creationId xmlns:p14="http://schemas.microsoft.com/office/powerpoint/2010/main" val="843343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C Slide - Main">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1">
                <a:solidFill>
                  <a:srgbClr val="333333"/>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662085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OC Slide - 1">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1">
                <a:solidFill>
                  <a:srgbClr val="333333"/>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rgbClr val="F6A01A"/>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943313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OC Slide - 2">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rgbClr val="F6A01A"/>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628913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OC Slide - 3">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5417337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OC Slide - 4">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0" name="Text Placeholder 6"/>
          <p:cNvSpPr>
            <a:spLocks noGrp="1"/>
          </p:cNvSpPr>
          <p:nvPr>
            <p:ph type="body" sz="quarter" idx="14" hasCustomPrompt="1"/>
          </p:nvPr>
        </p:nvSpPr>
        <p:spPr>
          <a:xfrm>
            <a:off x="1585619" y="356330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rgbClr val="F6A01A"/>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849434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OC Slide - 5">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40" name="Text Placeholder 6"/>
          <p:cNvSpPr>
            <a:spLocks noGrp="1"/>
          </p:cNvSpPr>
          <p:nvPr>
            <p:ph type="body" sz="quarter" idx="25" hasCustomPrompt="1"/>
          </p:nvPr>
        </p:nvSpPr>
        <p:spPr>
          <a:xfrm>
            <a:off x="1585620" y="3563303"/>
            <a:ext cx="6612465"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Tree>
    <p:extLst>
      <p:ext uri="{BB962C8B-B14F-4D97-AF65-F5344CB8AC3E}">
        <p14:creationId xmlns:p14="http://schemas.microsoft.com/office/powerpoint/2010/main" val="29196819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OC Slide - 6">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40" name="Text Placeholder 6"/>
          <p:cNvSpPr>
            <a:spLocks noGrp="1"/>
          </p:cNvSpPr>
          <p:nvPr>
            <p:ph type="body" sz="quarter" idx="25" hasCustomPrompt="1"/>
          </p:nvPr>
        </p:nvSpPr>
        <p:spPr>
          <a:xfrm>
            <a:off x="1585620" y="3563303"/>
            <a:ext cx="6612465"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Tree>
    <p:extLst>
      <p:ext uri="{BB962C8B-B14F-4D97-AF65-F5344CB8AC3E}">
        <p14:creationId xmlns:p14="http://schemas.microsoft.com/office/powerpoint/2010/main" val="952193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OC Slide - 7">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585619" y="1642428"/>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8" name="Text Placeholder 6"/>
          <p:cNvSpPr>
            <a:spLocks noGrp="1"/>
          </p:cNvSpPr>
          <p:nvPr>
            <p:ph type="body" sz="quarter" idx="12" hasCustomPrompt="1"/>
          </p:nvPr>
        </p:nvSpPr>
        <p:spPr>
          <a:xfrm>
            <a:off x="1585619" y="2292985"/>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9" name="Text Placeholder 6"/>
          <p:cNvSpPr>
            <a:spLocks noGrp="1"/>
          </p:cNvSpPr>
          <p:nvPr>
            <p:ph type="body" sz="quarter" idx="13" hasCustomPrompt="1"/>
          </p:nvPr>
        </p:nvSpPr>
        <p:spPr>
          <a:xfrm>
            <a:off x="1585619" y="294354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1" name="Text Placeholder 6"/>
          <p:cNvSpPr>
            <a:spLocks noGrp="1"/>
          </p:cNvSpPr>
          <p:nvPr>
            <p:ph type="body" sz="quarter" idx="15" hasCustomPrompt="1"/>
          </p:nvPr>
        </p:nvSpPr>
        <p:spPr>
          <a:xfrm>
            <a:off x="1585619" y="420338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2" name="Text Placeholder 6"/>
          <p:cNvSpPr>
            <a:spLocks noGrp="1"/>
          </p:cNvSpPr>
          <p:nvPr>
            <p:ph type="body" sz="quarter" idx="16" hasCustomPrompt="1"/>
          </p:nvPr>
        </p:nvSpPr>
        <p:spPr>
          <a:xfrm>
            <a:off x="1585619" y="4843463"/>
            <a:ext cx="6612467"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
        <p:nvSpPr>
          <p:cNvPr id="13" name="Text Placeholder 6"/>
          <p:cNvSpPr>
            <a:spLocks noGrp="1"/>
          </p:cNvSpPr>
          <p:nvPr>
            <p:ph type="body" sz="quarter" idx="17" hasCustomPrompt="1"/>
          </p:nvPr>
        </p:nvSpPr>
        <p:spPr>
          <a:xfrm>
            <a:off x="1585619" y="5483543"/>
            <a:ext cx="6612467" cy="487362"/>
          </a:xfrm>
          <a:prstGeom prst="rect">
            <a:avLst/>
          </a:prstGeom>
        </p:spPr>
        <p:txBody>
          <a:bodyPr vert="horz" wrap="none" lIns="0" tIns="0" rIns="0" bIns="0" anchor="ctr" anchorCtr="0"/>
          <a:lstStyle>
            <a:lvl1pPr marL="0" indent="0">
              <a:buNone/>
              <a:defRPr sz="2400" b="1">
                <a:solidFill>
                  <a:schemeClr val="tx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cxnSp>
        <p:nvCxnSpPr>
          <p:cNvPr id="16" name="Straight Connector 15"/>
          <p:cNvCxnSpPr/>
          <p:nvPr/>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7" name="Text Placeholder 6"/>
          <p:cNvSpPr>
            <a:spLocks noGrp="1"/>
          </p:cNvSpPr>
          <p:nvPr>
            <p:ph type="body" sz="quarter" idx="18" hasCustomPrompt="1"/>
          </p:nvPr>
        </p:nvSpPr>
        <p:spPr>
          <a:xfrm>
            <a:off x="624418" y="1642428"/>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1</a:t>
            </a:r>
          </a:p>
        </p:txBody>
      </p:sp>
      <p:cxnSp>
        <p:nvCxnSpPr>
          <p:cNvPr id="20" name="Straight Connector 19"/>
          <p:cNvCxnSpPr/>
          <p:nvPr/>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1" name="Text Placeholder 6"/>
          <p:cNvSpPr>
            <a:spLocks noGrp="1"/>
          </p:cNvSpPr>
          <p:nvPr>
            <p:ph type="body" sz="quarter" idx="19" hasCustomPrompt="1"/>
          </p:nvPr>
        </p:nvSpPr>
        <p:spPr>
          <a:xfrm>
            <a:off x="624418" y="2292985"/>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2</a:t>
            </a:r>
          </a:p>
        </p:txBody>
      </p:sp>
      <p:cxnSp>
        <p:nvCxnSpPr>
          <p:cNvPr id="22" name="Straight Connector 21"/>
          <p:cNvCxnSpPr/>
          <p:nvPr/>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3" name="Text Placeholder 6"/>
          <p:cNvSpPr>
            <a:spLocks noGrp="1"/>
          </p:cNvSpPr>
          <p:nvPr>
            <p:ph type="body" sz="quarter" idx="20" hasCustomPrompt="1"/>
          </p:nvPr>
        </p:nvSpPr>
        <p:spPr>
          <a:xfrm>
            <a:off x="624418" y="294354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3</a:t>
            </a:r>
          </a:p>
        </p:txBody>
      </p:sp>
      <p:cxnSp>
        <p:nvCxnSpPr>
          <p:cNvPr id="24" name="Straight Connector 23"/>
          <p:cNvCxnSpPr/>
          <p:nvPr/>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5" name="Text Placeholder 6"/>
          <p:cNvSpPr>
            <a:spLocks noGrp="1"/>
          </p:cNvSpPr>
          <p:nvPr>
            <p:ph type="body" sz="quarter" idx="21" hasCustomPrompt="1"/>
          </p:nvPr>
        </p:nvSpPr>
        <p:spPr>
          <a:xfrm>
            <a:off x="624418" y="356330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4</a:t>
            </a:r>
          </a:p>
        </p:txBody>
      </p:sp>
      <p:cxnSp>
        <p:nvCxnSpPr>
          <p:cNvPr id="26" name="Straight Connector 25"/>
          <p:cNvCxnSpPr/>
          <p:nvPr/>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7" name="Text Placeholder 6"/>
          <p:cNvSpPr>
            <a:spLocks noGrp="1"/>
          </p:cNvSpPr>
          <p:nvPr>
            <p:ph type="body" sz="quarter" idx="22" hasCustomPrompt="1"/>
          </p:nvPr>
        </p:nvSpPr>
        <p:spPr>
          <a:xfrm>
            <a:off x="624418" y="420338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5</a:t>
            </a:r>
          </a:p>
        </p:txBody>
      </p:sp>
      <p:cxnSp>
        <p:nvCxnSpPr>
          <p:cNvPr id="28" name="Straight Connector 27"/>
          <p:cNvCxnSpPr/>
          <p:nvPr/>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9" name="Text Placeholder 6"/>
          <p:cNvSpPr>
            <a:spLocks noGrp="1"/>
          </p:cNvSpPr>
          <p:nvPr>
            <p:ph type="body" sz="quarter" idx="23" hasCustomPrompt="1"/>
          </p:nvPr>
        </p:nvSpPr>
        <p:spPr>
          <a:xfrm>
            <a:off x="624418" y="4843463"/>
            <a:ext cx="811529" cy="487362"/>
          </a:xfrm>
          <a:prstGeom prst="rect">
            <a:avLst/>
          </a:prstGeom>
          <a:solidFill>
            <a:schemeClr val="bg1">
              <a:lumMod val="65000"/>
            </a:schemeClr>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6</a:t>
            </a:r>
          </a:p>
        </p:txBody>
      </p:sp>
      <p:cxnSp>
        <p:nvCxnSpPr>
          <p:cNvPr id="30" name="Straight Connector 29"/>
          <p:cNvCxnSpPr/>
          <p:nvPr/>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1" name="Text Placeholder 6"/>
          <p:cNvSpPr>
            <a:spLocks noGrp="1"/>
          </p:cNvSpPr>
          <p:nvPr>
            <p:ph type="body" sz="quarter" idx="24" hasCustomPrompt="1"/>
          </p:nvPr>
        </p:nvSpPr>
        <p:spPr>
          <a:xfrm>
            <a:off x="624418" y="5495309"/>
            <a:ext cx="811529" cy="487362"/>
          </a:xfrm>
          <a:prstGeom prst="rect">
            <a:avLst/>
          </a:prstGeom>
          <a:solidFill>
            <a:schemeClr val="accent3"/>
          </a:solidFill>
        </p:spPr>
        <p:txBody>
          <a:bodyPr vert="horz" lIns="0" tIns="0" rIns="0" bIns="0" anchor="ctr" anchorCtr="0"/>
          <a:lstStyle>
            <a:lvl1pPr marL="0" indent="0" algn="ctr">
              <a:buNone/>
              <a:defRPr sz="3000" b="1">
                <a:solidFill>
                  <a:schemeClr val="bg1"/>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7</a:t>
            </a:r>
          </a:p>
        </p:txBody>
      </p:sp>
      <p:cxnSp>
        <p:nvCxnSpPr>
          <p:cNvPr id="33" name="Straight Connector 32"/>
          <p:cNvCxnSpPr/>
          <p:nvPr userDrawn="1"/>
        </p:nvCxnSpPr>
        <p:spPr>
          <a:xfrm>
            <a:off x="1585619" y="2129790"/>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userDrawn="1"/>
        </p:nvCxnSpPr>
        <p:spPr>
          <a:xfrm>
            <a:off x="1585619" y="2780347"/>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a:off x="1585619" y="343090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585619" y="405066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a:off x="1585619" y="469074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585619" y="5330825"/>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a:off x="1585619" y="5982671"/>
            <a:ext cx="6612467" cy="0"/>
          </a:xfrm>
          <a:prstGeom prst="line">
            <a:avLst/>
          </a:prstGeom>
          <a:ln w="12700" cmpd="sng">
            <a:solidFill>
              <a:schemeClr val="tx1">
                <a:lumMod val="25000"/>
                <a:lumOff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41" name="Title 1"/>
          <p:cNvSpPr>
            <a:spLocks noGrp="1"/>
          </p:cNvSpPr>
          <p:nvPr>
            <p:ph type="title" hasCustomPrompt="1"/>
          </p:nvPr>
        </p:nvSpPr>
        <p:spPr>
          <a:xfrm>
            <a:off x="609601" y="-633"/>
            <a:ext cx="4282252" cy="1280158"/>
          </a:xfrm>
        </p:spPr>
        <p:txBody>
          <a:bodyPr/>
          <a:lstStyle/>
          <a:p>
            <a:r>
              <a:rPr lang="en-US"/>
              <a:t>Contents</a:t>
            </a:r>
          </a:p>
        </p:txBody>
      </p:sp>
      <p:sp>
        <p:nvSpPr>
          <p:cNvPr id="32" name="TextBox 31"/>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40" name="Text Placeholder 6"/>
          <p:cNvSpPr>
            <a:spLocks noGrp="1"/>
          </p:cNvSpPr>
          <p:nvPr>
            <p:ph type="body" sz="quarter" idx="25" hasCustomPrompt="1"/>
          </p:nvPr>
        </p:nvSpPr>
        <p:spPr>
          <a:xfrm>
            <a:off x="1585620" y="3563303"/>
            <a:ext cx="6612465" cy="487362"/>
          </a:xfrm>
          <a:prstGeom prst="rect">
            <a:avLst/>
          </a:prstGeom>
        </p:spPr>
        <p:txBody>
          <a:bodyPr vert="horz" wrap="none" lIns="0" tIns="0" rIns="0" bIns="0" anchor="ctr" anchorCtr="0"/>
          <a:lstStyle>
            <a:lvl1pPr marL="0" indent="0">
              <a:buNone/>
              <a:defRPr sz="2400" b="0">
                <a:solidFill>
                  <a:schemeClr val="bg1">
                    <a:lumMod val="65000"/>
                  </a:schemeClr>
                </a:solidFill>
              </a:defRPr>
            </a:lvl1pPr>
            <a:lvl2pPr marL="457200" indent="0">
              <a:buNone/>
              <a:defRPr sz="2400"/>
            </a:lvl2pPr>
            <a:lvl3pPr marL="914400" indent="0">
              <a:buNone/>
              <a:defRPr sz="2400"/>
            </a:lvl3pPr>
            <a:lvl4pPr marL="1371600" indent="0">
              <a:buNone/>
              <a:defRPr sz="2400"/>
            </a:lvl4pPr>
            <a:lvl5pPr marL="1828800" indent="0">
              <a:buNone/>
              <a:defRPr sz="2400"/>
            </a:lvl5pPr>
          </a:lstStyle>
          <a:p>
            <a:pPr lvl="0"/>
            <a:r>
              <a:rPr lang="en-US"/>
              <a:t>Section Name</a:t>
            </a:r>
          </a:p>
        </p:txBody>
      </p:sp>
    </p:spTree>
    <p:extLst>
      <p:ext uri="{BB962C8B-B14F-4D97-AF65-F5344CB8AC3E}">
        <p14:creationId xmlns:p14="http://schemas.microsoft.com/office/powerpoint/2010/main" val="40175082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ransition Slide - White">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875991" y="1541607"/>
            <a:ext cx="6593733" cy="2068823"/>
          </a:xfrm>
          <a:noFill/>
        </p:spPr>
        <p:txBody>
          <a:bodyPr lIns="274320" tIns="0" rIns="274320" bIns="0" anchor="b" anchorCtr="0">
            <a:noAutofit/>
          </a:bodyPr>
          <a:lstStyle>
            <a:lvl1pPr algn="l">
              <a:defRPr sz="3000" baseline="0">
                <a:solidFill>
                  <a:srgbClr val="333333"/>
                </a:solidFill>
              </a:defRPr>
            </a:lvl1pPr>
          </a:lstStyle>
          <a:p>
            <a:r>
              <a:rPr lang="en-US"/>
              <a:t>Transition Slide Title</a:t>
            </a:r>
          </a:p>
        </p:txBody>
      </p:sp>
      <p:sp>
        <p:nvSpPr>
          <p:cNvPr id="7" name="Text Placeholder 20"/>
          <p:cNvSpPr>
            <a:spLocks noGrp="1"/>
          </p:cNvSpPr>
          <p:nvPr>
            <p:ph type="body" sz="quarter" idx="11" hasCustomPrompt="1"/>
          </p:nvPr>
        </p:nvSpPr>
        <p:spPr>
          <a:xfrm>
            <a:off x="875988" y="4035092"/>
            <a:ext cx="6593735" cy="1035839"/>
          </a:xfrm>
          <a:prstGeom prst="rect">
            <a:avLst/>
          </a:prstGeom>
          <a:noFill/>
          <a:ln>
            <a:noFill/>
          </a:ln>
        </p:spPr>
        <p:txBody>
          <a:bodyPr vert="horz" lIns="274320" tIns="0" rIns="182880" bIns="0" anchor="t" anchorCtr="0">
            <a:noAutofit/>
          </a:bodyPr>
          <a:lstStyle>
            <a:lvl1pPr marL="0" indent="0">
              <a:buNone/>
              <a:defRPr sz="1800" baseline="0">
                <a:solidFill>
                  <a:srgbClr val="333333"/>
                </a:solidFill>
              </a:defRPr>
            </a:lvl1pPr>
          </a:lstStyle>
          <a:p>
            <a:pPr lvl="0"/>
            <a:r>
              <a:rPr lang="en-US"/>
              <a:t>Subtitle or additional text</a:t>
            </a:r>
          </a:p>
        </p:txBody>
      </p:sp>
      <p:cxnSp>
        <p:nvCxnSpPr>
          <p:cNvPr id="9" name="Straight Connector 8"/>
          <p:cNvCxnSpPr/>
          <p:nvPr userDrawn="1"/>
        </p:nvCxnSpPr>
        <p:spPr>
          <a:xfrm>
            <a:off x="1168106" y="3828143"/>
            <a:ext cx="6301617" cy="0"/>
          </a:xfrm>
          <a:prstGeom prst="line">
            <a:avLst/>
          </a:prstGeom>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46323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ransition Slide - Blue">
    <p:spTree>
      <p:nvGrpSpPr>
        <p:cNvPr id="1" name=""/>
        <p:cNvGrpSpPr/>
        <p:nvPr/>
      </p:nvGrpSpPr>
      <p:grpSpPr>
        <a:xfrm>
          <a:off x="0" y="0"/>
          <a:ext cx="0" cy="0"/>
          <a:chOff x="0" y="0"/>
          <a:chExt cx="0" cy="0"/>
        </a:xfrm>
      </p:grpSpPr>
      <p:sp>
        <p:nvSpPr>
          <p:cNvPr id="5" name="Rectangle 4"/>
          <p:cNvSpPr/>
          <p:nvPr userDrawn="1"/>
        </p:nvSpPr>
        <p:spPr>
          <a:xfrm>
            <a:off x="0" y="0"/>
            <a:ext cx="1219200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6" name="Title 1"/>
          <p:cNvSpPr>
            <a:spLocks noGrp="1"/>
          </p:cNvSpPr>
          <p:nvPr>
            <p:ph type="title" hasCustomPrompt="1"/>
          </p:nvPr>
        </p:nvSpPr>
        <p:spPr>
          <a:xfrm>
            <a:off x="875991" y="1541607"/>
            <a:ext cx="6593733" cy="2068823"/>
          </a:xfrm>
          <a:noFill/>
        </p:spPr>
        <p:txBody>
          <a:bodyPr lIns="274320" tIns="0" rIns="274320" bIns="0" anchor="b" anchorCtr="0">
            <a:noAutofit/>
          </a:bodyPr>
          <a:lstStyle>
            <a:lvl1pPr algn="l">
              <a:defRPr sz="3000" baseline="0">
                <a:solidFill>
                  <a:schemeClr val="bg1"/>
                </a:solidFill>
              </a:defRPr>
            </a:lvl1pPr>
          </a:lstStyle>
          <a:p>
            <a:r>
              <a:rPr lang="en-US"/>
              <a:t>Transition Slide Title</a:t>
            </a:r>
          </a:p>
        </p:txBody>
      </p:sp>
      <p:sp>
        <p:nvSpPr>
          <p:cNvPr id="7" name="Text Placeholder 20"/>
          <p:cNvSpPr>
            <a:spLocks noGrp="1"/>
          </p:cNvSpPr>
          <p:nvPr>
            <p:ph type="body" sz="quarter" idx="11" hasCustomPrompt="1"/>
          </p:nvPr>
        </p:nvSpPr>
        <p:spPr>
          <a:xfrm>
            <a:off x="875988" y="4035092"/>
            <a:ext cx="6593735" cy="1035839"/>
          </a:xfrm>
          <a:prstGeom prst="rect">
            <a:avLst/>
          </a:prstGeom>
          <a:noFill/>
          <a:ln>
            <a:noFill/>
          </a:ln>
        </p:spPr>
        <p:txBody>
          <a:bodyPr vert="horz" lIns="274320" tIns="0" rIns="182880" bIns="0" anchor="t" anchorCtr="0">
            <a:noAutofit/>
          </a:bodyPr>
          <a:lstStyle>
            <a:lvl1pPr marL="0" indent="0">
              <a:buNone/>
              <a:defRPr sz="1800" baseline="0">
                <a:solidFill>
                  <a:schemeClr val="bg1"/>
                </a:solidFill>
              </a:defRPr>
            </a:lvl1pPr>
          </a:lstStyle>
          <a:p>
            <a:pPr lvl="0"/>
            <a:r>
              <a:rPr lang="en-US"/>
              <a:t>Subtitle or additional text</a:t>
            </a:r>
          </a:p>
        </p:txBody>
      </p:sp>
      <p:cxnSp>
        <p:nvCxnSpPr>
          <p:cNvPr id="9" name="Straight Connector 8"/>
          <p:cNvCxnSpPr/>
          <p:nvPr userDrawn="1"/>
        </p:nvCxnSpPr>
        <p:spPr>
          <a:xfrm>
            <a:off x="1168106" y="3828143"/>
            <a:ext cx="6301617" cy="0"/>
          </a:xfrm>
          <a:prstGeom prst="line">
            <a:avLst/>
          </a:prstGeom>
          <a:ln w="28575" cmpd="sng">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459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Key Messaging - Large Photo">
    <p:spTree>
      <p:nvGrpSpPr>
        <p:cNvPr id="1" name=""/>
        <p:cNvGrpSpPr/>
        <p:nvPr/>
      </p:nvGrpSpPr>
      <p:grpSpPr>
        <a:xfrm>
          <a:off x="0" y="0"/>
          <a:ext cx="0" cy="0"/>
          <a:chOff x="0" y="0"/>
          <a:chExt cx="0" cy="0"/>
        </a:xfrm>
      </p:grpSpPr>
      <p:sp>
        <p:nvSpPr>
          <p:cNvPr id="10" name="Picture Placeholder 9"/>
          <p:cNvSpPr>
            <a:spLocks noGrp="1"/>
          </p:cNvSpPr>
          <p:nvPr>
            <p:ph type="pic" sz="quarter" idx="11" hasCustomPrompt="1"/>
          </p:nvPr>
        </p:nvSpPr>
        <p:spPr>
          <a:xfrm>
            <a:off x="0" y="0"/>
            <a:ext cx="12192000" cy="6858000"/>
          </a:xfrm>
          <a:prstGeom prst="rect">
            <a:avLst/>
          </a:prstGeom>
          <a:solidFill>
            <a:srgbClr val="F2F2F2"/>
          </a:solidFill>
        </p:spPr>
        <p:txBody>
          <a:bodyPr vert="horz"/>
          <a:lstStyle>
            <a:lvl1pPr marL="0" indent="0" algn="ctr">
              <a:buNone/>
              <a:defRPr/>
            </a:lvl1pPr>
          </a:lstStyle>
          <a:p>
            <a:r>
              <a:rPr lang="en-US"/>
              <a:t>Insert a large image here</a:t>
            </a:r>
          </a:p>
        </p:txBody>
      </p:sp>
      <p:sp>
        <p:nvSpPr>
          <p:cNvPr id="8" name="Text Placeholder 7"/>
          <p:cNvSpPr>
            <a:spLocks noGrp="1"/>
          </p:cNvSpPr>
          <p:nvPr>
            <p:ph type="body" sz="quarter" idx="10" hasCustomPrompt="1"/>
          </p:nvPr>
        </p:nvSpPr>
        <p:spPr>
          <a:xfrm>
            <a:off x="0" y="2117996"/>
            <a:ext cx="6009594" cy="735586"/>
          </a:xfrm>
          <a:prstGeom prst="rect">
            <a:avLst/>
          </a:prstGeom>
          <a:solidFill>
            <a:srgbClr val="000000">
              <a:alpha val="75000"/>
            </a:srgbClr>
          </a:solidFill>
        </p:spPr>
        <p:txBody>
          <a:bodyPr vert="horz" wrap="none" lIns="457200" tIns="0" rIns="274320" bIns="91440" anchor="ctr" anchorCtr="0">
            <a:spAutoFit/>
          </a:bodyPr>
          <a:lstStyle>
            <a:lvl1pPr marL="0" indent="0">
              <a:lnSpc>
                <a:spcPct val="110000"/>
              </a:lnSpc>
              <a:buNone/>
              <a:defRPr sz="4000">
                <a:solidFill>
                  <a:schemeClr val="bg1"/>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a:t>Key Messaging Slide One </a:t>
            </a:r>
          </a:p>
        </p:txBody>
      </p:sp>
      <p:sp>
        <p:nvSpPr>
          <p:cNvPr id="11" name="Text Placeholder 7"/>
          <p:cNvSpPr>
            <a:spLocks noGrp="1"/>
          </p:cNvSpPr>
          <p:nvPr>
            <p:ph type="body" sz="quarter" idx="12" hasCustomPrompt="1"/>
          </p:nvPr>
        </p:nvSpPr>
        <p:spPr>
          <a:xfrm>
            <a:off x="1" y="2931502"/>
            <a:ext cx="3860672" cy="735586"/>
          </a:xfrm>
          <a:prstGeom prst="rect">
            <a:avLst/>
          </a:prstGeom>
          <a:solidFill>
            <a:srgbClr val="000000">
              <a:alpha val="75000"/>
            </a:srgbClr>
          </a:solidFill>
        </p:spPr>
        <p:txBody>
          <a:bodyPr vert="horz" wrap="none" lIns="457200" tIns="0" rIns="274320" bIns="91440" anchor="ctr" anchorCtr="0">
            <a:spAutoFit/>
          </a:bodyPr>
          <a:lstStyle>
            <a:lvl1pPr marL="0" indent="0">
              <a:lnSpc>
                <a:spcPct val="110000"/>
              </a:lnSpc>
              <a:buNone/>
              <a:defRPr sz="4000" baseline="0">
                <a:solidFill>
                  <a:schemeClr val="bg1"/>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a:t>Transition slide</a:t>
            </a:r>
          </a:p>
        </p:txBody>
      </p:sp>
      <p:sp>
        <p:nvSpPr>
          <p:cNvPr id="5" name="TextBox 4"/>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2459578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ata Slide - Charts">
    <p:spTree>
      <p:nvGrpSpPr>
        <p:cNvPr id="1" name=""/>
        <p:cNvGrpSpPr/>
        <p:nvPr/>
      </p:nvGrpSpPr>
      <p:grpSpPr>
        <a:xfrm>
          <a:off x="0" y="0"/>
          <a:ext cx="0" cy="0"/>
          <a:chOff x="0" y="0"/>
          <a:chExt cx="0" cy="0"/>
        </a:xfrm>
      </p:grpSpPr>
      <p:sp>
        <p:nvSpPr>
          <p:cNvPr id="7" name="Chart Placeholder 6"/>
          <p:cNvSpPr>
            <a:spLocks noGrp="1"/>
          </p:cNvSpPr>
          <p:nvPr>
            <p:ph type="chart" sz="quarter" idx="11" hasCustomPrompt="1"/>
          </p:nvPr>
        </p:nvSpPr>
        <p:spPr>
          <a:xfrm>
            <a:off x="624418" y="2821870"/>
            <a:ext cx="2511385" cy="1883539"/>
          </a:xfrm>
          <a:prstGeom prst="rect">
            <a:avLst/>
          </a:prstGeom>
        </p:spPr>
        <p:txBody>
          <a:bodyPr vert="horz"/>
          <a:lstStyle>
            <a:lvl1pPr marL="0" indent="0">
              <a:buNone/>
              <a:defRPr sz="1200"/>
            </a:lvl1pPr>
          </a:lstStyle>
          <a:p>
            <a:r>
              <a:rPr lang="en-US"/>
              <a:t>Insert Chart</a:t>
            </a:r>
          </a:p>
        </p:txBody>
      </p:sp>
      <p:sp>
        <p:nvSpPr>
          <p:cNvPr id="14" name="Chart Placeholder 6"/>
          <p:cNvSpPr>
            <a:spLocks noGrp="1"/>
          </p:cNvSpPr>
          <p:nvPr>
            <p:ph type="chart" sz="quarter" idx="12" hasCustomPrompt="1"/>
          </p:nvPr>
        </p:nvSpPr>
        <p:spPr>
          <a:xfrm>
            <a:off x="3409010" y="2821870"/>
            <a:ext cx="2511385" cy="1883539"/>
          </a:xfrm>
          <a:prstGeom prst="rect">
            <a:avLst/>
          </a:prstGeom>
        </p:spPr>
        <p:txBody>
          <a:bodyPr vert="horz"/>
          <a:lstStyle>
            <a:lvl1pPr marL="0" indent="0">
              <a:buNone/>
              <a:defRPr sz="1200"/>
            </a:lvl1pPr>
          </a:lstStyle>
          <a:p>
            <a:r>
              <a:rPr lang="en-US"/>
              <a:t>Insert Chart</a:t>
            </a:r>
          </a:p>
        </p:txBody>
      </p:sp>
      <p:sp>
        <p:nvSpPr>
          <p:cNvPr id="15" name="Chart Placeholder 6"/>
          <p:cNvSpPr>
            <a:spLocks noGrp="1"/>
          </p:cNvSpPr>
          <p:nvPr>
            <p:ph type="chart" sz="quarter" idx="13" hasCustomPrompt="1"/>
          </p:nvPr>
        </p:nvSpPr>
        <p:spPr>
          <a:xfrm>
            <a:off x="6206145" y="2821517"/>
            <a:ext cx="2511385" cy="1883539"/>
          </a:xfrm>
          <a:prstGeom prst="rect">
            <a:avLst/>
          </a:prstGeom>
        </p:spPr>
        <p:txBody>
          <a:bodyPr vert="horz"/>
          <a:lstStyle>
            <a:lvl1pPr marL="0" indent="0">
              <a:buNone/>
              <a:defRPr sz="1200"/>
            </a:lvl1pPr>
          </a:lstStyle>
          <a:p>
            <a:r>
              <a:rPr lang="en-US"/>
              <a:t>Insert Chart</a:t>
            </a:r>
          </a:p>
        </p:txBody>
      </p:sp>
      <p:sp>
        <p:nvSpPr>
          <p:cNvPr id="16" name="Chart Placeholder 6"/>
          <p:cNvSpPr>
            <a:spLocks noGrp="1"/>
          </p:cNvSpPr>
          <p:nvPr>
            <p:ph type="chart" sz="quarter" idx="14" hasCustomPrompt="1"/>
          </p:nvPr>
        </p:nvSpPr>
        <p:spPr>
          <a:xfrm>
            <a:off x="9015825" y="2821870"/>
            <a:ext cx="2511385" cy="1883539"/>
          </a:xfrm>
          <a:prstGeom prst="rect">
            <a:avLst/>
          </a:prstGeom>
        </p:spPr>
        <p:txBody>
          <a:bodyPr vert="horz"/>
          <a:lstStyle>
            <a:lvl1pPr marL="0" indent="0">
              <a:buNone/>
              <a:defRPr sz="1200"/>
            </a:lvl1pPr>
          </a:lstStyle>
          <a:p>
            <a:r>
              <a:rPr lang="en-US"/>
              <a:t>Insert Chart</a:t>
            </a:r>
          </a:p>
        </p:txBody>
      </p:sp>
      <p:sp>
        <p:nvSpPr>
          <p:cNvPr id="20" name="Text Placeholder 19"/>
          <p:cNvSpPr>
            <a:spLocks noGrp="1"/>
          </p:cNvSpPr>
          <p:nvPr>
            <p:ph type="body" sz="quarter" idx="15" hasCustomPrompt="1"/>
          </p:nvPr>
        </p:nvSpPr>
        <p:spPr>
          <a:xfrm>
            <a:off x="624418" y="4910138"/>
            <a:ext cx="2510367" cy="349250"/>
          </a:xfrm>
          <a:prstGeom prst="rect">
            <a:avLst/>
          </a:prstGeom>
        </p:spPr>
        <p:txBody>
          <a:bodyPr vert="horz" lIns="0" tIns="0" rIns="0" bIns="0" anchor="t" anchorCtr="0"/>
          <a:lstStyle>
            <a:lvl1pPr marL="0" indent="0" algn="ctr">
              <a:buNone/>
              <a:defRPr sz="2000"/>
            </a:lvl1pPr>
          </a:lstStyle>
          <a:p>
            <a:pPr lvl="0"/>
            <a:r>
              <a:rPr lang="en-US"/>
              <a:t>Chart Description</a:t>
            </a:r>
          </a:p>
        </p:txBody>
      </p:sp>
      <p:sp>
        <p:nvSpPr>
          <p:cNvPr id="21" name="Text Placeholder 19"/>
          <p:cNvSpPr>
            <a:spLocks noGrp="1"/>
          </p:cNvSpPr>
          <p:nvPr>
            <p:ph type="body" sz="quarter" idx="16" hasCustomPrompt="1"/>
          </p:nvPr>
        </p:nvSpPr>
        <p:spPr>
          <a:xfrm>
            <a:off x="3410029" y="4910138"/>
            <a:ext cx="2510367" cy="349250"/>
          </a:xfrm>
          <a:prstGeom prst="rect">
            <a:avLst/>
          </a:prstGeom>
        </p:spPr>
        <p:txBody>
          <a:bodyPr vert="horz" lIns="0" tIns="0" rIns="0" bIns="0" anchor="t" anchorCtr="0"/>
          <a:lstStyle>
            <a:lvl1pPr marL="0" indent="0" algn="ctr">
              <a:buNone/>
              <a:defRPr sz="2000"/>
            </a:lvl1pPr>
          </a:lstStyle>
          <a:p>
            <a:pPr lvl="0"/>
            <a:r>
              <a:rPr lang="en-US"/>
              <a:t>Chart Description</a:t>
            </a:r>
          </a:p>
        </p:txBody>
      </p:sp>
      <p:sp>
        <p:nvSpPr>
          <p:cNvPr id="22" name="Text Placeholder 19"/>
          <p:cNvSpPr>
            <a:spLocks noGrp="1"/>
          </p:cNvSpPr>
          <p:nvPr>
            <p:ph type="body" sz="quarter" idx="17" hasCustomPrompt="1"/>
          </p:nvPr>
        </p:nvSpPr>
        <p:spPr>
          <a:xfrm>
            <a:off x="6206145" y="4910138"/>
            <a:ext cx="2510367" cy="349250"/>
          </a:xfrm>
          <a:prstGeom prst="rect">
            <a:avLst/>
          </a:prstGeom>
        </p:spPr>
        <p:txBody>
          <a:bodyPr vert="horz" lIns="0" tIns="0" rIns="0" bIns="0" anchor="t" anchorCtr="0"/>
          <a:lstStyle>
            <a:lvl1pPr marL="0" indent="0" algn="ctr">
              <a:buNone/>
              <a:defRPr sz="2000"/>
            </a:lvl1pPr>
          </a:lstStyle>
          <a:p>
            <a:pPr lvl="0"/>
            <a:r>
              <a:rPr lang="en-US"/>
              <a:t>Chart Description</a:t>
            </a:r>
          </a:p>
        </p:txBody>
      </p:sp>
      <p:sp>
        <p:nvSpPr>
          <p:cNvPr id="23" name="Text Placeholder 19"/>
          <p:cNvSpPr>
            <a:spLocks noGrp="1"/>
          </p:cNvSpPr>
          <p:nvPr>
            <p:ph type="body" sz="quarter" idx="18" hasCustomPrompt="1"/>
          </p:nvPr>
        </p:nvSpPr>
        <p:spPr>
          <a:xfrm>
            <a:off x="9015825" y="4910138"/>
            <a:ext cx="2510367" cy="349250"/>
          </a:xfrm>
          <a:prstGeom prst="rect">
            <a:avLst/>
          </a:prstGeom>
        </p:spPr>
        <p:txBody>
          <a:bodyPr vert="horz" lIns="0" tIns="0" rIns="0" bIns="0" anchor="t" anchorCtr="0"/>
          <a:lstStyle>
            <a:lvl1pPr marL="0" indent="0" algn="ctr">
              <a:buNone/>
              <a:defRPr sz="2000"/>
            </a:lvl1pPr>
          </a:lstStyle>
          <a:p>
            <a:pPr lvl="0"/>
            <a:r>
              <a:rPr lang="en-US"/>
              <a:t>Chart Description</a:t>
            </a:r>
          </a:p>
        </p:txBody>
      </p:sp>
      <p:sp>
        <p:nvSpPr>
          <p:cNvPr id="28" name="Text Placeholder 27"/>
          <p:cNvSpPr>
            <a:spLocks noGrp="1"/>
          </p:cNvSpPr>
          <p:nvPr>
            <p:ph type="body" sz="quarter" idx="19" hasCustomPrompt="1"/>
          </p:nvPr>
        </p:nvSpPr>
        <p:spPr>
          <a:xfrm>
            <a:off x="5795434" y="583436"/>
            <a:ext cx="5731933" cy="1448564"/>
          </a:xfrm>
          <a:prstGeom prst="rect">
            <a:avLst/>
          </a:prstGeom>
        </p:spPr>
        <p:txBody>
          <a:bodyPr vert="horz" lIns="0" tIns="0" rIns="0" bIns="0" anchor="ctr" anchorCtr="0"/>
          <a:lstStyle>
            <a:lvl1pPr marL="0" indent="0">
              <a:buNone/>
              <a:defRPr sz="2000" baseline="0"/>
            </a:lvl1pPr>
          </a:lstStyle>
          <a:p>
            <a:pPr lvl="0"/>
            <a:r>
              <a:rPr lang="en-US"/>
              <a:t>Summary or description text about the slide, charts, data go here.</a:t>
            </a:r>
          </a:p>
        </p:txBody>
      </p:sp>
      <p:sp>
        <p:nvSpPr>
          <p:cNvPr id="30" name="Text Placeholder 29"/>
          <p:cNvSpPr>
            <a:spLocks noGrp="1"/>
          </p:cNvSpPr>
          <p:nvPr>
            <p:ph type="body" sz="quarter" idx="20" hasCustomPrompt="1"/>
          </p:nvPr>
        </p:nvSpPr>
        <p:spPr>
          <a:xfrm>
            <a:off x="624419" y="6114109"/>
            <a:ext cx="5295976" cy="357188"/>
          </a:xfrm>
          <a:prstGeom prst="rect">
            <a:avLst/>
          </a:prstGeom>
        </p:spPr>
        <p:txBody>
          <a:bodyPr vert="horz" lIns="0" tIns="0" rIns="0" bIns="0" anchor="ctr" anchorCtr="0"/>
          <a:lstStyle>
            <a:lvl1pPr marL="0" indent="0">
              <a:buNone/>
              <a:defRPr sz="1000"/>
            </a:lvl1pPr>
          </a:lstStyle>
          <a:p>
            <a:pPr lvl="0"/>
            <a:r>
              <a:rPr lang="en-US"/>
              <a:t>Data citation</a:t>
            </a:r>
          </a:p>
        </p:txBody>
      </p:sp>
      <p:sp>
        <p:nvSpPr>
          <p:cNvPr id="18" name="Title 1"/>
          <p:cNvSpPr>
            <a:spLocks noGrp="1"/>
          </p:cNvSpPr>
          <p:nvPr>
            <p:ph type="title" hasCustomPrompt="1"/>
          </p:nvPr>
        </p:nvSpPr>
        <p:spPr>
          <a:xfrm>
            <a:off x="609601" y="956"/>
            <a:ext cx="4282252" cy="2286633"/>
          </a:xfrm>
        </p:spPr>
        <p:txBody>
          <a:bodyPr/>
          <a:lstStyle/>
          <a:p>
            <a:pPr lvl="0"/>
            <a:r>
              <a:rPr lang="en-US"/>
              <a:t>Data Slide: </a:t>
            </a:r>
            <a:br>
              <a:rPr lang="en-US"/>
            </a:br>
            <a:r>
              <a:rPr lang="en-US"/>
              <a:t>Keep Title Concise</a:t>
            </a:r>
          </a:p>
        </p:txBody>
      </p:sp>
      <p:sp>
        <p:nvSpPr>
          <p:cNvPr id="13" name="TextBox 12"/>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1341276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Slide - Infographic Large Photo">
    <p:spTree>
      <p:nvGrpSpPr>
        <p:cNvPr id="1" name=""/>
        <p:cNvGrpSpPr/>
        <p:nvPr/>
      </p:nvGrpSpPr>
      <p:grpSpPr>
        <a:xfrm>
          <a:off x="0" y="0"/>
          <a:ext cx="0" cy="0"/>
          <a:chOff x="0" y="0"/>
          <a:chExt cx="0" cy="0"/>
        </a:xfrm>
      </p:grpSpPr>
      <p:sp>
        <p:nvSpPr>
          <p:cNvPr id="7" name="Text Placeholder 6"/>
          <p:cNvSpPr>
            <a:spLocks noGrp="1"/>
          </p:cNvSpPr>
          <p:nvPr>
            <p:ph type="body" sz="quarter" idx="40"/>
          </p:nvPr>
        </p:nvSpPr>
        <p:spPr>
          <a:xfrm>
            <a:off x="0" y="3302000"/>
            <a:ext cx="12192000" cy="2629648"/>
          </a:xfrm>
          <a:prstGeom prst="rect">
            <a:avLst/>
          </a:prstGeom>
          <a:solidFill>
            <a:schemeClr val="bg1">
              <a:lumMod val="95000"/>
              <a:alpha val="85000"/>
            </a:schemeClr>
          </a:solidFill>
        </p:spPr>
        <p:txBody>
          <a:bodyPr vert="horz"/>
          <a:lstStyle>
            <a:lvl1pPr marL="0" indent="0" algn="ctr">
              <a:buNone/>
              <a:defRPr sz="100">
                <a:solidFill>
                  <a:srgbClr val="333333"/>
                </a:solidFill>
              </a:defRPr>
            </a:lvl1pPr>
          </a:lstStyle>
          <a:p>
            <a:pPr lvl="0"/>
            <a:r>
              <a:rPr lang="en-US"/>
              <a:t>Edit Master text styles</a:t>
            </a:r>
          </a:p>
        </p:txBody>
      </p:sp>
      <p:sp>
        <p:nvSpPr>
          <p:cNvPr id="4" name="Text Placeholder 3"/>
          <p:cNvSpPr>
            <a:spLocks noGrp="1"/>
          </p:cNvSpPr>
          <p:nvPr>
            <p:ph type="body" sz="quarter" idx="18" hasCustomPrompt="1"/>
          </p:nvPr>
        </p:nvSpPr>
        <p:spPr>
          <a:xfrm>
            <a:off x="624417"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18" name="Text Placeholder 17"/>
          <p:cNvSpPr>
            <a:spLocks noGrp="1"/>
          </p:cNvSpPr>
          <p:nvPr>
            <p:ph type="body" sz="quarter" idx="19" hasCustomPrompt="1"/>
          </p:nvPr>
        </p:nvSpPr>
        <p:spPr>
          <a:xfrm>
            <a:off x="624418"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24" name="Text Placeholder 3"/>
          <p:cNvSpPr>
            <a:spLocks noGrp="1"/>
          </p:cNvSpPr>
          <p:nvPr>
            <p:ph type="body" sz="quarter" idx="20" hasCustomPrompt="1"/>
          </p:nvPr>
        </p:nvSpPr>
        <p:spPr>
          <a:xfrm>
            <a:off x="2880941"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0" name="Text Placeholder 17"/>
          <p:cNvSpPr>
            <a:spLocks noGrp="1"/>
          </p:cNvSpPr>
          <p:nvPr>
            <p:ph type="body" sz="quarter" idx="21" hasCustomPrompt="1"/>
          </p:nvPr>
        </p:nvSpPr>
        <p:spPr>
          <a:xfrm>
            <a:off x="2880942"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31" name="Text Placeholder 3"/>
          <p:cNvSpPr>
            <a:spLocks noGrp="1"/>
          </p:cNvSpPr>
          <p:nvPr>
            <p:ph type="body" sz="quarter" idx="22" hasCustomPrompt="1"/>
          </p:nvPr>
        </p:nvSpPr>
        <p:spPr>
          <a:xfrm>
            <a:off x="5201434"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2" name="Text Placeholder 17"/>
          <p:cNvSpPr>
            <a:spLocks noGrp="1"/>
          </p:cNvSpPr>
          <p:nvPr>
            <p:ph type="body" sz="quarter" idx="23" hasCustomPrompt="1"/>
          </p:nvPr>
        </p:nvSpPr>
        <p:spPr>
          <a:xfrm>
            <a:off x="5201436"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33" name="Text Placeholder 3"/>
          <p:cNvSpPr>
            <a:spLocks noGrp="1"/>
          </p:cNvSpPr>
          <p:nvPr>
            <p:ph type="body" sz="quarter" idx="24" hasCustomPrompt="1"/>
          </p:nvPr>
        </p:nvSpPr>
        <p:spPr>
          <a:xfrm>
            <a:off x="7451321"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4" name="Text Placeholder 17"/>
          <p:cNvSpPr>
            <a:spLocks noGrp="1"/>
          </p:cNvSpPr>
          <p:nvPr>
            <p:ph type="body" sz="quarter" idx="25" hasCustomPrompt="1"/>
          </p:nvPr>
        </p:nvSpPr>
        <p:spPr>
          <a:xfrm>
            <a:off x="7451322"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35" name="Text Placeholder 3"/>
          <p:cNvSpPr>
            <a:spLocks noGrp="1"/>
          </p:cNvSpPr>
          <p:nvPr>
            <p:ph type="body" sz="quarter" idx="26" hasCustomPrompt="1"/>
          </p:nvPr>
        </p:nvSpPr>
        <p:spPr>
          <a:xfrm>
            <a:off x="9675661" y="4787664"/>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6" name="Text Placeholder 17"/>
          <p:cNvSpPr>
            <a:spLocks noGrp="1"/>
          </p:cNvSpPr>
          <p:nvPr>
            <p:ph type="body" sz="quarter" idx="27" hasCustomPrompt="1"/>
          </p:nvPr>
        </p:nvSpPr>
        <p:spPr>
          <a:xfrm>
            <a:off x="9675662" y="4035778"/>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26" name="Title 1"/>
          <p:cNvSpPr>
            <a:spLocks noGrp="1"/>
          </p:cNvSpPr>
          <p:nvPr>
            <p:ph type="title" hasCustomPrompt="1"/>
          </p:nvPr>
        </p:nvSpPr>
        <p:spPr>
          <a:xfrm>
            <a:off x="609601" y="1"/>
            <a:ext cx="4282252" cy="2289173"/>
          </a:xfrm>
        </p:spPr>
        <p:txBody>
          <a:bodyPr/>
          <a:lstStyle/>
          <a:p>
            <a:pPr lvl="0"/>
            <a:r>
              <a:rPr lang="en-US"/>
              <a:t>Messaging + Blue </a:t>
            </a:r>
            <a:r>
              <a:rPr lang="en-US" err="1"/>
              <a:t>Infographic</a:t>
            </a:r>
            <a:r>
              <a:rPr lang="en-US"/>
              <a:t> Content</a:t>
            </a:r>
          </a:p>
        </p:txBody>
      </p:sp>
      <p:sp>
        <p:nvSpPr>
          <p:cNvPr id="25" name="Picture Placeholder 24"/>
          <p:cNvSpPr>
            <a:spLocks noGrp="1" noChangeAspect="1"/>
          </p:cNvSpPr>
          <p:nvPr>
            <p:ph type="pic" sz="quarter" idx="50" hasCustomPrompt="1"/>
          </p:nvPr>
        </p:nvSpPr>
        <p:spPr>
          <a:xfrm>
            <a:off x="654244"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27" name="Picture Placeholder 24"/>
          <p:cNvSpPr>
            <a:spLocks noGrp="1" noChangeAspect="1"/>
          </p:cNvSpPr>
          <p:nvPr>
            <p:ph type="pic" sz="quarter" idx="51" hasCustomPrompt="1"/>
          </p:nvPr>
        </p:nvSpPr>
        <p:spPr>
          <a:xfrm>
            <a:off x="2910768"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28" name="Picture Placeholder 24"/>
          <p:cNvSpPr>
            <a:spLocks noGrp="1" noChangeAspect="1"/>
          </p:cNvSpPr>
          <p:nvPr>
            <p:ph type="pic" sz="quarter" idx="52" hasCustomPrompt="1"/>
          </p:nvPr>
        </p:nvSpPr>
        <p:spPr>
          <a:xfrm>
            <a:off x="5231261"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29" name="Picture Placeholder 24"/>
          <p:cNvSpPr>
            <a:spLocks noGrp="1" noChangeAspect="1"/>
          </p:cNvSpPr>
          <p:nvPr>
            <p:ph type="pic" sz="quarter" idx="53" hasCustomPrompt="1"/>
          </p:nvPr>
        </p:nvSpPr>
        <p:spPr>
          <a:xfrm>
            <a:off x="7451320"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7" name="Picture Placeholder 24"/>
          <p:cNvSpPr>
            <a:spLocks noGrp="1" noChangeAspect="1"/>
          </p:cNvSpPr>
          <p:nvPr>
            <p:ph type="pic" sz="quarter" idx="54" hasCustomPrompt="1"/>
          </p:nvPr>
        </p:nvSpPr>
        <p:spPr>
          <a:xfrm>
            <a:off x="9705488" y="2656036"/>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Tree>
    <p:extLst>
      <p:ext uri="{BB962C8B-B14F-4D97-AF65-F5344CB8AC3E}">
        <p14:creationId xmlns:p14="http://schemas.microsoft.com/office/powerpoint/2010/main" val="636204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Slide - Infographic Half Photo">
    <p:spTree>
      <p:nvGrpSpPr>
        <p:cNvPr id="1" name=""/>
        <p:cNvGrpSpPr/>
        <p:nvPr/>
      </p:nvGrpSpPr>
      <p:grpSpPr>
        <a:xfrm>
          <a:off x="0" y="0"/>
          <a:ext cx="0" cy="0"/>
          <a:chOff x="0" y="0"/>
          <a:chExt cx="0" cy="0"/>
        </a:xfrm>
      </p:grpSpPr>
      <p:sp>
        <p:nvSpPr>
          <p:cNvPr id="26" name="Rectangle 25"/>
          <p:cNvSpPr/>
          <p:nvPr userDrawn="1"/>
        </p:nvSpPr>
        <p:spPr>
          <a:xfrm>
            <a:off x="0" y="3654426"/>
            <a:ext cx="12192000" cy="32035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4" name="Picture Placeholder 3"/>
          <p:cNvSpPr>
            <a:spLocks noGrp="1"/>
          </p:cNvSpPr>
          <p:nvPr>
            <p:ph type="pic" sz="quarter" idx="10" hasCustomPrompt="1"/>
          </p:nvPr>
        </p:nvSpPr>
        <p:spPr>
          <a:xfrm>
            <a:off x="0" y="0"/>
            <a:ext cx="12192000" cy="3654425"/>
          </a:xfrm>
          <a:prstGeom prst="rect">
            <a:avLst/>
          </a:prstGeom>
          <a:solidFill>
            <a:schemeClr val="bg1">
              <a:lumMod val="85000"/>
            </a:schemeClr>
          </a:solidFill>
        </p:spPr>
        <p:txBody>
          <a:bodyPr vert="horz"/>
          <a:lstStyle>
            <a:lvl1pPr marL="0" marR="0" indent="0" algn="r" defTabSz="457200" rtl="0" eaLnBrk="1" fontAlgn="auto" latinLnBrk="0" hangingPunct="1">
              <a:lnSpc>
                <a:spcPct val="100000"/>
              </a:lnSpc>
              <a:spcBef>
                <a:spcPct val="20000"/>
              </a:spcBef>
              <a:spcAft>
                <a:spcPts val="0"/>
              </a:spcAft>
              <a:buClrTx/>
              <a:buSzTx/>
              <a:buFont typeface="Arial"/>
              <a:buNone/>
              <a:tabLst/>
              <a:defRPr sz="1400"/>
            </a:lvl1pPr>
          </a:lstStyle>
          <a:p>
            <a:r>
              <a:rPr lang="en-US"/>
              <a:t>Insert a large image here (10” wide x 4” high)</a:t>
            </a:r>
          </a:p>
          <a:p>
            <a:endParaRPr lang="en-US"/>
          </a:p>
        </p:txBody>
      </p:sp>
      <p:sp>
        <p:nvSpPr>
          <p:cNvPr id="5" name="Rectangle 4"/>
          <p:cNvSpPr/>
          <p:nvPr/>
        </p:nvSpPr>
        <p:spPr>
          <a:xfrm>
            <a:off x="0" y="3654426"/>
            <a:ext cx="12192000" cy="32035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37" name="Text Placeholder 3"/>
          <p:cNvSpPr>
            <a:spLocks noGrp="1"/>
          </p:cNvSpPr>
          <p:nvPr>
            <p:ph type="body" sz="quarter" idx="18" hasCustomPrompt="1"/>
          </p:nvPr>
        </p:nvSpPr>
        <p:spPr>
          <a:xfrm>
            <a:off x="624417"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38" name="Text Placeholder 17"/>
          <p:cNvSpPr>
            <a:spLocks noGrp="1"/>
          </p:cNvSpPr>
          <p:nvPr>
            <p:ph type="body" sz="quarter" idx="19" hasCustomPrompt="1"/>
          </p:nvPr>
        </p:nvSpPr>
        <p:spPr>
          <a:xfrm>
            <a:off x="624418"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39" name="Text Placeholder 3"/>
          <p:cNvSpPr>
            <a:spLocks noGrp="1"/>
          </p:cNvSpPr>
          <p:nvPr>
            <p:ph type="body" sz="quarter" idx="20" hasCustomPrompt="1"/>
          </p:nvPr>
        </p:nvSpPr>
        <p:spPr>
          <a:xfrm>
            <a:off x="2880941"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40" name="Text Placeholder 17"/>
          <p:cNvSpPr>
            <a:spLocks noGrp="1"/>
          </p:cNvSpPr>
          <p:nvPr>
            <p:ph type="body" sz="quarter" idx="21" hasCustomPrompt="1"/>
          </p:nvPr>
        </p:nvSpPr>
        <p:spPr>
          <a:xfrm>
            <a:off x="2880942"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41" name="Text Placeholder 3"/>
          <p:cNvSpPr>
            <a:spLocks noGrp="1"/>
          </p:cNvSpPr>
          <p:nvPr>
            <p:ph type="body" sz="quarter" idx="22" hasCustomPrompt="1"/>
          </p:nvPr>
        </p:nvSpPr>
        <p:spPr>
          <a:xfrm>
            <a:off x="5201434"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42" name="Text Placeholder 17"/>
          <p:cNvSpPr>
            <a:spLocks noGrp="1"/>
          </p:cNvSpPr>
          <p:nvPr>
            <p:ph type="body" sz="quarter" idx="23" hasCustomPrompt="1"/>
          </p:nvPr>
        </p:nvSpPr>
        <p:spPr>
          <a:xfrm>
            <a:off x="5201436"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43" name="Text Placeholder 3"/>
          <p:cNvSpPr>
            <a:spLocks noGrp="1"/>
          </p:cNvSpPr>
          <p:nvPr>
            <p:ph type="body" sz="quarter" idx="24" hasCustomPrompt="1"/>
          </p:nvPr>
        </p:nvSpPr>
        <p:spPr>
          <a:xfrm>
            <a:off x="7451321"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44" name="Text Placeholder 17"/>
          <p:cNvSpPr>
            <a:spLocks noGrp="1"/>
          </p:cNvSpPr>
          <p:nvPr>
            <p:ph type="body" sz="quarter" idx="25" hasCustomPrompt="1"/>
          </p:nvPr>
        </p:nvSpPr>
        <p:spPr>
          <a:xfrm>
            <a:off x="7451322"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45" name="Text Placeholder 3"/>
          <p:cNvSpPr>
            <a:spLocks noGrp="1"/>
          </p:cNvSpPr>
          <p:nvPr>
            <p:ph type="body" sz="quarter" idx="26" hasCustomPrompt="1"/>
          </p:nvPr>
        </p:nvSpPr>
        <p:spPr>
          <a:xfrm>
            <a:off x="9675661" y="5161586"/>
            <a:ext cx="1782233" cy="922690"/>
          </a:xfrm>
          <a:prstGeom prst="rect">
            <a:avLst/>
          </a:prstGeom>
          <a:ln>
            <a:noFill/>
          </a:ln>
        </p:spPr>
        <p:txBody>
          <a:bodyPr vert="horz" lIns="0" tIns="0" rIns="0" bIns="0"/>
          <a:lstStyle>
            <a:lvl1pPr marL="0" indent="0" algn="ctr">
              <a:buNone/>
              <a:defRPr sz="1600" baseline="0">
                <a:solidFill>
                  <a:schemeClr val="tx1"/>
                </a:solidFill>
              </a:defRPr>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a:t>Infographic information goes here</a:t>
            </a:r>
          </a:p>
        </p:txBody>
      </p:sp>
      <p:sp>
        <p:nvSpPr>
          <p:cNvPr id="46" name="Text Placeholder 17"/>
          <p:cNvSpPr>
            <a:spLocks noGrp="1"/>
          </p:cNvSpPr>
          <p:nvPr>
            <p:ph type="body" sz="quarter" idx="27" hasCustomPrompt="1"/>
          </p:nvPr>
        </p:nvSpPr>
        <p:spPr>
          <a:xfrm>
            <a:off x="9675662" y="4409700"/>
            <a:ext cx="1782233" cy="733072"/>
          </a:xfrm>
          <a:prstGeom prst="rect">
            <a:avLst/>
          </a:prstGeom>
        </p:spPr>
        <p:txBody>
          <a:bodyPr vert="horz" lIns="0" tIns="0" rIns="0" bIns="0"/>
          <a:lstStyle>
            <a:lvl1pPr marL="0" indent="0" algn="ctr">
              <a:buNone/>
              <a:defRPr sz="2200" baseline="0">
                <a:solidFill>
                  <a:schemeClr val="tx1"/>
                </a:solidFill>
              </a:defRPr>
            </a:lvl1pPr>
            <a:lvl2pPr marL="457200" indent="0">
              <a:buNone/>
              <a:defRPr sz="2200">
                <a:solidFill>
                  <a:srgbClr val="8DC63F"/>
                </a:solidFill>
              </a:defRPr>
            </a:lvl2pPr>
            <a:lvl3pPr marL="914400" indent="0">
              <a:buNone/>
              <a:defRPr sz="2200">
                <a:solidFill>
                  <a:srgbClr val="8DC63F"/>
                </a:solidFill>
              </a:defRPr>
            </a:lvl3pPr>
            <a:lvl4pPr marL="1371600" indent="0">
              <a:buNone/>
              <a:defRPr sz="2200">
                <a:solidFill>
                  <a:srgbClr val="8DC63F"/>
                </a:solidFill>
              </a:defRPr>
            </a:lvl4pPr>
            <a:lvl5pPr marL="1828800" indent="0">
              <a:buNone/>
              <a:defRPr sz="2200">
                <a:solidFill>
                  <a:srgbClr val="8DC63F"/>
                </a:solidFill>
              </a:defRPr>
            </a:lvl5pPr>
          </a:lstStyle>
          <a:p>
            <a:pPr lvl="0"/>
            <a:r>
              <a:rPr lang="en-US"/>
              <a:t>Emphasis Text</a:t>
            </a:r>
          </a:p>
        </p:txBody>
      </p:sp>
      <p:sp>
        <p:nvSpPr>
          <p:cNvPr id="29" name="Title 1"/>
          <p:cNvSpPr>
            <a:spLocks noGrp="1"/>
          </p:cNvSpPr>
          <p:nvPr>
            <p:ph type="title" hasCustomPrompt="1"/>
          </p:nvPr>
        </p:nvSpPr>
        <p:spPr>
          <a:xfrm>
            <a:off x="609601" y="1"/>
            <a:ext cx="4282252" cy="2289173"/>
          </a:xfrm>
        </p:spPr>
        <p:txBody>
          <a:bodyPr/>
          <a:lstStyle/>
          <a:p>
            <a:pPr lvl="0"/>
            <a:r>
              <a:rPr lang="en-US"/>
              <a:t>Messaging + Blue </a:t>
            </a:r>
            <a:r>
              <a:rPr lang="en-US" err="1"/>
              <a:t>Infographic</a:t>
            </a:r>
            <a:r>
              <a:rPr lang="en-US"/>
              <a:t> Content</a:t>
            </a:r>
          </a:p>
        </p:txBody>
      </p:sp>
      <p:sp>
        <p:nvSpPr>
          <p:cNvPr id="27" name="TextBox 26"/>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
        <p:nvSpPr>
          <p:cNvPr id="28" name="Picture Placeholder 24"/>
          <p:cNvSpPr>
            <a:spLocks noGrp="1" noChangeAspect="1"/>
          </p:cNvSpPr>
          <p:nvPr>
            <p:ph type="pic" sz="quarter" idx="50" hasCustomPrompt="1"/>
          </p:nvPr>
        </p:nvSpPr>
        <p:spPr>
          <a:xfrm>
            <a:off x="654244"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0" name="Picture Placeholder 24"/>
          <p:cNvSpPr>
            <a:spLocks noGrp="1" noChangeAspect="1"/>
          </p:cNvSpPr>
          <p:nvPr>
            <p:ph type="pic" sz="quarter" idx="51" hasCustomPrompt="1"/>
          </p:nvPr>
        </p:nvSpPr>
        <p:spPr>
          <a:xfrm>
            <a:off x="2910768"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1" name="Picture Placeholder 24"/>
          <p:cNvSpPr>
            <a:spLocks noGrp="1" noChangeAspect="1"/>
          </p:cNvSpPr>
          <p:nvPr>
            <p:ph type="pic" sz="quarter" idx="52" hasCustomPrompt="1"/>
          </p:nvPr>
        </p:nvSpPr>
        <p:spPr>
          <a:xfrm>
            <a:off x="5231261"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2" name="Picture Placeholder 24"/>
          <p:cNvSpPr>
            <a:spLocks noGrp="1" noChangeAspect="1"/>
          </p:cNvSpPr>
          <p:nvPr>
            <p:ph type="pic" sz="quarter" idx="53" hasCustomPrompt="1"/>
          </p:nvPr>
        </p:nvSpPr>
        <p:spPr>
          <a:xfrm>
            <a:off x="7451320"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
        <p:nvSpPr>
          <p:cNvPr id="33" name="Picture Placeholder 24"/>
          <p:cNvSpPr>
            <a:spLocks noGrp="1" noChangeAspect="1"/>
          </p:cNvSpPr>
          <p:nvPr>
            <p:ph type="pic" sz="quarter" idx="54" hasCustomPrompt="1"/>
          </p:nvPr>
        </p:nvSpPr>
        <p:spPr>
          <a:xfrm>
            <a:off x="9705488" y="2933022"/>
            <a:ext cx="1722576" cy="1291928"/>
          </a:xfrm>
          <a:prstGeom prst="ellipse">
            <a:avLst/>
          </a:prstGeom>
          <a:solidFill>
            <a:schemeClr val="accent1"/>
          </a:solidFill>
          <a:ln w="38100">
            <a:solidFill>
              <a:schemeClr val="bg1"/>
            </a:solidFill>
          </a:ln>
        </p:spPr>
        <p:txBody>
          <a:bodyPr vert="horz" lIns="91440" tIns="91440" rIns="91440" bIns="91440" anchor="ctr" anchorCtr="0"/>
          <a:lstStyle>
            <a:lvl1pPr marL="0" indent="0" algn="ctr">
              <a:buNone/>
              <a:defRPr sz="1200">
                <a:solidFill>
                  <a:schemeClr val="bg1"/>
                </a:solidFill>
                <a:effectLst/>
              </a:defRPr>
            </a:lvl1pPr>
          </a:lstStyle>
          <a:p>
            <a:r>
              <a:rPr lang="en-US"/>
              <a:t>Insert icon</a:t>
            </a:r>
          </a:p>
        </p:txBody>
      </p:sp>
    </p:spTree>
    <p:extLst>
      <p:ext uri="{BB962C8B-B14F-4D97-AF65-F5344CB8AC3E}">
        <p14:creationId xmlns:p14="http://schemas.microsoft.com/office/powerpoint/2010/main" val="42359438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Slide - Half Photo">
    <p:spTree>
      <p:nvGrpSpPr>
        <p:cNvPr id="1" name=""/>
        <p:cNvGrpSpPr/>
        <p:nvPr/>
      </p:nvGrpSpPr>
      <p:grpSpPr>
        <a:xfrm>
          <a:off x="0" y="0"/>
          <a:ext cx="0" cy="0"/>
          <a:chOff x="0" y="0"/>
          <a:chExt cx="0" cy="0"/>
        </a:xfrm>
      </p:grpSpPr>
      <p:sp>
        <p:nvSpPr>
          <p:cNvPr id="4" name="Picture Placeholder 3"/>
          <p:cNvSpPr>
            <a:spLocks noGrp="1"/>
          </p:cNvSpPr>
          <p:nvPr>
            <p:ph type="pic" sz="quarter" idx="10" hasCustomPrompt="1"/>
          </p:nvPr>
        </p:nvSpPr>
        <p:spPr>
          <a:xfrm>
            <a:off x="0" y="0"/>
            <a:ext cx="12192000" cy="3654425"/>
          </a:xfrm>
          <a:prstGeom prst="rect">
            <a:avLst/>
          </a:prstGeom>
          <a:solidFill>
            <a:schemeClr val="bg1">
              <a:lumMod val="85000"/>
            </a:schemeClr>
          </a:solidFill>
        </p:spPr>
        <p:txBody>
          <a:bodyPr vert="horz"/>
          <a:lstStyle>
            <a:lvl1pPr marL="0" marR="0" indent="0" algn="ctr" defTabSz="457200" rtl="0" eaLnBrk="1" fontAlgn="auto" latinLnBrk="0" hangingPunct="1">
              <a:lnSpc>
                <a:spcPct val="100000"/>
              </a:lnSpc>
              <a:spcBef>
                <a:spcPct val="20000"/>
              </a:spcBef>
              <a:spcAft>
                <a:spcPts val="0"/>
              </a:spcAft>
              <a:buClrTx/>
              <a:buSzTx/>
              <a:buFont typeface="Arial"/>
              <a:buNone/>
              <a:tabLst/>
              <a:defRPr sz="1400"/>
            </a:lvl1pPr>
          </a:lstStyle>
          <a:p>
            <a:r>
              <a:rPr lang="en-US"/>
              <a:t>Insert a large image here (10” wide x 4” high)</a:t>
            </a:r>
          </a:p>
          <a:p>
            <a:endParaRPr lang="en-US"/>
          </a:p>
        </p:txBody>
      </p:sp>
      <p:sp>
        <p:nvSpPr>
          <p:cNvPr id="7" name="Text Placeholder 6"/>
          <p:cNvSpPr>
            <a:spLocks noGrp="1"/>
          </p:cNvSpPr>
          <p:nvPr>
            <p:ph type="body" sz="quarter" idx="11" hasCustomPrompt="1"/>
          </p:nvPr>
        </p:nvSpPr>
        <p:spPr>
          <a:xfrm>
            <a:off x="607485" y="3959795"/>
            <a:ext cx="10774135" cy="2513584"/>
          </a:xfrm>
          <a:prstGeom prst="rect">
            <a:avLst/>
          </a:prstGeom>
        </p:spPr>
        <p:txBody>
          <a:bodyPr vert="horz" lIns="0" tIns="0" rIns="0" bIns="0"/>
          <a:lstStyle>
            <a:lvl1pPr marL="0" indent="0">
              <a:buNone/>
              <a:defRPr sz="20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Short slide summary</a:t>
            </a:r>
          </a:p>
        </p:txBody>
      </p:sp>
      <p:sp>
        <p:nvSpPr>
          <p:cNvPr id="10" name="Text Placeholder 7"/>
          <p:cNvSpPr>
            <a:spLocks noGrp="1"/>
          </p:cNvSpPr>
          <p:nvPr>
            <p:ph type="body" sz="quarter" idx="14" hasCustomPrompt="1"/>
          </p:nvPr>
        </p:nvSpPr>
        <p:spPr>
          <a:xfrm>
            <a:off x="0" y="3061955"/>
            <a:ext cx="8642773" cy="592470"/>
          </a:xfrm>
          <a:prstGeom prst="rect">
            <a:avLst/>
          </a:prstGeom>
          <a:solidFill>
            <a:schemeClr val="accent1"/>
          </a:solidFill>
        </p:spPr>
        <p:txBody>
          <a:bodyPr vert="horz" wrap="none" lIns="457200" tIns="0" rIns="274320" bIns="0" anchor="ctr" anchorCtr="0">
            <a:noAutofit/>
          </a:bodyPr>
          <a:lstStyle>
            <a:lvl1pPr marL="0" indent="0">
              <a:lnSpc>
                <a:spcPct val="110000"/>
              </a:lnSpc>
              <a:buNone/>
              <a:defRPr sz="3000" baseline="0">
                <a:solidFill>
                  <a:schemeClr val="bg1"/>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a:t>Title: Content Slide</a:t>
            </a:r>
          </a:p>
        </p:txBody>
      </p:sp>
      <p:sp>
        <p:nvSpPr>
          <p:cNvPr id="5" name="TextBox 4"/>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5616053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hoto Slide - Multiple">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624417" y="1"/>
            <a:ext cx="6406304" cy="1622425"/>
          </a:xfrm>
          <a:prstGeom prst="rect">
            <a:avLst/>
          </a:prstGeom>
          <a:solidFill>
            <a:schemeClr val="accent1"/>
          </a:solidFill>
          <a:ln>
            <a:noFill/>
          </a:ln>
          <a:effectLst/>
        </p:spPr>
        <p:txBody>
          <a:bodyPr vert="horz" lIns="182880" tIns="0" rIns="182880" bIns="0" anchor="ctr" anchorCtr="0"/>
          <a:lstStyle>
            <a:lvl1pPr marL="0" indent="0" algn="ctr">
              <a:lnSpc>
                <a:spcPct val="90000"/>
              </a:lnSpc>
              <a:buNone/>
              <a:defRPr sz="3000" baseline="0">
                <a:solidFill>
                  <a:schemeClr val="bg1"/>
                </a:solidFill>
              </a:defRPr>
            </a:lvl1pPr>
          </a:lstStyle>
          <a:p>
            <a:pPr lvl="0"/>
            <a:r>
              <a:rPr lang="en-US"/>
              <a:t>Photo Slide</a:t>
            </a:r>
          </a:p>
        </p:txBody>
      </p:sp>
      <p:sp>
        <p:nvSpPr>
          <p:cNvPr id="11" name="Text Placeholder 27"/>
          <p:cNvSpPr>
            <a:spLocks noGrp="1"/>
          </p:cNvSpPr>
          <p:nvPr>
            <p:ph type="body" sz="quarter" idx="20" hasCustomPrompt="1"/>
          </p:nvPr>
        </p:nvSpPr>
        <p:spPr>
          <a:xfrm>
            <a:off x="624417" y="5435600"/>
            <a:ext cx="6406304" cy="1120862"/>
          </a:xfrm>
          <a:prstGeom prst="rect">
            <a:avLst/>
          </a:prstGeom>
        </p:spPr>
        <p:txBody>
          <a:bodyPr vert="horz" lIns="0" tIns="0" rIns="0" bIns="0" anchor="t" anchorCtr="0"/>
          <a:lstStyle>
            <a:lvl1pPr marL="0" indent="0">
              <a:spcBef>
                <a:spcPts val="1000"/>
              </a:spcBef>
              <a:buFont typeface="Arial"/>
              <a:buNone/>
              <a:defRPr sz="1800" baseline="0"/>
            </a:lvl1pPr>
          </a:lstStyle>
          <a:p>
            <a:pPr lvl="0"/>
            <a:r>
              <a:rPr lang="en-US"/>
              <a:t>Description of the photo/image</a:t>
            </a:r>
          </a:p>
        </p:txBody>
      </p:sp>
      <p:sp>
        <p:nvSpPr>
          <p:cNvPr id="10" name="Picture Placeholder 2"/>
          <p:cNvSpPr>
            <a:spLocks noGrp="1"/>
          </p:cNvSpPr>
          <p:nvPr>
            <p:ph type="pic" sz="quarter" idx="21" hasCustomPrompt="1"/>
          </p:nvPr>
        </p:nvSpPr>
        <p:spPr>
          <a:xfrm>
            <a:off x="624417" y="1883664"/>
            <a:ext cx="6400800" cy="3328416"/>
          </a:xfrm>
          <a:prstGeom prst="rect">
            <a:avLst/>
          </a:prstGeom>
        </p:spPr>
        <p:txBody>
          <a:bodyPr vert="horz"/>
          <a:lstStyle>
            <a:lvl1pPr marL="0" marR="0" indent="0" algn="l" defTabSz="457200" rtl="0" eaLnBrk="1" fontAlgn="auto" latinLnBrk="0" hangingPunct="1">
              <a:lnSpc>
                <a:spcPct val="100000"/>
              </a:lnSpc>
              <a:spcBef>
                <a:spcPct val="20000"/>
              </a:spcBef>
              <a:spcAft>
                <a:spcPts val="0"/>
              </a:spcAft>
              <a:buClrTx/>
              <a:buSzTx/>
              <a:buFont typeface="Arial"/>
              <a:buNone/>
              <a:tabLst/>
              <a:defRPr sz="1200"/>
            </a:lvl1pPr>
          </a:lstStyle>
          <a:p>
            <a:r>
              <a:rPr lang="en-US"/>
              <a:t>Insert Photo</a:t>
            </a:r>
          </a:p>
        </p:txBody>
      </p:sp>
      <p:sp>
        <p:nvSpPr>
          <p:cNvPr id="14" name="Picture Placeholder 2"/>
          <p:cNvSpPr>
            <a:spLocks noGrp="1"/>
          </p:cNvSpPr>
          <p:nvPr>
            <p:ph type="pic" sz="quarter" idx="22" hasCustomPrompt="1"/>
          </p:nvPr>
        </p:nvSpPr>
        <p:spPr>
          <a:xfrm>
            <a:off x="7388352" y="182880"/>
            <a:ext cx="4181856" cy="3026664"/>
          </a:xfrm>
          <a:prstGeom prst="rect">
            <a:avLst/>
          </a:prstGeom>
        </p:spPr>
        <p:txBody>
          <a:bodyPr vert="horz"/>
          <a:lstStyle>
            <a:lvl1pPr marL="0" marR="0" indent="0" algn="l" defTabSz="457200" rtl="0" eaLnBrk="1" fontAlgn="auto" latinLnBrk="0" hangingPunct="1">
              <a:lnSpc>
                <a:spcPct val="100000"/>
              </a:lnSpc>
              <a:spcBef>
                <a:spcPct val="20000"/>
              </a:spcBef>
              <a:spcAft>
                <a:spcPts val="0"/>
              </a:spcAft>
              <a:buClrTx/>
              <a:buSzTx/>
              <a:buFont typeface="Arial"/>
              <a:buNone/>
              <a:tabLst/>
              <a:defRPr sz="1200"/>
            </a:lvl1pPr>
          </a:lstStyle>
          <a:p>
            <a:r>
              <a:rPr lang="en-US"/>
              <a:t>Insert Photo</a:t>
            </a:r>
          </a:p>
        </p:txBody>
      </p:sp>
      <p:sp>
        <p:nvSpPr>
          <p:cNvPr id="15" name="Picture Placeholder 2"/>
          <p:cNvSpPr>
            <a:spLocks noGrp="1"/>
          </p:cNvSpPr>
          <p:nvPr>
            <p:ph type="pic" sz="quarter" idx="23" hasCustomPrompt="1"/>
          </p:nvPr>
        </p:nvSpPr>
        <p:spPr>
          <a:xfrm>
            <a:off x="7388352" y="3401568"/>
            <a:ext cx="4181856" cy="3154680"/>
          </a:xfrm>
          <a:prstGeom prst="rect">
            <a:avLst/>
          </a:prstGeom>
        </p:spPr>
        <p:txBody>
          <a:bodyPr vert="horz"/>
          <a:lstStyle>
            <a:lvl1pPr marL="0" marR="0" indent="0" algn="l" defTabSz="457200" rtl="0" eaLnBrk="1" fontAlgn="auto" latinLnBrk="0" hangingPunct="1">
              <a:lnSpc>
                <a:spcPct val="100000"/>
              </a:lnSpc>
              <a:spcBef>
                <a:spcPct val="20000"/>
              </a:spcBef>
              <a:spcAft>
                <a:spcPts val="0"/>
              </a:spcAft>
              <a:buClrTx/>
              <a:buSzTx/>
              <a:buFont typeface="Arial"/>
              <a:buNone/>
              <a:tabLst/>
              <a:defRPr sz="1200"/>
            </a:lvl1pPr>
          </a:lstStyle>
          <a:p>
            <a:r>
              <a:rPr lang="en-US"/>
              <a:t>Insert Photo</a:t>
            </a:r>
          </a:p>
        </p:txBody>
      </p:sp>
      <p:sp>
        <p:nvSpPr>
          <p:cNvPr id="7" name="TextBox 6"/>
          <p:cNvSpPr txBox="1"/>
          <p:nvPr userDrawn="1"/>
        </p:nvSpPr>
        <p:spPr>
          <a:xfrm>
            <a:off x="6594718" y="6654801"/>
            <a:ext cx="5393581" cy="107722"/>
          </a:xfrm>
          <a:prstGeom prst="rect">
            <a:avLst/>
          </a:prstGeom>
          <a:noFill/>
        </p:spPr>
        <p:txBody>
          <a:bodyPr wrap="square" lIns="0" tIns="0" rIns="0" bIns="0" rtlCol="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333333"/>
                </a:solidFill>
                <a:effectLst/>
                <a:uLnTx/>
                <a:uFillTx/>
                <a:latin typeface="Calibri"/>
                <a:ea typeface="+mn-ea"/>
                <a:cs typeface="+mn-cs"/>
              </a:rPr>
              <a:t>NREL    |    </a:t>
            </a:r>
            <a:fld id="{BFD71CF8-5198-8441-A7C0-DC22FD64CBE4}" type="slidenum">
              <a:rPr kumimoji="0" lang="en-US" sz="700" b="0" i="0" u="none" strike="noStrike" kern="1200" cap="none" spc="0" normalizeH="0" baseline="0" noProof="0">
                <a:ln>
                  <a:noFill/>
                </a:ln>
                <a:solidFill>
                  <a:srgbClr val="333333"/>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7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19391720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10" name="TextBox 9"/>
          <p:cNvSpPr txBox="1"/>
          <p:nvPr userDrawn="1"/>
        </p:nvSpPr>
        <p:spPr>
          <a:xfrm>
            <a:off x="5264727" y="3633436"/>
            <a:ext cx="2822223" cy="353860"/>
          </a:xfrm>
          <a:prstGeom prst="rect">
            <a:avLst/>
          </a:prstGeom>
          <a:solidFill>
            <a:srgbClr val="FFFFFF">
              <a:alpha val="59000"/>
            </a:srgbClr>
          </a:solidFill>
        </p:spPr>
        <p:txBody>
          <a:bodyPr wrap="square" lIns="0" tIns="0" rIns="0" bIns="0" rtlCol="0" anchor="ctr">
            <a:noAutofit/>
          </a:bodyPr>
          <a:lstStyle/>
          <a:p>
            <a:pPr marL="0" marR="0" lvl="0" indent="0" algn="l" defTabSz="457200" rtl="0" eaLnBrk="1" fontAlgn="auto" latinLnBrk="0" hangingPunct="1">
              <a:lnSpc>
                <a:spcPct val="100000"/>
              </a:lnSpc>
              <a:spcBef>
                <a:spcPts val="1200"/>
              </a:spcBef>
              <a:spcAft>
                <a:spcPts val="600"/>
              </a:spcAft>
              <a:buClrTx/>
              <a:buSzTx/>
              <a:buFontTx/>
              <a:buNone/>
              <a:tabLst/>
              <a:defRPr/>
            </a:pPr>
            <a:r>
              <a:rPr kumimoji="0" lang="en-US" sz="1800" b="1" i="0" u="none" strike="noStrike" kern="1200" cap="none" spc="0" normalizeH="0" baseline="0" noProof="0">
                <a:ln>
                  <a:noFill/>
                </a:ln>
                <a:solidFill>
                  <a:srgbClr val="333333"/>
                </a:solidFill>
                <a:effectLst/>
                <a:uLnTx/>
                <a:uFillTx/>
                <a:latin typeface="Calibri"/>
                <a:ea typeface="+mn-ea"/>
                <a:cs typeface="+mn-cs"/>
              </a:rPr>
              <a:t>  www.nrel.gov</a:t>
            </a:r>
          </a:p>
        </p:txBody>
      </p:sp>
      <p:sp>
        <p:nvSpPr>
          <p:cNvPr id="15" name="Text Placeholder 14"/>
          <p:cNvSpPr>
            <a:spLocks noGrp="1"/>
          </p:cNvSpPr>
          <p:nvPr>
            <p:ph type="body" sz="quarter" idx="13" hasCustomPrompt="1"/>
          </p:nvPr>
        </p:nvSpPr>
        <p:spPr>
          <a:xfrm>
            <a:off x="5409853" y="4112557"/>
            <a:ext cx="5354193" cy="254000"/>
          </a:xfrm>
        </p:spPr>
        <p:txBody>
          <a:bodyPr lIns="0" tIns="0" rIns="0" bIns="0" anchor="ctr" anchorCtr="0">
            <a:noAutofit/>
          </a:bodyPr>
          <a:lstStyle>
            <a:lvl1pPr marL="0" indent="0">
              <a:buNone/>
              <a:defRPr sz="1000">
                <a:solidFill>
                  <a:schemeClr val="tx1"/>
                </a:solidFill>
              </a:defRPr>
            </a:lvl1pPr>
          </a:lstStyle>
          <a:p>
            <a:pPr lvl="0"/>
            <a:r>
              <a:rPr lang="en-US"/>
              <a:t>Publication number</a:t>
            </a:r>
          </a:p>
        </p:txBody>
      </p:sp>
      <p:sp>
        <p:nvSpPr>
          <p:cNvPr id="17" name="Text Placeholder 7"/>
          <p:cNvSpPr>
            <a:spLocks noGrp="1"/>
          </p:cNvSpPr>
          <p:nvPr>
            <p:ph type="body" sz="quarter" idx="14" hasCustomPrompt="1"/>
          </p:nvPr>
        </p:nvSpPr>
        <p:spPr>
          <a:xfrm>
            <a:off x="5264728" y="2390909"/>
            <a:ext cx="6927273" cy="759182"/>
          </a:xfrm>
          <a:prstGeom prst="rect">
            <a:avLst/>
          </a:prstGeom>
          <a:noFill/>
        </p:spPr>
        <p:txBody>
          <a:bodyPr vert="horz" wrap="square" lIns="0" tIns="0" rIns="457200" bIns="91440" anchor="ctr" anchorCtr="0">
            <a:normAutofit/>
          </a:bodyPr>
          <a:lstStyle>
            <a:lvl1pPr marL="0" indent="0" algn="l">
              <a:lnSpc>
                <a:spcPct val="110000"/>
              </a:lnSpc>
              <a:buNone/>
              <a:defRPr sz="4000" baseline="0">
                <a:solidFill>
                  <a:srgbClr val="333333"/>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en-US"/>
              <a:t>Q&amp;A or Thank you</a:t>
            </a:r>
          </a:p>
        </p:txBody>
      </p:sp>
      <p:cxnSp>
        <p:nvCxnSpPr>
          <p:cNvPr id="16" name="Straight Connector 15"/>
          <p:cNvCxnSpPr/>
          <p:nvPr userDrawn="1"/>
        </p:nvCxnSpPr>
        <p:spPr>
          <a:xfrm>
            <a:off x="5264728" y="3381103"/>
            <a:ext cx="6301617" cy="0"/>
          </a:xfrm>
          <a:prstGeom prst="line">
            <a:avLst/>
          </a:prstGeom>
          <a:effectLst/>
        </p:spPr>
        <p:style>
          <a:lnRef idx="2">
            <a:schemeClr val="accent1"/>
          </a:lnRef>
          <a:fillRef idx="0">
            <a:schemeClr val="accent1"/>
          </a:fillRef>
          <a:effectRef idx="1">
            <a:schemeClr val="accent1"/>
          </a:effectRef>
          <a:fontRef idx="minor">
            <a:schemeClr val="tx1"/>
          </a:fontRef>
        </p:style>
      </p:cxnSp>
      <p:pic>
        <p:nvPicPr>
          <p:cNvPr id="14" name="Graphic 13">
            <a:extLst>
              <a:ext uri="{FF2B5EF4-FFF2-40B4-BE49-F238E27FC236}">
                <a16:creationId xmlns:a16="http://schemas.microsoft.com/office/drawing/2014/main" id="{5430EE05-130A-EF4D-8CAF-9F4332FAAEA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50360" y="5727700"/>
            <a:ext cx="3217333" cy="1130300"/>
          </a:xfrm>
          <a:prstGeom prst="rect">
            <a:avLst/>
          </a:prstGeom>
        </p:spPr>
      </p:pic>
    </p:spTree>
    <p:extLst>
      <p:ext uri="{BB962C8B-B14F-4D97-AF65-F5344CB8AC3E}">
        <p14:creationId xmlns:p14="http://schemas.microsoft.com/office/powerpoint/2010/main" val="24230397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itle Slide - Blue Background">
    <p:spTree>
      <p:nvGrpSpPr>
        <p:cNvPr id="1" name=""/>
        <p:cNvGrpSpPr/>
        <p:nvPr/>
      </p:nvGrpSpPr>
      <p:grpSpPr>
        <a:xfrm>
          <a:off x="0" y="0"/>
          <a:ext cx="0" cy="0"/>
          <a:chOff x="0" y="0"/>
          <a:chExt cx="0" cy="0"/>
        </a:xfrm>
      </p:grpSpPr>
      <p:pic>
        <p:nvPicPr>
          <p:cNvPr id="2" name="Picture 1" descr="iStock-505476426_FlareFree.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2000" cy="6868160"/>
          </a:xfrm>
          <a:prstGeom prst="rect">
            <a:avLst/>
          </a:prstGeom>
        </p:spPr>
      </p:pic>
      <p:sp>
        <p:nvSpPr>
          <p:cNvPr id="8" name="Text Placeholder 7"/>
          <p:cNvSpPr>
            <a:spLocks noGrp="1"/>
          </p:cNvSpPr>
          <p:nvPr>
            <p:ph type="body" sz="quarter" idx="10" hasCustomPrompt="1"/>
          </p:nvPr>
        </p:nvSpPr>
        <p:spPr>
          <a:xfrm>
            <a:off x="4982633" y="2006436"/>
            <a:ext cx="7191331" cy="1460688"/>
          </a:xfrm>
          <a:solidFill>
            <a:schemeClr val="accent1">
              <a:alpha val="75000"/>
            </a:schemeClr>
          </a:solidFill>
        </p:spPr>
        <p:txBody>
          <a:bodyPr lIns="182880" tIns="137160" rIns="182880" bIns="137160" anchor="ctr" anchorCtr="0">
            <a:noAutofit/>
          </a:bodyPr>
          <a:lstStyle>
            <a:lvl1pPr marL="0" indent="0">
              <a:lnSpc>
                <a:spcPts val="3733"/>
              </a:lnSpc>
              <a:buNone/>
              <a:defRPr sz="4000">
                <a:solidFill>
                  <a:schemeClr val="bg1"/>
                </a:solidFill>
              </a:defRPr>
            </a:lvl1pPr>
          </a:lstStyle>
          <a:p>
            <a:pPr lvl="0"/>
            <a:r>
              <a:rPr lang="en-US"/>
              <a:t>Title</a:t>
            </a:r>
          </a:p>
        </p:txBody>
      </p:sp>
      <p:sp>
        <p:nvSpPr>
          <p:cNvPr id="15" name="Text Placeholder 14"/>
          <p:cNvSpPr>
            <a:spLocks noGrp="1"/>
          </p:cNvSpPr>
          <p:nvPr>
            <p:ph type="body" sz="quarter" idx="11" hasCustomPrompt="1"/>
          </p:nvPr>
        </p:nvSpPr>
        <p:spPr>
          <a:xfrm>
            <a:off x="4982634" y="3659717"/>
            <a:ext cx="5763684" cy="1468735"/>
          </a:xfrm>
          <a:solidFill>
            <a:schemeClr val="accent1">
              <a:alpha val="75000"/>
            </a:schemeClr>
          </a:solidFill>
        </p:spPr>
        <p:txBody>
          <a:bodyPr lIns="182880" tIns="137160" rIns="182880" bIns="137160" anchor="ctr" anchorCtr="0">
            <a:noAutofit/>
          </a:bodyPr>
          <a:lstStyle>
            <a:lvl1pPr marL="0" indent="0">
              <a:lnSpc>
                <a:spcPts val="2347"/>
              </a:lnSpc>
              <a:spcBef>
                <a:spcPts val="533"/>
              </a:spcBef>
              <a:buNone/>
              <a:defRPr sz="2400" baseline="0">
                <a:solidFill>
                  <a:schemeClr val="bg1"/>
                </a:solidFill>
              </a:defRPr>
            </a:lvl1pPr>
            <a:lvl2pPr marL="609585" indent="0">
              <a:buNone/>
              <a:defRPr/>
            </a:lvl2pPr>
            <a:lvl3pPr marL="1219170" indent="0">
              <a:buNone/>
              <a:defRPr/>
            </a:lvl3pPr>
            <a:lvl4pPr marL="1828754" indent="0">
              <a:buNone/>
              <a:defRPr/>
            </a:lvl4pPr>
            <a:lvl5pPr marL="2438339" indent="0">
              <a:buNone/>
              <a:defRPr/>
            </a:lvl5pPr>
          </a:lstStyle>
          <a:p>
            <a:pPr lvl="0"/>
            <a:r>
              <a:rPr lang="en-US"/>
              <a:t>Presenter Name</a:t>
            </a:r>
          </a:p>
          <a:p>
            <a:pPr lvl="0"/>
            <a:r>
              <a:rPr lang="en-US"/>
              <a:t>Venue or Organization</a:t>
            </a:r>
          </a:p>
          <a:p>
            <a:pPr lvl="0"/>
            <a:r>
              <a:rPr lang="en-US"/>
              <a:t>Date</a:t>
            </a:r>
          </a:p>
        </p:txBody>
      </p:sp>
      <p:pic>
        <p:nvPicPr>
          <p:cNvPr id="7" name="Graphic 6">
            <a:extLst>
              <a:ext uri="{FF2B5EF4-FFF2-40B4-BE49-F238E27FC236}">
                <a16:creationId xmlns:a16="http://schemas.microsoft.com/office/drawing/2014/main" id="{67876295-9728-A943-A66A-D4797EDDAE2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23272" y="1"/>
            <a:ext cx="3109189" cy="1456409"/>
          </a:xfrm>
          <a:prstGeom prst="rect">
            <a:avLst/>
          </a:prstGeom>
        </p:spPr>
      </p:pic>
    </p:spTree>
    <p:extLst>
      <p:ext uri="{BB962C8B-B14F-4D97-AF65-F5344CB8AC3E}">
        <p14:creationId xmlns:p14="http://schemas.microsoft.com/office/powerpoint/2010/main" val="42127021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Tree>
    <p:extLst>
      <p:ext uri="{BB962C8B-B14F-4D97-AF65-F5344CB8AC3E}">
        <p14:creationId xmlns:p14="http://schemas.microsoft.com/office/powerpoint/2010/main" val="1160004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1" y="3"/>
            <a:ext cx="5462209" cy="1243011"/>
          </a:xfrm>
          <a:prstGeom prst="rect">
            <a:avLst/>
          </a:prstGeom>
          <a:solidFill>
            <a:schemeClr val="accent1"/>
          </a:solidFill>
        </p:spPr>
        <p:txBody>
          <a:bodyPr vert="horz" lIns="274320" tIns="0" rIns="274320" bIns="0" rtlCol="0" anchor="ctr">
            <a:noAutofit/>
          </a:bodyPr>
          <a:lstStyle/>
          <a:p>
            <a:r>
              <a:rPr lang="en-US"/>
              <a:t>Click to edit Master title style</a:t>
            </a:r>
          </a:p>
        </p:txBody>
      </p:sp>
      <p:sp>
        <p:nvSpPr>
          <p:cNvPr id="3" name="Text Placeholder 2"/>
          <p:cNvSpPr>
            <a:spLocks noGrp="1"/>
          </p:cNvSpPr>
          <p:nvPr>
            <p:ph type="body" idx="1"/>
          </p:nvPr>
        </p:nvSpPr>
        <p:spPr>
          <a:xfrm>
            <a:off x="609600" y="1371600"/>
            <a:ext cx="10972800" cy="4800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25777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xStyles>
    <p:titleStyle>
      <a:lvl1pPr algn="ctr" defTabSz="457200" rtl="0" eaLnBrk="1" latinLnBrk="0" hangingPunct="1">
        <a:lnSpc>
          <a:spcPct val="90000"/>
        </a:lnSpc>
        <a:spcBef>
          <a:spcPct val="0"/>
        </a:spcBef>
        <a:buNone/>
        <a:defRPr sz="3000" kern="1200">
          <a:solidFill>
            <a:srgbClr val="FFFFFF"/>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2" Type="http://schemas.openxmlformats.org/officeDocument/2006/relationships/hyperlink" Target="https://doi.org/10.2172/1886868"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www.leginfo.ca.gov/pub/13-14/bill/asm/ab_0001-0050/ab_8_bill_20130928_chaptered.pdf" TargetMode="External"/><Relationship Id="rId2" Type="http://schemas.openxmlformats.org/officeDocument/2006/relationships/hyperlink" Target="https://doi.org/10.2172/1886868"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doi.org/10.2172/1886868"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hyperlink" Target="https://ww2.arb.ca.gov/sites/default/files/2020-07/2020_lcfs_fro_oal-approved_unofficial_06302020.pdf" TargetMode="External"/><Relationship Id="rId4" Type="http://schemas.openxmlformats.org/officeDocument/2006/relationships/hyperlink" Target="https://ww2.arb.ca.gov/resources/documents/lcfs-pathway-certified-carbon-intensitie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ww2.arb.ca.gov/resources/documents/vision-scenario-planning" TargetMode="External"/><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hyperlink" Target="https://epact.energy.gov/fuel-conversion-factors" TargetMode="Externa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hyperlink" Target="https://ww2.arb.ca.gov/sites/default/files/2020-07/2020_lcfs_fro_oal-approved_unofficial_06302020.pdf"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6.png"/><Relationship Id="rId4" Type="http://schemas.openxmlformats.org/officeDocument/2006/relationships/hyperlink" Target="https://ww2.arb.ca.gov/resources/documents/lcfs-pathway-certified-carbon-intensitie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3" Type="http://schemas.openxmlformats.org/officeDocument/2006/relationships/hyperlink" Target="https://doi.org/10.2172/1886868"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hyperlink" Target="https://calevip.org/rebate-statistics" TargetMode="External"/><Relationship Id="rId5" Type="http://schemas.openxmlformats.org/officeDocument/2006/relationships/image" Target="../media/image36.emf"/><Relationship Id="rId4" Type="http://schemas.openxmlformats.org/officeDocument/2006/relationships/image" Target="../media/image35.e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hyperlink" Target="https://ww2.arb.ca.gov/resources/documents/vision-scenario-planning" TargetMode="Externa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hyperlink" Target="https://ww2.arb.ca.gov/sites/default/files/2020-07/2020_lcfs_fro_oal-approved_unofficial_06302020.pdf"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F72E70A-7DE2-5C35-E5AF-65ADE097C93A}"/>
              </a:ext>
            </a:extLst>
          </p:cNvPr>
          <p:cNvSpPr>
            <a:spLocks noGrp="1"/>
          </p:cNvSpPr>
          <p:nvPr>
            <p:ph type="body" sz="quarter" idx="10"/>
          </p:nvPr>
        </p:nvSpPr>
        <p:spPr>
          <a:xfrm>
            <a:off x="4982633" y="1262418"/>
            <a:ext cx="7191331" cy="2204706"/>
          </a:xfrm>
        </p:spPr>
        <p:txBody>
          <a:bodyPr/>
          <a:lstStyle/>
          <a:p>
            <a:r>
              <a:rPr lang="en-US" sz="3500"/>
              <a:t>Analysis of Benefits Associated With Projects and Technologies Supported by the Clean Transportation Program:</a:t>
            </a:r>
            <a:br>
              <a:rPr lang="en-US" sz="3500"/>
            </a:br>
            <a:r>
              <a:rPr lang="en-US" sz="3500"/>
              <a:t>2023 Executive Summary </a:t>
            </a:r>
          </a:p>
        </p:txBody>
      </p:sp>
      <p:sp>
        <p:nvSpPr>
          <p:cNvPr id="3" name="Text Placeholder 2">
            <a:extLst>
              <a:ext uri="{FF2B5EF4-FFF2-40B4-BE49-F238E27FC236}">
                <a16:creationId xmlns:a16="http://schemas.microsoft.com/office/drawing/2014/main" id="{2C63762D-CFAF-D217-7F2C-1A63274EBCBB}"/>
              </a:ext>
            </a:extLst>
          </p:cNvPr>
          <p:cNvSpPr>
            <a:spLocks noGrp="1"/>
          </p:cNvSpPr>
          <p:nvPr>
            <p:ph type="body" sz="quarter" idx="11"/>
          </p:nvPr>
        </p:nvSpPr>
        <p:spPr>
          <a:xfrm>
            <a:off x="4982634" y="3659717"/>
            <a:ext cx="6190192" cy="1468735"/>
          </a:xfrm>
        </p:spPr>
        <p:txBody>
          <a:bodyPr/>
          <a:lstStyle/>
          <a:p>
            <a:r>
              <a:rPr lang="en-US"/>
              <a:t>Roberto Vercellino and Dan Mazzone</a:t>
            </a:r>
          </a:p>
          <a:p>
            <a:endParaRPr lang="en-US"/>
          </a:p>
          <a:p>
            <a:r>
              <a:rPr lang="en-US"/>
              <a:t>October 2023</a:t>
            </a:r>
            <a:endParaRPr lang="en-US">
              <a:ea typeface="Calibri"/>
              <a:cs typeface="Calibri"/>
            </a:endParaRPr>
          </a:p>
        </p:txBody>
      </p:sp>
    </p:spTree>
    <p:extLst>
      <p:ext uri="{BB962C8B-B14F-4D97-AF65-F5344CB8AC3E}">
        <p14:creationId xmlns:p14="http://schemas.microsoft.com/office/powerpoint/2010/main" val="12416050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A531D-2A53-B44F-5584-780CBEAE5994}"/>
              </a:ext>
            </a:extLst>
          </p:cNvPr>
          <p:cNvSpPr>
            <a:spLocks noGrp="1"/>
          </p:cNvSpPr>
          <p:nvPr>
            <p:ph type="title"/>
          </p:nvPr>
        </p:nvSpPr>
        <p:spPr/>
        <p:txBody>
          <a:bodyPr/>
          <a:lstStyle/>
          <a:p>
            <a:r>
              <a:rPr lang="en-US"/>
              <a:t>Introduction</a:t>
            </a:r>
          </a:p>
        </p:txBody>
      </p:sp>
      <p:sp>
        <p:nvSpPr>
          <p:cNvPr id="3" name="TextBox 2">
            <a:extLst>
              <a:ext uri="{FF2B5EF4-FFF2-40B4-BE49-F238E27FC236}">
                <a16:creationId xmlns:a16="http://schemas.microsoft.com/office/drawing/2014/main" id="{718277A8-7A1C-B5D5-71B6-5844B453DB5F}"/>
              </a:ext>
            </a:extLst>
          </p:cNvPr>
          <p:cNvSpPr txBox="1"/>
          <p:nvPr/>
        </p:nvSpPr>
        <p:spPr>
          <a:xfrm>
            <a:off x="625642" y="1379621"/>
            <a:ext cx="11009977" cy="3888244"/>
          </a:xfrm>
          <a:prstGeom prst="rect">
            <a:avLst/>
          </a:prstGeom>
          <a:noFill/>
        </p:spPr>
        <p:txBody>
          <a:bodyPr wrap="square" rtlCol="0">
            <a:spAutoFit/>
          </a:bodyPr>
          <a:lstStyle/>
          <a:p>
            <a:pPr marL="285750" indent="-285750">
              <a:spcAft>
                <a:spcPts val="800"/>
              </a:spcAft>
              <a:buFont typeface="Arial" panose="020B0604020202020204" pitchFamily="34" charset="0"/>
              <a:buChar char="•"/>
            </a:pPr>
            <a:r>
              <a:rPr lang="en-US" sz="2000" dirty="0"/>
              <a:t>In 2007, California Assembly Bills (AB) 118 and 109 created the Clean Transportation Program (CTP), which authorized the California Energy Commission (CEC) to fund projects concerning alternative fuels and advanced transportation technologies to help attain the state’s climate change policies. In 2013, AB 8 extended the expiration of the CTP to January 2024.</a:t>
            </a:r>
          </a:p>
          <a:p>
            <a:pPr marL="285750" indent="-285750">
              <a:spcAft>
                <a:spcPts val="800"/>
              </a:spcAft>
              <a:buFont typeface="Arial" panose="020B0604020202020204" pitchFamily="34" charset="0"/>
              <a:buChar char="•"/>
            </a:pPr>
            <a:r>
              <a:rPr lang="en-US" sz="2000" dirty="0"/>
              <a:t>AB 109 also requires CEC to prepare a report summarizing the benefits resulting from the program.</a:t>
            </a:r>
          </a:p>
          <a:p>
            <a:pPr marL="285750" indent="-285750">
              <a:spcAft>
                <a:spcPts val="800"/>
              </a:spcAft>
              <a:buFont typeface="Arial" panose="020B0604020202020204" pitchFamily="34" charset="0"/>
              <a:buChar char="•"/>
            </a:pPr>
            <a:r>
              <a:rPr lang="en-US" sz="2000" dirty="0"/>
              <a:t>Since then, CEC has collaborated with National Renewable Energy Laboratory (NREL) to prepare and publish biannual reports summarizing CTP’s benefits related to petroleum displacement, greenhouse gas (GHG) reductions, air pollution, and more.</a:t>
            </a:r>
          </a:p>
          <a:p>
            <a:pPr marL="285750" indent="-285750">
              <a:spcAft>
                <a:spcPts val="800"/>
              </a:spcAft>
              <a:buFont typeface="Arial" panose="020B0604020202020204" pitchFamily="34" charset="0"/>
              <a:buChar char="•"/>
            </a:pPr>
            <a:r>
              <a:rPr lang="en-US" sz="2000" dirty="0">
                <a:effectLst/>
              </a:rPr>
              <a:t>This report updates the input data, calculation methodologies, and resulting outputs from the CEC’s 2021 report [1].</a:t>
            </a:r>
          </a:p>
          <a:p>
            <a:pPr marL="285750" indent="-285750">
              <a:spcAft>
                <a:spcPts val="800"/>
              </a:spcAft>
              <a:buFont typeface="Arial" panose="020B0604020202020204" pitchFamily="34" charset="0"/>
              <a:buChar char="•"/>
            </a:pPr>
            <a:r>
              <a:rPr lang="en-US" sz="2000" dirty="0"/>
              <a:t>The results to be incorporated in the CEC’s final Integrated Energy Policy Report (IEPR) might change.</a:t>
            </a:r>
            <a:endParaRPr lang="en-US" sz="2000" dirty="0">
              <a:effectLst/>
            </a:endParaRPr>
          </a:p>
        </p:txBody>
      </p:sp>
      <p:sp>
        <p:nvSpPr>
          <p:cNvPr id="4" name="TextBox 3">
            <a:extLst>
              <a:ext uri="{FF2B5EF4-FFF2-40B4-BE49-F238E27FC236}">
                <a16:creationId xmlns:a16="http://schemas.microsoft.com/office/drawing/2014/main" id="{D8CA722D-188B-93AF-E167-151EDBB25C8A}"/>
              </a:ext>
            </a:extLst>
          </p:cNvPr>
          <p:cNvSpPr txBox="1"/>
          <p:nvPr/>
        </p:nvSpPr>
        <p:spPr>
          <a:xfrm>
            <a:off x="232131" y="6226851"/>
            <a:ext cx="11009977" cy="461665"/>
          </a:xfrm>
          <a:prstGeom prst="rect">
            <a:avLst/>
          </a:prstGeom>
          <a:noFill/>
        </p:spPr>
        <p:txBody>
          <a:bodyPr wrap="square" rtlCol="0">
            <a:spAutoFit/>
          </a:bodyPr>
          <a:lstStyle/>
          <a:p>
            <a:pPr marL="169863" indent="-169863">
              <a:spcAft>
                <a:spcPts val="800"/>
              </a:spcAft>
            </a:pPr>
            <a:r>
              <a:rPr lang="en-US" sz="1200" dirty="0">
                <a:effectLst/>
              </a:rPr>
              <a:t>1. California Energy Commission. 2021.</a:t>
            </a:r>
            <a:r>
              <a:rPr lang="en-US" sz="1200" i="1" dirty="0">
                <a:effectLst/>
              </a:rPr>
              <a:t> Analysis of Benefits Associated With Projects and Technologies Supported by the Clean Transportation Program</a:t>
            </a:r>
            <a:r>
              <a:rPr lang="en-US" sz="1200" dirty="0">
                <a:effectLst/>
              </a:rPr>
              <a:t>. Sacramento, CA: CEC. CEC-600-2021-039. </a:t>
            </a:r>
            <a:r>
              <a:rPr lang="en-US" sz="1200" dirty="0">
                <a:effectLst/>
                <a:hlinkClick r:id="rId2"/>
              </a:rPr>
              <a:t>https://doi.org/10.2172/1886868</a:t>
            </a:r>
            <a:r>
              <a:rPr lang="en-US" sz="1200" dirty="0">
                <a:effectLst/>
              </a:rPr>
              <a:t>.</a:t>
            </a:r>
          </a:p>
        </p:txBody>
      </p:sp>
    </p:spTree>
    <p:extLst>
      <p:ext uri="{BB962C8B-B14F-4D97-AF65-F5344CB8AC3E}">
        <p14:creationId xmlns:p14="http://schemas.microsoft.com/office/powerpoint/2010/main" val="710128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9BB50-3A76-8914-4C72-173809BD5B3B}"/>
              </a:ext>
            </a:extLst>
          </p:cNvPr>
          <p:cNvSpPr>
            <a:spLocks noGrp="1"/>
          </p:cNvSpPr>
          <p:nvPr>
            <p:ph type="title"/>
          </p:nvPr>
        </p:nvSpPr>
        <p:spPr/>
        <p:txBody>
          <a:bodyPr/>
          <a:lstStyle/>
          <a:p>
            <a:r>
              <a:rPr lang="en-US" dirty="0"/>
              <a:t>Goals of CTP-Funded Projects</a:t>
            </a:r>
          </a:p>
        </p:txBody>
      </p:sp>
      <p:sp>
        <p:nvSpPr>
          <p:cNvPr id="6" name="TextBox 5">
            <a:extLst>
              <a:ext uri="{FF2B5EF4-FFF2-40B4-BE49-F238E27FC236}">
                <a16:creationId xmlns:a16="http://schemas.microsoft.com/office/drawing/2014/main" id="{B5315016-B7CE-A52A-33F4-F6CFD41829CE}"/>
              </a:ext>
            </a:extLst>
          </p:cNvPr>
          <p:cNvSpPr txBox="1"/>
          <p:nvPr/>
        </p:nvSpPr>
        <p:spPr>
          <a:xfrm>
            <a:off x="556382" y="1041970"/>
            <a:ext cx="11079236" cy="4708981"/>
          </a:xfrm>
          <a:prstGeom prst="rect">
            <a:avLst/>
          </a:prstGeom>
          <a:noFill/>
        </p:spPr>
        <p:txBody>
          <a:bodyPr wrap="square">
            <a:spAutoFit/>
          </a:bodyPr>
          <a:lstStyle/>
          <a:p>
            <a:pPr>
              <a:spcAft>
                <a:spcPts val="800"/>
              </a:spcAft>
            </a:pPr>
            <a:r>
              <a:rPr lang="en-US" sz="2000" dirty="0"/>
              <a:t>As stated in the 2021 benefits analysis report and in AB 8 [1,2], the goals of CTP-funded projects are to:</a:t>
            </a:r>
          </a:p>
          <a:p>
            <a:pPr marL="285750" indent="-285750">
              <a:spcAft>
                <a:spcPts val="800"/>
              </a:spcAft>
              <a:buFont typeface="Arial" panose="020B0604020202020204" pitchFamily="34" charset="0"/>
              <a:buChar char="•"/>
            </a:pPr>
            <a:r>
              <a:rPr lang="en-US" sz="2000" dirty="0"/>
              <a:t>Develop and improve alternative and renewable low‐carbon fuels.</a:t>
            </a:r>
          </a:p>
          <a:p>
            <a:pPr marL="285750" indent="-285750">
              <a:spcAft>
                <a:spcPts val="800"/>
              </a:spcAft>
              <a:buFont typeface="Arial" panose="020B0604020202020204" pitchFamily="34" charset="0"/>
              <a:buChar char="•"/>
            </a:pPr>
            <a:r>
              <a:rPr lang="en-US" sz="2000" dirty="0"/>
              <a:t>Enhance alternative and renewable fuels for existing and developing engine technologies.</a:t>
            </a:r>
          </a:p>
          <a:p>
            <a:pPr marL="285750" indent="-285750">
              <a:spcAft>
                <a:spcPts val="800"/>
              </a:spcAft>
              <a:buFont typeface="Arial" panose="020B0604020202020204" pitchFamily="34" charset="0"/>
              <a:buChar char="•"/>
            </a:pPr>
            <a:r>
              <a:rPr lang="en-US" sz="2000" dirty="0"/>
              <a:t>Produce alternative and renewable low-carbon fuels in California.</a:t>
            </a:r>
          </a:p>
          <a:p>
            <a:pPr marL="285750" indent="-285750">
              <a:spcAft>
                <a:spcPts val="800"/>
              </a:spcAft>
              <a:buFont typeface="Arial" panose="020B0604020202020204" pitchFamily="34" charset="0"/>
              <a:buChar char="•"/>
            </a:pPr>
            <a:r>
              <a:rPr lang="en-US" sz="2000" dirty="0"/>
              <a:t>Decrease, on a full-fuel-cycle basis, the overall impact and carbon footprint of alternative and renewable fuels and increase sustainability.</a:t>
            </a:r>
          </a:p>
          <a:p>
            <a:pPr marL="285750" indent="-285750">
              <a:spcAft>
                <a:spcPts val="800"/>
              </a:spcAft>
              <a:buFont typeface="Arial" panose="020B0604020202020204" pitchFamily="34" charset="0"/>
              <a:buChar char="•"/>
            </a:pPr>
            <a:r>
              <a:rPr lang="en-US" sz="2000" dirty="0"/>
              <a:t>Expand fuel infrastructure, fueling stations, and equipment.</a:t>
            </a:r>
          </a:p>
          <a:p>
            <a:pPr marL="285750" indent="-285750">
              <a:spcAft>
                <a:spcPts val="800"/>
              </a:spcAft>
              <a:buFont typeface="Arial" panose="020B0604020202020204" pitchFamily="34" charset="0"/>
              <a:buChar char="•"/>
            </a:pPr>
            <a:r>
              <a:rPr lang="en-US" sz="2000" dirty="0"/>
              <a:t>Improve light-, medium-, and heavy-duty vehicle technologies.</a:t>
            </a:r>
          </a:p>
          <a:p>
            <a:pPr marL="285750" indent="-285750">
              <a:spcAft>
                <a:spcPts val="800"/>
              </a:spcAft>
              <a:buFont typeface="Arial" panose="020B0604020202020204" pitchFamily="34" charset="0"/>
              <a:buChar char="•"/>
            </a:pPr>
            <a:r>
              <a:rPr lang="en-US" sz="2000" dirty="0"/>
              <a:t>Retrofit medium- and heavy-duty on-road and non-road vehicle fleets.</a:t>
            </a:r>
          </a:p>
          <a:p>
            <a:pPr marL="285750" indent="-285750">
              <a:spcAft>
                <a:spcPts val="800"/>
              </a:spcAft>
              <a:buFont typeface="Arial" panose="020B0604020202020204" pitchFamily="34" charset="0"/>
              <a:buChar char="•"/>
            </a:pPr>
            <a:r>
              <a:rPr lang="en-US" sz="2000" dirty="0"/>
              <a:t>Expand infrastructure connected with existing fleets, public transit, and transportation corridors.</a:t>
            </a:r>
          </a:p>
          <a:p>
            <a:pPr marL="285750" indent="-285750">
              <a:spcAft>
                <a:spcPts val="800"/>
              </a:spcAft>
              <a:buFont typeface="Arial" panose="020B0604020202020204" pitchFamily="34" charset="0"/>
              <a:buChar char="•"/>
            </a:pPr>
            <a:r>
              <a:rPr lang="en-US" sz="2000" dirty="0"/>
              <a:t>Establish workforce training programs, conduct public education and promotion, and create technology centers.</a:t>
            </a:r>
          </a:p>
        </p:txBody>
      </p:sp>
      <p:sp>
        <p:nvSpPr>
          <p:cNvPr id="3" name="TextBox 2">
            <a:extLst>
              <a:ext uri="{FF2B5EF4-FFF2-40B4-BE49-F238E27FC236}">
                <a16:creationId xmlns:a16="http://schemas.microsoft.com/office/drawing/2014/main" id="{B8B5DADA-ECBA-40FD-69F1-61C3BB7169B2}"/>
              </a:ext>
            </a:extLst>
          </p:cNvPr>
          <p:cNvSpPr txBox="1"/>
          <p:nvPr/>
        </p:nvSpPr>
        <p:spPr>
          <a:xfrm>
            <a:off x="232131" y="6093501"/>
            <a:ext cx="11009977" cy="646331"/>
          </a:xfrm>
          <a:prstGeom prst="rect">
            <a:avLst/>
          </a:prstGeom>
          <a:noFill/>
        </p:spPr>
        <p:txBody>
          <a:bodyPr wrap="square" rtlCol="0">
            <a:spAutoFit/>
          </a:bodyPr>
          <a:lstStyle/>
          <a:p>
            <a:pPr marL="169863" indent="-169863"/>
            <a:r>
              <a:rPr lang="en-US" sz="1200" dirty="0">
                <a:effectLst/>
              </a:rPr>
              <a:t>1. California Energy Commission. 2021.</a:t>
            </a:r>
            <a:r>
              <a:rPr lang="en-US" sz="1200" i="1" dirty="0">
                <a:effectLst/>
              </a:rPr>
              <a:t> Analysis of Benefits Associated With Projects and Technologies Supported by the Clean Transportation Program</a:t>
            </a:r>
            <a:r>
              <a:rPr lang="en-US" sz="1200" dirty="0">
                <a:effectLst/>
              </a:rPr>
              <a:t>. Sacramento, CA: CEC. CEC-600-2021-039. </a:t>
            </a:r>
            <a:r>
              <a:rPr lang="en-US" sz="1200" dirty="0">
                <a:solidFill>
                  <a:srgbClr val="00A4E4"/>
                </a:solidFill>
                <a:effectLst/>
                <a:hlinkClick r:id="rId2">
                  <a:extLst>
                    <a:ext uri="{A12FA001-AC4F-418D-AE19-62706E023703}">
                      <ahyp:hlinkClr xmlns:ahyp="http://schemas.microsoft.com/office/drawing/2018/hyperlinkcolor" val="tx"/>
                    </a:ext>
                  </a:extLst>
                </a:hlinkClick>
              </a:rPr>
              <a:t>https://doi.org/10.2172/1886868</a:t>
            </a:r>
            <a:r>
              <a:rPr lang="en-US" sz="1200" dirty="0">
                <a:effectLst/>
              </a:rPr>
              <a:t>.</a:t>
            </a:r>
          </a:p>
          <a:p>
            <a:pPr marL="169863" indent="-169863"/>
            <a:r>
              <a:rPr lang="en-US" sz="1200" dirty="0">
                <a:effectLst/>
              </a:rPr>
              <a:t>2. California Assembly Bill 8. </a:t>
            </a:r>
            <a:r>
              <a:rPr lang="en-US" sz="1200" dirty="0"/>
              <a:t>Statutes of 2013, </a:t>
            </a:r>
            <a:r>
              <a:rPr lang="en-US" sz="1200" dirty="0" err="1">
                <a:effectLst/>
              </a:rPr>
              <a:t>Perea</a:t>
            </a:r>
            <a:r>
              <a:rPr lang="en-US" sz="1200" dirty="0">
                <a:effectLst/>
              </a:rPr>
              <a:t>, Chapter 401. </a:t>
            </a:r>
            <a:r>
              <a:rPr lang="en-US" sz="1200" dirty="0">
                <a:solidFill>
                  <a:srgbClr val="00A4E4"/>
                </a:solidFill>
                <a:effectLst/>
                <a:hlinkClick r:id="rId3">
                  <a:extLst>
                    <a:ext uri="{A12FA001-AC4F-418D-AE19-62706E023703}">
                      <ahyp:hlinkClr xmlns:ahyp="http://schemas.microsoft.com/office/drawing/2018/hyperlinkcolor" val="tx"/>
                    </a:ext>
                  </a:extLst>
                </a:hlinkClick>
              </a:rPr>
              <a:t>http://www.leginfo.ca.gov/pub/13-14/bill/asm/ab_0001-0050/ab_8_bill_20130928_chaptered.pdf</a:t>
            </a:r>
            <a:r>
              <a:rPr lang="en-US" sz="1200" dirty="0">
                <a:solidFill>
                  <a:srgbClr val="00A4E4"/>
                </a:solidFill>
                <a:effectLst/>
              </a:rPr>
              <a:t> </a:t>
            </a:r>
          </a:p>
        </p:txBody>
      </p:sp>
    </p:spTree>
    <p:extLst>
      <p:ext uri="{BB962C8B-B14F-4D97-AF65-F5344CB8AC3E}">
        <p14:creationId xmlns:p14="http://schemas.microsoft.com/office/powerpoint/2010/main" val="3266574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0739-DFC8-C5CB-F379-7D3D7F2DE025}"/>
              </a:ext>
            </a:extLst>
          </p:cNvPr>
          <p:cNvSpPr>
            <a:spLocks noGrp="1"/>
          </p:cNvSpPr>
          <p:nvPr>
            <p:ph type="title"/>
          </p:nvPr>
        </p:nvSpPr>
        <p:spPr/>
        <p:txBody>
          <a:bodyPr/>
          <a:lstStyle/>
          <a:p>
            <a:r>
              <a:rPr lang="en-US"/>
              <a:t>Scope of This Analysis</a:t>
            </a:r>
          </a:p>
        </p:txBody>
      </p:sp>
      <p:graphicFrame>
        <p:nvGraphicFramePr>
          <p:cNvPr id="4" name="Diagram 3">
            <a:extLst>
              <a:ext uri="{FF2B5EF4-FFF2-40B4-BE49-F238E27FC236}">
                <a16:creationId xmlns:a16="http://schemas.microsoft.com/office/drawing/2014/main" id="{B028767C-CD7D-426C-4F10-7060B80EAB90}"/>
              </a:ext>
            </a:extLst>
          </p:cNvPr>
          <p:cNvGraphicFramePr/>
          <p:nvPr>
            <p:extLst>
              <p:ext uri="{D42A27DB-BD31-4B8C-83A1-F6EECF244321}">
                <p14:modId xmlns:p14="http://schemas.microsoft.com/office/powerpoint/2010/main" val="2500182897"/>
              </p:ext>
            </p:extLst>
          </p:nvPr>
        </p:nvGraphicFramePr>
        <p:xfrm>
          <a:off x="123825" y="1076153"/>
          <a:ext cx="6451787" cy="53983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FFC3FC3F-6EC2-0C52-98CE-6B60BF3FA16F}"/>
              </a:ext>
            </a:extLst>
          </p:cNvPr>
          <p:cNvSpPr txBox="1"/>
          <p:nvPr/>
        </p:nvSpPr>
        <p:spPr>
          <a:xfrm>
            <a:off x="6393223" y="1055842"/>
            <a:ext cx="5162176" cy="5488682"/>
          </a:xfrm>
          <a:prstGeom prst="rect">
            <a:avLst/>
          </a:prstGeom>
          <a:noFill/>
        </p:spPr>
        <p:txBody>
          <a:bodyPr wrap="square" rtlCol="0">
            <a:spAutoFit/>
          </a:bodyPr>
          <a:lstStyle/>
          <a:p>
            <a:pPr>
              <a:spcAft>
                <a:spcPts val="800"/>
              </a:spcAft>
            </a:pPr>
            <a:r>
              <a:rPr lang="en-US" b="1" u="sng"/>
              <a:t>Types of Benefits</a:t>
            </a:r>
          </a:p>
          <a:p>
            <a:pPr marL="285750" indent="-285750">
              <a:spcAft>
                <a:spcPts val="800"/>
              </a:spcAft>
              <a:buFont typeface="Arial" panose="020B0604020202020204" pitchFamily="34" charset="0"/>
              <a:buChar char="•"/>
            </a:pPr>
            <a:r>
              <a:rPr lang="en-US" b="1">
                <a:latin typeface="+mj-lt"/>
              </a:rPr>
              <a:t>Expected benefits </a:t>
            </a:r>
            <a:r>
              <a:rPr lang="en-US" sz="1800">
                <a:effectLst/>
                <a:latin typeface="+mj-lt"/>
              </a:rPr>
              <a:t>accrue because of the direct displacement of petroleum-based fuels or vehicle technologies.</a:t>
            </a:r>
          </a:p>
          <a:p>
            <a:pPr marL="285750" indent="-285750">
              <a:buFont typeface="Arial" panose="020B0604020202020204" pitchFamily="34" charset="0"/>
              <a:buChar char="•"/>
            </a:pPr>
            <a:r>
              <a:rPr lang="en-US" b="1">
                <a:latin typeface="+mj-lt"/>
              </a:rPr>
              <a:t>Market transformation benefits </a:t>
            </a:r>
            <a:r>
              <a:rPr lang="en-US" sz="1800">
                <a:effectLst/>
                <a:latin typeface="+mj-lt"/>
              </a:rPr>
              <a:t>accrue because of CTP funding shifting the underlying market dynamics and accelerating the adoption of alternative fuel vehicles.</a:t>
            </a:r>
            <a:endParaRPr lang="en-US">
              <a:latin typeface="+mj-lt"/>
            </a:endParaRPr>
          </a:p>
          <a:p>
            <a:endParaRPr lang="en-US" b="1" u="sng"/>
          </a:p>
          <a:p>
            <a:pPr>
              <a:spcAft>
                <a:spcPts val="800"/>
              </a:spcAft>
            </a:pPr>
            <a:r>
              <a:rPr lang="en-US" b="1" u="sng"/>
              <a:t>Benefit Outcomes</a:t>
            </a:r>
          </a:p>
          <a:p>
            <a:pPr marL="285750" indent="-285750">
              <a:buFont typeface="Wingdings" pitchFamily="2" charset="2"/>
              <a:buChar char="ü"/>
            </a:pPr>
            <a:r>
              <a:rPr lang="en-US"/>
              <a:t>Displaced petroleum consumption</a:t>
            </a:r>
          </a:p>
          <a:p>
            <a:pPr marL="285750" indent="-285750">
              <a:buFont typeface="Wingdings" pitchFamily="2" charset="2"/>
              <a:buChar char="ü"/>
            </a:pPr>
            <a:r>
              <a:rPr lang="en-US"/>
              <a:t>GHG emissions reductions</a:t>
            </a:r>
          </a:p>
          <a:p>
            <a:pPr marL="285750" indent="-285750">
              <a:buFont typeface="Wingdings" pitchFamily="2" charset="2"/>
              <a:buChar char="ü"/>
            </a:pPr>
            <a:r>
              <a:rPr lang="en-US"/>
              <a:t>C</a:t>
            </a:r>
            <a:r>
              <a:rPr lang="en-US" sz="1800"/>
              <a:t>riteria</a:t>
            </a:r>
            <a:r>
              <a:rPr lang="en-US"/>
              <a:t> pollutant reductions</a:t>
            </a:r>
          </a:p>
          <a:p>
            <a:pPr marL="285750" indent="-285750">
              <a:buFont typeface="Wingdings" pitchFamily="2" charset="2"/>
              <a:buChar char="ü"/>
            </a:pPr>
            <a:r>
              <a:rPr lang="en-US"/>
              <a:t>Jobs supported</a:t>
            </a:r>
          </a:p>
          <a:p>
            <a:pPr marL="285750" indent="-285750">
              <a:buFont typeface="Wingdings" pitchFamily="2" charset="2"/>
              <a:buChar char="ü"/>
            </a:pPr>
            <a:r>
              <a:rPr lang="en-US"/>
              <a:t>Equity and social benefits.</a:t>
            </a:r>
          </a:p>
          <a:p>
            <a:pPr marL="285750" indent="-285750">
              <a:buFont typeface="Wingdings" pitchFamily="2" charset="2"/>
              <a:buChar char="ü"/>
            </a:pPr>
            <a:endParaRPr lang="en-US"/>
          </a:p>
          <a:p>
            <a:pPr>
              <a:spcAft>
                <a:spcPts val="800"/>
              </a:spcAft>
            </a:pPr>
            <a:r>
              <a:rPr lang="en-US" b="1" u="sng"/>
              <a:t>Modeling Horizon</a:t>
            </a:r>
          </a:p>
          <a:p>
            <a:pPr marL="285750" indent="-285750">
              <a:buFont typeface="Arial" panose="020B0604020202020204" pitchFamily="34" charset="0"/>
              <a:buChar char="•"/>
            </a:pPr>
            <a:r>
              <a:rPr lang="en-US"/>
              <a:t>Benefits accruing from 2013–2035.</a:t>
            </a:r>
          </a:p>
        </p:txBody>
      </p:sp>
      <p:sp>
        <p:nvSpPr>
          <p:cNvPr id="6" name="Left Arrow 5">
            <a:extLst>
              <a:ext uri="{FF2B5EF4-FFF2-40B4-BE49-F238E27FC236}">
                <a16:creationId xmlns:a16="http://schemas.microsoft.com/office/drawing/2014/main" id="{F21D3FD1-2517-EEA4-2449-B8AB264EFBF1}"/>
              </a:ext>
            </a:extLst>
          </p:cNvPr>
          <p:cNvSpPr/>
          <p:nvPr/>
        </p:nvSpPr>
        <p:spPr>
          <a:xfrm rot="20477858">
            <a:off x="2595669" y="1738020"/>
            <a:ext cx="1628110" cy="276697"/>
          </a:xfrm>
          <a:prstGeom prst="leftArrow">
            <a:avLst/>
          </a:prstGeom>
          <a:solidFill>
            <a:srgbClr val="467126"/>
          </a:solidFill>
          <a:ln>
            <a:solidFill>
              <a:schemeClr val="accent4">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D71EB0D-E7F2-79FA-7CAD-06E5041EE445}"/>
              </a:ext>
            </a:extLst>
          </p:cNvPr>
          <p:cNvSpPr txBox="1"/>
          <p:nvPr/>
        </p:nvSpPr>
        <p:spPr>
          <a:xfrm>
            <a:off x="4032221" y="1076153"/>
            <a:ext cx="1743636" cy="923330"/>
          </a:xfrm>
          <a:prstGeom prst="rect">
            <a:avLst/>
          </a:prstGeom>
          <a:noFill/>
        </p:spPr>
        <p:txBody>
          <a:bodyPr wrap="square" rtlCol="0">
            <a:spAutoFit/>
          </a:bodyPr>
          <a:lstStyle/>
          <a:p>
            <a:pPr algn="ctr"/>
            <a:r>
              <a:rPr lang="en-US" b="1">
                <a:solidFill>
                  <a:srgbClr val="467126"/>
                </a:solidFill>
              </a:rPr>
              <a:t>Benefits considered in this report</a:t>
            </a:r>
          </a:p>
        </p:txBody>
      </p:sp>
      <p:sp>
        <p:nvSpPr>
          <p:cNvPr id="3" name="Rectangle 2">
            <a:extLst>
              <a:ext uri="{FF2B5EF4-FFF2-40B4-BE49-F238E27FC236}">
                <a16:creationId xmlns:a16="http://schemas.microsoft.com/office/drawing/2014/main" id="{DE98BB8C-567D-1718-DCDF-C9F4E7724B9A}"/>
              </a:ext>
            </a:extLst>
          </p:cNvPr>
          <p:cNvSpPr/>
          <p:nvPr/>
        </p:nvSpPr>
        <p:spPr>
          <a:xfrm>
            <a:off x="209293" y="2146983"/>
            <a:ext cx="3156076" cy="4434348"/>
          </a:xfrm>
          <a:prstGeom prst="rect">
            <a:avLst/>
          </a:prstGeom>
          <a:solidFill>
            <a:srgbClr val="467126">
              <a:alpha val="15000"/>
            </a:srgbClr>
          </a:solidFill>
          <a:ln w="38100">
            <a:solidFill>
              <a:schemeClr val="accent4">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20597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a:t>Summary of Evaluated Projects</a:t>
            </a:r>
          </a:p>
        </p:txBody>
      </p:sp>
    </p:spTree>
    <p:extLst>
      <p:ext uri="{BB962C8B-B14F-4D97-AF65-F5344CB8AC3E}">
        <p14:creationId xmlns:p14="http://schemas.microsoft.com/office/powerpoint/2010/main" val="270284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1C935-8FD2-9B64-4A9E-EB0ED45E5B59}"/>
              </a:ext>
            </a:extLst>
          </p:cNvPr>
          <p:cNvSpPr>
            <a:spLocks noGrp="1"/>
          </p:cNvSpPr>
          <p:nvPr>
            <p:ph type="title"/>
          </p:nvPr>
        </p:nvSpPr>
        <p:spPr/>
        <p:txBody>
          <a:bodyPr/>
          <a:lstStyle/>
          <a:p>
            <a:r>
              <a:rPr lang="en-US" dirty="0"/>
              <a:t>Projects Funded Under the CTP Included in This Analysis</a:t>
            </a:r>
          </a:p>
        </p:txBody>
      </p:sp>
      <p:graphicFrame>
        <p:nvGraphicFramePr>
          <p:cNvPr id="4" name="Table 3">
            <a:extLst>
              <a:ext uri="{FF2B5EF4-FFF2-40B4-BE49-F238E27FC236}">
                <a16:creationId xmlns:a16="http://schemas.microsoft.com/office/drawing/2014/main" id="{5F60CCB0-3A8C-7D1C-663A-B63DD2AF0439}"/>
              </a:ext>
            </a:extLst>
          </p:cNvPr>
          <p:cNvGraphicFramePr>
            <a:graphicFrameLocks noGrp="1"/>
          </p:cNvGraphicFramePr>
          <p:nvPr>
            <p:extLst>
              <p:ext uri="{D42A27DB-BD31-4B8C-83A1-F6EECF244321}">
                <p14:modId xmlns:p14="http://schemas.microsoft.com/office/powerpoint/2010/main" val="2740176196"/>
              </p:ext>
            </p:extLst>
          </p:nvPr>
        </p:nvGraphicFramePr>
        <p:xfrm>
          <a:off x="556380" y="974321"/>
          <a:ext cx="6721114" cy="5775960"/>
        </p:xfrm>
        <a:graphic>
          <a:graphicData uri="http://schemas.openxmlformats.org/drawingml/2006/table">
            <a:tbl>
              <a:tblPr firstRow="1">
                <a:tableStyleId>{0660B408-B3CF-4A94-85FC-2B1E0A45F4A2}</a:tableStyleId>
              </a:tblPr>
              <a:tblGrid>
                <a:gridCol w="4109888">
                  <a:extLst>
                    <a:ext uri="{9D8B030D-6E8A-4147-A177-3AD203B41FA5}">
                      <a16:colId xmlns:a16="http://schemas.microsoft.com/office/drawing/2014/main" val="3372049947"/>
                    </a:ext>
                  </a:extLst>
                </a:gridCol>
                <a:gridCol w="989814">
                  <a:extLst>
                    <a:ext uri="{9D8B030D-6E8A-4147-A177-3AD203B41FA5}">
                      <a16:colId xmlns:a16="http://schemas.microsoft.com/office/drawing/2014/main" val="3208637002"/>
                    </a:ext>
                  </a:extLst>
                </a:gridCol>
                <a:gridCol w="1621412">
                  <a:extLst>
                    <a:ext uri="{9D8B030D-6E8A-4147-A177-3AD203B41FA5}">
                      <a16:colId xmlns:a16="http://schemas.microsoft.com/office/drawing/2014/main" val="2092124521"/>
                    </a:ext>
                  </a:extLst>
                </a:gridCol>
              </a:tblGrid>
              <a:tr h="0">
                <a:tc>
                  <a:txBody>
                    <a:bodyPr/>
                    <a:lstStyle/>
                    <a:p>
                      <a:pPr algn="ctr" fontAlgn="b"/>
                      <a:r>
                        <a:rPr lang="en-US" sz="1350" b="1" u="none" strike="noStrike">
                          <a:solidFill>
                            <a:schemeClr val="bg1"/>
                          </a:solidFill>
                          <a:effectLst/>
                        </a:rPr>
                        <a:t>Project Type</a:t>
                      </a:r>
                      <a:endParaRPr lang="en-US" sz="135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b"/>
                      <a:r>
                        <a:rPr lang="en-US" sz="1350" b="1" i="0" u="none" strike="noStrike">
                          <a:solidFill>
                            <a:schemeClr val="bg1"/>
                          </a:solidFill>
                          <a:effectLst/>
                          <a:latin typeface="Calibri" panose="020F0502020204030204" pitchFamily="34" charset="0"/>
                        </a:rPr>
                        <a:t># of Projects Analyzed</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fontAlgn="b"/>
                      <a:r>
                        <a:rPr lang="en-US" sz="1350" b="1" u="none" strike="noStrike">
                          <a:solidFill>
                            <a:schemeClr val="bg1"/>
                          </a:solidFill>
                          <a:effectLst/>
                        </a:rPr>
                        <a:t>CTP Funding Analyzed ($ millions)</a:t>
                      </a:r>
                      <a:endParaRPr lang="en-US" sz="135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2154985446"/>
                  </a:ext>
                </a:extLst>
              </a:tr>
              <a:tr h="121487">
                <a:tc>
                  <a:txBody>
                    <a:bodyPr/>
                    <a:lstStyle/>
                    <a:p>
                      <a:pPr algn="l" fontAlgn="b"/>
                      <a:r>
                        <a:rPr lang="en-US" sz="1200" b="0" i="0" u="none" strike="noStrike">
                          <a:solidFill>
                            <a:srgbClr val="000000"/>
                          </a:solidFill>
                          <a:effectLst/>
                          <a:latin typeface="Calibri" panose="020F0502020204030204" pitchFamily="34" charset="0"/>
                        </a:rPr>
                        <a:t>Biomethane Production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12</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$35.9</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5882747"/>
                  </a:ext>
                </a:extLst>
              </a:tr>
              <a:tr h="155777">
                <a:tc>
                  <a:txBody>
                    <a:bodyPr/>
                    <a:lstStyle/>
                    <a:p>
                      <a:pPr algn="l" fontAlgn="b"/>
                      <a:r>
                        <a:rPr lang="en-US" sz="1200" b="0" i="0" u="none" strike="noStrike">
                          <a:solidFill>
                            <a:srgbClr val="000000"/>
                          </a:solidFill>
                          <a:effectLst/>
                          <a:latin typeface="Calibri" panose="020F0502020204030204" pitchFamily="34" charset="0"/>
                        </a:rPr>
                        <a:t>Gasoline Substitutes Production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5</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$10.7</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4097834065"/>
                  </a:ext>
                </a:extLst>
              </a:tr>
              <a:tr h="237692">
                <a:tc>
                  <a:txBody>
                    <a:bodyPr/>
                    <a:lstStyle/>
                    <a:p>
                      <a:pPr algn="l" fontAlgn="b"/>
                      <a:r>
                        <a:rPr lang="en-US" sz="1200" b="0" i="0" u="none" strike="noStrike">
                          <a:solidFill>
                            <a:srgbClr val="000000"/>
                          </a:solidFill>
                          <a:effectLst/>
                          <a:latin typeface="Calibri" panose="020F0502020204030204" pitchFamily="34" charset="0"/>
                        </a:rPr>
                        <a:t>Diesel Substitutes Production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10</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$41.5</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3607508408"/>
                  </a:ext>
                </a:extLst>
              </a:tr>
              <a:tr h="285832">
                <a:tc>
                  <a:txBody>
                    <a:bodyPr/>
                    <a:lstStyle/>
                    <a:p>
                      <a:pPr algn="l" fontAlgn="b"/>
                      <a:r>
                        <a:rPr lang="en-US" sz="1200" b="0" i="0" u="none" strike="noStrike">
                          <a:solidFill>
                            <a:srgbClr val="000000"/>
                          </a:solidFill>
                          <a:effectLst/>
                          <a:latin typeface="Calibri" panose="020F0502020204030204" pitchFamily="34" charset="0"/>
                        </a:rPr>
                        <a:t>Electric Vehicle (EV) Charging – Light Duty (LD)*</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621</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$288.6</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313033052"/>
                  </a:ext>
                </a:extLst>
              </a:tr>
              <a:tr h="285832">
                <a:tc>
                  <a:txBody>
                    <a:bodyPr/>
                    <a:lstStyle/>
                    <a:p>
                      <a:pPr algn="l" fontAlgn="b"/>
                      <a:r>
                        <a:rPr lang="en-US" sz="1200" b="0" i="0" u="none" strike="noStrike">
                          <a:solidFill>
                            <a:srgbClr val="000000"/>
                          </a:solidFill>
                          <a:effectLst/>
                          <a:latin typeface="Calibri" panose="020F0502020204030204" pitchFamily="34" charset="0"/>
                        </a:rPr>
                        <a:t>EV Charging – Medium and Heavy Duty (MD/HD)</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89</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$72.2</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886890395"/>
                  </a:ext>
                </a:extLst>
              </a:tr>
              <a:tr h="285832">
                <a:tc>
                  <a:txBody>
                    <a:bodyPr/>
                    <a:lstStyle/>
                    <a:p>
                      <a:pPr algn="l" fontAlgn="b"/>
                      <a:r>
                        <a:rPr lang="en-US" sz="1200" b="0" i="0" u="none" strike="noStrike">
                          <a:solidFill>
                            <a:srgbClr val="000000"/>
                          </a:solidFill>
                          <a:effectLst/>
                          <a:latin typeface="Calibri" panose="020F0502020204030204" pitchFamily="34" charset="0"/>
                        </a:rPr>
                        <a:t>Hydrogen Refueling Stations – LD</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71</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$128.2</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538564638"/>
                  </a:ext>
                </a:extLst>
              </a:tr>
              <a:tr h="285832">
                <a:tc>
                  <a:txBody>
                    <a:bodyPr/>
                    <a:lstStyle/>
                    <a:p>
                      <a:pPr algn="l" fontAlgn="b"/>
                      <a:r>
                        <a:rPr lang="en-US" sz="1200" b="0" i="0" u="none" strike="noStrike">
                          <a:solidFill>
                            <a:srgbClr val="000000"/>
                          </a:solidFill>
                          <a:effectLst/>
                          <a:latin typeface="Calibri" panose="020F0502020204030204" pitchFamily="34" charset="0"/>
                        </a:rPr>
                        <a:t>Hydrogen Refueling Stations – MD/HD</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4</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$25.5</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131973006"/>
                  </a:ext>
                </a:extLst>
              </a:tr>
              <a:tr h="285832">
                <a:tc>
                  <a:txBody>
                    <a:bodyPr/>
                    <a:lstStyle/>
                    <a:p>
                      <a:pPr algn="l" fontAlgn="b"/>
                      <a:r>
                        <a:rPr lang="en-US" sz="1200" b="0" i="0" u="none" strike="noStrike">
                          <a:solidFill>
                            <a:srgbClr val="000000"/>
                          </a:solidFill>
                          <a:effectLst/>
                          <a:latin typeface="Calibri" panose="020F0502020204030204" pitchFamily="34" charset="0"/>
                        </a:rPr>
                        <a:t>E85 Fueling Stations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19</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$1.3</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4236532048"/>
                  </a:ext>
                </a:extLst>
              </a:tr>
              <a:tr h="285832">
                <a:tc>
                  <a:txBody>
                    <a:bodyPr/>
                    <a:lstStyle/>
                    <a:p>
                      <a:pPr algn="l" fontAlgn="b"/>
                      <a:r>
                        <a:rPr lang="en-US" sz="1200" b="0" i="0" u="none" strike="noStrike">
                          <a:solidFill>
                            <a:srgbClr val="000000"/>
                          </a:solidFill>
                          <a:effectLst/>
                          <a:latin typeface="Calibri" panose="020F0502020204030204" pitchFamily="34" charset="0"/>
                        </a:rPr>
                        <a:t>Natural Gas Fueling Stations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42</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$14.9</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025771871"/>
                  </a:ext>
                </a:extLst>
              </a:tr>
              <a:tr h="285832">
                <a:tc>
                  <a:txBody>
                    <a:bodyPr/>
                    <a:lstStyle/>
                    <a:p>
                      <a:pPr algn="l" fontAlgn="b"/>
                      <a:r>
                        <a:rPr lang="en-US" sz="1200" b="0" i="0" u="none" strike="noStrike">
                          <a:solidFill>
                            <a:srgbClr val="000000"/>
                          </a:solidFill>
                          <a:effectLst/>
                          <a:latin typeface="Calibri" panose="020F0502020204030204" pitchFamily="34" charset="0"/>
                        </a:rPr>
                        <a:t>Manufacturing (Infrastructure)</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8</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$26.4</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03094371"/>
                  </a:ext>
                </a:extLst>
              </a:tr>
              <a:tr h="285832">
                <a:tc>
                  <a:txBody>
                    <a:bodyPr/>
                    <a:lstStyle/>
                    <a:p>
                      <a:pPr algn="l" fontAlgn="b"/>
                      <a:r>
                        <a:rPr lang="en-US" sz="1200" b="0" i="0" u="none" strike="noStrike">
                          <a:solidFill>
                            <a:srgbClr val="000000"/>
                          </a:solidFill>
                          <a:effectLst/>
                          <a:latin typeface="Calibri" panose="020F0502020204030204" pitchFamily="34" charset="0"/>
                        </a:rPr>
                        <a:t>Natural Gas Commercial Trucks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13</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$51.3</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47079823"/>
                  </a:ext>
                </a:extLst>
              </a:tr>
              <a:tr h="0">
                <a:tc>
                  <a:txBody>
                    <a:bodyPr/>
                    <a:lstStyle/>
                    <a:p>
                      <a:pPr algn="l" fontAlgn="b"/>
                      <a:r>
                        <a:rPr lang="en-US" sz="1200" b="0" i="0" u="none" strike="noStrike">
                          <a:solidFill>
                            <a:srgbClr val="000000"/>
                          </a:solidFill>
                          <a:effectLst/>
                          <a:latin typeface="Calibri" panose="020F0502020204030204" pitchFamily="34" charset="0"/>
                        </a:rPr>
                        <a:t>Light-Duty Battery-Electric Vehicles (BEVs) and Plug-In Hybrid Electric Vehicles (PHEVs)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4</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$2.8</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301179070"/>
                  </a:ext>
                </a:extLst>
              </a:tr>
              <a:tr h="233285">
                <a:tc>
                  <a:txBody>
                    <a:bodyPr/>
                    <a:lstStyle/>
                    <a:p>
                      <a:pPr algn="l" fontAlgn="b"/>
                      <a:r>
                        <a:rPr lang="en-US" sz="1200" b="0" i="0" u="none" strike="noStrike">
                          <a:solidFill>
                            <a:srgbClr val="000000"/>
                          </a:solidFill>
                          <a:effectLst/>
                          <a:latin typeface="Calibri" panose="020F0502020204030204" pitchFamily="34" charset="0"/>
                        </a:rPr>
                        <a:t>Clean Vehicle Rebate Project (CVRP) and Hybrid and Zero Emission Truck and Bus Voucher Incentive Project (HVIP) Support</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2</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$22.5</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781285745"/>
                  </a:ext>
                </a:extLst>
              </a:tr>
              <a:tr h="285832">
                <a:tc>
                  <a:txBody>
                    <a:bodyPr/>
                    <a:lstStyle/>
                    <a:p>
                      <a:pPr algn="l" fontAlgn="b"/>
                      <a:r>
                        <a:rPr lang="en-US" sz="1200" b="0" i="0" u="none" strike="noStrike">
                          <a:solidFill>
                            <a:srgbClr val="000000"/>
                          </a:solidFill>
                          <a:effectLst/>
                          <a:latin typeface="Calibri" panose="020F0502020204030204" pitchFamily="34" charset="0"/>
                        </a:rPr>
                        <a:t>MD/HD Truck Demonstration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33</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$79.8</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934763817"/>
                  </a:ext>
                </a:extLst>
              </a:tr>
              <a:tr h="0">
                <a:tc>
                  <a:txBody>
                    <a:bodyPr/>
                    <a:lstStyle/>
                    <a:p>
                      <a:pPr algn="l" fontAlgn="b"/>
                      <a:r>
                        <a:rPr lang="en-US" sz="1200" b="0" i="0" u="none" strike="noStrike">
                          <a:solidFill>
                            <a:srgbClr val="000000"/>
                          </a:solidFill>
                          <a:effectLst/>
                          <a:latin typeface="Calibri" panose="020F0502020204030204" pitchFamily="34" charset="0"/>
                        </a:rPr>
                        <a:t>Manufacturing (Vehicles)</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30</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$235.2</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959491279"/>
                  </a:ext>
                </a:extLst>
              </a:tr>
              <a:tr h="0">
                <a:tc>
                  <a:txBody>
                    <a:bodyPr/>
                    <a:lstStyle/>
                    <a:p>
                      <a:pPr algn="l" fontAlgn="b"/>
                      <a:r>
                        <a:rPr lang="en-US" sz="1200" b="0" i="0" u="none" strike="noStrike">
                          <a:solidFill>
                            <a:srgbClr val="000000"/>
                          </a:solidFill>
                          <a:effectLst/>
                          <a:latin typeface="Calibri" panose="020F0502020204030204" pitchFamily="34" charset="0"/>
                        </a:rPr>
                        <a:t>Other</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0</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r" fontAlgn="b"/>
                      <a:r>
                        <a:rPr lang="en-US" sz="1300" b="0" i="0" u="none" strike="noStrike">
                          <a:solidFill>
                            <a:srgbClr val="000000"/>
                          </a:solidFill>
                          <a:effectLst/>
                          <a:latin typeface="Calibri" panose="020F0502020204030204" pitchFamily="34" charset="0"/>
                        </a:rPr>
                        <a:t>$0</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330008391"/>
                  </a:ext>
                </a:extLst>
              </a:tr>
              <a:tr h="285832">
                <a:tc>
                  <a:txBody>
                    <a:bodyPr/>
                    <a:lstStyle/>
                    <a:p>
                      <a:pPr algn="l" fontAlgn="b"/>
                      <a:r>
                        <a:rPr lang="en-US" sz="1400" b="1" i="1" u="none" strike="noStrike">
                          <a:solidFill>
                            <a:srgbClr val="000000"/>
                          </a:solidFill>
                          <a:effectLst/>
                          <a:latin typeface="Calibri" panose="020F0502020204030204" pitchFamily="34" charset="0"/>
                        </a:rPr>
                        <a:t>Total</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r" fontAlgn="b"/>
                      <a:r>
                        <a:rPr lang="en-US" sz="1400" b="1" i="1" u="none" strike="noStrike">
                          <a:solidFill>
                            <a:srgbClr val="000000"/>
                          </a:solidFill>
                          <a:effectLst/>
                          <a:latin typeface="Calibri" panose="020F0502020204030204" pitchFamily="34" charset="0"/>
                        </a:rPr>
                        <a:t>963</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r" fontAlgn="b"/>
                      <a:r>
                        <a:rPr lang="en-US" sz="1400" b="1" i="1" u="none" strike="noStrike">
                          <a:solidFill>
                            <a:srgbClr val="000000"/>
                          </a:solidFill>
                          <a:effectLst/>
                          <a:latin typeface="Calibri" panose="020F0502020204030204" pitchFamily="34" charset="0"/>
                        </a:rPr>
                        <a:t>$1,036.8</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995423847"/>
                  </a:ext>
                </a:extLst>
              </a:tr>
            </a:tbl>
          </a:graphicData>
        </a:graphic>
      </p:graphicFrame>
      <p:graphicFrame>
        <p:nvGraphicFramePr>
          <p:cNvPr id="7" name="Chart 6">
            <a:extLst>
              <a:ext uri="{FF2B5EF4-FFF2-40B4-BE49-F238E27FC236}">
                <a16:creationId xmlns:a16="http://schemas.microsoft.com/office/drawing/2014/main" id="{FC98DC52-D674-24B5-C1AE-798AAD18ACE1}"/>
              </a:ext>
            </a:extLst>
          </p:cNvPr>
          <p:cNvGraphicFramePr/>
          <p:nvPr>
            <p:extLst>
              <p:ext uri="{D42A27DB-BD31-4B8C-83A1-F6EECF244321}">
                <p14:modId xmlns:p14="http://schemas.microsoft.com/office/powerpoint/2010/main" val="2664695358"/>
              </p:ext>
            </p:extLst>
          </p:nvPr>
        </p:nvGraphicFramePr>
        <p:xfrm>
          <a:off x="7382404" y="2180994"/>
          <a:ext cx="4605934" cy="3927107"/>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45B19675-E74C-A2C7-35F1-FE5A899C1FE9}"/>
              </a:ext>
            </a:extLst>
          </p:cNvPr>
          <p:cNvSpPr txBox="1"/>
          <p:nvPr/>
        </p:nvSpPr>
        <p:spPr>
          <a:xfrm>
            <a:off x="7735123" y="980665"/>
            <a:ext cx="3900495" cy="1200329"/>
          </a:xfrm>
          <a:prstGeom prst="rect">
            <a:avLst/>
          </a:prstGeom>
          <a:noFill/>
        </p:spPr>
        <p:txBody>
          <a:bodyPr wrap="square">
            <a:spAutoFit/>
          </a:bodyPr>
          <a:lstStyle/>
          <a:p>
            <a:r>
              <a:rPr lang="en-US" sz="1800">
                <a:cs typeface="Calibri"/>
              </a:rPr>
              <a:t>Projects are grouped into three classes:</a:t>
            </a:r>
          </a:p>
          <a:p>
            <a:pPr marL="574675" indent="-234950">
              <a:buFont typeface="Arial" panose="020B0604020202020204" pitchFamily="34" charset="0"/>
              <a:buChar char="•"/>
            </a:pPr>
            <a:r>
              <a:rPr lang="en-US">
                <a:cs typeface="Calibri"/>
              </a:rPr>
              <a:t>Fuel production</a:t>
            </a:r>
          </a:p>
          <a:p>
            <a:pPr marL="574675" indent="-234950">
              <a:buFont typeface="Arial" panose="020B0604020202020204" pitchFamily="34" charset="0"/>
              <a:buChar char="•"/>
            </a:pPr>
            <a:r>
              <a:rPr lang="en-US" sz="1800">
                <a:cs typeface="Calibri"/>
              </a:rPr>
              <a:t>Fueling infrastructure</a:t>
            </a:r>
          </a:p>
          <a:p>
            <a:pPr marL="574675" indent="-234950">
              <a:buFont typeface="Arial" panose="020B0604020202020204" pitchFamily="34" charset="0"/>
              <a:buChar char="•"/>
            </a:pPr>
            <a:r>
              <a:rPr lang="en-US">
                <a:cs typeface="Calibri"/>
              </a:rPr>
              <a:t>Vehicles</a:t>
            </a:r>
            <a:endParaRPr lang="en-US" sz="1800">
              <a:cs typeface="Calibri"/>
            </a:endParaRPr>
          </a:p>
        </p:txBody>
      </p:sp>
      <p:sp>
        <p:nvSpPr>
          <p:cNvPr id="8" name="TextBox 7">
            <a:extLst>
              <a:ext uri="{FF2B5EF4-FFF2-40B4-BE49-F238E27FC236}">
                <a16:creationId xmlns:a16="http://schemas.microsoft.com/office/drawing/2014/main" id="{1A374518-42FC-11E3-33EC-A29D084BF636}"/>
              </a:ext>
            </a:extLst>
          </p:cNvPr>
          <p:cNvSpPr txBox="1"/>
          <p:nvPr/>
        </p:nvSpPr>
        <p:spPr>
          <a:xfrm>
            <a:off x="7277494" y="6108101"/>
            <a:ext cx="4080317" cy="646331"/>
          </a:xfrm>
          <a:prstGeom prst="rect">
            <a:avLst/>
          </a:prstGeom>
          <a:noFill/>
        </p:spPr>
        <p:txBody>
          <a:bodyPr wrap="square">
            <a:spAutoFit/>
          </a:bodyPr>
          <a:lstStyle/>
          <a:p>
            <a:pPr marL="112713" marR="0" lvl="0" indent="-112713" algn="l" defTabSz="914400" rtl="0" eaLnBrk="1" fontAlgn="auto" latinLnBrk="0" hangingPunct="1">
              <a:lnSpc>
                <a:spcPct val="100000"/>
              </a:lnSpc>
              <a:spcBef>
                <a:spcPts val="0"/>
              </a:spcBef>
              <a:spcAft>
                <a:spcPts val="0"/>
              </a:spcAft>
              <a:buClrTx/>
              <a:buSzTx/>
              <a:buFontTx/>
              <a:buNone/>
              <a:tabLst/>
              <a:defRPr/>
            </a:pPr>
            <a:r>
              <a:rPr kumimoji="0" lang="en-US" sz="1200" i="0" strike="noStrike" kern="1200" cap="none" spc="0" normalizeH="0" baseline="0" noProof="0" dirty="0">
                <a:ln>
                  <a:noFill/>
                </a:ln>
                <a:solidFill>
                  <a:srgbClr val="333333"/>
                </a:solidFill>
                <a:effectLst/>
                <a:uLnTx/>
                <a:uFillTx/>
                <a:latin typeface="Calibri"/>
                <a:ea typeface="+mn-ea"/>
                <a:cs typeface="+mn-cs"/>
              </a:rPr>
              <a:t>* Project</a:t>
            </a:r>
            <a:r>
              <a:rPr kumimoji="0" lang="en-US" sz="1200" b="0" i="0" u="none" strike="noStrike" kern="1200" cap="none" spc="0" normalizeH="0" baseline="0" noProof="0" dirty="0">
                <a:ln>
                  <a:noFill/>
                </a:ln>
                <a:solidFill>
                  <a:srgbClr val="333333"/>
                </a:solidFill>
                <a:effectLst/>
                <a:uLnTx/>
                <a:uFillTx/>
                <a:latin typeface="Calibri"/>
                <a:ea typeface="+mn-ea"/>
                <a:cs typeface="+mn-cs"/>
              </a:rPr>
              <a:t> data for the California Electric Vehicle Infrastructure Project (</a:t>
            </a:r>
            <a:r>
              <a:rPr kumimoji="0" lang="en-US" sz="1200" b="0" i="0" u="none" strike="noStrike" kern="1200" cap="none" spc="0" normalizeH="0" baseline="0" noProof="0" dirty="0" err="1">
                <a:ln>
                  <a:noFill/>
                </a:ln>
                <a:solidFill>
                  <a:srgbClr val="333333"/>
                </a:solidFill>
                <a:effectLst/>
                <a:uLnTx/>
                <a:uFillTx/>
                <a:latin typeface="Calibri"/>
                <a:ea typeface="+mn-ea"/>
                <a:cs typeface="+mn-cs"/>
              </a:rPr>
              <a:t>CALeVIP</a:t>
            </a:r>
            <a:r>
              <a:rPr kumimoji="0" lang="en-US" sz="1200" b="0" i="0" u="none" strike="noStrike" kern="1200" cap="none" spc="0" normalizeH="0" baseline="0" noProof="0" dirty="0">
                <a:ln>
                  <a:noFill/>
                </a:ln>
                <a:solidFill>
                  <a:srgbClr val="333333"/>
                </a:solidFill>
                <a:effectLst/>
                <a:uLnTx/>
                <a:uFillTx/>
                <a:latin typeface="Calibri"/>
                <a:ea typeface="+mn-ea"/>
                <a:cs typeface="+mn-cs"/>
              </a:rPr>
              <a:t>) were estimated using available information on the program’s website. See Slide </a:t>
            </a:r>
            <a:r>
              <a:rPr lang="en-US" sz="1200" dirty="0">
                <a:solidFill>
                  <a:srgbClr val="333333"/>
                </a:solidFill>
                <a:latin typeface="Calibri"/>
              </a:rPr>
              <a:t>38</a:t>
            </a:r>
            <a:r>
              <a:rPr kumimoji="0" lang="en-US" sz="1200" b="0" i="0" u="none" strike="noStrike" kern="1200" cap="none" spc="0" normalizeH="0" baseline="0" noProof="0" dirty="0">
                <a:ln>
                  <a:noFill/>
                </a:ln>
                <a:solidFill>
                  <a:srgbClr val="333333"/>
                </a:solidFill>
                <a:effectLst/>
                <a:uLnTx/>
                <a:uFillTx/>
                <a:latin typeface="Calibri"/>
                <a:ea typeface="+mn-ea"/>
                <a:cs typeface="+mn-cs"/>
              </a:rPr>
              <a:t> for more details.</a:t>
            </a:r>
          </a:p>
        </p:txBody>
      </p:sp>
    </p:spTree>
    <p:extLst>
      <p:ext uri="{BB962C8B-B14F-4D97-AF65-F5344CB8AC3E}">
        <p14:creationId xmlns:p14="http://schemas.microsoft.com/office/powerpoint/2010/main" val="2322698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Methodology Updates From Previous Analysis</a:t>
            </a:r>
          </a:p>
        </p:txBody>
      </p:sp>
      <p:graphicFrame>
        <p:nvGraphicFramePr>
          <p:cNvPr id="4" name="Table 3">
            <a:extLst>
              <a:ext uri="{FF2B5EF4-FFF2-40B4-BE49-F238E27FC236}">
                <a16:creationId xmlns:a16="http://schemas.microsoft.com/office/drawing/2014/main" id="{7FB5EE3C-787A-F7A3-D926-7C5AA3C37EF5}"/>
              </a:ext>
            </a:extLst>
          </p:cNvPr>
          <p:cNvGraphicFramePr>
            <a:graphicFrameLocks noGrp="1"/>
          </p:cNvGraphicFramePr>
          <p:nvPr>
            <p:extLst>
              <p:ext uri="{D42A27DB-BD31-4B8C-83A1-F6EECF244321}">
                <p14:modId xmlns:p14="http://schemas.microsoft.com/office/powerpoint/2010/main" val="1675964432"/>
              </p:ext>
            </p:extLst>
          </p:nvPr>
        </p:nvGraphicFramePr>
        <p:xfrm>
          <a:off x="1816478" y="4218187"/>
          <a:ext cx="8559044" cy="1678465"/>
        </p:xfrm>
        <a:graphic>
          <a:graphicData uri="http://schemas.openxmlformats.org/drawingml/2006/table">
            <a:tbl>
              <a:tblPr firstRow="1" bandRow="1">
                <a:tableStyleId>{0660B408-B3CF-4A94-85FC-2B1E0A45F4A2}</a:tableStyleId>
              </a:tblPr>
              <a:tblGrid>
                <a:gridCol w="2139761">
                  <a:extLst>
                    <a:ext uri="{9D8B030D-6E8A-4147-A177-3AD203B41FA5}">
                      <a16:colId xmlns:a16="http://schemas.microsoft.com/office/drawing/2014/main" val="106009731"/>
                    </a:ext>
                  </a:extLst>
                </a:gridCol>
                <a:gridCol w="2139761">
                  <a:extLst>
                    <a:ext uri="{9D8B030D-6E8A-4147-A177-3AD203B41FA5}">
                      <a16:colId xmlns:a16="http://schemas.microsoft.com/office/drawing/2014/main" val="3653679703"/>
                    </a:ext>
                  </a:extLst>
                </a:gridCol>
                <a:gridCol w="2139761">
                  <a:extLst>
                    <a:ext uri="{9D8B030D-6E8A-4147-A177-3AD203B41FA5}">
                      <a16:colId xmlns:a16="http://schemas.microsoft.com/office/drawing/2014/main" val="1894235319"/>
                    </a:ext>
                  </a:extLst>
                </a:gridCol>
                <a:gridCol w="2139761">
                  <a:extLst>
                    <a:ext uri="{9D8B030D-6E8A-4147-A177-3AD203B41FA5}">
                      <a16:colId xmlns:a16="http://schemas.microsoft.com/office/drawing/2014/main" val="2453271776"/>
                    </a:ext>
                  </a:extLst>
                </a:gridCol>
              </a:tblGrid>
              <a:tr h="335693">
                <a:tc>
                  <a:txBody>
                    <a:bodyPr/>
                    <a:lstStyle/>
                    <a:p>
                      <a:pPr algn="ctr"/>
                      <a:r>
                        <a:rPr lang="en-US" sz="1400" dirty="0"/>
                        <a:t>Project Class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a:t>Project Subclass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a:t>Current Life Span (Years)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a:t>Previous Life Span (Years)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90647207"/>
                  </a:ext>
                </a:extLst>
              </a:tr>
              <a:tr h="335693">
                <a:tc>
                  <a:txBody>
                    <a:bodyPr/>
                    <a:lstStyle/>
                    <a:p>
                      <a:r>
                        <a:rPr lang="en-US" sz="1400" dirty="0"/>
                        <a:t>Fuel production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dirty="0"/>
                        <a:t>40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75067049"/>
                  </a:ext>
                </a:extLst>
              </a:tr>
              <a:tr h="335693">
                <a:tc>
                  <a:txBody>
                    <a:bodyPr/>
                    <a:lstStyle/>
                    <a:p>
                      <a:r>
                        <a:rPr lang="en-US" sz="1400"/>
                        <a:t>Fueling infrastructure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dirty="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44306280"/>
                  </a:ext>
                </a:extLst>
              </a:tr>
              <a:tr h="335693">
                <a:tc>
                  <a:txBody>
                    <a:bodyPr/>
                    <a:lstStyle/>
                    <a:p>
                      <a:r>
                        <a:rPr lang="en-US" sz="1400"/>
                        <a:t>Vehicles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dirty="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dirty="0"/>
                        <a:t>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28414427"/>
                  </a:ext>
                </a:extLst>
              </a:tr>
              <a:tr h="335693">
                <a:tc>
                  <a:txBody>
                    <a:bodyPr/>
                    <a:lstStyle/>
                    <a:p>
                      <a:r>
                        <a:rPr lang="en-US" sz="140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Manufacturing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dirty="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350414"/>
                  </a:ext>
                </a:extLst>
              </a:tr>
            </a:tbl>
          </a:graphicData>
        </a:graphic>
      </p:graphicFrame>
      <p:sp>
        <p:nvSpPr>
          <p:cNvPr id="8" name="TextBox 7">
            <a:extLst>
              <a:ext uri="{FF2B5EF4-FFF2-40B4-BE49-F238E27FC236}">
                <a16:creationId xmlns:a16="http://schemas.microsoft.com/office/drawing/2014/main" id="{0D5AD851-C038-AD7B-C4D3-C1A4CF341104}"/>
              </a:ext>
            </a:extLst>
          </p:cNvPr>
          <p:cNvSpPr txBox="1"/>
          <p:nvPr/>
        </p:nvSpPr>
        <p:spPr>
          <a:xfrm>
            <a:off x="556382" y="920046"/>
            <a:ext cx="11079237" cy="3247043"/>
          </a:xfrm>
          <a:prstGeom prst="rect">
            <a:avLst/>
          </a:prstGeom>
          <a:noFill/>
        </p:spPr>
        <p:txBody>
          <a:bodyPr wrap="square" lIns="91440" tIns="45720" rIns="91440" bIns="45720" anchor="t">
            <a:spAutoFit/>
          </a:bodyPr>
          <a:lstStyle/>
          <a:p>
            <a:pPr>
              <a:spcBef>
                <a:spcPts val="600"/>
              </a:spcBef>
            </a:pPr>
            <a:r>
              <a:rPr lang="en-US" sz="2000" dirty="0">
                <a:cs typeface="Calibri"/>
              </a:rPr>
              <a:t>Several updates to the 2021 analysis </a:t>
            </a:r>
            <a:r>
              <a:rPr lang="en-US" sz="2000">
                <a:cs typeface="Calibri"/>
              </a:rPr>
              <a:t>are introduced </a:t>
            </a:r>
            <a:r>
              <a:rPr lang="en-US" sz="2000" dirty="0">
                <a:cs typeface="Calibri"/>
              </a:rPr>
              <a:t>[1]:</a:t>
            </a:r>
          </a:p>
          <a:p>
            <a:pPr marL="342900" indent="-342900">
              <a:spcBef>
                <a:spcPts val="600"/>
              </a:spcBef>
              <a:buFont typeface="Arial"/>
              <a:buChar char="•"/>
            </a:pPr>
            <a:r>
              <a:rPr lang="en-US" sz="2000" dirty="0">
                <a:cs typeface="Calibri"/>
              </a:rPr>
              <a:t>The scope of the analysis is limited to projects funded in the last 10 years (since 2013).</a:t>
            </a:r>
          </a:p>
          <a:p>
            <a:pPr marL="342900" indent="-342900">
              <a:spcBef>
                <a:spcPts val="600"/>
              </a:spcBef>
              <a:buFont typeface="Arial"/>
              <a:buChar char="•"/>
            </a:pPr>
            <a:r>
              <a:rPr lang="en-US" sz="2000" dirty="0">
                <a:cs typeface="Calibri"/>
              </a:rPr>
              <a:t>Additional project categories are added to the analysis, namely MD/HD EV charging and hydrogen (H</a:t>
            </a:r>
            <a:r>
              <a:rPr lang="en-US" sz="2000" baseline="-25000" dirty="0">
                <a:cs typeface="Calibri"/>
              </a:rPr>
              <a:t>2</a:t>
            </a:r>
            <a:r>
              <a:rPr lang="en-US" sz="2000" dirty="0">
                <a:cs typeface="Calibri"/>
              </a:rPr>
              <a:t>) refueling infrastructure projects.</a:t>
            </a:r>
          </a:p>
          <a:p>
            <a:pPr marL="342900" indent="-342900">
              <a:spcBef>
                <a:spcPts val="600"/>
              </a:spcBef>
              <a:buFont typeface="Arial"/>
              <a:buChar char="•"/>
            </a:pPr>
            <a:r>
              <a:rPr lang="en-US" sz="2000" dirty="0">
                <a:cs typeface="Calibri"/>
              </a:rPr>
              <a:t>The life cycle emissions parameters (i.e., carbon intensity [CI]), are updated to reflect the latest Low Carbon Fuel Standard (LCFS) data [2].</a:t>
            </a:r>
          </a:p>
          <a:p>
            <a:pPr marL="342900" indent="-342900">
              <a:spcBef>
                <a:spcPts val="600"/>
              </a:spcBef>
              <a:buFont typeface="Arial"/>
              <a:buChar char="•"/>
            </a:pPr>
            <a:r>
              <a:rPr lang="en-US" sz="2000" dirty="0">
                <a:cs typeface="Calibri"/>
              </a:rPr>
              <a:t>The CIs of replaced fuels (i.e., gasoline and diesel fuels) in each year are assumed to be the LCFS benchmarks for those fuels, rather than the CI of the fuel itself [3].</a:t>
            </a:r>
          </a:p>
          <a:p>
            <a:pPr marL="342900" indent="-342900">
              <a:spcBef>
                <a:spcPts val="600"/>
              </a:spcBef>
              <a:buFont typeface="Arial"/>
              <a:buChar char="•"/>
            </a:pPr>
            <a:r>
              <a:rPr lang="en-US" sz="2000" dirty="0">
                <a:cs typeface="Calibri"/>
              </a:rPr>
              <a:t>The assumed infrastructure life spans are shortened to reflect generally observed trends:</a:t>
            </a:r>
          </a:p>
        </p:txBody>
      </p:sp>
      <p:sp>
        <p:nvSpPr>
          <p:cNvPr id="3" name="TextBox 2">
            <a:extLst>
              <a:ext uri="{FF2B5EF4-FFF2-40B4-BE49-F238E27FC236}">
                <a16:creationId xmlns:a16="http://schemas.microsoft.com/office/drawing/2014/main" id="{50A97686-83DE-E790-B217-8F8A30A83F2E}"/>
              </a:ext>
            </a:extLst>
          </p:cNvPr>
          <p:cNvSpPr txBox="1"/>
          <p:nvPr/>
        </p:nvSpPr>
        <p:spPr>
          <a:xfrm>
            <a:off x="232131" y="5988726"/>
            <a:ext cx="11009977" cy="830997"/>
          </a:xfrm>
          <a:prstGeom prst="rect">
            <a:avLst/>
          </a:prstGeom>
          <a:noFill/>
        </p:spPr>
        <p:txBody>
          <a:bodyPr wrap="square" rtlCol="0">
            <a:spAutoFit/>
          </a:bodyPr>
          <a:lstStyle/>
          <a:p>
            <a:r>
              <a:rPr lang="en-US" sz="1200" dirty="0">
                <a:effectLst/>
              </a:rPr>
              <a:t>1. California Energy Commission. 2021.</a:t>
            </a:r>
            <a:r>
              <a:rPr lang="en-US" sz="1200" i="1" dirty="0">
                <a:effectLst/>
              </a:rPr>
              <a:t> Analysis of Benefits Associated With Projects and Technologies Supported by the Clean Transportation Program</a:t>
            </a:r>
            <a:r>
              <a:rPr lang="en-US" sz="1200" dirty="0">
                <a:effectLst/>
              </a:rPr>
              <a:t>. Sacramento, CA: CEC. CEC-600-2021-039. </a:t>
            </a:r>
            <a:r>
              <a:rPr lang="en-US" sz="1200" dirty="0">
                <a:solidFill>
                  <a:srgbClr val="0079C1"/>
                </a:solidFill>
                <a:effectLst/>
                <a:hlinkClick r:id="rId3">
                  <a:extLst>
                    <a:ext uri="{A12FA001-AC4F-418D-AE19-62706E023703}">
                      <ahyp:hlinkClr xmlns:ahyp="http://schemas.microsoft.com/office/drawing/2018/hyperlinkcolor" val="tx"/>
                    </a:ext>
                  </a:extLst>
                </a:hlinkClick>
              </a:rPr>
              <a:t>https://doi.org/</a:t>
            </a:r>
            <a:r>
              <a:rPr lang="en-US" sz="1200" dirty="0">
                <a:solidFill>
                  <a:srgbClr val="00A4E4"/>
                </a:solidFill>
                <a:effectLst/>
                <a:hlinkClick r:id="rId3">
                  <a:extLst>
                    <a:ext uri="{A12FA001-AC4F-418D-AE19-62706E023703}">
                      <ahyp:hlinkClr xmlns:ahyp="http://schemas.microsoft.com/office/drawing/2018/hyperlinkcolor" val="tx"/>
                    </a:ext>
                  </a:extLst>
                </a:hlinkClick>
              </a:rPr>
              <a:t>10.2172/1886868</a:t>
            </a:r>
            <a:r>
              <a:rPr lang="en-US" sz="1200" dirty="0">
                <a:effectLst/>
              </a:rPr>
              <a:t>.</a:t>
            </a:r>
            <a:endParaRPr lang="en-US" sz="1200" dirty="0"/>
          </a:p>
          <a:p>
            <a:r>
              <a:rPr lang="en-US" sz="1200" dirty="0">
                <a:effectLst/>
              </a:rPr>
              <a:t>2. CARB. </a:t>
            </a:r>
            <a:r>
              <a:rPr lang="en-US" sz="1200" dirty="0"/>
              <a:t>2023. “LCFS Pathway Certified Carbon Intensities.” </a:t>
            </a:r>
            <a:r>
              <a:rPr lang="en-US" sz="1200" dirty="0">
                <a:solidFill>
                  <a:srgbClr val="00A4E4"/>
                </a:solidFill>
                <a:hlinkClick r:id="rId4">
                  <a:extLst>
                    <a:ext uri="{A12FA001-AC4F-418D-AE19-62706E023703}">
                      <ahyp:hlinkClr xmlns:ahyp="http://schemas.microsoft.com/office/drawing/2018/hyperlinkcolor" val="tx"/>
                    </a:ext>
                  </a:extLst>
                </a:hlinkClick>
              </a:rPr>
              <a:t>https://ww2.arb.ca.gov/resources/documents/lcfs-pathway-certified-carbon-intensities</a:t>
            </a:r>
            <a:r>
              <a:rPr lang="en-US" sz="1200" dirty="0"/>
              <a:t>. </a:t>
            </a:r>
          </a:p>
          <a:p>
            <a:pPr>
              <a:defRPr/>
            </a:pPr>
            <a:r>
              <a:rPr lang="en-US" sz="1200" dirty="0">
                <a:effectLst/>
              </a:rPr>
              <a:t>3. CARB. </a:t>
            </a:r>
            <a:r>
              <a:rPr lang="en-US" sz="1200" dirty="0"/>
              <a:t>2020. </a:t>
            </a:r>
            <a:r>
              <a:rPr lang="en-US" sz="1200" i="1" dirty="0"/>
              <a:t>Low Carbon Fuel Standard</a:t>
            </a:r>
            <a:r>
              <a:rPr lang="en-US" sz="1200" dirty="0"/>
              <a:t>. </a:t>
            </a:r>
            <a:r>
              <a:rPr kumimoji="0" lang="en-US" sz="1200" b="0" i="0" strike="noStrike" kern="1200" cap="none" spc="0" normalizeH="0" baseline="0" noProof="0" dirty="0">
                <a:ln>
                  <a:noFill/>
                </a:ln>
                <a:solidFill>
                  <a:srgbClr val="00A4E4"/>
                </a:solidFill>
                <a:effectLst/>
                <a:uLnTx/>
                <a:uFillTx/>
                <a:latin typeface="Calibri"/>
                <a:ea typeface="+mn-ea"/>
                <a:cs typeface="+mn-cs"/>
                <a:hlinkClick r:id="rId5">
                  <a:extLst>
                    <a:ext uri="{A12FA001-AC4F-418D-AE19-62706E023703}">
                      <ahyp:hlinkClr xmlns:ahyp="http://schemas.microsoft.com/office/drawing/2018/hyperlinkcolor" val="tx"/>
                    </a:ext>
                  </a:extLst>
                </a:hlinkClick>
              </a:rPr>
              <a:t>https://ww2.arb.ca.gov/sites/default/files/2020-07/2020_lcfs_fro_oal-approved_unofficial_06302020.pdf</a:t>
            </a:r>
            <a:r>
              <a:rPr lang="en-US" sz="1200" dirty="0"/>
              <a:t>.</a:t>
            </a:r>
            <a:endParaRPr lang="en-US" sz="1200" dirty="0">
              <a:effectLst/>
            </a:endParaRPr>
          </a:p>
        </p:txBody>
      </p:sp>
    </p:spTree>
    <p:extLst>
      <p:ext uri="{BB962C8B-B14F-4D97-AF65-F5344CB8AC3E}">
        <p14:creationId xmlns:p14="http://schemas.microsoft.com/office/powerpoint/2010/main" val="2764437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a:t>Petroleum Displacement Estimates</a:t>
            </a:r>
          </a:p>
        </p:txBody>
      </p:sp>
    </p:spTree>
    <p:extLst>
      <p:ext uri="{BB962C8B-B14F-4D97-AF65-F5344CB8AC3E}">
        <p14:creationId xmlns:p14="http://schemas.microsoft.com/office/powerpoint/2010/main" val="2180351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CB162-A265-61BF-532C-4B89B5922724}"/>
              </a:ext>
            </a:extLst>
          </p:cNvPr>
          <p:cNvSpPr>
            <a:spLocks noGrp="1"/>
          </p:cNvSpPr>
          <p:nvPr>
            <p:ph type="title"/>
          </p:nvPr>
        </p:nvSpPr>
        <p:spPr/>
        <p:txBody>
          <a:bodyPr/>
          <a:lstStyle/>
          <a:p>
            <a:r>
              <a:rPr lang="en-US"/>
              <a:t>Fuel Production Projects</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4B9F5665-D388-1920-3661-2AC7BBA35D68}"/>
                  </a:ext>
                </a:extLst>
              </p:cNvPr>
              <p:cNvSpPr txBox="1"/>
              <p:nvPr/>
            </p:nvSpPr>
            <p:spPr>
              <a:xfrm>
                <a:off x="556381" y="1277899"/>
                <a:ext cx="11079237" cy="3936334"/>
              </a:xfrm>
              <a:prstGeom prst="rect">
                <a:avLst/>
              </a:prstGeom>
              <a:noFill/>
            </p:spPr>
            <p:txBody>
              <a:bodyPr wrap="square" rtlCol="0">
                <a:spAutoFit/>
              </a:bodyPr>
              <a:lstStyle/>
              <a:p>
                <a:pPr marL="342900" indent="-342900">
                  <a:spcAft>
                    <a:spcPts val="800"/>
                  </a:spcAft>
                  <a:buFont typeface="Arial" panose="020B0604020202020204" pitchFamily="34" charset="0"/>
                  <a:buChar char="•"/>
                </a:pPr>
                <a:r>
                  <a:rPr lang="en-US" sz="2400" dirty="0"/>
                  <a:t>For fuel production projects, benefits are calculated based on a 1:1 displacement of petroleum with the alternative fuel throughout the project’s lifetime. Petroleum reductions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𝑃𝐸𝑇</m:t>
                        </m:r>
                      </m:e>
                      <m:sub>
                        <m:r>
                          <a:rPr lang="en-US" sz="2400" b="0" i="1" smtClean="0">
                            <a:latin typeface="Cambria Math" panose="02040503050406030204" pitchFamily="18" charset="0"/>
                          </a:rPr>
                          <m:t>𝑟𝑒𝑑</m:t>
                        </m:r>
                      </m:sub>
                    </m:sSub>
                  </m:oMath>
                </a14:m>
                <a:r>
                  <a:rPr lang="en-US" sz="2400" dirty="0"/>
                  <a:t>) are based on:</a:t>
                </a:r>
              </a:p>
              <a:p>
                <a:pPr marL="800100" lvl="1" indent="-342900">
                  <a:spcAft>
                    <a:spcPts val="800"/>
                  </a:spcAft>
                  <a:buFont typeface="Courier New" panose="02070309020205020404" pitchFamily="49" charset="0"/>
                  <a:buChar char="o"/>
                </a:pPr>
                <a:r>
                  <a:rPr lang="en-US" sz="2400" dirty="0"/>
                  <a:t>The reported annual fuel throughput (</a:t>
                </a:r>
                <a14:m>
                  <m:oMath xmlns:m="http://schemas.openxmlformats.org/officeDocument/2006/math">
                    <m:r>
                      <a:rPr lang="en-US" sz="2400" b="0" i="1" smtClean="0">
                        <a:latin typeface="Cambria Math" panose="02040503050406030204" pitchFamily="18" charset="0"/>
                      </a:rPr>
                      <m:t>𝐹𝑃</m:t>
                    </m:r>
                  </m:oMath>
                </a14:m>
                <a:r>
                  <a:rPr lang="en-US" sz="2400" dirty="0"/>
                  <a:t>), converted into the energy unit of the replaced fuel.</a:t>
                </a:r>
              </a:p>
              <a:p>
                <a:pPr marL="800100" lvl="1" indent="-342900">
                  <a:spcAft>
                    <a:spcPts val="800"/>
                  </a:spcAft>
                  <a:buFont typeface="Courier New" panose="02070309020205020404" pitchFamily="49" charset="0"/>
                  <a:buChar char="o"/>
                </a:pPr>
                <a:r>
                  <a:rPr lang="en-US" sz="2400" dirty="0"/>
                  <a:t>The percent operation of the project (</a:t>
                </a: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𝑃</m:t>
                        </m:r>
                      </m:e>
                      <m:sub>
                        <m:r>
                          <a:rPr lang="en-US" sz="2400" b="0" i="1" smtClean="0">
                            <a:latin typeface="Cambria Math" panose="02040503050406030204" pitchFamily="18" charset="0"/>
                          </a:rPr>
                          <m:t>𝑦𝑒𝑎𝑟</m:t>
                        </m:r>
                      </m:sub>
                    </m:sSub>
                  </m:oMath>
                </a14:m>
                <a:r>
                  <a:rPr lang="en-US" sz="2400" dirty="0"/>
                  <a:t>): Each project is assumed to begin accruing benefits 9 months prior to its completion date, with its fuel production defined by a linear ramp-up to full capacity over a 3-year timeframe.</a:t>
                </a:r>
                <a:endParaRPr lang="en-US" sz="2400" b="0" i="1" dirty="0">
                  <a:latin typeface="Cambria Math" panose="02040503050406030204" pitchFamily="18" charset="0"/>
                </a:endParaRPr>
              </a:p>
              <a:p>
                <a:pPr algn="ctr">
                  <a:spcBef>
                    <a:spcPts val="1200"/>
                  </a:spcBef>
                  <a:spcAft>
                    <a:spcPts val="800"/>
                  </a:spcAft>
                </a:pPr>
                <a14:m>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𝑃𝐸𝑇</m:t>
                        </m:r>
                      </m:e>
                      <m:sub>
                        <m:r>
                          <a:rPr lang="en-US" sz="2400" b="0" i="1" smtClean="0">
                            <a:latin typeface="Cambria Math" panose="02040503050406030204" pitchFamily="18" charset="0"/>
                          </a:rPr>
                          <m:t>𝑟𝑒𝑑</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𝐹𝑃</m:t>
                        </m:r>
                      </m:e>
                      <m:sub>
                        <m:r>
                          <a:rPr lang="en-US" sz="2400" b="0" i="1" smtClean="0">
                            <a:latin typeface="Cambria Math" panose="02040503050406030204" pitchFamily="18" charset="0"/>
                          </a:rPr>
                          <m:t> </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𝑃</m:t>
                        </m:r>
                      </m:e>
                      <m:sub>
                        <m:r>
                          <a:rPr lang="en-US" sz="2400" i="1">
                            <a:latin typeface="Cambria Math" panose="02040503050406030204" pitchFamily="18" charset="0"/>
                          </a:rPr>
                          <m:t>𝑦𝑒𝑎𝑟</m:t>
                        </m:r>
                      </m:sub>
                    </m:sSub>
                  </m:oMath>
                </a14:m>
                <a:r>
                  <a:rPr lang="en-US" sz="2400" dirty="0"/>
                  <a:t>	</a:t>
                </a:r>
              </a:p>
            </p:txBody>
          </p:sp>
        </mc:Choice>
        <mc:Fallback xmlns="">
          <p:sp>
            <p:nvSpPr>
              <p:cNvPr id="3" name="TextBox 2">
                <a:extLst>
                  <a:ext uri="{FF2B5EF4-FFF2-40B4-BE49-F238E27FC236}">
                    <a16:creationId xmlns:a16="http://schemas.microsoft.com/office/drawing/2014/main" id="{4B9F5665-D388-1920-3661-2AC7BBA35D68}"/>
                  </a:ext>
                </a:extLst>
              </p:cNvPr>
              <p:cNvSpPr txBox="1">
                <a:spLocks noRot="1" noChangeAspect="1" noMove="1" noResize="1" noEditPoints="1" noAdjustHandles="1" noChangeArrowheads="1" noChangeShapeType="1" noTextEdit="1"/>
              </p:cNvSpPr>
              <p:nvPr/>
            </p:nvSpPr>
            <p:spPr>
              <a:xfrm>
                <a:off x="556381" y="1277899"/>
                <a:ext cx="11079237" cy="3936334"/>
              </a:xfrm>
              <a:prstGeom prst="rect">
                <a:avLst/>
              </a:prstGeom>
              <a:blipFill>
                <a:blip r:embed="rId3"/>
                <a:stretch>
                  <a:fillRect l="-715" t="-1240"/>
                </a:stretch>
              </a:blipFill>
            </p:spPr>
            <p:txBody>
              <a:bodyPr/>
              <a:lstStyle/>
              <a:p>
                <a:r>
                  <a:rPr lang="en-US">
                    <a:noFill/>
                  </a:rPr>
                  <a:t> </a:t>
                </a:r>
              </a:p>
            </p:txBody>
          </p:sp>
        </mc:Fallback>
      </mc:AlternateContent>
    </p:spTree>
    <p:extLst>
      <p:ext uri="{BB962C8B-B14F-4D97-AF65-F5344CB8AC3E}">
        <p14:creationId xmlns:p14="http://schemas.microsoft.com/office/powerpoint/2010/main" val="2209934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3AFAE-AA96-218A-D431-7C174D2DB6FF}"/>
              </a:ext>
            </a:extLst>
          </p:cNvPr>
          <p:cNvSpPr>
            <a:spLocks noGrp="1"/>
          </p:cNvSpPr>
          <p:nvPr>
            <p:ph type="title"/>
          </p:nvPr>
        </p:nvSpPr>
        <p:spPr/>
        <p:txBody>
          <a:bodyPr/>
          <a:lstStyle/>
          <a:p>
            <a:r>
              <a:rPr lang="en-US"/>
              <a:t>Light-Duty EV Charging Infrastructure</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A4B8EA6B-E01E-2F43-2C34-0F0821D6E2E7}"/>
                  </a:ext>
                </a:extLst>
              </p:cNvPr>
              <p:cNvSpPr txBox="1"/>
              <p:nvPr/>
            </p:nvSpPr>
            <p:spPr>
              <a:xfrm>
                <a:off x="277354" y="993048"/>
                <a:ext cx="5928061" cy="5058180"/>
              </a:xfrm>
              <a:prstGeom prst="rect">
                <a:avLst/>
              </a:prstGeom>
              <a:noFill/>
            </p:spPr>
            <p:txBody>
              <a:bodyPr wrap="square" rtlCol="0">
                <a:spAutoFit/>
              </a:bodyPr>
              <a:lstStyle/>
              <a:p>
                <a:pPr marL="342900" indent="-342900">
                  <a:spcAft>
                    <a:spcPts val="800"/>
                  </a:spcAft>
                  <a:buFont typeface="Arial" panose="020B0604020202020204" pitchFamily="34" charset="0"/>
                  <a:buChar char="•"/>
                </a:pPr>
                <a:r>
                  <a:rPr lang="en-US" dirty="0"/>
                  <a:t>For electric vehicle supply equipment (EVSE) projects,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𝑃𝐸𝑇</m:t>
                        </m:r>
                      </m:e>
                      <m:sub>
                        <m:r>
                          <a:rPr lang="en-US" b="0" i="1" smtClean="0">
                            <a:latin typeface="Cambria Math" panose="02040503050406030204" pitchFamily="18" charset="0"/>
                          </a:rPr>
                          <m:t>𝑟𝑒𝑑</m:t>
                        </m:r>
                      </m:sub>
                    </m:sSub>
                  </m:oMath>
                </a14:m>
                <a:r>
                  <a:rPr lang="en-US" dirty="0"/>
                  <a:t> is based on:</a:t>
                </a:r>
              </a:p>
              <a:p>
                <a:pPr marL="548640" lvl="1" indent="-274320">
                  <a:spcAft>
                    <a:spcPts val="800"/>
                  </a:spcAft>
                  <a:buFont typeface="Courier New" panose="02070309020205020404" pitchFamily="49" charset="0"/>
                  <a:buChar char="o"/>
                </a:pPr>
                <a:r>
                  <a:rPr lang="en-US" dirty="0"/>
                  <a:t>The number of e-miles supported annually by each charger (</a:t>
                </a:r>
                <a14:m>
                  <m:oMath xmlns:m="http://schemas.openxmlformats.org/officeDocument/2006/math">
                    <m:r>
                      <a:rPr lang="en-US" b="0" i="1" smtClean="0">
                        <a:latin typeface="Cambria Math" panose="02040503050406030204" pitchFamily="18" charset="0"/>
                      </a:rPr>
                      <m:t>𝑉𝑀</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𝑇</m:t>
                        </m:r>
                      </m:e>
                      <m:sub>
                        <m:r>
                          <a:rPr lang="en-US" b="0" i="1" smtClean="0">
                            <a:latin typeface="Cambria Math" panose="02040503050406030204" pitchFamily="18" charset="0"/>
                          </a:rPr>
                          <m:t>𝑎𝑙𝑡</m:t>
                        </m:r>
                      </m:sub>
                    </m:sSub>
                  </m:oMath>
                </a14:m>
                <a:r>
                  <a:rPr lang="en-US" dirty="0"/>
                  <a:t>).</a:t>
                </a:r>
              </a:p>
              <a:p>
                <a:pPr marL="548640" lvl="1" indent="-274320">
                  <a:spcAft>
                    <a:spcPts val="800"/>
                  </a:spcAft>
                  <a:buFont typeface="Courier New" panose="02070309020205020404" pitchFamily="49" charset="0"/>
                  <a:buChar char="o"/>
                </a:pPr>
                <a:r>
                  <a:rPr lang="en-US" dirty="0"/>
                  <a:t>The fuel economy of the replaced fuel vehicle (</a:t>
                </a:r>
                <a14:m>
                  <m:oMath xmlns:m="http://schemas.openxmlformats.org/officeDocument/2006/math">
                    <m:r>
                      <a:rPr lang="en-US" b="0" i="1" smtClean="0">
                        <a:latin typeface="Cambria Math" panose="02040503050406030204" pitchFamily="18" charset="0"/>
                      </a:rPr>
                      <m:t>𝐹</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𝑟𝑒𝑝</m:t>
                        </m:r>
                      </m:sub>
                    </m:sSub>
                  </m:oMath>
                </a14:m>
                <a:r>
                  <a:rPr lang="en-US" dirty="0"/>
                  <a:t>) from the California Air Resources Board’s (CARB’s) California Vision 2.1 model* [1].</a:t>
                </a:r>
              </a:p>
              <a:p>
                <a:pPr marL="548640" lvl="1" indent="-274320">
                  <a:spcAft>
                    <a:spcPts val="800"/>
                  </a:spcAft>
                  <a:buFont typeface="Courier New" panose="02070309020205020404" pitchFamily="49" charset="0"/>
                  <a:buChar char="o"/>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𝑃</m:t>
                        </m:r>
                      </m:e>
                      <m:sub>
                        <m:r>
                          <a:rPr lang="en-US" i="1">
                            <a:latin typeface="Cambria Math" panose="02040503050406030204" pitchFamily="18" charset="0"/>
                          </a:rPr>
                          <m:t>𝑦𝑒𝑎𝑟</m:t>
                        </m:r>
                      </m:sub>
                    </m:sSub>
                  </m:oMath>
                </a14:m>
                <a:r>
                  <a:rPr lang="en-US" dirty="0"/>
                  <a:t>: Project starts operating 9 months before completion date, with 3-year ramp-up to full utilization.</a:t>
                </a:r>
              </a:p>
              <a:p>
                <a:pPr marL="342900" indent="-342900">
                  <a:spcAft>
                    <a:spcPts val="800"/>
                  </a:spcAft>
                  <a:buFont typeface="Arial" panose="020B0604020202020204" pitchFamily="34" charset="0"/>
                  <a:buChar char="•"/>
                </a:pPr>
                <a:r>
                  <a:rPr lang="en-US" dirty="0"/>
                  <a:t>The petroleum reductions can then be expressed as:</a:t>
                </a:r>
              </a:p>
              <a:p>
                <a:pPr algn="ctr">
                  <a:spcAft>
                    <a:spcPts val="800"/>
                  </a:spcAft>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𝑃𝐸𝑇</m:t>
                          </m:r>
                        </m:e>
                        <m:sub>
                          <m:r>
                            <a:rPr lang="en-US" b="0" i="1" smtClean="0">
                              <a:latin typeface="Cambria Math" panose="02040503050406030204" pitchFamily="18" charset="0"/>
                            </a:rPr>
                            <m:t>𝑟𝑒𝑑</m:t>
                          </m:r>
                        </m:sub>
                      </m:sSub>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𝑉𝑀</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𝑇</m:t>
                              </m:r>
                            </m:e>
                            <m:sub>
                              <m:r>
                                <a:rPr lang="en-US" b="0" i="1" smtClean="0">
                                  <a:latin typeface="Cambria Math" panose="02040503050406030204" pitchFamily="18" charset="0"/>
                                </a:rPr>
                                <m:t>𝑎𝑙𝑡</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𝑃</m:t>
                              </m:r>
                            </m:e>
                            <m:sub>
                              <m:r>
                                <a:rPr lang="en-US" i="1">
                                  <a:latin typeface="Cambria Math" panose="02040503050406030204" pitchFamily="18" charset="0"/>
                                </a:rPr>
                                <m:t>𝑦𝑒𝑎𝑟</m:t>
                              </m:r>
                            </m:sub>
                          </m:sSub>
                        </m:num>
                        <m:den>
                          <m:r>
                            <a:rPr lang="en-US" b="0" i="1" smtClean="0">
                              <a:latin typeface="Cambria Math" panose="02040503050406030204" pitchFamily="18" charset="0"/>
                            </a:rPr>
                            <m:t>𝐹</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𝑟𝑒𝑝</m:t>
                              </m:r>
                            </m:sub>
                          </m:sSub>
                        </m:den>
                      </m:f>
                    </m:oMath>
                  </m:oMathPara>
                </a14:m>
                <a:endParaRPr lang="en-US" dirty="0"/>
              </a:p>
              <a:p>
                <a:pPr marL="285750" indent="-285750">
                  <a:spcBef>
                    <a:spcPts val="800"/>
                  </a:spcBef>
                  <a:spcAft>
                    <a:spcPts val="800"/>
                  </a:spcAft>
                  <a:buFont typeface="Arial" panose="020B0604020202020204" pitchFamily="34" charset="0"/>
                  <a:buChar char="•"/>
                </a:pPr>
                <a:r>
                  <a:rPr lang="en-US" dirty="0"/>
                  <a:t>E-miles enabled by the chargers depend on their expected utilization, which is estimated through EVI-Pro2, the Alternative Fuels Data Center, and internal estimates. </a:t>
                </a:r>
              </a:p>
            </p:txBody>
          </p:sp>
        </mc:Choice>
        <mc:Fallback xmlns="">
          <p:sp>
            <p:nvSpPr>
              <p:cNvPr id="5" name="TextBox 4">
                <a:extLst>
                  <a:ext uri="{FF2B5EF4-FFF2-40B4-BE49-F238E27FC236}">
                    <a16:creationId xmlns:a16="http://schemas.microsoft.com/office/drawing/2014/main" id="{A4B8EA6B-E01E-2F43-2C34-0F0821D6E2E7}"/>
                  </a:ext>
                </a:extLst>
              </p:cNvPr>
              <p:cNvSpPr txBox="1">
                <a:spLocks noRot="1" noChangeAspect="1" noMove="1" noResize="1" noEditPoints="1" noAdjustHandles="1" noChangeArrowheads="1" noChangeShapeType="1" noTextEdit="1"/>
              </p:cNvSpPr>
              <p:nvPr/>
            </p:nvSpPr>
            <p:spPr>
              <a:xfrm>
                <a:off x="277354" y="993048"/>
                <a:ext cx="5928061" cy="5058180"/>
              </a:xfrm>
              <a:prstGeom prst="rect">
                <a:avLst/>
              </a:prstGeom>
              <a:blipFill>
                <a:blip r:embed="rId2"/>
                <a:stretch>
                  <a:fillRect l="-617" t="-723" r="-925" b="-964"/>
                </a:stretch>
              </a:blipFill>
            </p:spPr>
            <p:txBody>
              <a:bodyPr/>
              <a:lstStyle/>
              <a:p>
                <a:r>
                  <a:rPr lang="en-US">
                    <a:noFill/>
                  </a:rPr>
                  <a:t> </a:t>
                </a:r>
              </a:p>
            </p:txBody>
          </p:sp>
        </mc:Fallback>
      </mc:AlternateContent>
      <p:graphicFrame>
        <p:nvGraphicFramePr>
          <p:cNvPr id="6" name="Table 5">
            <a:extLst>
              <a:ext uri="{FF2B5EF4-FFF2-40B4-BE49-F238E27FC236}">
                <a16:creationId xmlns:a16="http://schemas.microsoft.com/office/drawing/2014/main" id="{05BE0FC3-9D76-5127-C25D-4352D17CD842}"/>
              </a:ext>
            </a:extLst>
          </p:cNvPr>
          <p:cNvGraphicFramePr>
            <a:graphicFrameLocks noGrp="1"/>
          </p:cNvGraphicFramePr>
          <p:nvPr>
            <p:extLst>
              <p:ext uri="{D42A27DB-BD31-4B8C-83A1-F6EECF244321}">
                <p14:modId xmlns:p14="http://schemas.microsoft.com/office/powerpoint/2010/main" val="3550371395"/>
              </p:ext>
            </p:extLst>
          </p:nvPr>
        </p:nvGraphicFramePr>
        <p:xfrm>
          <a:off x="6523348" y="1736949"/>
          <a:ext cx="4903754" cy="3401310"/>
        </p:xfrm>
        <a:graphic>
          <a:graphicData uri="http://schemas.openxmlformats.org/drawingml/2006/table">
            <a:tbl>
              <a:tblPr firstRow="1" bandRow="1">
                <a:tableStyleId>{0660B408-B3CF-4A94-85FC-2B1E0A45F4A2}</a:tableStyleId>
              </a:tblPr>
              <a:tblGrid>
                <a:gridCol w="659877">
                  <a:extLst>
                    <a:ext uri="{9D8B030D-6E8A-4147-A177-3AD203B41FA5}">
                      <a16:colId xmlns:a16="http://schemas.microsoft.com/office/drawing/2014/main" val="3372049947"/>
                    </a:ext>
                  </a:extLst>
                </a:gridCol>
                <a:gridCol w="754144">
                  <a:extLst>
                    <a:ext uri="{9D8B030D-6E8A-4147-A177-3AD203B41FA5}">
                      <a16:colId xmlns:a16="http://schemas.microsoft.com/office/drawing/2014/main" val="2092124521"/>
                    </a:ext>
                  </a:extLst>
                </a:gridCol>
                <a:gridCol w="961534">
                  <a:extLst>
                    <a:ext uri="{9D8B030D-6E8A-4147-A177-3AD203B41FA5}">
                      <a16:colId xmlns:a16="http://schemas.microsoft.com/office/drawing/2014/main" val="2734269768"/>
                    </a:ext>
                  </a:extLst>
                </a:gridCol>
                <a:gridCol w="893615">
                  <a:extLst>
                    <a:ext uri="{9D8B030D-6E8A-4147-A177-3AD203B41FA5}">
                      <a16:colId xmlns:a16="http://schemas.microsoft.com/office/drawing/2014/main" val="9696494"/>
                    </a:ext>
                  </a:extLst>
                </a:gridCol>
                <a:gridCol w="817292">
                  <a:extLst>
                    <a:ext uri="{9D8B030D-6E8A-4147-A177-3AD203B41FA5}">
                      <a16:colId xmlns:a16="http://schemas.microsoft.com/office/drawing/2014/main" val="3786336515"/>
                    </a:ext>
                  </a:extLst>
                </a:gridCol>
                <a:gridCol w="817292">
                  <a:extLst>
                    <a:ext uri="{9D8B030D-6E8A-4147-A177-3AD203B41FA5}">
                      <a16:colId xmlns:a16="http://schemas.microsoft.com/office/drawing/2014/main" val="2807322524"/>
                    </a:ext>
                  </a:extLst>
                </a:gridCol>
              </a:tblGrid>
              <a:tr h="250155">
                <a:tc>
                  <a:txBody>
                    <a:bodyPr/>
                    <a:lstStyle/>
                    <a:p>
                      <a:pPr algn="ctr" fontAlgn="b"/>
                      <a:r>
                        <a:rPr lang="en-US" sz="1400" b="1" u="none" strike="noStrike">
                          <a:solidFill>
                            <a:schemeClr val="bg1"/>
                          </a:solidFill>
                          <a:effectLst/>
                        </a:rPr>
                        <a:t>Year</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Public</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Multifamily Home</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Workplace</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DC 50 kW</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DC 150 kW </a:t>
                      </a:r>
                      <a:r>
                        <a:rPr lang="en-US" sz="1400" b="1" u="none" strike="noStrike" baseline="30000">
                          <a:solidFill>
                            <a:schemeClr val="bg1"/>
                          </a:solidFill>
                          <a:effectLst/>
                        </a:rPr>
                        <a:t>a</a:t>
                      </a:r>
                      <a:endParaRPr lang="en-US" sz="1400" b="1" i="0" u="none" strike="noStrike" baseline="30000">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54985446"/>
                  </a:ext>
                </a:extLst>
              </a:tr>
              <a:tr h="250155">
                <a:tc>
                  <a:txBody>
                    <a:bodyPr/>
                    <a:lstStyle/>
                    <a:p>
                      <a:pPr algn="ctr" fontAlgn="b"/>
                      <a:r>
                        <a:rPr lang="en-US" sz="1400" b="0" u="none" strike="noStrike">
                          <a:solidFill>
                            <a:srgbClr val="000000"/>
                          </a:solidFill>
                          <a:effectLst/>
                        </a:rPr>
                        <a:t>2020</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4.53%</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4.53%</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7.13%</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6.12%</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6.12%</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82747"/>
                  </a:ext>
                </a:extLst>
              </a:tr>
              <a:tr h="250155">
                <a:tc>
                  <a:txBody>
                    <a:bodyPr/>
                    <a:lstStyle/>
                    <a:p>
                      <a:pPr algn="ctr" fontAlgn="b"/>
                      <a:r>
                        <a:rPr lang="en-US" sz="1400" b="0" u="none" strike="noStrike">
                          <a:solidFill>
                            <a:srgbClr val="000000"/>
                          </a:solidFill>
                          <a:effectLst/>
                        </a:rPr>
                        <a:t>2021</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4.64%</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6.38%</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8.12%</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6.89%</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6.89%</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97834065"/>
                  </a:ext>
                </a:extLst>
              </a:tr>
              <a:tr h="250155">
                <a:tc>
                  <a:txBody>
                    <a:bodyPr/>
                    <a:lstStyle/>
                    <a:p>
                      <a:pPr algn="ctr" fontAlgn="b"/>
                      <a:r>
                        <a:rPr lang="en-US" sz="1400" b="0" u="none" strike="noStrike">
                          <a:solidFill>
                            <a:srgbClr val="000000"/>
                          </a:solidFill>
                          <a:effectLst/>
                        </a:rPr>
                        <a:t>2022</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4.94%</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8.46%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9.58%</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7.76%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7.76%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7508408"/>
                  </a:ext>
                </a:extLst>
              </a:tr>
              <a:tr h="250155">
                <a:tc>
                  <a:txBody>
                    <a:bodyPr/>
                    <a:lstStyle/>
                    <a:p>
                      <a:pPr algn="ctr" fontAlgn="b"/>
                      <a:r>
                        <a:rPr lang="en-US" sz="1400" b="0" u="none" strike="noStrike">
                          <a:solidFill>
                            <a:srgbClr val="000000"/>
                          </a:solidFill>
                          <a:effectLst/>
                        </a:rPr>
                        <a:t>2023</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5.07%</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10.23%</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10.44%</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8.63%</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8.63%</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5982109"/>
                  </a:ext>
                </a:extLst>
              </a:tr>
              <a:tr h="250155">
                <a:tc>
                  <a:txBody>
                    <a:bodyPr/>
                    <a:lstStyle/>
                    <a:p>
                      <a:pPr algn="ctr" fontAlgn="b"/>
                      <a:r>
                        <a:rPr lang="en-US" sz="1400" b="0" u="none" strike="noStrike">
                          <a:solidFill>
                            <a:srgbClr val="000000"/>
                          </a:solidFill>
                          <a:effectLst/>
                        </a:rPr>
                        <a:t>2024</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5.23%</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12.01%</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11.86%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9.50%</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9.50%</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13033052"/>
                  </a:ext>
                </a:extLst>
              </a:tr>
              <a:tr h="250155">
                <a:tc>
                  <a:txBody>
                    <a:bodyPr/>
                    <a:lstStyle/>
                    <a:p>
                      <a:pPr algn="ctr" fontAlgn="b"/>
                      <a:r>
                        <a:rPr lang="en-US" sz="1400" b="0" u="none" strike="noStrike">
                          <a:solidFill>
                            <a:srgbClr val="000000"/>
                          </a:solidFill>
                          <a:effectLst/>
                        </a:rPr>
                        <a:t>2025</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5.76%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14.66%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12.44%</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10.37%</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10.37%</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6890395"/>
                  </a:ext>
                </a:extLst>
              </a:tr>
              <a:tr h="250155">
                <a:tc>
                  <a:txBody>
                    <a:bodyPr/>
                    <a:lstStyle/>
                    <a:p>
                      <a:pPr algn="ctr" fontAlgn="b"/>
                      <a:r>
                        <a:rPr lang="en-US" sz="1400" b="0" u="none" strike="noStrike">
                          <a:solidFill>
                            <a:srgbClr val="000000"/>
                          </a:solidFill>
                          <a:effectLst/>
                        </a:rPr>
                        <a:t>2026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5.76%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14.66%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12.98%</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11.24%</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11.24%</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38564638"/>
                  </a:ext>
                </a:extLst>
              </a:tr>
              <a:tr h="250155">
                <a:tc>
                  <a:txBody>
                    <a:bodyPr/>
                    <a:lstStyle/>
                    <a:p>
                      <a:pPr algn="ctr" fontAlgn="b"/>
                      <a:r>
                        <a:rPr lang="en-US" sz="1400" b="0" u="none" strike="noStrike">
                          <a:solidFill>
                            <a:srgbClr val="000000"/>
                          </a:solidFill>
                          <a:effectLst/>
                        </a:rPr>
                        <a:t>2027</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5.65%</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14.40%</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14.04%</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12.11%</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12.11%</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31973006"/>
                  </a:ext>
                </a:extLst>
              </a:tr>
              <a:tr h="250155">
                <a:tc>
                  <a:txBody>
                    <a:bodyPr/>
                    <a:lstStyle/>
                    <a:p>
                      <a:pPr algn="ctr" fontAlgn="b"/>
                      <a:r>
                        <a:rPr lang="en-US" sz="1400" b="0" u="none" strike="noStrike">
                          <a:solidFill>
                            <a:srgbClr val="000000"/>
                          </a:solidFill>
                          <a:effectLst/>
                        </a:rPr>
                        <a:t>2028</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5.60%</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14.27%</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14.62%</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12.98%</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12.98%</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6532048"/>
                  </a:ext>
                </a:extLst>
              </a:tr>
              <a:tr h="250155">
                <a:tc>
                  <a:txBody>
                    <a:bodyPr/>
                    <a:lstStyle/>
                    <a:p>
                      <a:pPr algn="ctr" fontAlgn="b"/>
                      <a:r>
                        <a:rPr lang="en-US" sz="1400" b="0" u="none" strike="noStrike">
                          <a:solidFill>
                            <a:srgbClr val="000000"/>
                          </a:solidFill>
                          <a:effectLst/>
                        </a:rPr>
                        <a:t>2029</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5.59%</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14.25%</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15.07%</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13.85%</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13.85%</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33917001"/>
                  </a:ext>
                </a:extLst>
              </a:tr>
              <a:tr h="250155">
                <a:tc>
                  <a:txBody>
                    <a:bodyPr/>
                    <a:lstStyle/>
                    <a:p>
                      <a:pPr algn="ctr" fontAlgn="b"/>
                      <a:r>
                        <a:rPr lang="en-US" sz="1400" b="0" u="none" strike="noStrike">
                          <a:solidFill>
                            <a:srgbClr val="000000"/>
                          </a:solidFill>
                          <a:effectLst/>
                        </a:rPr>
                        <a:t>2030</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5.76%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14.66%</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15.40%</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14.72%</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14.72%</a:t>
                      </a:r>
                      <a:endParaRPr lang="en-US" sz="14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25771871"/>
                  </a:ext>
                </a:extLst>
              </a:tr>
            </a:tbl>
          </a:graphicData>
        </a:graphic>
      </p:graphicFrame>
      <p:sp>
        <p:nvSpPr>
          <p:cNvPr id="7" name="TextBox 6">
            <a:extLst>
              <a:ext uri="{FF2B5EF4-FFF2-40B4-BE49-F238E27FC236}">
                <a16:creationId xmlns:a16="http://schemas.microsoft.com/office/drawing/2014/main" id="{3A735296-707A-37BD-21D3-A511734FF98E}"/>
              </a:ext>
            </a:extLst>
          </p:cNvPr>
          <p:cNvSpPr txBox="1">
            <a:spLocks/>
          </p:cNvSpPr>
          <p:nvPr/>
        </p:nvSpPr>
        <p:spPr>
          <a:xfrm>
            <a:off x="6205416" y="1367616"/>
            <a:ext cx="5539618" cy="369332"/>
          </a:xfrm>
          <a:prstGeom prst="rect">
            <a:avLst/>
          </a:prstGeom>
          <a:noFill/>
        </p:spPr>
        <p:txBody>
          <a:bodyPr wrap="square">
            <a:spAutoFit/>
          </a:bodyPr>
          <a:lstStyle/>
          <a:p>
            <a:pPr algn="ctr"/>
            <a:r>
              <a:rPr lang="en-US"/>
              <a:t>Charger Utilization Percentage by Year and Type</a:t>
            </a:r>
          </a:p>
        </p:txBody>
      </p:sp>
      <p:sp>
        <p:nvSpPr>
          <p:cNvPr id="9" name="TextBox 8">
            <a:extLst>
              <a:ext uri="{FF2B5EF4-FFF2-40B4-BE49-F238E27FC236}">
                <a16:creationId xmlns:a16="http://schemas.microsoft.com/office/drawing/2014/main" id="{DDB826B9-838C-52C5-B639-C17E81D0F5EF}"/>
              </a:ext>
            </a:extLst>
          </p:cNvPr>
          <p:cNvSpPr txBox="1"/>
          <p:nvPr/>
        </p:nvSpPr>
        <p:spPr>
          <a:xfrm>
            <a:off x="6438506" y="5121052"/>
            <a:ext cx="5099901" cy="461665"/>
          </a:xfrm>
          <a:prstGeom prst="rect">
            <a:avLst/>
          </a:prstGeom>
          <a:noFill/>
        </p:spPr>
        <p:txBody>
          <a:bodyPr wrap="square">
            <a:spAutoFit/>
          </a:bodyPr>
          <a:lstStyle/>
          <a:p>
            <a:pPr marL="112713" indent="-112713"/>
            <a:r>
              <a:rPr kumimoji="0" lang="en-US" sz="1200" i="0" strike="noStrike" kern="1200" cap="none" spc="0" normalizeH="0" baseline="30000" noProof="0">
                <a:ln>
                  <a:noFill/>
                </a:ln>
                <a:solidFill>
                  <a:srgbClr val="333333"/>
                </a:solidFill>
                <a:effectLst/>
                <a:uLnTx/>
                <a:uFillTx/>
                <a:latin typeface="+mj-lt"/>
                <a:ea typeface="+mn-ea"/>
                <a:cs typeface="+mn-cs"/>
              </a:rPr>
              <a:t>a</a:t>
            </a:r>
            <a:r>
              <a:rPr kumimoji="0" lang="en-US" sz="1200" i="0" strike="noStrike" kern="1200" cap="none" spc="0" normalizeH="0" baseline="0" noProof="0">
                <a:ln>
                  <a:noFill/>
                </a:ln>
                <a:solidFill>
                  <a:srgbClr val="333333"/>
                </a:solidFill>
                <a:effectLst/>
                <a:uLnTx/>
                <a:uFillTx/>
                <a:latin typeface="+mj-lt"/>
                <a:ea typeface="+mn-ea"/>
                <a:cs typeface="+mn-cs"/>
              </a:rPr>
              <a:t> </a:t>
            </a:r>
            <a:r>
              <a:rPr lang="en-US" sz="1200">
                <a:latin typeface="+mj-lt"/>
              </a:rPr>
              <a:t>DC 150-kW project utilization estimates are assumed to be identical to DC 50 kW. See Slide 41 for the correlation between assumed utilization and e-miles.</a:t>
            </a:r>
          </a:p>
        </p:txBody>
      </p:sp>
      <p:sp>
        <p:nvSpPr>
          <p:cNvPr id="3" name="TextBox 2">
            <a:extLst>
              <a:ext uri="{FF2B5EF4-FFF2-40B4-BE49-F238E27FC236}">
                <a16:creationId xmlns:a16="http://schemas.microsoft.com/office/drawing/2014/main" id="{10A3D28D-D475-3678-879A-CF9AAD3EFA2D}"/>
              </a:ext>
            </a:extLst>
          </p:cNvPr>
          <p:cNvSpPr txBox="1"/>
          <p:nvPr/>
        </p:nvSpPr>
        <p:spPr>
          <a:xfrm>
            <a:off x="277354" y="6464968"/>
            <a:ext cx="11184624" cy="276999"/>
          </a:xfrm>
          <a:prstGeom prst="rect">
            <a:avLst/>
          </a:prstGeom>
          <a:noFill/>
        </p:spPr>
        <p:txBody>
          <a:bodyPr wrap="square" rtlCol="0">
            <a:spAutoFit/>
          </a:bodyPr>
          <a:lstStyle/>
          <a:p>
            <a:pPr marL="228600" indent="-228600">
              <a:buAutoNum type="arabicPeriod"/>
            </a:pPr>
            <a:r>
              <a:rPr lang="en-US" sz="1200" dirty="0">
                <a:effectLst/>
              </a:rPr>
              <a:t>CARB. 2023. “Vision Scenario Planning.” Accessed Oct. 4, 2023. </a:t>
            </a:r>
            <a:r>
              <a:rPr lang="en-US" sz="1200" dirty="0">
                <a:solidFill>
                  <a:srgbClr val="00A4E4"/>
                </a:solidFill>
                <a:effectLst/>
                <a:hlinkClick r:id="rId3">
                  <a:extLst>
                    <a:ext uri="{A12FA001-AC4F-418D-AE19-62706E023703}">
                      <ahyp:hlinkClr xmlns:ahyp="http://schemas.microsoft.com/office/drawing/2018/hyperlinkcolor" val="tx"/>
                    </a:ext>
                  </a:extLst>
                </a:hlinkClick>
              </a:rPr>
              <a:t>https://ww2.arb.ca.gov/resources/documents/vision-scenario-planning</a:t>
            </a:r>
            <a:r>
              <a:rPr lang="en-US" sz="1200" dirty="0">
                <a:effectLst/>
              </a:rPr>
              <a:t>.</a:t>
            </a:r>
            <a:endParaRPr lang="en-US" sz="1200" dirty="0"/>
          </a:p>
        </p:txBody>
      </p:sp>
      <p:sp>
        <p:nvSpPr>
          <p:cNvPr id="4" name="TextBox 3">
            <a:extLst>
              <a:ext uri="{FF2B5EF4-FFF2-40B4-BE49-F238E27FC236}">
                <a16:creationId xmlns:a16="http://schemas.microsoft.com/office/drawing/2014/main" id="{90BB2940-6E2F-E4D5-2D6B-7F49278AE992}"/>
              </a:ext>
            </a:extLst>
          </p:cNvPr>
          <p:cNvSpPr txBox="1"/>
          <p:nvPr/>
        </p:nvSpPr>
        <p:spPr>
          <a:xfrm>
            <a:off x="277354" y="6134957"/>
            <a:ext cx="6601231" cy="276999"/>
          </a:xfrm>
          <a:prstGeom prst="rect">
            <a:avLst/>
          </a:prstGeom>
          <a:noFill/>
        </p:spPr>
        <p:txBody>
          <a:bodyPr wrap="none" rtlCol="0">
            <a:spAutoFit/>
          </a:bodyPr>
          <a:lstStyle/>
          <a:p>
            <a:pPr marL="112713" indent="-112713"/>
            <a:r>
              <a:rPr lang="en-US" sz="1200"/>
              <a:t>* Vehicle-specific parameters are assigned based on vehicle type assignments listed in Slides 39–40.</a:t>
            </a:r>
          </a:p>
        </p:txBody>
      </p:sp>
    </p:spTree>
    <p:extLst>
      <p:ext uri="{BB962C8B-B14F-4D97-AF65-F5344CB8AC3E}">
        <p14:creationId xmlns:p14="http://schemas.microsoft.com/office/powerpoint/2010/main" val="429928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CFA06-25D7-F860-DCF3-6F58F86A9185}"/>
              </a:ext>
            </a:extLst>
          </p:cNvPr>
          <p:cNvSpPr>
            <a:spLocks noGrp="1"/>
          </p:cNvSpPr>
          <p:nvPr>
            <p:ph type="title"/>
          </p:nvPr>
        </p:nvSpPr>
        <p:spPr/>
        <p:txBody>
          <a:bodyPr/>
          <a:lstStyle/>
          <a:p>
            <a:r>
              <a:rPr lang="en-US"/>
              <a:t>Medium- and Heavy-Duty EV Charging Infrastructure</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C6DCE618-F278-07B4-A279-EEA90668305D}"/>
                  </a:ext>
                </a:extLst>
              </p:cNvPr>
              <p:cNvSpPr txBox="1"/>
              <p:nvPr/>
            </p:nvSpPr>
            <p:spPr>
              <a:xfrm>
                <a:off x="556382" y="1124128"/>
                <a:ext cx="11079237" cy="5168723"/>
              </a:xfrm>
              <a:prstGeom prst="rect">
                <a:avLst/>
              </a:prstGeom>
              <a:noFill/>
            </p:spPr>
            <p:txBody>
              <a:bodyPr wrap="square" rtlCol="0">
                <a:spAutoFit/>
              </a:bodyPr>
              <a:lstStyle/>
              <a:p>
                <a:pPr marL="342900" indent="-342900">
                  <a:spcAft>
                    <a:spcPts val="800"/>
                  </a:spcAft>
                  <a:buFont typeface="Arial" panose="020B0604020202020204" pitchFamily="34" charset="0"/>
                  <a:buChar char="•"/>
                </a:pPr>
                <a:r>
                  <a:rPr lang="en-US" sz="2000"/>
                  <a:t>Because utilization data for MD/HD EVSE are not as easily obtained as LD projects, a different approach for calculating petroleum reduction is taken. In this case,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𝑃𝐸𝑇</m:t>
                        </m:r>
                      </m:e>
                      <m:sub>
                        <m:r>
                          <a:rPr lang="en-US" sz="2000" b="0" i="1" smtClean="0">
                            <a:latin typeface="Cambria Math" panose="02040503050406030204" pitchFamily="18" charset="0"/>
                          </a:rPr>
                          <m:t>𝑟𝑒𝑑</m:t>
                        </m:r>
                      </m:sub>
                    </m:sSub>
                  </m:oMath>
                </a14:m>
                <a:r>
                  <a:rPr lang="en-US" sz="2000"/>
                  <a:t> is based on:</a:t>
                </a:r>
              </a:p>
              <a:p>
                <a:pPr marL="800100" lvl="1" indent="-342900">
                  <a:spcAft>
                    <a:spcPts val="800"/>
                  </a:spcAft>
                  <a:buFont typeface="Courier New" panose="02070309020205020404" pitchFamily="49" charset="0"/>
                  <a:buChar char="o"/>
                </a:pPr>
                <a:r>
                  <a:rPr lang="en-US" sz="2000"/>
                  <a:t>Vehicle miles traveled by the replaced vehicle (</a:t>
                </a:r>
                <a14:m>
                  <m:oMath xmlns:m="http://schemas.openxmlformats.org/officeDocument/2006/math">
                    <m:r>
                      <a:rPr lang="en-US" sz="2000" i="1">
                        <a:latin typeface="Cambria Math" panose="02040503050406030204" pitchFamily="18" charset="0"/>
                      </a:rPr>
                      <m:t>𝑉𝑀</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r>
                          <a:rPr lang="en-US" sz="2000" b="0" i="1" smtClean="0">
                            <a:latin typeface="Cambria Math" panose="02040503050406030204" pitchFamily="18" charset="0"/>
                          </a:rPr>
                          <m:t>𝑟𝑒𝑝</m:t>
                        </m:r>
                      </m:sub>
                    </m:sSub>
                  </m:oMath>
                </a14:m>
                <a:r>
                  <a:rPr lang="en-US" sz="2000"/>
                  <a:t>).*</a:t>
                </a:r>
              </a:p>
              <a:p>
                <a:pPr marL="800100" lvl="1" indent="-342900">
                  <a:spcAft>
                    <a:spcPts val="800"/>
                  </a:spcAft>
                  <a:buFont typeface="Courier New" panose="02070309020205020404" pitchFamily="49" charset="0"/>
                  <a:buChar char="o"/>
                </a:pPr>
                <a14:m>
                  <m:oMath xmlns:m="http://schemas.openxmlformats.org/officeDocument/2006/math">
                    <m:r>
                      <a:rPr lang="en-US" sz="2000" b="0" i="1" smtClean="0">
                        <a:latin typeface="Cambria Math" panose="02040503050406030204" pitchFamily="18" charset="0"/>
                      </a:rPr>
                      <m:t>𝐹</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𝐸</m:t>
                        </m:r>
                      </m:e>
                      <m:sub>
                        <m:r>
                          <a:rPr lang="en-US" sz="2000" b="0" i="1" smtClean="0">
                            <a:latin typeface="Cambria Math" panose="02040503050406030204" pitchFamily="18" charset="0"/>
                          </a:rPr>
                          <m:t>𝑟𝑒𝑝</m:t>
                        </m:r>
                      </m:sub>
                    </m:sSub>
                  </m:oMath>
                </a14:m>
                <a:r>
                  <a:rPr lang="en-US" sz="2000"/>
                  <a:t> from CARB’s California Vision 2.1 model.</a:t>
                </a:r>
              </a:p>
              <a:p>
                <a:pPr marL="800100" lvl="1" indent="-342900">
                  <a:spcAft>
                    <a:spcPts val="800"/>
                  </a:spcAft>
                  <a:buFont typeface="Courier New" panose="02070309020205020404" pitchFamily="49" charset="0"/>
                  <a:buChar char="o"/>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a14:m>
                <a:r>
                  <a:rPr lang="en-US" sz="2000"/>
                  <a:t>: Project starts operating 9 months before completion date, with 3-year ramp-up to full vehicle utilization.</a:t>
                </a:r>
              </a:p>
              <a:p>
                <a:pPr marL="800100" lvl="1" indent="-342900">
                  <a:spcAft>
                    <a:spcPts val="800"/>
                  </a:spcAft>
                  <a:buFont typeface="Courier New" panose="02070309020205020404" pitchFamily="49" charset="0"/>
                  <a:buChar char="o"/>
                </a:pPr>
                <a:r>
                  <a:rPr lang="en-US" sz="2000"/>
                  <a:t>The number of vehicles supported by the project (</a:t>
                </a:r>
                <a14:m>
                  <m:oMath xmlns:m="http://schemas.openxmlformats.org/officeDocument/2006/math">
                    <m:r>
                      <a:rPr lang="en-US" sz="2000" b="0" i="1" smtClean="0">
                        <a:latin typeface="Cambria Math" panose="02040503050406030204" pitchFamily="18" charset="0"/>
                      </a:rPr>
                      <m:t>𝑁</m:t>
                    </m:r>
                  </m:oMath>
                </a14:m>
                <a:r>
                  <a:rPr lang="en-US" sz="2000"/>
                  <a:t>).</a:t>
                </a:r>
              </a:p>
              <a:p>
                <a:pPr marL="342900" indent="-342900">
                  <a:spcAft>
                    <a:spcPts val="800"/>
                  </a:spcAft>
                  <a:buFont typeface="Arial" panose="020B0604020202020204" pitchFamily="34" charset="0"/>
                  <a:buChar char="•"/>
                </a:pPr>
                <a:r>
                  <a:rPr lang="en-US" sz="2000"/>
                  <a:t>The petroleum reductions can then be expressed as:</a:t>
                </a:r>
              </a:p>
              <a:p>
                <a:pPr algn="ctr">
                  <a:spcAft>
                    <a:spcPts val="800"/>
                  </a:spcAft>
                </a:pPr>
                <a14:m>
                  <m:oMathPara xmlns:m="http://schemas.openxmlformats.org/officeDocument/2006/math">
                    <m:oMathParaPr>
                      <m:jc m:val="centerGroup"/>
                    </m:oMathParaPr>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𝑃𝐸𝑇</m:t>
                          </m:r>
                        </m:e>
                        <m:sub>
                          <m:r>
                            <a:rPr lang="en-US" sz="2000" b="0" i="1" smtClean="0">
                              <a:latin typeface="Cambria Math" panose="02040503050406030204" pitchFamily="18" charset="0"/>
                            </a:rPr>
                            <m:t>𝑟𝑒𝑑</m:t>
                          </m:r>
                        </m:sub>
                      </m:sSub>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i="1">
                              <a:latin typeface="Cambria Math" panose="02040503050406030204" pitchFamily="18" charset="0"/>
                            </a:rPr>
                            <m:t>𝑉𝑀</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r>
                                <a:rPr lang="en-US" sz="2000" b="0" i="1" smtClean="0">
                                  <a:latin typeface="Cambria Math" panose="02040503050406030204" pitchFamily="18" charset="0"/>
                                </a:rPr>
                                <m:t>𝑟𝑒𝑝</m:t>
                              </m:r>
                            </m:sub>
                          </m:sSub>
                          <m:r>
                            <a:rPr lang="en-US" sz="2000" i="1">
                              <a:latin typeface="Cambria Math" panose="02040503050406030204" pitchFamily="18" charset="0"/>
                            </a:rPr>
                            <m:t>∙</m:t>
                          </m:r>
                          <m:r>
                            <a:rPr lang="en-US" sz="2000" i="1">
                              <a:latin typeface="Cambria Math" panose="02040503050406030204" pitchFamily="18" charset="0"/>
                            </a:rPr>
                            <m:t>𝑁</m:t>
                          </m:r>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num>
                        <m:den>
                          <m:r>
                            <a:rPr lang="en-US" sz="2000" b="0" i="1" smtClean="0">
                              <a:latin typeface="Cambria Math" panose="02040503050406030204" pitchFamily="18" charset="0"/>
                            </a:rPr>
                            <m:t>𝐹</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𝐸</m:t>
                              </m:r>
                            </m:e>
                            <m:sub>
                              <m:r>
                                <a:rPr lang="en-US" sz="2000" b="0" i="1" smtClean="0">
                                  <a:latin typeface="Cambria Math" panose="02040503050406030204" pitchFamily="18" charset="0"/>
                                </a:rPr>
                                <m:t>𝑟𝑒𝑝</m:t>
                              </m:r>
                            </m:sub>
                          </m:sSub>
                        </m:den>
                      </m:f>
                    </m:oMath>
                  </m:oMathPara>
                </a14:m>
                <a:endParaRPr lang="en-US" sz="2000"/>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lang="en-US" sz="2000"/>
                  <a:t>The number of vehicles supported by EVSE is provided for most projects. When the number of vehicles is not provided, one vehicle per charging port is assumed.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1" i="0" u="sng" strike="noStrike" kern="1200" cap="none" spc="0" normalizeH="0" baseline="0" noProof="0">
                  <a:ln>
                    <a:noFill/>
                  </a:ln>
                  <a:solidFill>
                    <a:srgbClr val="333333"/>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strike="noStrike" kern="1200" cap="none" spc="0" normalizeH="0" baseline="0" noProof="0">
                    <a:ln>
                      <a:noFill/>
                    </a:ln>
                    <a:solidFill>
                      <a:srgbClr val="333333"/>
                    </a:solidFill>
                    <a:effectLst/>
                    <a:uLnTx/>
                    <a:uFillTx/>
                    <a:latin typeface="Calibri"/>
                  </a:rPr>
                  <a:t>* </a:t>
                </a:r>
                <a:r>
                  <a:rPr lang="en-US" sz="1400">
                    <a:solidFill>
                      <a:srgbClr val="333333"/>
                    </a:solidFill>
                    <a:latin typeface="Calibri"/>
                  </a:rPr>
                  <a:t>S</a:t>
                </a:r>
                <a:r>
                  <a:rPr kumimoji="0" lang="en-US" sz="1400" i="0" strike="noStrike" kern="1200" cap="none" spc="0" normalizeH="0" baseline="0" noProof="0">
                    <a:ln>
                      <a:noFill/>
                    </a:ln>
                    <a:solidFill>
                      <a:srgbClr val="333333"/>
                    </a:solidFill>
                    <a:effectLst/>
                    <a:uLnTx/>
                    <a:uFillTx/>
                    <a:latin typeface="Calibri"/>
                  </a:rPr>
                  <a:t>ee </a:t>
                </a:r>
                <a:r>
                  <a:rPr lang="en-US" sz="1400">
                    <a:solidFill>
                      <a:srgbClr val="333333"/>
                    </a:solidFill>
                    <a:latin typeface="Calibri"/>
                  </a:rPr>
                  <a:t>S</a:t>
                </a:r>
                <a:r>
                  <a:rPr kumimoji="0" lang="en-US" sz="1400" b="0" i="0" u="none" strike="noStrike" kern="1200" cap="none" spc="0" normalizeH="0" baseline="0" noProof="0">
                    <a:ln>
                      <a:noFill/>
                    </a:ln>
                    <a:solidFill>
                      <a:srgbClr val="333333"/>
                    </a:solidFill>
                    <a:effectLst/>
                    <a:uLnTx/>
                    <a:uFillTx/>
                    <a:latin typeface="Calibri"/>
                  </a:rPr>
                  <a:t>lide 42 for estimated charger utilization based on the provided vehicles’ VMT.</a:t>
                </a:r>
                <a:endParaRPr lang="en-US" sz="1400"/>
              </a:p>
            </p:txBody>
          </p:sp>
        </mc:Choice>
        <mc:Fallback xmlns="">
          <p:sp>
            <p:nvSpPr>
              <p:cNvPr id="3" name="TextBox 2">
                <a:extLst>
                  <a:ext uri="{FF2B5EF4-FFF2-40B4-BE49-F238E27FC236}">
                    <a16:creationId xmlns:a16="http://schemas.microsoft.com/office/drawing/2014/main" id="{C6DCE618-F278-07B4-A279-EEA90668305D}"/>
                  </a:ext>
                </a:extLst>
              </p:cNvPr>
              <p:cNvSpPr txBox="1">
                <a:spLocks noRot="1" noChangeAspect="1" noMove="1" noResize="1" noEditPoints="1" noAdjustHandles="1" noChangeArrowheads="1" noChangeShapeType="1" noTextEdit="1"/>
              </p:cNvSpPr>
              <p:nvPr/>
            </p:nvSpPr>
            <p:spPr>
              <a:xfrm>
                <a:off x="556382" y="1124128"/>
                <a:ext cx="11079237" cy="5168723"/>
              </a:xfrm>
              <a:prstGeom prst="rect">
                <a:avLst/>
              </a:prstGeom>
              <a:blipFill>
                <a:blip r:embed="rId2"/>
                <a:stretch>
                  <a:fillRect l="-495" t="-590" b="-354"/>
                </a:stretch>
              </a:blipFill>
            </p:spPr>
            <p:txBody>
              <a:bodyPr/>
              <a:lstStyle/>
              <a:p>
                <a:r>
                  <a:rPr lang="en-US">
                    <a:noFill/>
                  </a:rPr>
                  <a:t> </a:t>
                </a:r>
              </a:p>
            </p:txBody>
          </p:sp>
        </mc:Fallback>
      </mc:AlternateContent>
    </p:spTree>
    <p:extLst>
      <p:ext uri="{BB962C8B-B14F-4D97-AF65-F5344CB8AC3E}">
        <p14:creationId xmlns:p14="http://schemas.microsoft.com/office/powerpoint/2010/main" val="2915159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3AFAE-AA96-218A-D431-7C174D2DB6FF}"/>
              </a:ext>
            </a:extLst>
          </p:cNvPr>
          <p:cNvSpPr>
            <a:spLocks noGrp="1"/>
          </p:cNvSpPr>
          <p:nvPr>
            <p:ph type="title"/>
          </p:nvPr>
        </p:nvSpPr>
        <p:spPr/>
        <p:txBody>
          <a:bodyPr/>
          <a:lstStyle/>
          <a:p>
            <a:r>
              <a:rPr lang="en-US"/>
              <a:t>Non-Electric Fueling Infrastructure</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5145F2C4-BD0D-99E1-CCDD-04BAB91ECAAF}"/>
                  </a:ext>
                </a:extLst>
              </p:cNvPr>
              <p:cNvSpPr txBox="1"/>
              <p:nvPr/>
            </p:nvSpPr>
            <p:spPr>
              <a:xfrm>
                <a:off x="414779" y="1195836"/>
                <a:ext cx="6309217" cy="4962512"/>
              </a:xfrm>
              <a:prstGeom prst="rect">
                <a:avLst/>
              </a:prstGeom>
              <a:noFill/>
            </p:spPr>
            <p:txBody>
              <a:bodyPr wrap="square" rtlCol="0">
                <a:spAutoFit/>
              </a:bodyPr>
              <a:lstStyle/>
              <a:p>
                <a:pPr marL="342900" indent="-342900">
                  <a:spcAft>
                    <a:spcPts val="800"/>
                  </a:spcAft>
                  <a:buFont typeface="Arial" panose="020B0604020202020204" pitchFamily="34" charset="0"/>
                  <a:buChar char="•"/>
                </a:pPr>
                <a:r>
                  <a:rPr lang="en-US" sz="2000"/>
                  <a:t>For non-EVSE refueling infrastructure projects, annual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𝑃𝐸𝑇</m:t>
                        </m:r>
                      </m:e>
                      <m:sub>
                        <m:r>
                          <a:rPr lang="en-US" sz="2000" b="0" i="1" smtClean="0">
                            <a:latin typeface="Cambria Math" panose="02040503050406030204" pitchFamily="18" charset="0"/>
                          </a:rPr>
                          <m:t>𝑟𝑒𝑑</m:t>
                        </m:r>
                      </m:sub>
                    </m:sSub>
                  </m:oMath>
                </a14:m>
                <a:r>
                  <a:rPr lang="en-US" sz="2000"/>
                  <a:t> is based on:</a:t>
                </a:r>
              </a:p>
              <a:p>
                <a:pPr marL="800100" lvl="1" indent="-342900">
                  <a:spcAft>
                    <a:spcPts val="800"/>
                  </a:spcAft>
                  <a:buFont typeface="Courier New" panose="02070309020205020404" pitchFamily="49" charset="0"/>
                  <a:buChar char="o"/>
                </a:pPr>
                <a:r>
                  <a:rPr lang="en-US" sz="2000"/>
                  <a:t>Reported </a:t>
                </a:r>
                <a14:m>
                  <m:oMath xmlns:m="http://schemas.openxmlformats.org/officeDocument/2006/math">
                    <m:r>
                      <m:rPr>
                        <m:sty m:val="p"/>
                      </m:rPr>
                      <a:rPr lang="en-US" sz="2000" b="0" i="0" smtClean="0">
                        <a:latin typeface="Cambria Math" panose="02040503050406030204" pitchFamily="18" charset="0"/>
                      </a:rPr>
                      <m:t>FP</m:t>
                    </m:r>
                  </m:oMath>
                </a14:m>
                <a:r>
                  <a:rPr lang="en-US" sz="2000"/>
                  <a:t> in gasoline gallon equivalent (GGE).</a:t>
                </a:r>
              </a:p>
              <a:p>
                <a:pPr marL="800100" lvl="1" indent="-342900">
                  <a:spcAft>
                    <a:spcPts val="800"/>
                  </a:spcAft>
                  <a:buFont typeface="Courier New" panose="02070309020205020404" pitchFamily="49" charset="0"/>
                  <a:buChar char="o"/>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a14:m>
                <a:r>
                  <a:rPr lang="en-US" sz="2000"/>
                  <a:t>: Project starts operating 9 months before end date, with 3-year ramp-up to full refueling capacity.</a:t>
                </a:r>
              </a:p>
              <a:p>
                <a:pPr marL="800100" lvl="1" indent="-342900">
                  <a:spcAft>
                    <a:spcPts val="800"/>
                  </a:spcAft>
                  <a:buFont typeface="Courier New" panose="02070309020205020404" pitchFamily="49" charset="0"/>
                  <a:buChar char="o"/>
                </a:pPr>
                <a:r>
                  <a:rPr lang="en-US" sz="2000"/>
                  <a:t>Fuel economy of the alternative vehicle relative to the replaced vehicle, or the energy economy ratio (EER).</a:t>
                </a:r>
              </a:p>
              <a:p>
                <a:pPr lvl="1" algn="ctr">
                  <a:spcAft>
                    <a:spcPts val="800"/>
                  </a:spcAft>
                </a:pPr>
                <a14:m>
                  <m:oMathPara xmlns:m="http://schemas.openxmlformats.org/officeDocument/2006/math">
                    <m:oMathParaPr>
                      <m:jc m:val="centerGroup"/>
                    </m:oMathParaPr>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𝑃𝐸𝑇</m:t>
                          </m:r>
                        </m:e>
                        <m:sub>
                          <m:r>
                            <a:rPr lang="en-US" sz="2000" b="0" i="1" smtClean="0">
                              <a:latin typeface="Cambria Math" panose="02040503050406030204" pitchFamily="18" charset="0"/>
                            </a:rPr>
                            <m:t>𝑟𝑒𝑑</m:t>
                          </m:r>
                        </m:sub>
                      </m:sSub>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𝐸𝐸</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𝑎𝑙𝑡</m:t>
                              </m:r>
                            </m:sub>
                          </m:sSub>
                          <m:r>
                            <a:rPr lang="en-US" sz="2000" b="0" i="1" smtClean="0">
                              <a:latin typeface="Cambria Math" panose="02040503050406030204" pitchFamily="18" charset="0"/>
                            </a:rPr>
                            <m:t>∙</m:t>
                          </m:r>
                          <m:r>
                            <m:rPr>
                              <m:sty m:val="p"/>
                            </m:rPr>
                            <a:rPr lang="en-US" sz="2000">
                              <a:latin typeface="Cambria Math" panose="02040503050406030204" pitchFamily="18" charset="0"/>
                            </a:rPr>
                            <m:t>FP</m:t>
                          </m:r>
                        </m:e>
                        <m:sub>
                          <m:r>
                            <a:rPr lang="en-US" sz="2000" b="0" i="1" smtClean="0">
                              <a:latin typeface="Cambria Math" panose="02040503050406030204" pitchFamily="18" charset="0"/>
                            </a:rPr>
                            <m:t> </m:t>
                          </m:r>
                        </m:sub>
                      </m:sSub>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m:oMathPara>
                </a14:m>
                <a:endParaRPr lang="en-US" sz="2000" b="0"/>
              </a:p>
              <a:p>
                <a:pPr marL="285750" indent="-285750">
                  <a:spcAft>
                    <a:spcPts val="800"/>
                  </a:spcAft>
                  <a:buFont typeface="Arial" panose="020B0604020202020204" pitchFamily="34" charset="0"/>
                  <a:buChar char="•"/>
                </a:pPr>
                <a:r>
                  <a:rPr lang="en-US" sz="2000"/>
                  <a:t>For H</a:t>
                </a:r>
                <a:r>
                  <a:rPr lang="en-US" sz="2000" baseline="-25000"/>
                  <a:t>2</a:t>
                </a:r>
                <a:r>
                  <a:rPr lang="en-US" sz="2000"/>
                  <a:t> projects, a utilization factor of 44% of daily capacity is applied to calculate the effective fuel throughput based on the station’s refueling capacity. This factor is estimated based on empirical station utilization data from CTP projects.</a:t>
                </a:r>
              </a:p>
            </p:txBody>
          </p:sp>
        </mc:Choice>
        <mc:Fallback xmlns="">
          <p:sp>
            <p:nvSpPr>
              <p:cNvPr id="3" name="TextBox 2">
                <a:extLst>
                  <a:ext uri="{FF2B5EF4-FFF2-40B4-BE49-F238E27FC236}">
                    <a16:creationId xmlns:a16="http://schemas.microsoft.com/office/drawing/2014/main" id="{5145F2C4-BD0D-99E1-CCDD-04BAB91ECAAF}"/>
                  </a:ext>
                </a:extLst>
              </p:cNvPr>
              <p:cNvSpPr txBox="1">
                <a:spLocks noRot="1" noChangeAspect="1" noMove="1" noResize="1" noEditPoints="1" noAdjustHandles="1" noChangeArrowheads="1" noChangeShapeType="1" noTextEdit="1"/>
              </p:cNvSpPr>
              <p:nvPr/>
            </p:nvSpPr>
            <p:spPr>
              <a:xfrm>
                <a:off x="414779" y="1195836"/>
                <a:ext cx="6309217" cy="4962512"/>
              </a:xfrm>
              <a:prstGeom prst="rect">
                <a:avLst/>
              </a:prstGeom>
              <a:blipFill>
                <a:blip r:embed="rId3"/>
                <a:stretch>
                  <a:fillRect l="-870" t="-614" r="-1643" b="-1229"/>
                </a:stretch>
              </a:blipFill>
            </p:spPr>
            <p:txBody>
              <a:bodyPr/>
              <a:lstStyle/>
              <a:p>
                <a:r>
                  <a:rPr lang="en-US">
                    <a:noFill/>
                  </a:rPr>
                  <a:t> </a:t>
                </a:r>
              </a:p>
            </p:txBody>
          </p:sp>
        </mc:Fallback>
      </mc:AlternateContent>
      <p:graphicFrame>
        <p:nvGraphicFramePr>
          <p:cNvPr id="5" name="Table 4">
            <a:extLst>
              <a:ext uri="{FF2B5EF4-FFF2-40B4-BE49-F238E27FC236}">
                <a16:creationId xmlns:a16="http://schemas.microsoft.com/office/drawing/2014/main" id="{7FEBA1B4-0FD5-CA44-8643-35307D12FF91}"/>
              </a:ext>
            </a:extLst>
          </p:cNvPr>
          <p:cNvGraphicFramePr>
            <a:graphicFrameLocks noGrp="1"/>
          </p:cNvGraphicFramePr>
          <p:nvPr>
            <p:extLst>
              <p:ext uri="{D42A27DB-BD31-4B8C-83A1-F6EECF244321}">
                <p14:modId xmlns:p14="http://schemas.microsoft.com/office/powerpoint/2010/main" val="4114827209"/>
              </p:ext>
            </p:extLst>
          </p:nvPr>
        </p:nvGraphicFramePr>
        <p:xfrm>
          <a:off x="7008125" y="1390523"/>
          <a:ext cx="4319781" cy="1737360"/>
        </p:xfrm>
        <a:graphic>
          <a:graphicData uri="http://schemas.openxmlformats.org/drawingml/2006/table">
            <a:tbl>
              <a:tblPr firstRow="1" bandRow="1">
                <a:tableStyleId>{0660B408-B3CF-4A94-85FC-2B1E0A45F4A2}</a:tableStyleId>
              </a:tblPr>
              <a:tblGrid>
                <a:gridCol w="1439927">
                  <a:extLst>
                    <a:ext uri="{9D8B030D-6E8A-4147-A177-3AD203B41FA5}">
                      <a16:colId xmlns:a16="http://schemas.microsoft.com/office/drawing/2014/main" val="3372049947"/>
                    </a:ext>
                  </a:extLst>
                </a:gridCol>
                <a:gridCol w="1439927">
                  <a:extLst>
                    <a:ext uri="{9D8B030D-6E8A-4147-A177-3AD203B41FA5}">
                      <a16:colId xmlns:a16="http://schemas.microsoft.com/office/drawing/2014/main" val="2092124521"/>
                    </a:ext>
                  </a:extLst>
                </a:gridCol>
                <a:gridCol w="1439927">
                  <a:extLst>
                    <a:ext uri="{9D8B030D-6E8A-4147-A177-3AD203B41FA5}">
                      <a16:colId xmlns:a16="http://schemas.microsoft.com/office/drawing/2014/main" val="2734269768"/>
                    </a:ext>
                  </a:extLst>
                </a:gridCol>
              </a:tblGrid>
              <a:tr h="207645">
                <a:tc>
                  <a:txBody>
                    <a:bodyPr/>
                    <a:lstStyle/>
                    <a:p>
                      <a:pPr algn="ctr" fontAlgn="b"/>
                      <a:r>
                        <a:rPr lang="en-US" sz="1300" b="1" i="0" u="none" strike="noStrike">
                          <a:solidFill>
                            <a:schemeClr val="bg1"/>
                          </a:solidFill>
                          <a:effectLst/>
                          <a:latin typeface="Calibri" panose="020F0502020204030204" pitchFamily="34" charset="0"/>
                        </a:rPr>
                        <a:t>Fuel Type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a:solidFill>
                            <a:schemeClr val="bg1"/>
                          </a:solidFill>
                          <a:effectLst/>
                          <a:latin typeface="Calibri" panose="020F0502020204030204" pitchFamily="34" charset="0"/>
                        </a:rPr>
                        <a:t>Conversion Units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a:solidFill>
                            <a:schemeClr val="bg1"/>
                          </a:solidFill>
                          <a:effectLst/>
                          <a:latin typeface="Calibri" panose="020F0502020204030204" pitchFamily="34" charset="0"/>
                        </a:rPr>
                        <a:t>Conversion Factor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54985446"/>
                  </a:ext>
                </a:extLst>
              </a:tr>
              <a:tr h="250155">
                <a:tc>
                  <a:txBody>
                    <a:bodyPr/>
                    <a:lstStyle/>
                    <a:p>
                      <a:pPr algn="l" fontAlgn="b"/>
                      <a:r>
                        <a:rPr lang="en-US" sz="1300" b="0" i="0" u="none" strike="noStrike">
                          <a:solidFill>
                            <a:srgbClr val="000000"/>
                          </a:solidFill>
                          <a:effectLst/>
                          <a:latin typeface="Calibri" panose="020F0502020204030204" pitchFamily="34" charset="0"/>
                        </a:rPr>
                        <a:t>Diesel</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Calibri" panose="020F0502020204030204" pitchFamily="34" charset="0"/>
                        </a:rPr>
                        <a:t>GGE/gallon</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1.155</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82747"/>
                  </a:ext>
                </a:extLst>
              </a:tr>
              <a:tr h="250155">
                <a:tc>
                  <a:txBody>
                    <a:bodyPr/>
                    <a:lstStyle/>
                    <a:p>
                      <a:pPr algn="l" fontAlgn="b"/>
                      <a:r>
                        <a:rPr lang="en-US" sz="1300" b="0" i="0" u="none" strike="noStrike">
                          <a:solidFill>
                            <a:srgbClr val="000000"/>
                          </a:solidFill>
                          <a:effectLst/>
                          <a:latin typeface="Calibri" panose="020F0502020204030204" pitchFamily="34" charset="0"/>
                        </a:rPr>
                        <a:t>E85</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Calibri" panose="020F0502020204030204" pitchFamily="34" charset="0"/>
                        </a:rPr>
                        <a:t>GGE/gallon</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0.734</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97834065"/>
                  </a:ext>
                </a:extLst>
              </a:tr>
              <a:tr h="250155">
                <a:tc>
                  <a:txBody>
                    <a:bodyPr/>
                    <a:lstStyle/>
                    <a:p>
                      <a:pPr algn="l" fontAlgn="b"/>
                      <a:r>
                        <a:rPr lang="en-US" sz="1300" b="0" i="0" u="none" strike="noStrike">
                          <a:solidFill>
                            <a:srgbClr val="000000"/>
                          </a:solidFill>
                          <a:effectLst/>
                          <a:latin typeface="Calibri" panose="020F0502020204030204" pitchFamily="34" charset="0"/>
                        </a:rPr>
                        <a:t>Electricity</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Calibri" panose="020F0502020204030204" pitchFamily="34" charset="0"/>
                        </a:rPr>
                        <a:t>GGE/kWh</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0.031</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7508408"/>
                  </a:ext>
                </a:extLst>
              </a:tr>
              <a:tr h="250155">
                <a:tc>
                  <a:txBody>
                    <a:bodyPr/>
                    <a:lstStyle/>
                    <a:p>
                      <a:pPr algn="l" fontAlgn="b"/>
                      <a:r>
                        <a:rPr lang="en-US" sz="1300"/>
                        <a:t>Gasoline</a:t>
                      </a:r>
                      <a:endParaRPr lang="en-US" sz="1300" b="0" i="0" u="none" strike="noStrike">
                        <a:solidFill>
                          <a:srgbClr val="000000"/>
                        </a:solidFill>
                        <a:effectLst/>
                        <a:latin typeface="Calibri" panose="020F0502020204030204" pitchFamily="34" charset="0"/>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Calibri" panose="020F0502020204030204" pitchFamily="34" charset="0"/>
                        </a:rPr>
                        <a:t>GGE/GGE</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5982109"/>
                  </a:ext>
                </a:extLst>
              </a:tr>
              <a:tr h="250155">
                <a:tc>
                  <a:txBody>
                    <a:bodyPr/>
                    <a:lstStyle/>
                    <a:p>
                      <a:pPr algn="l" fontAlgn="b"/>
                      <a:r>
                        <a:rPr lang="en-US" sz="1300"/>
                        <a:t>Hydrogen </a:t>
                      </a:r>
                      <a:endParaRPr lang="en-US" sz="1300" b="0" i="0" u="none" strike="noStrike">
                        <a:solidFill>
                          <a:srgbClr val="000000"/>
                        </a:solidFill>
                        <a:effectLst/>
                        <a:latin typeface="Calibri" panose="020F0502020204030204" pitchFamily="34" charset="0"/>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Calibri" panose="020F0502020204030204" pitchFamily="34" charset="0"/>
                        </a:rPr>
                        <a:t>GGE/kg</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1.019</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13033052"/>
                  </a:ext>
                </a:extLst>
              </a:tr>
            </a:tbl>
          </a:graphicData>
        </a:graphic>
      </p:graphicFrame>
      <p:sp>
        <p:nvSpPr>
          <p:cNvPr id="6" name="TextBox 5">
            <a:extLst>
              <a:ext uri="{FF2B5EF4-FFF2-40B4-BE49-F238E27FC236}">
                <a16:creationId xmlns:a16="http://schemas.microsoft.com/office/drawing/2014/main" id="{F7FC601F-530F-E62A-551A-3CABA354EDDE}"/>
              </a:ext>
            </a:extLst>
          </p:cNvPr>
          <p:cNvSpPr txBox="1">
            <a:spLocks/>
          </p:cNvSpPr>
          <p:nvPr/>
        </p:nvSpPr>
        <p:spPr>
          <a:xfrm>
            <a:off x="7801998" y="1021191"/>
            <a:ext cx="2732034" cy="369332"/>
          </a:xfrm>
          <a:prstGeom prst="rect">
            <a:avLst/>
          </a:prstGeom>
          <a:noFill/>
        </p:spPr>
        <p:txBody>
          <a:bodyPr wrap="square">
            <a:spAutoFit/>
          </a:bodyPr>
          <a:lstStyle/>
          <a:p>
            <a:pPr algn="ctr"/>
            <a:r>
              <a:rPr lang="en-US"/>
              <a:t>Fuel Conversion to GGE [1]</a:t>
            </a:r>
          </a:p>
        </p:txBody>
      </p:sp>
      <p:sp>
        <p:nvSpPr>
          <p:cNvPr id="20" name="TextBox 19">
            <a:extLst>
              <a:ext uri="{FF2B5EF4-FFF2-40B4-BE49-F238E27FC236}">
                <a16:creationId xmlns:a16="http://schemas.microsoft.com/office/drawing/2014/main" id="{BED8987A-DD0E-873A-5242-2FE1F0B42B9D}"/>
              </a:ext>
            </a:extLst>
          </p:cNvPr>
          <p:cNvSpPr txBox="1">
            <a:spLocks/>
          </p:cNvSpPr>
          <p:nvPr/>
        </p:nvSpPr>
        <p:spPr>
          <a:xfrm>
            <a:off x="6995399" y="3394652"/>
            <a:ext cx="5051346" cy="369332"/>
          </a:xfrm>
          <a:prstGeom prst="rect">
            <a:avLst/>
          </a:prstGeom>
          <a:noFill/>
        </p:spPr>
        <p:txBody>
          <a:bodyPr wrap="square">
            <a:spAutoFit/>
          </a:bodyPr>
          <a:lstStyle/>
          <a:p>
            <a:pPr algn="ctr"/>
            <a:r>
              <a:rPr lang="en-US"/>
              <a:t>H</a:t>
            </a:r>
            <a:r>
              <a:rPr lang="en-US" baseline="-25000"/>
              <a:t>2</a:t>
            </a:r>
            <a:r>
              <a:rPr lang="en-US"/>
              <a:t> Refueling Infrastructure Projects Summary</a:t>
            </a:r>
          </a:p>
        </p:txBody>
      </p:sp>
      <p:pic>
        <p:nvPicPr>
          <p:cNvPr id="11" name="Picture 10" descr="A graph of a number of blue and white bars&#10;&#10;Description automatically generated with medium confidence">
            <a:extLst>
              <a:ext uri="{FF2B5EF4-FFF2-40B4-BE49-F238E27FC236}">
                <a16:creationId xmlns:a16="http://schemas.microsoft.com/office/drawing/2014/main" id="{F24621D9-D2A9-A90A-E20B-D9A9A22665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2815" y="3737211"/>
            <a:ext cx="1850400" cy="2666753"/>
          </a:xfrm>
          <a:prstGeom prst="rect">
            <a:avLst/>
          </a:prstGeom>
        </p:spPr>
      </p:pic>
      <p:sp>
        <p:nvSpPr>
          <p:cNvPr id="7" name="TextBox 6">
            <a:extLst>
              <a:ext uri="{FF2B5EF4-FFF2-40B4-BE49-F238E27FC236}">
                <a16:creationId xmlns:a16="http://schemas.microsoft.com/office/drawing/2014/main" id="{65B2C0D5-4842-BC40-2411-8DF25A99325B}"/>
              </a:ext>
            </a:extLst>
          </p:cNvPr>
          <p:cNvSpPr txBox="1"/>
          <p:nvPr/>
        </p:nvSpPr>
        <p:spPr>
          <a:xfrm>
            <a:off x="345279" y="6466125"/>
            <a:ext cx="9175793" cy="276999"/>
          </a:xfrm>
          <a:prstGeom prst="rect">
            <a:avLst/>
          </a:prstGeom>
          <a:noFill/>
        </p:spPr>
        <p:txBody>
          <a:bodyPr wrap="square" rtlCol="0">
            <a:spAutoFit/>
          </a:bodyPr>
          <a:lstStyle/>
          <a:p>
            <a:pPr marL="228600" indent="-228600">
              <a:buAutoNum type="arabicPeriod"/>
            </a:pPr>
            <a:r>
              <a:rPr lang="en-US" sz="1200" dirty="0">
                <a:effectLst/>
              </a:rPr>
              <a:t>U.S. Department of Energy. 2023. “Fuel Conversion Factors to Gasoline Gallon Equivalents</a:t>
            </a:r>
            <a:r>
              <a:rPr lang="en-US" sz="1200" i="1" dirty="0"/>
              <a:t>.”</a:t>
            </a:r>
            <a:r>
              <a:rPr lang="en-US" sz="1200" dirty="0">
                <a:effectLst/>
              </a:rPr>
              <a:t> </a:t>
            </a:r>
            <a:r>
              <a:rPr lang="en-US" sz="1200" dirty="0">
                <a:solidFill>
                  <a:srgbClr val="00A4E4"/>
                </a:solidFill>
                <a:effectLst/>
                <a:hlinkClick r:id="rId5">
                  <a:extLst>
                    <a:ext uri="{A12FA001-AC4F-418D-AE19-62706E023703}">
                      <ahyp:hlinkClr xmlns:ahyp="http://schemas.microsoft.com/office/drawing/2018/hyperlinkcolor" val="tx"/>
                    </a:ext>
                  </a:extLst>
                </a:hlinkClick>
              </a:rPr>
              <a:t>https://epact.energy.gov/fuel-conversion-factors</a:t>
            </a:r>
            <a:r>
              <a:rPr lang="en-US" sz="1200" dirty="0">
                <a:effectLst/>
              </a:rPr>
              <a:t>.</a:t>
            </a:r>
          </a:p>
        </p:txBody>
      </p:sp>
    </p:spTree>
    <p:extLst>
      <p:ext uri="{BB962C8B-B14F-4D97-AF65-F5344CB8AC3E}">
        <p14:creationId xmlns:p14="http://schemas.microsoft.com/office/powerpoint/2010/main" val="3228196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D9400-9956-E1E3-D0B8-CF17F11C26C7}"/>
              </a:ext>
            </a:extLst>
          </p:cNvPr>
          <p:cNvSpPr>
            <a:spLocks noGrp="1"/>
          </p:cNvSpPr>
          <p:nvPr>
            <p:ph type="title"/>
          </p:nvPr>
        </p:nvSpPr>
        <p:spPr/>
        <p:txBody>
          <a:bodyPr/>
          <a:lstStyle/>
          <a:p>
            <a:r>
              <a:rPr lang="en-US"/>
              <a:t>Vehicle Deployment Projects</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3EE486D5-1FC7-F80B-5335-63A91C0CD98F}"/>
                  </a:ext>
                </a:extLst>
              </p:cNvPr>
              <p:cNvSpPr txBox="1"/>
              <p:nvPr/>
            </p:nvSpPr>
            <p:spPr>
              <a:xfrm>
                <a:off x="556381" y="1277899"/>
                <a:ext cx="11079237" cy="4732706"/>
              </a:xfrm>
              <a:prstGeom prst="rect">
                <a:avLst/>
              </a:prstGeom>
              <a:noFill/>
            </p:spPr>
            <p:txBody>
              <a:bodyPr wrap="square" rtlCol="0">
                <a:spAutoFit/>
              </a:bodyPr>
              <a:lstStyle/>
              <a:p>
                <a:pPr marL="342900" indent="-342900">
                  <a:spcAft>
                    <a:spcPts val="800"/>
                  </a:spcAft>
                  <a:buFont typeface="Arial" panose="020B0604020202020204" pitchFamily="34" charset="0"/>
                  <a:buChar char="•"/>
                </a:pPr>
                <a:r>
                  <a:rPr lang="en-US" sz="2000">
                    <a:latin typeface="Calibri" panose="020F0502020204030204" pitchFamily="34" charset="0"/>
                    <a:cs typeface="Calibri" panose="020F0502020204030204" pitchFamily="34" charset="0"/>
                  </a:rPr>
                  <a:t>Each alternative fuel vehicle deployed is assumed to displace a conventional vehicle.</a:t>
                </a:r>
              </a:p>
              <a:p>
                <a:pPr marL="342900" indent="-342900">
                  <a:spcAft>
                    <a:spcPts val="800"/>
                  </a:spcAft>
                  <a:buFont typeface="Arial" panose="020B0604020202020204" pitchFamily="34" charset="0"/>
                  <a:buChar char="•"/>
                </a:pPr>
                <a14:m>
                  <m:oMath xmlns:m="http://schemas.openxmlformats.org/officeDocument/2006/math">
                    <m:sSub>
                      <m:sSubPr>
                        <m:ctrlPr>
                          <a:rPr lang="en-US" sz="2000" b="0" i="1" smtClean="0">
                            <a:latin typeface="Cambria Math" panose="02040503050406030204" pitchFamily="18" charset="0"/>
                          </a:rPr>
                        </m:ctrlPr>
                      </m:sSubPr>
                      <m:e>
                        <m:r>
                          <a:rPr lang="en-US" sz="2000" i="1">
                            <a:latin typeface="Cambria Math" panose="02040503050406030204" pitchFamily="18" charset="0"/>
                          </a:rPr>
                          <m:t>𝑃</m:t>
                        </m:r>
                        <m:r>
                          <a:rPr lang="en-US" sz="2000" b="0" i="1" smtClean="0">
                            <a:latin typeface="Cambria Math" panose="02040503050406030204" pitchFamily="18" charset="0"/>
                          </a:rPr>
                          <m:t>𝐸𝑇</m:t>
                        </m:r>
                      </m:e>
                      <m:sub>
                        <m:r>
                          <a:rPr lang="en-US" sz="2000" b="0" i="1" smtClean="0">
                            <a:latin typeface="Cambria Math" panose="02040503050406030204" pitchFamily="18" charset="0"/>
                          </a:rPr>
                          <m:t>𝑟𝑒𝑑</m:t>
                        </m:r>
                      </m:sub>
                    </m:sSub>
                  </m:oMath>
                </a14:m>
                <a:r>
                  <a:rPr lang="en-US" sz="2000">
                    <a:latin typeface="Calibri" panose="020F0502020204030204" pitchFamily="34" charset="0"/>
                    <a:cs typeface="Calibri" panose="020F0502020204030204" pitchFamily="34" charset="0"/>
                  </a:rPr>
                  <a:t> depends on: </a:t>
                </a:r>
              </a:p>
              <a:p>
                <a:pPr marL="800100" lvl="1" indent="-342900">
                  <a:spcAft>
                    <a:spcPts val="800"/>
                  </a:spcAft>
                  <a:buFont typeface="Courier New" panose="02070309020205020404" pitchFamily="49" charset="0"/>
                  <a:buChar char="o"/>
                </a:pPr>
                <a14:m>
                  <m:oMath xmlns:m="http://schemas.openxmlformats.org/officeDocument/2006/math">
                    <m:r>
                      <a:rPr lang="en-US" sz="2000" b="0" i="1" smtClean="0">
                        <a:latin typeface="Cambria Math" panose="02040503050406030204" pitchFamily="18" charset="0"/>
                      </a:rPr>
                      <m:t>𝑉𝑀</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𝑟𝑒𝑝</m:t>
                        </m:r>
                      </m:sub>
                    </m:sSub>
                  </m:oMath>
                </a14:m>
                <a:endParaRPr lang="en-US" sz="2000">
                  <a:latin typeface="Calibri" panose="020F0502020204030204" pitchFamily="34" charset="0"/>
                  <a:cs typeface="Calibri" panose="020F0502020204030204" pitchFamily="34" charset="0"/>
                </a:endParaRPr>
              </a:p>
              <a:p>
                <a:pPr marL="800100" lvl="1" indent="-342900">
                  <a:spcAft>
                    <a:spcPts val="800"/>
                  </a:spcAft>
                  <a:buFont typeface="Courier New" panose="02070309020205020404" pitchFamily="49" charset="0"/>
                  <a:buChar char="o"/>
                </a:pPr>
                <a14:m>
                  <m:oMath xmlns:m="http://schemas.openxmlformats.org/officeDocument/2006/math">
                    <m:r>
                      <a:rPr lang="en-US" sz="2000" i="1" smtClean="0">
                        <a:latin typeface="Cambria Math" panose="02040503050406030204" pitchFamily="18" charset="0"/>
                      </a:rPr>
                      <m:t>𝐹</m:t>
                    </m:r>
                    <m:sSub>
                      <m:sSubPr>
                        <m:ctrlPr>
                          <a:rPr lang="en-US" sz="2000" i="1">
                            <a:latin typeface="Cambria Math" panose="02040503050406030204" pitchFamily="18" charset="0"/>
                          </a:rPr>
                        </m:ctrlPr>
                      </m:sSubPr>
                      <m:e>
                        <m:r>
                          <a:rPr lang="en-US" sz="2000" i="1">
                            <a:latin typeface="Cambria Math" panose="02040503050406030204" pitchFamily="18" charset="0"/>
                          </a:rPr>
                          <m:t>𝐸</m:t>
                        </m:r>
                      </m:e>
                      <m:sub>
                        <m:r>
                          <a:rPr lang="en-US" sz="2000" b="0" i="1" smtClean="0">
                            <a:latin typeface="Cambria Math" panose="02040503050406030204" pitchFamily="18" charset="0"/>
                          </a:rPr>
                          <m:t>𝑟𝑒𝑝</m:t>
                        </m:r>
                      </m:sub>
                    </m:sSub>
                  </m:oMath>
                </a14:m>
                <a:endParaRPr lang="en-US" sz="2000">
                  <a:latin typeface="Calibri" panose="020F0502020204030204" pitchFamily="34" charset="0"/>
                  <a:cs typeface="Calibri" panose="020F0502020204030204" pitchFamily="34" charset="0"/>
                </a:endParaRPr>
              </a:p>
              <a:p>
                <a:pPr marL="800100" lvl="1" indent="-342900">
                  <a:spcAft>
                    <a:spcPts val="800"/>
                  </a:spcAft>
                  <a:buFont typeface="Courier New" panose="02070309020205020404" pitchFamily="49" charset="0"/>
                  <a:buChar char="o"/>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a14:m>
                <a:r>
                  <a:rPr lang="en-US" sz="2000">
                    <a:latin typeface="Calibri" panose="020F0502020204030204" pitchFamily="34" charset="0"/>
                    <a:cs typeface="Calibri" panose="020F0502020204030204" pitchFamily="34" charset="0"/>
                  </a:rPr>
                  <a:t>: Vehicles supported by each project start operating 9 months before the project’s end date, with 3-year linear ramp-up to full utilization.</a:t>
                </a:r>
              </a:p>
              <a:p>
                <a:pPr marL="800100" lvl="1" indent="-342900">
                  <a:spcAft>
                    <a:spcPts val="800"/>
                  </a:spcAft>
                  <a:buFont typeface="Courier New" panose="02070309020205020404" pitchFamily="49" charset="0"/>
                  <a:buChar char="o"/>
                </a:pPr>
                <a:r>
                  <a:rPr lang="en-US" sz="2000">
                    <a:latin typeface="Calibri" panose="020F0502020204030204" pitchFamily="34" charset="0"/>
                    <a:cs typeface="Calibri" panose="020F0502020204030204" pitchFamily="34" charset="0"/>
                  </a:rPr>
                  <a:t>Number of vehicles deployed (</a:t>
                </a:r>
                <a14:m>
                  <m:oMath xmlns:m="http://schemas.openxmlformats.org/officeDocument/2006/math">
                    <m:r>
                      <a:rPr lang="en-US" sz="2000" b="0" i="1" smtClean="0">
                        <a:latin typeface="Cambria Math" panose="02040503050406030204" pitchFamily="18" charset="0"/>
                      </a:rPr>
                      <m:t>𝑁</m:t>
                    </m:r>
                  </m:oMath>
                </a14:m>
                <a:r>
                  <a:rPr lang="en-US" sz="2000">
                    <a:latin typeface="Calibri" panose="020F0502020204030204" pitchFamily="34" charset="0"/>
                    <a:cs typeface="Calibri" panose="020F0502020204030204" pitchFamily="34" charset="0"/>
                  </a:rPr>
                  <a:t>).</a:t>
                </a:r>
              </a:p>
              <a:p>
                <a:pPr algn="ctr">
                  <a:spcAft>
                    <a:spcPts val="800"/>
                  </a:spcAft>
                </a:pPr>
                <a14:m>
                  <m:oMathPara xmlns:m="http://schemas.openxmlformats.org/officeDocument/2006/math">
                    <m:oMathParaPr>
                      <m:jc m:val="centerGroup"/>
                    </m:oMathParaPr>
                    <m:oMath xmlns:m="http://schemas.openxmlformats.org/officeDocument/2006/math">
                      <m:sSub>
                        <m:sSubPr>
                          <m:ctrlPr>
                            <a:rPr lang="en-US" sz="2000" b="0" i="1" smtClean="0">
                              <a:latin typeface="Cambria Math" panose="02040503050406030204" pitchFamily="18" charset="0"/>
                            </a:rPr>
                          </m:ctrlPr>
                        </m:sSubPr>
                        <m:e>
                          <m:r>
                            <a:rPr lang="en-US" sz="2000" i="1">
                              <a:latin typeface="Cambria Math" panose="02040503050406030204" pitchFamily="18" charset="0"/>
                            </a:rPr>
                            <m:t>𝑃</m:t>
                          </m:r>
                          <m:r>
                            <a:rPr lang="en-US" sz="2000" b="0" i="1" smtClean="0">
                              <a:latin typeface="Cambria Math" panose="02040503050406030204" pitchFamily="18" charset="0"/>
                            </a:rPr>
                            <m:t>𝐸𝑇</m:t>
                          </m:r>
                        </m:e>
                        <m:sub>
                          <m:r>
                            <a:rPr lang="en-US" sz="2000" b="0" i="1" smtClean="0">
                              <a:latin typeface="Cambria Math" panose="02040503050406030204" pitchFamily="18" charset="0"/>
                            </a:rPr>
                            <m:t>𝑟𝑒𝑑</m:t>
                          </m:r>
                        </m:sub>
                      </m:sSub>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b="0" i="1" smtClean="0">
                              <a:latin typeface="Cambria Math" panose="02040503050406030204" pitchFamily="18" charset="0"/>
                            </a:rPr>
                            <m:t>𝑉𝑀</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𝑟𝑒𝑝</m:t>
                              </m:r>
                            </m:sub>
                          </m:sSub>
                          <m:r>
                            <a:rPr lang="en-US" sz="2000" i="1">
                              <a:latin typeface="Cambria Math" panose="02040503050406030204" pitchFamily="18" charset="0"/>
                            </a:rPr>
                            <m:t>∙</m:t>
                          </m:r>
                          <m:r>
                            <a:rPr lang="en-US" sz="2000" i="1">
                              <a:latin typeface="Cambria Math" panose="02040503050406030204" pitchFamily="18" charset="0"/>
                            </a:rPr>
                            <m:t>𝑁</m:t>
                          </m:r>
                          <m:r>
                            <a:rPr lang="en-US" sz="2000" i="1">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num>
                        <m:den>
                          <m:r>
                            <a:rPr lang="en-US" sz="2000" i="1">
                              <a:latin typeface="Cambria Math" panose="02040503050406030204" pitchFamily="18" charset="0"/>
                            </a:rPr>
                            <m:t>𝐹</m:t>
                          </m:r>
                          <m:sSub>
                            <m:sSubPr>
                              <m:ctrlPr>
                                <a:rPr lang="en-US" sz="2000" i="1">
                                  <a:latin typeface="Cambria Math" panose="02040503050406030204" pitchFamily="18" charset="0"/>
                                </a:rPr>
                              </m:ctrlPr>
                            </m:sSubPr>
                            <m:e>
                              <m:r>
                                <a:rPr lang="en-US" sz="2000" i="1">
                                  <a:latin typeface="Cambria Math" panose="02040503050406030204" pitchFamily="18" charset="0"/>
                                </a:rPr>
                                <m:t>𝐸</m:t>
                              </m:r>
                            </m:e>
                            <m:sub>
                              <m:r>
                                <a:rPr lang="en-US" sz="2000" b="0" i="1" smtClean="0">
                                  <a:latin typeface="Cambria Math" panose="02040503050406030204" pitchFamily="18" charset="0"/>
                                </a:rPr>
                                <m:t>𝑟𝑒𝑝</m:t>
                              </m:r>
                            </m:sub>
                          </m:sSub>
                        </m:den>
                      </m:f>
                    </m:oMath>
                  </m:oMathPara>
                </a14:m>
                <a:endParaRPr lang="en-US" sz="2000">
                  <a:latin typeface="Calibri" panose="020F0502020204030204" pitchFamily="34" charset="0"/>
                  <a:cs typeface="Calibri" panose="020F0502020204030204" pitchFamily="34" charset="0"/>
                </a:endParaRPr>
              </a:p>
              <a:p>
                <a:pPr marL="285750" indent="-285750">
                  <a:spcAft>
                    <a:spcPts val="800"/>
                  </a:spcAft>
                  <a:buFont typeface="Arial" panose="020B0604020202020204" pitchFamily="34" charset="0"/>
                  <a:buChar char="•"/>
                </a:pPr>
                <a:r>
                  <a:rPr lang="en-US" sz="2000">
                    <a:latin typeface="Calibri" panose="020F0502020204030204" pitchFamily="34" charset="0"/>
                    <a:cs typeface="Calibri" panose="020F0502020204030204" pitchFamily="34" charset="0"/>
                  </a:rPr>
                  <a:t>The vehicles’ VMT and fuel economy estimates were obtained from the CARB Vision 2.1 model.</a:t>
                </a:r>
              </a:p>
              <a:p>
                <a:pPr marL="285750" indent="-285750">
                  <a:spcAft>
                    <a:spcPts val="800"/>
                  </a:spcAft>
                  <a:buFont typeface="Arial" panose="020B0604020202020204" pitchFamily="34" charset="0"/>
                  <a:buChar char="•"/>
                </a:pPr>
                <a:r>
                  <a:rPr lang="en-US" sz="2000">
                    <a:latin typeface="Calibri" panose="020F0502020204030204" pitchFamily="34" charset="0"/>
                    <a:cs typeface="Calibri" panose="020F0502020204030204" pitchFamily="34" charset="0"/>
                  </a:rPr>
                  <a:t>New alternative fuel vehicles are assumed to displace conventional internal combustion engine vehicles.</a:t>
                </a:r>
              </a:p>
            </p:txBody>
          </p:sp>
        </mc:Choice>
        <mc:Fallback xmlns="">
          <p:sp>
            <p:nvSpPr>
              <p:cNvPr id="3" name="TextBox 2">
                <a:extLst>
                  <a:ext uri="{FF2B5EF4-FFF2-40B4-BE49-F238E27FC236}">
                    <a16:creationId xmlns:a16="http://schemas.microsoft.com/office/drawing/2014/main" id="{3EE486D5-1FC7-F80B-5335-63A91C0CD98F}"/>
                  </a:ext>
                </a:extLst>
              </p:cNvPr>
              <p:cNvSpPr txBox="1">
                <a:spLocks noRot="1" noChangeAspect="1" noMove="1" noResize="1" noEditPoints="1" noAdjustHandles="1" noChangeArrowheads="1" noChangeShapeType="1" noTextEdit="1"/>
              </p:cNvSpPr>
              <p:nvPr/>
            </p:nvSpPr>
            <p:spPr>
              <a:xfrm>
                <a:off x="556381" y="1277899"/>
                <a:ext cx="11079237" cy="4732706"/>
              </a:xfrm>
              <a:prstGeom prst="rect">
                <a:avLst/>
              </a:prstGeom>
              <a:blipFill>
                <a:blip r:embed="rId2"/>
                <a:stretch>
                  <a:fillRect l="-495" t="-773" r="-385" b="-1418"/>
                </a:stretch>
              </a:blipFill>
            </p:spPr>
            <p:txBody>
              <a:bodyPr/>
              <a:lstStyle/>
              <a:p>
                <a:r>
                  <a:rPr lang="en-US">
                    <a:noFill/>
                  </a:rPr>
                  <a:t> </a:t>
                </a:r>
              </a:p>
            </p:txBody>
          </p:sp>
        </mc:Fallback>
      </mc:AlternateContent>
    </p:spTree>
    <p:extLst>
      <p:ext uri="{BB962C8B-B14F-4D97-AF65-F5344CB8AC3E}">
        <p14:creationId xmlns:p14="http://schemas.microsoft.com/office/powerpoint/2010/main" val="14431523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a:t>GHG Reduction Estimates</a:t>
            </a:r>
          </a:p>
        </p:txBody>
      </p:sp>
    </p:spTree>
    <p:extLst>
      <p:ext uri="{BB962C8B-B14F-4D97-AF65-F5344CB8AC3E}">
        <p14:creationId xmlns:p14="http://schemas.microsoft.com/office/powerpoint/2010/main" val="3666899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86435-E560-956A-5B20-B2880EFFA7BD}"/>
              </a:ext>
            </a:extLst>
          </p:cNvPr>
          <p:cNvSpPr>
            <a:spLocks noGrp="1"/>
          </p:cNvSpPr>
          <p:nvPr>
            <p:ph type="title"/>
          </p:nvPr>
        </p:nvSpPr>
        <p:spPr/>
        <p:txBody>
          <a:bodyPr/>
          <a:lstStyle/>
          <a:p>
            <a:r>
              <a:rPr lang="en-US"/>
              <a:t>GHG Reduction Calculations</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9BE05273-0D8D-6894-93E2-493BF4D66125}"/>
                  </a:ext>
                </a:extLst>
              </p:cNvPr>
              <p:cNvSpPr txBox="1"/>
              <p:nvPr/>
            </p:nvSpPr>
            <p:spPr>
              <a:xfrm>
                <a:off x="556381" y="981795"/>
                <a:ext cx="11079237" cy="6015493"/>
              </a:xfrm>
              <a:prstGeom prst="rect">
                <a:avLst/>
              </a:prstGeom>
              <a:noFill/>
            </p:spPr>
            <p:txBody>
              <a:bodyPr wrap="square" rtlCol="0">
                <a:spAutoFit/>
              </a:bodyPr>
              <a:lstStyle/>
              <a:p>
                <a:pPr marL="342900" indent="-342900">
                  <a:spcAft>
                    <a:spcPts val="200"/>
                  </a:spcAft>
                  <a:buFont typeface="Arial" panose="020B0604020202020204" pitchFamily="34" charset="0"/>
                  <a:buChar char="•"/>
                </a:pPr>
                <a:r>
                  <a:rPr lang="en-US" dirty="0"/>
                  <a:t>For each project, GHG emission reduction factors in grams of carbon dioxide equivalent per megajoule (gCO</a:t>
                </a:r>
                <a:r>
                  <a:rPr lang="en-US" baseline="-25000" dirty="0"/>
                  <a:t>2</a:t>
                </a:r>
                <a:r>
                  <a:rPr lang="en-US" dirty="0"/>
                  <a:t>e/MJ) are calculated based on:</a:t>
                </a:r>
              </a:p>
              <a:p>
                <a:pPr marL="800100" lvl="1" indent="-342900">
                  <a:spcAft>
                    <a:spcPts val="200"/>
                  </a:spcAft>
                  <a:buFont typeface="Courier New" panose="02070309020205020404" pitchFamily="49" charset="0"/>
                  <a:buChar char="o"/>
                </a:pPr>
                <a:r>
                  <a:rPr lang="en-US" dirty="0"/>
                  <a:t>The CI of the alternative fuel and the fuel it replaces (</a:t>
                </a:r>
                <a14:m>
                  <m:oMath xmlns:m="http://schemas.openxmlformats.org/officeDocument/2006/math">
                    <m:sSub>
                      <m:sSubPr>
                        <m:ctrlPr>
                          <a:rPr lang="en-US" b="0" i="1" smtClean="0">
                            <a:latin typeface="Cambria Math" panose="02040503050406030204" pitchFamily="18" charset="0"/>
                          </a:rPr>
                        </m:ctrlPr>
                      </m:sSubPr>
                      <m:e>
                        <m:sSub>
                          <m:sSubPr>
                            <m:ctrlPr>
                              <a:rPr lang="en-US" i="1">
                                <a:latin typeface="Cambria Math" panose="02040503050406030204" pitchFamily="18" charset="0"/>
                              </a:rPr>
                            </m:ctrlPr>
                          </m:sSubPr>
                          <m:e>
                            <m:r>
                              <a:rPr lang="en-US" i="1">
                                <a:latin typeface="Cambria Math" panose="02040503050406030204" pitchFamily="18" charset="0"/>
                              </a:rPr>
                              <m:t>𝐶𝐼</m:t>
                            </m:r>
                          </m:e>
                          <m:sub>
                            <m:r>
                              <a:rPr lang="en-US" i="1">
                                <a:latin typeface="Cambria Math" panose="02040503050406030204" pitchFamily="18" charset="0"/>
                              </a:rPr>
                              <m:t>𝑎𝑙𝑡𝑒𝑟𝑛𝑎𝑡𝑖𝑣𝑒</m:t>
                            </m:r>
                          </m:sub>
                        </m:sSub>
                        <m:r>
                          <a:rPr lang="en-US" b="0" i="1" smtClean="0">
                            <a:latin typeface="Cambria Math" panose="02040503050406030204" pitchFamily="18" charset="0"/>
                          </a:rPr>
                          <m:t>, </m:t>
                        </m:r>
                        <m:r>
                          <a:rPr lang="en-US" b="0" i="1" smtClean="0">
                            <a:latin typeface="Cambria Math" panose="02040503050406030204" pitchFamily="18" charset="0"/>
                          </a:rPr>
                          <m:t>𝐶𝐼</m:t>
                        </m:r>
                      </m:e>
                      <m:sub>
                        <m:r>
                          <a:rPr lang="en-US" b="0" i="1" smtClean="0">
                            <a:latin typeface="Cambria Math" panose="02040503050406030204" pitchFamily="18" charset="0"/>
                          </a:rPr>
                          <m:t>𝑟𝑒𝑝𝑙𝑎𝑐𝑒𝑑</m:t>
                        </m:r>
                      </m:sub>
                    </m:sSub>
                  </m:oMath>
                </a14:m>
                <a:r>
                  <a:rPr lang="en-US" dirty="0"/>
                  <a:t>).</a:t>
                </a:r>
              </a:p>
              <a:p>
                <a:pPr marL="800100" lvl="1" indent="-342900">
                  <a:spcAft>
                    <a:spcPts val="200"/>
                  </a:spcAft>
                  <a:buFont typeface="Courier New" panose="02070309020205020404" pitchFamily="49" charset="0"/>
                  <a:buChar char="o"/>
                </a:pPr>
                <a:r>
                  <a:rPr lang="en-US" dirty="0"/>
                  <a:t>The alternative fuel vehicle’s EER (</a:t>
                </a:r>
                <a14:m>
                  <m:oMath xmlns:m="http://schemas.openxmlformats.org/officeDocument/2006/math">
                    <m:r>
                      <a:rPr lang="en-US" b="0" i="1" smtClean="0">
                        <a:latin typeface="Cambria Math" panose="02040503050406030204" pitchFamily="18" charset="0"/>
                      </a:rPr>
                      <m:t>𝐸𝐸</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𝑅</m:t>
                        </m:r>
                      </m:e>
                      <m:sub>
                        <m:r>
                          <a:rPr lang="en-US" b="0" i="1" smtClean="0">
                            <a:latin typeface="Cambria Math" panose="02040503050406030204" pitchFamily="18" charset="0"/>
                          </a:rPr>
                          <m:t>𝑎𝑙𝑡</m:t>
                        </m:r>
                      </m:sub>
                    </m:sSub>
                  </m:oMath>
                </a14:m>
                <a:r>
                  <a:rPr lang="en-US" dirty="0"/>
                  <a:t>).</a:t>
                </a:r>
              </a:p>
              <a:p>
                <a:pPr>
                  <a:spcAft>
                    <a:spcPts val="200"/>
                  </a:spcAft>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𝐺𝐻𝐺</m:t>
                          </m:r>
                        </m:sub>
                      </m:sSub>
                      <m:r>
                        <a:rPr lang="en-US" b="0" i="1" smtClean="0">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𝐶𝐼</m:t>
                          </m:r>
                        </m:e>
                        <m:sub>
                          <m:r>
                            <a:rPr lang="en-US" b="0" i="1" smtClean="0">
                              <a:latin typeface="Cambria Math" panose="02040503050406030204" pitchFamily="18" charset="0"/>
                            </a:rPr>
                            <m:t>𝑟𝑒𝑝</m:t>
                          </m:r>
                        </m:sub>
                      </m:sSub>
                      <m:r>
                        <a:rPr lang="en-US" b="0" i="1" smtClean="0">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𝐶𝐼</m:t>
                          </m:r>
                        </m:e>
                        <m:sub>
                          <m:r>
                            <a:rPr lang="en-US" b="0" i="1" smtClean="0">
                              <a:latin typeface="Cambria Math" panose="02040503050406030204" pitchFamily="18" charset="0"/>
                            </a:rPr>
                            <m:t>𝑎𝑙𝑡</m:t>
                          </m:r>
                        </m:sub>
                      </m:sSub>
                      <m:r>
                        <a:rPr lang="en-US" b="0" i="1" smtClean="0">
                          <a:latin typeface="Cambria Math" panose="02040503050406030204" pitchFamily="18" charset="0"/>
                        </a:rPr>
                        <m:t>/</m:t>
                      </m:r>
                      <m:r>
                        <a:rPr lang="en-US" b="0" i="1" smtClean="0">
                          <a:latin typeface="Cambria Math" panose="02040503050406030204" pitchFamily="18" charset="0"/>
                        </a:rPr>
                        <m:t>𝐸𝐸</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𝑅</m:t>
                          </m:r>
                        </m:e>
                        <m:sub>
                          <m:r>
                            <a:rPr lang="en-US" b="0" i="1" smtClean="0">
                              <a:latin typeface="Cambria Math" panose="02040503050406030204" pitchFamily="18" charset="0"/>
                            </a:rPr>
                            <m:t>𝑎𝑙𝑡</m:t>
                          </m:r>
                        </m:sub>
                      </m:sSub>
                    </m:oMath>
                  </m:oMathPara>
                </a14:m>
                <a:endParaRPr lang="en-US" dirty="0"/>
              </a:p>
              <a:p>
                <a:pPr marL="342900" indent="-342900">
                  <a:spcAft>
                    <a:spcPts val="200"/>
                  </a:spcAft>
                  <a:buFont typeface="Arial" panose="020B0604020202020204" pitchFamily="34" charset="0"/>
                  <a:buChar char="•"/>
                </a:pPr>
                <a:r>
                  <a:rPr lang="en-US" dirty="0"/>
                  <a:t>The CI of the replaced fuel in each year is assumed to be the LCFS CI target for that fuel in that year*[1].</a:t>
                </a:r>
              </a:p>
              <a:p>
                <a:pPr marL="342900" indent="-342900">
                  <a:spcAft>
                    <a:spcPts val="200"/>
                  </a:spcAft>
                  <a:buFont typeface="Arial" panose="020B0604020202020204" pitchFamily="34" charset="0"/>
                  <a:buChar char="•"/>
                </a:pPr>
                <a:r>
                  <a:rPr lang="en-US" dirty="0"/>
                  <a:t>For fuel production projects,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𝐶𝐼</m:t>
                        </m:r>
                      </m:e>
                      <m:sub>
                        <m:r>
                          <a:rPr lang="en-US" b="0" i="1" smtClean="0">
                            <a:latin typeface="Cambria Math" panose="02040503050406030204" pitchFamily="18" charset="0"/>
                          </a:rPr>
                          <m:t>𝑎𝑙𝑡</m:t>
                        </m:r>
                      </m:sub>
                    </m:sSub>
                  </m:oMath>
                </a14:m>
                <a:r>
                  <a:rPr lang="en-US" dirty="0"/>
                  <a:t> was provided for each project and is assumed constant over time.</a:t>
                </a:r>
              </a:p>
              <a:p>
                <a:pPr marL="342900" indent="-342900">
                  <a:spcAft>
                    <a:spcPts val="200"/>
                  </a:spcAft>
                  <a:buFont typeface="Arial" panose="020B0604020202020204" pitchFamily="34" charset="0"/>
                  <a:buChar char="•"/>
                </a:pPr>
                <a:r>
                  <a:rPr lang="en-US" dirty="0"/>
                  <a:t>For EVSE and EV projects,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𝐶𝐼</m:t>
                        </m:r>
                      </m:e>
                      <m:sub>
                        <m:r>
                          <a:rPr lang="en-US" b="0" i="1" smtClean="0">
                            <a:latin typeface="Cambria Math" panose="02040503050406030204" pitchFamily="18" charset="0"/>
                          </a:rPr>
                          <m:t>𝑎𝑙𝑡</m:t>
                        </m:r>
                      </m:sub>
                    </m:sSub>
                  </m:oMath>
                </a14:m>
                <a:r>
                  <a:rPr lang="en-US" dirty="0"/>
                  <a:t> is the California grid average as reported in the 2020 LCFS regulation [1].</a:t>
                </a:r>
              </a:p>
              <a:p>
                <a:pPr marL="342900" indent="-342900">
                  <a:spcAft>
                    <a:spcPts val="200"/>
                  </a:spcAft>
                  <a:buFont typeface="Arial" panose="020B0604020202020204" pitchFamily="34" charset="0"/>
                  <a:buChar char="•"/>
                </a:pPr>
                <a:r>
                  <a:rPr lang="en-US" dirty="0"/>
                  <a:t>For other refueling infrastructure and vehicle projects (biofuels and hydrogen), we assume the GHG emissions reduction factor is the volume-weighted average CI of the relevant fuel in California in 2022 [2].</a:t>
                </a:r>
              </a:p>
              <a:p>
                <a:pPr marL="342900" indent="-342900">
                  <a:spcAft>
                    <a:spcPts val="200"/>
                  </a:spcAft>
                  <a:buFont typeface="Arial" panose="020B0604020202020204" pitchFamily="34" charset="0"/>
                  <a:buChar char="•"/>
                </a:pPr>
                <a:r>
                  <a:rPr lang="en-US" dirty="0"/>
                  <a:t>The EERs are collected from the 2020 LCFS regulation [1].</a:t>
                </a:r>
                <a:endParaRPr lang="en-US" baseline="30000" dirty="0"/>
              </a:p>
              <a:p>
                <a:pPr marL="342900" indent="-342900">
                  <a:spcAft>
                    <a:spcPts val="200"/>
                  </a:spcAft>
                  <a:buFont typeface="Arial" panose="020B0604020202020204" pitchFamily="34" charset="0"/>
                  <a:buChar char="•"/>
                </a:pPr>
                <a:r>
                  <a:rPr lang="en-US" dirty="0"/>
                  <a:t>Then, the GHG reductions can be calculated based on the emission reduction factor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𝐺𝐻𝐺</m:t>
                        </m:r>
                      </m:sub>
                    </m:sSub>
                  </m:oMath>
                </a14:m>
                <a:r>
                  <a:rPr lang="en-US" dirty="0"/>
                  <a:t>), </a:t>
                </a:r>
                <a14:m>
                  <m:oMath xmlns:m="http://schemas.openxmlformats.org/officeDocument/2006/math">
                    <m:sSub>
                      <m:sSubPr>
                        <m:ctrlPr>
                          <a:rPr lang="en-US" b="0" i="1" smtClean="0">
                            <a:latin typeface="Cambria Math" panose="02040503050406030204" pitchFamily="18" charset="0"/>
                          </a:rPr>
                        </m:ctrlPr>
                      </m:sSubPr>
                      <m:e>
                        <m:r>
                          <a:rPr lang="en-US" i="1">
                            <a:latin typeface="Cambria Math" panose="02040503050406030204" pitchFamily="18" charset="0"/>
                          </a:rPr>
                          <m:t>𝑃</m:t>
                        </m:r>
                        <m:r>
                          <a:rPr lang="en-US" b="0" i="1" smtClean="0">
                            <a:latin typeface="Cambria Math" panose="02040503050406030204" pitchFamily="18" charset="0"/>
                          </a:rPr>
                          <m:t>𝐸𝑇</m:t>
                        </m:r>
                      </m:e>
                      <m:sub>
                        <m:r>
                          <a:rPr lang="en-US" b="0" i="1" smtClean="0">
                            <a:latin typeface="Cambria Math" panose="02040503050406030204" pitchFamily="18" charset="0"/>
                          </a:rPr>
                          <m:t>𝑟𝑒𝑑</m:t>
                        </m:r>
                      </m:sub>
                    </m:sSub>
                  </m:oMath>
                </a14:m>
                <a:r>
                  <a:rPr lang="en-US" dirty="0"/>
                  <a:t>, and the replaced fuel energy density (</a:t>
                </a:r>
                <a14:m>
                  <m:oMath xmlns:m="http://schemas.openxmlformats.org/officeDocument/2006/math">
                    <m:r>
                      <a:rPr lang="en-US" b="0" i="1" smtClean="0">
                        <a:latin typeface="Cambria Math" panose="02040503050406030204" pitchFamily="18" charset="0"/>
                        <a:ea typeface="Cambria Math" panose="02040503050406030204" pitchFamily="18" charset="0"/>
                      </a:rPr>
                      <m:t>𝐸</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𝐷</m:t>
                        </m:r>
                      </m:e>
                      <m:sub>
                        <m:r>
                          <a:rPr lang="en-US" b="0" i="1" smtClean="0">
                            <a:latin typeface="Cambria Math" panose="02040503050406030204" pitchFamily="18" charset="0"/>
                            <a:ea typeface="Cambria Math" panose="02040503050406030204" pitchFamily="18" charset="0"/>
                          </a:rPr>
                          <m:t>𝑟𝑒𝑝</m:t>
                        </m:r>
                      </m:sub>
                    </m:sSub>
                  </m:oMath>
                </a14:m>
                <a:r>
                  <a:rPr lang="en-US" dirty="0"/>
                  <a:t>):</a:t>
                </a:r>
              </a:p>
              <a:p>
                <a:pPr algn="ctr">
                  <a:spcAft>
                    <a:spcPts val="200"/>
                  </a:spcAft>
                </a:pPr>
                <a:endParaRPr lang="en-US" b="0" i="1" dirty="0">
                  <a:latin typeface="Cambria Math" panose="02040503050406030204" pitchFamily="18" charset="0"/>
                </a:endParaRPr>
              </a:p>
              <a:p>
                <a:pPr algn="ctr">
                  <a:spcAft>
                    <a:spcPts val="200"/>
                  </a:spcAft>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𝐺𝐻</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𝐺</m:t>
                              </m:r>
                            </m:e>
                            <m:sub>
                              <m:r>
                                <a:rPr lang="en-US" b="0" i="1" smtClean="0">
                                  <a:latin typeface="Cambria Math" panose="02040503050406030204" pitchFamily="18" charset="0"/>
                                </a:rPr>
                                <m:t>𝑟𝑒𝑑𝑢𝑐𝑡𝑖𝑜𝑛</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𝑃𝐸𝑇</m:t>
                              </m:r>
                            </m:e>
                            <m:sub>
                              <m:r>
                                <a:rPr lang="en-US" b="0" i="1" smtClean="0">
                                  <a:latin typeface="Cambria Math" panose="02040503050406030204" pitchFamily="18" charset="0"/>
                                </a:rPr>
                                <m:t>𝑟𝑒𝑑</m:t>
                              </m:r>
                            </m:sub>
                          </m:sSub>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𝐸</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𝐷</m:t>
                              </m:r>
                            </m:e>
                            <m:sub>
                              <m:r>
                                <a:rPr lang="en-US" b="0" i="1" smtClean="0">
                                  <a:latin typeface="Cambria Math" panose="02040503050406030204" pitchFamily="18" charset="0"/>
                                  <a:ea typeface="Cambria Math" panose="02040503050406030204" pitchFamily="18" charset="0"/>
                                </a:rPr>
                                <m:t>𝑟𝑒𝑝</m:t>
                              </m:r>
                            </m:sub>
                          </m:sSub>
                          <m:r>
                            <a:rPr lang="en-US" i="1">
                              <a:latin typeface="Cambria Math" panose="02040503050406030204" pitchFamily="18" charset="0"/>
                              <a:ea typeface="Cambria Math" panose="02040503050406030204" pitchFamily="18" charset="0"/>
                            </a:rPr>
                            <m:t>∙</m:t>
                          </m:r>
                          <m:r>
                            <a:rPr lang="en-US" b="0" i="1" smtClean="0">
                              <a:latin typeface="Cambria Math" panose="02040503050406030204" pitchFamily="18" charset="0"/>
                            </a:rPr>
                            <m:t>𝑘</m:t>
                          </m:r>
                        </m:e>
                        <m:sub>
                          <m:r>
                            <a:rPr lang="en-US" b="0" i="1" smtClean="0">
                              <a:latin typeface="Cambria Math" panose="02040503050406030204" pitchFamily="18" charset="0"/>
                            </a:rPr>
                            <m:t>𝐺𝐻𝐺</m:t>
                          </m:r>
                        </m:sub>
                      </m:sSub>
                    </m:oMath>
                  </m:oMathPara>
                </a14:m>
                <a:endParaRPr lang="en-US" dirty="0"/>
              </a:p>
              <a:p>
                <a:pPr algn="ctr"/>
                <a:endParaRPr lang="en-US" baseline="30000" dirty="0"/>
              </a:p>
              <a:p>
                <a:pPr algn="ctr"/>
                <a:endParaRPr lang="en-US" baseline="30000" dirty="0"/>
              </a:p>
              <a:p>
                <a:pPr>
                  <a:defRPr/>
                </a:pPr>
                <a:r>
                  <a:rPr kumimoji="0" lang="en-US" sz="1200" i="0" strike="noStrike" kern="1200" cap="none" spc="0" normalizeH="0" baseline="0" noProof="0" dirty="0">
                    <a:ln>
                      <a:noFill/>
                    </a:ln>
                    <a:solidFill>
                      <a:srgbClr val="333333"/>
                    </a:solidFill>
                    <a:effectLst/>
                    <a:uLnTx/>
                    <a:uFillTx/>
                    <a:latin typeface="+mj-lt"/>
                    <a:ea typeface="+mn-ea"/>
                    <a:cs typeface="+mn-cs"/>
                  </a:rPr>
                  <a:t>* </a:t>
                </a:r>
                <a:r>
                  <a:rPr lang="en-US" sz="1200" dirty="0">
                    <a:solidFill>
                      <a:srgbClr val="333333"/>
                    </a:solidFill>
                    <a:latin typeface="+mj-lt"/>
                  </a:rPr>
                  <a:t>S</a:t>
                </a:r>
                <a:r>
                  <a:rPr kumimoji="0" lang="en-US" sz="1200" i="0" strike="noStrike" kern="1200" cap="none" spc="0" normalizeH="0" baseline="0" noProof="0" dirty="0" err="1">
                    <a:ln>
                      <a:noFill/>
                    </a:ln>
                    <a:solidFill>
                      <a:srgbClr val="333333"/>
                    </a:solidFill>
                    <a:effectLst/>
                    <a:uLnTx/>
                    <a:uFillTx/>
                    <a:latin typeface="+mj-lt"/>
                    <a:ea typeface="+mn-ea"/>
                    <a:cs typeface="+mn-cs"/>
                  </a:rPr>
                  <a:t>ee</a:t>
                </a:r>
                <a:r>
                  <a:rPr kumimoji="0" lang="en-US" sz="1200" i="0" strike="noStrike" kern="1200" cap="none" spc="0" normalizeH="0" baseline="0" noProof="0" dirty="0">
                    <a:ln>
                      <a:noFill/>
                    </a:ln>
                    <a:solidFill>
                      <a:srgbClr val="333333"/>
                    </a:solidFill>
                    <a:effectLst/>
                    <a:uLnTx/>
                    <a:uFillTx/>
                    <a:latin typeface="+mj-lt"/>
                    <a:ea typeface="+mn-ea"/>
                    <a:cs typeface="+mn-cs"/>
                  </a:rPr>
                  <a:t> </a:t>
                </a:r>
                <a:r>
                  <a:rPr kumimoji="0" lang="en-US" sz="1200" b="0" i="0" strike="noStrike" kern="1200" cap="none" spc="0" normalizeH="0" baseline="0" noProof="0" dirty="0">
                    <a:ln>
                      <a:noFill/>
                    </a:ln>
                    <a:solidFill>
                      <a:srgbClr val="333333"/>
                    </a:solidFill>
                    <a:effectLst/>
                    <a:uLnTx/>
                    <a:uFillTx/>
                    <a:latin typeface="+mj-lt"/>
                    <a:ea typeface="+mn-ea"/>
                    <a:cs typeface="+mn-cs"/>
                  </a:rPr>
                  <a:t>Slides 43–44 for additional information regarding the CIs and EERs assumed based on the project. </a:t>
                </a:r>
                <a:r>
                  <a:rPr lang="en-US" sz="1200" dirty="0">
                    <a:latin typeface="+mj-lt"/>
                  </a:rPr>
                  <a:t>CIs of all alternative fuels are held constant over time.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sng" strike="noStrike" kern="1200" cap="none" spc="0" normalizeH="0" baseline="30000" noProof="0" dirty="0">
                  <a:ln>
                    <a:noFill/>
                  </a:ln>
                  <a:solidFill>
                    <a:srgbClr val="333333"/>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strike="noStrike" kern="1200" cap="none" spc="0" normalizeH="0" baseline="0" noProof="0" dirty="0">
                    <a:ln>
                      <a:noFill/>
                    </a:ln>
                    <a:solidFill>
                      <a:srgbClr val="333333"/>
                    </a:solidFill>
                    <a:effectLst/>
                    <a:uLnTx/>
                    <a:uFillTx/>
                    <a:latin typeface="Calibri"/>
                    <a:ea typeface="+mn-ea"/>
                    <a:cs typeface="+mn-cs"/>
                  </a:rPr>
                  <a:t>1. </a:t>
                </a:r>
                <a:r>
                  <a:rPr lang="en-US" sz="1200" dirty="0">
                    <a:effectLst/>
                  </a:rPr>
                  <a:t>CARB. </a:t>
                </a:r>
                <a:r>
                  <a:rPr lang="en-US" sz="1200" dirty="0"/>
                  <a:t>2020. </a:t>
                </a:r>
                <a:r>
                  <a:rPr lang="en-US" sz="1200" i="1" dirty="0"/>
                  <a:t>Low Carbon Fuel Standard</a:t>
                </a:r>
                <a:r>
                  <a:rPr lang="en-US" sz="1200" dirty="0"/>
                  <a:t>. </a:t>
                </a:r>
                <a:r>
                  <a:rPr kumimoji="0" lang="en-US" sz="1200" b="0" i="0" strike="noStrike" kern="1200" cap="none" spc="0" normalizeH="0" baseline="0" noProof="0" dirty="0">
                    <a:ln>
                      <a:noFill/>
                    </a:ln>
                    <a:solidFill>
                      <a:srgbClr val="00A4E4"/>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https://ww2.arb.ca.gov/sites/default/files/2020-07/2020_lcfs_fro_oal-approved_unofficial_06302020.pdf</a:t>
                </a:r>
                <a:r>
                  <a:rPr lang="en-US" sz="1200" dirty="0"/>
                  <a:t>.</a:t>
                </a:r>
                <a:endParaRPr kumimoji="0" lang="en-US" sz="1200" b="0" i="0" strike="noStrike" kern="1200" cap="none" spc="0" normalizeH="0" baseline="30000" noProof="0" dirty="0">
                  <a:ln>
                    <a:noFill/>
                  </a:ln>
                  <a:solidFill>
                    <a:srgbClr val="333333"/>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strike="noStrike" kern="1200" cap="none" spc="0" normalizeH="0" baseline="0" noProof="0" dirty="0">
                    <a:ln>
                      <a:noFill/>
                    </a:ln>
                    <a:solidFill>
                      <a:srgbClr val="333333"/>
                    </a:solidFill>
                    <a:effectLst/>
                    <a:uLnTx/>
                    <a:uFillTx/>
                    <a:latin typeface="Calibri"/>
                    <a:ea typeface="+mn-ea"/>
                    <a:cs typeface="+mn-cs"/>
                  </a:rPr>
                  <a:t>2. </a:t>
                </a:r>
                <a:r>
                  <a:rPr lang="en-US" sz="1200" dirty="0">
                    <a:effectLst/>
                  </a:rPr>
                  <a:t>CARB. </a:t>
                </a:r>
                <a:r>
                  <a:rPr lang="en-US" sz="1200" dirty="0"/>
                  <a:t>2023. “LCFS Pathway Certified Carbon Intensities.” </a:t>
                </a:r>
                <a:r>
                  <a:rPr lang="en-US" sz="1200" dirty="0">
                    <a:solidFill>
                      <a:srgbClr val="00A4E4"/>
                    </a:solidFill>
                    <a:hlinkClick r:id="rId4">
                      <a:extLst>
                        <a:ext uri="{A12FA001-AC4F-418D-AE19-62706E023703}">
                          <ahyp:hlinkClr xmlns:ahyp="http://schemas.microsoft.com/office/drawing/2018/hyperlinkcolor" val="tx"/>
                        </a:ext>
                      </a:extLst>
                    </a:hlinkClick>
                  </a:rPr>
                  <a:t>https://ww2.arb.ca.gov/resources/documents/lcfs-pathway-certified-carbon-intensities</a:t>
                </a:r>
                <a:r>
                  <a:rPr lang="en-US" sz="1200" dirty="0"/>
                  <a:t>. </a:t>
                </a:r>
                <a:endParaRPr kumimoji="0" lang="en-US" sz="1200" b="1" i="0" u="sng" strike="noStrike" kern="1200" cap="none" spc="0" normalizeH="0" baseline="0" noProof="0" dirty="0">
                  <a:ln>
                    <a:noFill/>
                  </a:ln>
                  <a:solidFill>
                    <a:srgbClr val="333333"/>
                  </a:solidFill>
                  <a:effectLst/>
                  <a:uLnTx/>
                  <a:uFillTx/>
                  <a:latin typeface="Calibri"/>
                  <a:ea typeface="+mn-ea"/>
                  <a:cs typeface="+mn-cs"/>
                </a:endParaRPr>
              </a:p>
              <a:p>
                <a:endParaRPr lang="en-US" sz="1200" baseline="30000" dirty="0"/>
              </a:p>
            </p:txBody>
          </p:sp>
        </mc:Choice>
        <mc:Fallback xmlns="">
          <p:sp>
            <p:nvSpPr>
              <p:cNvPr id="3" name="TextBox 2">
                <a:extLst>
                  <a:ext uri="{FF2B5EF4-FFF2-40B4-BE49-F238E27FC236}">
                    <a16:creationId xmlns:a16="http://schemas.microsoft.com/office/drawing/2014/main" id="{9BE05273-0D8D-6894-93E2-493BF4D66125}"/>
                  </a:ext>
                </a:extLst>
              </p:cNvPr>
              <p:cNvSpPr txBox="1">
                <a:spLocks noRot="1" noChangeAspect="1" noMove="1" noResize="1" noEditPoints="1" noAdjustHandles="1" noChangeArrowheads="1" noChangeShapeType="1" noTextEdit="1"/>
              </p:cNvSpPr>
              <p:nvPr/>
            </p:nvSpPr>
            <p:spPr>
              <a:xfrm>
                <a:off x="556381" y="981795"/>
                <a:ext cx="11079237" cy="6015493"/>
              </a:xfrm>
              <a:prstGeom prst="rect">
                <a:avLst/>
              </a:prstGeom>
              <a:blipFill>
                <a:blip r:embed="rId5"/>
                <a:stretch>
                  <a:fillRect l="-330" t="-507"/>
                </a:stretch>
              </a:blipFill>
            </p:spPr>
            <p:txBody>
              <a:bodyPr/>
              <a:lstStyle/>
              <a:p>
                <a:r>
                  <a:rPr lang="en-US">
                    <a:noFill/>
                  </a:rPr>
                  <a:t> </a:t>
                </a:r>
              </a:p>
            </p:txBody>
          </p:sp>
        </mc:Fallback>
      </mc:AlternateContent>
    </p:spTree>
    <p:extLst>
      <p:ext uri="{BB962C8B-B14F-4D97-AF65-F5344CB8AC3E}">
        <p14:creationId xmlns:p14="http://schemas.microsoft.com/office/powerpoint/2010/main" val="8582342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a:t>Air Pollution Improvements</a:t>
            </a:r>
          </a:p>
        </p:txBody>
      </p:sp>
    </p:spTree>
    <p:extLst>
      <p:ext uri="{BB962C8B-B14F-4D97-AF65-F5344CB8AC3E}">
        <p14:creationId xmlns:p14="http://schemas.microsoft.com/office/powerpoint/2010/main" val="24807935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7B166-21F0-A767-6E53-4E699950AA17}"/>
              </a:ext>
            </a:extLst>
          </p:cNvPr>
          <p:cNvSpPr>
            <a:spLocks noGrp="1"/>
          </p:cNvSpPr>
          <p:nvPr>
            <p:ph type="title"/>
          </p:nvPr>
        </p:nvSpPr>
        <p:spPr/>
        <p:txBody>
          <a:bodyPr/>
          <a:lstStyle/>
          <a:p>
            <a:r>
              <a:rPr lang="en-US"/>
              <a:t>Air Pollution Improvements for EVSE Projects</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467A34D3-268D-8033-6492-B1FB80F19B49}"/>
                  </a:ext>
                </a:extLst>
              </p:cNvPr>
              <p:cNvSpPr txBox="1"/>
              <p:nvPr/>
            </p:nvSpPr>
            <p:spPr>
              <a:xfrm>
                <a:off x="556382" y="1006096"/>
                <a:ext cx="11079237" cy="4521046"/>
              </a:xfrm>
              <a:prstGeom prst="rect">
                <a:avLst/>
              </a:prstGeom>
              <a:noFill/>
            </p:spPr>
            <p:txBody>
              <a:bodyPr wrap="square" rtlCol="0">
                <a:spAutoFit/>
              </a:bodyPr>
              <a:lstStyle/>
              <a:p>
                <a:pPr marL="285750" indent="-285750">
                  <a:spcAft>
                    <a:spcPts val="800"/>
                  </a:spcAft>
                  <a:buFont typeface="Arial" panose="020B0604020202020204" pitchFamily="34" charset="0"/>
                  <a:buChar char="•"/>
                </a:pPr>
                <a:r>
                  <a:rPr lang="en-US" sz="2000"/>
                  <a:t>For EV charging infrastructure projects, reductions in nitrogen oxides (NO</a:t>
                </a:r>
                <a:r>
                  <a:rPr lang="en-US" sz="2000" baseline="-25000"/>
                  <a:t>x</a:t>
                </a:r>
                <a:r>
                  <a:rPr lang="en-US" sz="2000"/>
                  <a:t>) depend on:</a:t>
                </a:r>
              </a:p>
              <a:p>
                <a:pPr marL="742950" lvl="1" indent="-285750">
                  <a:spcAft>
                    <a:spcPts val="800"/>
                  </a:spcAft>
                  <a:buFont typeface="Courier New" panose="02070309020205020404" pitchFamily="49" charset="0"/>
                  <a:buChar char="o"/>
                </a:pPr>
                <a14:m>
                  <m:oMath xmlns:m="http://schemas.openxmlformats.org/officeDocument/2006/math">
                    <m:r>
                      <a:rPr lang="en-US" sz="2000" b="0" i="1" smtClean="0">
                        <a:latin typeface="Cambria Math" panose="02040503050406030204" pitchFamily="18" charset="0"/>
                      </a:rPr>
                      <m:t>𝑉𝑀</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𝑎𝑙𝑡</m:t>
                        </m:r>
                      </m:sub>
                    </m:sSub>
                  </m:oMath>
                </a14:m>
                <a:endParaRPr lang="en-US" sz="2000"/>
              </a:p>
              <a:p>
                <a:pPr marL="742950" lvl="1" indent="-285750">
                  <a:buFont typeface="Courier New" panose="02070309020205020404" pitchFamily="49" charset="0"/>
                  <a:buChar char="o"/>
                </a:pPr>
                <a:r>
                  <a:rPr lang="en-US" sz="2000"/>
                  <a:t>The NO</a:t>
                </a:r>
                <a:r>
                  <a:rPr lang="en-US" sz="2000" baseline="-25000"/>
                  <a:t>x </a:t>
                </a:r>
                <a:r>
                  <a:rPr lang="en-US" sz="2000"/>
                  <a:t>emissions factor of the replaced vehicle (</a:t>
                </a:r>
                <a14:m>
                  <m:oMath xmlns:m="http://schemas.openxmlformats.org/officeDocument/2006/math">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𝑟𝑒𝑝</m:t>
                        </m:r>
                      </m:sub>
                    </m:sSub>
                  </m:oMath>
                </a14:m>
                <a:r>
                  <a:rPr lang="en-US" sz="2000"/>
                  <a:t>) and the alternative vehicle (</a:t>
                </a:r>
                <a14:m>
                  <m:oMath xmlns:m="http://schemas.openxmlformats.org/officeDocument/2006/math">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𝑎𝑙𝑡</m:t>
                        </m:r>
                      </m:sub>
                    </m:sSub>
                  </m:oMath>
                </a14:m>
                <a:r>
                  <a:rPr lang="en-US" sz="2000"/>
                  <a:t>).</a:t>
                </a:r>
              </a:p>
              <a:p>
                <a:pPr marL="742950" lvl="1" indent="-285750">
                  <a:spcAft>
                    <a:spcPts val="800"/>
                  </a:spcAft>
                  <a:buFont typeface="Courier New" panose="02070309020205020404" pitchFamily="49" charset="0"/>
                  <a:buChar char="o"/>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a14:m>
                <a:r>
                  <a:rPr lang="en-US" sz="2000"/>
                  <a:t>:</a:t>
                </a:r>
              </a:p>
              <a:p>
                <a:pPr>
                  <a:spcBef>
                    <a:spcPts val="1200"/>
                  </a:spcBef>
                  <a:spcAft>
                    <a:spcPts val="1200"/>
                  </a:spcAft>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𝑁</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𝑂𝑋</m:t>
                          </m:r>
                        </m:e>
                        <m:sub>
                          <m:r>
                            <a:rPr lang="en-US" sz="2000" b="0" i="1" smtClean="0">
                              <a:latin typeface="Cambria Math" panose="02040503050406030204" pitchFamily="18" charset="0"/>
                            </a:rPr>
                            <m:t>𝑟𝑒𝑑</m:t>
                          </m:r>
                        </m:sub>
                      </m:sSub>
                      <m:r>
                        <a:rPr lang="en-US" sz="2000" b="0" i="1" smtClean="0">
                          <a:latin typeface="Cambria Math" panose="02040503050406030204" pitchFamily="18" charset="0"/>
                        </a:rPr>
                        <m:t>=</m:t>
                      </m:r>
                      <m:r>
                        <a:rPr lang="en-US" sz="2000" b="0" i="1" smtClean="0">
                          <a:latin typeface="Cambria Math" panose="02040503050406030204" pitchFamily="18" charset="0"/>
                        </a:rPr>
                        <m:t>𝑉𝑀</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𝑎𝑙𝑡</m:t>
                          </m:r>
                        </m:sub>
                      </m:sSub>
                      <m:r>
                        <a:rPr lang="en-US" sz="2000" b="0"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rPr>
                        <m:t>𝑁</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𝑂𝑋</m:t>
                          </m:r>
                        </m:e>
                        <m:sub>
                          <m:r>
                            <a:rPr lang="en-US" sz="2000" b="0" i="1" smtClean="0">
                              <a:latin typeface="Cambria Math" panose="02040503050406030204" pitchFamily="18" charset="0"/>
                            </a:rPr>
                            <m:t>𝑟𝑒𝑝</m:t>
                          </m:r>
                        </m:sub>
                      </m:sSub>
                      <m:r>
                        <a:rPr lang="en-US" sz="2000" b="0" i="1" smtClean="0">
                          <a:latin typeface="Cambria Math" panose="02040503050406030204" pitchFamily="18" charset="0"/>
                        </a:rPr>
                        <m:t>−</m:t>
                      </m:r>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𝑎𝑙𝑡</m:t>
                          </m:r>
                        </m:sub>
                      </m:sSub>
                      <m:r>
                        <a:rPr lang="en-US" sz="2000" b="0" i="1" smtClean="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m:oMathPara>
                </a14:m>
                <a:endParaRPr lang="en-US" sz="2000"/>
              </a:p>
              <a:p>
                <a:pPr marL="285750" indent="-285750">
                  <a:spcBef>
                    <a:spcPts val="1800"/>
                  </a:spcBef>
                  <a:spcAft>
                    <a:spcPts val="800"/>
                  </a:spcAft>
                  <a:buFont typeface="Arial" panose="020B0604020202020204" pitchFamily="34" charset="0"/>
                  <a:buChar char="•"/>
                </a:pPr>
                <a:r>
                  <a:rPr lang="en-US" sz="2000"/>
                  <a:t>Conversely, particulate matter (PM</a:t>
                </a:r>
                <a:r>
                  <a:rPr lang="en-US" sz="2000" baseline="-25000"/>
                  <a:t>2.5</a:t>
                </a:r>
                <a:r>
                  <a:rPr lang="en-US" sz="2000"/>
                  <a:t>) reductions (</a:t>
                </a:r>
                <a14:m>
                  <m:oMath xmlns:m="http://schemas.openxmlformats.org/officeDocument/2006/math">
                    <m:r>
                      <a:rPr lang="en-US" sz="2000" i="1">
                        <a:latin typeface="Cambria Math" panose="02040503050406030204" pitchFamily="18" charset="0"/>
                      </a:rPr>
                      <m:t>𝑃</m:t>
                    </m:r>
                    <m:sSub>
                      <m:sSubPr>
                        <m:ctrlPr>
                          <a:rPr lang="en-US" sz="2000" i="1">
                            <a:latin typeface="Cambria Math" panose="02040503050406030204" pitchFamily="18" charset="0"/>
                          </a:rPr>
                        </m:ctrlPr>
                      </m:sSubPr>
                      <m:e>
                        <m:r>
                          <a:rPr lang="en-US" sz="2000" i="1">
                            <a:latin typeface="Cambria Math" panose="02040503050406030204" pitchFamily="18" charset="0"/>
                          </a:rPr>
                          <m:t>𝑀</m:t>
                        </m:r>
                      </m:e>
                      <m:sub>
                        <m:r>
                          <a:rPr lang="en-US" sz="2000" i="1">
                            <a:latin typeface="Cambria Math" panose="02040503050406030204" pitchFamily="18" charset="0"/>
                          </a:rPr>
                          <m:t>𝑟𝑒𝑑</m:t>
                        </m:r>
                      </m:sub>
                    </m:sSub>
                  </m:oMath>
                </a14:m>
                <a:r>
                  <a:rPr lang="en-US" sz="2000"/>
                  <a:t>) depend on similar parameters, in addition to:</a:t>
                </a:r>
              </a:p>
              <a:p>
                <a:pPr marL="742950" lvl="1" indent="-285750">
                  <a:spcAft>
                    <a:spcPts val="800"/>
                  </a:spcAft>
                  <a:buFont typeface="Courier New" panose="02070309020205020404" pitchFamily="49" charset="0"/>
                  <a:buChar char="o"/>
                </a:pPr>
                <a:r>
                  <a:rPr lang="en-US" sz="2000"/>
                  <a:t>PM</a:t>
                </a:r>
                <a:r>
                  <a:rPr lang="en-US" sz="2000" baseline="-25000"/>
                  <a:t>2.5</a:t>
                </a:r>
                <a:r>
                  <a:rPr lang="en-US" sz="2000"/>
                  <a:t> emissions factor of the replaced vehicle (</a:t>
                </a:r>
                <a14:m>
                  <m:oMath xmlns:m="http://schemas.openxmlformats.org/officeDocument/2006/math">
                    <m:r>
                      <a:rPr lang="en-US" sz="2000" i="1">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i="1">
                            <a:latin typeface="Cambria Math" panose="02040503050406030204" pitchFamily="18" charset="0"/>
                          </a:rPr>
                          <m:t>𝑀</m:t>
                        </m:r>
                      </m:e>
                      <m:sub>
                        <m:r>
                          <a:rPr lang="en-US" sz="2000" b="0" i="1" smtClean="0">
                            <a:latin typeface="Cambria Math" panose="02040503050406030204" pitchFamily="18" charset="0"/>
                          </a:rPr>
                          <m:t>𝑟𝑒𝑝</m:t>
                        </m:r>
                      </m:sub>
                    </m:sSub>
                  </m:oMath>
                </a14:m>
                <a:r>
                  <a:rPr lang="en-US" sz="2000"/>
                  <a:t>).</a:t>
                </a:r>
              </a:p>
              <a:p>
                <a:pPr marL="742950" lvl="1" indent="-285750">
                  <a:spcAft>
                    <a:spcPts val="1800"/>
                  </a:spcAft>
                  <a:buFont typeface="Courier New" panose="02070309020205020404" pitchFamily="49" charset="0"/>
                  <a:buChar char="o"/>
                </a:pPr>
                <a:r>
                  <a:rPr lang="en-US" sz="2000"/>
                  <a:t>PM</a:t>
                </a:r>
                <a:r>
                  <a:rPr lang="en-US" sz="2000" baseline="-25000"/>
                  <a:t>2.5</a:t>
                </a:r>
                <a:r>
                  <a:rPr lang="en-US" sz="2000"/>
                  <a:t> emissions factor of the alternative vehicle (</a:t>
                </a:r>
                <a14:m>
                  <m:oMath xmlns:m="http://schemas.openxmlformats.org/officeDocument/2006/math">
                    <m:r>
                      <a:rPr lang="en-US" sz="2000" i="1">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i="1">
                            <a:latin typeface="Cambria Math" panose="02040503050406030204" pitchFamily="18" charset="0"/>
                          </a:rPr>
                          <m:t>𝑀</m:t>
                        </m:r>
                      </m:e>
                      <m:sub>
                        <m:r>
                          <a:rPr lang="en-US" sz="2000" b="0" i="1" smtClean="0">
                            <a:latin typeface="Cambria Math" panose="02040503050406030204" pitchFamily="18" charset="0"/>
                          </a:rPr>
                          <m:t>𝑎𝑙𝑡</m:t>
                        </m:r>
                      </m:sub>
                    </m:sSub>
                  </m:oMath>
                </a14:m>
                <a:r>
                  <a:rPr lang="en-US" sz="2000"/>
                  <a:t>).</a:t>
                </a:r>
              </a:p>
              <a:p>
                <a:pPr>
                  <a:spcAft>
                    <a:spcPts val="800"/>
                  </a:spcAft>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𝑀</m:t>
                          </m:r>
                        </m:e>
                        <m:sub>
                          <m:r>
                            <a:rPr lang="en-US" sz="2000" b="0" i="1" smtClean="0">
                              <a:latin typeface="Cambria Math" panose="02040503050406030204" pitchFamily="18" charset="0"/>
                            </a:rPr>
                            <m:t>𝑟𝑒𝑑</m:t>
                          </m:r>
                        </m:sub>
                      </m:sSub>
                      <m:r>
                        <a:rPr lang="en-US" sz="2000" b="0" i="1" smtClean="0">
                          <a:latin typeface="Cambria Math" panose="02040503050406030204" pitchFamily="18" charset="0"/>
                        </a:rPr>
                        <m:t>=</m:t>
                      </m:r>
                      <m:r>
                        <a:rPr lang="en-US" sz="2000" b="0" i="1" smtClean="0">
                          <a:latin typeface="Cambria Math" panose="02040503050406030204" pitchFamily="18" charset="0"/>
                        </a:rPr>
                        <m:t>𝑉𝑀</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𝑎𝑙𝑡</m:t>
                          </m:r>
                        </m:sub>
                      </m:sSub>
                      <m:r>
                        <a:rPr lang="en-US" sz="2000" b="0"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rPr>
                        <m:t>(</m:t>
                      </m:r>
                      <m:r>
                        <a:rPr lang="en-US" sz="2000" b="0" i="1" smtClean="0">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𝑀</m:t>
                          </m:r>
                        </m:e>
                        <m:sub>
                          <m:r>
                            <a:rPr lang="en-US" sz="2000" b="0" i="1" smtClean="0">
                              <a:latin typeface="Cambria Math" panose="02040503050406030204" pitchFamily="18" charset="0"/>
                            </a:rPr>
                            <m:t>𝑟𝑒𝑝</m:t>
                          </m:r>
                        </m:sub>
                      </m:sSub>
                      <m:r>
                        <a:rPr lang="en-US" sz="2000" b="0" i="1" smtClean="0">
                          <a:latin typeface="Cambria Math" panose="02040503050406030204" pitchFamily="18" charset="0"/>
                        </a:rPr>
                        <m:t>−</m:t>
                      </m:r>
                      <m:r>
                        <a:rPr lang="en-US" sz="2000" b="0" i="1" smtClean="0">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𝑀</m:t>
                          </m:r>
                        </m:e>
                        <m:sub>
                          <m:r>
                            <a:rPr lang="en-US" sz="2000" b="0" i="1" smtClean="0">
                              <a:latin typeface="Cambria Math" panose="02040503050406030204" pitchFamily="18" charset="0"/>
                            </a:rPr>
                            <m:t>𝑎𝑙𝑡</m:t>
                          </m:r>
                        </m:sub>
                      </m:sSub>
                      <m:r>
                        <a:rPr lang="en-US" sz="2000" i="1">
                          <a:latin typeface="Cambria Math" panose="02040503050406030204" pitchFamily="18" charset="0"/>
                        </a:rPr>
                        <m:t>)</m:t>
                      </m:r>
                      <m:r>
                        <a:rPr lang="en-US" sz="2000" i="1" smtClean="0">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m:oMathPara>
                </a14:m>
                <a:endParaRPr lang="en-US" sz="2000"/>
              </a:p>
            </p:txBody>
          </p:sp>
        </mc:Choice>
        <mc:Fallback xmlns="">
          <p:sp>
            <p:nvSpPr>
              <p:cNvPr id="4" name="TextBox 3">
                <a:extLst>
                  <a:ext uri="{FF2B5EF4-FFF2-40B4-BE49-F238E27FC236}">
                    <a16:creationId xmlns:a16="http://schemas.microsoft.com/office/drawing/2014/main" id="{467A34D3-268D-8033-6492-B1FB80F19B49}"/>
                  </a:ext>
                </a:extLst>
              </p:cNvPr>
              <p:cNvSpPr txBox="1">
                <a:spLocks noRot="1" noChangeAspect="1" noMove="1" noResize="1" noEditPoints="1" noAdjustHandles="1" noChangeArrowheads="1" noChangeShapeType="1" noTextEdit="1"/>
              </p:cNvSpPr>
              <p:nvPr/>
            </p:nvSpPr>
            <p:spPr>
              <a:xfrm>
                <a:off x="556382" y="1006096"/>
                <a:ext cx="11079237" cy="4521046"/>
              </a:xfrm>
              <a:prstGeom prst="rect">
                <a:avLst/>
              </a:prstGeom>
              <a:blipFill>
                <a:blip r:embed="rId2"/>
                <a:stretch>
                  <a:fillRect l="-495" t="-674"/>
                </a:stretch>
              </a:blipFill>
            </p:spPr>
            <p:txBody>
              <a:bodyPr/>
              <a:lstStyle/>
              <a:p>
                <a:r>
                  <a:rPr lang="en-US">
                    <a:noFill/>
                  </a:rPr>
                  <a:t> </a:t>
                </a:r>
              </a:p>
            </p:txBody>
          </p:sp>
        </mc:Fallback>
      </mc:AlternateContent>
    </p:spTree>
    <p:extLst>
      <p:ext uri="{BB962C8B-B14F-4D97-AF65-F5344CB8AC3E}">
        <p14:creationId xmlns:p14="http://schemas.microsoft.com/office/powerpoint/2010/main" val="1988435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7B166-21F0-A767-6E53-4E699950AA17}"/>
              </a:ext>
            </a:extLst>
          </p:cNvPr>
          <p:cNvSpPr>
            <a:spLocks noGrp="1"/>
          </p:cNvSpPr>
          <p:nvPr>
            <p:ph type="title"/>
          </p:nvPr>
        </p:nvSpPr>
        <p:spPr/>
        <p:txBody>
          <a:bodyPr/>
          <a:lstStyle/>
          <a:p>
            <a:r>
              <a:rPr lang="en-US"/>
              <a:t>Air Pollution Improvements for Other Refueling Projects</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467A34D3-268D-8033-6492-B1FB80F19B49}"/>
                  </a:ext>
                </a:extLst>
              </p:cNvPr>
              <p:cNvSpPr txBox="1"/>
              <p:nvPr/>
            </p:nvSpPr>
            <p:spPr>
              <a:xfrm>
                <a:off x="556382" y="1006096"/>
                <a:ext cx="11079237" cy="3874330"/>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a:t>For other refueling infrastructure projects, annual </a:t>
                </a:r>
                <a14:m>
                  <m:oMath xmlns:m="http://schemas.openxmlformats.org/officeDocument/2006/math">
                    <m:r>
                      <a:rPr lang="en-US" sz="2000" i="1" smtClean="0">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m:t>
                        </m:r>
                        <m:r>
                          <a:rPr lang="en-US" sz="2000" b="0" i="1" smtClean="0">
                            <a:latin typeface="Cambria Math" panose="02040503050406030204" pitchFamily="18" charset="0"/>
                          </a:rPr>
                          <m:t>𝑋</m:t>
                        </m:r>
                      </m:e>
                      <m:sub>
                        <m:r>
                          <a:rPr lang="en-US" sz="2000" b="0" i="1" smtClean="0">
                            <a:latin typeface="Cambria Math" panose="02040503050406030204" pitchFamily="18" charset="0"/>
                          </a:rPr>
                          <m:t>𝑟𝑒𝑑</m:t>
                        </m:r>
                      </m:sub>
                    </m:sSub>
                  </m:oMath>
                </a14:m>
                <a:r>
                  <a:rPr lang="en-US" sz="2000"/>
                  <a:t> depends on:</a:t>
                </a:r>
              </a:p>
              <a:p>
                <a:pPr marL="742950" lvl="1" indent="-285750">
                  <a:spcAft>
                    <a:spcPts val="600"/>
                  </a:spcAft>
                  <a:buFont typeface="Courier New" panose="02070309020205020404" pitchFamily="49" charset="0"/>
                  <a:buChar char="o"/>
                </a:pPr>
                <a:r>
                  <a:rPr lang="en-US" sz="2000"/>
                  <a:t>The station </a:t>
                </a:r>
                <a14:m>
                  <m:oMath xmlns:m="http://schemas.openxmlformats.org/officeDocument/2006/math">
                    <m:r>
                      <a:rPr lang="en-US" sz="2000" i="1">
                        <a:latin typeface="Cambria Math" panose="02040503050406030204" pitchFamily="18" charset="0"/>
                      </a:rPr>
                      <m:t>𝐹𝑃</m:t>
                    </m:r>
                  </m:oMath>
                </a14:m>
                <a:endParaRPr lang="en-US" sz="2000"/>
              </a:p>
              <a:p>
                <a:pPr marL="742950" lvl="1" indent="-285750">
                  <a:spcAft>
                    <a:spcPts val="600"/>
                  </a:spcAft>
                  <a:buFont typeface="Courier New" panose="02070309020205020404" pitchFamily="49" charset="0"/>
                  <a:buChar char="o"/>
                </a:pPr>
                <a14:m>
                  <m:oMath xmlns:m="http://schemas.openxmlformats.org/officeDocument/2006/math">
                    <m:r>
                      <a:rPr lang="en-US" sz="2000" i="1">
                        <a:latin typeface="Cambria Math" panose="02040503050406030204" pitchFamily="18" charset="0"/>
                      </a:rPr>
                      <m:t>𝐹</m:t>
                    </m:r>
                    <m:sSub>
                      <m:sSubPr>
                        <m:ctrlPr>
                          <a:rPr lang="en-US" sz="2000" i="1">
                            <a:latin typeface="Cambria Math" panose="02040503050406030204" pitchFamily="18" charset="0"/>
                          </a:rPr>
                        </m:ctrlPr>
                      </m:sSubPr>
                      <m:e>
                        <m:r>
                          <a:rPr lang="en-US" sz="2000" i="1">
                            <a:latin typeface="Cambria Math" panose="02040503050406030204" pitchFamily="18" charset="0"/>
                          </a:rPr>
                          <m:t>𝐸</m:t>
                        </m:r>
                      </m:e>
                      <m:sub>
                        <m:r>
                          <a:rPr lang="en-US" sz="2000" b="0" i="1" smtClean="0">
                            <a:latin typeface="Cambria Math" panose="02040503050406030204" pitchFamily="18" charset="0"/>
                          </a:rPr>
                          <m:t>𝑟𝑒𝑝</m:t>
                        </m:r>
                      </m:sub>
                    </m:sSub>
                  </m:oMath>
                </a14:m>
                <a:endParaRPr lang="en-US" sz="2000"/>
              </a:p>
              <a:p>
                <a:pPr marL="742950" lvl="1" indent="-285750">
                  <a:spcAft>
                    <a:spcPts val="600"/>
                  </a:spcAft>
                  <a:buFont typeface="Courier New" panose="02070309020205020404" pitchFamily="49" charset="0"/>
                  <a:buChar char="o"/>
                </a:pPr>
                <a14:m>
                  <m:oMath xmlns:m="http://schemas.openxmlformats.org/officeDocument/2006/math">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𝑟𝑒𝑝</m:t>
                        </m:r>
                      </m:sub>
                    </m:sSub>
                  </m:oMath>
                </a14:m>
                <a:r>
                  <a:rPr lang="en-US" sz="2000"/>
                  <a:t> and </a:t>
                </a:r>
                <a14:m>
                  <m:oMath xmlns:m="http://schemas.openxmlformats.org/officeDocument/2006/math">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b="0" i="1" smtClean="0">
                            <a:latin typeface="Cambria Math" panose="02040503050406030204" pitchFamily="18" charset="0"/>
                          </a:rPr>
                          <m:t>𝑂𝑋</m:t>
                        </m:r>
                      </m:e>
                      <m:sub>
                        <m:r>
                          <a:rPr lang="en-US" sz="2000" b="0" i="1" smtClean="0">
                            <a:latin typeface="Cambria Math" panose="02040503050406030204" pitchFamily="18" charset="0"/>
                          </a:rPr>
                          <m:t>𝑎𝑙𝑡</m:t>
                        </m:r>
                      </m:sub>
                    </m:sSub>
                  </m:oMath>
                </a14:m>
                <a:r>
                  <a:rPr lang="en-US" sz="2000"/>
                  <a:t>*</a:t>
                </a:r>
              </a:p>
              <a:p>
                <a:pPr marL="742950" lvl="1" indent="-285750">
                  <a:spcAft>
                    <a:spcPts val="600"/>
                  </a:spcAft>
                  <a:buFont typeface="Courier New" panose="02070309020205020404" pitchFamily="49" charset="0"/>
                  <a:buChar char="o"/>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a14:m>
                <a:endParaRPr lang="en-US" sz="2000"/>
              </a:p>
              <a:p>
                <a:pPr lvl="1">
                  <a:spcAft>
                    <a:spcPts val="1200"/>
                  </a:spcAft>
                </a:pPr>
                <a14:m>
                  <m:oMathPara xmlns:m="http://schemas.openxmlformats.org/officeDocument/2006/math">
                    <m:oMathParaPr>
                      <m:jc m:val="centerGroup"/>
                    </m:oMathParaPr>
                    <m:oMath xmlns:m="http://schemas.openxmlformats.org/officeDocument/2006/math">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m:t>
                          </m:r>
                          <m:r>
                            <a:rPr lang="en-US" sz="2000" b="0" i="1" smtClean="0">
                              <a:latin typeface="Cambria Math" panose="02040503050406030204" pitchFamily="18" charset="0"/>
                            </a:rPr>
                            <m:t>𝑋</m:t>
                          </m:r>
                        </m:e>
                        <m:sub>
                          <m:r>
                            <a:rPr lang="en-US" sz="2000" b="0" i="1" smtClean="0">
                              <a:latin typeface="Cambria Math" panose="02040503050406030204" pitchFamily="18" charset="0"/>
                            </a:rPr>
                            <m:t>𝑟𝑒𝑑</m:t>
                          </m:r>
                        </m:sub>
                      </m:sSub>
                      <m:r>
                        <a:rPr lang="en-US" sz="2000" i="1">
                          <a:latin typeface="Cambria Math" panose="02040503050406030204" pitchFamily="18" charset="0"/>
                        </a:rPr>
                        <m:t>=</m:t>
                      </m:r>
                      <m:r>
                        <a:rPr lang="en-US" sz="2000" b="0" i="1" smtClean="0">
                          <a:latin typeface="Cambria Math" panose="02040503050406030204" pitchFamily="18" charset="0"/>
                        </a:rPr>
                        <m:t>𝐹𝑃</m:t>
                      </m:r>
                      <m:r>
                        <a:rPr lang="en-US" sz="2000" b="0" i="1" smtClean="0">
                          <a:latin typeface="Cambria Math" panose="02040503050406030204" pitchFamily="18" charset="0"/>
                        </a:rPr>
                        <m:t>⋅</m:t>
                      </m:r>
                      <m:r>
                        <a:rPr lang="en-US" sz="2000" i="1">
                          <a:latin typeface="Cambria Math" panose="02040503050406030204" pitchFamily="18" charset="0"/>
                        </a:rPr>
                        <m:t>𝐹</m:t>
                      </m:r>
                      <m:sSub>
                        <m:sSubPr>
                          <m:ctrlPr>
                            <a:rPr lang="en-US" sz="2000" i="1">
                              <a:latin typeface="Cambria Math" panose="02040503050406030204" pitchFamily="18" charset="0"/>
                            </a:rPr>
                          </m:ctrlPr>
                        </m:sSubPr>
                        <m:e>
                          <m:r>
                            <a:rPr lang="en-US" sz="2000" i="1">
                              <a:latin typeface="Cambria Math" panose="02040503050406030204" pitchFamily="18" charset="0"/>
                            </a:rPr>
                            <m:t>𝐸</m:t>
                          </m:r>
                        </m:e>
                        <m:sub>
                          <m:r>
                            <a:rPr lang="en-US" sz="2000" b="0" i="1" smtClean="0">
                              <a:latin typeface="Cambria Math" panose="02040503050406030204" pitchFamily="18" charset="0"/>
                            </a:rPr>
                            <m:t>𝑟𝑒𝑝</m:t>
                          </m:r>
                        </m:sub>
                      </m:sSub>
                      <m:r>
                        <a:rPr lang="en-US" sz="2000" i="1">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r>
                        <a:rPr lang="en-US" sz="2000" b="0" i="1" smtClean="0">
                          <a:latin typeface="Cambria Math" panose="02040503050406030204" pitchFamily="18" charset="0"/>
                        </a:rPr>
                        <m:t>⋅(</m:t>
                      </m:r>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𝑟𝑒𝑝</m:t>
                          </m:r>
                        </m:sub>
                      </m:sSub>
                      <m:r>
                        <a:rPr lang="en-US" sz="2000" b="0" i="1" smtClean="0">
                          <a:latin typeface="Cambria Math" panose="02040503050406030204" pitchFamily="18" charset="0"/>
                        </a:rPr>
                        <m:t>−</m:t>
                      </m:r>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b="0" i="1" smtClean="0">
                              <a:latin typeface="Cambria Math" panose="02040503050406030204" pitchFamily="18" charset="0"/>
                            </a:rPr>
                            <m:t>𝑎𝑙𝑡</m:t>
                          </m:r>
                        </m:sub>
                      </m:sSub>
                      <m:r>
                        <a:rPr lang="en-US" sz="2000" b="0" i="1" smtClean="0">
                          <a:latin typeface="Cambria Math" panose="02040503050406030204" pitchFamily="18" charset="0"/>
                        </a:rPr>
                        <m:t>)</m:t>
                      </m:r>
                    </m:oMath>
                  </m:oMathPara>
                </a14:m>
                <a:endParaRPr lang="en-US" sz="2000"/>
              </a:p>
              <a:p>
                <a:pPr marL="285750" indent="-285750">
                  <a:spcBef>
                    <a:spcPts val="1800"/>
                  </a:spcBef>
                  <a:spcAft>
                    <a:spcPts val="1200"/>
                  </a:spcAft>
                  <a:buFont typeface="Arial" panose="020B0604020202020204" pitchFamily="34" charset="0"/>
                  <a:buChar char="•"/>
                </a:pPr>
                <a:r>
                  <a:rPr lang="en-US" sz="2000"/>
                  <a:t>Annual </a:t>
                </a:r>
                <a14:m>
                  <m:oMath xmlns:m="http://schemas.openxmlformats.org/officeDocument/2006/math">
                    <m:r>
                      <a:rPr lang="en-US" sz="2000" i="1">
                        <a:latin typeface="Cambria Math" panose="02040503050406030204" pitchFamily="18" charset="0"/>
                      </a:rPr>
                      <m:t>𝑃</m:t>
                    </m:r>
                    <m:sSub>
                      <m:sSubPr>
                        <m:ctrlPr>
                          <a:rPr lang="en-US" sz="2000" i="1">
                            <a:latin typeface="Cambria Math" panose="02040503050406030204" pitchFamily="18" charset="0"/>
                          </a:rPr>
                        </m:ctrlPr>
                      </m:sSubPr>
                      <m:e>
                        <m:r>
                          <a:rPr lang="en-US" sz="2000" i="1">
                            <a:latin typeface="Cambria Math" panose="02040503050406030204" pitchFamily="18" charset="0"/>
                          </a:rPr>
                          <m:t>𝑀</m:t>
                        </m:r>
                      </m:e>
                      <m:sub>
                        <m:r>
                          <a:rPr lang="en-US" sz="2000" i="1">
                            <a:latin typeface="Cambria Math" panose="02040503050406030204" pitchFamily="18" charset="0"/>
                          </a:rPr>
                          <m:t>𝑟𝑒𝑑</m:t>
                        </m:r>
                      </m:sub>
                    </m:sSub>
                  </m:oMath>
                </a14:m>
                <a:r>
                  <a:rPr lang="en-US" sz="2000"/>
                  <a:t> depends on similar parameters, in addition to</a:t>
                </a:r>
                <a14:m>
                  <m:oMath xmlns:m="http://schemas.openxmlformats.org/officeDocument/2006/math">
                    <m:r>
                      <a:rPr lang="en-US" sz="2000" b="0" i="0" smtClean="0">
                        <a:latin typeface="Cambria Math" panose="02040503050406030204" pitchFamily="18" charset="0"/>
                      </a:rPr>
                      <m:t> </m:t>
                    </m:r>
                    <m:r>
                      <a:rPr lang="en-US" sz="2000" i="1">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i="1">
                            <a:latin typeface="Cambria Math" panose="02040503050406030204" pitchFamily="18" charset="0"/>
                          </a:rPr>
                          <m:t>𝑀</m:t>
                        </m:r>
                      </m:e>
                      <m:sub>
                        <m:r>
                          <a:rPr lang="en-US" sz="2000" b="0" i="1" smtClean="0">
                            <a:latin typeface="Cambria Math" panose="02040503050406030204" pitchFamily="18" charset="0"/>
                          </a:rPr>
                          <m:t>𝑟𝑒𝑝</m:t>
                        </m:r>
                      </m:sub>
                    </m:sSub>
                  </m:oMath>
                </a14:m>
                <a:r>
                  <a:rPr lang="en-US" sz="2000"/>
                  <a:t> and </a:t>
                </a:r>
                <a14:m>
                  <m:oMath xmlns:m="http://schemas.openxmlformats.org/officeDocument/2006/math">
                    <m:r>
                      <a:rPr lang="en-US" sz="2000" i="1">
                        <a:latin typeface="Cambria Math" panose="02040503050406030204" pitchFamily="18" charset="0"/>
                      </a:rPr>
                      <m:t>𝑃</m:t>
                    </m:r>
                    <m:sSub>
                      <m:sSubPr>
                        <m:ctrlPr>
                          <a:rPr lang="en-US" sz="2000" i="1">
                            <a:latin typeface="Cambria Math" panose="02040503050406030204" pitchFamily="18" charset="0"/>
                          </a:rPr>
                        </m:ctrlPr>
                      </m:sSubPr>
                      <m:e>
                        <m:r>
                          <a:rPr lang="en-US" sz="2000" i="1">
                            <a:latin typeface="Cambria Math" panose="02040503050406030204" pitchFamily="18" charset="0"/>
                          </a:rPr>
                          <m:t>𝑀</m:t>
                        </m:r>
                      </m:e>
                      <m:sub>
                        <m:r>
                          <a:rPr lang="en-US" sz="2000" i="1">
                            <a:latin typeface="Cambria Math" panose="02040503050406030204" pitchFamily="18" charset="0"/>
                          </a:rPr>
                          <m:t>𝑎𝑙𝑡</m:t>
                        </m:r>
                      </m:sub>
                    </m:sSub>
                  </m:oMath>
                </a14:m>
                <a:r>
                  <a:rPr lang="en-US" sz="2000"/>
                  <a:t>:</a:t>
                </a:r>
              </a:p>
              <a:p>
                <a:pPr>
                  <a:spcAft>
                    <a:spcPts val="1200"/>
                  </a:spcAft>
                </a:pPr>
                <a14:m>
                  <m:oMathPara xmlns:m="http://schemas.openxmlformats.org/officeDocument/2006/math">
                    <m:oMathParaPr>
                      <m:jc m:val="centerGroup"/>
                    </m:oMathParaPr>
                    <m:oMath xmlns:m="http://schemas.openxmlformats.org/officeDocument/2006/math">
                      <m:r>
                        <a:rPr lang="en-US" sz="2000" i="1">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i="1">
                              <a:latin typeface="Cambria Math" panose="02040503050406030204" pitchFamily="18" charset="0"/>
                            </a:rPr>
                            <m:t>𝑀</m:t>
                          </m:r>
                        </m:e>
                        <m:sub>
                          <m:r>
                            <a:rPr lang="en-US" sz="2000" b="0" i="1" smtClean="0">
                              <a:latin typeface="Cambria Math" panose="02040503050406030204" pitchFamily="18" charset="0"/>
                            </a:rPr>
                            <m:t>𝑟𝑒𝑑</m:t>
                          </m:r>
                        </m:sub>
                      </m:sSub>
                      <m:r>
                        <a:rPr lang="en-US" sz="2000" i="1">
                          <a:latin typeface="Cambria Math" panose="02040503050406030204" pitchFamily="18" charset="0"/>
                        </a:rPr>
                        <m:t>=</m:t>
                      </m:r>
                      <m:r>
                        <a:rPr lang="en-US" sz="2000" b="0" i="1" smtClean="0">
                          <a:latin typeface="Cambria Math" panose="02040503050406030204" pitchFamily="18" charset="0"/>
                        </a:rPr>
                        <m:t>𝐹𝑃</m:t>
                      </m:r>
                      <m:r>
                        <a:rPr lang="en-US" sz="2000" b="0" i="1" smtClean="0">
                          <a:latin typeface="Cambria Math" panose="02040503050406030204" pitchFamily="18" charset="0"/>
                        </a:rPr>
                        <m:t>⋅</m:t>
                      </m:r>
                      <m:r>
                        <a:rPr lang="en-US" sz="2000" i="1">
                          <a:latin typeface="Cambria Math" panose="02040503050406030204" pitchFamily="18" charset="0"/>
                        </a:rPr>
                        <m:t>𝐹</m:t>
                      </m:r>
                      <m:sSub>
                        <m:sSubPr>
                          <m:ctrlPr>
                            <a:rPr lang="en-US" sz="2000" i="1">
                              <a:latin typeface="Cambria Math" panose="02040503050406030204" pitchFamily="18" charset="0"/>
                            </a:rPr>
                          </m:ctrlPr>
                        </m:sSubPr>
                        <m:e>
                          <m:r>
                            <a:rPr lang="en-US" sz="2000" i="1">
                              <a:latin typeface="Cambria Math" panose="02040503050406030204" pitchFamily="18" charset="0"/>
                            </a:rPr>
                            <m:t>𝐸</m:t>
                          </m:r>
                        </m:e>
                        <m:sub>
                          <m:r>
                            <a:rPr lang="en-US" sz="2000" b="0" i="1" smtClean="0">
                              <a:latin typeface="Cambria Math" panose="02040503050406030204" pitchFamily="18" charset="0"/>
                            </a:rPr>
                            <m:t>𝑟𝑒𝑝</m:t>
                          </m:r>
                        </m:sub>
                      </m:sSub>
                      <m:r>
                        <a:rPr lang="en-US" sz="2000" i="1">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r>
                        <a:rPr lang="en-US" sz="2000" b="0" i="1" smtClean="0">
                          <a:latin typeface="Cambria Math" panose="02040503050406030204" pitchFamily="18" charset="0"/>
                        </a:rPr>
                        <m:t>⋅</m:t>
                      </m:r>
                      <m:d>
                        <m:dPr>
                          <m:ctrlPr>
                            <a:rPr lang="en-US" sz="2000" i="1">
                              <a:latin typeface="Cambria Math" panose="02040503050406030204" pitchFamily="18" charset="0"/>
                            </a:rPr>
                          </m:ctrlPr>
                        </m:dPr>
                        <m:e>
                          <m:r>
                            <a:rPr lang="en-US" sz="2000" i="1">
                              <a:latin typeface="Cambria Math" panose="02040503050406030204" pitchFamily="18" charset="0"/>
                            </a:rPr>
                            <m:t>𝑃</m:t>
                          </m:r>
                          <m:sSub>
                            <m:sSubPr>
                              <m:ctrlPr>
                                <a:rPr lang="en-US" sz="2000" i="1">
                                  <a:latin typeface="Cambria Math" panose="02040503050406030204" pitchFamily="18" charset="0"/>
                                </a:rPr>
                              </m:ctrlPr>
                            </m:sSubPr>
                            <m:e>
                              <m:r>
                                <a:rPr lang="en-US" sz="2000" i="1">
                                  <a:latin typeface="Cambria Math" panose="02040503050406030204" pitchFamily="18" charset="0"/>
                                </a:rPr>
                                <m:t>𝑀</m:t>
                              </m:r>
                            </m:e>
                            <m:sub>
                              <m:r>
                                <a:rPr lang="en-US" sz="2000" i="1">
                                  <a:latin typeface="Cambria Math" panose="02040503050406030204" pitchFamily="18" charset="0"/>
                                </a:rPr>
                                <m:t>𝑟𝑒𝑝</m:t>
                              </m:r>
                            </m:sub>
                          </m:sSub>
                          <m:r>
                            <a:rPr lang="en-US" sz="2000" i="1">
                              <a:latin typeface="Cambria Math" panose="02040503050406030204" pitchFamily="18" charset="0"/>
                            </a:rPr>
                            <m:t>−</m:t>
                          </m:r>
                          <m:r>
                            <a:rPr lang="en-US" sz="2000" i="1">
                              <a:latin typeface="Cambria Math" panose="02040503050406030204" pitchFamily="18" charset="0"/>
                            </a:rPr>
                            <m:t>𝑃</m:t>
                          </m:r>
                          <m:sSub>
                            <m:sSubPr>
                              <m:ctrlPr>
                                <a:rPr lang="en-US" sz="2000" i="1">
                                  <a:latin typeface="Cambria Math" panose="02040503050406030204" pitchFamily="18" charset="0"/>
                                </a:rPr>
                              </m:ctrlPr>
                            </m:sSubPr>
                            <m:e>
                              <m:r>
                                <a:rPr lang="en-US" sz="2000" i="1">
                                  <a:latin typeface="Cambria Math" panose="02040503050406030204" pitchFamily="18" charset="0"/>
                                </a:rPr>
                                <m:t>𝑀</m:t>
                              </m:r>
                            </m:e>
                            <m:sub>
                              <m:r>
                                <a:rPr lang="en-US" sz="2000" i="1">
                                  <a:latin typeface="Cambria Math" panose="02040503050406030204" pitchFamily="18" charset="0"/>
                                </a:rPr>
                                <m:t>𝑎𝑙𝑡</m:t>
                              </m:r>
                            </m:sub>
                          </m:sSub>
                        </m:e>
                      </m:d>
                    </m:oMath>
                  </m:oMathPara>
                </a14:m>
                <a:endParaRPr lang="en-US" sz="2000"/>
              </a:p>
            </p:txBody>
          </p:sp>
        </mc:Choice>
        <mc:Fallback xmlns="">
          <p:sp>
            <p:nvSpPr>
              <p:cNvPr id="4" name="TextBox 3">
                <a:extLst>
                  <a:ext uri="{FF2B5EF4-FFF2-40B4-BE49-F238E27FC236}">
                    <a16:creationId xmlns:a16="http://schemas.microsoft.com/office/drawing/2014/main" id="{467A34D3-268D-8033-6492-B1FB80F19B49}"/>
                  </a:ext>
                </a:extLst>
              </p:cNvPr>
              <p:cNvSpPr txBox="1">
                <a:spLocks noRot="1" noChangeAspect="1" noMove="1" noResize="1" noEditPoints="1" noAdjustHandles="1" noChangeArrowheads="1" noChangeShapeType="1" noTextEdit="1"/>
              </p:cNvSpPr>
              <p:nvPr/>
            </p:nvSpPr>
            <p:spPr>
              <a:xfrm>
                <a:off x="556382" y="1006096"/>
                <a:ext cx="11079237" cy="3874330"/>
              </a:xfrm>
              <a:prstGeom prst="rect">
                <a:avLst/>
              </a:prstGeom>
              <a:blipFill>
                <a:blip r:embed="rId2"/>
                <a:stretch>
                  <a:fillRect l="-495" t="-786"/>
                </a:stretch>
              </a:blipFill>
            </p:spPr>
            <p:txBody>
              <a:bodyPr/>
              <a:lstStyle/>
              <a:p>
                <a:r>
                  <a:rPr lang="en-US">
                    <a:noFill/>
                  </a:rPr>
                  <a:t> </a:t>
                </a:r>
              </a:p>
            </p:txBody>
          </p:sp>
        </mc:Fallback>
      </mc:AlternateContent>
      <p:sp>
        <p:nvSpPr>
          <p:cNvPr id="3" name="TextBox 2">
            <a:extLst>
              <a:ext uri="{FF2B5EF4-FFF2-40B4-BE49-F238E27FC236}">
                <a16:creationId xmlns:a16="http://schemas.microsoft.com/office/drawing/2014/main" id="{86FEC3EB-3263-1EAE-EDD3-27443737F463}"/>
              </a:ext>
            </a:extLst>
          </p:cNvPr>
          <p:cNvSpPr txBox="1"/>
          <p:nvPr/>
        </p:nvSpPr>
        <p:spPr>
          <a:xfrm>
            <a:off x="556381" y="6148873"/>
            <a:ext cx="11079237" cy="307777"/>
          </a:xfrm>
          <a:prstGeom prst="rect">
            <a:avLst/>
          </a:prstGeom>
          <a:noFill/>
        </p:spPr>
        <p:txBody>
          <a:bodyPr wrap="square" rtlCol="0">
            <a:spAutoFit/>
          </a:bodyPr>
          <a:lstStyle/>
          <a:p>
            <a:r>
              <a:rPr lang="en-US" sz="1400"/>
              <a:t>* Vehicle-specific parameters are assigned based on vehicle type assignments listed in Slide 39.</a:t>
            </a:r>
          </a:p>
        </p:txBody>
      </p:sp>
    </p:spTree>
    <p:extLst>
      <p:ext uri="{BB962C8B-B14F-4D97-AF65-F5344CB8AC3E}">
        <p14:creationId xmlns:p14="http://schemas.microsoft.com/office/powerpoint/2010/main" val="1784604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9E0C1769-FEBD-C6C2-0F12-619067AA06B2}"/>
                  </a:ext>
                </a:extLst>
              </p:cNvPr>
              <p:cNvSpPr txBox="1"/>
              <p:nvPr/>
            </p:nvSpPr>
            <p:spPr>
              <a:xfrm>
                <a:off x="556381" y="1002691"/>
                <a:ext cx="11079237" cy="3874330"/>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US" sz="2000"/>
                  <a:t>Annual </a:t>
                </a:r>
                <a14:m>
                  <m:oMath xmlns:m="http://schemas.openxmlformats.org/officeDocument/2006/math">
                    <m:r>
                      <a:rPr lang="en-US" sz="2000" i="1">
                        <a:latin typeface="Cambria Math" panose="02040503050406030204" pitchFamily="18" charset="0"/>
                      </a:rPr>
                      <m:t>𝑁</m:t>
                    </m:r>
                    <m:r>
                      <a:rPr lang="en-US" sz="2000" b="0" i="1" smtClean="0">
                        <a:latin typeface="Cambria Math" panose="02040503050406030204" pitchFamily="18" charset="0"/>
                      </a:rPr>
                      <m:t>𝑂</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𝑋</m:t>
                        </m:r>
                      </m:e>
                      <m:sub>
                        <m:r>
                          <a:rPr lang="en-US" sz="2000" b="0" i="1" smtClean="0">
                            <a:latin typeface="Cambria Math" panose="02040503050406030204" pitchFamily="18" charset="0"/>
                          </a:rPr>
                          <m:t>𝑟𝑒𝑑</m:t>
                        </m:r>
                      </m:sub>
                    </m:sSub>
                  </m:oMath>
                </a14:m>
                <a:r>
                  <a:rPr lang="en-US" sz="2000"/>
                  <a:t> depends on:</a:t>
                </a:r>
              </a:p>
              <a:p>
                <a:pPr marL="742950" lvl="1" indent="-285750">
                  <a:spcAft>
                    <a:spcPts val="600"/>
                  </a:spcAft>
                  <a:buFont typeface="Courier New" panose="02070309020205020404" pitchFamily="49" charset="0"/>
                  <a:buChar char="o"/>
                </a:pPr>
                <a14:m>
                  <m:oMath xmlns:m="http://schemas.openxmlformats.org/officeDocument/2006/math">
                    <m:r>
                      <a:rPr lang="en-US" sz="2000" b="0" i="1" smtClean="0">
                        <a:latin typeface="Cambria Math" panose="02040503050406030204" pitchFamily="18" charset="0"/>
                      </a:rPr>
                      <m:t>𝑉𝑀</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𝑟𝑒𝑝</m:t>
                        </m:r>
                      </m:sub>
                    </m:sSub>
                  </m:oMath>
                </a14:m>
                <a:endParaRPr lang="en-US" sz="2000"/>
              </a:p>
              <a:p>
                <a:pPr marL="742950" lvl="1" indent="-285750">
                  <a:spcAft>
                    <a:spcPts val="600"/>
                  </a:spcAft>
                  <a:buFont typeface="Courier New" panose="02070309020205020404" pitchFamily="49" charset="0"/>
                  <a:buChar char="o"/>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oMath>
                </a14:m>
                <a:endParaRPr lang="en-US" sz="2000"/>
              </a:p>
              <a:p>
                <a:pPr marL="742950" lvl="1" indent="-285750">
                  <a:spcAft>
                    <a:spcPts val="600"/>
                  </a:spcAft>
                  <a:buFont typeface="Courier New" panose="02070309020205020404" pitchFamily="49" charset="0"/>
                  <a:buChar char="o"/>
                </a:pPr>
                <a:r>
                  <a:rPr lang="en-US" sz="2000"/>
                  <a:t>Number of vehicles (</a:t>
                </a:r>
                <a14:m>
                  <m:oMath xmlns:m="http://schemas.openxmlformats.org/officeDocument/2006/math">
                    <m:r>
                      <a:rPr lang="en-US" sz="2000" b="0" i="1" smtClean="0">
                        <a:latin typeface="Cambria Math" panose="02040503050406030204" pitchFamily="18" charset="0"/>
                      </a:rPr>
                      <m:t>𝑁</m:t>
                    </m:r>
                  </m:oMath>
                </a14:m>
                <a:r>
                  <a:rPr lang="en-US" sz="2000"/>
                  <a:t>).</a:t>
                </a:r>
              </a:p>
              <a:p>
                <a:pPr marL="742950" lvl="1" indent="-285750">
                  <a:spcAft>
                    <a:spcPts val="1800"/>
                  </a:spcAft>
                  <a:buFont typeface="Courier New" panose="02070309020205020404" pitchFamily="49" charset="0"/>
                  <a:buChar char="o"/>
                </a:pPr>
                <a14:m>
                  <m:oMath xmlns:m="http://schemas.openxmlformats.org/officeDocument/2006/math">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𝑟𝑒𝑝</m:t>
                        </m:r>
                      </m:sub>
                    </m:sSub>
                  </m:oMath>
                </a14:m>
                <a:r>
                  <a:rPr lang="en-US" sz="2000"/>
                  <a:t> and </a:t>
                </a:r>
                <a14:m>
                  <m:oMath xmlns:m="http://schemas.openxmlformats.org/officeDocument/2006/math">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𝑎𝑙𝑡</m:t>
                        </m:r>
                      </m:sub>
                    </m:sSub>
                    <m:r>
                      <a:rPr lang="en-US" sz="2000" b="0" i="0" smtClean="0">
                        <a:latin typeface="Cambria Math" panose="02040503050406030204" pitchFamily="18" charset="0"/>
                      </a:rPr>
                      <m:t>:</m:t>
                    </m:r>
                  </m:oMath>
                </a14:m>
                <a:endParaRPr lang="en-US" sz="2000"/>
              </a:p>
              <a:p>
                <a:pPr>
                  <a:spcBef>
                    <a:spcPts val="1800"/>
                  </a:spcBef>
                  <a:spcAft>
                    <a:spcPts val="1800"/>
                  </a:spcAft>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𝑁</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𝑂𝑋</m:t>
                          </m:r>
                        </m:e>
                        <m:sub>
                          <m:r>
                            <a:rPr lang="en-US" sz="2000" b="0" i="1" smtClean="0">
                              <a:latin typeface="Cambria Math" panose="02040503050406030204" pitchFamily="18" charset="0"/>
                            </a:rPr>
                            <m:t>𝑟𝑒𝑑</m:t>
                          </m:r>
                        </m:sub>
                      </m:sSub>
                      <m:r>
                        <a:rPr lang="en-US" sz="2000" b="0" i="1" smtClean="0">
                          <a:latin typeface="Cambria Math" panose="02040503050406030204" pitchFamily="18" charset="0"/>
                        </a:rPr>
                        <m:t>=</m:t>
                      </m:r>
                      <m:r>
                        <a:rPr lang="en-US" sz="2000" i="1">
                          <a:latin typeface="Cambria Math" panose="02040503050406030204" pitchFamily="18" charset="0"/>
                        </a:rPr>
                        <m:t>𝑉𝑀</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r>
                            <a:rPr lang="en-US" sz="2000" b="0" i="1" smtClean="0">
                              <a:latin typeface="Cambria Math" panose="02040503050406030204" pitchFamily="18" charset="0"/>
                            </a:rPr>
                            <m:t>𝑟𝑒𝑝</m:t>
                          </m:r>
                        </m:sub>
                      </m:sSub>
                      <m:r>
                        <a:rPr lang="en-US" sz="2000" i="1">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r>
                        <a:rPr lang="en-US" sz="2000" b="0"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𝑁</m:t>
                      </m:r>
                      <m:r>
                        <a:rPr lang="en-US" sz="2000" i="1">
                          <a:latin typeface="Cambria Math" panose="02040503050406030204" pitchFamily="18" charset="0"/>
                          <a:ea typeface="Cambria Math" panose="02040503050406030204" pitchFamily="18" charset="0"/>
                        </a:rPr>
                        <m:t>∙</m:t>
                      </m:r>
                      <m:r>
                        <a:rPr lang="en-US" sz="2000" i="1">
                          <a:latin typeface="Cambria Math" panose="02040503050406030204" pitchFamily="18" charset="0"/>
                        </a:rPr>
                        <m:t>(</m:t>
                      </m:r>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𝑟𝑒𝑝</m:t>
                          </m:r>
                        </m:sub>
                      </m:sSub>
                      <m:r>
                        <a:rPr lang="en-US" sz="2000" i="1">
                          <a:latin typeface="Cambria Math" panose="02040503050406030204" pitchFamily="18" charset="0"/>
                        </a:rPr>
                        <m:t>−</m:t>
                      </m:r>
                      <m:r>
                        <a:rPr lang="en-US" sz="2000" i="1">
                          <a:latin typeface="Cambria Math" panose="02040503050406030204" pitchFamily="18" charset="0"/>
                        </a:rPr>
                        <m:t>𝑁</m:t>
                      </m:r>
                      <m:sSub>
                        <m:sSubPr>
                          <m:ctrlPr>
                            <a:rPr lang="en-US" sz="2000" i="1">
                              <a:latin typeface="Cambria Math" panose="02040503050406030204" pitchFamily="18" charset="0"/>
                            </a:rPr>
                          </m:ctrlPr>
                        </m:sSubPr>
                        <m:e>
                          <m:r>
                            <a:rPr lang="en-US" sz="2000" i="1">
                              <a:latin typeface="Cambria Math" panose="02040503050406030204" pitchFamily="18" charset="0"/>
                            </a:rPr>
                            <m:t>𝑂𝑋</m:t>
                          </m:r>
                        </m:e>
                        <m:sub>
                          <m:r>
                            <a:rPr lang="en-US" sz="2000" i="1">
                              <a:latin typeface="Cambria Math" panose="02040503050406030204" pitchFamily="18" charset="0"/>
                            </a:rPr>
                            <m:t>𝑎𝑙𝑡</m:t>
                          </m:r>
                        </m:sub>
                      </m:sSub>
                      <m:r>
                        <a:rPr lang="en-US" sz="2000" i="1">
                          <a:latin typeface="Cambria Math" panose="02040503050406030204" pitchFamily="18" charset="0"/>
                        </a:rPr>
                        <m:t>)</m:t>
                      </m:r>
                    </m:oMath>
                  </m:oMathPara>
                </a14:m>
                <a:endParaRPr lang="en-US" sz="2000"/>
              </a:p>
              <a:p>
                <a:pPr marL="285750" indent="-285750">
                  <a:spcBef>
                    <a:spcPts val="600"/>
                  </a:spcBef>
                  <a:spcAft>
                    <a:spcPts val="1800"/>
                  </a:spcAft>
                  <a:buFont typeface="Arial" panose="020B0604020202020204" pitchFamily="34" charset="0"/>
                  <a:buChar char="•"/>
                </a:pPr>
                <a:r>
                  <a:rPr lang="en-US" sz="2000"/>
                  <a:t>Annual </a:t>
                </a:r>
                <a14:m>
                  <m:oMath xmlns:m="http://schemas.openxmlformats.org/officeDocument/2006/math">
                    <m:r>
                      <a:rPr lang="en-US" sz="2000" i="1">
                        <a:latin typeface="Cambria Math" panose="02040503050406030204" pitchFamily="18" charset="0"/>
                      </a:rPr>
                      <m:t>𝑃</m:t>
                    </m:r>
                    <m:sSub>
                      <m:sSubPr>
                        <m:ctrlPr>
                          <a:rPr lang="en-US" sz="2000" i="1">
                            <a:latin typeface="Cambria Math" panose="02040503050406030204" pitchFamily="18" charset="0"/>
                          </a:rPr>
                        </m:ctrlPr>
                      </m:sSubPr>
                      <m:e>
                        <m:r>
                          <a:rPr lang="en-US" sz="2000" i="1">
                            <a:latin typeface="Cambria Math" panose="02040503050406030204" pitchFamily="18" charset="0"/>
                          </a:rPr>
                          <m:t>𝑀</m:t>
                        </m:r>
                      </m:e>
                      <m:sub>
                        <m:r>
                          <a:rPr lang="en-US" sz="2000" i="1">
                            <a:latin typeface="Cambria Math" panose="02040503050406030204" pitchFamily="18" charset="0"/>
                          </a:rPr>
                          <m:t>𝑟𝑒𝑑</m:t>
                        </m:r>
                      </m:sub>
                    </m:sSub>
                  </m:oMath>
                </a14:m>
                <a:r>
                  <a:rPr lang="en-US" sz="2000"/>
                  <a:t> depends on similar parameters, in addition to</a:t>
                </a:r>
                <a14:m>
                  <m:oMath xmlns:m="http://schemas.openxmlformats.org/officeDocument/2006/math">
                    <m:r>
                      <a:rPr lang="en-US" sz="2000" b="0" i="0" smtClean="0">
                        <a:latin typeface="Cambria Math" panose="02040503050406030204" pitchFamily="18" charset="0"/>
                      </a:rPr>
                      <m:t> </m:t>
                    </m:r>
                    <m:r>
                      <a:rPr lang="en-US" sz="2000" i="1">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i="1">
                            <a:latin typeface="Cambria Math" panose="02040503050406030204" pitchFamily="18" charset="0"/>
                          </a:rPr>
                          <m:t>𝑀</m:t>
                        </m:r>
                      </m:e>
                      <m:sub>
                        <m:r>
                          <a:rPr lang="en-US" sz="2000" b="0" i="1" smtClean="0">
                            <a:latin typeface="Cambria Math" panose="02040503050406030204" pitchFamily="18" charset="0"/>
                          </a:rPr>
                          <m:t>𝑟𝑒𝑝</m:t>
                        </m:r>
                      </m:sub>
                    </m:sSub>
                  </m:oMath>
                </a14:m>
                <a:r>
                  <a:rPr lang="en-US" sz="2000"/>
                  <a:t> and </a:t>
                </a:r>
                <a14:m>
                  <m:oMath xmlns:m="http://schemas.openxmlformats.org/officeDocument/2006/math">
                    <m:r>
                      <a:rPr lang="en-US" sz="2000" i="1">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i="1">
                            <a:latin typeface="Cambria Math" panose="02040503050406030204" pitchFamily="18" charset="0"/>
                          </a:rPr>
                          <m:t>𝑀</m:t>
                        </m:r>
                      </m:e>
                      <m:sub>
                        <m:r>
                          <a:rPr lang="en-US" sz="2000" b="0" i="1" smtClean="0">
                            <a:latin typeface="Cambria Math" panose="02040503050406030204" pitchFamily="18" charset="0"/>
                          </a:rPr>
                          <m:t>𝑎𝑙𝑡</m:t>
                        </m:r>
                      </m:sub>
                    </m:sSub>
                    <m:r>
                      <a:rPr lang="en-US" sz="2000" b="0" i="0" smtClean="0">
                        <a:latin typeface="Cambria Math" panose="02040503050406030204" pitchFamily="18" charset="0"/>
                      </a:rPr>
                      <m:t>:</m:t>
                    </m:r>
                  </m:oMath>
                </a14:m>
                <a:endParaRPr lang="en-US" sz="2000" b="0"/>
              </a:p>
              <a:p>
                <a:pPr>
                  <a:spcBef>
                    <a:spcPts val="600"/>
                  </a:spcBef>
                  <a:spcAft>
                    <a:spcPts val="600"/>
                  </a:spcAft>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𝑃</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𝑀</m:t>
                          </m:r>
                        </m:e>
                        <m:sub>
                          <m:r>
                            <a:rPr lang="en-US" sz="2000" b="0" i="1" smtClean="0">
                              <a:latin typeface="Cambria Math" panose="02040503050406030204" pitchFamily="18" charset="0"/>
                            </a:rPr>
                            <m:t>𝑟𝑒𝑑</m:t>
                          </m:r>
                        </m:sub>
                      </m:sSub>
                      <m:r>
                        <a:rPr lang="en-US" sz="2000" i="1">
                          <a:latin typeface="Cambria Math" panose="02040503050406030204" pitchFamily="18" charset="0"/>
                        </a:rPr>
                        <m:t>=</m:t>
                      </m:r>
                      <m:r>
                        <a:rPr lang="en-US" sz="2000" i="1">
                          <a:latin typeface="Cambria Math" panose="02040503050406030204" pitchFamily="18" charset="0"/>
                        </a:rPr>
                        <m:t>𝑉𝑀</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r>
                            <a:rPr lang="en-US" sz="2000" b="0" i="1" smtClean="0">
                              <a:latin typeface="Cambria Math" panose="02040503050406030204" pitchFamily="18" charset="0"/>
                            </a:rPr>
                            <m:t>𝑟𝑒𝑝</m:t>
                          </m:r>
                        </m:sub>
                      </m:sSub>
                      <m:r>
                        <a:rPr lang="en-US" sz="2000" i="1">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𝑦𝑒𝑎𝑟</m:t>
                          </m:r>
                        </m:sub>
                      </m:sSub>
                      <m:r>
                        <a:rPr lang="en-US" sz="2000" i="1">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𝑁</m:t>
                      </m:r>
                      <m:r>
                        <a:rPr lang="en-US" sz="2000" i="1">
                          <a:latin typeface="Cambria Math" panose="02040503050406030204" pitchFamily="18" charset="0"/>
                          <a:ea typeface="Cambria Math" panose="02040503050406030204" pitchFamily="18" charset="0"/>
                        </a:rPr>
                        <m:t>∙</m:t>
                      </m:r>
                      <m:d>
                        <m:dPr>
                          <m:ctrlPr>
                            <a:rPr lang="en-US" sz="2000" i="1">
                              <a:latin typeface="Cambria Math" panose="02040503050406030204" pitchFamily="18" charset="0"/>
                            </a:rPr>
                          </m:ctrlPr>
                        </m:dPr>
                        <m:e>
                          <m:r>
                            <a:rPr lang="en-US" sz="2000" i="1">
                              <a:latin typeface="Cambria Math" panose="02040503050406030204" pitchFamily="18" charset="0"/>
                            </a:rPr>
                            <m:t>𝑃</m:t>
                          </m:r>
                          <m:sSub>
                            <m:sSubPr>
                              <m:ctrlPr>
                                <a:rPr lang="en-US" sz="2000" i="1">
                                  <a:latin typeface="Cambria Math" panose="02040503050406030204" pitchFamily="18" charset="0"/>
                                </a:rPr>
                              </m:ctrlPr>
                            </m:sSubPr>
                            <m:e>
                              <m:r>
                                <a:rPr lang="en-US" sz="2000" i="1">
                                  <a:latin typeface="Cambria Math" panose="02040503050406030204" pitchFamily="18" charset="0"/>
                                </a:rPr>
                                <m:t>𝑀</m:t>
                              </m:r>
                            </m:e>
                            <m:sub>
                              <m:r>
                                <a:rPr lang="en-US" sz="2000" i="1">
                                  <a:latin typeface="Cambria Math" panose="02040503050406030204" pitchFamily="18" charset="0"/>
                                </a:rPr>
                                <m:t>𝑟𝑒𝑝</m:t>
                              </m:r>
                            </m:sub>
                          </m:sSub>
                          <m:r>
                            <a:rPr lang="en-US" sz="2000" i="1">
                              <a:latin typeface="Cambria Math" panose="02040503050406030204" pitchFamily="18" charset="0"/>
                            </a:rPr>
                            <m:t>−</m:t>
                          </m:r>
                          <m:r>
                            <a:rPr lang="en-US" sz="2000" i="1">
                              <a:latin typeface="Cambria Math" panose="02040503050406030204" pitchFamily="18" charset="0"/>
                            </a:rPr>
                            <m:t>𝑃</m:t>
                          </m:r>
                          <m:sSub>
                            <m:sSubPr>
                              <m:ctrlPr>
                                <a:rPr lang="en-US" sz="2000" i="1">
                                  <a:latin typeface="Cambria Math" panose="02040503050406030204" pitchFamily="18" charset="0"/>
                                </a:rPr>
                              </m:ctrlPr>
                            </m:sSubPr>
                            <m:e>
                              <m:r>
                                <a:rPr lang="en-US" sz="2000" i="1">
                                  <a:latin typeface="Cambria Math" panose="02040503050406030204" pitchFamily="18" charset="0"/>
                                </a:rPr>
                                <m:t>𝑀</m:t>
                              </m:r>
                            </m:e>
                            <m:sub>
                              <m:r>
                                <a:rPr lang="en-US" sz="2000" i="1">
                                  <a:latin typeface="Cambria Math" panose="02040503050406030204" pitchFamily="18" charset="0"/>
                                </a:rPr>
                                <m:t>𝑎𝑙𝑡</m:t>
                              </m:r>
                            </m:sub>
                          </m:sSub>
                        </m:e>
                      </m:d>
                    </m:oMath>
                  </m:oMathPara>
                </a14:m>
                <a:endParaRPr lang="en-US" sz="2000" b="0"/>
              </a:p>
            </p:txBody>
          </p:sp>
        </mc:Choice>
        <mc:Fallback xmlns="">
          <p:sp>
            <p:nvSpPr>
              <p:cNvPr id="4" name="TextBox 3">
                <a:extLst>
                  <a:ext uri="{FF2B5EF4-FFF2-40B4-BE49-F238E27FC236}">
                    <a16:creationId xmlns:a16="http://schemas.microsoft.com/office/drawing/2014/main" id="{9E0C1769-FEBD-C6C2-0F12-619067AA06B2}"/>
                  </a:ext>
                </a:extLst>
              </p:cNvPr>
              <p:cNvSpPr txBox="1">
                <a:spLocks noRot="1" noChangeAspect="1" noMove="1" noResize="1" noEditPoints="1" noAdjustHandles="1" noChangeArrowheads="1" noChangeShapeType="1" noTextEdit="1"/>
              </p:cNvSpPr>
              <p:nvPr/>
            </p:nvSpPr>
            <p:spPr>
              <a:xfrm>
                <a:off x="556381" y="1002691"/>
                <a:ext cx="11079237" cy="3874330"/>
              </a:xfrm>
              <a:prstGeom prst="rect">
                <a:avLst/>
              </a:prstGeom>
              <a:blipFill>
                <a:blip r:embed="rId2"/>
                <a:stretch>
                  <a:fillRect l="-495" t="-786"/>
                </a:stretch>
              </a:blipFill>
            </p:spPr>
            <p:txBody>
              <a:bodyPr/>
              <a:lstStyle/>
              <a:p>
                <a:r>
                  <a:rPr lang="en-US">
                    <a:noFill/>
                  </a:rPr>
                  <a:t> </a:t>
                </a:r>
              </a:p>
            </p:txBody>
          </p:sp>
        </mc:Fallback>
      </mc:AlternateContent>
      <p:sp>
        <p:nvSpPr>
          <p:cNvPr id="2" name="Title 1">
            <a:extLst>
              <a:ext uri="{FF2B5EF4-FFF2-40B4-BE49-F238E27FC236}">
                <a16:creationId xmlns:a16="http://schemas.microsoft.com/office/drawing/2014/main" id="{054952CF-A116-D8B7-68EC-D4842B7E9050}"/>
              </a:ext>
            </a:extLst>
          </p:cNvPr>
          <p:cNvSpPr>
            <a:spLocks noGrp="1"/>
          </p:cNvSpPr>
          <p:nvPr>
            <p:ph type="title"/>
          </p:nvPr>
        </p:nvSpPr>
        <p:spPr/>
        <p:txBody>
          <a:bodyPr/>
          <a:lstStyle/>
          <a:p>
            <a:r>
              <a:rPr lang="en-US"/>
              <a:t>Air Pollution Improvements for Vehicle Projects</a:t>
            </a:r>
          </a:p>
        </p:txBody>
      </p:sp>
      <p:sp>
        <p:nvSpPr>
          <p:cNvPr id="3" name="TextBox 2">
            <a:extLst>
              <a:ext uri="{FF2B5EF4-FFF2-40B4-BE49-F238E27FC236}">
                <a16:creationId xmlns:a16="http://schemas.microsoft.com/office/drawing/2014/main" id="{53C3B84F-8E2F-2D2C-931C-046AA55CA2EA}"/>
              </a:ext>
            </a:extLst>
          </p:cNvPr>
          <p:cNvSpPr txBox="1"/>
          <p:nvPr/>
        </p:nvSpPr>
        <p:spPr>
          <a:xfrm>
            <a:off x="556381" y="6148873"/>
            <a:ext cx="11079237" cy="307777"/>
          </a:xfrm>
          <a:prstGeom prst="rect">
            <a:avLst/>
          </a:prstGeom>
          <a:noFill/>
        </p:spPr>
        <p:txBody>
          <a:bodyPr wrap="square" rtlCol="0">
            <a:spAutoFit/>
          </a:bodyPr>
          <a:lstStyle/>
          <a:p>
            <a:r>
              <a:rPr lang="en-US" sz="1400"/>
              <a:t>* Vehicle-specific parameters are assigned based on vehicle type assignments listed in Slide 39.</a:t>
            </a:r>
          </a:p>
        </p:txBody>
      </p:sp>
    </p:spTree>
    <p:extLst>
      <p:ext uri="{BB962C8B-B14F-4D97-AF65-F5344CB8AC3E}">
        <p14:creationId xmlns:p14="http://schemas.microsoft.com/office/powerpoint/2010/main" val="967703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a:t>Expected Benefits Summary</a:t>
            </a:r>
          </a:p>
        </p:txBody>
      </p:sp>
    </p:spTree>
    <p:extLst>
      <p:ext uri="{BB962C8B-B14F-4D97-AF65-F5344CB8AC3E}">
        <p14:creationId xmlns:p14="http://schemas.microsoft.com/office/powerpoint/2010/main" val="40937369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B2D6A-7D13-18D7-BACC-904DE1393FAF}"/>
              </a:ext>
            </a:extLst>
          </p:cNvPr>
          <p:cNvSpPr>
            <a:spLocks noGrp="1"/>
          </p:cNvSpPr>
          <p:nvPr>
            <p:ph type="title"/>
          </p:nvPr>
        </p:nvSpPr>
        <p:spPr/>
        <p:txBody>
          <a:bodyPr/>
          <a:lstStyle/>
          <a:p>
            <a:r>
              <a:rPr lang="en-US"/>
              <a:t>Expected Benefits Summary Tables</a:t>
            </a:r>
          </a:p>
        </p:txBody>
      </p:sp>
      <p:graphicFrame>
        <p:nvGraphicFramePr>
          <p:cNvPr id="3" name="Table 2">
            <a:extLst>
              <a:ext uri="{FF2B5EF4-FFF2-40B4-BE49-F238E27FC236}">
                <a16:creationId xmlns:a16="http://schemas.microsoft.com/office/drawing/2014/main" id="{8358B5F3-554C-2B29-6707-DBF6BA16B9C7}"/>
              </a:ext>
            </a:extLst>
          </p:cNvPr>
          <p:cNvGraphicFramePr>
            <a:graphicFrameLocks noGrp="1"/>
          </p:cNvGraphicFramePr>
          <p:nvPr>
            <p:extLst>
              <p:ext uri="{D42A27DB-BD31-4B8C-83A1-F6EECF244321}">
                <p14:modId xmlns:p14="http://schemas.microsoft.com/office/powerpoint/2010/main" val="4119112522"/>
              </p:ext>
            </p:extLst>
          </p:nvPr>
        </p:nvGraphicFramePr>
        <p:xfrm>
          <a:off x="556385" y="1454181"/>
          <a:ext cx="11079238" cy="4387117"/>
        </p:xfrm>
        <a:graphic>
          <a:graphicData uri="http://schemas.openxmlformats.org/drawingml/2006/table">
            <a:tbl>
              <a:tblPr firstRow="1" bandRow="1">
                <a:tableStyleId>{0660B408-B3CF-4A94-85FC-2B1E0A45F4A2}</a:tableStyleId>
              </a:tblPr>
              <a:tblGrid>
                <a:gridCol w="3474078">
                  <a:extLst>
                    <a:ext uri="{9D8B030D-6E8A-4147-A177-3AD203B41FA5}">
                      <a16:colId xmlns:a16="http://schemas.microsoft.com/office/drawing/2014/main" val="3510074891"/>
                    </a:ext>
                  </a:extLst>
                </a:gridCol>
                <a:gridCol w="950645">
                  <a:extLst>
                    <a:ext uri="{9D8B030D-6E8A-4147-A177-3AD203B41FA5}">
                      <a16:colId xmlns:a16="http://schemas.microsoft.com/office/drawing/2014/main" val="46236962"/>
                    </a:ext>
                  </a:extLst>
                </a:gridCol>
                <a:gridCol w="950645">
                  <a:extLst>
                    <a:ext uri="{9D8B030D-6E8A-4147-A177-3AD203B41FA5}">
                      <a16:colId xmlns:a16="http://schemas.microsoft.com/office/drawing/2014/main" val="257175122"/>
                    </a:ext>
                  </a:extLst>
                </a:gridCol>
                <a:gridCol w="950645">
                  <a:extLst>
                    <a:ext uri="{9D8B030D-6E8A-4147-A177-3AD203B41FA5}">
                      <a16:colId xmlns:a16="http://schemas.microsoft.com/office/drawing/2014/main" val="2599433817"/>
                    </a:ext>
                  </a:extLst>
                </a:gridCol>
                <a:gridCol w="950645">
                  <a:extLst>
                    <a:ext uri="{9D8B030D-6E8A-4147-A177-3AD203B41FA5}">
                      <a16:colId xmlns:a16="http://schemas.microsoft.com/office/drawing/2014/main" val="3087187970"/>
                    </a:ext>
                  </a:extLst>
                </a:gridCol>
                <a:gridCol w="950645">
                  <a:extLst>
                    <a:ext uri="{9D8B030D-6E8A-4147-A177-3AD203B41FA5}">
                      <a16:colId xmlns:a16="http://schemas.microsoft.com/office/drawing/2014/main" val="4051470274"/>
                    </a:ext>
                  </a:extLst>
                </a:gridCol>
                <a:gridCol w="950645">
                  <a:extLst>
                    <a:ext uri="{9D8B030D-6E8A-4147-A177-3AD203B41FA5}">
                      <a16:colId xmlns:a16="http://schemas.microsoft.com/office/drawing/2014/main" val="1482349196"/>
                    </a:ext>
                  </a:extLst>
                </a:gridCol>
                <a:gridCol w="950645">
                  <a:extLst>
                    <a:ext uri="{9D8B030D-6E8A-4147-A177-3AD203B41FA5}">
                      <a16:colId xmlns:a16="http://schemas.microsoft.com/office/drawing/2014/main" val="3803177242"/>
                    </a:ext>
                  </a:extLst>
                </a:gridCol>
                <a:gridCol w="950645">
                  <a:extLst>
                    <a:ext uri="{9D8B030D-6E8A-4147-A177-3AD203B41FA5}">
                      <a16:colId xmlns:a16="http://schemas.microsoft.com/office/drawing/2014/main" val="3138324081"/>
                    </a:ext>
                  </a:extLst>
                </a:gridCol>
              </a:tblGrid>
              <a:tr h="478462">
                <a:tc>
                  <a:txBody>
                    <a:bodyPr/>
                    <a:lstStyle/>
                    <a:p>
                      <a:pPr algn="l" fontAlgn="b"/>
                      <a:endParaRPr lang="en-US" sz="13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300" b="1" u="none" strike="noStrike">
                          <a:solidFill>
                            <a:schemeClr val="bg1"/>
                          </a:solidFill>
                          <a:effectLst/>
                        </a:rPr>
                        <a:t>Petroleum Fuel Reductions </a:t>
                      </a:r>
                    </a:p>
                    <a:p>
                      <a:pPr algn="ctr" fontAlgn="b"/>
                      <a:r>
                        <a:rPr lang="en-US" sz="1300" b="1" u="none" strike="noStrike">
                          <a:solidFill>
                            <a:schemeClr val="bg1"/>
                          </a:solidFill>
                          <a:effectLst/>
                        </a:rPr>
                        <a:t>(million gallons/year)</a:t>
                      </a:r>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a:noFill/>
                    </a:lnL>
                    <a:lnR>
                      <a:noFill/>
                    </a:lnR>
                    <a:lnT>
                      <a:noFill/>
                    </a:lnT>
                    <a:lnB>
                      <a:noFill/>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a:noFill/>
                    </a:lnL>
                    <a:lnR>
                      <a:noFill/>
                    </a:lnR>
                    <a:lnT>
                      <a:noFill/>
                    </a:lnT>
                    <a:lnB>
                      <a:noFill/>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300" b="1" u="none" strike="noStrike" dirty="0">
                          <a:solidFill>
                            <a:schemeClr val="bg1"/>
                          </a:solidFill>
                          <a:effectLst/>
                        </a:rPr>
                        <a:t>GHG Reductions </a:t>
                      </a:r>
                    </a:p>
                    <a:p>
                      <a:pPr algn="ctr" fontAlgn="b"/>
                      <a:r>
                        <a:rPr lang="en-US" sz="1300" b="1" u="none" strike="noStrike" dirty="0">
                          <a:solidFill>
                            <a:schemeClr val="bg1"/>
                          </a:solidFill>
                          <a:effectLst/>
                        </a:rPr>
                        <a:t>(thousand metric tons CO</a:t>
                      </a:r>
                      <a:r>
                        <a:rPr lang="en-US" sz="1300" b="1" u="none" strike="noStrike" baseline="-25000" dirty="0">
                          <a:solidFill>
                            <a:schemeClr val="bg1"/>
                          </a:solidFill>
                          <a:effectLst/>
                        </a:rPr>
                        <a:t>2</a:t>
                      </a:r>
                      <a:r>
                        <a:rPr lang="en-US" sz="1300" b="1" u="none" strike="noStrike" dirty="0">
                          <a:solidFill>
                            <a:schemeClr val="bg1"/>
                          </a:solidFill>
                          <a:effectLst/>
                        </a:rPr>
                        <a:t>e/year)</a:t>
                      </a:r>
                      <a:endParaRPr lang="en-US" sz="1300" b="1" i="0" u="none" strike="noStrike" dirty="0">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60577">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u="none" strike="noStrike">
                          <a:solidFill>
                            <a:srgbClr val="000000"/>
                          </a:solidFill>
                          <a:effectLst/>
                        </a:rPr>
                        <a:t>Project Type</a:t>
                      </a:r>
                      <a:endParaRPr lang="en-US" sz="1300" b="1"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2020</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2025</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2030</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2035</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2020</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2025</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2030</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2035</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260577">
                <a:tc>
                  <a:txBody>
                    <a:bodyPr/>
                    <a:lstStyle/>
                    <a:p>
                      <a:pPr algn="l" fontAlgn="b"/>
                      <a:r>
                        <a:rPr lang="en-US" sz="1300" b="0" i="0" u="none" strike="noStrike">
                          <a:solidFill>
                            <a:srgbClr val="000000"/>
                          </a:solidFill>
                          <a:effectLst/>
                          <a:latin typeface="Calibri" panose="020F0502020204030204" pitchFamily="34" charset="0"/>
                        </a:rPr>
                        <a:t>Fuel Production - Biomethane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5.84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5.84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155.34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163.50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163.50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60577">
                <a:tc>
                  <a:txBody>
                    <a:bodyPr/>
                    <a:lstStyle/>
                    <a:p>
                      <a:pPr algn="l" fontAlgn="b"/>
                      <a:r>
                        <a:rPr lang="en-US" sz="1300" b="0" i="0" u="none" strike="noStrike">
                          <a:solidFill>
                            <a:srgbClr val="000000"/>
                          </a:solidFill>
                          <a:effectLst/>
                          <a:latin typeface="Calibri" panose="020F0502020204030204" pitchFamily="34" charset="0"/>
                        </a:rPr>
                        <a:t>Fuel Production - Diesel Substitutes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18.08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92.06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142.43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127.04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127.04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0722371"/>
                  </a:ext>
                </a:extLst>
              </a:tr>
              <a:tr h="260577">
                <a:tc>
                  <a:txBody>
                    <a:bodyPr/>
                    <a:lstStyle/>
                    <a:p>
                      <a:pPr algn="l" fontAlgn="b"/>
                      <a:r>
                        <a:rPr lang="en-US" sz="1300" b="0" i="0" u="none" strike="noStrike">
                          <a:solidFill>
                            <a:srgbClr val="000000"/>
                          </a:solidFill>
                          <a:effectLst/>
                          <a:latin typeface="Calibri" panose="020F0502020204030204" pitchFamily="34" charset="0"/>
                        </a:rPr>
                        <a:t>Fuel Production - Gasoline Substitutes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9.24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3.86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3.86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61297232"/>
                  </a:ext>
                </a:extLst>
              </a:tr>
              <a:tr h="260577">
                <a:tc>
                  <a:txBody>
                    <a:bodyPr/>
                    <a:lstStyle/>
                    <a:p>
                      <a:pPr algn="l" fontAlgn="b"/>
                      <a:r>
                        <a:rPr lang="en-US" sz="1300" b="0" i="0" u="none" strike="noStrike">
                          <a:solidFill>
                            <a:srgbClr val="000000"/>
                          </a:solidFill>
                          <a:effectLst/>
                          <a:latin typeface="Calibri" panose="020F0502020204030204" pitchFamily="34" charset="0"/>
                        </a:rPr>
                        <a:t>Fueling Infrastructure - E85 Ethanol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Calibri" panose="020F0502020204030204" pitchFamily="34" charset="0"/>
                        </a:rPr>
                        <a:t>2.50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7.46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7298243"/>
                  </a:ext>
                </a:extLst>
              </a:tr>
              <a:tr h="260577">
                <a:tc>
                  <a:txBody>
                    <a:bodyPr/>
                    <a:lstStyle/>
                    <a:p>
                      <a:pPr algn="l" fontAlgn="b"/>
                      <a:r>
                        <a:rPr lang="en-US" sz="1300" b="0" i="0" u="none" strike="noStrike">
                          <a:solidFill>
                            <a:srgbClr val="000000"/>
                          </a:solidFill>
                          <a:effectLst/>
                          <a:latin typeface="Calibri" panose="020F0502020204030204" pitchFamily="34" charset="0"/>
                        </a:rPr>
                        <a:t>Fueling Infrastructure - Electric Chargers - LD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1.79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21.87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61.87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22.56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156.53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398.35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145.22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21253090"/>
                  </a:ext>
                </a:extLst>
              </a:tr>
              <a:tr h="260577">
                <a:tc>
                  <a:txBody>
                    <a:bodyPr/>
                    <a:lstStyle/>
                    <a:p>
                      <a:pPr algn="l" fontAlgn="b"/>
                      <a:r>
                        <a:rPr lang="en-US" sz="1300" b="0" i="0" u="none" strike="noStrike">
                          <a:solidFill>
                            <a:srgbClr val="000000"/>
                          </a:solidFill>
                          <a:effectLst/>
                          <a:latin typeface="Calibri" panose="020F0502020204030204" pitchFamily="34" charset="0"/>
                        </a:rPr>
                        <a:t>Fueling Infrastructure - Electric Chargers - MD/HD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1.22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4.70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39.70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34.39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68363061"/>
                  </a:ext>
                </a:extLst>
              </a:tr>
              <a:tr h="260577">
                <a:tc>
                  <a:txBody>
                    <a:bodyPr/>
                    <a:lstStyle/>
                    <a:p>
                      <a:pPr algn="l" fontAlgn="b"/>
                      <a:r>
                        <a:rPr lang="en-US" sz="1300" b="0" i="0" u="none" strike="noStrike">
                          <a:solidFill>
                            <a:srgbClr val="000000"/>
                          </a:solidFill>
                          <a:effectLst/>
                          <a:latin typeface="Calibri" panose="020F0502020204030204" pitchFamily="34" charset="0"/>
                        </a:rPr>
                        <a:t>Fueling Infrastructure - Hydrogen - LD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2.56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13.19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17.71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63.33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72.30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2045857"/>
                  </a:ext>
                </a:extLst>
              </a:tr>
              <a:tr h="260577">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lang="en-US" sz="1300" b="0" i="0" u="none" strike="noStrike">
                          <a:solidFill>
                            <a:srgbClr val="000000"/>
                          </a:solidFill>
                          <a:effectLst/>
                          <a:latin typeface="Calibri" panose="020F0502020204030204" pitchFamily="34" charset="0"/>
                        </a:rPr>
                        <a:t>Fueling Infrastructure - Hydrogen - MD/HD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4.27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5505255"/>
                  </a:ext>
                </a:extLst>
              </a:tr>
              <a:tr h="260577">
                <a:tc>
                  <a:txBody>
                    <a:bodyPr/>
                    <a:lstStyle/>
                    <a:p>
                      <a:pPr algn="l" fontAlgn="b"/>
                      <a:r>
                        <a:rPr lang="en-US" sz="1300" b="0" i="0" u="none" strike="noStrike">
                          <a:solidFill>
                            <a:srgbClr val="000000"/>
                          </a:solidFill>
                          <a:effectLst/>
                          <a:latin typeface="Calibri" panose="020F0502020204030204" pitchFamily="34" charset="0"/>
                        </a:rPr>
                        <a:t>Fueling Infrastructure - Natural and Renewable Gas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10.81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0345552"/>
                  </a:ext>
                </a:extLst>
              </a:tr>
              <a:tr h="260577">
                <a:tc>
                  <a:txBody>
                    <a:bodyPr/>
                    <a:lstStyle/>
                    <a:p>
                      <a:pPr algn="l" fontAlgn="b"/>
                      <a:r>
                        <a:rPr lang="en-US" sz="1300" b="0" i="0" u="none" strike="noStrike">
                          <a:solidFill>
                            <a:srgbClr val="000000"/>
                          </a:solidFill>
                          <a:effectLst/>
                          <a:latin typeface="Calibri" panose="020F0502020204030204" pitchFamily="34" charset="0"/>
                        </a:rPr>
                        <a:t>Vehicles - CVRP and HVIP Support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1.45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11.42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04526"/>
                  </a:ext>
                </a:extLst>
              </a:tr>
              <a:tr h="260577">
                <a:tc>
                  <a:txBody>
                    <a:bodyPr/>
                    <a:lstStyle/>
                    <a:p>
                      <a:pPr algn="l" fontAlgn="b"/>
                      <a:r>
                        <a:rPr lang="en-US" sz="1300" b="0" i="0" u="none" strike="noStrike">
                          <a:solidFill>
                            <a:srgbClr val="000000"/>
                          </a:solidFill>
                          <a:effectLst/>
                          <a:latin typeface="Calibri" panose="020F0502020204030204" pitchFamily="34" charset="0"/>
                        </a:rPr>
                        <a:t>Vehicles - MD/HD Truck Demonstration</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5.99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7978956"/>
                  </a:ext>
                </a:extLst>
              </a:tr>
              <a:tr h="260577">
                <a:tc>
                  <a:txBody>
                    <a:bodyPr/>
                    <a:lstStyle/>
                    <a:p>
                      <a:pPr algn="l" fontAlgn="b"/>
                      <a:r>
                        <a:rPr lang="en-US" sz="1300" b="0" i="0" u="none" strike="noStrike">
                          <a:solidFill>
                            <a:srgbClr val="000000"/>
                          </a:solidFill>
                          <a:effectLst/>
                          <a:latin typeface="Calibri" panose="020F0502020204030204" pitchFamily="34" charset="0"/>
                        </a:rPr>
                        <a:t>Vehicles - Light-Duty BEVs and PHEVs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4433950"/>
                  </a:ext>
                </a:extLst>
              </a:tr>
              <a:tr h="260577">
                <a:tc>
                  <a:txBody>
                    <a:bodyPr/>
                    <a:lstStyle/>
                    <a:p>
                      <a:pPr algn="l" fontAlgn="b"/>
                      <a:r>
                        <a:rPr lang="en-US" sz="1300" b="0" i="0" u="none" strike="noStrike">
                          <a:solidFill>
                            <a:srgbClr val="000000"/>
                          </a:solidFill>
                          <a:effectLst/>
                          <a:latin typeface="Calibri" panose="020F0502020204030204" pitchFamily="34" charset="0"/>
                        </a:rPr>
                        <a:t>Vehicles - Natural Gas Commercial Trucks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0.58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1.99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1.07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0.55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66645047"/>
                  </a:ext>
                </a:extLst>
              </a:tr>
              <a:tr h="260577">
                <a:tc>
                  <a:txBody>
                    <a:bodyPr/>
                    <a:lstStyle/>
                    <a:p>
                      <a:pPr algn="l" fontAlgn="b"/>
                      <a:r>
                        <a:rPr lang="en-US" sz="1300" b="1" i="0" u="none" strike="noStrike">
                          <a:solidFill>
                            <a:srgbClr val="000000"/>
                          </a:solidFill>
                          <a:effectLst/>
                          <a:latin typeface="Calibri" panose="020F0502020204030204" pitchFamily="34" charset="0"/>
                        </a:rPr>
                        <a:t>Total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37.99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85.41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120.35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62.90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183.92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576.72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811.33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Calibri" panose="020F0502020204030204" pitchFamily="34" charset="0"/>
                        </a:rPr>
                        <a:t>489.69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68429568"/>
                  </a:ext>
                </a:extLst>
              </a:tr>
            </a:tbl>
          </a:graphicData>
        </a:graphic>
      </p:graphicFrame>
      <p:sp>
        <p:nvSpPr>
          <p:cNvPr id="4" name="TextBox 3">
            <a:extLst>
              <a:ext uri="{FF2B5EF4-FFF2-40B4-BE49-F238E27FC236}">
                <a16:creationId xmlns:a16="http://schemas.microsoft.com/office/drawing/2014/main" id="{22A5152D-8189-8726-5778-A08EC8AC87E8}"/>
              </a:ext>
            </a:extLst>
          </p:cNvPr>
          <p:cNvSpPr txBox="1"/>
          <p:nvPr/>
        </p:nvSpPr>
        <p:spPr>
          <a:xfrm>
            <a:off x="556382" y="976898"/>
            <a:ext cx="11079237" cy="369332"/>
          </a:xfrm>
          <a:prstGeom prst="rect">
            <a:avLst/>
          </a:prstGeom>
          <a:noFill/>
        </p:spPr>
        <p:txBody>
          <a:bodyPr wrap="square" rtlCol="0">
            <a:spAutoFit/>
          </a:bodyPr>
          <a:lstStyle/>
          <a:p>
            <a:r>
              <a:rPr lang="en-US"/>
              <a:t>Annual expected benefits are shown by project subclass and evaluation year:</a:t>
            </a:r>
          </a:p>
        </p:txBody>
      </p:sp>
    </p:spTree>
    <p:extLst>
      <p:ext uri="{BB962C8B-B14F-4D97-AF65-F5344CB8AC3E}">
        <p14:creationId xmlns:p14="http://schemas.microsoft.com/office/powerpoint/2010/main" val="35594175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B2D6A-7D13-18D7-BACC-904DE1393FAF}"/>
              </a:ext>
            </a:extLst>
          </p:cNvPr>
          <p:cNvSpPr>
            <a:spLocks noGrp="1"/>
          </p:cNvSpPr>
          <p:nvPr>
            <p:ph type="title"/>
          </p:nvPr>
        </p:nvSpPr>
        <p:spPr/>
        <p:txBody>
          <a:bodyPr/>
          <a:lstStyle/>
          <a:p>
            <a:r>
              <a:rPr lang="en-US"/>
              <a:t>Expected Benefits Summary Tables (continued)</a:t>
            </a:r>
          </a:p>
        </p:txBody>
      </p:sp>
      <p:graphicFrame>
        <p:nvGraphicFramePr>
          <p:cNvPr id="3" name="Table 2">
            <a:extLst>
              <a:ext uri="{FF2B5EF4-FFF2-40B4-BE49-F238E27FC236}">
                <a16:creationId xmlns:a16="http://schemas.microsoft.com/office/drawing/2014/main" id="{8358B5F3-554C-2B29-6707-DBF6BA16B9C7}"/>
              </a:ext>
            </a:extLst>
          </p:cNvPr>
          <p:cNvGraphicFramePr>
            <a:graphicFrameLocks noGrp="1"/>
          </p:cNvGraphicFramePr>
          <p:nvPr>
            <p:extLst>
              <p:ext uri="{D42A27DB-BD31-4B8C-83A1-F6EECF244321}">
                <p14:modId xmlns:p14="http://schemas.microsoft.com/office/powerpoint/2010/main" val="1601095309"/>
              </p:ext>
            </p:extLst>
          </p:nvPr>
        </p:nvGraphicFramePr>
        <p:xfrm>
          <a:off x="556382" y="1454181"/>
          <a:ext cx="11079239" cy="3521216"/>
        </p:xfrm>
        <a:graphic>
          <a:graphicData uri="http://schemas.openxmlformats.org/drawingml/2006/table">
            <a:tbl>
              <a:tblPr firstRow="1" bandRow="1">
                <a:tableStyleId>{0660B408-B3CF-4A94-85FC-2B1E0A45F4A2}</a:tableStyleId>
              </a:tblPr>
              <a:tblGrid>
                <a:gridCol w="3474079">
                  <a:extLst>
                    <a:ext uri="{9D8B030D-6E8A-4147-A177-3AD203B41FA5}">
                      <a16:colId xmlns:a16="http://schemas.microsoft.com/office/drawing/2014/main" val="3510074891"/>
                    </a:ext>
                  </a:extLst>
                </a:gridCol>
                <a:gridCol w="950645">
                  <a:extLst>
                    <a:ext uri="{9D8B030D-6E8A-4147-A177-3AD203B41FA5}">
                      <a16:colId xmlns:a16="http://schemas.microsoft.com/office/drawing/2014/main" val="46236962"/>
                    </a:ext>
                  </a:extLst>
                </a:gridCol>
                <a:gridCol w="950645">
                  <a:extLst>
                    <a:ext uri="{9D8B030D-6E8A-4147-A177-3AD203B41FA5}">
                      <a16:colId xmlns:a16="http://schemas.microsoft.com/office/drawing/2014/main" val="257175122"/>
                    </a:ext>
                  </a:extLst>
                </a:gridCol>
                <a:gridCol w="950645">
                  <a:extLst>
                    <a:ext uri="{9D8B030D-6E8A-4147-A177-3AD203B41FA5}">
                      <a16:colId xmlns:a16="http://schemas.microsoft.com/office/drawing/2014/main" val="2599433817"/>
                    </a:ext>
                  </a:extLst>
                </a:gridCol>
                <a:gridCol w="950645">
                  <a:extLst>
                    <a:ext uri="{9D8B030D-6E8A-4147-A177-3AD203B41FA5}">
                      <a16:colId xmlns:a16="http://schemas.microsoft.com/office/drawing/2014/main" val="3087187970"/>
                    </a:ext>
                  </a:extLst>
                </a:gridCol>
                <a:gridCol w="950645">
                  <a:extLst>
                    <a:ext uri="{9D8B030D-6E8A-4147-A177-3AD203B41FA5}">
                      <a16:colId xmlns:a16="http://schemas.microsoft.com/office/drawing/2014/main" val="4051470274"/>
                    </a:ext>
                  </a:extLst>
                </a:gridCol>
                <a:gridCol w="950645">
                  <a:extLst>
                    <a:ext uri="{9D8B030D-6E8A-4147-A177-3AD203B41FA5}">
                      <a16:colId xmlns:a16="http://schemas.microsoft.com/office/drawing/2014/main" val="1482349196"/>
                    </a:ext>
                  </a:extLst>
                </a:gridCol>
                <a:gridCol w="950645">
                  <a:extLst>
                    <a:ext uri="{9D8B030D-6E8A-4147-A177-3AD203B41FA5}">
                      <a16:colId xmlns:a16="http://schemas.microsoft.com/office/drawing/2014/main" val="3803177242"/>
                    </a:ext>
                  </a:extLst>
                </a:gridCol>
                <a:gridCol w="950645">
                  <a:extLst>
                    <a:ext uri="{9D8B030D-6E8A-4147-A177-3AD203B41FA5}">
                      <a16:colId xmlns:a16="http://schemas.microsoft.com/office/drawing/2014/main" val="3138324081"/>
                    </a:ext>
                  </a:extLst>
                </a:gridCol>
              </a:tblGrid>
              <a:tr h="503696">
                <a:tc>
                  <a:txBody>
                    <a:bodyPr/>
                    <a:lstStyle/>
                    <a:p>
                      <a:pPr algn="ctr" fontAlgn="b"/>
                      <a:endParaRPr lang="en-US" sz="1300" b="1"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300" b="1" i="0" u="none" strike="noStrike">
                          <a:solidFill>
                            <a:schemeClr val="bg1"/>
                          </a:solidFill>
                          <a:effectLst/>
                          <a:latin typeface="Calibri" panose="020F0502020204030204" pitchFamily="34" charset="0"/>
                        </a:rPr>
                        <a:t>NO</a:t>
                      </a:r>
                      <a:r>
                        <a:rPr lang="en-US" sz="1300" b="1" i="0" u="none" strike="noStrike" baseline="-25000">
                          <a:solidFill>
                            <a:schemeClr val="bg1"/>
                          </a:solidFill>
                          <a:effectLst/>
                          <a:latin typeface="Calibri" panose="020F0502020204030204" pitchFamily="34" charset="0"/>
                        </a:rPr>
                        <a:t>x</a:t>
                      </a:r>
                      <a:r>
                        <a:rPr lang="en-US" sz="1300" b="1" i="0" u="none" strike="noStrike">
                          <a:solidFill>
                            <a:schemeClr val="bg1"/>
                          </a:solidFill>
                          <a:effectLst/>
                          <a:latin typeface="Calibri" panose="020F0502020204030204" pitchFamily="34" charset="0"/>
                        </a:rPr>
                        <a:t> Reductions </a:t>
                      </a:r>
                    </a:p>
                    <a:p>
                      <a:pPr algn="ctr" fontAlgn="b"/>
                      <a:r>
                        <a:rPr lang="en-US" sz="1300" b="1" i="0" u="none" strike="noStrike">
                          <a:solidFill>
                            <a:schemeClr val="bg1"/>
                          </a:solidFill>
                          <a:effectLst/>
                          <a:latin typeface="Calibri" panose="020F0502020204030204" pitchFamily="34" charset="0"/>
                        </a:rPr>
                        <a:t>(tons/year)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a:noFill/>
                    </a:lnL>
                    <a:lnR>
                      <a:noFill/>
                    </a:lnR>
                    <a:lnT>
                      <a:noFill/>
                    </a:lnT>
                    <a:lnB>
                      <a:noFill/>
                    </a:lnB>
                  </a:tcPr>
                </a:tc>
                <a:tc hMerge="1">
                  <a:txBody>
                    <a:bodyPr/>
                    <a:lstStyle/>
                    <a:p>
                      <a:endParaRPr lang="en-US"/>
                    </a:p>
                  </a:txBody>
                  <a:tcPr>
                    <a:lnL>
                      <a:noFill/>
                    </a:lnL>
                    <a:lnR>
                      <a:noFill/>
                    </a:lnR>
                    <a:lnT>
                      <a:noFill/>
                    </a:lnT>
                    <a:lnB>
                      <a:noFill/>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300" b="1" i="0" u="none" strike="noStrike">
                          <a:solidFill>
                            <a:schemeClr val="bg1"/>
                          </a:solidFill>
                          <a:effectLst/>
                          <a:latin typeface="Calibri" panose="020F0502020204030204" pitchFamily="34" charset="0"/>
                        </a:rPr>
                        <a:t>PM</a:t>
                      </a:r>
                      <a:r>
                        <a:rPr lang="en-US" sz="1300" b="1" i="0" u="none" strike="noStrike" baseline="-25000">
                          <a:solidFill>
                            <a:schemeClr val="bg1"/>
                          </a:solidFill>
                          <a:effectLst/>
                          <a:latin typeface="Calibri" panose="020F0502020204030204" pitchFamily="34" charset="0"/>
                        </a:rPr>
                        <a:t>2.5</a:t>
                      </a:r>
                      <a:r>
                        <a:rPr lang="en-US" sz="1300" b="1" i="0" u="none" strike="noStrike">
                          <a:solidFill>
                            <a:schemeClr val="bg1"/>
                          </a:solidFill>
                          <a:effectLst/>
                          <a:latin typeface="Calibri" panose="020F0502020204030204" pitchFamily="34" charset="0"/>
                        </a:rPr>
                        <a:t> Reductions </a:t>
                      </a:r>
                    </a:p>
                    <a:p>
                      <a:pPr algn="ctr" fontAlgn="b"/>
                      <a:r>
                        <a:rPr lang="en-US" sz="1300" b="1" i="0" u="none" strike="noStrike">
                          <a:solidFill>
                            <a:schemeClr val="bg1"/>
                          </a:solidFill>
                          <a:effectLst/>
                          <a:latin typeface="Calibri" panose="020F0502020204030204" pitchFamily="34" charset="0"/>
                        </a:rPr>
                        <a:t>(tons/Year)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74320">
                <a:tc>
                  <a:txBody>
                    <a:bodyPr/>
                    <a:lstStyle/>
                    <a:p>
                      <a:pPr algn="l" fontAlgn="b"/>
                      <a:r>
                        <a:rPr lang="en-US" sz="1300" b="0" i="0" u="none" strike="noStrike">
                          <a:solidFill>
                            <a:srgbClr val="000000"/>
                          </a:solidFill>
                          <a:effectLst/>
                          <a:latin typeface="Calibri" panose="020F0502020204030204" pitchFamily="34" charset="0"/>
                        </a:rPr>
                        <a:t>Project Type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2020</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2025</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2030</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2035</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2020</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2025</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2030</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0" u="none" strike="noStrike">
                          <a:solidFill>
                            <a:srgbClr val="000000"/>
                          </a:solidFill>
                          <a:effectLst/>
                        </a:rPr>
                        <a:t>2035</a:t>
                      </a:r>
                      <a:endParaRPr lang="en-US" sz="1300" b="0"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274320">
                <a:tc>
                  <a:txBody>
                    <a:bodyPr/>
                    <a:lstStyle/>
                    <a:p>
                      <a:pPr algn="l" rtl="0" fontAlgn="b"/>
                      <a:r>
                        <a:rPr lang="en-US" sz="1300" b="0" i="0" u="none" strike="noStrike">
                          <a:solidFill>
                            <a:srgbClr val="000000"/>
                          </a:solidFill>
                          <a:effectLst/>
                          <a:latin typeface="Calibri" panose="020F0502020204030204" pitchFamily="34" charset="0"/>
                        </a:rPr>
                        <a:t>Fueling Infrastructure - Electric Chargers - LD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12.98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36.88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13.51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1.73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0.63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74320">
                <a:tc>
                  <a:txBody>
                    <a:bodyPr/>
                    <a:lstStyle/>
                    <a:p>
                      <a:pPr algn="l" rtl="0" fontAlgn="b"/>
                      <a:r>
                        <a:rPr lang="en-US" sz="1300" b="0" i="0" u="none" strike="noStrike">
                          <a:solidFill>
                            <a:srgbClr val="000000"/>
                          </a:solidFill>
                          <a:effectLst/>
                          <a:latin typeface="Calibri" panose="020F0502020204030204" pitchFamily="34" charset="0"/>
                        </a:rPr>
                        <a:t>Fueling Infrastructure - Electric Chargers - MD/HD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8.65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39.44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35.01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3.82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7003604"/>
                  </a:ext>
                </a:extLst>
              </a:tr>
              <a:tr h="274320">
                <a:tc>
                  <a:txBody>
                    <a:bodyPr/>
                    <a:lstStyle/>
                    <a:p>
                      <a:pPr algn="l" rtl="0" fontAlgn="b"/>
                      <a:r>
                        <a:rPr lang="en-US" sz="1300" b="0" i="0" u="none" strike="noStrike">
                          <a:solidFill>
                            <a:srgbClr val="000000"/>
                          </a:solidFill>
                          <a:effectLst/>
                          <a:latin typeface="Calibri" panose="020F0502020204030204" pitchFamily="34" charset="0"/>
                        </a:rPr>
                        <a:t>Fueling Infrastructure - Hydrogen - LD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0.70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0.60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0722371"/>
                  </a:ext>
                </a:extLst>
              </a:tr>
              <a:tr h="274320">
                <a:tc>
                  <a:txBody>
                    <a:bodyPr/>
                    <a:lstStyle/>
                    <a:p>
                      <a:pPr algn="l" rtl="0" fontAlgn="b"/>
                      <a:r>
                        <a:rPr lang="en-US" sz="1300" b="0" i="0" u="none" strike="noStrike">
                          <a:solidFill>
                            <a:srgbClr val="000000"/>
                          </a:solidFill>
                          <a:effectLst/>
                          <a:latin typeface="Calibri" panose="020F0502020204030204" pitchFamily="34" charset="0"/>
                        </a:rPr>
                        <a:t>Fueling Infrastructure - Hydrogen - MD/HD</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0.40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2.78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2.80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25358785"/>
                  </a:ext>
                </a:extLst>
              </a:tr>
              <a:tr h="274320">
                <a:tc>
                  <a:txBody>
                    <a:bodyPr/>
                    <a:lstStyle/>
                    <a:p>
                      <a:pPr algn="l" rtl="0" fontAlgn="b"/>
                      <a:r>
                        <a:rPr lang="en-US" sz="1300" b="0" i="0" u="none" strike="noStrike">
                          <a:solidFill>
                            <a:srgbClr val="000000"/>
                          </a:solidFill>
                          <a:effectLst/>
                          <a:latin typeface="Calibri" panose="020F0502020204030204" pitchFamily="34" charset="0"/>
                        </a:rPr>
                        <a:t>Fueling Infrastructure - Natural and Renewable Gas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61297232"/>
                  </a:ext>
                </a:extLst>
              </a:tr>
              <a:tr h="274320">
                <a:tc>
                  <a:txBody>
                    <a:bodyPr/>
                    <a:lstStyle/>
                    <a:p>
                      <a:pPr algn="l" rtl="0" fontAlgn="b"/>
                      <a:r>
                        <a:rPr lang="en-US" sz="1300" b="0" i="0" u="none" strike="noStrike">
                          <a:solidFill>
                            <a:srgbClr val="000000"/>
                          </a:solidFill>
                          <a:effectLst/>
                          <a:latin typeface="Calibri" panose="020F0502020204030204" pitchFamily="34" charset="0"/>
                        </a:rPr>
                        <a:t>Vehicles - CVRP and HVIP Support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1.79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1.77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52189381"/>
                  </a:ext>
                </a:extLst>
              </a:tr>
              <a:tr h="274320">
                <a:tc>
                  <a:txBody>
                    <a:bodyPr/>
                    <a:lstStyle/>
                    <a:p>
                      <a:pPr algn="l" rtl="0" fontAlgn="b"/>
                      <a:r>
                        <a:rPr lang="en-US" sz="1300" b="0" i="0" u="none" strike="noStrike">
                          <a:solidFill>
                            <a:srgbClr val="000000"/>
                          </a:solidFill>
                          <a:effectLst/>
                          <a:latin typeface="Calibri" panose="020F0502020204030204" pitchFamily="34" charset="0"/>
                        </a:rPr>
                        <a:t>Vehicles - MD/HD Truck Demonstration</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3.41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7.63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2.29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1836405"/>
                  </a:ext>
                </a:extLst>
              </a:tr>
              <a:tr h="274320">
                <a:tc>
                  <a:txBody>
                    <a:bodyPr/>
                    <a:lstStyle/>
                    <a:p>
                      <a:pPr algn="l" rtl="0" fontAlgn="b"/>
                      <a:r>
                        <a:rPr lang="en-US" sz="1300" b="0" i="0" u="none" strike="noStrike">
                          <a:solidFill>
                            <a:srgbClr val="000000"/>
                          </a:solidFill>
                          <a:effectLst/>
                          <a:latin typeface="Calibri" panose="020F0502020204030204" pitchFamily="34" charset="0"/>
                        </a:rPr>
                        <a:t>Vehicles – Light-Duty BEVs and PHEVs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7298243"/>
                  </a:ext>
                </a:extLst>
              </a:tr>
              <a:tr h="274320">
                <a:tc>
                  <a:txBody>
                    <a:bodyPr/>
                    <a:lstStyle/>
                    <a:p>
                      <a:pPr algn="l" rtl="0" fontAlgn="b"/>
                      <a:r>
                        <a:rPr lang="en-US" sz="1300" b="0" i="0" u="none" strike="noStrike">
                          <a:solidFill>
                            <a:srgbClr val="000000"/>
                          </a:solidFill>
                          <a:effectLst/>
                          <a:latin typeface="Calibri" panose="020F0502020204030204" pitchFamily="34" charset="0"/>
                        </a:rPr>
                        <a:t>Vehicles - Natural Gas Commercial Trucks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21253090"/>
                  </a:ext>
                </a:extLst>
              </a:tr>
              <a:tr h="274320">
                <a:tc>
                  <a:txBody>
                    <a:bodyPr/>
                    <a:lstStyle/>
                    <a:p>
                      <a:pPr algn="l" rtl="0" fontAlgn="b"/>
                      <a:r>
                        <a:rPr lang="en-US" sz="1300" b="1" i="0" u="none" strike="noStrike">
                          <a:solidFill>
                            <a:srgbClr val="000000"/>
                          </a:solidFill>
                          <a:effectLst/>
                          <a:latin typeface="Calibri" panose="020F0502020204030204" pitchFamily="34" charset="0"/>
                        </a:rPr>
                        <a:t>Total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7.42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34.81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85.58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51.92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0.39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2.71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5.82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1" i="0" u="none" strike="noStrike">
                          <a:solidFill>
                            <a:srgbClr val="000000"/>
                          </a:solidFill>
                          <a:effectLst/>
                          <a:latin typeface="Calibri" panose="020F0502020204030204" pitchFamily="34" charset="0"/>
                        </a:rPr>
                        <a:t>4.14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2045857"/>
                  </a:ext>
                </a:extLst>
              </a:tr>
            </a:tbl>
          </a:graphicData>
        </a:graphic>
      </p:graphicFrame>
      <p:sp>
        <p:nvSpPr>
          <p:cNvPr id="12" name="TextBox 11">
            <a:extLst>
              <a:ext uri="{FF2B5EF4-FFF2-40B4-BE49-F238E27FC236}">
                <a16:creationId xmlns:a16="http://schemas.microsoft.com/office/drawing/2014/main" id="{9791C4E1-290E-440B-E7A2-66D77B0A026C}"/>
              </a:ext>
            </a:extLst>
          </p:cNvPr>
          <p:cNvSpPr txBox="1"/>
          <p:nvPr/>
        </p:nvSpPr>
        <p:spPr>
          <a:xfrm>
            <a:off x="556381" y="976898"/>
            <a:ext cx="11079237" cy="369332"/>
          </a:xfrm>
          <a:prstGeom prst="rect">
            <a:avLst/>
          </a:prstGeom>
          <a:noFill/>
        </p:spPr>
        <p:txBody>
          <a:bodyPr wrap="square" rtlCol="0">
            <a:spAutoFit/>
          </a:bodyPr>
          <a:lstStyle/>
          <a:p>
            <a:r>
              <a:rPr lang="en-US"/>
              <a:t>Annual expected benefits are shown by project subclass and evaluation year:</a:t>
            </a:r>
          </a:p>
        </p:txBody>
      </p:sp>
    </p:spTree>
    <p:extLst>
      <p:ext uri="{BB962C8B-B14F-4D97-AF65-F5344CB8AC3E}">
        <p14:creationId xmlns:p14="http://schemas.microsoft.com/office/powerpoint/2010/main" val="1954364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a:t>Expected Benefits to Disadvantaged and Low-Income Communities</a:t>
            </a:r>
          </a:p>
        </p:txBody>
      </p:sp>
    </p:spTree>
    <p:extLst>
      <p:ext uri="{BB962C8B-B14F-4D97-AF65-F5344CB8AC3E}">
        <p14:creationId xmlns:p14="http://schemas.microsoft.com/office/powerpoint/2010/main" val="34091893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5B0F4-91B0-415A-2B42-8EA1BF3886FF}"/>
              </a:ext>
            </a:extLst>
          </p:cNvPr>
          <p:cNvSpPr>
            <a:spLocks noGrp="1"/>
          </p:cNvSpPr>
          <p:nvPr>
            <p:ph type="title"/>
          </p:nvPr>
        </p:nvSpPr>
        <p:spPr/>
        <p:txBody>
          <a:bodyPr/>
          <a:lstStyle/>
          <a:p>
            <a:r>
              <a:rPr lang="en-US"/>
              <a:t>Cumulative Expected Benefits in 2035 in </a:t>
            </a:r>
            <a:br>
              <a:rPr lang="en-US"/>
            </a:br>
            <a:r>
              <a:rPr lang="en-US"/>
              <a:t>Disadvantaged and Low-Income Communities</a:t>
            </a:r>
          </a:p>
        </p:txBody>
      </p:sp>
      <p:sp>
        <p:nvSpPr>
          <p:cNvPr id="5" name="TextBox 4">
            <a:extLst>
              <a:ext uri="{FF2B5EF4-FFF2-40B4-BE49-F238E27FC236}">
                <a16:creationId xmlns:a16="http://schemas.microsoft.com/office/drawing/2014/main" id="{35C1E71A-535D-AAC9-D7C2-4EE86D685499}"/>
              </a:ext>
            </a:extLst>
          </p:cNvPr>
          <p:cNvSpPr txBox="1"/>
          <p:nvPr/>
        </p:nvSpPr>
        <p:spPr>
          <a:xfrm>
            <a:off x="591893" y="1425013"/>
            <a:ext cx="5942074" cy="369332"/>
          </a:xfrm>
          <a:prstGeom prst="rect">
            <a:avLst/>
          </a:prstGeom>
          <a:noFill/>
        </p:spPr>
        <p:txBody>
          <a:bodyPr wrap="square" rtlCol="0">
            <a:spAutoFit/>
          </a:bodyPr>
          <a:lstStyle/>
          <a:p>
            <a:pPr algn="ctr"/>
            <a:r>
              <a:rPr lang="en-US"/>
              <a:t>Benefits to Disadvantaged Communities (DACs)</a:t>
            </a:r>
          </a:p>
        </p:txBody>
      </p:sp>
      <p:sp>
        <p:nvSpPr>
          <p:cNvPr id="6" name="TextBox 5">
            <a:extLst>
              <a:ext uri="{FF2B5EF4-FFF2-40B4-BE49-F238E27FC236}">
                <a16:creationId xmlns:a16="http://schemas.microsoft.com/office/drawing/2014/main" id="{1BDA3F09-85AD-F0EE-8378-05DB8E774033}"/>
              </a:ext>
            </a:extLst>
          </p:cNvPr>
          <p:cNvSpPr txBox="1"/>
          <p:nvPr/>
        </p:nvSpPr>
        <p:spPr>
          <a:xfrm>
            <a:off x="591893" y="3786472"/>
            <a:ext cx="5942074" cy="369332"/>
          </a:xfrm>
          <a:prstGeom prst="rect">
            <a:avLst/>
          </a:prstGeom>
          <a:noFill/>
        </p:spPr>
        <p:txBody>
          <a:bodyPr wrap="square" rtlCol="0">
            <a:spAutoFit/>
          </a:bodyPr>
          <a:lstStyle/>
          <a:p>
            <a:pPr algn="ctr"/>
            <a:r>
              <a:rPr lang="en-US"/>
              <a:t>Benefits to Low-Income Communities (LICs)</a:t>
            </a:r>
          </a:p>
        </p:txBody>
      </p:sp>
      <p:graphicFrame>
        <p:nvGraphicFramePr>
          <p:cNvPr id="7" name="Table 6">
            <a:extLst>
              <a:ext uri="{FF2B5EF4-FFF2-40B4-BE49-F238E27FC236}">
                <a16:creationId xmlns:a16="http://schemas.microsoft.com/office/drawing/2014/main" id="{CB13BC90-9401-269B-9AB5-DCF858557BEC}"/>
              </a:ext>
            </a:extLst>
          </p:cNvPr>
          <p:cNvGraphicFramePr>
            <a:graphicFrameLocks noGrp="1"/>
          </p:cNvGraphicFramePr>
          <p:nvPr>
            <p:extLst>
              <p:ext uri="{D42A27DB-BD31-4B8C-83A1-F6EECF244321}">
                <p14:modId xmlns:p14="http://schemas.microsoft.com/office/powerpoint/2010/main" val="132509416"/>
              </p:ext>
            </p:extLst>
          </p:nvPr>
        </p:nvGraphicFramePr>
        <p:xfrm>
          <a:off x="591892" y="1791145"/>
          <a:ext cx="5942075" cy="1426845"/>
        </p:xfrm>
        <a:graphic>
          <a:graphicData uri="http://schemas.openxmlformats.org/drawingml/2006/table">
            <a:tbl>
              <a:tblPr firstRow="1" bandRow="1">
                <a:tableStyleId>{0660B408-B3CF-4A94-85FC-2B1E0A45F4A2}</a:tableStyleId>
              </a:tblPr>
              <a:tblGrid>
                <a:gridCol w="1188415">
                  <a:extLst>
                    <a:ext uri="{9D8B030D-6E8A-4147-A177-3AD203B41FA5}">
                      <a16:colId xmlns:a16="http://schemas.microsoft.com/office/drawing/2014/main" val="3510074891"/>
                    </a:ext>
                  </a:extLst>
                </a:gridCol>
                <a:gridCol w="1188415">
                  <a:extLst>
                    <a:ext uri="{9D8B030D-6E8A-4147-A177-3AD203B41FA5}">
                      <a16:colId xmlns:a16="http://schemas.microsoft.com/office/drawing/2014/main" val="1056253556"/>
                    </a:ext>
                  </a:extLst>
                </a:gridCol>
                <a:gridCol w="1188415">
                  <a:extLst>
                    <a:ext uri="{9D8B030D-6E8A-4147-A177-3AD203B41FA5}">
                      <a16:colId xmlns:a16="http://schemas.microsoft.com/office/drawing/2014/main" val="3745830277"/>
                    </a:ext>
                  </a:extLst>
                </a:gridCol>
                <a:gridCol w="1188415">
                  <a:extLst>
                    <a:ext uri="{9D8B030D-6E8A-4147-A177-3AD203B41FA5}">
                      <a16:colId xmlns:a16="http://schemas.microsoft.com/office/drawing/2014/main" val="3861454359"/>
                    </a:ext>
                  </a:extLst>
                </a:gridCol>
                <a:gridCol w="1188415">
                  <a:extLst>
                    <a:ext uri="{9D8B030D-6E8A-4147-A177-3AD203B41FA5}">
                      <a16:colId xmlns:a16="http://schemas.microsoft.com/office/drawing/2014/main" val="3105543809"/>
                    </a:ext>
                  </a:extLst>
                </a:gridCol>
              </a:tblGrid>
              <a:tr h="503696">
                <a:tc>
                  <a:txBody>
                    <a:bodyPr/>
                    <a:lstStyle/>
                    <a:p>
                      <a:pPr algn="ctr" fontAlgn="b"/>
                      <a:endParaRPr lang="en-US" sz="1300" b="1"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a:solidFill>
                            <a:schemeClr val="bg1"/>
                          </a:solidFill>
                          <a:effectLst/>
                          <a:latin typeface="Calibri" panose="020F0502020204030204" pitchFamily="34" charset="0"/>
                        </a:rPr>
                        <a:t>Petroleum Reductions</a:t>
                      </a:r>
                    </a:p>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a:solidFill>
                            <a:schemeClr val="bg1"/>
                          </a:solidFill>
                          <a:effectLst/>
                          <a:latin typeface="Calibri" panose="020F0502020204030204" pitchFamily="34" charset="0"/>
                        </a:rPr>
                        <a:t>(million gallons)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a:solidFill>
                            <a:schemeClr val="bg1"/>
                          </a:solidFill>
                          <a:effectLst/>
                          <a:latin typeface="Calibri" panose="020F0502020204030204" pitchFamily="34" charset="0"/>
                        </a:rPr>
                        <a:t>GHG </a:t>
                      </a:r>
                    </a:p>
                    <a:p>
                      <a:pPr algn="ctr" fontAlgn="b"/>
                      <a:r>
                        <a:rPr lang="en-US" sz="1300" b="1" i="0" u="none" strike="noStrike">
                          <a:solidFill>
                            <a:schemeClr val="bg1"/>
                          </a:solidFill>
                          <a:effectLst/>
                          <a:latin typeface="Calibri" panose="020F0502020204030204" pitchFamily="34" charset="0"/>
                        </a:rPr>
                        <a:t>Reductions</a:t>
                      </a:r>
                    </a:p>
                    <a:p>
                      <a:pPr algn="ctr" fontAlgn="b"/>
                      <a:r>
                        <a:rPr lang="en-US" sz="1300" b="1" i="0" u="none" strike="noStrike">
                          <a:solidFill>
                            <a:schemeClr val="bg1"/>
                          </a:solidFill>
                          <a:effectLst/>
                          <a:latin typeface="Calibri" panose="020F0502020204030204" pitchFamily="34" charset="0"/>
                        </a:rPr>
                        <a:t>(thousand tons)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a:solidFill>
                            <a:schemeClr val="bg1"/>
                          </a:solidFill>
                          <a:effectLst/>
                          <a:latin typeface="Calibri" panose="020F0502020204030204" pitchFamily="34" charset="0"/>
                        </a:rPr>
                        <a:t>NO</a:t>
                      </a:r>
                      <a:r>
                        <a:rPr lang="en-US" sz="1300" b="1" i="0" u="none" strike="noStrike" baseline="-25000">
                          <a:solidFill>
                            <a:schemeClr val="bg1"/>
                          </a:solidFill>
                          <a:effectLst/>
                          <a:latin typeface="Calibri" panose="020F0502020204030204" pitchFamily="34" charset="0"/>
                        </a:rPr>
                        <a:t>x</a:t>
                      </a:r>
                    </a:p>
                    <a:p>
                      <a:pPr algn="ctr" fontAlgn="b"/>
                      <a:r>
                        <a:rPr lang="en-US" sz="1300" b="1" i="0" u="none" strike="noStrike">
                          <a:solidFill>
                            <a:schemeClr val="bg1"/>
                          </a:solidFill>
                          <a:effectLst/>
                          <a:latin typeface="Calibri" panose="020F0502020204030204" pitchFamily="34" charset="0"/>
                        </a:rPr>
                        <a:t>Reductions</a:t>
                      </a:r>
                    </a:p>
                    <a:p>
                      <a:pPr algn="ctr" fontAlgn="b"/>
                      <a:r>
                        <a:rPr lang="en-US" sz="1300" b="1" i="0" u="none" strike="noStrike">
                          <a:solidFill>
                            <a:schemeClr val="bg1"/>
                          </a:solidFill>
                          <a:effectLst/>
                          <a:latin typeface="Calibri" panose="020F0502020204030204" pitchFamily="34" charset="0"/>
                        </a:rPr>
                        <a:t>(tons)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a:solidFill>
                            <a:schemeClr val="bg1"/>
                          </a:solidFill>
                          <a:effectLst/>
                          <a:latin typeface="Calibri" panose="020F0502020204030204" pitchFamily="34" charset="0"/>
                        </a:rPr>
                        <a:t>PM</a:t>
                      </a:r>
                      <a:r>
                        <a:rPr lang="en-US" sz="1300" b="1" i="0" u="none" strike="noStrike" baseline="-25000">
                          <a:solidFill>
                            <a:schemeClr val="bg1"/>
                          </a:solidFill>
                          <a:effectLst/>
                          <a:latin typeface="Calibri" panose="020F0502020204030204" pitchFamily="34" charset="0"/>
                        </a:rPr>
                        <a:t>2.5</a:t>
                      </a:r>
                    </a:p>
                    <a:p>
                      <a:pPr algn="ctr" fontAlgn="b"/>
                      <a:r>
                        <a:rPr lang="en-US" sz="1300" b="1" i="0" u="none" strike="noStrike">
                          <a:solidFill>
                            <a:schemeClr val="bg1"/>
                          </a:solidFill>
                          <a:effectLst/>
                          <a:latin typeface="Calibri" panose="020F0502020204030204" pitchFamily="34" charset="0"/>
                        </a:rPr>
                        <a:t>Reductions</a:t>
                      </a:r>
                    </a:p>
                    <a:p>
                      <a:pPr algn="ctr" fontAlgn="b"/>
                      <a:r>
                        <a:rPr lang="en-US" sz="1300" b="1" i="0" u="none" strike="noStrike">
                          <a:solidFill>
                            <a:schemeClr val="bg1"/>
                          </a:solidFill>
                          <a:effectLst/>
                          <a:latin typeface="Calibri" panose="020F0502020204030204" pitchFamily="34" charset="0"/>
                        </a:rPr>
                        <a:t>(tons)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74320">
                <a:tc>
                  <a:txBody>
                    <a:bodyPr/>
                    <a:lstStyle/>
                    <a:p>
                      <a:pPr algn="l" fontAlgn="b"/>
                      <a:r>
                        <a:rPr lang="en-US" sz="1300" b="0" i="0" u="none" strike="noStrike">
                          <a:solidFill>
                            <a:srgbClr val="000000"/>
                          </a:solidFill>
                          <a:effectLst/>
                          <a:latin typeface="Calibri" panose="020F0502020204030204" pitchFamily="34" charset="0"/>
                        </a:rPr>
                        <a:t>Inside DAC</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536.80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3,718.45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252.34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19.72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274320">
                <a:tc>
                  <a:txBody>
                    <a:bodyPr/>
                    <a:lstStyle/>
                    <a:p>
                      <a:pPr algn="l" rtl="0" fontAlgn="b"/>
                      <a:r>
                        <a:rPr lang="en-US" sz="1300" b="0" i="0" u="none" strike="noStrike">
                          <a:solidFill>
                            <a:srgbClr val="000000"/>
                          </a:solidFill>
                          <a:effectLst/>
                          <a:latin typeface="Calibri" panose="020F0502020204030204" pitchFamily="34" charset="0"/>
                        </a:rPr>
                        <a:t>Outside DAC</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488.14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3,051.23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337.71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25.58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74320">
                <a:tc>
                  <a:txBody>
                    <a:bodyPr/>
                    <a:lstStyle/>
                    <a:p>
                      <a:pPr algn="l" rtl="0" fontAlgn="b"/>
                      <a:r>
                        <a:rPr lang="en-US" sz="1300" b="0" i="0" u="none" strike="noStrike">
                          <a:solidFill>
                            <a:srgbClr val="000000"/>
                          </a:solidFill>
                          <a:effectLst/>
                          <a:latin typeface="Calibri" panose="020F0502020204030204" pitchFamily="34" charset="0"/>
                        </a:rPr>
                        <a:t>Statewide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440.90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2,920.85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263.26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7003604"/>
                  </a:ext>
                </a:extLst>
              </a:tr>
            </a:tbl>
          </a:graphicData>
        </a:graphic>
      </p:graphicFrame>
      <p:graphicFrame>
        <p:nvGraphicFramePr>
          <p:cNvPr id="10" name="Table 9">
            <a:extLst>
              <a:ext uri="{FF2B5EF4-FFF2-40B4-BE49-F238E27FC236}">
                <a16:creationId xmlns:a16="http://schemas.microsoft.com/office/drawing/2014/main" id="{5B9478C3-359D-5F3D-9174-4928858466DB}"/>
              </a:ext>
            </a:extLst>
          </p:cNvPr>
          <p:cNvGraphicFramePr>
            <a:graphicFrameLocks noGrp="1"/>
          </p:cNvGraphicFramePr>
          <p:nvPr>
            <p:extLst>
              <p:ext uri="{D42A27DB-BD31-4B8C-83A1-F6EECF244321}">
                <p14:modId xmlns:p14="http://schemas.microsoft.com/office/powerpoint/2010/main" val="1651087322"/>
              </p:ext>
            </p:extLst>
          </p:nvPr>
        </p:nvGraphicFramePr>
        <p:xfrm>
          <a:off x="591893" y="4152605"/>
          <a:ext cx="5942075" cy="1426845"/>
        </p:xfrm>
        <a:graphic>
          <a:graphicData uri="http://schemas.openxmlformats.org/drawingml/2006/table">
            <a:tbl>
              <a:tblPr firstRow="1" bandRow="1">
                <a:tableStyleId>{0660B408-B3CF-4A94-85FC-2B1E0A45F4A2}</a:tableStyleId>
              </a:tblPr>
              <a:tblGrid>
                <a:gridCol w="1188415">
                  <a:extLst>
                    <a:ext uri="{9D8B030D-6E8A-4147-A177-3AD203B41FA5}">
                      <a16:colId xmlns:a16="http://schemas.microsoft.com/office/drawing/2014/main" val="3510074891"/>
                    </a:ext>
                  </a:extLst>
                </a:gridCol>
                <a:gridCol w="1188415">
                  <a:extLst>
                    <a:ext uri="{9D8B030D-6E8A-4147-A177-3AD203B41FA5}">
                      <a16:colId xmlns:a16="http://schemas.microsoft.com/office/drawing/2014/main" val="1056253556"/>
                    </a:ext>
                  </a:extLst>
                </a:gridCol>
                <a:gridCol w="1188415">
                  <a:extLst>
                    <a:ext uri="{9D8B030D-6E8A-4147-A177-3AD203B41FA5}">
                      <a16:colId xmlns:a16="http://schemas.microsoft.com/office/drawing/2014/main" val="3745830277"/>
                    </a:ext>
                  </a:extLst>
                </a:gridCol>
                <a:gridCol w="1188415">
                  <a:extLst>
                    <a:ext uri="{9D8B030D-6E8A-4147-A177-3AD203B41FA5}">
                      <a16:colId xmlns:a16="http://schemas.microsoft.com/office/drawing/2014/main" val="3861454359"/>
                    </a:ext>
                  </a:extLst>
                </a:gridCol>
                <a:gridCol w="1188415">
                  <a:extLst>
                    <a:ext uri="{9D8B030D-6E8A-4147-A177-3AD203B41FA5}">
                      <a16:colId xmlns:a16="http://schemas.microsoft.com/office/drawing/2014/main" val="3105543809"/>
                    </a:ext>
                  </a:extLst>
                </a:gridCol>
              </a:tblGrid>
              <a:tr h="503696">
                <a:tc>
                  <a:txBody>
                    <a:bodyPr/>
                    <a:lstStyle/>
                    <a:p>
                      <a:pPr algn="ctr" fontAlgn="b"/>
                      <a:endParaRPr lang="en-US" sz="1300" b="1" i="0" u="none" strike="noStrike">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a:solidFill>
                            <a:schemeClr val="bg1"/>
                          </a:solidFill>
                          <a:effectLst/>
                          <a:latin typeface="Calibri" panose="020F0502020204030204" pitchFamily="34" charset="0"/>
                        </a:rPr>
                        <a:t>Petroleum Reductions</a:t>
                      </a:r>
                    </a:p>
                    <a:p>
                      <a:pPr marL="0" marR="0" lvl="0" indent="0" algn="ctr" defTabSz="457200" rtl="0" eaLnBrk="1" fontAlgn="b" latinLnBrk="0" hangingPunct="1">
                        <a:lnSpc>
                          <a:spcPct val="100000"/>
                        </a:lnSpc>
                        <a:spcBef>
                          <a:spcPts val="0"/>
                        </a:spcBef>
                        <a:spcAft>
                          <a:spcPts val="0"/>
                        </a:spcAft>
                        <a:buClrTx/>
                        <a:buSzTx/>
                        <a:buFontTx/>
                        <a:buNone/>
                        <a:tabLst/>
                        <a:defRPr/>
                      </a:pPr>
                      <a:r>
                        <a:rPr lang="en-US" sz="1300" b="1" i="0" u="none" strike="noStrike">
                          <a:solidFill>
                            <a:schemeClr val="bg1"/>
                          </a:solidFill>
                          <a:effectLst/>
                          <a:latin typeface="Calibri" panose="020F0502020204030204" pitchFamily="34" charset="0"/>
                        </a:rPr>
                        <a:t>(million gallons)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a:solidFill>
                            <a:schemeClr val="bg1"/>
                          </a:solidFill>
                          <a:effectLst/>
                          <a:latin typeface="Calibri" panose="020F0502020204030204" pitchFamily="34" charset="0"/>
                        </a:rPr>
                        <a:t>GHG </a:t>
                      </a:r>
                    </a:p>
                    <a:p>
                      <a:pPr algn="ctr" fontAlgn="b"/>
                      <a:r>
                        <a:rPr lang="en-US" sz="1300" b="1" i="0" u="none" strike="noStrike">
                          <a:solidFill>
                            <a:schemeClr val="bg1"/>
                          </a:solidFill>
                          <a:effectLst/>
                          <a:latin typeface="Calibri" panose="020F0502020204030204" pitchFamily="34" charset="0"/>
                        </a:rPr>
                        <a:t>Reductions</a:t>
                      </a:r>
                    </a:p>
                    <a:p>
                      <a:pPr algn="ctr" fontAlgn="b"/>
                      <a:r>
                        <a:rPr lang="en-US" sz="1300" b="1" i="0" u="none" strike="noStrike">
                          <a:solidFill>
                            <a:schemeClr val="bg1"/>
                          </a:solidFill>
                          <a:effectLst/>
                          <a:latin typeface="Calibri" panose="020F0502020204030204" pitchFamily="34" charset="0"/>
                        </a:rPr>
                        <a:t>(thousand tons)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a:solidFill>
                            <a:schemeClr val="bg1"/>
                          </a:solidFill>
                          <a:effectLst/>
                          <a:latin typeface="Calibri" panose="020F0502020204030204" pitchFamily="34" charset="0"/>
                        </a:rPr>
                        <a:t>NO</a:t>
                      </a:r>
                      <a:r>
                        <a:rPr lang="en-US" sz="1300" b="1" i="0" u="none" strike="noStrike" baseline="-25000">
                          <a:solidFill>
                            <a:schemeClr val="bg1"/>
                          </a:solidFill>
                          <a:effectLst/>
                          <a:latin typeface="Calibri" panose="020F0502020204030204" pitchFamily="34" charset="0"/>
                        </a:rPr>
                        <a:t>x</a:t>
                      </a:r>
                    </a:p>
                    <a:p>
                      <a:pPr algn="ctr" fontAlgn="b"/>
                      <a:r>
                        <a:rPr lang="en-US" sz="1300" b="1" i="0" u="none" strike="noStrike">
                          <a:solidFill>
                            <a:schemeClr val="bg1"/>
                          </a:solidFill>
                          <a:effectLst/>
                          <a:latin typeface="Calibri" panose="020F0502020204030204" pitchFamily="34" charset="0"/>
                        </a:rPr>
                        <a:t>Reductions</a:t>
                      </a:r>
                    </a:p>
                    <a:p>
                      <a:pPr algn="ctr" fontAlgn="b"/>
                      <a:r>
                        <a:rPr lang="en-US" sz="1300" b="1" i="0" u="none" strike="noStrike">
                          <a:solidFill>
                            <a:schemeClr val="bg1"/>
                          </a:solidFill>
                          <a:effectLst/>
                          <a:latin typeface="Calibri" panose="020F0502020204030204" pitchFamily="34" charset="0"/>
                        </a:rPr>
                        <a:t>(tons)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300" b="1" i="0" u="none" strike="noStrike">
                          <a:solidFill>
                            <a:schemeClr val="bg1"/>
                          </a:solidFill>
                          <a:effectLst/>
                          <a:latin typeface="Calibri" panose="020F0502020204030204" pitchFamily="34" charset="0"/>
                        </a:rPr>
                        <a:t>PM</a:t>
                      </a:r>
                      <a:r>
                        <a:rPr lang="en-US" sz="1300" b="1" i="0" u="none" strike="noStrike" baseline="-25000">
                          <a:solidFill>
                            <a:schemeClr val="bg1"/>
                          </a:solidFill>
                          <a:effectLst/>
                          <a:latin typeface="Calibri" panose="020F0502020204030204" pitchFamily="34" charset="0"/>
                        </a:rPr>
                        <a:t>2.5</a:t>
                      </a:r>
                    </a:p>
                    <a:p>
                      <a:pPr algn="ctr" fontAlgn="b"/>
                      <a:r>
                        <a:rPr lang="en-US" sz="1300" b="1" i="0" u="none" strike="noStrike">
                          <a:solidFill>
                            <a:schemeClr val="bg1"/>
                          </a:solidFill>
                          <a:effectLst/>
                          <a:latin typeface="Calibri" panose="020F0502020204030204" pitchFamily="34" charset="0"/>
                        </a:rPr>
                        <a:t>Reductions</a:t>
                      </a:r>
                    </a:p>
                    <a:p>
                      <a:pPr algn="ctr" fontAlgn="b"/>
                      <a:r>
                        <a:rPr lang="en-US" sz="1300" b="1" i="0" u="none" strike="noStrike">
                          <a:solidFill>
                            <a:schemeClr val="bg1"/>
                          </a:solidFill>
                          <a:effectLst/>
                          <a:latin typeface="Calibri" panose="020F0502020204030204" pitchFamily="34" charset="0"/>
                        </a:rPr>
                        <a:t>(tons)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74320">
                <a:tc>
                  <a:txBody>
                    <a:bodyPr/>
                    <a:lstStyle/>
                    <a:p>
                      <a:pPr algn="l" fontAlgn="b"/>
                      <a:r>
                        <a:rPr lang="en-US" sz="1300" b="0" i="0" u="none" strike="noStrike">
                          <a:solidFill>
                            <a:srgbClr val="000000"/>
                          </a:solidFill>
                          <a:effectLst/>
                          <a:latin typeface="Calibri" panose="020F0502020204030204" pitchFamily="34" charset="0"/>
                        </a:rPr>
                        <a:t>Inside LIC</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535.56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3,501.99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247.44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13.39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274320">
                <a:tc>
                  <a:txBody>
                    <a:bodyPr/>
                    <a:lstStyle/>
                    <a:p>
                      <a:pPr algn="l" rtl="0" fontAlgn="b"/>
                      <a:r>
                        <a:rPr lang="en-US" sz="1300" b="0" i="0" u="none" strike="noStrike">
                          <a:solidFill>
                            <a:srgbClr val="000000"/>
                          </a:solidFill>
                          <a:effectLst/>
                          <a:latin typeface="Calibri" panose="020F0502020204030204" pitchFamily="34" charset="0"/>
                        </a:rPr>
                        <a:t>Outside LIC</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489.39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3,267.69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342.60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31.92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74320">
                <a:tc>
                  <a:txBody>
                    <a:bodyPr/>
                    <a:lstStyle/>
                    <a:p>
                      <a:pPr algn="l" rtl="0" fontAlgn="b"/>
                      <a:r>
                        <a:rPr lang="en-US" sz="1300" b="0" i="0" u="none" strike="noStrike">
                          <a:solidFill>
                            <a:srgbClr val="000000"/>
                          </a:solidFill>
                          <a:effectLst/>
                          <a:latin typeface="Calibri" panose="020F0502020204030204" pitchFamily="34" charset="0"/>
                        </a:rPr>
                        <a:t>Statewide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440.90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2,920.85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263.26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Calibri" panose="020F0502020204030204" pitchFamily="34" charset="0"/>
                        </a:rPr>
                        <a:t>15.26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7003604"/>
                  </a:ext>
                </a:extLst>
              </a:tr>
            </a:tbl>
          </a:graphicData>
        </a:graphic>
      </p:graphicFrame>
      <p:sp>
        <p:nvSpPr>
          <p:cNvPr id="3" name="TextBox 2">
            <a:extLst>
              <a:ext uri="{FF2B5EF4-FFF2-40B4-BE49-F238E27FC236}">
                <a16:creationId xmlns:a16="http://schemas.microsoft.com/office/drawing/2014/main" id="{CEDD086B-2BA5-3DCE-A81A-FADD30A6CCAF}"/>
              </a:ext>
            </a:extLst>
          </p:cNvPr>
          <p:cNvSpPr txBox="1"/>
          <p:nvPr/>
        </p:nvSpPr>
        <p:spPr>
          <a:xfrm>
            <a:off x="7002484" y="1731585"/>
            <a:ext cx="4633136" cy="3170099"/>
          </a:xfrm>
          <a:prstGeom prst="rect">
            <a:avLst/>
          </a:prstGeom>
          <a:noFill/>
        </p:spPr>
        <p:txBody>
          <a:bodyPr wrap="square" rtlCol="0">
            <a:spAutoFit/>
          </a:bodyPr>
          <a:lstStyle/>
          <a:p>
            <a:pPr marL="342900" indent="-342900">
              <a:spcAft>
                <a:spcPts val="800"/>
              </a:spcAft>
              <a:buFont typeface="Arial" panose="020B0604020202020204" pitchFamily="34" charset="0"/>
              <a:buChar char="•"/>
            </a:pPr>
            <a:r>
              <a:rPr lang="en-US"/>
              <a:t>Projects without DAC/LIC designations were assumed to be outside of DAC/LIC areas.</a:t>
            </a:r>
          </a:p>
          <a:p>
            <a:pPr marL="342900" indent="-342900">
              <a:spcAft>
                <a:spcPts val="800"/>
              </a:spcAft>
              <a:buFont typeface="Arial" panose="020B0604020202020204" pitchFamily="34" charset="0"/>
              <a:buChar char="•"/>
            </a:pPr>
            <a:r>
              <a:rPr lang="en-US"/>
              <a:t>Projects whose funded activities are not attributable to a specific address are defined as “statewide” projects and are not considered in the DAC/LIC analysis.</a:t>
            </a:r>
          </a:p>
          <a:p>
            <a:pPr marL="342900" indent="-342900">
              <a:spcAft>
                <a:spcPts val="800"/>
              </a:spcAft>
              <a:buFont typeface="Arial" panose="020B0604020202020204" pitchFamily="34" charset="0"/>
              <a:buChar char="•"/>
            </a:pPr>
            <a:r>
              <a:rPr lang="en-US"/>
              <a:t>54.9% of GHG emissions reductions are concentrated in DACs and 51.7% are concentrated in LICs.</a:t>
            </a:r>
          </a:p>
          <a:p>
            <a:pPr marL="342900" indent="-342900">
              <a:spcAft>
                <a:spcPts val="800"/>
              </a:spcAft>
              <a:buFont typeface="Arial" panose="020B0604020202020204" pitchFamily="34" charset="0"/>
              <a:buChar char="•"/>
            </a:pPr>
            <a:endParaRPr lang="en-US"/>
          </a:p>
        </p:txBody>
      </p:sp>
    </p:spTree>
    <p:extLst>
      <p:ext uri="{BB962C8B-B14F-4D97-AF65-F5344CB8AC3E}">
        <p14:creationId xmlns:p14="http://schemas.microsoft.com/office/powerpoint/2010/main" val="33051902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C767D-F475-9C0E-D709-A8F77E5C6C4C}"/>
              </a:ext>
            </a:extLst>
          </p:cNvPr>
          <p:cNvSpPr>
            <a:spLocks noGrp="1"/>
          </p:cNvSpPr>
          <p:nvPr>
            <p:ph type="title"/>
          </p:nvPr>
        </p:nvSpPr>
        <p:spPr/>
        <p:txBody>
          <a:bodyPr/>
          <a:lstStyle/>
          <a:p>
            <a:r>
              <a:rPr lang="en-US"/>
              <a:t>Benefits by Project Subclass in Detail</a:t>
            </a:r>
          </a:p>
        </p:txBody>
      </p:sp>
    </p:spTree>
    <p:extLst>
      <p:ext uri="{BB962C8B-B14F-4D97-AF65-F5344CB8AC3E}">
        <p14:creationId xmlns:p14="http://schemas.microsoft.com/office/powerpoint/2010/main" val="23116345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173DC87-7C57-B995-0DF0-0D80C16C12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98856" y="994960"/>
            <a:ext cx="5737019" cy="5731224"/>
          </a:xfrm>
          <a:prstGeom prst="rect">
            <a:avLst/>
          </a:prstGeom>
        </p:spPr>
      </p:pic>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Petroleum Reductions</a:t>
            </a:r>
          </a:p>
        </p:txBody>
      </p:sp>
      <p:sp>
        <p:nvSpPr>
          <p:cNvPr id="3" name="TextBox 2">
            <a:extLst>
              <a:ext uri="{FF2B5EF4-FFF2-40B4-BE49-F238E27FC236}">
                <a16:creationId xmlns:a16="http://schemas.microsoft.com/office/drawing/2014/main" id="{C604DDCE-DA47-2DB7-EEAC-B1E4C1F7C3B6}"/>
              </a:ext>
            </a:extLst>
          </p:cNvPr>
          <p:cNvSpPr txBox="1"/>
          <p:nvPr/>
        </p:nvSpPr>
        <p:spPr>
          <a:xfrm>
            <a:off x="6435875" y="994960"/>
            <a:ext cx="5199744" cy="4493538"/>
          </a:xfrm>
          <a:prstGeom prst="rect">
            <a:avLst/>
          </a:prstGeom>
          <a:noFill/>
        </p:spPr>
        <p:txBody>
          <a:bodyPr wrap="square" lIns="91440" tIns="45720" rIns="91440" bIns="45720" rtlCol="0" anchor="t">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200">
                <a:solidFill>
                  <a:srgbClr val="333333"/>
                </a:solidFill>
                <a:latin typeface="Calibri"/>
              </a:rPr>
              <a:t>Among CEC-funded projects, fueling</a:t>
            </a:r>
            <a:r>
              <a:rPr kumimoji="0" lang="en-US" sz="2200" b="0" i="0" u="none" strike="noStrike" kern="1200" cap="none" spc="0" normalizeH="0" baseline="0" noProof="0">
                <a:ln>
                  <a:noFill/>
                </a:ln>
                <a:solidFill>
                  <a:srgbClr val="333333"/>
                </a:solidFill>
                <a:effectLst/>
                <a:uLnTx/>
                <a:uFillTx/>
                <a:latin typeface="Calibri"/>
                <a:ea typeface="+mn-ea"/>
                <a:cs typeface="+mn-cs"/>
              </a:rPr>
              <a:t> infrastructure is the largest contributor to petroleum displacement.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333333"/>
                </a:solidFill>
                <a:effectLst/>
                <a:uLnTx/>
                <a:uFillTx/>
                <a:latin typeface="Calibri"/>
                <a:ea typeface="+mn-ea"/>
                <a:cs typeface="+mn-cs"/>
              </a:rPr>
              <a:t>Among CEC-funded fueling infrastructure projects, the main contributions are from deployment of EV chargers (</a:t>
            </a:r>
            <a:r>
              <a:rPr lang="en-US" sz="2200">
                <a:solidFill>
                  <a:srgbClr val="333333"/>
                </a:solidFill>
                <a:latin typeface="Calibri"/>
              </a:rPr>
              <a:t>37.1</a:t>
            </a:r>
            <a:r>
              <a:rPr kumimoji="0" lang="en-US" sz="2200" b="0" i="0" u="none" strike="noStrike" kern="1200" cap="none" spc="0" normalizeH="0" baseline="0" noProof="0">
                <a:ln>
                  <a:noFill/>
                </a:ln>
                <a:solidFill>
                  <a:srgbClr val="333333"/>
                </a:solidFill>
                <a:effectLst/>
                <a:uLnTx/>
                <a:uFillTx/>
                <a:latin typeface="Calibri"/>
                <a:ea typeface="+mn-ea"/>
                <a:cs typeface="+mn-cs"/>
              </a:rPr>
              <a:t>% of cumulative petroleum reductions) and H</a:t>
            </a:r>
            <a:r>
              <a:rPr kumimoji="0" lang="en-US" sz="2200" b="0" i="0" u="none" strike="noStrike" kern="1200" cap="none" spc="0" normalizeH="0" baseline="-25000" noProof="0">
                <a:ln>
                  <a:noFill/>
                </a:ln>
                <a:solidFill>
                  <a:srgbClr val="333333"/>
                </a:solidFill>
                <a:effectLst/>
                <a:uLnTx/>
                <a:uFillTx/>
                <a:latin typeface="Calibri"/>
                <a:ea typeface="+mn-ea"/>
                <a:cs typeface="+mn-cs"/>
              </a:rPr>
              <a:t>2</a:t>
            </a:r>
            <a:r>
              <a:rPr kumimoji="0" lang="en-US" sz="2200" b="0" i="0" u="none" strike="noStrike" kern="1200" cap="none" spc="0" normalizeH="0" baseline="0" noProof="0">
                <a:ln>
                  <a:noFill/>
                </a:ln>
                <a:solidFill>
                  <a:srgbClr val="333333"/>
                </a:solidFill>
                <a:effectLst/>
                <a:uLnTx/>
                <a:uFillTx/>
                <a:latin typeface="Calibri"/>
                <a:ea typeface="+mn-ea"/>
                <a:cs typeface="+mn-cs"/>
              </a:rPr>
              <a:t> refueling stations (13%).</a:t>
            </a:r>
          </a:p>
          <a:p>
            <a:pPr marL="285750" indent="-285750">
              <a:buFont typeface="Arial" panose="020B0604020202020204" pitchFamily="34" charset="0"/>
              <a:buChar char="•"/>
              <a:defRPr/>
            </a:pPr>
            <a:r>
              <a:rPr lang="en-US" sz="2200">
                <a:solidFill>
                  <a:srgbClr val="333333"/>
                </a:solidFill>
                <a:latin typeface="Calibri"/>
              </a:rPr>
              <a:t>Alternative fuel production projects generate the second most cumulative petroleum reductions (38.5%), dominated by biomass-based diesel (22.1%) and biomethane (7.10%).</a:t>
            </a:r>
          </a:p>
        </p:txBody>
      </p:sp>
    </p:spTree>
    <p:extLst>
      <p:ext uri="{BB962C8B-B14F-4D97-AF65-F5344CB8AC3E}">
        <p14:creationId xmlns:p14="http://schemas.microsoft.com/office/powerpoint/2010/main" val="1988643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DB78B9C-3790-1234-BFBA-58A3C3F09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156740" y="1810112"/>
            <a:ext cx="4035259" cy="4035259"/>
          </a:xfrm>
          <a:prstGeom prst="rect">
            <a:avLst/>
          </a:prstGeom>
        </p:spPr>
      </p:pic>
      <p:pic>
        <p:nvPicPr>
          <p:cNvPr id="11" name="Picture 10">
            <a:extLst>
              <a:ext uri="{FF2B5EF4-FFF2-40B4-BE49-F238E27FC236}">
                <a16:creationId xmlns:a16="http://schemas.microsoft.com/office/drawing/2014/main" id="{1F34B69A-03D8-1095-0C1C-F1121FABC6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861292"/>
            <a:ext cx="4039340" cy="4035259"/>
          </a:xfrm>
          <a:prstGeom prst="rect">
            <a:avLst/>
          </a:prstGeom>
        </p:spPr>
      </p:pic>
      <p:pic>
        <p:nvPicPr>
          <p:cNvPr id="14" name="Picture 13">
            <a:extLst>
              <a:ext uri="{FF2B5EF4-FFF2-40B4-BE49-F238E27FC236}">
                <a16:creationId xmlns:a16="http://schemas.microsoft.com/office/drawing/2014/main" id="{2880A864-2E22-7B0C-E38D-BF0D8CA3479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099158" y="1861291"/>
            <a:ext cx="4043428" cy="4039343"/>
          </a:xfrm>
          <a:prstGeom prst="rect">
            <a:avLst/>
          </a:prstGeom>
        </p:spPr>
      </p:pic>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Petroleum Reductions</a:t>
            </a:r>
          </a:p>
        </p:txBody>
      </p:sp>
      <p:sp>
        <p:nvSpPr>
          <p:cNvPr id="4" name="TextBox 3">
            <a:extLst>
              <a:ext uri="{FF2B5EF4-FFF2-40B4-BE49-F238E27FC236}">
                <a16:creationId xmlns:a16="http://schemas.microsoft.com/office/drawing/2014/main" id="{3E70A91F-A336-6245-45F0-51902AE3A064}"/>
              </a:ext>
            </a:extLst>
          </p:cNvPr>
          <p:cNvSpPr txBox="1"/>
          <p:nvPr/>
        </p:nvSpPr>
        <p:spPr>
          <a:xfrm>
            <a:off x="0" y="1440780"/>
            <a:ext cx="403934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Fuel Production</a:t>
            </a:r>
          </a:p>
        </p:txBody>
      </p:sp>
      <p:sp>
        <p:nvSpPr>
          <p:cNvPr id="5" name="TextBox 4">
            <a:extLst>
              <a:ext uri="{FF2B5EF4-FFF2-40B4-BE49-F238E27FC236}">
                <a16:creationId xmlns:a16="http://schemas.microsoft.com/office/drawing/2014/main" id="{4C2CB95A-9DDC-C2B2-8D5A-E65CB6539BC3}"/>
              </a:ext>
            </a:extLst>
          </p:cNvPr>
          <p:cNvSpPr txBox="1"/>
          <p:nvPr/>
        </p:nvSpPr>
        <p:spPr>
          <a:xfrm>
            <a:off x="4039339" y="1440780"/>
            <a:ext cx="40560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Fueling Infrastructure</a:t>
            </a:r>
          </a:p>
        </p:txBody>
      </p:sp>
      <p:sp>
        <p:nvSpPr>
          <p:cNvPr id="7" name="TextBox 6">
            <a:extLst>
              <a:ext uri="{FF2B5EF4-FFF2-40B4-BE49-F238E27FC236}">
                <a16:creationId xmlns:a16="http://schemas.microsoft.com/office/drawing/2014/main" id="{532470C7-3DE0-4E8B-55D3-575C29023AFE}"/>
              </a:ext>
            </a:extLst>
          </p:cNvPr>
          <p:cNvSpPr txBox="1"/>
          <p:nvPr/>
        </p:nvSpPr>
        <p:spPr>
          <a:xfrm>
            <a:off x="8115666" y="1440780"/>
            <a:ext cx="4076334"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Vehicles</a:t>
            </a:r>
          </a:p>
        </p:txBody>
      </p:sp>
    </p:spTree>
    <p:extLst>
      <p:ext uri="{BB962C8B-B14F-4D97-AF65-F5344CB8AC3E}">
        <p14:creationId xmlns:p14="http://schemas.microsoft.com/office/powerpoint/2010/main" val="8185474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592276-DAB7-4C2E-3E5A-886AEB7143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6381" y="1022092"/>
            <a:ext cx="5685997" cy="5680254"/>
          </a:xfrm>
          <a:prstGeom prst="rect">
            <a:avLst/>
          </a:prstGeom>
        </p:spPr>
      </p:pic>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GHG Emissions Reductions</a:t>
            </a:r>
          </a:p>
        </p:txBody>
      </p:sp>
      <p:sp>
        <p:nvSpPr>
          <p:cNvPr id="4" name="TextBox 3">
            <a:extLst>
              <a:ext uri="{FF2B5EF4-FFF2-40B4-BE49-F238E27FC236}">
                <a16:creationId xmlns:a16="http://schemas.microsoft.com/office/drawing/2014/main" id="{D0050447-3F8F-B3BF-EF0D-70A35B8E4933}"/>
              </a:ext>
            </a:extLst>
          </p:cNvPr>
          <p:cNvSpPr txBox="1"/>
          <p:nvPr/>
        </p:nvSpPr>
        <p:spPr>
          <a:xfrm>
            <a:off x="6242379" y="1022092"/>
            <a:ext cx="5393240" cy="5509200"/>
          </a:xfrm>
          <a:prstGeom prst="rect">
            <a:avLst/>
          </a:prstGeom>
          <a:noFill/>
        </p:spPr>
        <p:txBody>
          <a:bodyPr wrap="square" lIns="91440" tIns="45720" rIns="91440" bIns="45720" rtlCol="0" anchor="t">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333333"/>
                </a:solidFill>
                <a:effectLst/>
                <a:uLnTx/>
                <a:uFillTx/>
                <a:latin typeface="Calibri"/>
                <a:ea typeface="+mn-ea"/>
                <a:cs typeface="+mn-cs"/>
              </a:rPr>
              <a:t>GHG reductions are a function of petroleum displacement and GHG emissions factors (CI).</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333333"/>
                </a:solidFill>
                <a:effectLst/>
                <a:uLnTx/>
                <a:uFillTx/>
                <a:latin typeface="Calibri"/>
                <a:ea typeface="+mn-ea"/>
                <a:cs typeface="Calibri"/>
              </a:rPr>
              <a:t>Petroleum reductions from H</a:t>
            </a:r>
            <a:r>
              <a:rPr kumimoji="0" lang="en-US" sz="2200" b="0" i="0" u="none" strike="noStrike" kern="1200" cap="none" spc="0" normalizeH="0" baseline="-25000" noProof="0">
                <a:ln>
                  <a:noFill/>
                </a:ln>
                <a:solidFill>
                  <a:srgbClr val="333333"/>
                </a:solidFill>
                <a:effectLst/>
                <a:uLnTx/>
                <a:uFillTx/>
                <a:latin typeface="Calibri"/>
                <a:ea typeface="+mn-ea"/>
                <a:cs typeface="Calibri"/>
              </a:rPr>
              <a:t>2</a:t>
            </a:r>
            <a:r>
              <a:rPr kumimoji="0" lang="en-US" sz="2200" b="0" i="0" u="none" strike="noStrike" kern="1200" cap="none" spc="0" normalizeH="0" baseline="0" noProof="0">
                <a:ln>
                  <a:noFill/>
                </a:ln>
                <a:solidFill>
                  <a:srgbClr val="333333"/>
                </a:solidFill>
                <a:effectLst/>
                <a:uLnTx/>
                <a:uFillTx/>
                <a:latin typeface="Calibri"/>
                <a:ea typeface="+mn-ea"/>
                <a:cs typeface="Calibri"/>
              </a:rPr>
              <a:t> refueling infrastructure </a:t>
            </a:r>
            <a:r>
              <a:rPr lang="en-US" sz="2200">
                <a:solidFill>
                  <a:srgbClr val="333333"/>
                </a:solidFill>
                <a:latin typeface="Calibri"/>
                <a:cs typeface="Calibri"/>
              </a:rPr>
              <a:t>have limited impacts on GHG reductions relative to EVSE due to H</a:t>
            </a:r>
            <a:r>
              <a:rPr lang="en-US" sz="2200" baseline="-25000">
                <a:solidFill>
                  <a:srgbClr val="333333"/>
                </a:solidFill>
                <a:latin typeface="Calibri"/>
                <a:cs typeface="Calibri"/>
              </a:rPr>
              <a:t>2</a:t>
            </a:r>
            <a:r>
              <a:rPr lang="en-US" sz="2200">
                <a:solidFill>
                  <a:srgbClr val="333333"/>
                </a:solidFill>
                <a:latin typeface="Calibri"/>
                <a:cs typeface="Calibri"/>
              </a:rPr>
              <a:t>’s relatively higher CI.</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200">
                <a:solidFill>
                  <a:srgbClr val="333333"/>
                </a:solidFill>
                <a:latin typeface="Calibri"/>
                <a:cs typeface="Calibri"/>
              </a:rPr>
              <a:t>GHG reductions are largely due to fuel production projects (accounting for 52.8% of cumulative benefits) and refueling infrastructure projects (45.5%).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200">
                <a:solidFill>
                  <a:srgbClr val="333333"/>
                </a:solidFill>
                <a:latin typeface="Calibri"/>
                <a:cs typeface="Calibri"/>
              </a:rPr>
              <a:t>The outsized impact on GHG emissions reductions (relative to petroleum displacement) of biomass-based diesel and biomethane are due to their lower CIs relative to ethanol.</a:t>
            </a:r>
          </a:p>
        </p:txBody>
      </p:sp>
    </p:spTree>
    <p:extLst>
      <p:ext uri="{BB962C8B-B14F-4D97-AF65-F5344CB8AC3E}">
        <p14:creationId xmlns:p14="http://schemas.microsoft.com/office/powerpoint/2010/main" val="6299431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CA9CDC2-5486-4A1F-7808-9A4D2E5F8A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821618"/>
            <a:ext cx="3888508" cy="3884581"/>
          </a:xfrm>
          <a:prstGeom prst="rect">
            <a:avLst/>
          </a:prstGeom>
        </p:spPr>
      </p:pic>
      <p:pic>
        <p:nvPicPr>
          <p:cNvPr id="6" name="Picture 5">
            <a:extLst>
              <a:ext uri="{FF2B5EF4-FFF2-40B4-BE49-F238E27FC236}">
                <a16:creationId xmlns:a16="http://schemas.microsoft.com/office/drawing/2014/main" id="{5FFF9770-24E3-0911-58E3-761E2CD08F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143373" y="1835240"/>
            <a:ext cx="3892439" cy="3857337"/>
          </a:xfrm>
          <a:prstGeom prst="rect">
            <a:avLst/>
          </a:prstGeom>
        </p:spPr>
      </p:pic>
      <p:pic>
        <p:nvPicPr>
          <p:cNvPr id="13" name="Picture 12">
            <a:extLst>
              <a:ext uri="{FF2B5EF4-FFF2-40B4-BE49-F238E27FC236}">
                <a16:creationId xmlns:a16="http://schemas.microsoft.com/office/drawing/2014/main" id="{F423198E-BF4E-B8F3-7706-23C313F0A42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076253" y="1819655"/>
            <a:ext cx="3892440" cy="3888508"/>
          </a:xfrm>
          <a:prstGeom prst="rect">
            <a:avLst/>
          </a:prstGeom>
        </p:spPr>
      </p:pic>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GHG Emissions Reductions</a:t>
            </a:r>
          </a:p>
        </p:txBody>
      </p:sp>
      <p:sp>
        <p:nvSpPr>
          <p:cNvPr id="4" name="TextBox 3">
            <a:extLst>
              <a:ext uri="{FF2B5EF4-FFF2-40B4-BE49-F238E27FC236}">
                <a16:creationId xmlns:a16="http://schemas.microsoft.com/office/drawing/2014/main" id="{3E70A91F-A336-6245-45F0-51902AE3A064}"/>
              </a:ext>
            </a:extLst>
          </p:cNvPr>
          <p:cNvSpPr txBox="1"/>
          <p:nvPr/>
        </p:nvSpPr>
        <p:spPr>
          <a:xfrm>
            <a:off x="0" y="1440780"/>
            <a:ext cx="403934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Fuel Production</a:t>
            </a:r>
          </a:p>
        </p:txBody>
      </p:sp>
      <p:sp>
        <p:nvSpPr>
          <p:cNvPr id="5" name="TextBox 4">
            <a:extLst>
              <a:ext uri="{FF2B5EF4-FFF2-40B4-BE49-F238E27FC236}">
                <a16:creationId xmlns:a16="http://schemas.microsoft.com/office/drawing/2014/main" id="{4C2CB95A-9DDC-C2B2-8D5A-E65CB6539BC3}"/>
              </a:ext>
            </a:extLst>
          </p:cNvPr>
          <p:cNvSpPr txBox="1"/>
          <p:nvPr/>
        </p:nvSpPr>
        <p:spPr>
          <a:xfrm>
            <a:off x="4039339" y="1440780"/>
            <a:ext cx="40560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Fueling Infrastructure</a:t>
            </a:r>
          </a:p>
        </p:txBody>
      </p:sp>
      <p:sp>
        <p:nvSpPr>
          <p:cNvPr id="7" name="TextBox 6">
            <a:extLst>
              <a:ext uri="{FF2B5EF4-FFF2-40B4-BE49-F238E27FC236}">
                <a16:creationId xmlns:a16="http://schemas.microsoft.com/office/drawing/2014/main" id="{532470C7-3DE0-4E8B-55D3-575C29023AFE}"/>
              </a:ext>
            </a:extLst>
          </p:cNvPr>
          <p:cNvSpPr txBox="1"/>
          <p:nvPr/>
        </p:nvSpPr>
        <p:spPr>
          <a:xfrm>
            <a:off x="8115666" y="1440780"/>
            <a:ext cx="4076334"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Vehicles</a:t>
            </a:r>
          </a:p>
        </p:txBody>
      </p:sp>
    </p:spTree>
    <p:extLst>
      <p:ext uri="{BB962C8B-B14F-4D97-AF65-F5344CB8AC3E}">
        <p14:creationId xmlns:p14="http://schemas.microsoft.com/office/powerpoint/2010/main" val="393233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B73D3CE-F308-8E44-A255-A30CD44699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83760" y="1099126"/>
            <a:ext cx="5764695" cy="5758872"/>
          </a:xfrm>
          <a:prstGeom prst="rect">
            <a:avLst/>
          </a:prstGeom>
        </p:spPr>
      </p:pic>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NO</a:t>
            </a:r>
            <a:r>
              <a:rPr lang="en-US" baseline="-25000"/>
              <a:t>x</a:t>
            </a:r>
            <a:r>
              <a:rPr lang="en-US"/>
              <a:t> Emissions Reductions</a:t>
            </a:r>
          </a:p>
        </p:txBody>
      </p:sp>
      <p:sp>
        <p:nvSpPr>
          <p:cNvPr id="4" name="TextBox 3">
            <a:extLst>
              <a:ext uri="{FF2B5EF4-FFF2-40B4-BE49-F238E27FC236}">
                <a16:creationId xmlns:a16="http://schemas.microsoft.com/office/drawing/2014/main" id="{1CC1B446-78B7-4F49-1AE3-4B7F666EF2FA}"/>
              </a:ext>
            </a:extLst>
          </p:cNvPr>
          <p:cNvSpPr txBox="1"/>
          <p:nvPr/>
        </p:nvSpPr>
        <p:spPr>
          <a:xfrm>
            <a:off x="6448455" y="1099126"/>
            <a:ext cx="5187164" cy="4985980"/>
          </a:xfrm>
          <a:prstGeom prst="rect">
            <a:avLst/>
          </a:prstGeom>
          <a:noFill/>
        </p:spPr>
        <p:txBody>
          <a:bodyPr wrap="square" lIns="91440" tIns="45720" rIns="91440" bIns="45720" rtlCol="0" anchor="t">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333333"/>
                </a:solidFill>
                <a:effectLst/>
                <a:uLnTx/>
                <a:uFillTx/>
                <a:latin typeface="Calibri"/>
                <a:ea typeface="+mn-ea"/>
                <a:cs typeface="+mn-cs"/>
              </a:rPr>
              <a:t>As in the 2021 analysis, fuel production projects </a:t>
            </a:r>
            <a:r>
              <a:rPr lang="en-US" sz="2200">
                <a:solidFill>
                  <a:srgbClr val="333333"/>
                </a:solidFill>
                <a:latin typeface="Calibri"/>
              </a:rPr>
              <a:t>here</a:t>
            </a:r>
            <a:r>
              <a:rPr kumimoji="0" lang="en-US" sz="2200" b="0" i="0" u="none" strike="noStrike" kern="1200" cap="none" spc="0" normalizeH="0" baseline="0" noProof="0">
                <a:ln>
                  <a:noFill/>
                </a:ln>
                <a:solidFill>
                  <a:srgbClr val="333333"/>
                </a:solidFill>
                <a:effectLst/>
                <a:uLnTx/>
                <a:uFillTx/>
                <a:latin typeface="Calibri"/>
                <a:ea typeface="+mn-ea"/>
                <a:cs typeface="+mn-cs"/>
              </a:rPr>
              <a:t> are not assumed to result in direct air quality improvements.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333333"/>
                </a:solidFill>
                <a:effectLst/>
                <a:uLnTx/>
                <a:uFillTx/>
                <a:latin typeface="Calibri"/>
                <a:ea typeface="+mn-ea"/>
                <a:cs typeface="+mn-cs"/>
              </a:rPr>
              <a:t>Vehicle projects have a significant early impact on </a:t>
            </a:r>
            <a:r>
              <a:rPr lang="en-US" sz="2200"/>
              <a:t>NO</a:t>
            </a:r>
            <a:r>
              <a:rPr lang="en-US" sz="2200" baseline="-25000"/>
              <a:t>x</a:t>
            </a:r>
            <a:r>
              <a:rPr kumimoji="0" lang="en-US" sz="2200" b="0" i="0" u="none" strike="noStrike" kern="1200" cap="none" spc="0" normalizeH="0" baseline="0" noProof="0">
                <a:ln>
                  <a:noFill/>
                </a:ln>
                <a:solidFill>
                  <a:srgbClr val="333333"/>
                </a:solidFill>
                <a:effectLst/>
                <a:uLnTx/>
                <a:uFillTx/>
                <a:latin typeface="Calibri"/>
                <a:ea typeface="+mn-ea"/>
                <a:cs typeface="+mn-cs"/>
              </a:rPr>
              <a:t>, while an augmented focus on fueling infrastructure projects results in their benefits significantly increasing after 2025.</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2200">
                <a:solidFill>
                  <a:srgbClr val="333333"/>
                </a:solidFill>
                <a:latin typeface="Calibri"/>
              </a:rPr>
              <a:t>Ultimately, fueling infrastructure projects account for most of the </a:t>
            </a:r>
            <a:r>
              <a:rPr lang="en-US" sz="2200"/>
              <a:t>NO</a:t>
            </a:r>
            <a:r>
              <a:rPr lang="en-US" sz="2200" baseline="-25000"/>
              <a:t>x</a:t>
            </a:r>
            <a:r>
              <a:rPr lang="en-US" sz="2200">
                <a:solidFill>
                  <a:srgbClr val="333333"/>
                </a:solidFill>
                <a:latin typeface="Calibri"/>
              </a:rPr>
              <a:t> reductions, particularly due to LD and MD/HD EV charging infrastructure (accounting respectively for 36.9% and 44.4% of cumulative benefits).</a:t>
            </a:r>
            <a:endParaRPr kumimoji="0" lang="en-US" sz="2200" b="0" i="0" u="none" strike="noStrike" kern="1200" cap="none" spc="0" normalizeH="0" baseline="0" noProof="0">
              <a:ln>
                <a:noFill/>
              </a:ln>
              <a:solidFill>
                <a:srgbClr val="333333"/>
              </a:solidFill>
              <a:effectLst/>
              <a:uLnTx/>
              <a:uFillTx/>
              <a:latin typeface="Calibri"/>
              <a:ea typeface="+mn-ea"/>
              <a:cs typeface="Calibri"/>
            </a:endParaRPr>
          </a:p>
        </p:txBody>
      </p:sp>
    </p:spTree>
    <p:extLst>
      <p:ext uri="{BB962C8B-B14F-4D97-AF65-F5344CB8AC3E}">
        <p14:creationId xmlns:p14="http://schemas.microsoft.com/office/powerpoint/2010/main" val="1471005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57EA4F1-2849-9642-7C87-F607B811CCB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934307" y="1331238"/>
            <a:ext cx="5224705" cy="5224705"/>
          </a:xfrm>
          <a:prstGeom prst="rect">
            <a:avLst/>
          </a:prstGeom>
        </p:spPr>
      </p:pic>
      <p:pic>
        <p:nvPicPr>
          <p:cNvPr id="9" name="Picture 8">
            <a:extLst>
              <a:ext uri="{FF2B5EF4-FFF2-40B4-BE49-F238E27FC236}">
                <a16:creationId xmlns:a16="http://schemas.microsoft.com/office/drawing/2014/main" id="{2DE8300D-0076-0E63-4B9C-5A06DF267E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19941" y="1307791"/>
            <a:ext cx="5214366" cy="5209098"/>
          </a:xfrm>
          <a:prstGeom prst="rect">
            <a:avLst/>
          </a:prstGeom>
        </p:spPr>
      </p:pic>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NO</a:t>
            </a:r>
            <a:r>
              <a:rPr lang="en-US" baseline="-25000"/>
              <a:t>x</a:t>
            </a:r>
            <a:r>
              <a:rPr lang="en-US"/>
              <a:t> Emissions Reductions</a:t>
            </a:r>
          </a:p>
        </p:txBody>
      </p:sp>
      <p:sp>
        <p:nvSpPr>
          <p:cNvPr id="4" name="TextBox 3">
            <a:extLst>
              <a:ext uri="{FF2B5EF4-FFF2-40B4-BE49-F238E27FC236}">
                <a16:creationId xmlns:a16="http://schemas.microsoft.com/office/drawing/2014/main" id="{77872E5D-AD91-C4F5-CD67-E7A41604FFF5}"/>
              </a:ext>
            </a:extLst>
          </p:cNvPr>
          <p:cNvSpPr txBox="1"/>
          <p:nvPr/>
        </p:nvSpPr>
        <p:spPr>
          <a:xfrm>
            <a:off x="759980" y="922215"/>
            <a:ext cx="544733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Fueling Infrastructure</a:t>
            </a:r>
          </a:p>
        </p:txBody>
      </p:sp>
      <p:sp>
        <p:nvSpPr>
          <p:cNvPr id="5" name="TextBox 4">
            <a:extLst>
              <a:ext uri="{FF2B5EF4-FFF2-40B4-BE49-F238E27FC236}">
                <a16:creationId xmlns:a16="http://schemas.microsoft.com/office/drawing/2014/main" id="{F6BE6BD4-EDD2-EEFC-C15C-623573C6CA48}"/>
              </a:ext>
            </a:extLst>
          </p:cNvPr>
          <p:cNvSpPr txBox="1"/>
          <p:nvPr/>
        </p:nvSpPr>
        <p:spPr>
          <a:xfrm>
            <a:off x="6188289" y="940749"/>
            <a:ext cx="5447329"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Vehicles</a:t>
            </a:r>
          </a:p>
        </p:txBody>
      </p:sp>
    </p:spTree>
    <p:extLst>
      <p:ext uri="{BB962C8B-B14F-4D97-AF65-F5344CB8AC3E}">
        <p14:creationId xmlns:p14="http://schemas.microsoft.com/office/powerpoint/2010/main" val="27253474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9AEFBC9-B4F3-81BF-0973-70DE8DDA4C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06191" y="1092693"/>
            <a:ext cx="5762392" cy="5762392"/>
          </a:xfrm>
          <a:prstGeom prst="rect">
            <a:avLst/>
          </a:prstGeom>
        </p:spPr>
      </p:pic>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PM</a:t>
            </a:r>
            <a:r>
              <a:rPr lang="en-US" baseline="-25000"/>
              <a:t>2.5 </a:t>
            </a:r>
            <a:r>
              <a:rPr lang="en-US"/>
              <a:t>Emissions Reductions</a:t>
            </a:r>
          </a:p>
        </p:txBody>
      </p:sp>
      <p:sp>
        <p:nvSpPr>
          <p:cNvPr id="3" name="TextBox 2">
            <a:extLst>
              <a:ext uri="{FF2B5EF4-FFF2-40B4-BE49-F238E27FC236}">
                <a16:creationId xmlns:a16="http://schemas.microsoft.com/office/drawing/2014/main" id="{4E956235-65CE-6DDB-4C9A-3AE214C17B02}"/>
              </a:ext>
            </a:extLst>
          </p:cNvPr>
          <p:cNvSpPr txBox="1"/>
          <p:nvPr/>
        </p:nvSpPr>
        <p:spPr>
          <a:xfrm>
            <a:off x="6468584" y="1092693"/>
            <a:ext cx="5167036" cy="430887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333333"/>
                </a:solidFill>
                <a:effectLst/>
                <a:uLnTx/>
                <a:uFillTx/>
                <a:latin typeface="Calibri"/>
                <a:ea typeface="+mn-ea"/>
                <a:cs typeface="+mn-cs"/>
              </a:rPr>
              <a:t>As in the 2021 analysis, fuel production projects here are not assumed to result in direct air quality improvements.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333333"/>
                </a:solidFill>
                <a:effectLst/>
                <a:uLnTx/>
                <a:uFillTx/>
                <a:latin typeface="Calibri"/>
                <a:ea typeface="+mn-ea"/>
                <a:cs typeface="+mn-cs"/>
              </a:rPr>
              <a:t>The vast majority of PM</a:t>
            </a:r>
            <a:r>
              <a:rPr kumimoji="0" lang="en-US" sz="2200" b="0" i="0" u="none" strike="noStrike" kern="1200" cap="none" spc="0" normalizeH="0" baseline="-25000" noProof="0">
                <a:ln>
                  <a:noFill/>
                </a:ln>
                <a:solidFill>
                  <a:srgbClr val="333333"/>
                </a:solidFill>
                <a:effectLst/>
                <a:uLnTx/>
                <a:uFillTx/>
                <a:latin typeface="Calibri"/>
                <a:ea typeface="+mn-ea"/>
                <a:cs typeface="+mn-cs"/>
              </a:rPr>
              <a:t>2.5</a:t>
            </a:r>
            <a:r>
              <a:rPr kumimoji="0" lang="en-US" sz="2200" b="0" i="0" u="none" strike="noStrike" kern="1200" cap="none" spc="0" normalizeH="0" noProof="0">
                <a:ln>
                  <a:noFill/>
                </a:ln>
                <a:solidFill>
                  <a:srgbClr val="333333"/>
                </a:solidFill>
                <a:effectLst/>
                <a:uLnTx/>
                <a:uFillTx/>
                <a:latin typeface="Calibri"/>
                <a:ea typeface="+mn-ea"/>
                <a:cs typeface="+mn-cs"/>
              </a:rPr>
              <a:t> reductions are attributed to fueling infrastructure projects</a:t>
            </a:r>
            <a:r>
              <a:rPr kumimoji="0" lang="en-US" sz="2200" b="0" i="0" u="none" strike="noStrike" kern="1200" cap="none" spc="0" normalizeH="0" baseline="0" noProof="0">
                <a:ln>
                  <a:noFill/>
                </a:ln>
                <a:solidFill>
                  <a:srgbClr val="333333"/>
                </a:solidFill>
                <a:effectLst/>
                <a:uLnTx/>
                <a:uFillTx/>
                <a:latin typeface="Calibri"/>
                <a:ea typeface="+mn-ea"/>
                <a:cs typeface="+mn-cs"/>
              </a:rPr>
              <a:t>. </a:t>
            </a:r>
            <a:r>
              <a:rPr lang="en-US" sz="2200">
                <a:solidFill>
                  <a:srgbClr val="333333"/>
                </a:solidFill>
                <a:latin typeface="Calibri"/>
              </a:rPr>
              <a:t>Annual b</a:t>
            </a:r>
            <a:r>
              <a:rPr kumimoji="0" lang="en-US" sz="2200" b="0" i="0" u="none" strike="noStrike" kern="1200" cap="none" spc="0" normalizeH="0" baseline="0" noProof="0">
                <a:ln>
                  <a:noFill/>
                </a:ln>
                <a:solidFill>
                  <a:srgbClr val="333333"/>
                </a:solidFill>
                <a:effectLst/>
                <a:uLnTx/>
                <a:uFillTx/>
                <a:latin typeface="Calibri"/>
                <a:ea typeface="+mn-ea"/>
                <a:cs typeface="+mn-cs"/>
              </a:rPr>
              <a:t>enefits increase rapidly through 2030 before tapering off.</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2200">
                <a:solidFill>
                  <a:srgbClr val="333333"/>
                </a:solidFill>
                <a:latin typeface="Calibri"/>
              </a:rPr>
              <a:t>Within fueling infrastructure projects, the largest PM</a:t>
            </a:r>
            <a:r>
              <a:rPr lang="en-US" sz="2200" baseline="-25000">
                <a:solidFill>
                  <a:srgbClr val="333333"/>
                </a:solidFill>
                <a:latin typeface="Calibri"/>
              </a:rPr>
              <a:t>2.5</a:t>
            </a:r>
            <a:r>
              <a:rPr lang="en-US" sz="2200">
                <a:solidFill>
                  <a:srgbClr val="333333"/>
                </a:solidFill>
                <a:latin typeface="Calibri"/>
              </a:rPr>
              <a:t> reductions are generated by LD and MD/HD EVSE projects, accounting for 30.4% and 59.5% of cumulative benefits, respectively.</a:t>
            </a:r>
            <a:endParaRPr kumimoji="0" lang="en-US" sz="2200" b="0" i="0" u="none" strike="noStrike" kern="1200" cap="none" spc="0" normalizeH="0" baseline="0" noProof="0">
              <a:ln>
                <a:noFill/>
              </a:ln>
              <a:solidFill>
                <a:srgbClr val="333333"/>
              </a:solidFill>
              <a:effectLst/>
              <a:uLnTx/>
              <a:uFillTx/>
              <a:latin typeface="Calibri"/>
              <a:ea typeface="+mn-ea"/>
              <a:cs typeface="+mn-cs"/>
            </a:endParaRPr>
          </a:p>
        </p:txBody>
      </p:sp>
    </p:spTree>
    <p:extLst>
      <p:ext uri="{BB962C8B-B14F-4D97-AF65-F5344CB8AC3E}">
        <p14:creationId xmlns:p14="http://schemas.microsoft.com/office/powerpoint/2010/main" val="31628614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2D5257E-CADA-5B39-C19F-B6619A8DF0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188288" y="1221818"/>
            <a:ext cx="5232073" cy="5226788"/>
          </a:xfrm>
          <a:prstGeom prst="rect">
            <a:avLst/>
          </a:prstGeom>
        </p:spPr>
      </p:pic>
      <p:pic>
        <p:nvPicPr>
          <p:cNvPr id="10" name="Picture 9">
            <a:extLst>
              <a:ext uri="{FF2B5EF4-FFF2-40B4-BE49-F238E27FC236}">
                <a16:creationId xmlns:a16="http://schemas.microsoft.com/office/drawing/2014/main" id="{CBEDD98C-18BF-7A09-0A48-2506F380D4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6380" y="1227097"/>
            <a:ext cx="5221509" cy="5216229"/>
          </a:xfrm>
          <a:prstGeom prst="rect">
            <a:avLst/>
          </a:prstGeom>
        </p:spPr>
      </p:pic>
      <p:sp>
        <p:nvSpPr>
          <p:cNvPr id="2" name="Title 1">
            <a:extLst>
              <a:ext uri="{FF2B5EF4-FFF2-40B4-BE49-F238E27FC236}">
                <a16:creationId xmlns:a16="http://schemas.microsoft.com/office/drawing/2014/main" id="{60165E3A-DC55-BCAF-539F-66B06418629D}"/>
              </a:ext>
            </a:extLst>
          </p:cNvPr>
          <p:cNvSpPr>
            <a:spLocks noGrp="1"/>
          </p:cNvSpPr>
          <p:nvPr>
            <p:ph type="title"/>
          </p:nvPr>
        </p:nvSpPr>
        <p:spPr/>
        <p:txBody>
          <a:bodyPr/>
          <a:lstStyle/>
          <a:p>
            <a:r>
              <a:rPr lang="en-US"/>
              <a:t>PM</a:t>
            </a:r>
            <a:r>
              <a:rPr lang="en-US" baseline="-25000"/>
              <a:t>2.5</a:t>
            </a:r>
            <a:r>
              <a:rPr lang="en-US"/>
              <a:t> Emissions Reductions</a:t>
            </a:r>
          </a:p>
        </p:txBody>
      </p:sp>
      <p:sp>
        <p:nvSpPr>
          <p:cNvPr id="4" name="TextBox 3">
            <a:extLst>
              <a:ext uri="{FF2B5EF4-FFF2-40B4-BE49-F238E27FC236}">
                <a16:creationId xmlns:a16="http://schemas.microsoft.com/office/drawing/2014/main" id="{77872E5D-AD91-C4F5-CD67-E7A41604FFF5}"/>
              </a:ext>
            </a:extLst>
          </p:cNvPr>
          <p:cNvSpPr txBox="1"/>
          <p:nvPr/>
        </p:nvSpPr>
        <p:spPr>
          <a:xfrm>
            <a:off x="556380" y="911571"/>
            <a:ext cx="544733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Fueling Infrastructure</a:t>
            </a:r>
          </a:p>
        </p:txBody>
      </p:sp>
      <p:sp>
        <p:nvSpPr>
          <p:cNvPr id="5" name="TextBox 4">
            <a:extLst>
              <a:ext uri="{FF2B5EF4-FFF2-40B4-BE49-F238E27FC236}">
                <a16:creationId xmlns:a16="http://schemas.microsoft.com/office/drawing/2014/main" id="{F6BE6BD4-EDD2-EEFC-C15C-623573C6CA48}"/>
              </a:ext>
            </a:extLst>
          </p:cNvPr>
          <p:cNvSpPr txBox="1"/>
          <p:nvPr/>
        </p:nvSpPr>
        <p:spPr>
          <a:xfrm>
            <a:off x="6188288" y="911571"/>
            <a:ext cx="5447329"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srgbClr val="333333"/>
                </a:solidFill>
                <a:effectLst/>
                <a:uLnTx/>
                <a:uFillTx/>
                <a:latin typeface="Calibri"/>
                <a:ea typeface="+mn-ea"/>
                <a:cs typeface="+mn-cs"/>
              </a:rPr>
              <a:t>Vehicles</a:t>
            </a:r>
          </a:p>
        </p:txBody>
      </p:sp>
    </p:spTree>
    <p:extLst>
      <p:ext uri="{BB962C8B-B14F-4D97-AF65-F5344CB8AC3E}">
        <p14:creationId xmlns:p14="http://schemas.microsoft.com/office/powerpoint/2010/main" val="15779605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58375-E4CF-65CB-1F71-41DC888299CE}"/>
              </a:ext>
            </a:extLst>
          </p:cNvPr>
          <p:cNvSpPr>
            <a:spLocks noGrp="1"/>
          </p:cNvSpPr>
          <p:nvPr>
            <p:ph type="title"/>
          </p:nvPr>
        </p:nvSpPr>
        <p:spPr/>
        <p:txBody>
          <a:bodyPr/>
          <a:lstStyle/>
          <a:p>
            <a:r>
              <a:rPr lang="en-US"/>
              <a:t>Conclusions &amp; Next Steps</a:t>
            </a:r>
          </a:p>
        </p:txBody>
      </p:sp>
    </p:spTree>
    <p:extLst>
      <p:ext uri="{BB962C8B-B14F-4D97-AF65-F5344CB8AC3E}">
        <p14:creationId xmlns:p14="http://schemas.microsoft.com/office/powerpoint/2010/main" val="9613656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1BF15-380E-5F36-B73C-1FEC4F1DD35E}"/>
              </a:ext>
            </a:extLst>
          </p:cNvPr>
          <p:cNvSpPr>
            <a:spLocks noGrp="1"/>
          </p:cNvSpPr>
          <p:nvPr>
            <p:ph type="title"/>
          </p:nvPr>
        </p:nvSpPr>
        <p:spPr/>
        <p:txBody>
          <a:bodyPr/>
          <a:lstStyle/>
          <a:p>
            <a:r>
              <a:rPr lang="en-US"/>
              <a:t>Conclusions</a:t>
            </a:r>
          </a:p>
        </p:txBody>
      </p:sp>
      <p:sp>
        <p:nvSpPr>
          <p:cNvPr id="3" name="TextBox 2">
            <a:extLst>
              <a:ext uri="{FF2B5EF4-FFF2-40B4-BE49-F238E27FC236}">
                <a16:creationId xmlns:a16="http://schemas.microsoft.com/office/drawing/2014/main" id="{3C60A05F-336F-519A-CCC9-FFE33E2A77DC}"/>
              </a:ext>
            </a:extLst>
          </p:cNvPr>
          <p:cNvSpPr txBox="1"/>
          <p:nvPr/>
        </p:nvSpPr>
        <p:spPr>
          <a:xfrm>
            <a:off x="556381" y="1090816"/>
            <a:ext cx="11079237" cy="4914166"/>
          </a:xfrm>
          <a:prstGeom prst="rect">
            <a:avLst/>
          </a:prstGeom>
          <a:noFill/>
        </p:spPr>
        <p:txBody>
          <a:bodyPr wrap="square" lIns="91440" tIns="45720" rIns="91440" bIns="45720" rtlCol="0" anchor="t">
            <a:spAutoFit/>
          </a:bodyPr>
          <a:lstStyle/>
          <a:p>
            <a:pPr marL="285750" indent="-285750">
              <a:spcAft>
                <a:spcPts val="800"/>
              </a:spcAft>
              <a:buFont typeface="Arial" panose="020B0604020202020204" pitchFamily="34" charset="0"/>
              <a:buChar char="•"/>
            </a:pPr>
            <a:r>
              <a:rPr lang="en-US" sz="2000"/>
              <a:t>NREL estimated the expected benefits of a portfolio of transportation-related projects funded through CEC’s Clean Transportation Program over the past decade.</a:t>
            </a:r>
          </a:p>
          <a:p>
            <a:pPr marL="285750" indent="-285750">
              <a:spcAft>
                <a:spcPts val="800"/>
              </a:spcAft>
              <a:buFont typeface="Arial" panose="020B0604020202020204" pitchFamily="34" charset="0"/>
              <a:buChar char="•"/>
            </a:pPr>
            <a:r>
              <a:rPr lang="en-US" sz="2000"/>
              <a:t>The expected benefits from the projects were estimated in terms of displaced petroleum, GHG emissions reductions, and reductions in criteria air pollutant emissions.</a:t>
            </a:r>
          </a:p>
          <a:p>
            <a:pPr marL="285750" indent="-285750">
              <a:spcAft>
                <a:spcPts val="800"/>
              </a:spcAft>
              <a:buFont typeface="Arial" panose="020B0604020202020204" pitchFamily="34" charset="0"/>
              <a:buChar char="•"/>
            </a:pPr>
            <a:r>
              <a:rPr lang="en-US" sz="2000"/>
              <a:t>The methods for conducting the analysis largely emulate those employed to generate the 2021 CTP benefits report, with some updates to the assumptions, data, and methodology [1].</a:t>
            </a:r>
          </a:p>
          <a:p>
            <a:pPr marL="285750" indent="-285750">
              <a:spcAft>
                <a:spcPts val="800"/>
              </a:spcAft>
              <a:buFont typeface="Arial" panose="020B0604020202020204" pitchFamily="34" charset="0"/>
              <a:buChar char="•"/>
            </a:pPr>
            <a:r>
              <a:rPr lang="en-US" sz="2000"/>
              <a:t>CEC awards for fuel production and vehicle deployment projects have declined over time and therefore have annual benefits. However, biodiesel and biomethane production projects account for 51.6% of cumulative GHG emissions reductions, partly due to their longer assumed life spans.</a:t>
            </a:r>
          </a:p>
          <a:p>
            <a:pPr marL="285750" indent="-285750">
              <a:spcAft>
                <a:spcPts val="800"/>
              </a:spcAft>
              <a:buFont typeface="Arial" panose="020B0604020202020204" pitchFamily="34" charset="0"/>
              <a:buChar char="•"/>
            </a:pPr>
            <a:r>
              <a:rPr lang="en-US" sz="2000"/>
              <a:t>Refueling infrastructure projects generate the greatest share of GHG emissions reductions beginning in 2025, primarily from light-duty EV infrastructure projects, which account for 31.6% of all cumulative benefits. </a:t>
            </a:r>
          </a:p>
          <a:p>
            <a:pPr marL="285750" indent="-285750">
              <a:spcAft>
                <a:spcPts val="800"/>
              </a:spcAft>
              <a:buFont typeface="Arial" panose="020B0604020202020204" pitchFamily="34" charset="0"/>
              <a:buChar char="•"/>
            </a:pPr>
            <a:r>
              <a:rPr lang="en-US" sz="2000"/>
              <a:t>MD/HD infrastructure projects are the greatest contributor to air pollution reductions (</a:t>
            </a:r>
            <a:r>
              <a:rPr lang="en-US" sz="2000">
                <a:solidFill>
                  <a:srgbClr val="333333"/>
                </a:solidFill>
                <a:latin typeface="Calibri"/>
              </a:rPr>
              <a:t>44.4</a:t>
            </a:r>
            <a:r>
              <a:rPr lang="en-US" sz="2000"/>
              <a:t>% in NO</a:t>
            </a:r>
            <a:r>
              <a:rPr lang="en-US" sz="2000" baseline="-25000"/>
              <a:t>x</a:t>
            </a:r>
            <a:r>
              <a:rPr lang="en-US" sz="2000"/>
              <a:t> and </a:t>
            </a:r>
            <a:r>
              <a:rPr lang="en-US" sz="2000">
                <a:solidFill>
                  <a:srgbClr val="333333"/>
                </a:solidFill>
                <a:latin typeface="Calibri"/>
              </a:rPr>
              <a:t>59.5</a:t>
            </a:r>
            <a:r>
              <a:rPr lang="en-US" sz="2000"/>
              <a:t>% in PM</a:t>
            </a:r>
            <a:r>
              <a:rPr lang="en-US" sz="2000" baseline="-25000"/>
              <a:t>2.5</a:t>
            </a:r>
            <a:r>
              <a:rPr lang="en-US" sz="2000"/>
              <a:t>) due to the displacement of diesel fuel.</a:t>
            </a:r>
          </a:p>
        </p:txBody>
      </p:sp>
      <p:sp>
        <p:nvSpPr>
          <p:cNvPr id="4" name="TextBox 3">
            <a:extLst>
              <a:ext uri="{FF2B5EF4-FFF2-40B4-BE49-F238E27FC236}">
                <a16:creationId xmlns:a16="http://schemas.microsoft.com/office/drawing/2014/main" id="{B03E9CBF-3F45-0950-C30E-CFF1C9959252}"/>
              </a:ext>
            </a:extLst>
          </p:cNvPr>
          <p:cNvSpPr txBox="1"/>
          <p:nvPr/>
        </p:nvSpPr>
        <p:spPr>
          <a:xfrm>
            <a:off x="232131" y="6226851"/>
            <a:ext cx="11009977" cy="461665"/>
          </a:xfrm>
          <a:prstGeom prst="rect">
            <a:avLst/>
          </a:prstGeom>
          <a:noFill/>
        </p:spPr>
        <p:txBody>
          <a:bodyPr wrap="square" rtlCol="0">
            <a:spAutoFit/>
          </a:bodyPr>
          <a:lstStyle/>
          <a:p>
            <a:pPr marL="169863" indent="-169863">
              <a:spcAft>
                <a:spcPts val="800"/>
              </a:spcAft>
            </a:pPr>
            <a:r>
              <a:rPr lang="en-US" sz="1200" dirty="0">
                <a:effectLst/>
              </a:rPr>
              <a:t>1. California Energy Commission. 2021.</a:t>
            </a:r>
            <a:r>
              <a:rPr lang="en-US" sz="1200" i="1" dirty="0">
                <a:effectLst/>
              </a:rPr>
              <a:t> Analysis of Benefits Associated With Projects and Technologies Supported by the Clean Transportation Program</a:t>
            </a:r>
            <a:r>
              <a:rPr lang="en-US" sz="1200" dirty="0">
                <a:effectLst/>
              </a:rPr>
              <a:t>. Sacramento, CA: CEC. CEC-600-2021-039. </a:t>
            </a:r>
            <a:r>
              <a:rPr lang="en-US" sz="1200" dirty="0">
                <a:solidFill>
                  <a:srgbClr val="00A4E4"/>
                </a:solidFill>
                <a:effectLst/>
                <a:hlinkClick r:id="rId3">
                  <a:extLst>
                    <a:ext uri="{A12FA001-AC4F-418D-AE19-62706E023703}">
                      <ahyp:hlinkClr xmlns:ahyp="http://schemas.microsoft.com/office/drawing/2018/hyperlinkcolor" val="tx"/>
                    </a:ext>
                  </a:extLst>
                </a:hlinkClick>
              </a:rPr>
              <a:t>https://doi.org/10.2172/1886868</a:t>
            </a:r>
            <a:r>
              <a:rPr lang="en-US" sz="1200" dirty="0">
                <a:effectLst/>
              </a:rPr>
              <a:t>.</a:t>
            </a:r>
          </a:p>
        </p:txBody>
      </p:sp>
    </p:spTree>
    <p:extLst>
      <p:ext uri="{BB962C8B-B14F-4D97-AF65-F5344CB8AC3E}">
        <p14:creationId xmlns:p14="http://schemas.microsoft.com/office/powerpoint/2010/main" val="3517673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1BF15-380E-5F36-B73C-1FEC4F1DD35E}"/>
              </a:ext>
            </a:extLst>
          </p:cNvPr>
          <p:cNvSpPr>
            <a:spLocks noGrp="1"/>
          </p:cNvSpPr>
          <p:nvPr>
            <p:ph type="title"/>
          </p:nvPr>
        </p:nvSpPr>
        <p:spPr/>
        <p:txBody>
          <a:bodyPr/>
          <a:lstStyle/>
          <a:p>
            <a:r>
              <a:rPr lang="en-US"/>
              <a:t>Future Work</a:t>
            </a:r>
          </a:p>
        </p:txBody>
      </p:sp>
      <p:sp>
        <p:nvSpPr>
          <p:cNvPr id="3" name="TextBox 2">
            <a:extLst>
              <a:ext uri="{FF2B5EF4-FFF2-40B4-BE49-F238E27FC236}">
                <a16:creationId xmlns:a16="http://schemas.microsoft.com/office/drawing/2014/main" id="{3C60A05F-336F-519A-CCC9-FFE33E2A77DC}"/>
              </a:ext>
            </a:extLst>
          </p:cNvPr>
          <p:cNvSpPr txBox="1"/>
          <p:nvPr/>
        </p:nvSpPr>
        <p:spPr>
          <a:xfrm>
            <a:off x="556382" y="1170869"/>
            <a:ext cx="11079237" cy="3652282"/>
          </a:xfrm>
          <a:prstGeom prst="rect">
            <a:avLst/>
          </a:prstGeom>
          <a:noFill/>
        </p:spPr>
        <p:txBody>
          <a:bodyPr wrap="square" lIns="91440" tIns="45720" rIns="91440" bIns="45720" rtlCol="0" anchor="t">
            <a:spAutoFit/>
          </a:bodyPr>
          <a:lstStyle/>
          <a:p>
            <a:pPr>
              <a:spcAft>
                <a:spcPts val="800"/>
              </a:spcAft>
            </a:pPr>
            <a:r>
              <a:rPr lang="en-US" sz="2200" dirty="0"/>
              <a:t>Several improvements can be made toward better accuracy of the results from this analysis, including (but not limited to): </a:t>
            </a:r>
          </a:p>
          <a:p>
            <a:pPr marL="285750" indent="-285750">
              <a:spcAft>
                <a:spcPts val="800"/>
              </a:spcAft>
              <a:buFont typeface="Arial" panose="020B0604020202020204" pitchFamily="34" charset="0"/>
              <a:buChar char="•"/>
            </a:pPr>
            <a:r>
              <a:rPr lang="en-US" sz="2200" dirty="0"/>
              <a:t>Incorporating more detailed </a:t>
            </a:r>
            <a:r>
              <a:rPr lang="en-US" sz="2200" dirty="0" err="1"/>
              <a:t>CALeVIP</a:t>
            </a:r>
            <a:r>
              <a:rPr lang="en-US" sz="2200" dirty="0"/>
              <a:t> internal project data.</a:t>
            </a:r>
          </a:p>
          <a:p>
            <a:pPr marL="285750" indent="-285750">
              <a:spcAft>
                <a:spcPts val="800"/>
              </a:spcAft>
              <a:buFont typeface="Arial" panose="020B0604020202020204" pitchFamily="34" charset="0"/>
              <a:buChar char="•"/>
            </a:pPr>
            <a:r>
              <a:rPr lang="en-US" sz="2200" dirty="0"/>
              <a:t>Updating EV chargers' utilization assumptions with estimates based on observed behavior.</a:t>
            </a:r>
          </a:p>
          <a:p>
            <a:pPr marL="285750" indent="-285750">
              <a:spcAft>
                <a:spcPts val="800"/>
              </a:spcAft>
              <a:buFont typeface="Arial" panose="020B0604020202020204" pitchFamily="34" charset="0"/>
              <a:buChar char="•"/>
            </a:pPr>
            <a:r>
              <a:rPr lang="en-US" sz="2200" dirty="0"/>
              <a:t>Improving H</a:t>
            </a:r>
            <a:r>
              <a:rPr lang="en-US" sz="2200" baseline="-25000" dirty="0"/>
              <a:t>2</a:t>
            </a:r>
            <a:r>
              <a:rPr lang="en-US" sz="2200" dirty="0"/>
              <a:t> refueling station utilization data with more up-to-date and accurate estimates. </a:t>
            </a:r>
          </a:p>
          <a:p>
            <a:pPr marL="285750" indent="-285750">
              <a:spcAft>
                <a:spcPts val="800"/>
              </a:spcAft>
              <a:buFont typeface="Arial" panose="020B0604020202020204" pitchFamily="34" charset="0"/>
              <a:buChar char="•"/>
            </a:pPr>
            <a:r>
              <a:rPr lang="en-US" sz="2200" dirty="0"/>
              <a:t>Evaluating market transformation benefits supported by projects funded through the CTP, including jobs created and other socioeconomic benefits.</a:t>
            </a:r>
          </a:p>
          <a:p>
            <a:pPr marL="285750" indent="-285750">
              <a:spcAft>
                <a:spcPts val="800"/>
              </a:spcAft>
              <a:buFont typeface="Arial" panose="020B0604020202020204" pitchFamily="34" charset="0"/>
              <a:buChar char="•"/>
            </a:pPr>
            <a:r>
              <a:rPr lang="en-US" sz="2200" dirty="0"/>
              <a:t>Updating vehicles’ estimated characteristics such as fuel economy, miles traveled, and criteria air pollutant emissions factors. </a:t>
            </a:r>
          </a:p>
        </p:txBody>
      </p:sp>
    </p:spTree>
    <p:extLst>
      <p:ext uri="{BB962C8B-B14F-4D97-AF65-F5344CB8AC3E}">
        <p14:creationId xmlns:p14="http://schemas.microsoft.com/office/powerpoint/2010/main" val="32613044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701D1D-FBC5-DC5B-4C30-24ABFA7E486B}"/>
              </a:ext>
            </a:extLst>
          </p:cNvPr>
          <p:cNvSpPr>
            <a:spLocks noGrp="1"/>
          </p:cNvSpPr>
          <p:nvPr>
            <p:ph type="body" sz="quarter" idx="13"/>
          </p:nvPr>
        </p:nvSpPr>
        <p:spPr/>
        <p:txBody>
          <a:bodyPr/>
          <a:lstStyle/>
          <a:p>
            <a:r>
              <a:rPr lang="en-US"/>
              <a:t>NREL/PR-5400-87699</a:t>
            </a:r>
          </a:p>
        </p:txBody>
      </p:sp>
      <p:sp>
        <p:nvSpPr>
          <p:cNvPr id="4" name="Text Placeholder 3">
            <a:extLst>
              <a:ext uri="{FF2B5EF4-FFF2-40B4-BE49-F238E27FC236}">
                <a16:creationId xmlns:a16="http://schemas.microsoft.com/office/drawing/2014/main" id="{F17C3B4E-FC8B-4E79-96E0-171CBD7A13F5}"/>
              </a:ext>
            </a:extLst>
          </p:cNvPr>
          <p:cNvSpPr>
            <a:spLocks noGrp="1"/>
          </p:cNvSpPr>
          <p:nvPr>
            <p:ph type="body" sz="quarter" idx="14"/>
          </p:nvPr>
        </p:nvSpPr>
        <p:spPr/>
        <p:txBody>
          <a:bodyPr/>
          <a:lstStyle/>
          <a:p>
            <a:r>
              <a:rPr lang="en-US"/>
              <a:t>Thank You</a:t>
            </a:r>
          </a:p>
        </p:txBody>
      </p:sp>
      <p:sp>
        <p:nvSpPr>
          <p:cNvPr id="2" name="TextBox 1">
            <a:extLst>
              <a:ext uri="{FF2B5EF4-FFF2-40B4-BE49-F238E27FC236}">
                <a16:creationId xmlns:a16="http://schemas.microsoft.com/office/drawing/2014/main" id="{935F33CC-28BF-3779-AD2A-3F43A01B7FA8}"/>
              </a:ext>
            </a:extLst>
          </p:cNvPr>
          <p:cNvSpPr txBox="1"/>
          <p:nvPr/>
        </p:nvSpPr>
        <p:spPr>
          <a:xfrm>
            <a:off x="77002" y="5144614"/>
            <a:ext cx="4908884" cy="1631216"/>
          </a:xfrm>
          <a:prstGeom prst="rect">
            <a:avLst/>
          </a:prstGeom>
          <a:noFill/>
        </p:spPr>
        <p:txBody>
          <a:bodyPr wrap="square" rtlCol="0">
            <a:spAutoFit/>
          </a:bodyPr>
          <a:lstStyle/>
          <a:p>
            <a:r>
              <a:rPr lang="en-US" sz="1000" b="0" i="0" dirty="0">
                <a:solidFill>
                  <a:srgbClr val="333333"/>
                </a:solidFill>
                <a:effectLst/>
                <a:latin typeface="+mj-lt"/>
              </a:rPr>
              <a:t>This work was authored by the National Renewable Energy Laboratory, operated by Alliance for Sustainable Energy, LLC, for the U.S. Department of Energy (DOE) under Contract No. DE-AC36-08GO28308. Support for the work was also provided by the California Energy Commission under </a:t>
            </a:r>
            <a:r>
              <a:rPr lang="en-US" sz="1000" b="0" i="0" dirty="0">
                <a:solidFill>
                  <a:schemeClr val="tx1">
                    <a:lumMod val="50000"/>
                  </a:schemeClr>
                </a:solidFill>
                <a:effectLst/>
                <a:latin typeface="+mj-lt"/>
              </a:rPr>
              <a:t>Agreement</a:t>
            </a:r>
            <a:r>
              <a:rPr lang="en-US" sz="1000" b="0" i="0" dirty="0">
                <a:solidFill>
                  <a:srgbClr val="FF0000"/>
                </a:solidFill>
                <a:effectLst/>
                <a:latin typeface="+mj-lt"/>
              </a:rPr>
              <a:t> </a:t>
            </a:r>
            <a:r>
              <a:rPr lang="en-US" sz="1000" dirty="0"/>
              <a:t>FIA-22-23255-0</a:t>
            </a:r>
            <a:r>
              <a:rPr lang="en-US" sz="1000" dirty="0">
                <a:solidFill>
                  <a:srgbClr val="333333"/>
                </a:solidFill>
                <a:latin typeface="+mj-lt"/>
              </a:rPr>
              <a:t>.</a:t>
            </a:r>
            <a:r>
              <a:rPr lang="en-US" sz="1000" b="0" i="0" dirty="0">
                <a:solidFill>
                  <a:srgbClr val="333333"/>
                </a:solidFill>
                <a:effectLst/>
                <a:latin typeface="+mj-lt"/>
              </a:rPr>
              <a:t> The authors would also like to thank Margaret Mann and Eric Wood for the guidance provided through this work. The views expressed in the article do not necessarily represent the views of the DOE or the U.S. Government. The U.S. Government retains and the publisher, by accepting the article for publication, acknowledges that the U.S. Government retains a nonexclusive, paid-up, irrevocable, worldwide license to publish or reproduce the published form of this work, or allow others to do so, for U.S. Government purposes.</a:t>
            </a:r>
            <a:endParaRPr lang="en-US" sz="1000" dirty="0">
              <a:latin typeface="+mj-lt"/>
            </a:endParaRPr>
          </a:p>
        </p:txBody>
      </p:sp>
    </p:spTree>
    <p:extLst>
      <p:ext uri="{BB962C8B-B14F-4D97-AF65-F5344CB8AC3E}">
        <p14:creationId xmlns:p14="http://schemas.microsoft.com/office/powerpoint/2010/main" val="20360258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712CC-423C-2E63-1C1C-1832F719F0D1}"/>
              </a:ext>
            </a:extLst>
          </p:cNvPr>
          <p:cNvSpPr>
            <a:spLocks noGrp="1"/>
          </p:cNvSpPr>
          <p:nvPr>
            <p:ph type="title"/>
          </p:nvPr>
        </p:nvSpPr>
        <p:spPr/>
        <p:txBody>
          <a:bodyPr/>
          <a:lstStyle/>
          <a:p>
            <a:r>
              <a:rPr lang="en-US" dirty="0" err="1"/>
              <a:t>CALeVIP</a:t>
            </a:r>
            <a:r>
              <a:rPr lang="en-US" dirty="0"/>
              <a:t> Electric Vehicle Infrastructure Assumptions</a:t>
            </a:r>
          </a:p>
        </p:txBody>
      </p:sp>
      <p:pic>
        <p:nvPicPr>
          <p:cNvPr id="4" name="Picture 3">
            <a:extLst>
              <a:ext uri="{FF2B5EF4-FFF2-40B4-BE49-F238E27FC236}">
                <a16:creationId xmlns:a16="http://schemas.microsoft.com/office/drawing/2014/main" id="{E805F3A2-13D8-D2EE-5EF6-47150968B456}"/>
              </a:ext>
            </a:extLst>
          </p:cNvPr>
          <p:cNvPicPr>
            <a:picLocks noChangeAspect="1"/>
          </p:cNvPicPr>
          <p:nvPr/>
        </p:nvPicPr>
        <p:blipFill>
          <a:blip r:embed="rId3"/>
          <a:stretch>
            <a:fillRect/>
          </a:stretch>
        </p:blipFill>
        <p:spPr>
          <a:xfrm>
            <a:off x="556381" y="917049"/>
            <a:ext cx="4774080" cy="2880230"/>
          </a:xfrm>
          <a:prstGeom prst="rect">
            <a:avLst/>
          </a:prstGeom>
        </p:spPr>
      </p:pic>
      <p:pic>
        <p:nvPicPr>
          <p:cNvPr id="7" name="Picture 6">
            <a:extLst>
              <a:ext uri="{FF2B5EF4-FFF2-40B4-BE49-F238E27FC236}">
                <a16:creationId xmlns:a16="http://schemas.microsoft.com/office/drawing/2014/main" id="{4C18865D-2281-D39B-CC0F-DD7A2117BCD8}"/>
              </a:ext>
            </a:extLst>
          </p:cNvPr>
          <p:cNvPicPr>
            <a:picLocks noChangeAspect="1"/>
          </p:cNvPicPr>
          <p:nvPr/>
        </p:nvPicPr>
        <p:blipFill>
          <a:blip r:embed="rId4"/>
          <a:stretch>
            <a:fillRect/>
          </a:stretch>
        </p:blipFill>
        <p:spPr>
          <a:xfrm>
            <a:off x="7050919" y="975225"/>
            <a:ext cx="4367653" cy="2625431"/>
          </a:xfrm>
          <a:prstGeom prst="rect">
            <a:avLst/>
          </a:prstGeom>
        </p:spPr>
      </p:pic>
      <p:pic>
        <p:nvPicPr>
          <p:cNvPr id="9" name="Picture 8">
            <a:extLst>
              <a:ext uri="{FF2B5EF4-FFF2-40B4-BE49-F238E27FC236}">
                <a16:creationId xmlns:a16="http://schemas.microsoft.com/office/drawing/2014/main" id="{12922FF8-3CC6-1A3C-2169-E45870E8466C}"/>
              </a:ext>
            </a:extLst>
          </p:cNvPr>
          <p:cNvPicPr>
            <a:picLocks noChangeAspect="1"/>
          </p:cNvPicPr>
          <p:nvPr/>
        </p:nvPicPr>
        <p:blipFill>
          <a:blip r:embed="rId5"/>
          <a:stretch>
            <a:fillRect/>
          </a:stretch>
        </p:blipFill>
        <p:spPr>
          <a:xfrm>
            <a:off x="7050919" y="3584225"/>
            <a:ext cx="4367653" cy="2625431"/>
          </a:xfrm>
          <a:prstGeom prst="rect">
            <a:avLst/>
          </a:prstGeom>
        </p:spPr>
      </p:pic>
      <p:sp>
        <p:nvSpPr>
          <p:cNvPr id="10" name="TextBox 9">
            <a:extLst>
              <a:ext uri="{FF2B5EF4-FFF2-40B4-BE49-F238E27FC236}">
                <a16:creationId xmlns:a16="http://schemas.microsoft.com/office/drawing/2014/main" id="{C62502F2-0B78-747D-B49E-32398DBBFCE9}"/>
              </a:ext>
            </a:extLst>
          </p:cNvPr>
          <p:cNvSpPr txBox="1"/>
          <p:nvPr/>
        </p:nvSpPr>
        <p:spPr>
          <a:xfrm>
            <a:off x="556381" y="3797279"/>
            <a:ext cx="6350484" cy="1708160"/>
          </a:xfrm>
          <a:prstGeom prst="rect">
            <a:avLst/>
          </a:prstGeom>
          <a:noFill/>
        </p:spPr>
        <p:txBody>
          <a:bodyPr wrap="square" rtlCol="0">
            <a:spAutoFit/>
          </a:bodyPr>
          <a:lstStyle/>
          <a:p>
            <a:pPr marL="285750" indent="-285750">
              <a:buFont typeface="Arial" panose="020B0604020202020204" pitchFamily="34" charset="0"/>
              <a:buChar char="•"/>
            </a:pPr>
            <a:r>
              <a:rPr lang="en-US" sz="1500" dirty="0"/>
              <a:t>Project features were extracted from the </a:t>
            </a:r>
            <a:r>
              <a:rPr lang="en-US" sz="1500" dirty="0" err="1"/>
              <a:t>CALeVIP</a:t>
            </a:r>
            <a:r>
              <a:rPr lang="en-US" sz="1500" dirty="0"/>
              <a:t> dashboard [1].</a:t>
            </a:r>
          </a:p>
          <a:p>
            <a:pPr marL="285750" indent="-285750">
              <a:buFont typeface="Arial" panose="020B0604020202020204" pitchFamily="34" charset="0"/>
              <a:buChar char="•"/>
            </a:pPr>
            <a:r>
              <a:rPr lang="en-US" sz="1500" dirty="0"/>
              <a:t>For 2019–2022, only completed projects are included.</a:t>
            </a:r>
          </a:p>
          <a:p>
            <a:pPr marL="285750" indent="-285750">
              <a:buFont typeface="Arial" panose="020B0604020202020204" pitchFamily="34" charset="0"/>
              <a:buChar char="•"/>
            </a:pPr>
            <a:r>
              <a:rPr lang="en-US" sz="1500" dirty="0"/>
              <a:t>2023: projects completed in 2023 + 1/3 projects in progress.</a:t>
            </a:r>
          </a:p>
          <a:p>
            <a:pPr marL="285750" indent="-285750">
              <a:buFont typeface="Arial" panose="020B0604020202020204" pitchFamily="34" charset="0"/>
              <a:buChar char="•"/>
            </a:pPr>
            <a:r>
              <a:rPr lang="en-US" sz="1500" dirty="0"/>
              <a:t>2024 and 2025: 1/3 projects in progress for each year.</a:t>
            </a:r>
          </a:p>
          <a:p>
            <a:pPr marL="285750" indent="-285750">
              <a:buFont typeface="Arial" panose="020B0604020202020204" pitchFamily="34" charset="0"/>
              <a:buChar char="•"/>
            </a:pPr>
            <a:r>
              <a:rPr lang="en-US" sz="1500" dirty="0"/>
              <a:t>The “in progress” projects that are allocated is the difference between the cumulative “in progress” projects and completed projects in 2023 (to avoid double-counting).</a:t>
            </a:r>
          </a:p>
        </p:txBody>
      </p:sp>
      <p:graphicFrame>
        <p:nvGraphicFramePr>
          <p:cNvPr id="11" name="Table 6">
            <a:extLst>
              <a:ext uri="{FF2B5EF4-FFF2-40B4-BE49-F238E27FC236}">
                <a16:creationId xmlns:a16="http://schemas.microsoft.com/office/drawing/2014/main" id="{B3FD4E60-C7EB-BF3B-45EE-E3C302BB754C}"/>
              </a:ext>
            </a:extLst>
          </p:cNvPr>
          <p:cNvGraphicFramePr>
            <a:graphicFrameLocks noGrp="1"/>
          </p:cNvGraphicFramePr>
          <p:nvPr>
            <p:extLst>
              <p:ext uri="{D42A27DB-BD31-4B8C-83A1-F6EECF244321}">
                <p14:modId xmlns:p14="http://schemas.microsoft.com/office/powerpoint/2010/main" val="2486490351"/>
              </p:ext>
            </p:extLst>
          </p:nvPr>
        </p:nvGraphicFramePr>
        <p:xfrm>
          <a:off x="556381" y="5580861"/>
          <a:ext cx="5228896" cy="716280"/>
        </p:xfrm>
        <a:graphic>
          <a:graphicData uri="http://schemas.openxmlformats.org/drawingml/2006/table">
            <a:tbl>
              <a:tblPr firstRow="1" bandRow="1">
                <a:tableStyleId>{0660B408-B3CF-4A94-85FC-2B1E0A45F4A2}</a:tableStyleId>
              </a:tblPr>
              <a:tblGrid>
                <a:gridCol w="2255830">
                  <a:extLst>
                    <a:ext uri="{9D8B030D-6E8A-4147-A177-3AD203B41FA5}">
                      <a16:colId xmlns:a16="http://schemas.microsoft.com/office/drawing/2014/main" val="1567227652"/>
                    </a:ext>
                  </a:extLst>
                </a:gridCol>
                <a:gridCol w="1621766">
                  <a:extLst>
                    <a:ext uri="{9D8B030D-6E8A-4147-A177-3AD203B41FA5}">
                      <a16:colId xmlns:a16="http://schemas.microsoft.com/office/drawing/2014/main" val="2495100019"/>
                    </a:ext>
                  </a:extLst>
                </a:gridCol>
                <a:gridCol w="1351300">
                  <a:extLst>
                    <a:ext uri="{9D8B030D-6E8A-4147-A177-3AD203B41FA5}">
                      <a16:colId xmlns:a16="http://schemas.microsoft.com/office/drawing/2014/main" val="3582995093"/>
                    </a:ext>
                  </a:extLst>
                </a:gridCol>
              </a:tblGrid>
              <a:tr h="426596">
                <a:tc>
                  <a:txBody>
                    <a:bodyPr/>
                    <a:lstStyle/>
                    <a:p>
                      <a:pPr algn="ctr"/>
                      <a:r>
                        <a:rPr lang="en-US" sz="1200"/>
                        <a:t>Source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a:t>Cumulative Funding </a:t>
                      </a:r>
                    </a:p>
                    <a:p>
                      <a:pPr algn="ctr"/>
                      <a:r>
                        <a:rPr lang="en-US" sz="1200"/>
                        <a:t>(million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a:t>Cumulative Number of Ports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907112"/>
                  </a:ext>
                </a:extLst>
              </a:tr>
              <a:tr h="241738">
                <a:tc>
                  <a:txBody>
                    <a:bodyPr/>
                    <a:lstStyle/>
                    <a:p>
                      <a:r>
                        <a:rPr lang="en-US" sz="1100" b="0" dirty="0" err="1"/>
                        <a:t>CALeVIP</a:t>
                      </a:r>
                      <a:r>
                        <a:rPr lang="en-US" sz="1100" b="0" dirty="0"/>
                        <a:t> online data dashboard [1]</a:t>
                      </a:r>
                      <a:endParaRPr lang="en-US" sz="1100" b="0" i="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CF4"/>
                    </a:solidFill>
                  </a:tcPr>
                </a:tc>
                <a:tc>
                  <a:txBody>
                    <a:bodyPr/>
                    <a:lstStyle/>
                    <a:p>
                      <a:pPr algn="r"/>
                      <a:r>
                        <a:rPr lang="en-US" sz="1100" b="0"/>
                        <a:t>$191.51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CF4"/>
                    </a:solidFill>
                  </a:tcPr>
                </a:tc>
                <a:tc>
                  <a:txBody>
                    <a:bodyPr/>
                    <a:lstStyle/>
                    <a:p>
                      <a:pPr algn="r"/>
                      <a:r>
                        <a:rPr lang="en-US" sz="1100" b="0" dirty="0"/>
                        <a:t>11,146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CF4"/>
                    </a:solidFill>
                  </a:tcPr>
                </a:tc>
                <a:extLst>
                  <a:ext uri="{0D108BD9-81ED-4DB2-BD59-A6C34878D82A}">
                    <a16:rowId xmlns:a16="http://schemas.microsoft.com/office/drawing/2014/main" val="3794235797"/>
                  </a:ext>
                </a:extLst>
              </a:tr>
            </a:tbl>
          </a:graphicData>
        </a:graphic>
      </p:graphicFrame>
      <p:sp>
        <p:nvSpPr>
          <p:cNvPr id="3" name="TextBox 2">
            <a:extLst>
              <a:ext uri="{FF2B5EF4-FFF2-40B4-BE49-F238E27FC236}">
                <a16:creationId xmlns:a16="http://schemas.microsoft.com/office/drawing/2014/main" id="{29B81184-7A29-ECA1-A0EC-3175272E842A}"/>
              </a:ext>
            </a:extLst>
          </p:cNvPr>
          <p:cNvSpPr txBox="1"/>
          <p:nvPr/>
        </p:nvSpPr>
        <p:spPr>
          <a:xfrm>
            <a:off x="462113" y="6396334"/>
            <a:ext cx="6739965" cy="461665"/>
          </a:xfrm>
          <a:prstGeom prst="rect">
            <a:avLst/>
          </a:prstGeom>
          <a:noFill/>
        </p:spPr>
        <p:txBody>
          <a:bodyPr wrap="square" rtlCol="0">
            <a:spAutoFit/>
          </a:bodyPr>
          <a:lstStyle/>
          <a:p>
            <a:pPr marL="169863" indent="-169863">
              <a:spcAft>
                <a:spcPts val="800"/>
              </a:spcAft>
            </a:pPr>
            <a:r>
              <a:rPr lang="en-US" sz="1200" dirty="0">
                <a:effectLst/>
              </a:rPr>
              <a:t>1. California Energy Commission. 2023. “</a:t>
            </a:r>
            <a:r>
              <a:rPr lang="en-US" sz="1200" dirty="0" err="1">
                <a:effectLst/>
              </a:rPr>
              <a:t>CALeVIP</a:t>
            </a:r>
            <a:r>
              <a:rPr lang="en-US" sz="1200" dirty="0">
                <a:effectLst/>
              </a:rPr>
              <a:t> Rebate Statistics Dashboard.” Accessed Sept. 15, 2023. </a:t>
            </a:r>
            <a:r>
              <a:rPr lang="en-US" sz="1200" dirty="0">
                <a:solidFill>
                  <a:srgbClr val="00A4E4"/>
                </a:solidFill>
                <a:effectLst/>
                <a:hlinkClick r:id="rId6">
                  <a:extLst>
                    <a:ext uri="{A12FA001-AC4F-418D-AE19-62706E023703}">
                      <ahyp:hlinkClr xmlns:ahyp="http://schemas.microsoft.com/office/drawing/2018/hyperlinkcolor" val="tx"/>
                    </a:ext>
                  </a:extLst>
                </a:hlinkClick>
              </a:rPr>
              <a:t>https://calevip.org/rebate-statistics</a:t>
            </a:r>
            <a:r>
              <a:rPr lang="en-US" sz="1200" dirty="0">
                <a:effectLst/>
              </a:rPr>
              <a:t>.</a:t>
            </a:r>
          </a:p>
        </p:txBody>
      </p:sp>
    </p:spTree>
    <p:extLst>
      <p:ext uri="{BB962C8B-B14F-4D97-AF65-F5344CB8AC3E}">
        <p14:creationId xmlns:p14="http://schemas.microsoft.com/office/powerpoint/2010/main" val="2612730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CCCC8-68C8-C1C0-4DB6-3A94DC3EB7F7}"/>
              </a:ext>
            </a:extLst>
          </p:cNvPr>
          <p:cNvSpPr>
            <a:spLocks noGrp="1"/>
          </p:cNvSpPr>
          <p:nvPr>
            <p:ph type="title"/>
          </p:nvPr>
        </p:nvSpPr>
        <p:spPr>
          <a:xfrm>
            <a:off x="556382" y="1"/>
            <a:ext cx="11079237" cy="1011333"/>
          </a:xfrm>
        </p:spPr>
        <p:txBody>
          <a:bodyPr/>
          <a:lstStyle/>
          <a:p>
            <a:r>
              <a:rPr lang="en-US"/>
              <a:t>Vehicle Type Assumptions for Fuel Production and Refueling Infrastructure</a:t>
            </a:r>
          </a:p>
        </p:txBody>
      </p:sp>
      <p:graphicFrame>
        <p:nvGraphicFramePr>
          <p:cNvPr id="4" name="Table 4">
            <a:extLst>
              <a:ext uri="{FF2B5EF4-FFF2-40B4-BE49-F238E27FC236}">
                <a16:creationId xmlns:a16="http://schemas.microsoft.com/office/drawing/2014/main" id="{E765D028-718F-512F-C100-01210EDD56DF}"/>
              </a:ext>
            </a:extLst>
          </p:cNvPr>
          <p:cNvGraphicFramePr>
            <a:graphicFrameLocks noGrp="1"/>
          </p:cNvGraphicFramePr>
          <p:nvPr>
            <p:extLst>
              <p:ext uri="{D42A27DB-BD31-4B8C-83A1-F6EECF244321}">
                <p14:modId xmlns:p14="http://schemas.microsoft.com/office/powerpoint/2010/main" val="2993753517"/>
              </p:ext>
            </p:extLst>
          </p:nvPr>
        </p:nvGraphicFramePr>
        <p:xfrm>
          <a:off x="1229669" y="2526335"/>
          <a:ext cx="9732655" cy="2793939"/>
        </p:xfrm>
        <a:graphic>
          <a:graphicData uri="http://schemas.openxmlformats.org/drawingml/2006/table">
            <a:tbl>
              <a:tblPr firstRow="1" bandRow="1">
                <a:tableStyleId>{0660B408-B3CF-4A94-85FC-2B1E0A45F4A2}</a:tableStyleId>
              </a:tblPr>
              <a:tblGrid>
                <a:gridCol w="3486119">
                  <a:extLst>
                    <a:ext uri="{9D8B030D-6E8A-4147-A177-3AD203B41FA5}">
                      <a16:colId xmlns:a16="http://schemas.microsoft.com/office/drawing/2014/main" val="4116742990"/>
                    </a:ext>
                  </a:extLst>
                </a:gridCol>
                <a:gridCol w="2353266">
                  <a:extLst>
                    <a:ext uri="{9D8B030D-6E8A-4147-A177-3AD203B41FA5}">
                      <a16:colId xmlns:a16="http://schemas.microsoft.com/office/drawing/2014/main" val="3259315664"/>
                    </a:ext>
                  </a:extLst>
                </a:gridCol>
                <a:gridCol w="1871322">
                  <a:extLst>
                    <a:ext uri="{9D8B030D-6E8A-4147-A177-3AD203B41FA5}">
                      <a16:colId xmlns:a16="http://schemas.microsoft.com/office/drawing/2014/main" val="3921572497"/>
                    </a:ext>
                  </a:extLst>
                </a:gridCol>
                <a:gridCol w="2021948">
                  <a:extLst>
                    <a:ext uri="{9D8B030D-6E8A-4147-A177-3AD203B41FA5}">
                      <a16:colId xmlns:a16="http://schemas.microsoft.com/office/drawing/2014/main" val="2647027482"/>
                    </a:ext>
                  </a:extLst>
                </a:gridCol>
              </a:tblGrid>
              <a:tr h="566575">
                <a:tc>
                  <a:txBody>
                    <a:bodyPr/>
                    <a:lstStyle/>
                    <a:p>
                      <a:pPr algn="ctr"/>
                      <a:r>
                        <a:rPr lang="en-US"/>
                        <a:t>Alternative Fuel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t>Vehicle Type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t>EMFAC Vehicle ID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t>Replaced Fuel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1257013"/>
                  </a:ext>
                </a:extLst>
              </a:tr>
              <a:tr h="1295029">
                <a:tc>
                  <a:txBody>
                    <a:bodyPr/>
                    <a:lstStyle/>
                    <a:p>
                      <a:r>
                        <a:rPr lang="en-US"/>
                        <a:t>Biodiesel/Fischer-Tropsch Diesel/Renewable Diesel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Heavy-Duty Diesel CA International Registration Plan Truck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T7 CAIRP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Diesel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12917529"/>
                  </a:ext>
                </a:extLst>
              </a:tr>
              <a:tr h="566575">
                <a:tc>
                  <a:txBody>
                    <a:bodyPr/>
                    <a:lstStyle/>
                    <a:p>
                      <a:r>
                        <a:rPr lang="en-US"/>
                        <a:t>Ethanol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Light-Duty Automobile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LDA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63633222"/>
                  </a:ext>
                </a:extLst>
              </a:tr>
              <a:tr h="328254">
                <a:tc>
                  <a:txBody>
                    <a:bodyPr/>
                    <a:lstStyle/>
                    <a:p>
                      <a:r>
                        <a:rPr lang="en-US"/>
                        <a:t>Natural 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Other buses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OBUS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t>Diesel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5771515"/>
                  </a:ext>
                </a:extLst>
              </a:tr>
            </a:tbl>
          </a:graphicData>
        </a:graphic>
      </p:graphicFrame>
      <p:sp>
        <p:nvSpPr>
          <p:cNvPr id="7" name="TextBox 6">
            <a:extLst>
              <a:ext uri="{FF2B5EF4-FFF2-40B4-BE49-F238E27FC236}">
                <a16:creationId xmlns:a16="http://schemas.microsoft.com/office/drawing/2014/main" id="{5CD9F8F5-E1A5-60BD-F208-58526BBB24DE}"/>
              </a:ext>
            </a:extLst>
          </p:cNvPr>
          <p:cNvSpPr txBox="1"/>
          <p:nvPr/>
        </p:nvSpPr>
        <p:spPr>
          <a:xfrm>
            <a:off x="556379" y="1236468"/>
            <a:ext cx="11079237" cy="923330"/>
          </a:xfrm>
          <a:prstGeom prst="rect">
            <a:avLst/>
          </a:prstGeom>
          <a:noFill/>
        </p:spPr>
        <p:txBody>
          <a:bodyPr wrap="square" rtlCol="0">
            <a:spAutoFit/>
          </a:bodyPr>
          <a:lstStyle/>
          <a:p>
            <a:r>
              <a:rPr lang="en-US"/>
              <a:t>Fuel production and refueling infrastructure projects for biomass-based diesel, ethanol, and natural gas are assigned the following vehicle types.* The vehicle types are matched to EMFAC Vehicle IDs to determine the fuel economy of the conventional vehicle being replaced.</a:t>
            </a:r>
          </a:p>
        </p:txBody>
      </p:sp>
      <p:sp>
        <p:nvSpPr>
          <p:cNvPr id="8" name="TextBox 7">
            <a:extLst>
              <a:ext uri="{FF2B5EF4-FFF2-40B4-BE49-F238E27FC236}">
                <a16:creationId xmlns:a16="http://schemas.microsoft.com/office/drawing/2014/main" id="{C3AA9DC9-4F20-4044-FD4A-0FF55DD714D5}"/>
              </a:ext>
            </a:extLst>
          </p:cNvPr>
          <p:cNvSpPr txBox="1"/>
          <p:nvPr/>
        </p:nvSpPr>
        <p:spPr>
          <a:xfrm>
            <a:off x="556380" y="6289828"/>
            <a:ext cx="11079237" cy="307777"/>
          </a:xfrm>
          <a:prstGeom prst="rect">
            <a:avLst/>
          </a:prstGeom>
          <a:noFill/>
        </p:spPr>
        <p:txBody>
          <a:bodyPr wrap="square" rtlCol="0">
            <a:spAutoFit/>
          </a:bodyPr>
          <a:lstStyle/>
          <a:p>
            <a:r>
              <a:rPr lang="en-US" sz="1400"/>
              <a:t>* EVSE and H</a:t>
            </a:r>
            <a:r>
              <a:rPr lang="en-US" sz="1400" baseline="-25000"/>
              <a:t>2</a:t>
            </a:r>
            <a:r>
              <a:rPr lang="en-US" sz="1400"/>
              <a:t> refueling infrastructure project descriptions specify the type of vehicle served by the infrastructure. </a:t>
            </a:r>
          </a:p>
        </p:txBody>
      </p:sp>
    </p:spTree>
    <p:extLst>
      <p:ext uri="{BB962C8B-B14F-4D97-AF65-F5344CB8AC3E}">
        <p14:creationId xmlns:p14="http://schemas.microsoft.com/office/powerpoint/2010/main" val="24181894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C8BA8-D15B-B678-0622-2F14196F8D9E}"/>
              </a:ext>
            </a:extLst>
          </p:cNvPr>
          <p:cNvSpPr>
            <a:spLocks noGrp="1"/>
          </p:cNvSpPr>
          <p:nvPr>
            <p:ph type="title"/>
          </p:nvPr>
        </p:nvSpPr>
        <p:spPr/>
        <p:txBody>
          <a:bodyPr/>
          <a:lstStyle/>
          <a:p>
            <a:r>
              <a:rPr lang="en-US"/>
              <a:t>Vehicle Parameter Assumptions</a:t>
            </a:r>
          </a:p>
        </p:txBody>
      </p:sp>
      <p:graphicFrame>
        <p:nvGraphicFramePr>
          <p:cNvPr id="4" name="Table 3">
            <a:extLst>
              <a:ext uri="{FF2B5EF4-FFF2-40B4-BE49-F238E27FC236}">
                <a16:creationId xmlns:a16="http://schemas.microsoft.com/office/drawing/2014/main" id="{9BEC11C7-19F1-5C0B-8FC2-6D38E8178F79}"/>
              </a:ext>
            </a:extLst>
          </p:cNvPr>
          <p:cNvGraphicFramePr>
            <a:graphicFrameLocks noGrp="1"/>
          </p:cNvGraphicFramePr>
          <p:nvPr>
            <p:extLst>
              <p:ext uri="{D42A27DB-BD31-4B8C-83A1-F6EECF244321}">
                <p14:modId xmlns:p14="http://schemas.microsoft.com/office/powerpoint/2010/main" val="788888804"/>
              </p:ext>
            </p:extLst>
          </p:nvPr>
        </p:nvGraphicFramePr>
        <p:xfrm>
          <a:off x="613245" y="1316502"/>
          <a:ext cx="11022377" cy="5079754"/>
        </p:xfrm>
        <a:graphic>
          <a:graphicData uri="http://schemas.openxmlformats.org/drawingml/2006/table">
            <a:tbl>
              <a:tblPr firstRow="1" bandRow="1">
                <a:tableStyleId>{0660B408-B3CF-4A94-85FC-2B1E0A45F4A2}</a:tableStyleId>
              </a:tblPr>
              <a:tblGrid>
                <a:gridCol w="737252">
                  <a:extLst>
                    <a:ext uri="{9D8B030D-6E8A-4147-A177-3AD203B41FA5}">
                      <a16:colId xmlns:a16="http://schemas.microsoft.com/office/drawing/2014/main" val="3510074891"/>
                    </a:ext>
                  </a:extLst>
                </a:gridCol>
                <a:gridCol w="1873470">
                  <a:extLst>
                    <a:ext uri="{9D8B030D-6E8A-4147-A177-3AD203B41FA5}">
                      <a16:colId xmlns:a16="http://schemas.microsoft.com/office/drawing/2014/main" val="1332535421"/>
                    </a:ext>
                  </a:extLst>
                </a:gridCol>
                <a:gridCol w="1413694">
                  <a:extLst>
                    <a:ext uri="{9D8B030D-6E8A-4147-A177-3AD203B41FA5}">
                      <a16:colId xmlns:a16="http://schemas.microsoft.com/office/drawing/2014/main" val="3212796653"/>
                    </a:ext>
                  </a:extLst>
                </a:gridCol>
                <a:gridCol w="455249">
                  <a:extLst>
                    <a:ext uri="{9D8B030D-6E8A-4147-A177-3AD203B41FA5}">
                      <a16:colId xmlns:a16="http://schemas.microsoft.com/office/drawing/2014/main" val="46236962"/>
                    </a:ext>
                  </a:extLst>
                </a:gridCol>
                <a:gridCol w="594792">
                  <a:extLst>
                    <a:ext uri="{9D8B030D-6E8A-4147-A177-3AD203B41FA5}">
                      <a16:colId xmlns:a16="http://schemas.microsoft.com/office/drawing/2014/main" val="257175122"/>
                    </a:ext>
                  </a:extLst>
                </a:gridCol>
                <a:gridCol w="594792">
                  <a:extLst>
                    <a:ext uri="{9D8B030D-6E8A-4147-A177-3AD203B41FA5}">
                      <a16:colId xmlns:a16="http://schemas.microsoft.com/office/drawing/2014/main" val="2599433817"/>
                    </a:ext>
                  </a:extLst>
                </a:gridCol>
                <a:gridCol w="594792">
                  <a:extLst>
                    <a:ext uri="{9D8B030D-6E8A-4147-A177-3AD203B41FA5}">
                      <a16:colId xmlns:a16="http://schemas.microsoft.com/office/drawing/2014/main" val="3087187970"/>
                    </a:ext>
                  </a:extLst>
                </a:gridCol>
                <a:gridCol w="594792">
                  <a:extLst>
                    <a:ext uri="{9D8B030D-6E8A-4147-A177-3AD203B41FA5}">
                      <a16:colId xmlns:a16="http://schemas.microsoft.com/office/drawing/2014/main" val="4051470274"/>
                    </a:ext>
                  </a:extLst>
                </a:gridCol>
                <a:gridCol w="594792">
                  <a:extLst>
                    <a:ext uri="{9D8B030D-6E8A-4147-A177-3AD203B41FA5}">
                      <a16:colId xmlns:a16="http://schemas.microsoft.com/office/drawing/2014/main" val="1482349196"/>
                    </a:ext>
                  </a:extLst>
                </a:gridCol>
                <a:gridCol w="594792">
                  <a:extLst>
                    <a:ext uri="{9D8B030D-6E8A-4147-A177-3AD203B41FA5}">
                      <a16:colId xmlns:a16="http://schemas.microsoft.com/office/drawing/2014/main" val="3803177242"/>
                    </a:ext>
                  </a:extLst>
                </a:gridCol>
                <a:gridCol w="594792">
                  <a:extLst>
                    <a:ext uri="{9D8B030D-6E8A-4147-A177-3AD203B41FA5}">
                      <a16:colId xmlns:a16="http://schemas.microsoft.com/office/drawing/2014/main" val="3138324081"/>
                    </a:ext>
                  </a:extLst>
                </a:gridCol>
                <a:gridCol w="594792">
                  <a:extLst>
                    <a:ext uri="{9D8B030D-6E8A-4147-A177-3AD203B41FA5}">
                      <a16:colId xmlns:a16="http://schemas.microsoft.com/office/drawing/2014/main" val="4203063275"/>
                    </a:ext>
                  </a:extLst>
                </a:gridCol>
                <a:gridCol w="594792">
                  <a:extLst>
                    <a:ext uri="{9D8B030D-6E8A-4147-A177-3AD203B41FA5}">
                      <a16:colId xmlns:a16="http://schemas.microsoft.com/office/drawing/2014/main" val="1595068802"/>
                    </a:ext>
                  </a:extLst>
                </a:gridCol>
                <a:gridCol w="594792">
                  <a:extLst>
                    <a:ext uri="{9D8B030D-6E8A-4147-A177-3AD203B41FA5}">
                      <a16:colId xmlns:a16="http://schemas.microsoft.com/office/drawing/2014/main" val="2733276932"/>
                    </a:ext>
                  </a:extLst>
                </a:gridCol>
                <a:gridCol w="594792">
                  <a:extLst>
                    <a:ext uri="{9D8B030D-6E8A-4147-A177-3AD203B41FA5}">
                      <a16:colId xmlns:a16="http://schemas.microsoft.com/office/drawing/2014/main" val="3538507643"/>
                    </a:ext>
                  </a:extLst>
                </a:gridCol>
              </a:tblGrid>
              <a:tr h="533273">
                <a:tc>
                  <a:txBody>
                    <a:bodyPr/>
                    <a:lstStyle/>
                    <a:p>
                      <a:pPr algn="l" fontAlgn="b"/>
                      <a:endParaRPr lang="en-US" sz="14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endParaRPr lang="en-US" sz="14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endParaRPr lang="en-US" sz="14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400" b="1" u="none" strike="noStrike">
                          <a:solidFill>
                            <a:schemeClr val="bg1"/>
                          </a:solidFill>
                          <a:effectLst/>
                        </a:rPr>
                        <a:t>Fuel Economy </a:t>
                      </a:r>
                    </a:p>
                    <a:p>
                      <a:pPr algn="ctr" fontAlgn="b"/>
                      <a:r>
                        <a:rPr lang="en-US" sz="1400" b="1" u="none" strike="noStrike">
                          <a:solidFill>
                            <a:schemeClr val="bg1"/>
                          </a:solidFill>
                          <a:effectLst/>
                        </a:rPr>
                        <a:t>(miles/GGE)</a:t>
                      </a:r>
                      <a:endParaRPr lang="en-US" sz="14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a:noFill/>
                    </a:lnL>
                    <a:lnR>
                      <a:noFill/>
                    </a:lnR>
                    <a:lnT>
                      <a:noFill/>
                    </a:lnT>
                    <a:lnB>
                      <a:noFill/>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a:noFill/>
                    </a:lnL>
                    <a:lnR>
                      <a:noFill/>
                    </a:lnR>
                    <a:lnT>
                      <a:noFill/>
                    </a:lnT>
                    <a:lnB>
                      <a:noFill/>
                    </a:lnB>
                  </a:tcPr>
                </a:tc>
                <a:tc hMerge="1">
                  <a:txBody>
                    <a:bodyPr/>
                    <a:lstStyle/>
                    <a:p>
                      <a:pPr algn="l" fontAlgn="b"/>
                      <a:r>
                        <a:rPr lang="en-US" sz="1200" b="0" i="0" u="none" strike="noStrike">
                          <a:solidFill>
                            <a:srgbClr val="000000"/>
                          </a:solidFill>
                          <a:effectLst/>
                          <a:latin typeface="Calibri" panose="020F0502020204030204" pitchFamily="34" charset="0"/>
                        </a:rPr>
                        <a:t>Petroleum Fuel Reductions (in million gallons)</a:t>
                      </a: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lang="en-US" sz="1600"/>
                        <a:t>NO</a:t>
                      </a:r>
                      <a:r>
                        <a:rPr lang="en-US" sz="1600" baseline="-25000"/>
                        <a:t>X</a:t>
                      </a:r>
                      <a:r>
                        <a:rPr lang="en-US" sz="1400" b="1" u="none" strike="noStrike">
                          <a:solidFill>
                            <a:schemeClr val="bg1"/>
                          </a:solidFill>
                          <a:effectLst/>
                        </a:rPr>
                        <a:t> Emissions Factor </a:t>
                      </a:r>
                    </a:p>
                    <a:p>
                      <a:pPr algn="ctr" fontAlgn="b"/>
                      <a:r>
                        <a:rPr lang="en-US" sz="1400" b="1" u="none" strike="noStrike">
                          <a:solidFill>
                            <a:schemeClr val="bg1"/>
                          </a:solidFill>
                          <a:effectLst/>
                        </a:rPr>
                        <a:t>(g</a:t>
                      </a:r>
                      <a:r>
                        <a:rPr lang="en-US" sz="1600"/>
                        <a:t>NO</a:t>
                      </a:r>
                      <a:r>
                        <a:rPr lang="en-US" sz="1600" baseline="-25000"/>
                        <a:t>x</a:t>
                      </a:r>
                      <a:r>
                        <a:rPr lang="en-US" sz="1400" b="1" u="none" strike="noStrike">
                          <a:solidFill>
                            <a:schemeClr val="bg1"/>
                          </a:solidFill>
                          <a:effectLst/>
                        </a:rPr>
                        <a:t>/mile)</a:t>
                      </a:r>
                      <a:endParaRPr lang="en-US" sz="14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l" fontAlgn="b"/>
                      <a:endParaRPr lang="en-US" sz="1200" b="0" i="0" u="none" strike="noStrike">
                        <a:solidFill>
                          <a:srgbClr val="000000"/>
                        </a:solidFill>
                        <a:effectLst/>
                        <a:latin typeface="Calibri" panose="020F0502020204030204" pitchFamily="34" charset="0"/>
                      </a:endParaRPr>
                    </a:p>
                  </a:txBody>
                  <a:tcPr marL="3160" marR="3160" marT="316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fontAlgn="b"/>
                      <a:r>
                        <a:rPr kumimoji="0" lang="en-US" sz="1600" b="1" i="0" u="none" strike="noStrike" kern="1200" cap="none" spc="0" normalizeH="0" baseline="0" noProof="0">
                          <a:ln>
                            <a:noFill/>
                          </a:ln>
                          <a:solidFill>
                            <a:schemeClr val="bg1"/>
                          </a:solidFill>
                          <a:effectLst/>
                          <a:uLnTx/>
                          <a:uFillTx/>
                          <a:latin typeface="+mn-lt"/>
                          <a:ea typeface="+mn-ea"/>
                          <a:cs typeface="+mn-cs"/>
                        </a:rPr>
                        <a:t>PM</a:t>
                      </a:r>
                      <a:r>
                        <a:rPr kumimoji="0" lang="en-US" sz="1600" b="1" i="0" u="none" strike="noStrike" kern="1200" cap="none" spc="0" normalizeH="0" baseline="-25000" noProof="0">
                          <a:ln>
                            <a:noFill/>
                          </a:ln>
                          <a:solidFill>
                            <a:schemeClr val="bg1"/>
                          </a:solidFill>
                          <a:effectLst/>
                          <a:uLnTx/>
                          <a:uFillTx/>
                          <a:latin typeface="+mn-lt"/>
                          <a:ea typeface="+mn-ea"/>
                          <a:cs typeface="+mn-cs"/>
                        </a:rPr>
                        <a:t>2.5</a:t>
                      </a:r>
                      <a:r>
                        <a:rPr lang="en-US" sz="1400" b="1" u="none" strike="noStrike">
                          <a:solidFill>
                            <a:schemeClr val="bg1"/>
                          </a:solidFill>
                          <a:effectLst/>
                        </a:rPr>
                        <a:t> Emissions Factor </a:t>
                      </a:r>
                    </a:p>
                    <a:p>
                      <a:pPr algn="ctr" fontAlgn="b"/>
                      <a:r>
                        <a:rPr lang="en-US" sz="1400" b="1" u="none" strike="noStrike">
                          <a:solidFill>
                            <a:schemeClr val="bg1"/>
                          </a:solidFill>
                          <a:effectLst/>
                        </a:rPr>
                        <a:t>(g</a:t>
                      </a:r>
                      <a:r>
                        <a:rPr kumimoji="0" lang="en-US" sz="1600" b="1" i="0" u="none" strike="noStrike" kern="1200" cap="none" spc="0" normalizeH="0" baseline="0" noProof="0">
                          <a:ln>
                            <a:noFill/>
                          </a:ln>
                          <a:solidFill>
                            <a:schemeClr val="bg1"/>
                          </a:solidFill>
                          <a:effectLst/>
                          <a:uLnTx/>
                          <a:uFillTx/>
                          <a:latin typeface="+mn-lt"/>
                          <a:ea typeface="+mn-ea"/>
                          <a:cs typeface="+mn-cs"/>
                        </a:rPr>
                        <a:t>PM</a:t>
                      </a:r>
                      <a:r>
                        <a:rPr kumimoji="0" lang="en-US" sz="1600" b="1" i="0" u="none" strike="noStrike" kern="1200" cap="none" spc="0" normalizeH="0" baseline="-25000" noProof="0">
                          <a:ln>
                            <a:noFill/>
                          </a:ln>
                          <a:solidFill>
                            <a:schemeClr val="bg1"/>
                          </a:solidFill>
                          <a:effectLst/>
                          <a:uLnTx/>
                          <a:uFillTx/>
                          <a:latin typeface="+mn-lt"/>
                          <a:ea typeface="+mn-ea"/>
                          <a:cs typeface="+mn-cs"/>
                        </a:rPr>
                        <a:t>2.5</a:t>
                      </a:r>
                      <a:r>
                        <a:rPr lang="en-US" sz="1400" b="1" u="none" strike="noStrike">
                          <a:solidFill>
                            <a:schemeClr val="bg1"/>
                          </a:solidFill>
                          <a:effectLst/>
                        </a:rPr>
                        <a:t>/mile)</a:t>
                      </a:r>
                      <a:endParaRPr lang="en-US" sz="14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b"/>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b"/>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b"/>
                      <a:endParaRPr lang="en-US" sz="1300" b="1" i="0" u="none" strike="noStrike">
                        <a:solidFill>
                          <a:schemeClr val="bg1"/>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00892066"/>
                  </a:ext>
                </a:extLst>
              </a:tr>
              <a:tr h="235238">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400" b="1" u="none" strike="noStrike">
                          <a:solidFill>
                            <a:srgbClr val="000000"/>
                          </a:solidFill>
                          <a:effectLst/>
                        </a:rPr>
                        <a:t>Replaced Fuel</a:t>
                      </a:r>
                      <a:endParaRPr lang="en-US" sz="1400" b="1"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400" b="1" u="none" strike="noStrike">
                          <a:solidFill>
                            <a:srgbClr val="000000"/>
                          </a:solidFill>
                          <a:effectLst/>
                        </a:rPr>
                        <a:t>Vehicle Type</a:t>
                      </a:r>
                      <a:endParaRPr lang="en-US" sz="1400" b="1" i="0" u="none" strike="noStrike">
                        <a:solidFill>
                          <a:srgbClr val="000000"/>
                        </a:solidFill>
                        <a:effectLst/>
                        <a:latin typeface="Calibri" panose="020F0502020204030204" pitchFamily="34" charset="0"/>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n-US" sz="1400" b="1" i="0" u="none" strike="noStrike">
                          <a:solidFill>
                            <a:srgbClr val="000000"/>
                          </a:solidFill>
                          <a:effectLst/>
                          <a:latin typeface="Calibri" panose="020F0502020204030204" pitchFamily="34" charset="0"/>
                        </a:rPr>
                        <a:t>EMFAC Vehicle ID</a:t>
                      </a: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2020</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2025</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2030</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2035</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2020</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2025</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2030</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2035</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2020</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2025</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2030</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u="none" strike="noStrike">
                          <a:solidFill>
                            <a:srgbClr val="000000"/>
                          </a:solidFill>
                          <a:effectLst/>
                          <a:latin typeface="+mn-lt"/>
                        </a:rPr>
                        <a:t>2035</a:t>
                      </a:r>
                      <a:endParaRPr lang="en-US" sz="1200" b="1" i="0" u="none" strike="noStrike">
                        <a:solidFill>
                          <a:srgbClr val="000000"/>
                        </a:solidFill>
                        <a:effectLst/>
                        <a:latin typeface="+mn-lt"/>
                      </a:endParaRPr>
                    </a:p>
                  </a:txBody>
                  <a:tcPr marL="3160" marR="3160" marT="316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0990184"/>
                  </a:ext>
                </a:extLst>
              </a:tr>
              <a:tr h="242153">
                <a:tc>
                  <a:txBody>
                    <a:bodyPr/>
                    <a:lstStyle/>
                    <a:p>
                      <a:pPr algn="l" fontAlgn="b"/>
                      <a:r>
                        <a:rPr lang="en-US" sz="1200" b="0" u="none" strike="noStrike">
                          <a:solidFill>
                            <a:srgbClr val="000000"/>
                          </a:solidFill>
                          <a:effectLst/>
                          <a:latin typeface="+mn-lt"/>
                        </a:rPr>
                        <a:t>Gasoline</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Light-Duty Car</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LDA</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33.15</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39.88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39.8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39.85</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3090895"/>
                  </a:ext>
                </a:extLst>
              </a:tr>
              <a:tr h="242153">
                <a:tc>
                  <a:txBody>
                    <a:bodyPr/>
                    <a:lstStyle/>
                    <a:p>
                      <a:pPr algn="l" fontAlgn="b"/>
                      <a:r>
                        <a:rPr lang="en-US" sz="1200" b="0" u="none" strike="noStrike">
                          <a:solidFill>
                            <a:srgbClr val="000000"/>
                          </a:solidFill>
                          <a:effectLst/>
                          <a:latin typeface="+mn-lt"/>
                        </a:rPr>
                        <a:t>Gasoline</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mn-lt"/>
                        </a:rPr>
                        <a:t>Light-Duty Truck</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LDT1</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28.67</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37.79</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37.73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37.77</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0722371"/>
                  </a:ext>
                </a:extLst>
              </a:tr>
              <a:tr h="242153">
                <a:tc>
                  <a:txBody>
                    <a:bodyPr/>
                    <a:lstStyle/>
                    <a:p>
                      <a:pPr algn="l" fontAlgn="b"/>
                      <a:r>
                        <a:rPr lang="en-US" sz="1200" b="0" u="none" strike="noStrike">
                          <a:solidFill>
                            <a:srgbClr val="000000"/>
                          </a:solidFill>
                          <a:effectLst/>
                          <a:latin typeface="+mn-lt"/>
                        </a:rPr>
                        <a:t>Diesel</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Light-Duty Car</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LDA</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38.78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46.69</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46.7</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46.82</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61297232"/>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Light Heavy Duty</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LHD1</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21.19</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21.2</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21.24</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21.26</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0.073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7298243"/>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Urban Bus</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UBUS</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4.16</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4.16</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4.16</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4.16</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1.815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1.815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1.815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1.814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0.374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0.374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0.374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0.374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77076780"/>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School Bus</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SBUS</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6.73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6.73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6.73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6.71</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1.027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1.029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1.031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0.324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0.324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0.324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0.324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43452068"/>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Other Buses</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OBUS</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8.04</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8.03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8.02</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8.01</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0.433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0.434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0.439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0.442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21253090"/>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mn-lt"/>
                        </a:rPr>
                        <a:t>Heavy-Duty (&gt;26k </a:t>
                      </a:r>
                      <a:r>
                        <a:rPr lang="en-US" sz="1100" b="0" i="0" u="none" strike="noStrike" err="1">
                          <a:solidFill>
                            <a:srgbClr val="000000"/>
                          </a:solidFill>
                          <a:effectLst/>
                          <a:latin typeface="+mn-lt"/>
                        </a:rPr>
                        <a:t>lbs</a:t>
                      </a:r>
                      <a:r>
                        <a:rPr lang="en-US" sz="1100" b="0" i="0" u="none" strike="noStrike">
                          <a:solidFill>
                            <a:srgbClr val="000000"/>
                          </a:solidFill>
                          <a:effectLst/>
                          <a:latin typeface="+mn-lt"/>
                        </a:rPr>
                        <a: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T6 Instate Heavy</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9.21</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9.24</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9.27</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9.33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0.860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0.849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0.781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2045857"/>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mn-lt"/>
                        </a:rPr>
                        <a:t>Heavy-Duty (&lt;26k </a:t>
                      </a:r>
                      <a:r>
                        <a:rPr lang="en-US" sz="1100" b="0" i="0" u="none" strike="noStrike" err="1">
                          <a:solidFill>
                            <a:srgbClr val="000000"/>
                          </a:solidFill>
                          <a:effectLst/>
                          <a:latin typeface="+mn-lt"/>
                        </a:rPr>
                        <a:t>lbs</a:t>
                      </a:r>
                      <a:r>
                        <a:rPr lang="en-US" sz="1100" b="0" i="0" u="none" strike="noStrike">
                          <a:solidFill>
                            <a:srgbClr val="000000"/>
                          </a:solidFill>
                          <a:effectLst/>
                          <a:latin typeface="+mn-lt"/>
                        </a:rPr>
                        <a: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T6 Instate Small</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8.98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9.01</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9.03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9.07</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0.805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0.796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5505255"/>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Heavy-Duty Out-of-State</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T6 OOS Heavy</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9.26</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9.34</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9.39</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0.925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0345552"/>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mn-lt"/>
                        </a:rPr>
                        <a:t>Heavy-Duty CA Registered Truck</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T7 CAIRP</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6.96</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7.02</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7.06</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7.08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0.884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0.790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04526"/>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mn-lt"/>
                        </a:rPr>
                        <a:t>Drayage Truck (Other)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T7 Other Port</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6.81</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6.82</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6.81</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0.953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0.966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7978956"/>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mn-lt"/>
                        </a:rPr>
                        <a:t>Drayage Truck (South Coast)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T7 POLA</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6.59</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6.63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6.67</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6.68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1.433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1.359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1.284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1.266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4433950"/>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mn-lt"/>
                        </a:rPr>
                        <a:t>Solid Waste Collection Truck</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T7 SWCV</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2.45</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2.45</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2.45</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2.45</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1.891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1.891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1.891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1.891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66645047"/>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Heavy-Duty Single-Unit Truck</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T7 Single</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6.97</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6.98</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6.99</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0.849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0.866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0.875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68429568"/>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u="none" strike="noStrike">
                          <a:solidFill>
                            <a:srgbClr val="000000"/>
                          </a:solidFill>
                          <a:effectLst/>
                          <a:latin typeface="+mn-lt"/>
                        </a:rPr>
                        <a:t>T7 Single Construction</a:t>
                      </a:r>
                      <a:endParaRPr lang="en-US" sz="11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T7 Single Construction</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6.94</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6.91</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6.9</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0.975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1.004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42696173"/>
                  </a:ext>
                </a:extLst>
              </a:tr>
              <a:tr h="242153">
                <a:tc>
                  <a:txBody>
                    <a:bodyPr/>
                    <a:lstStyle/>
                    <a:p>
                      <a:pPr marL="0" marR="0" lvl="0" indent="0" algn="l" defTabSz="4572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Diesel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b="0" i="0" u="none" strike="noStrike">
                          <a:solidFill>
                            <a:srgbClr val="000000"/>
                          </a:solidFill>
                          <a:effectLst/>
                          <a:latin typeface="+mn-lt"/>
                        </a:rPr>
                        <a:t>Heavy-Duty Tractor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u="none" strike="noStrike">
                          <a:solidFill>
                            <a:srgbClr val="000000"/>
                          </a:solidFill>
                          <a:effectLst/>
                        </a:rPr>
                        <a:t>T7 Tractor</a:t>
                      </a:r>
                      <a:endParaRPr lang="en-US" sz="1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7.12</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7.13</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7.15</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latin typeface="+mn-lt"/>
                        </a:rPr>
                        <a:t>7.17</a:t>
                      </a:r>
                      <a:endParaRPr lang="en-US" sz="1200" b="0" i="0" u="none" strike="noStrike">
                        <a:solidFill>
                          <a:srgbClr val="000000"/>
                        </a:solidFill>
                        <a:effectLst/>
                        <a:latin typeface="+mn-lt"/>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0.848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0.849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0.812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mn-lt"/>
                        </a:rPr>
                        <a:t>0.038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94059985"/>
                  </a:ext>
                </a:extLst>
              </a:tr>
            </a:tbl>
          </a:graphicData>
        </a:graphic>
      </p:graphicFrame>
      <p:sp>
        <p:nvSpPr>
          <p:cNvPr id="5" name="TextBox 4">
            <a:extLst>
              <a:ext uri="{FF2B5EF4-FFF2-40B4-BE49-F238E27FC236}">
                <a16:creationId xmlns:a16="http://schemas.microsoft.com/office/drawing/2014/main" id="{7A130ED8-2DB8-7EF1-D064-B4512CF79060}"/>
              </a:ext>
            </a:extLst>
          </p:cNvPr>
          <p:cNvSpPr txBox="1"/>
          <p:nvPr/>
        </p:nvSpPr>
        <p:spPr>
          <a:xfrm>
            <a:off x="520866" y="941033"/>
            <a:ext cx="11171024" cy="369332"/>
          </a:xfrm>
          <a:prstGeom prst="rect">
            <a:avLst/>
          </a:prstGeom>
          <a:noFill/>
        </p:spPr>
        <p:txBody>
          <a:bodyPr wrap="square" rtlCol="0">
            <a:spAutoFit/>
          </a:bodyPr>
          <a:lstStyle/>
          <a:p>
            <a:r>
              <a:rPr lang="en-US"/>
              <a:t>Assumed vehicle efficiencies and pollutant emission factors as a function of replaced fuel, vehicle type, and year [1]. </a:t>
            </a:r>
          </a:p>
        </p:txBody>
      </p:sp>
      <p:sp>
        <p:nvSpPr>
          <p:cNvPr id="6" name="TextBox 5">
            <a:extLst>
              <a:ext uri="{FF2B5EF4-FFF2-40B4-BE49-F238E27FC236}">
                <a16:creationId xmlns:a16="http://schemas.microsoft.com/office/drawing/2014/main" id="{73FD93ED-A14B-3142-BAE8-C60CAC5D0F36}"/>
              </a:ext>
            </a:extLst>
          </p:cNvPr>
          <p:cNvSpPr txBox="1"/>
          <p:nvPr/>
        </p:nvSpPr>
        <p:spPr>
          <a:xfrm>
            <a:off x="520866" y="6484703"/>
            <a:ext cx="10752006" cy="276999"/>
          </a:xfrm>
          <a:prstGeom prst="rect">
            <a:avLst/>
          </a:prstGeom>
          <a:noFill/>
        </p:spPr>
        <p:txBody>
          <a:bodyPr wrap="square" rtlCol="0">
            <a:spAutoFit/>
          </a:bodyPr>
          <a:lstStyle/>
          <a:p>
            <a:pPr>
              <a:spcAft>
                <a:spcPts val="800"/>
              </a:spcAft>
            </a:pPr>
            <a:r>
              <a:rPr lang="en-US" sz="1200" dirty="0">
                <a:effectLst/>
              </a:rPr>
              <a:t>1. CARB. 2023. “Vision Scenario Planning.” Accessed Oct. 4, 2023. </a:t>
            </a:r>
            <a:r>
              <a:rPr lang="en-US" sz="1200" dirty="0">
                <a:solidFill>
                  <a:srgbClr val="00A4E4"/>
                </a:solidFill>
                <a:effectLst/>
                <a:hlinkClick r:id="rId2">
                  <a:extLst>
                    <a:ext uri="{A12FA001-AC4F-418D-AE19-62706E023703}">
                      <ahyp:hlinkClr xmlns:ahyp="http://schemas.microsoft.com/office/drawing/2018/hyperlinkcolor" val="tx"/>
                    </a:ext>
                  </a:extLst>
                </a:hlinkClick>
              </a:rPr>
              <a:t>https://ww2.arb.ca.gov/resources/documents/vision-scenario-planning</a:t>
            </a:r>
            <a:r>
              <a:rPr lang="en-US" sz="1200" dirty="0">
                <a:effectLst/>
              </a:rPr>
              <a:t>.</a:t>
            </a:r>
          </a:p>
        </p:txBody>
      </p:sp>
    </p:spTree>
    <p:extLst>
      <p:ext uri="{BB962C8B-B14F-4D97-AF65-F5344CB8AC3E}">
        <p14:creationId xmlns:p14="http://schemas.microsoft.com/office/powerpoint/2010/main" val="25240236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974B4-4E60-54B9-E721-AC1C00E0242E}"/>
              </a:ext>
            </a:extLst>
          </p:cNvPr>
          <p:cNvSpPr>
            <a:spLocks noGrp="1"/>
          </p:cNvSpPr>
          <p:nvPr>
            <p:ph type="title"/>
          </p:nvPr>
        </p:nvSpPr>
        <p:spPr/>
        <p:txBody>
          <a:bodyPr/>
          <a:lstStyle/>
          <a:p>
            <a:r>
              <a:rPr lang="en-US"/>
              <a:t>Light-Duty EVSE Project E-Miles and Charger Utilization</a:t>
            </a:r>
          </a:p>
        </p:txBody>
      </p:sp>
      <p:graphicFrame>
        <p:nvGraphicFramePr>
          <p:cNvPr id="3" name="Table 2">
            <a:extLst>
              <a:ext uri="{FF2B5EF4-FFF2-40B4-BE49-F238E27FC236}">
                <a16:creationId xmlns:a16="http://schemas.microsoft.com/office/drawing/2014/main" id="{900C34A2-9C5F-DD1A-7A7A-C74FECBE0C36}"/>
              </a:ext>
            </a:extLst>
          </p:cNvPr>
          <p:cNvGraphicFramePr>
            <a:graphicFrameLocks noGrp="1"/>
          </p:cNvGraphicFramePr>
          <p:nvPr>
            <p:extLst>
              <p:ext uri="{D42A27DB-BD31-4B8C-83A1-F6EECF244321}">
                <p14:modId xmlns:p14="http://schemas.microsoft.com/office/powerpoint/2010/main" val="1678985224"/>
              </p:ext>
            </p:extLst>
          </p:nvPr>
        </p:nvGraphicFramePr>
        <p:xfrm>
          <a:off x="556379" y="1297496"/>
          <a:ext cx="5425926" cy="4002405"/>
        </p:xfrm>
        <a:graphic>
          <a:graphicData uri="http://schemas.openxmlformats.org/drawingml/2006/table">
            <a:tbl>
              <a:tblPr firstRow="1" bandRow="1">
                <a:tableStyleId>{0660B408-B3CF-4A94-85FC-2B1E0A45F4A2}</a:tableStyleId>
              </a:tblPr>
              <a:tblGrid>
                <a:gridCol w="904321">
                  <a:extLst>
                    <a:ext uri="{9D8B030D-6E8A-4147-A177-3AD203B41FA5}">
                      <a16:colId xmlns:a16="http://schemas.microsoft.com/office/drawing/2014/main" val="1160530508"/>
                    </a:ext>
                  </a:extLst>
                </a:gridCol>
                <a:gridCol w="904321">
                  <a:extLst>
                    <a:ext uri="{9D8B030D-6E8A-4147-A177-3AD203B41FA5}">
                      <a16:colId xmlns:a16="http://schemas.microsoft.com/office/drawing/2014/main" val="1018876625"/>
                    </a:ext>
                  </a:extLst>
                </a:gridCol>
                <a:gridCol w="904321">
                  <a:extLst>
                    <a:ext uri="{9D8B030D-6E8A-4147-A177-3AD203B41FA5}">
                      <a16:colId xmlns:a16="http://schemas.microsoft.com/office/drawing/2014/main" val="876385422"/>
                    </a:ext>
                  </a:extLst>
                </a:gridCol>
                <a:gridCol w="904321">
                  <a:extLst>
                    <a:ext uri="{9D8B030D-6E8A-4147-A177-3AD203B41FA5}">
                      <a16:colId xmlns:a16="http://schemas.microsoft.com/office/drawing/2014/main" val="1905626599"/>
                    </a:ext>
                  </a:extLst>
                </a:gridCol>
                <a:gridCol w="904321">
                  <a:extLst>
                    <a:ext uri="{9D8B030D-6E8A-4147-A177-3AD203B41FA5}">
                      <a16:colId xmlns:a16="http://schemas.microsoft.com/office/drawing/2014/main" val="1461658569"/>
                    </a:ext>
                  </a:extLst>
                </a:gridCol>
                <a:gridCol w="904321">
                  <a:extLst>
                    <a:ext uri="{9D8B030D-6E8A-4147-A177-3AD203B41FA5}">
                      <a16:colId xmlns:a16="http://schemas.microsoft.com/office/drawing/2014/main" val="3033068266"/>
                    </a:ext>
                  </a:extLst>
                </a:gridCol>
              </a:tblGrid>
              <a:tr h="248703">
                <a:tc>
                  <a:txBody>
                    <a:bodyPr/>
                    <a:lstStyle/>
                    <a:p>
                      <a:pPr algn="ctr" fontAlgn="b"/>
                      <a:r>
                        <a:rPr lang="en-US" sz="1400" b="1" u="none" strike="noStrike">
                          <a:solidFill>
                            <a:schemeClr val="bg1"/>
                          </a:solidFill>
                          <a:effectLst/>
                        </a:rPr>
                        <a:t>Year</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Public</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Multifamily Home</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Workplace</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DC 50 kW</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DC 150 kW*</a:t>
                      </a:r>
                      <a:endParaRPr lang="en-US" sz="1400" b="1" i="0" u="none" strike="noStrike">
                        <a:solidFill>
                          <a:schemeClr val="bg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2107952"/>
                  </a:ext>
                </a:extLst>
              </a:tr>
              <a:tr h="0">
                <a:tc>
                  <a:txBody>
                    <a:bodyPr/>
                    <a:lstStyle/>
                    <a:p>
                      <a:r>
                        <a:rPr lang="en-US" sz="1400">
                          <a:effectLst/>
                        </a:rPr>
                        <a:t>2020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4.53%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4.53%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7.13%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6.12%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6.12%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0609831"/>
                  </a:ext>
                </a:extLst>
              </a:tr>
              <a:tr h="0">
                <a:tc>
                  <a:txBody>
                    <a:bodyPr/>
                    <a:lstStyle/>
                    <a:p>
                      <a:r>
                        <a:rPr lang="en-US" sz="1400">
                          <a:effectLst/>
                        </a:rPr>
                        <a:t>2021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6.38%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8.12%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6.89%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6.89%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51136195"/>
                  </a:ext>
                </a:extLst>
              </a:tr>
              <a:tr h="0">
                <a:tc>
                  <a:txBody>
                    <a:bodyPr/>
                    <a:lstStyle/>
                    <a:p>
                      <a:r>
                        <a:rPr lang="en-US" sz="1400">
                          <a:effectLst/>
                        </a:rPr>
                        <a:t>2022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4.94%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8.46%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9.58%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7.76%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7.76%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67556256"/>
                  </a:ext>
                </a:extLst>
              </a:tr>
              <a:tr h="0">
                <a:tc>
                  <a:txBody>
                    <a:bodyPr/>
                    <a:lstStyle/>
                    <a:p>
                      <a:r>
                        <a:rPr lang="en-US" sz="1400">
                          <a:effectLst/>
                        </a:rPr>
                        <a:t>2023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5.07%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10.23%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10.44%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8.63%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8.63%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33484302"/>
                  </a:ext>
                </a:extLst>
              </a:tr>
              <a:tr h="0">
                <a:tc>
                  <a:txBody>
                    <a:bodyPr/>
                    <a:lstStyle/>
                    <a:p>
                      <a:r>
                        <a:rPr lang="en-US" sz="1400">
                          <a:effectLst/>
                        </a:rPr>
                        <a:t>2024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5.23%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12.01%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11.86%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9.50%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9.50%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296259"/>
                  </a:ext>
                </a:extLst>
              </a:tr>
              <a:tr h="0">
                <a:tc>
                  <a:txBody>
                    <a:bodyPr/>
                    <a:lstStyle/>
                    <a:p>
                      <a:r>
                        <a:rPr lang="en-US" sz="1400">
                          <a:effectLst/>
                        </a:rPr>
                        <a:t>2025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5.76%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12.44%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10.37%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10.37%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74944434"/>
                  </a:ext>
                </a:extLst>
              </a:tr>
              <a:tr h="0">
                <a:tc>
                  <a:txBody>
                    <a:bodyPr/>
                    <a:lstStyle/>
                    <a:p>
                      <a:r>
                        <a:rPr lang="en-US" sz="1400">
                          <a:effectLst/>
                        </a:rPr>
                        <a:t>2026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5.76%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11.24%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11.24%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13214622"/>
                  </a:ext>
                </a:extLst>
              </a:tr>
              <a:tr h="0">
                <a:tc>
                  <a:txBody>
                    <a:bodyPr/>
                    <a:lstStyle/>
                    <a:p>
                      <a:r>
                        <a:rPr lang="en-US" sz="1400">
                          <a:effectLst/>
                        </a:rPr>
                        <a:t>2027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5.65%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12.11%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12.11%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75641361"/>
                  </a:ext>
                </a:extLst>
              </a:tr>
              <a:tr h="0">
                <a:tc>
                  <a:txBody>
                    <a:bodyPr/>
                    <a:lstStyle/>
                    <a:p>
                      <a:r>
                        <a:rPr lang="en-US" sz="1400">
                          <a:effectLst/>
                        </a:rPr>
                        <a:t>2028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5.60%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02890717"/>
                  </a:ext>
                </a:extLst>
              </a:tr>
              <a:tr h="0">
                <a:tc>
                  <a:txBody>
                    <a:bodyPr/>
                    <a:lstStyle/>
                    <a:p>
                      <a:r>
                        <a:rPr lang="en-US" sz="1400">
                          <a:effectLst/>
                        </a:rPr>
                        <a:t>2029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5.59%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15.07%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77808304"/>
                  </a:ext>
                </a:extLst>
              </a:tr>
              <a:tr h="0">
                <a:tc>
                  <a:txBody>
                    <a:bodyPr/>
                    <a:lstStyle/>
                    <a:p>
                      <a:r>
                        <a:rPr lang="en-US" sz="1400">
                          <a:effectLst/>
                        </a:rPr>
                        <a:t>2030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5.76%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15.40%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effectLst/>
                        </a:rPr>
                        <a:t>14.72%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56989097"/>
                  </a:ext>
                </a:extLst>
              </a:tr>
            </a:tbl>
          </a:graphicData>
        </a:graphic>
      </p:graphicFrame>
      <p:sp>
        <p:nvSpPr>
          <p:cNvPr id="4" name="Rectangle 1">
            <a:extLst>
              <a:ext uri="{FF2B5EF4-FFF2-40B4-BE49-F238E27FC236}">
                <a16:creationId xmlns:a16="http://schemas.microsoft.com/office/drawing/2014/main" id="{562FDBD2-1D70-98E0-8C9E-FE91108551ED}"/>
              </a:ext>
            </a:extLst>
          </p:cNvPr>
          <p:cNvSpPr>
            <a:spLocks noChangeArrowheads="1"/>
          </p:cNvSpPr>
          <p:nvPr/>
        </p:nvSpPr>
        <p:spPr bwMode="auto">
          <a:xfrm>
            <a:off x="609600" y="1297822"/>
            <a:ext cx="11026019" cy="4376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5" name="Table 4">
            <a:extLst>
              <a:ext uri="{FF2B5EF4-FFF2-40B4-BE49-F238E27FC236}">
                <a16:creationId xmlns:a16="http://schemas.microsoft.com/office/drawing/2014/main" id="{89EEDAA7-64F1-8157-31CF-A3FE39BE1731}"/>
              </a:ext>
            </a:extLst>
          </p:cNvPr>
          <p:cNvGraphicFramePr>
            <a:graphicFrameLocks noGrp="1"/>
          </p:cNvGraphicFramePr>
          <p:nvPr>
            <p:extLst>
              <p:ext uri="{D42A27DB-BD31-4B8C-83A1-F6EECF244321}">
                <p14:modId xmlns:p14="http://schemas.microsoft.com/office/powerpoint/2010/main" val="1877063161"/>
              </p:ext>
            </p:extLst>
          </p:nvPr>
        </p:nvGraphicFramePr>
        <p:xfrm>
          <a:off x="6209699" y="1285590"/>
          <a:ext cx="5425926" cy="4073402"/>
        </p:xfrm>
        <a:graphic>
          <a:graphicData uri="http://schemas.openxmlformats.org/drawingml/2006/table">
            <a:tbl>
              <a:tblPr firstRow="1" bandRow="1">
                <a:tableStyleId>{0660B408-B3CF-4A94-85FC-2B1E0A45F4A2}</a:tableStyleId>
              </a:tblPr>
              <a:tblGrid>
                <a:gridCol w="904321">
                  <a:extLst>
                    <a:ext uri="{9D8B030D-6E8A-4147-A177-3AD203B41FA5}">
                      <a16:colId xmlns:a16="http://schemas.microsoft.com/office/drawing/2014/main" val="1691405856"/>
                    </a:ext>
                  </a:extLst>
                </a:gridCol>
                <a:gridCol w="836447">
                  <a:extLst>
                    <a:ext uri="{9D8B030D-6E8A-4147-A177-3AD203B41FA5}">
                      <a16:colId xmlns:a16="http://schemas.microsoft.com/office/drawing/2014/main" val="3093783062"/>
                    </a:ext>
                  </a:extLst>
                </a:gridCol>
                <a:gridCol w="972195">
                  <a:extLst>
                    <a:ext uri="{9D8B030D-6E8A-4147-A177-3AD203B41FA5}">
                      <a16:colId xmlns:a16="http://schemas.microsoft.com/office/drawing/2014/main" val="944465038"/>
                    </a:ext>
                  </a:extLst>
                </a:gridCol>
                <a:gridCol w="904321">
                  <a:extLst>
                    <a:ext uri="{9D8B030D-6E8A-4147-A177-3AD203B41FA5}">
                      <a16:colId xmlns:a16="http://schemas.microsoft.com/office/drawing/2014/main" val="807466368"/>
                    </a:ext>
                  </a:extLst>
                </a:gridCol>
                <a:gridCol w="904321">
                  <a:extLst>
                    <a:ext uri="{9D8B030D-6E8A-4147-A177-3AD203B41FA5}">
                      <a16:colId xmlns:a16="http://schemas.microsoft.com/office/drawing/2014/main" val="151463477"/>
                    </a:ext>
                  </a:extLst>
                </a:gridCol>
                <a:gridCol w="904321">
                  <a:extLst>
                    <a:ext uri="{9D8B030D-6E8A-4147-A177-3AD203B41FA5}">
                      <a16:colId xmlns:a16="http://schemas.microsoft.com/office/drawing/2014/main" val="3188148846"/>
                    </a:ext>
                  </a:extLst>
                </a:gridCol>
              </a:tblGrid>
              <a:tr h="720602">
                <a:tc>
                  <a:txBody>
                    <a:bodyPr/>
                    <a:lstStyle/>
                    <a:p>
                      <a:pPr algn="ctr" fontAlgn="b"/>
                      <a:r>
                        <a:rPr lang="en-US" sz="1400" b="1" u="none" strike="noStrike">
                          <a:solidFill>
                            <a:schemeClr val="bg1"/>
                          </a:solidFill>
                          <a:effectLst/>
                        </a:rPr>
                        <a:t>Year</a:t>
                      </a:r>
                      <a:endParaRPr lang="en-US" sz="1400" b="1" i="0" u="none" strike="noStrike">
                        <a:solidFill>
                          <a:schemeClr val="bg1"/>
                        </a:solidFill>
                        <a:effectLst/>
                        <a:latin typeface="Calibri" panose="020F0502020204030204" pitchFamily="34" charset="0"/>
                      </a:endParaRPr>
                    </a:p>
                  </a:txBody>
                  <a:tcPr marL="45720" marR="45720" marT="36576" marB="365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Public</a:t>
                      </a:r>
                      <a:endParaRPr lang="en-US" sz="1400" b="1" i="0" u="none" strike="noStrike">
                        <a:solidFill>
                          <a:schemeClr val="bg1"/>
                        </a:solidFill>
                        <a:effectLst/>
                        <a:latin typeface="Calibri" panose="020F0502020204030204" pitchFamily="34" charset="0"/>
                      </a:endParaRPr>
                    </a:p>
                  </a:txBody>
                  <a:tcPr marL="45720" marR="45720" marT="36576" marB="365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Multifamily Home</a:t>
                      </a:r>
                      <a:endParaRPr lang="en-US" sz="1400" b="1" i="0" u="none" strike="noStrike">
                        <a:solidFill>
                          <a:schemeClr val="bg1"/>
                        </a:solidFill>
                        <a:effectLst/>
                        <a:latin typeface="Calibri" panose="020F0502020204030204" pitchFamily="34" charset="0"/>
                      </a:endParaRPr>
                    </a:p>
                  </a:txBody>
                  <a:tcPr marL="45720" marR="45720" marT="36576" marB="365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L2 Workplace</a:t>
                      </a:r>
                      <a:endParaRPr lang="en-US" sz="1400" b="1" i="0" u="none" strike="noStrike">
                        <a:solidFill>
                          <a:schemeClr val="bg1"/>
                        </a:solidFill>
                        <a:effectLst/>
                        <a:latin typeface="Calibri" panose="020F0502020204030204" pitchFamily="34" charset="0"/>
                      </a:endParaRPr>
                    </a:p>
                  </a:txBody>
                  <a:tcPr marL="45720" marR="45720" marT="36576" marB="365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DC 50 kW</a:t>
                      </a:r>
                      <a:endParaRPr lang="en-US" sz="1400" b="1" i="0" u="none" strike="noStrike">
                        <a:solidFill>
                          <a:schemeClr val="bg1"/>
                        </a:solidFill>
                        <a:effectLst/>
                        <a:latin typeface="Calibri" panose="020F0502020204030204" pitchFamily="34" charset="0"/>
                      </a:endParaRPr>
                    </a:p>
                  </a:txBody>
                  <a:tcPr marL="45720" marR="45720" marT="36576" marB="365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DC 150 kW*</a:t>
                      </a:r>
                      <a:endParaRPr lang="en-US" sz="1400" b="1" i="0" u="none" strike="noStrike">
                        <a:solidFill>
                          <a:schemeClr val="bg1"/>
                        </a:solidFill>
                        <a:effectLst/>
                        <a:latin typeface="Calibri" panose="020F0502020204030204" pitchFamily="34" charset="0"/>
                      </a:endParaRPr>
                    </a:p>
                  </a:txBody>
                  <a:tcPr marL="45720" marR="45720" marT="36576" marB="365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73173583"/>
                  </a:ext>
                </a:extLst>
              </a:tr>
              <a:tr h="300251">
                <a:tc>
                  <a:txBody>
                    <a:bodyPr/>
                    <a:lstStyle/>
                    <a:p>
                      <a:pPr algn="l" fontAlgn="b"/>
                      <a:r>
                        <a:rPr lang="en-US" sz="1400" u="none" strike="noStrike">
                          <a:effectLst/>
                        </a:rPr>
                        <a:t>2020 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11,421 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11,421 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17,977 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107,224 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321,671 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3140510"/>
                  </a:ext>
                </a:extLst>
              </a:tr>
              <a:tr h="300251">
                <a:tc>
                  <a:txBody>
                    <a:bodyPr/>
                    <a:lstStyle/>
                    <a:p>
                      <a:pPr algn="l" fontAlgn="b"/>
                      <a:r>
                        <a:rPr lang="en-US" sz="1400" u="none" strike="noStrike">
                          <a:effectLst/>
                        </a:rPr>
                        <a:t>2021 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11,711 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16,105 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20,496 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120,724 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362,172 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72348107"/>
                  </a:ext>
                </a:extLst>
              </a:tr>
              <a:tr h="300251">
                <a:tc>
                  <a:txBody>
                    <a:bodyPr/>
                    <a:lstStyle/>
                    <a:p>
                      <a:pPr algn="l" fontAlgn="b"/>
                      <a:r>
                        <a:rPr lang="en-US" sz="1400" u="none" strike="noStrike">
                          <a:effectLst/>
                        </a:rPr>
                        <a:t>2022 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12,473 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21,338 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24,175 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135,961 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407,884 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1109897"/>
                  </a:ext>
                </a:extLst>
              </a:tr>
              <a:tr h="300251">
                <a:tc>
                  <a:txBody>
                    <a:bodyPr/>
                    <a:lstStyle/>
                    <a:p>
                      <a:pPr algn="l" fontAlgn="b"/>
                      <a:r>
                        <a:rPr lang="en-US" sz="1400" u="none" strike="noStrike">
                          <a:effectLst/>
                        </a:rPr>
                        <a:t>2023 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12,784 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25,803 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26,333 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151,198 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453,595 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38451183"/>
                  </a:ext>
                </a:extLst>
              </a:tr>
              <a:tr h="300251">
                <a:tc>
                  <a:txBody>
                    <a:bodyPr/>
                    <a:lstStyle/>
                    <a:p>
                      <a:pPr algn="l" fontAlgn="b"/>
                      <a:r>
                        <a:rPr lang="en-US" sz="1400" u="none" strike="noStrike">
                          <a:effectLst/>
                        </a:rPr>
                        <a:t>2024 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13,186 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30,305 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29,914 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166,436 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499,307 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99629113"/>
                  </a:ext>
                </a:extLst>
              </a:tr>
              <a:tr h="300251">
                <a:tc>
                  <a:txBody>
                    <a:bodyPr/>
                    <a:lstStyle/>
                    <a:p>
                      <a:pPr algn="l" fontAlgn="b"/>
                      <a:r>
                        <a:rPr lang="en-US" sz="1400" u="none" strike="noStrike">
                          <a:effectLst/>
                        </a:rPr>
                        <a:t>2025 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14,524 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36,981 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31,379 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181,673 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545,019 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49213133"/>
                  </a:ext>
                </a:extLst>
              </a:tr>
              <a:tr h="300251">
                <a:tc>
                  <a:txBody>
                    <a:bodyPr/>
                    <a:lstStyle/>
                    <a:p>
                      <a:pPr algn="l" fontAlgn="b"/>
                      <a:r>
                        <a:rPr lang="en-US" sz="1400" u="none" strike="noStrike">
                          <a:effectLst/>
                        </a:rPr>
                        <a:t>2026 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14,527 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36,983 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32,754 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196,910 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590,730 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9381181"/>
                  </a:ext>
                </a:extLst>
              </a:tr>
              <a:tr h="300251">
                <a:tc>
                  <a:txBody>
                    <a:bodyPr/>
                    <a:lstStyle/>
                    <a:p>
                      <a:pPr algn="l" fontAlgn="b"/>
                      <a:r>
                        <a:rPr lang="en-US" sz="1400" u="none" strike="noStrike">
                          <a:effectLst/>
                        </a:rPr>
                        <a:t>2027 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14,257 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36,331 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35,413 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212,147 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636,442 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9264851"/>
                  </a:ext>
                </a:extLst>
              </a:tr>
              <a:tr h="300251">
                <a:tc>
                  <a:txBody>
                    <a:bodyPr/>
                    <a:lstStyle/>
                    <a:p>
                      <a:pPr algn="l" fontAlgn="b"/>
                      <a:r>
                        <a:rPr lang="en-US" sz="1400" u="none" strike="noStrike">
                          <a:effectLst/>
                        </a:rPr>
                        <a:t>2028 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14,117 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35,990 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36,881 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227,384 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682,153 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44286930"/>
                  </a:ext>
                </a:extLst>
              </a:tr>
              <a:tr h="300251">
                <a:tc>
                  <a:txBody>
                    <a:bodyPr/>
                    <a:lstStyle/>
                    <a:p>
                      <a:pPr algn="l" fontAlgn="b"/>
                      <a:r>
                        <a:rPr lang="en-US" sz="1400" u="none" strike="noStrike">
                          <a:effectLst/>
                        </a:rPr>
                        <a:t>2029 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14,099 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35,947 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38,028 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242,622 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727,865 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69927204"/>
                  </a:ext>
                </a:extLst>
              </a:tr>
              <a:tr h="300251">
                <a:tc>
                  <a:txBody>
                    <a:bodyPr/>
                    <a:lstStyle/>
                    <a:p>
                      <a:pPr algn="l" fontAlgn="b"/>
                      <a:r>
                        <a:rPr lang="en-US" sz="1400" u="none" strike="noStrike">
                          <a:effectLst/>
                        </a:rPr>
                        <a:t>2030 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14,525 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36,981 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38,864 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257,859 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a:effectLst/>
                        </a:rPr>
                        <a:t>773,577 </a:t>
                      </a:r>
                      <a:endParaRPr lang="en-US" sz="1400" b="0" i="0" u="none" strike="noStrike">
                        <a:solidFill>
                          <a:srgbClr val="000000"/>
                        </a:solidFill>
                        <a:effectLst/>
                        <a:latin typeface="Tahoma" panose="020B060403050404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14568798"/>
                  </a:ext>
                </a:extLst>
              </a:tr>
            </a:tbl>
          </a:graphicData>
        </a:graphic>
      </p:graphicFrame>
      <p:sp>
        <p:nvSpPr>
          <p:cNvPr id="6" name="TextBox 5">
            <a:extLst>
              <a:ext uri="{FF2B5EF4-FFF2-40B4-BE49-F238E27FC236}">
                <a16:creationId xmlns:a16="http://schemas.microsoft.com/office/drawing/2014/main" id="{9FA137E7-DA72-596A-B2EA-ADFE0A5371C1}"/>
              </a:ext>
            </a:extLst>
          </p:cNvPr>
          <p:cNvSpPr txBox="1"/>
          <p:nvPr/>
        </p:nvSpPr>
        <p:spPr>
          <a:xfrm>
            <a:off x="6209697" y="879732"/>
            <a:ext cx="5425926" cy="430887"/>
          </a:xfrm>
          <a:prstGeom prst="rect">
            <a:avLst/>
          </a:prstGeom>
          <a:noFill/>
        </p:spPr>
        <p:txBody>
          <a:bodyPr wrap="square" rtlCol="0">
            <a:spAutoFit/>
          </a:bodyPr>
          <a:lstStyle/>
          <a:p>
            <a:pPr algn="ctr"/>
            <a:r>
              <a:rPr lang="en-US" sz="2200"/>
              <a:t>E-Miles Supported (miles/year)</a:t>
            </a:r>
          </a:p>
        </p:txBody>
      </p:sp>
      <p:sp>
        <p:nvSpPr>
          <p:cNvPr id="7" name="TextBox 6">
            <a:extLst>
              <a:ext uri="{FF2B5EF4-FFF2-40B4-BE49-F238E27FC236}">
                <a16:creationId xmlns:a16="http://schemas.microsoft.com/office/drawing/2014/main" id="{35B776C0-9FF1-311B-4AAB-37CD62E80214}"/>
              </a:ext>
            </a:extLst>
          </p:cNvPr>
          <p:cNvSpPr txBox="1"/>
          <p:nvPr/>
        </p:nvSpPr>
        <p:spPr>
          <a:xfrm>
            <a:off x="556379" y="867729"/>
            <a:ext cx="5425924" cy="430887"/>
          </a:xfrm>
          <a:prstGeom prst="rect">
            <a:avLst/>
          </a:prstGeom>
          <a:noFill/>
        </p:spPr>
        <p:txBody>
          <a:bodyPr wrap="square" rtlCol="0">
            <a:spAutoFit/>
          </a:bodyPr>
          <a:lstStyle/>
          <a:p>
            <a:pPr algn="ctr"/>
            <a:r>
              <a:rPr lang="en-US" sz="2200"/>
              <a:t>Charger Utilization (% of daily capacity)</a:t>
            </a:r>
          </a:p>
        </p:txBody>
      </p:sp>
      <p:sp>
        <p:nvSpPr>
          <p:cNvPr id="8" name="TextBox 7">
            <a:extLst>
              <a:ext uri="{FF2B5EF4-FFF2-40B4-BE49-F238E27FC236}">
                <a16:creationId xmlns:a16="http://schemas.microsoft.com/office/drawing/2014/main" id="{772AA54F-0C01-4EC8-207D-580E10EAD98C}"/>
              </a:ext>
            </a:extLst>
          </p:cNvPr>
          <p:cNvSpPr txBox="1"/>
          <p:nvPr/>
        </p:nvSpPr>
        <p:spPr>
          <a:xfrm>
            <a:off x="556379" y="5459869"/>
            <a:ext cx="11079240" cy="646331"/>
          </a:xfrm>
          <a:prstGeom prst="rect">
            <a:avLst/>
          </a:prstGeom>
          <a:noFill/>
        </p:spPr>
        <p:txBody>
          <a:bodyPr wrap="square" rtlCol="0">
            <a:spAutoFit/>
          </a:bodyPr>
          <a:lstStyle/>
          <a:p>
            <a:r>
              <a:rPr lang="en-US" dirty="0"/>
              <a:t>Based on the assumed charger utilization, vehicle efficiency (0.25 kWh/mi), and the provided chargers’ power and number of ports, the number of e-miles supported by each charger can be calculated.</a:t>
            </a:r>
          </a:p>
        </p:txBody>
      </p:sp>
      <p:sp>
        <p:nvSpPr>
          <p:cNvPr id="9" name="TextBox 8">
            <a:extLst>
              <a:ext uri="{FF2B5EF4-FFF2-40B4-BE49-F238E27FC236}">
                <a16:creationId xmlns:a16="http://schemas.microsoft.com/office/drawing/2014/main" id="{71067ACF-5A5B-4626-BA55-B3BDCDAF62EB}"/>
              </a:ext>
            </a:extLst>
          </p:cNvPr>
          <p:cNvSpPr txBox="1"/>
          <p:nvPr/>
        </p:nvSpPr>
        <p:spPr>
          <a:xfrm>
            <a:off x="609600" y="6266168"/>
            <a:ext cx="6675674" cy="307777"/>
          </a:xfrm>
          <a:prstGeom prst="rect">
            <a:avLst/>
          </a:prstGeom>
          <a:noFill/>
        </p:spPr>
        <p:txBody>
          <a:bodyPr wrap="none" rtlCol="0">
            <a:spAutoFit/>
          </a:bodyPr>
          <a:lstStyle/>
          <a:p>
            <a:r>
              <a:rPr lang="en-US" sz="1400"/>
              <a:t>* DC 150kW charger utilization is assumed to be the same as DC 50kW charger utilization</a:t>
            </a:r>
          </a:p>
        </p:txBody>
      </p:sp>
    </p:spTree>
    <p:extLst>
      <p:ext uri="{BB962C8B-B14F-4D97-AF65-F5344CB8AC3E}">
        <p14:creationId xmlns:p14="http://schemas.microsoft.com/office/powerpoint/2010/main" val="9233324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C2DDA-97F4-320D-F858-84B4BC4B092E}"/>
              </a:ext>
            </a:extLst>
          </p:cNvPr>
          <p:cNvSpPr>
            <a:spLocks noGrp="1"/>
          </p:cNvSpPr>
          <p:nvPr>
            <p:ph type="title"/>
          </p:nvPr>
        </p:nvSpPr>
        <p:spPr/>
        <p:txBody>
          <a:bodyPr/>
          <a:lstStyle/>
          <a:p>
            <a:r>
              <a:rPr lang="en-US"/>
              <a:t>Utilization – MD/HD EVSE</a:t>
            </a:r>
          </a:p>
        </p:txBody>
      </p:sp>
      <p:sp>
        <p:nvSpPr>
          <p:cNvPr id="5" name="TextBox 4">
            <a:extLst>
              <a:ext uri="{FF2B5EF4-FFF2-40B4-BE49-F238E27FC236}">
                <a16:creationId xmlns:a16="http://schemas.microsoft.com/office/drawing/2014/main" id="{6BCEB29E-3745-EABB-3D3E-9A4394B72CC5}"/>
              </a:ext>
            </a:extLst>
          </p:cNvPr>
          <p:cNvSpPr txBox="1"/>
          <p:nvPr/>
        </p:nvSpPr>
        <p:spPr>
          <a:xfrm>
            <a:off x="556382" y="1052380"/>
            <a:ext cx="11079237" cy="923330"/>
          </a:xfrm>
          <a:prstGeom prst="rect">
            <a:avLst/>
          </a:prstGeom>
          <a:noFill/>
        </p:spPr>
        <p:txBody>
          <a:bodyPr wrap="square" rtlCol="0">
            <a:spAutoFit/>
          </a:bodyPr>
          <a:lstStyle/>
          <a:p>
            <a:r>
              <a:rPr lang="en-US" dirty="0"/>
              <a:t>The following figure shows charger utilization for MD/HD EVSE projects as estimated based on the VMT, number of vehicles, number of charging ports, and available charging power. Each line in the plot represents one of the 75 MD/HD EVSE projects included in the analysis.</a:t>
            </a:r>
          </a:p>
        </p:txBody>
      </p:sp>
      <p:pic>
        <p:nvPicPr>
          <p:cNvPr id="6" name="Picture 5" descr="A graph of different colored lines&#10;&#10;Description automatically generated">
            <a:extLst>
              <a:ext uri="{FF2B5EF4-FFF2-40B4-BE49-F238E27FC236}">
                <a16:creationId xmlns:a16="http://schemas.microsoft.com/office/drawing/2014/main" id="{448432F9-50D9-82AA-6902-DD64E8F4AE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7865" y="2150587"/>
            <a:ext cx="7016270" cy="4264955"/>
          </a:xfrm>
          <a:prstGeom prst="rect">
            <a:avLst/>
          </a:prstGeom>
        </p:spPr>
      </p:pic>
    </p:spTree>
    <p:extLst>
      <p:ext uri="{BB962C8B-B14F-4D97-AF65-F5344CB8AC3E}">
        <p14:creationId xmlns:p14="http://schemas.microsoft.com/office/powerpoint/2010/main" val="2221919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D3B34-841A-38AD-2FF0-96FCA3755EDB}"/>
              </a:ext>
            </a:extLst>
          </p:cNvPr>
          <p:cNvSpPr>
            <a:spLocks noGrp="1"/>
          </p:cNvSpPr>
          <p:nvPr>
            <p:ph type="title"/>
          </p:nvPr>
        </p:nvSpPr>
        <p:spPr/>
        <p:txBody>
          <a:bodyPr/>
          <a:lstStyle/>
          <a:p>
            <a:r>
              <a:rPr lang="en-US"/>
              <a:t>California LCFS Parameters [1]</a:t>
            </a:r>
          </a:p>
        </p:txBody>
      </p:sp>
      <p:graphicFrame>
        <p:nvGraphicFramePr>
          <p:cNvPr id="5" name="Table 4">
            <a:extLst>
              <a:ext uri="{FF2B5EF4-FFF2-40B4-BE49-F238E27FC236}">
                <a16:creationId xmlns:a16="http://schemas.microsoft.com/office/drawing/2014/main" id="{A22B12C6-1C81-5BD6-5AD8-4F4795583C78}"/>
              </a:ext>
            </a:extLst>
          </p:cNvPr>
          <p:cNvGraphicFramePr>
            <a:graphicFrameLocks noGrp="1"/>
          </p:cNvGraphicFramePr>
          <p:nvPr>
            <p:extLst>
              <p:ext uri="{D42A27DB-BD31-4B8C-83A1-F6EECF244321}">
                <p14:modId xmlns:p14="http://schemas.microsoft.com/office/powerpoint/2010/main" val="3828610315"/>
              </p:ext>
            </p:extLst>
          </p:nvPr>
        </p:nvGraphicFramePr>
        <p:xfrm>
          <a:off x="556380" y="1066351"/>
          <a:ext cx="4369302" cy="5048704"/>
        </p:xfrm>
        <a:graphic>
          <a:graphicData uri="http://schemas.openxmlformats.org/drawingml/2006/table">
            <a:tbl>
              <a:tblPr firstRow="1" bandRow="1">
                <a:tableStyleId>{0660B408-B3CF-4A94-85FC-2B1E0A45F4A2}</a:tableStyleId>
              </a:tblPr>
              <a:tblGrid>
                <a:gridCol w="728954">
                  <a:extLst>
                    <a:ext uri="{9D8B030D-6E8A-4147-A177-3AD203B41FA5}">
                      <a16:colId xmlns:a16="http://schemas.microsoft.com/office/drawing/2014/main" val="639594251"/>
                    </a:ext>
                  </a:extLst>
                </a:gridCol>
                <a:gridCol w="1871932">
                  <a:extLst>
                    <a:ext uri="{9D8B030D-6E8A-4147-A177-3AD203B41FA5}">
                      <a16:colId xmlns:a16="http://schemas.microsoft.com/office/drawing/2014/main" val="2117295739"/>
                    </a:ext>
                  </a:extLst>
                </a:gridCol>
                <a:gridCol w="1768416">
                  <a:extLst>
                    <a:ext uri="{9D8B030D-6E8A-4147-A177-3AD203B41FA5}">
                      <a16:colId xmlns:a16="http://schemas.microsoft.com/office/drawing/2014/main" val="2969888023"/>
                    </a:ext>
                  </a:extLst>
                </a:gridCol>
              </a:tblGrid>
              <a:tr h="329116">
                <a:tc>
                  <a:txBody>
                    <a:bodyPr/>
                    <a:lstStyle/>
                    <a:p>
                      <a:pPr algn="ctr" fontAlgn="b"/>
                      <a:r>
                        <a:rPr lang="en-US" sz="1400" b="1" u="none" strike="noStrike">
                          <a:solidFill>
                            <a:schemeClr val="bg1"/>
                          </a:solidFill>
                          <a:effectLst/>
                        </a:rPr>
                        <a:t>Year</a:t>
                      </a:r>
                      <a:endParaRPr lang="en-US" sz="1400" b="1" i="0" u="none" strike="noStrike">
                        <a:solidFill>
                          <a:schemeClr val="bg1"/>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Gasoline </a:t>
                      </a:r>
                    </a:p>
                    <a:p>
                      <a:pPr algn="ctr" fontAlgn="b"/>
                      <a:r>
                        <a:rPr lang="en-US" sz="1400" b="1" u="none" strike="noStrike">
                          <a:solidFill>
                            <a:schemeClr val="bg1"/>
                          </a:solidFill>
                          <a:effectLst/>
                        </a:rPr>
                        <a:t>Standard (gCO</a:t>
                      </a:r>
                      <a:r>
                        <a:rPr lang="en-US" sz="1400" b="1" u="none" strike="noStrike" baseline="-25000">
                          <a:solidFill>
                            <a:schemeClr val="bg1"/>
                          </a:solidFill>
                          <a:effectLst/>
                        </a:rPr>
                        <a:t>2</a:t>
                      </a:r>
                      <a:r>
                        <a:rPr lang="en-US" sz="1400" b="1" u="none" strike="noStrike" baseline="0">
                          <a:solidFill>
                            <a:schemeClr val="bg1"/>
                          </a:solidFill>
                          <a:effectLst/>
                        </a:rPr>
                        <a:t>e/MJ)</a:t>
                      </a:r>
                      <a:r>
                        <a:rPr lang="en-US" sz="1400" b="1" u="none" strike="noStrike">
                          <a:solidFill>
                            <a:schemeClr val="bg1"/>
                          </a:solidFill>
                          <a:effectLst/>
                        </a:rPr>
                        <a:t>*</a:t>
                      </a:r>
                      <a:endParaRPr lang="en-US" sz="1400" b="1" i="0" u="none" strike="noStrike">
                        <a:solidFill>
                          <a:schemeClr val="bg1"/>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Diesel </a:t>
                      </a:r>
                    </a:p>
                    <a:p>
                      <a:pPr algn="ctr" fontAlgn="b"/>
                      <a:r>
                        <a:rPr lang="en-US" sz="1400" b="1" u="none" strike="noStrike">
                          <a:solidFill>
                            <a:schemeClr val="bg1"/>
                          </a:solidFill>
                          <a:effectLst/>
                        </a:rPr>
                        <a:t>Standard (gCO</a:t>
                      </a:r>
                      <a:r>
                        <a:rPr lang="en-US" sz="1400" b="1" u="none" strike="noStrike" baseline="-25000">
                          <a:solidFill>
                            <a:schemeClr val="bg1"/>
                          </a:solidFill>
                          <a:effectLst/>
                        </a:rPr>
                        <a:t>2</a:t>
                      </a:r>
                      <a:r>
                        <a:rPr lang="en-US" sz="1400" b="1" u="none" strike="noStrike" baseline="0">
                          <a:solidFill>
                            <a:schemeClr val="bg1"/>
                          </a:solidFill>
                          <a:effectLst/>
                        </a:rPr>
                        <a:t>e/MJ)</a:t>
                      </a:r>
                      <a:r>
                        <a:rPr lang="en-US" sz="1400" b="1" u="none" strike="noStrike">
                          <a:solidFill>
                            <a:schemeClr val="bg1"/>
                          </a:solidFill>
                          <a:effectLst/>
                        </a:rPr>
                        <a:t>*</a:t>
                      </a:r>
                      <a:endParaRPr lang="en-US" sz="1400" b="1" i="0" u="none" strike="noStrike">
                        <a:solidFill>
                          <a:schemeClr val="bg1"/>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28519411"/>
                  </a:ext>
                </a:extLst>
              </a:tr>
              <a:tr h="145710">
                <a:tc>
                  <a:txBody>
                    <a:bodyPr/>
                    <a:lstStyle/>
                    <a:p>
                      <a:pPr algn="r" fontAlgn="b"/>
                      <a:r>
                        <a:rPr lang="en-US" sz="1200" b="0" u="none" strike="noStrike">
                          <a:solidFill>
                            <a:srgbClr val="000000"/>
                          </a:solidFill>
                          <a:effectLst/>
                        </a:rPr>
                        <a:t>2011</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95.61</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94.47</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33033533"/>
                  </a:ext>
                </a:extLst>
              </a:tr>
              <a:tr h="145710">
                <a:tc>
                  <a:txBody>
                    <a:bodyPr/>
                    <a:lstStyle/>
                    <a:p>
                      <a:pPr algn="r" fontAlgn="b"/>
                      <a:r>
                        <a:rPr lang="en-US" sz="1200" b="0" u="none" strike="noStrike">
                          <a:solidFill>
                            <a:srgbClr val="000000"/>
                          </a:solidFill>
                          <a:effectLst/>
                        </a:rPr>
                        <a:t>2012</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95.37</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94.24</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248720"/>
                  </a:ext>
                </a:extLst>
              </a:tr>
              <a:tr h="145710">
                <a:tc>
                  <a:txBody>
                    <a:bodyPr/>
                    <a:lstStyle/>
                    <a:p>
                      <a:pPr algn="r" fontAlgn="b"/>
                      <a:r>
                        <a:rPr lang="en-US" sz="1200" b="0" u="none" strike="noStrike">
                          <a:solidFill>
                            <a:srgbClr val="000000"/>
                          </a:solidFill>
                          <a:effectLst/>
                        </a:rPr>
                        <a:t>2013</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97.96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97.05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41300152"/>
                  </a:ext>
                </a:extLst>
              </a:tr>
              <a:tr h="145710">
                <a:tc>
                  <a:txBody>
                    <a:bodyPr/>
                    <a:lstStyle/>
                    <a:p>
                      <a:pPr algn="r" fontAlgn="b"/>
                      <a:r>
                        <a:rPr lang="en-US" sz="1200" b="0" u="none" strike="noStrike">
                          <a:solidFill>
                            <a:srgbClr val="000000"/>
                          </a:solidFill>
                          <a:effectLst/>
                        </a:rPr>
                        <a:t>2014</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97.96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97.05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9568103"/>
                  </a:ext>
                </a:extLst>
              </a:tr>
              <a:tr h="145710">
                <a:tc>
                  <a:txBody>
                    <a:bodyPr/>
                    <a:lstStyle/>
                    <a:p>
                      <a:pPr algn="r" fontAlgn="b"/>
                      <a:r>
                        <a:rPr lang="en-US" sz="1200" b="0" u="none" strike="noStrike">
                          <a:solidFill>
                            <a:srgbClr val="000000"/>
                          </a:solidFill>
                          <a:effectLst/>
                        </a:rPr>
                        <a:t>2015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97.96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97.05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4465890"/>
                  </a:ext>
                </a:extLst>
              </a:tr>
              <a:tr h="145710">
                <a:tc>
                  <a:txBody>
                    <a:bodyPr/>
                    <a:lstStyle/>
                    <a:p>
                      <a:pPr algn="r" fontAlgn="b"/>
                      <a:r>
                        <a:rPr lang="en-US" sz="1200" b="0" u="none" strike="noStrike">
                          <a:solidFill>
                            <a:srgbClr val="000000"/>
                          </a:solidFill>
                          <a:effectLst/>
                        </a:rPr>
                        <a:t>2016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96.5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99.97</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3185934"/>
                  </a:ext>
                </a:extLst>
              </a:tr>
              <a:tr h="145710">
                <a:tc>
                  <a:txBody>
                    <a:bodyPr/>
                    <a:lstStyle/>
                    <a:p>
                      <a:pPr algn="r" fontAlgn="b"/>
                      <a:r>
                        <a:rPr lang="en-US" sz="1200" b="0" u="none" strike="noStrike">
                          <a:solidFill>
                            <a:srgbClr val="000000"/>
                          </a:solidFill>
                          <a:effectLst/>
                        </a:rPr>
                        <a:t>2017</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95.02</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98.44</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38145883"/>
                  </a:ext>
                </a:extLst>
              </a:tr>
              <a:tr h="145710">
                <a:tc>
                  <a:txBody>
                    <a:bodyPr/>
                    <a:lstStyle/>
                    <a:p>
                      <a:pPr algn="r" fontAlgn="b"/>
                      <a:r>
                        <a:rPr lang="en-US" sz="1200" b="0" u="none" strike="noStrike">
                          <a:solidFill>
                            <a:srgbClr val="000000"/>
                          </a:solidFill>
                          <a:effectLst/>
                        </a:rPr>
                        <a:t>2018</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93.55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96.91</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30212076"/>
                  </a:ext>
                </a:extLst>
              </a:tr>
              <a:tr h="145710">
                <a:tc>
                  <a:txBody>
                    <a:bodyPr/>
                    <a:lstStyle/>
                    <a:p>
                      <a:pPr algn="r" fontAlgn="b"/>
                      <a:r>
                        <a:rPr lang="en-US" sz="1200" b="0" u="none" strike="noStrike">
                          <a:solidFill>
                            <a:srgbClr val="000000"/>
                          </a:solidFill>
                          <a:effectLst/>
                        </a:rPr>
                        <a:t>2019</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93.23</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94.17</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24703803"/>
                  </a:ext>
                </a:extLst>
              </a:tr>
              <a:tr h="145710">
                <a:tc>
                  <a:txBody>
                    <a:bodyPr/>
                    <a:lstStyle/>
                    <a:p>
                      <a:pPr algn="r" fontAlgn="b"/>
                      <a:r>
                        <a:rPr lang="en-US" sz="1200" b="0" u="none" strike="noStrike">
                          <a:solidFill>
                            <a:srgbClr val="000000"/>
                          </a:solidFill>
                          <a:effectLst/>
                        </a:rPr>
                        <a:t>2020</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91.98</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92.92</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3311111"/>
                  </a:ext>
                </a:extLst>
              </a:tr>
              <a:tr h="145710">
                <a:tc>
                  <a:txBody>
                    <a:bodyPr/>
                    <a:lstStyle/>
                    <a:p>
                      <a:pPr algn="r" fontAlgn="b"/>
                      <a:r>
                        <a:rPr lang="en-US" sz="1200" b="0" u="none" strike="noStrike">
                          <a:solidFill>
                            <a:srgbClr val="000000"/>
                          </a:solidFill>
                          <a:effectLst/>
                        </a:rPr>
                        <a:t>2021</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90.74</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91.66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3139166"/>
                  </a:ext>
                </a:extLst>
              </a:tr>
              <a:tr h="145710">
                <a:tc>
                  <a:txBody>
                    <a:bodyPr/>
                    <a:lstStyle/>
                    <a:p>
                      <a:pPr algn="r" fontAlgn="b"/>
                      <a:r>
                        <a:rPr lang="en-US" sz="1200" b="0" u="none" strike="noStrike">
                          <a:solidFill>
                            <a:srgbClr val="000000"/>
                          </a:solidFill>
                          <a:effectLst/>
                        </a:rPr>
                        <a:t>2022</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89.5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90.41</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8477661"/>
                  </a:ext>
                </a:extLst>
              </a:tr>
              <a:tr h="145710">
                <a:tc>
                  <a:txBody>
                    <a:bodyPr/>
                    <a:lstStyle/>
                    <a:p>
                      <a:pPr algn="r" fontAlgn="b"/>
                      <a:r>
                        <a:rPr lang="en-US" sz="1200" b="0" u="none" strike="noStrike">
                          <a:solidFill>
                            <a:srgbClr val="000000"/>
                          </a:solidFill>
                          <a:effectLst/>
                        </a:rPr>
                        <a:t>2023</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88.25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89.15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4128917"/>
                  </a:ext>
                </a:extLst>
              </a:tr>
              <a:tr h="145710">
                <a:tc>
                  <a:txBody>
                    <a:bodyPr/>
                    <a:lstStyle/>
                    <a:p>
                      <a:pPr algn="r" fontAlgn="b"/>
                      <a:r>
                        <a:rPr lang="en-US" sz="1200" b="0" u="none" strike="noStrike">
                          <a:solidFill>
                            <a:srgbClr val="000000"/>
                          </a:solidFill>
                          <a:effectLst/>
                        </a:rPr>
                        <a:t>2024</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87.01</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87.89</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20475526"/>
                  </a:ext>
                </a:extLst>
              </a:tr>
              <a:tr h="145710">
                <a:tc>
                  <a:txBody>
                    <a:bodyPr/>
                    <a:lstStyle/>
                    <a:p>
                      <a:pPr algn="r" fontAlgn="b"/>
                      <a:r>
                        <a:rPr lang="en-US" sz="1200" b="0" u="none" strike="noStrike">
                          <a:solidFill>
                            <a:srgbClr val="000000"/>
                          </a:solidFill>
                          <a:effectLst/>
                        </a:rPr>
                        <a:t>2025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85.77</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86.64</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18638909"/>
                  </a:ext>
                </a:extLst>
              </a:tr>
              <a:tr h="145710">
                <a:tc>
                  <a:txBody>
                    <a:bodyPr/>
                    <a:lstStyle/>
                    <a:p>
                      <a:pPr algn="r" fontAlgn="b"/>
                      <a:r>
                        <a:rPr lang="en-US" sz="1200" b="0" u="none" strike="noStrike">
                          <a:solidFill>
                            <a:srgbClr val="000000"/>
                          </a:solidFill>
                          <a:effectLst/>
                        </a:rPr>
                        <a:t>2026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84.52</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85.38</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04385934"/>
                  </a:ext>
                </a:extLst>
              </a:tr>
              <a:tr h="145710">
                <a:tc>
                  <a:txBody>
                    <a:bodyPr/>
                    <a:lstStyle/>
                    <a:p>
                      <a:pPr algn="r" fontAlgn="b"/>
                      <a:r>
                        <a:rPr lang="en-US" sz="1200" b="0" u="none" strike="noStrike">
                          <a:solidFill>
                            <a:srgbClr val="000000"/>
                          </a:solidFill>
                          <a:effectLst/>
                        </a:rPr>
                        <a:t>2027</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83.28</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84.13</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33492144"/>
                  </a:ext>
                </a:extLst>
              </a:tr>
              <a:tr h="145710">
                <a:tc>
                  <a:txBody>
                    <a:bodyPr/>
                    <a:lstStyle/>
                    <a:p>
                      <a:pPr algn="r" fontAlgn="b"/>
                      <a:r>
                        <a:rPr lang="en-US" sz="1200" b="0" u="none" strike="noStrike">
                          <a:solidFill>
                            <a:srgbClr val="000000"/>
                          </a:solidFill>
                          <a:effectLst/>
                        </a:rPr>
                        <a:t>2028</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82.04</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82.87</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32779195"/>
                  </a:ext>
                </a:extLst>
              </a:tr>
              <a:tr h="145710">
                <a:tc>
                  <a:txBody>
                    <a:bodyPr/>
                    <a:lstStyle/>
                    <a:p>
                      <a:pPr algn="r" fontAlgn="b"/>
                      <a:r>
                        <a:rPr lang="en-US" sz="1200" b="0" u="none" strike="noStrike">
                          <a:solidFill>
                            <a:srgbClr val="000000"/>
                          </a:solidFill>
                          <a:effectLst/>
                        </a:rPr>
                        <a:t>2029</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80.8</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81.62</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92952270"/>
                  </a:ext>
                </a:extLst>
              </a:tr>
              <a:tr h="145710">
                <a:tc>
                  <a:txBody>
                    <a:bodyPr/>
                    <a:lstStyle/>
                    <a:p>
                      <a:pPr algn="r" fontAlgn="b"/>
                      <a:r>
                        <a:rPr lang="en-US" sz="1200" b="0" u="none" strike="noStrike">
                          <a:solidFill>
                            <a:srgbClr val="000000"/>
                          </a:solidFill>
                          <a:effectLst/>
                        </a:rPr>
                        <a:t>2030</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79.55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80.36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77748980"/>
                  </a:ext>
                </a:extLst>
              </a:tr>
              <a:tr h="145710">
                <a:tc>
                  <a:txBody>
                    <a:bodyPr/>
                    <a:lstStyle/>
                    <a:p>
                      <a:pPr algn="r" fontAlgn="b"/>
                      <a:r>
                        <a:rPr lang="en-US" sz="1200" b="0" u="none" strike="noStrike">
                          <a:solidFill>
                            <a:srgbClr val="000000"/>
                          </a:solidFill>
                          <a:effectLst/>
                        </a:rPr>
                        <a:t>2031</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79.55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80.36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34045402"/>
                  </a:ext>
                </a:extLst>
              </a:tr>
              <a:tr h="145710">
                <a:tc>
                  <a:txBody>
                    <a:bodyPr/>
                    <a:lstStyle/>
                    <a:p>
                      <a:pPr algn="r" fontAlgn="b"/>
                      <a:r>
                        <a:rPr lang="en-US" sz="1200" b="0" u="none" strike="noStrike">
                          <a:solidFill>
                            <a:srgbClr val="000000"/>
                          </a:solidFill>
                          <a:effectLst/>
                        </a:rPr>
                        <a:t>2032</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79.55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80.36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12719350"/>
                  </a:ext>
                </a:extLst>
              </a:tr>
              <a:tr h="145710">
                <a:tc>
                  <a:txBody>
                    <a:bodyPr/>
                    <a:lstStyle/>
                    <a:p>
                      <a:pPr algn="r" fontAlgn="b"/>
                      <a:r>
                        <a:rPr lang="en-US" sz="1200" b="0" u="none" strike="noStrike">
                          <a:solidFill>
                            <a:srgbClr val="000000"/>
                          </a:solidFill>
                          <a:effectLst/>
                        </a:rPr>
                        <a:t>2033</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79.55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80.36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4024432"/>
                  </a:ext>
                </a:extLst>
              </a:tr>
              <a:tr h="207872">
                <a:tc>
                  <a:txBody>
                    <a:bodyPr/>
                    <a:lstStyle/>
                    <a:p>
                      <a:pPr algn="r" fontAlgn="b"/>
                      <a:r>
                        <a:rPr lang="en-US" sz="1200" b="0" u="none" strike="noStrike">
                          <a:solidFill>
                            <a:srgbClr val="000000"/>
                          </a:solidFill>
                          <a:effectLst/>
                        </a:rPr>
                        <a:t>2034</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79.55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80.36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1386696"/>
                  </a:ext>
                </a:extLst>
              </a:tr>
              <a:tr h="207872">
                <a:tc>
                  <a:txBody>
                    <a:bodyPr/>
                    <a:lstStyle/>
                    <a:p>
                      <a:pPr algn="r" fontAlgn="b"/>
                      <a:r>
                        <a:rPr lang="en-US" sz="1200" b="0" u="none" strike="noStrike">
                          <a:solidFill>
                            <a:srgbClr val="000000"/>
                          </a:solidFill>
                          <a:effectLst/>
                        </a:rPr>
                        <a:t>2035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79.55</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b="0" u="none" strike="noStrike">
                          <a:solidFill>
                            <a:srgbClr val="000000"/>
                          </a:solidFill>
                          <a:effectLst/>
                        </a:rPr>
                        <a:t>80.36</a:t>
                      </a:r>
                      <a:endParaRPr lang="en-US" sz="1200" b="0" i="0" u="none" strike="noStrike">
                        <a:solidFill>
                          <a:srgbClr val="000000"/>
                        </a:solidFill>
                        <a:effectLst/>
                        <a:latin typeface="Calibri" panose="020F0502020204030204" pitchFamily="34" charset="0"/>
                      </a:endParaRPr>
                    </a:p>
                  </a:txBody>
                  <a:tcPr marL="0" marR="2743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1187193"/>
                  </a:ext>
                </a:extLst>
              </a:tr>
            </a:tbl>
          </a:graphicData>
        </a:graphic>
      </p:graphicFrame>
      <p:graphicFrame>
        <p:nvGraphicFramePr>
          <p:cNvPr id="6" name="Table 5">
            <a:extLst>
              <a:ext uri="{FF2B5EF4-FFF2-40B4-BE49-F238E27FC236}">
                <a16:creationId xmlns:a16="http://schemas.microsoft.com/office/drawing/2014/main" id="{A3B69A80-E01C-E3FC-C68A-8A9682FA630D}"/>
              </a:ext>
            </a:extLst>
          </p:cNvPr>
          <p:cNvGraphicFramePr>
            <a:graphicFrameLocks noGrp="1"/>
          </p:cNvGraphicFramePr>
          <p:nvPr>
            <p:extLst>
              <p:ext uri="{D42A27DB-BD31-4B8C-83A1-F6EECF244321}">
                <p14:modId xmlns:p14="http://schemas.microsoft.com/office/powerpoint/2010/main" val="3929713120"/>
              </p:ext>
            </p:extLst>
          </p:nvPr>
        </p:nvGraphicFramePr>
        <p:xfrm>
          <a:off x="9197997" y="1064958"/>
          <a:ext cx="2437622" cy="2042160"/>
        </p:xfrm>
        <a:graphic>
          <a:graphicData uri="http://schemas.openxmlformats.org/drawingml/2006/table">
            <a:tbl>
              <a:tblPr firstRow="1" bandRow="1">
                <a:tableStyleId>{0660B408-B3CF-4A94-85FC-2B1E0A45F4A2}</a:tableStyleId>
              </a:tblPr>
              <a:tblGrid>
                <a:gridCol w="1023688">
                  <a:extLst>
                    <a:ext uri="{9D8B030D-6E8A-4147-A177-3AD203B41FA5}">
                      <a16:colId xmlns:a16="http://schemas.microsoft.com/office/drawing/2014/main" val="754499708"/>
                    </a:ext>
                  </a:extLst>
                </a:gridCol>
                <a:gridCol w="627805">
                  <a:extLst>
                    <a:ext uri="{9D8B030D-6E8A-4147-A177-3AD203B41FA5}">
                      <a16:colId xmlns:a16="http://schemas.microsoft.com/office/drawing/2014/main" val="1610105142"/>
                    </a:ext>
                  </a:extLst>
                </a:gridCol>
                <a:gridCol w="786129">
                  <a:extLst>
                    <a:ext uri="{9D8B030D-6E8A-4147-A177-3AD203B41FA5}">
                      <a16:colId xmlns:a16="http://schemas.microsoft.com/office/drawing/2014/main" val="2312349084"/>
                    </a:ext>
                  </a:extLst>
                </a:gridCol>
              </a:tblGrid>
              <a:tr h="186601">
                <a:tc>
                  <a:txBody>
                    <a:bodyPr/>
                    <a:lstStyle/>
                    <a:p>
                      <a:pPr algn="ctr" fontAlgn="b"/>
                      <a:r>
                        <a:rPr lang="en-US" sz="1400" b="1" u="none" strike="noStrike">
                          <a:solidFill>
                            <a:schemeClr val="bg1"/>
                          </a:solidFill>
                          <a:effectLst/>
                        </a:rPr>
                        <a:t>EV Class</a:t>
                      </a:r>
                      <a:endParaRPr lang="en-US" sz="140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EER</a:t>
                      </a:r>
                      <a:endParaRPr lang="en-US" sz="140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Replaced Fuel</a:t>
                      </a:r>
                      <a:endParaRPr lang="en-US" sz="140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2320912"/>
                  </a:ext>
                </a:extLst>
              </a:tr>
              <a:tr h="119219">
                <a:tc>
                  <a:txBody>
                    <a:bodyPr/>
                    <a:lstStyle/>
                    <a:p>
                      <a:pPr algn="l" fontAlgn="b"/>
                      <a:r>
                        <a:rPr lang="en-US" sz="1400" b="0" u="none" strike="noStrike">
                          <a:solidFill>
                            <a:srgbClr val="000000"/>
                          </a:solidFill>
                          <a:effectLst/>
                        </a:rPr>
                        <a:t>LD</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3.4</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Gasoline</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3833393"/>
                  </a:ext>
                </a:extLst>
              </a:tr>
              <a:tr h="119219">
                <a:tc>
                  <a:txBody>
                    <a:bodyPr/>
                    <a:lstStyle/>
                    <a:p>
                      <a:pPr algn="l" fontAlgn="b"/>
                      <a:r>
                        <a:rPr lang="en-US" sz="1400" b="0" u="none" strike="noStrike">
                          <a:solidFill>
                            <a:srgbClr val="000000"/>
                          </a:solidFill>
                          <a:effectLst/>
                        </a:rPr>
                        <a:t>HD Truck</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5.0</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kumimoji="0" lang="en-US" sz="1400" b="0" u="none" strike="noStrike" kern="1200" cap="none" spc="0" normalizeH="0" baseline="0" noProof="0">
                          <a:ln>
                            <a:noFill/>
                          </a:ln>
                          <a:solidFill>
                            <a:srgbClr val="000000"/>
                          </a:solidFill>
                          <a:effectLst/>
                          <a:uLnTx/>
                          <a:uFillTx/>
                        </a:rPr>
                        <a:t>Diesel</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69376085"/>
                  </a:ext>
                </a:extLst>
              </a:tr>
              <a:tr h="119219">
                <a:tc>
                  <a:txBody>
                    <a:bodyPr/>
                    <a:lstStyle/>
                    <a:p>
                      <a:pPr algn="l" fontAlgn="b"/>
                      <a:r>
                        <a:rPr lang="en-US" sz="1400" b="0" u="none" strike="noStrike">
                          <a:solidFill>
                            <a:srgbClr val="000000"/>
                          </a:solidFill>
                          <a:effectLst/>
                        </a:rPr>
                        <a:t>Bus</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3.1</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kumimoji="0" lang="en-US" sz="1400" b="0" u="none" strike="noStrike" kern="1200" cap="none" spc="0" normalizeH="0" baseline="0" noProof="0">
                          <a:ln>
                            <a:noFill/>
                          </a:ln>
                          <a:solidFill>
                            <a:srgbClr val="000000"/>
                          </a:solidFill>
                          <a:effectLst/>
                          <a:uLnTx/>
                          <a:uFillTx/>
                        </a:rPr>
                        <a:t>Diesel</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96709622"/>
                  </a:ext>
                </a:extLst>
              </a:tr>
              <a:tr h="119219">
                <a:tc>
                  <a:txBody>
                    <a:bodyPr/>
                    <a:lstStyle/>
                    <a:p>
                      <a:pPr algn="l" fontAlgn="b"/>
                      <a:r>
                        <a:rPr lang="en-US" sz="1400" b="0" u="none" strike="noStrike">
                          <a:solidFill>
                            <a:srgbClr val="000000"/>
                          </a:solidFill>
                          <a:effectLst/>
                        </a:rPr>
                        <a:t>Locomotive</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3.3</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kumimoji="0" lang="en-US" sz="1400" b="0" u="none" strike="noStrike" kern="1200" cap="none" spc="0" normalizeH="0" baseline="0" noProof="0">
                          <a:ln>
                            <a:noFill/>
                          </a:ln>
                          <a:solidFill>
                            <a:srgbClr val="000000"/>
                          </a:solidFill>
                          <a:effectLst/>
                          <a:uLnTx/>
                          <a:uFillTx/>
                        </a:rPr>
                        <a:t>Diesel</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30573482"/>
                  </a:ext>
                </a:extLst>
              </a:tr>
              <a:tr h="119219">
                <a:tc>
                  <a:txBody>
                    <a:bodyPr/>
                    <a:lstStyle/>
                    <a:p>
                      <a:pPr algn="l" fontAlgn="b"/>
                      <a:r>
                        <a:rPr lang="en-US" sz="1400" b="0" u="none" strike="noStrike">
                          <a:solidFill>
                            <a:srgbClr val="000000"/>
                          </a:solidFill>
                          <a:effectLst/>
                        </a:rPr>
                        <a:t>Cargo</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2.7</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kumimoji="0" lang="en-US" sz="1400" b="0" u="none" strike="noStrike" kern="1200" cap="none" spc="0" normalizeH="0" baseline="0" noProof="0">
                          <a:ln>
                            <a:noFill/>
                          </a:ln>
                          <a:solidFill>
                            <a:srgbClr val="000000"/>
                          </a:solidFill>
                          <a:effectLst/>
                          <a:uLnTx/>
                          <a:uFillTx/>
                        </a:rPr>
                        <a:t>Diesel</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79367413"/>
                  </a:ext>
                </a:extLst>
              </a:tr>
            </a:tbl>
          </a:graphicData>
        </a:graphic>
      </p:graphicFrame>
      <p:graphicFrame>
        <p:nvGraphicFramePr>
          <p:cNvPr id="7" name="Table 6">
            <a:extLst>
              <a:ext uri="{FF2B5EF4-FFF2-40B4-BE49-F238E27FC236}">
                <a16:creationId xmlns:a16="http://schemas.microsoft.com/office/drawing/2014/main" id="{0CB3432C-6E03-BA95-1E92-2F90F9452245}"/>
              </a:ext>
            </a:extLst>
          </p:cNvPr>
          <p:cNvGraphicFramePr>
            <a:graphicFrameLocks noGrp="1"/>
          </p:cNvGraphicFramePr>
          <p:nvPr>
            <p:extLst>
              <p:ext uri="{D42A27DB-BD31-4B8C-83A1-F6EECF244321}">
                <p14:modId xmlns:p14="http://schemas.microsoft.com/office/powerpoint/2010/main" val="616935332"/>
              </p:ext>
            </p:extLst>
          </p:nvPr>
        </p:nvGraphicFramePr>
        <p:xfrm>
          <a:off x="9197997" y="3514602"/>
          <a:ext cx="2437620" cy="1127760"/>
        </p:xfrm>
        <a:graphic>
          <a:graphicData uri="http://schemas.openxmlformats.org/drawingml/2006/table">
            <a:tbl>
              <a:tblPr firstRow="1" bandRow="1">
                <a:tableStyleId>{0660B408-B3CF-4A94-85FC-2B1E0A45F4A2}</a:tableStyleId>
              </a:tblPr>
              <a:tblGrid>
                <a:gridCol w="1050903">
                  <a:extLst>
                    <a:ext uri="{9D8B030D-6E8A-4147-A177-3AD203B41FA5}">
                      <a16:colId xmlns:a16="http://schemas.microsoft.com/office/drawing/2014/main" val="754499708"/>
                    </a:ext>
                  </a:extLst>
                </a:gridCol>
                <a:gridCol w="519240">
                  <a:extLst>
                    <a:ext uri="{9D8B030D-6E8A-4147-A177-3AD203B41FA5}">
                      <a16:colId xmlns:a16="http://schemas.microsoft.com/office/drawing/2014/main" val="1610105142"/>
                    </a:ext>
                  </a:extLst>
                </a:gridCol>
                <a:gridCol w="867477">
                  <a:extLst>
                    <a:ext uri="{9D8B030D-6E8A-4147-A177-3AD203B41FA5}">
                      <a16:colId xmlns:a16="http://schemas.microsoft.com/office/drawing/2014/main" val="3605781555"/>
                    </a:ext>
                  </a:extLst>
                </a:gridCol>
              </a:tblGrid>
              <a:tr h="0">
                <a:tc>
                  <a:txBody>
                    <a:bodyPr/>
                    <a:lstStyle/>
                    <a:p>
                      <a:pPr algn="ctr" fontAlgn="b"/>
                      <a:r>
                        <a:rPr lang="en-US" sz="1400" b="1" u="none" strike="noStrike">
                          <a:solidFill>
                            <a:schemeClr val="bg1"/>
                          </a:solidFill>
                          <a:effectLst/>
                        </a:rPr>
                        <a:t>Fuel Cell Vehicle Class</a:t>
                      </a:r>
                      <a:endParaRPr lang="en-US" sz="140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EER</a:t>
                      </a:r>
                      <a:endParaRPr lang="en-US" sz="140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400" b="1" u="none" strike="noStrike">
                          <a:solidFill>
                            <a:schemeClr val="bg1"/>
                          </a:solidFill>
                          <a:effectLst/>
                        </a:rPr>
                        <a:t>Replaced Fuel</a:t>
                      </a:r>
                      <a:endParaRPr lang="en-US" sz="1400" b="1" i="0" u="none" strike="noStrike">
                        <a:solidFill>
                          <a:schemeClr val="bg1"/>
                        </a:solidFill>
                        <a:effectLst/>
                        <a:latin typeface="Calibri" panose="020F050202020403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2320912"/>
                  </a:ext>
                </a:extLst>
              </a:tr>
              <a:tr h="0">
                <a:tc>
                  <a:txBody>
                    <a:bodyPr/>
                    <a:lstStyle/>
                    <a:p>
                      <a:pPr algn="l" fontAlgn="b"/>
                      <a:r>
                        <a:rPr lang="en-US" sz="1400" b="0" u="none" strike="noStrike">
                          <a:solidFill>
                            <a:srgbClr val="000000"/>
                          </a:solidFill>
                          <a:effectLst/>
                        </a:rPr>
                        <a:t>LD</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2.7</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Gasoline</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09158853"/>
                  </a:ext>
                </a:extLst>
              </a:tr>
              <a:tr h="0">
                <a:tc>
                  <a:txBody>
                    <a:bodyPr/>
                    <a:lstStyle/>
                    <a:p>
                      <a:pPr algn="l" fontAlgn="b"/>
                      <a:r>
                        <a:rPr lang="en-US" sz="1400" b="0" u="none" strike="noStrike">
                          <a:solidFill>
                            <a:srgbClr val="000000"/>
                          </a:solidFill>
                          <a:effectLst/>
                        </a:rPr>
                        <a:t>HD</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i="0" u="none" strike="noStrike">
                          <a:solidFill>
                            <a:srgbClr val="000000"/>
                          </a:solidFill>
                          <a:effectLst/>
                          <a:latin typeface="+mn-lt"/>
                        </a:rPr>
                        <a:t>1.9</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b="0" u="none" strike="noStrike">
                          <a:solidFill>
                            <a:srgbClr val="000000"/>
                          </a:solidFill>
                          <a:effectLst/>
                        </a:rPr>
                        <a:t>Diesel</a:t>
                      </a:r>
                      <a:endParaRPr lang="en-US" sz="1400" b="0" i="0" u="none" strike="noStrike">
                        <a:solidFill>
                          <a:srgbClr val="000000"/>
                        </a:solidFill>
                        <a:effectLst/>
                        <a:latin typeface="+mn-lt"/>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69376085"/>
                  </a:ext>
                </a:extLst>
              </a:tr>
            </a:tbl>
          </a:graphicData>
        </a:graphic>
      </p:graphicFrame>
      <p:graphicFrame>
        <p:nvGraphicFramePr>
          <p:cNvPr id="8" name="Table 7">
            <a:extLst>
              <a:ext uri="{FF2B5EF4-FFF2-40B4-BE49-F238E27FC236}">
                <a16:creationId xmlns:a16="http://schemas.microsoft.com/office/drawing/2014/main" id="{518B9543-9BF3-A2BC-8A45-305C440DFBAD}"/>
              </a:ext>
            </a:extLst>
          </p:cNvPr>
          <p:cNvGraphicFramePr>
            <a:graphicFrameLocks noGrp="1"/>
          </p:cNvGraphicFramePr>
          <p:nvPr>
            <p:extLst>
              <p:ext uri="{D42A27DB-BD31-4B8C-83A1-F6EECF244321}">
                <p14:modId xmlns:p14="http://schemas.microsoft.com/office/powerpoint/2010/main" val="2204064682"/>
              </p:ext>
            </p:extLst>
          </p:nvPr>
        </p:nvGraphicFramePr>
        <p:xfrm>
          <a:off x="5094268" y="1066351"/>
          <a:ext cx="3935143" cy="4383024"/>
        </p:xfrm>
        <a:graphic>
          <a:graphicData uri="http://schemas.openxmlformats.org/drawingml/2006/table">
            <a:tbl>
              <a:tblPr firstRow="1" bandRow="1">
                <a:tableStyleId>{0660B408-B3CF-4A94-85FC-2B1E0A45F4A2}</a:tableStyleId>
              </a:tblPr>
              <a:tblGrid>
                <a:gridCol w="2060676">
                  <a:extLst>
                    <a:ext uri="{9D8B030D-6E8A-4147-A177-3AD203B41FA5}">
                      <a16:colId xmlns:a16="http://schemas.microsoft.com/office/drawing/2014/main" val="2036707825"/>
                    </a:ext>
                  </a:extLst>
                </a:gridCol>
                <a:gridCol w="933254">
                  <a:extLst>
                    <a:ext uri="{9D8B030D-6E8A-4147-A177-3AD203B41FA5}">
                      <a16:colId xmlns:a16="http://schemas.microsoft.com/office/drawing/2014/main" val="3204794847"/>
                    </a:ext>
                  </a:extLst>
                </a:gridCol>
                <a:gridCol w="941213">
                  <a:extLst>
                    <a:ext uri="{9D8B030D-6E8A-4147-A177-3AD203B41FA5}">
                      <a16:colId xmlns:a16="http://schemas.microsoft.com/office/drawing/2014/main" val="3307167604"/>
                    </a:ext>
                  </a:extLst>
                </a:gridCol>
              </a:tblGrid>
              <a:tr h="0">
                <a:tc>
                  <a:txBody>
                    <a:bodyPr/>
                    <a:lstStyle/>
                    <a:p>
                      <a:pPr algn="ctr" fontAlgn="b"/>
                      <a:r>
                        <a:rPr lang="en-US" sz="1600" u="none" strike="noStrike">
                          <a:solidFill>
                            <a:schemeClr val="bg1"/>
                          </a:solidFill>
                          <a:effectLst/>
                        </a:rPr>
                        <a:t>Fuel</a:t>
                      </a:r>
                      <a:endParaRPr lang="en-US" sz="1600" b="0" i="0" u="none" strike="noStrike">
                        <a:solidFill>
                          <a:schemeClr val="bg1"/>
                        </a:solidFill>
                        <a:effectLst/>
                        <a:latin typeface="Calibri" panose="020F0502020204030204" pitchFamily="34" charset="0"/>
                      </a:endParaRPr>
                    </a:p>
                  </a:txBody>
                  <a:tcPr marL="27432" marR="27432" marT="27432" marB="274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u="none" strike="noStrike">
                          <a:solidFill>
                            <a:schemeClr val="bg1"/>
                          </a:solidFill>
                          <a:effectLst/>
                        </a:rPr>
                        <a:t>Unit</a:t>
                      </a:r>
                      <a:endParaRPr lang="en-US" sz="1600" b="0" i="0" u="none" strike="noStrike">
                        <a:solidFill>
                          <a:schemeClr val="bg1"/>
                        </a:solidFill>
                        <a:effectLst/>
                        <a:latin typeface="Calibri" panose="020F0502020204030204" pitchFamily="34" charset="0"/>
                      </a:endParaRPr>
                    </a:p>
                  </a:txBody>
                  <a:tcPr marL="27432" marR="27432" marT="27432" marB="274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u="none" strike="noStrike">
                          <a:solidFill>
                            <a:schemeClr val="bg1"/>
                          </a:solidFill>
                          <a:effectLst/>
                        </a:rPr>
                        <a:t>Energy </a:t>
                      </a:r>
                    </a:p>
                    <a:p>
                      <a:pPr algn="ctr" fontAlgn="b"/>
                      <a:r>
                        <a:rPr lang="en-US" sz="1600" b="1" u="none" strike="noStrike">
                          <a:solidFill>
                            <a:schemeClr val="bg1"/>
                          </a:solidFill>
                          <a:effectLst/>
                        </a:rPr>
                        <a:t>Density</a:t>
                      </a:r>
                      <a:endParaRPr lang="en-US" sz="1600" b="1" i="0" u="none" strike="noStrike">
                        <a:solidFill>
                          <a:schemeClr val="bg1"/>
                        </a:solidFill>
                        <a:effectLst/>
                        <a:latin typeface="Calibri" panose="020F0502020204030204" pitchFamily="34" charset="0"/>
                      </a:endParaRPr>
                    </a:p>
                  </a:txBody>
                  <a:tcPr marL="27432" marR="27432" marT="27432" marB="274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30346010"/>
                  </a:ext>
                </a:extLst>
              </a:tr>
              <a:tr h="127498">
                <a:tc>
                  <a:txBody>
                    <a:bodyPr/>
                    <a:lstStyle/>
                    <a:p>
                      <a:pPr algn="l" fontAlgn="b"/>
                      <a:r>
                        <a:rPr lang="en-US" sz="1200" b="0" i="0" u="none" strike="noStrike">
                          <a:solidFill>
                            <a:srgbClr val="000000"/>
                          </a:solidFill>
                          <a:effectLst/>
                          <a:latin typeface="Calibri" panose="020F0502020204030204" pitchFamily="34" charset="0"/>
                        </a:rPr>
                        <a:t>Gasoline Blendstock (CARBOB)</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119.53</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61485389"/>
                  </a:ext>
                </a:extLst>
              </a:tr>
              <a:tr h="127498">
                <a:tc>
                  <a:txBody>
                    <a:bodyPr/>
                    <a:lstStyle/>
                    <a:p>
                      <a:pPr algn="l" fontAlgn="b"/>
                      <a:r>
                        <a:rPr lang="en-US" sz="1200" b="0" i="0" u="none" strike="noStrike">
                          <a:solidFill>
                            <a:srgbClr val="000000"/>
                          </a:solidFill>
                          <a:effectLst/>
                          <a:latin typeface="Calibri" panose="020F0502020204030204" pitchFamily="34" charset="0"/>
                        </a:rPr>
                        <a:t>Reformulated Gasoline (CaRFG)</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115.83</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98318806"/>
                  </a:ext>
                </a:extLst>
              </a:tr>
              <a:tr h="127498">
                <a:tc>
                  <a:txBody>
                    <a:bodyPr/>
                    <a:lstStyle/>
                    <a:p>
                      <a:pPr algn="l" fontAlgn="b"/>
                      <a:r>
                        <a:rPr lang="en-US" sz="1200" u="none" strike="noStrike">
                          <a:effectLst/>
                        </a:rPr>
                        <a:t>Diesel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134.47</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36586535"/>
                  </a:ext>
                </a:extLst>
              </a:tr>
              <a:tr h="127498">
                <a:tc>
                  <a:txBody>
                    <a:bodyPr/>
                    <a:lstStyle/>
                    <a:p>
                      <a:pPr algn="l" fontAlgn="b"/>
                      <a:r>
                        <a:rPr lang="en-US" sz="1200" u="none" strike="noStrike">
                          <a:effectLst/>
                        </a:rPr>
                        <a:t>Pure methane</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(MJ/ft</a:t>
                      </a:r>
                      <a:r>
                        <a:rPr lang="en-US" sz="1200" u="none" strike="noStrike" baseline="30000">
                          <a:effectLst/>
                        </a:rPr>
                        <a:t>3</a:t>
                      </a:r>
                      <a:r>
                        <a:rPr lang="en-US" sz="1200" u="none" strike="noStrike">
                          <a:effectLst/>
                        </a:rPr>
                        <a:t>)</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102</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524833"/>
                  </a:ext>
                </a:extLst>
              </a:tr>
              <a:tr h="127498">
                <a:tc>
                  <a:txBody>
                    <a:bodyPr/>
                    <a:lstStyle/>
                    <a:p>
                      <a:pPr algn="l" fontAlgn="b"/>
                      <a:r>
                        <a:rPr lang="en-US" sz="1200" u="none" strike="noStrike">
                          <a:effectLst/>
                        </a:rPr>
                        <a:t>Liquefied natural gas</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78.83</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2706681"/>
                  </a:ext>
                </a:extLst>
              </a:tr>
              <a:tr h="167262">
                <a:tc>
                  <a:txBody>
                    <a:bodyPr/>
                    <a:lstStyle/>
                    <a:p>
                      <a:pPr algn="l" fontAlgn="b"/>
                      <a:r>
                        <a:rPr lang="en-US" sz="1200" u="none" strike="noStrike">
                          <a:effectLst/>
                        </a:rPr>
                        <a:t>Compressed natural gas</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(MJ/therm)</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105.5</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261218"/>
                  </a:ext>
                </a:extLst>
              </a:tr>
              <a:tr h="127498">
                <a:tc>
                  <a:txBody>
                    <a:bodyPr/>
                    <a:lstStyle/>
                    <a:p>
                      <a:pPr algn="l" fontAlgn="b"/>
                      <a:r>
                        <a:rPr lang="en-US" sz="1200" u="none" strike="noStrike">
                          <a:effectLst/>
                        </a:rPr>
                        <a:t>Electricity</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(MJ/kWh)</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3.6</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84260984"/>
                  </a:ext>
                </a:extLst>
              </a:tr>
              <a:tr h="127498">
                <a:tc>
                  <a:txBody>
                    <a:bodyPr/>
                    <a:lstStyle/>
                    <a:p>
                      <a:pPr algn="l" fontAlgn="b"/>
                      <a:r>
                        <a:rPr lang="en-US" sz="1200" u="none" strike="noStrike">
                          <a:effectLst/>
                        </a:rPr>
                        <a:t>Hydrogen</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(MJ/kg)</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120</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91931772"/>
                  </a:ext>
                </a:extLst>
              </a:tr>
              <a:tr h="127498">
                <a:tc>
                  <a:txBody>
                    <a:bodyPr/>
                    <a:lstStyle/>
                    <a:p>
                      <a:pPr algn="l" fontAlgn="b"/>
                      <a:r>
                        <a:rPr lang="en-US" sz="1200" u="none" strike="noStrike">
                          <a:effectLst/>
                        </a:rPr>
                        <a:t>Ethanol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(MJ/kg)</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80.53</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21688079"/>
                  </a:ext>
                </a:extLst>
              </a:tr>
              <a:tr h="167262">
                <a:tc>
                  <a:txBody>
                    <a:bodyPr/>
                    <a:lstStyle/>
                    <a:p>
                      <a:pPr algn="l" fontAlgn="b"/>
                      <a:r>
                        <a:rPr lang="en-US" sz="1200" u="none" strike="noStrike">
                          <a:effectLst/>
                        </a:rPr>
                        <a:t>Denatured ethanol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81.51</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63681323"/>
                  </a:ext>
                </a:extLst>
              </a:tr>
              <a:tr h="127498">
                <a:tc>
                  <a:txBody>
                    <a:bodyPr/>
                    <a:lstStyle/>
                    <a:p>
                      <a:pPr algn="l" fontAlgn="b"/>
                      <a:r>
                        <a:rPr lang="en-US" sz="1200" u="none" strike="noStrike">
                          <a:effectLst/>
                        </a:rPr>
                        <a:t>Biodiesel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126.13</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42785360"/>
                  </a:ext>
                </a:extLst>
              </a:tr>
              <a:tr h="127498">
                <a:tc>
                  <a:txBody>
                    <a:bodyPr/>
                    <a:lstStyle/>
                    <a:p>
                      <a:pPr algn="l" fontAlgn="b"/>
                      <a:r>
                        <a:rPr lang="en-US" sz="1200" u="none" strike="noStrike">
                          <a:effectLst/>
                        </a:rPr>
                        <a:t>Renewable diesel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129.65</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15466546"/>
                  </a:ext>
                </a:extLst>
              </a:tr>
              <a:tr h="167262">
                <a:tc>
                  <a:txBody>
                    <a:bodyPr/>
                    <a:lstStyle/>
                    <a:p>
                      <a:pPr algn="l" fontAlgn="b"/>
                      <a:r>
                        <a:rPr lang="en-US" sz="1200" u="none" strike="noStrike">
                          <a:effectLst/>
                        </a:rPr>
                        <a:t>Alternative jet fuel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126.37</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1427078"/>
                  </a:ext>
                </a:extLst>
              </a:tr>
              <a:tr h="127498">
                <a:tc>
                  <a:txBody>
                    <a:bodyPr/>
                    <a:lstStyle/>
                    <a:p>
                      <a:pPr algn="l" fontAlgn="b"/>
                      <a:r>
                        <a:rPr lang="en-US" sz="1200" u="none" strike="noStrike">
                          <a:effectLst/>
                        </a:rPr>
                        <a:t>Propane</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u="none" strike="noStrike">
                          <a:effectLst/>
                        </a:rPr>
                        <a:t>(MJ/gal)</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200" u="none" strike="noStrike">
                          <a:effectLst/>
                        </a:rPr>
                        <a:t>89.63</a:t>
                      </a:r>
                      <a:endParaRPr lang="en-US" sz="1200" b="0" i="0" u="none" strike="noStrike">
                        <a:solidFill>
                          <a:srgbClr val="000000"/>
                        </a:solidFill>
                        <a:effectLst/>
                        <a:latin typeface="Calibri" panose="020F0502020204030204" pitchFamily="34" charset="0"/>
                      </a:endParaRP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32405290"/>
                  </a:ext>
                </a:extLst>
              </a:tr>
            </a:tbl>
          </a:graphicData>
        </a:graphic>
      </p:graphicFrame>
      <p:sp>
        <p:nvSpPr>
          <p:cNvPr id="9" name="TextBox 8">
            <a:extLst>
              <a:ext uri="{FF2B5EF4-FFF2-40B4-BE49-F238E27FC236}">
                <a16:creationId xmlns:a16="http://schemas.microsoft.com/office/drawing/2014/main" id="{CF02F9CD-CAC0-F464-B08C-C52C8E8BB91A}"/>
              </a:ext>
            </a:extLst>
          </p:cNvPr>
          <p:cNvSpPr txBox="1"/>
          <p:nvPr/>
        </p:nvSpPr>
        <p:spPr>
          <a:xfrm>
            <a:off x="349218" y="6543070"/>
            <a:ext cx="11181625" cy="276999"/>
          </a:xfrm>
          <a:prstGeom prst="rect">
            <a:avLst/>
          </a:prstGeom>
          <a:noFill/>
        </p:spPr>
        <p:txBody>
          <a:bodyPr wrap="square" rtlCol="0">
            <a:spAutoFit/>
          </a:bodyPr>
          <a:lstStyle/>
          <a:p>
            <a:pPr marL="228600" indent="-228600">
              <a:buAutoNum type="arabicPeriod"/>
            </a:pPr>
            <a:r>
              <a:rPr lang="en-US" sz="1200" dirty="0">
                <a:effectLst/>
              </a:rPr>
              <a:t>CARB. </a:t>
            </a:r>
            <a:r>
              <a:rPr lang="en-US" sz="1200" dirty="0"/>
              <a:t>2020. </a:t>
            </a:r>
            <a:r>
              <a:rPr lang="en-US" sz="1200" i="1" dirty="0"/>
              <a:t>Low Carbon Fuel Standard</a:t>
            </a:r>
            <a:r>
              <a:rPr lang="en-US" sz="1200" dirty="0"/>
              <a:t>. </a:t>
            </a:r>
            <a:r>
              <a:rPr kumimoji="0" lang="en-US" sz="1200" b="0" i="0" strike="noStrike" kern="1200" cap="none" spc="0" normalizeH="0" baseline="0" noProof="0" dirty="0">
                <a:ln>
                  <a:noFill/>
                </a:ln>
                <a:solidFill>
                  <a:srgbClr val="00A4E4"/>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https://ww2.arb.ca.gov/sites/default/files/2020-07/2020_lcfs_fro_oal-approved_unofficial_06302020.pdf </a:t>
            </a:r>
            <a:endParaRPr kumimoji="0" lang="en-US" sz="1200" b="0" i="0" strike="noStrike" kern="1200" cap="none" spc="0" normalizeH="0" baseline="0" noProof="0" dirty="0">
              <a:ln>
                <a:noFill/>
              </a:ln>
              <a:solidFill>
                <a:srgbClr val="00A4E4"/>
              </a:solidFill>
              <a:effectLst/>
              <a:uLnTx/>
              <a:uFillTx/>
              <a:latin typeface="Calibri"/>
              <a:ea typeface="+mn-ea"/>
              <a:cs typeface="+mn-cs"/>
            </a:endParaRPr>
          </a:p>
        </p:txBody>
      </p:sp>
      <p:sp>
        <p:nvSpPr>
          <p:cNvPr id="3" name="TextBox 2">
            <a:extLst>
              <a:ext uri="{FF2B5EF4-FFF2-40B4-BE49-F238E27FC236}">
                <a16:creationId xmlns:a16="http://schemas.microsoft.com/office/drawing/2014/main" id="{BC68FDC1-DFD4-AE56-64D1-F1CAC8D6DB14}"/>
              </a:ext>
            </a:extLst>
          </p:cNvPr>
          <p:cNvSpPr txBox="1"/>
          <p:nvPr/>
        </p:nvSpPr>
        <p:spPr>
          <a:xfrm>
            <a:off x="515265" y="6266846"/>
            <a:ext cx="5963812" cy="276999"/>
          </a:xfrm>
          <a:prstGeom prst="rect">
            <a:avLst/>
          </a:prstGeom>
          <a:noFill/>
        </p:spPr>
        <p:txBody>
          <a:bodyPr wrap="none" rtlCol="0">
            <a:spAutoFit/>
          </a:bodyPr>
          <a:lstStyle/>
          <a:p>
            <a:r>
              <a:rPr lang="en-US" sz="1200"/>
              <a:t>* We assume that the gasoline and diesel standard remain at 2030 levels from 2031 to 2035.</a:t>
            </a:r>
          </a:p>
        </p:txBody>
      </p:sp>
    </p:spTree>
    <p:extLst>
      <p:ext uri="{BB962C8B-B14F-4D97-AF65-F5344CB8AC3E}">
        <p14:creationId xmlns:p14="http://schemas.microsoft.com/office/powerpoint/2010/main" val="21040110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15A5A-E292-2511-E2F7-453040F19C46}"/>
              </a:ext>
            </a:extLst>
          </p:cNvPr>
          <p:cNvSpPr>
            <a:spLocks noGrp="1"/>
          </p:cNvSpPr>
          <p:nvPr>
            <p:ph type="title"/>
          </p:nvPr>
        </p:nvSpPr>
        <p:spPr/>
        <p:txBody>
          <a:bodyPr/>
          <a:lstStyle/>
          <a:p>
            <a:r>
              <a:rPr lang="en-US"/>
              <a:t>Carbon Intensity Assumptions</a:t>
            </a:r>
          </a:p>
        </p:txBody>
      </p:sp>
      <p:sp>
        <p:nvSpPr>
          <p:cNvPr id="3" name="TextBox 2">
            <a:extLst>
              <a:ext uri="{FF2B5EF4-FFF2-40B4-BE49-F238E27FC236}">
                <a16:creationId xmlns:a16="http://schemas.microsoft.com/office/drawing/2014/main" id="{B969C432-699F-A7F6-A5F1-9876E4022FD5}"/>
              </a:ext>
            </a:extLst>
          </p:cNvPr>
          <p:cNvSpPr txBox="1"/>
          <p:nvPr/>
        </p:nvSpPr>
        <p:spPr>
          <a:xfrm>
            <a:off x="556382" y="980660"/>
            <a:ext cx="10760975" cy="646331"/>
          </a:xfrm>
          <a:prstGeom prst="rect">
            <a:avLst/>
          </a:prstGeom>
          <a:noFill/>
        </p:spPr>
        <p:txBody>
          <a:bodyPr wrap="square" rtlCol="0">
            <a:spAutoFit/>
          </a:bodyPr>
          <a:lstStyle/>
          <a:p>
            <a:r>
              <a:rPr lang="en-US"/>
              <a:t>For refueling infrastructure projects, vehicle projects, and fuel production projects (where a CI was not provided), we assume a CI based on the observed feedstock mix in California in 2022:</a:t>
            </a:r>
          </a:p>
        </p:txBody>
      </p:sp>
      <p:graphicFrame>
        <p:nvGraphicFramePr>
          <p:cNvPr id="4" name="Table 4">
            <a:extLst>
              <a:ext uri="{FF2B5EF4-FFF2-40B4-BE49-F238E27FC236}">
                <a16:creationId xmlns:a16="http://schemas.microsoft.com/office/drawing/2014/main" id="{DC8652E3-E143-DB6C-D1AC-0A33AA4CC7C8}"/>
              </a:ext>
            </a:extLst>
          </p:cNvPr>
          <p:cNvGraphicFramePr>
            <a:graphicFrameLocks noGrp="1"/>
          </p:cNvGraphicFramePr>
          <p:nvPr>
            <p:extLst>
              <p:ext uri="{D42A27DB-BD31-4B8C-83A1-F6EECF244321}">
                <p14:modId xmlns:p14="http://schemas.microsoft.com/office/powerpoint/2010/main" val="2355020857"/>
              </p:ext>
            </p:extLst>
          </p:nvPr>
        </p:nvGraphicFramePr>
        <p:xfrm>
          <a:off x="483528" y="1765337"/>
          <a:ext cx="11224942" cy="3169920"/>
        </p:xfrm>
        <a:graphic>
          <a:graphicData uri="http://schemas.openxmlformats.org/drawingml/2006/table">
            <a:tbl>
              <a:tblPr firstRow="1" bandRow="1">
                <a:tableStyleId>{0660B408-B3CF-4A94-85FC-2B1E0A45F4A2}</a:tableStyleId>
              </a:tblPr>
              <a:tblGrid>
                <a:gridCol w="2100380">
                  <a:extLst>
                    <a:ext uri="{9D8B030D-6E8A-4147-A177-3AD203B41FA5}">
                      <a16:colId xmlns:a16="http://schemas.microsoft.com/office/drawing/2014/main" val="3060558273"/>
                    </a:ext>
                  </a:extLst>
                </a:gridCol>
                <a:gridCol w="4100175">
                  <a:extLst>
                    <a:ext uri="{9D8B030D-6E8A-4147-A177-3AD203B41FA5}">
                      <a16:colId xmlns:a16="http://schemas.microsoft.com/office/drawing/2014/main" val="1398473117"/>
                    </a:ext>
                  </a:extLst>
                </a:gridCol>
                <a:gridCol w="3898231">
                  <a:extLst>
                    <a:ext uri="{9D8B030D-6E8A-4147-A177-3AD203B41FA5}">
                      <a16:colId xmlns:a16="http://schemas.microsoft.com/office/drawing/2014/main" val="356924048"/>
                    </a:ext>
                  </a:extLst>
                </a:gridCol>
                <a:gridCol w="1126156">
                  <a:extLst>
                    <a:ext uri="{9D8B030D-6E8A-4147-A177-3AD203B41FA5}">
                      <a16:colId xmlns:a16="http://schemas.microsoft.com/office/drawing/2014/main" val="977766697"/>
                    </a:ext>
                  </a:extLst>
                </a:gridCol>
              </a:tblGrid>
              <a:tr h="0">
                <a:tc>
                  <a:txBody>
                    <a:bodyPr/>
                    <a:lstStyle/>
                    <a:p>
                      <a:r>
                        <a:rPr lang="en-US" sz="1400"/>
                        <a:t>Fuel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Feedstock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a:t>CI (gCO</a:t>
                      </a:r>
                      <a:r>
                        <a:rPr lang="en-US" sz="1400" baseline="-25000"/>
                        <a:t>2</a:t>
                      </a:r>
                      <a:r>
                        <a:rPr lang="en-US" sz="1400" baseline="0"/>
                        <a:t>e/MJ)</a:t>
                      </a:r>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5040635"/>
                  </a:ext>
                </a:extLst>
              </a:tr>
              <a:tr h="0">
                <a:tc>
                  <a:txBody>
                    <a:bodyPr/>
                    <a:lstStyle/>
                    <a:p>
                      <a:r>
                        <a:rPr lang="en-US" sz="1400"/>
                        <a:t>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Grid average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CARB LCFS Current Certified Pathways (GREET 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81.42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48657778"/>
                  </a:ext>
                </a:extLst>
              </a:tr>
              <a:tr h="0">
                <a:tc>
                  <a:txBody>
                    <a:bodyPr/>
                    <a:lstStyle/>
                    <a:p>
                      <a:r>
                        <a:rPr lang="en-US" sz="1400"/>
                        <a:t>Hydrogen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54% fossil natural gas, 44% renewable, 2% electrolysis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CARB LCFS Quarterly Summary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110.77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4146785"/>
                  </a:ext>
                </a:extLst>
              </a:tr>
              <a:tr h="0">
                <a:tc>
                  <a:txBody>
                    <a:bodyPr/>
                    <a:lstStyle/>
                    <a:p>
                      <a:r>
                        <a:rPr lang="en-US" sz="1400"/>
                        <a:t>Compressed natural 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Fossil compressed natural 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CARB LCFS Lookup Table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79.21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4691767"/>
                  </a:ext>
                </a:extLst>
              </a:tr>
              <a:tr h="0">
                <a:tc>
                  <a:txBody>
                    <a:bodyPr/>
                    <a:lstStyle/>
                    <a:p>
                      <a:r>
                        <a:rPr lang="en-US" sz="1400"/>
                        <a:t>Ethanol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83% corn, 12% biomass, 5% other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CARB LCFS Quarterly Summary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58.84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30340117"/>
                  </a:ext>
                </a:extLst>
              </a:tr>
              <a:tr h="0">
                <a:tc>
                  <a:txBody>
                    <a:bodyPr/>
                    <a:lstStyle/>
                    <a:p>
                      <a:r>
                        <a:rPr lang="en-US" sz="1400"/>
                        <a:t>Fischer-Tropsch diesel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Municipal solid waste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CARB LCFS Current Certified Pathways (GREET 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14.78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5619583"/>
                  </a:ext>
                </a:extLst>
              </a:tr>
              <a:tr h="0">
                <a:tc>
                  <a:txBody>
                    <a:bodyPr/>
                    <a:lstStyle/>
                    <a:p>
                      <a:r>
                        <a:rPr lang="en-US" sz="1400"/>
                        <a:t>Biodiesel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31% distiller’s corn oil, 32% used cooking oil, 25% tallow, 12% soy/canola oil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400"/>
                        <a:t>CARB LCFS Quarterly Summary</a:t>
                      </a:r>
                    </a:p>
                    <a:p>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28.5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04374687"/>
                  </a:ext>
                </a:extLst>
              </a:tr>
              <a:tr h="0">
                <a:tc>
                  <a:txBody>
                    <a:bodyPr/>
                    <a:lstStyle/>
                    <a:p>
                      <a:r>
                        <a:rPr lang="en-US" sz="1400"/>
                        <a:t>Ethanol*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Sweet sorghum*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CARB LCFS Quarterly Summary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50.15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5931134"/>
                  </a:ext>
                </a:extLst>
              </a:tr>
              <a:tr h="0">
                <a:tc>
                  <a:txBody>
                    <a:bodyPr/>
                    <a:lstStyle/>
                    <a:p>
                      <a:r>
                        <a:rPr lang="en-US" sz="1400"/>
                        <a:t>Compressed natural 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Food scraps*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a:t>CARB LCFS Quarterly Summary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400"/>
                        <a:t>−28.2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45714885"/>
                  </a:ext>
                </a:extLst>
              </a:tr>
            </a:tbl>
          </a:graphicData>
        </a:graphic>
      </p:graphicFrame>
      <p:sp>
        <p:nvSpPr>
          <p:cNvPr id="6" name="TextBox 5">
            <a:extLst>
              <a:ext uri="{FF2B5EF4-FFF2-40B4-BE49-F238E27FC236}">
                <a16:creationId xmlns:a16="http://schemas.microsoft.com/office/drawing/2014/main" id="{E464F656-1606-C0FA-68E4-AA7CED8F70F9}"/>
              </a:ext>
            </a:extLst>
          </p:cNvPr>
          <p:cNvSpPr txBox="1"/>
          <p:nvPr/>
        </p:nvSpPr>
        <p:spPr>
          <a:xfrm>
            <a:off x="483528" y="4996227"/>
            <a:ext cx="3790089" cy="307777"/>
          </a:xfrm>
          <a:prstGeom prst="rect">
            <a:avLst/>
          </a:prstGeom>
          <a:noFill/>
        </p:spPr>
        <p:txBody>
          <a:bodyPr wrap="square" rtlCol="0">
            <a:spAutoFit/>
          </a:bodyPr>
          <a:lstStyle/>
          <a:p>
            <a:r>
              <a:rPr lang="en-US" sz="1400"/>
              <a:t>* Used for projects whose feedstock is specified.</a:t>
            </a:r>
          </a:p>
        </p:txBody>
      </p:sp>
    </p:spTree>
    <p:extLst>
      <p:ext uri="{BB962C8B-B14F-4D97-AF65-F5344CB8AC3E}">
        <p14:creationId xmlns:p14="http://schemas.microsoft.com/office/powerpoint/2010/main" val="836841883"/>
      </p:ext>
    </p:extLst>
  </p:cSld>
  <p:clrMapOvr>
    <a:masterClrMapping/>
  </p:clrMapOvr>
</p:sld>
</file>

<file path=ppt/theme/theme1.xml><?xml version="1.0" encoding="utf-8"?>
<a:theme xmlns:a="http://schemas.openxmlformats.org/drawingml/2006/main" name="NREL-dynamic-presentation-short">
  <a:themeElements>
    <a:clrScheme name="Custom 10">
      <a:dk1>
        <a:srgbClr val="333333"/>
      </a:dk1>
      <a:lt1>
        <a:srgbClr val="FFFFFF"/>
      </a:lt1>
      <a:dk2>
        <a:srgbClr val="FFC425"/>
      </a:dk2>
      <a:lt2>
        <a:srgbClr val="8DC63F"/>
      </a:lt2>
      <a:accent1>
        <a:srgbClr val="0079C1"/>
      </a:accent1>
      <a:accent2>
        <a:srgbClr val="00A4E4"/>
      </a:accent2>
      <a:accent3>
        <a:srgbClr val="F6A01A"/>
      </a:accent3>
      <a:accent4>
        <a:srgbClr val="5E9732"/>
      </a:accent4>
      <a:accent5>
        <a:srgbClr val="933C06"/>
      </a:accent5>
      <a:accent6>
        <a:srgbClr val="6A737B"/>
      </a:accent6>
      <a:hlink>
        <a:srgbClr val="0079C1"/>
      </a:hlink>
      <a:folHlink>
        <a:srgbClr val="00A4E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4-3_NREL-presentation" id="{6281DB47-FECA-6543-B4BE-64D9DF98F041}" vid="{2344399A-0822-3A40-8D34-549B8577FC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745FEB16EE394B996D195C8F8D322A" ma:contentTypeVersion="11" ma:contentTypeDescription="Create a new document." ma:contentTypeScope="" ma:versionID="b2593f314699a857f8159cf35e09476e">
  <xsd:schema xmlns:xsd="http://www.w3.org/2001/XMLSchema" xmlns:xs="http://www.w3.org/2001/XMLSchema" xmlns:p="http://schemas.microsoft.com/office/2006/metadata/properties" xmlns:ns2="63505af8-68e8-44ca-a289-90173192e6a5" xmlns:ns3="a0cdf88c-eb56-4dda-9abc-26f42a29a1ce" targetNamespace="http://schemas.microsoft.com/office/2006/metadata/properties" ma:root="true" ma:fieldsID="b819388a9f40c948f1ed0f3251f84e23" ns2:_="" ns3:_="">
    <xsd:import namespace="63505af8-68e8-44ca-a289-90173192e6a5"/>
    <xsd:import namespace="a0cdf88c-eb56-4dda-9abc-26f42a29a1ce"/>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505af8-68e8-44ca-a289-90173192e6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0cdf88c-eb56-4dda-9abc-26f42a29a1ce"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5f4dcc28-9f48-4ab8-ad56-4ac8ed47f943}" ma:internalName="TaxCatchAll" ma:showField="CatchAllData" ma:web="a0cdf88c-eb56-4dda-9abc-26f42a29a1ce">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3505af8-68e8-44ca-a289-90173192e6a5">
      <Terms xmlns="http://schemas.microsoft.com/office/infopath/2007/PartnerControls"/>
    </lcf76f155ced4ddcb4097134ff3c332f>
    <TaxCatchAll xmlns="a0cdf88c-eb56-4dda-9abc-26f42a29a1ce" xsi:nil="true"/>
    <SharedWithUsers xmlns="a0cdf88c-eb56-4dda-9abc-26f42a29a1ce">
      <UserInfo>
        <DisplayName>Vercellino, Roberto</DisplayName>
        <AccountId>12</AccountId>
        <AccountType/>
      </UserInfo>
    </SharedWithUsers>
  </documentManagement>
</p:properties>
</file>

<file path=customXml/itemProps1.xml><?xml version="1.0" encoding="utf-8"?>
<ds:datastoreItem xmlns:ds="http://schemas.openxmlformats.org/officeDocument/2006/customXml" ds:itemID="{E61E9D48-DB4F-4E10-BC28-463E53FF0BAA}">
  <ds:schemaRefs>
    <ds:schemaRef ds:uri="63505af8-68e8-44ca-a289-90173192e6a5"/>
    <ds:schemaRef ds:uri="a0cdf88c-eb56-4dda-9abc-26f42a29a1c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23D3188-8EAB-432F-BB00-44A903D45A79}">
  <ds:schemaRefs>
    <ds:schemaRef ds:uri="http://schemas.microsoft.com/sharepoint/v3/contenttype/forms"/>
  </ds:schemaRefs>
</ds:datastoreItem>
</file>

<file path=customXml/itemProps3.xml><?xml version="1.0" encoding="utf-8"?>
<ds:datastoreItem xmlns:ds="http://schemas.openxmlformats.org/officeDocument/2006/customXml" ds:itemID="{BB41FC18-8003-4FA9-A481-BE39978160B5}">
  <ds:schemaRefs>
    <ds:schemaRef ds:uri="a0cdf88c-eb56-4dda-9abc-26f42a29a1ce"/>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63505af8-68e8-44ca-a289-90173192e6a5"/>
    <ds:schemaRef ds:uri="http://purl.org/dc/term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215</TotalTime>
  <Words>5516</Words>
  <Application>Microsoft Office PowerPoint</Application>
  <PresentationFormat>Widescreen</PresentationFormat>
  <Paragraphs>1364</Paragraphs>
  <Slides>44</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Cambria Math</vt:lpstr>
      <vt:lpstr>Courier New</vt:lpstr>
      <vt:lpstr>Tahoma</vt:lpstr>
      <vt:lpstr>Wingdings</vt:lpstr>
      <vt:lpstr>NREL-dynamic-presentation-short</vt:lpstr>
      <vt:lpstr>PowerPoint Presentation</vt:lpstr>
      <vt:lpstr>Introduction</vt:lpstr>
      <vt:lpstr>Goals of CTP-Funded Projects</vt:lpstr>
      <vt:lpstr>Scope of This Analysis</vt:lpstr>
      <vt:lpstr>Summary of Evaluated Projects</vt:lpstr>
      <vt:lpstr>Projects Funded Under the CTP Included in This Analysis</vt:lpstr>
      <vt:lpstr>Methodology Updates From Previous Analysis</vt:lpstr>
      <vt:lpstr>Petroleum Displacement Estimates</vt:lpstr>
      <vt:lpstr>Fuel Production Projects</vt:lpstr>
      <vt:lpstr>Light-Duty EV Charging Infrastructure</vt:lpstr>
      <vt:lpstr>Medium- and Heavy-Duty EV Charging Infrastructure</vt:lpstr>
      <vt:lpstr>Non-Electric Fueling Infrastructure</vt:lpstr>
      <vt:lpstr>Vehicle Deployment Projects</vt:lpstr>
      <vt:lpstr>GHG Reduction Estimates</vt:lpstr>
      <vt:lpstr>GHG Reduction Calculations</vt:lpstr>
      <vt:lpstr>Air Pollution Improvements</vt:lpstr>
      <vt:lpstr>Air Pollution Improvements for EVSE Projects</vt:lpstr>
      <vt:lpstr>Air Pollution Improvements for Other Refueling Projects</vt:lpstr>
      <vt:lpstr>Air Pollution Improvements for Vehicle Projects</vt:lpstr>
      <vt:lpstr>Expected Benefits Summary</vt:lpstr>
      <vt:lpstr>Expected Benefits Summary Tables</vt:lpstr>
      <vt:lpstr>Expected Benefits Summary Tables (continued)</vt:lpstr>
      <vt:lpstr>Expected Benefits to Disadvantaged and Low-Income Communities</vt:lpstr>
      <vt:lpstr>Cumulative Expected Benefits in 2035 in  Disadvantaged and Low-Income Communities</vt:lpstr>
      <vt:lpstr>Benefits by Project Subclass in Detail</vt:lpstr>
      <vt:lpstr>Petroleum Reductions</vt:lpstr>
      <vt:lpstr>Petroleum Reductions</vt:lpstr>
      <vt:lpstr>GHG Emissions Reductions</vt:lpstr>
      <vt:lpstr>GHG Emissions Reductions</vt:lpstr>
      <vt:lpstr>NOx Emissions Reductions</vt:lpstr>
      <vt:lpstr>NOx Emissions Reductions</vt:lpstr>
      <vt:lpstr>PM2.5 Emissions Reductions</vt:lpstr>
      <vt:lpstr>PM2.5 Emissions Reductions</vt:lpstr>
      <vt:lpstr>Conclusions &amp; Next Steps</vt:lpstr>
      <vt:lpstr>Conclusions</vt:lpstr>
      <vt:lpstr>Future Work</vt:lpstr>
      <vt:lpstr>PowerPoint Presentation</vt:lpstr>
      <vt:lpstr>CALeVIP Electric Vehicle Infrastructure Assumptions</vt:lpstr>
      <vt:lpstr>Vehicle Type Assumptions for Fuel Production and Refueling Infrastructure</vt:lpstr>
      <vt:lpstr>Vehicle Parameter Assumptions</vt:lpstr>
      <vt:lpstr>Light-Duty EVSE Project E-Miles and Charger Utilization</vt:lpstr>
      <vt:lpstr>Utilization – MD/HD EVSE</vt:lpstr>
      <vt:lpstr>California LCFS Parameters [1]</vt:lpstr>
      <vt:lpstr>Carbon Intensity Assumptions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Vercellino, Roberto</dc:creator>
  <cp:lastModifiedBy>Brunton, Star</cp:lastModifiedBy>
  <cp:revision>2</cp:revision>
  <dcterms:created xsi:type="dcterms:W3CDTF">2022-10-17T14:26:06Z</dcterms:created>
  <dcterms:modified xsi:type="dcterms:W3CDTF">2023-10-17T13:54:13Z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0x0101001A745FEB16EE394B996D195C8F8D322A</vt:lpwstr>
  </property>
  <property fmtid="{D5CDD505-2E9C-101B-9397-08002B2CF9AE}" pid="3" name="MediaServiceImageTags">
    <vt:lpwstr/>
  </property>
  <property fmtid="{D5CDD505-2E9C-101B-9397-08002B2CF9AE}" pid="4" name="MSIP_Label_95965d95-ecc0-4720-b759-1f33c42ed7da_ContentBits">
    <vt:lpwstr>0</vt:lpwstr>
  </property>
  <property fmtid="{D5CDD505-2E9C-101B-9397-08002B2CF9AE}" pid="5" name="MSIP_Label_95965d95-ecc0-4720-b759-1f33c42ed7da_Enabled">
    <vt:lpwstr>true</vt:lpwstr>
  </property>
  <property fmtid="{D5CDD505-2E9C-101B-9397-08002B2CF9AE}" pid="6" name="MSIP_Label_95965d95-ecc0-4720-b759-1f33c42ed7da_SiteId">
    <vt:lpwstr>a0f29d7e-28cd-4f54-8442-7885aee7c080</vt:lpwstr>
  </property>
  <property fmtid="{D5CDD505-2E9C-101B-9397-08002B2CF9AE}" pid="7" name="MSIP_Label_95965d95-ecc0-4720-b759-1f33c42ed7da_SetDate">
    <vt:lpwstr>2023-09-28T18:03:09Z</vt:lpwstr>
  </property>
  <property fmtid="{D5CDD505-2E9C-101B-9397-08002B2CF9AE}" pid="8" name="MSIP_Label_95965d95-ecc0-4720-b759-1f33c42ed7da_Method">
    <vt:lpwstr>Standard</vt:lpwstr>
  </property>
  <property fmtid="{D5CDD505-2E9C-101B-9397-08002B2CF9AE}" pid="9" name="MSIP_Label_95965d95-ecc0-4720-b759-1f33c42ed7da_Name">
    <vt:lpwstr>General</vt:lpwstr>
  </property>
  <property fmtid="{D5CDD505-2E9C-101B-9397-08002B2CF9AE}" pid="10" name="MSIP_Label_95965d95-ecc0-4720-b759-1f33c42ed7da_ActionId">
    <vt:lpwstr>3576af19-34fd-43cd-b0d2-a767d8ff4536</vt:lpwstr>
  </property>
</Properties>
</file>