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Layouts/slideLayout26.xml" ContentType="application/vnd.openxmlformats-officedocument.presentationml.slideLayout+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6.xml" ContentType="application/vnd.openxmlformats-officedocument.presentationml.slideLayout+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4.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99" r:id="rId1"/>
    <p:sldMasterId id="2147484222" r:id="rId2"/>
  </p:sldMasterIdLst>
  <p:notesMasterIdLst>
    <p:notesMasterId r:id="rId13"/>
  </p:notesMasterIdLst>
  <p:handoutMasterIdLst>
    <p:handoutMasterId r:id="rId14"/>
  </p:handoutMasterIdLst>
  <p:sldIdLst>
    <p:sldId id="889" r:id="rId3"/>
    <p:sldId id="491" r:id="rId4"/>
    <p:sldId id="932" r:id="rId5"/>
    <p:sldId id="988" r:id="rId6"/>
    <p:sldId id="989" r:id="rId7"/>
    <p:sldId id="899" r:id="rId8"/>
    <p:sldId id="990" r:id="rId9"/>
    <p:sldId id="994" r:id="rId10"/>
    <p:sldId id="992" r:id="rId11"/>
    <p:sldId id="993" r:id="rId12"/>
  </p:sldIdLst>
  <p:sldSz cx="9144000" cy="6858000" type="screen4x3"/>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4" userDrawn="1">
          <p15:clr>
            <a:srgbClr val="A4A3A4"/>
          </p15:clr>
        </p15:guide>
        <p15:guide id="2" pos="220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12"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30C05B"/>
    <a:srgbClr val="B1953A"/>
    <a:srgbClr val="006600"/>
    <a:srgbClr val="404040"/>
    <a:srgbClr val="CECFCD"/>
    <a:srgbClr val="B2B3B2"/>
    <a:srgbClr val="A5A6A5"/>
    <a:srgbClr val="3C3C3B"/>
    <a:srgbClr val="0091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53" autoAdjust="0"/>
    <p:restoredTop sz="81348" autoAdjust="0"/>
  </p:normalViewPr>
  <p:slideViewPr>
    <p:cSldViewPr>
      <p:cViewPr varScale="1">
        <p:scale>
          <a:sx n="74" d="100"/>
          <a:sy n="74" d="100"/>
        </p:scale>
        <p:origin x="1194" y="60"/>
      </p:cViewPr>
      <p:guideLst>
        <p:guide orient="horz" pos="2160"/>
        <p:guide pos="2880"/>
      </p:guideLst>
    </p:cSldViewPr>
  </p:slideViewPr>
  <p:outlineViewPr>
    <p:cViewPr>
      <p:scale>
        <a:sx n="33" d="100"/>
        <a:sy n="33" d="100"/>
      </p:scale>
      <p:origin x="0" y="7672"/>
    </p:cViewPr>
  </p:outlineViewPr>
  <p:notesTextViewPr>
    <p:cViewPr>
      <p:scale>
        <a:sx n="1" d="1"/>
        <a:sy n="1" d="1"/>
      </p:scale>
      <p:origin x="0" y="0"/>
    </p:cViewPr>
  </p:notesTextViewPr>
  <p:sorterViewPr>
    <p:cViewPr>
      <p:scale>
        <a:sx n="90" d="100"/>
        <a:sy n="90" d="100"/>
      </p:scale>
      <p:origin x="0" y="0"/>
    </p:cViewPr>
  </p:sorterViewPr>
  <p:notesViewPr>
    <p:cSldViewPr>
      <p:cViewPr>
        <p:scale>
          <a:sx n="100" d="100"/>
          <a:sy n="100" d="100"/>
        </p:scale>
        <p:origin x="-3516" y="72"/>
      </p:cViewPr>
      <p:guideLst>
        <p:guide orient="horz" pos="2924"/>
        <p:guide pos="220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customXml" Target="../customXml/item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23" Type="http://schemas.openxmlformats.org/officeDocument/2006/relationships/customXml" Target="../customXml/item4.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 Id="rId22"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27363" cy="463550"/>
          </a:xfrm>
          <a:prstGeom prst="rect">
            <a:avLst/>
          </a:prstGeom>
        </p:spPr>
        <p:txBody>
          <a:bodyPr vert="horz" lIns="91339" tIns="45670" rIns="91339" bIns="45670" rtlCol="0"/>
          <a:lstStyle>
            <a:lvl1pPr algn="l">
              <a:defRPr sz="1200"/>
            </a:lvl1pPr>
          </a:lstStyle>
          <a:p>
            <a:endParaRPr lang="en-US" dirty="0"/>
          </a:p>
        </p:txBody>
      </p:sp>
      <p:sp>
        <p:nvSpPr>
          <p:cNvPr id="3" name="Date Placeholder 2"/>
          <p:cNvSpPr>
            <a:spLocks noGrp="1"/>
          </p:cNvSpPr>
          <p:nvPr>
            <p:ph type="dt" sz="quarter" idx="1"/>
          </p:nvPr>
        </p:nvSpPr>
        <p:spPr>
          <a:xfrm>
            <a:off x="3956059" y="0"/>
            <a:ext cx="3027363" cy="463550"/>
          </a:xfrm>
          <a:prstGeom prst="rect">
            <a:avLst/>
          </a:prstGeom>
        </p:spPr>
        <p:txBody>
          <a:bodyPr vert="horz" lIns="91339" tIns="45670" rIns="91339" bIns="45670" rtlCol="0"/>
          <a:lstStyle>
            <a:lvl1pPr algn="r">
              <a:defRPr sz="1200"/>
            </a:lvl1pPr>
          </a:lstStyle>
          <a:p>
            <a:fld id="{88BDD56E-A60B-4476-8EED-9C32F834EA51}" type="datetimeFigureOut">
              <a:rPr lang="en-US" smtClean="0"/>
              <a:pPr/>
              <a:t>2/21/2017</a:t>
            </a:fld>
            <a:endParaRPr lang="en-US" dirty="0"/>
          </a:p>
        </p:txBody>
      </p:sp>
      <p:sp>
        <p:nvSpPr>
          <p:cNvPr id="4" name="Footer Placeholder 3"/>
          <p:cNvSpPr>
            <a:spLocks noGrp="1"/>
          </p:cNvSpPr>
          <p:nvPr>
            <p:ph type="ftr" sz="quarter" idx="2"/>
          </p:nvPr>
        </p:nvSpPr>
        <p:spPr>
          <a:xfrm>
            <a:off x="1" y="8818563"/>
            <a:ext cx="3027363" cy="463550"/>
          </a:xfrm>
          <a:prstGeom prst="rect">
            <a:avLst/>
          </a:prstGeom>
        </p:spPr>
        <p:txBody>
          <a:bodyPr vert="horz" lIns="91339" tIns="45670" rIns="91339" bIns="4567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56059" y="8818563"/>
            <a:ext cx="3027363" cy="463550"/>
          </a:xfrm>
          <a:prstGeom prst="rect">
            <a:avLst/>
          </a:prstGeom>
        </p:spPr>
        <p:txBody>
          <a:bodyPr vert="horz" lIns="91339" tIns="45670" rIns="91339" bIns="45670" rtlCol="0" anchor="b"/>
          <a:lstStyle>
            <a:lvl1pPr algn="r">
              <a:defRPr sz="1200"/>
            </a:lvl1pPr>
          </a:lstStyle>
          <a:p>
            <a:fld id="{1C3C9BAF-71BE-44B0-8D7B-31A5A3D53EC0}" type="slidenum">
              <a:rPr lang="en-US" smtClean="0"/>
              <a:pPr/>
              <a:t>‹#›</a:t>
            </a:fld>
            <a:endParaRPr lang="en-US" dirty="0"/>
          </a:p>
        </p:txBody>
      </p:sp>
    </p:spTree>
    <p:extLst>
      <p:ext uri="{BB962C8B-B14F-4D97-AF65-F5344CB8AC3E}">
        <p14:creationId xmlns:p14="http://schemas.microsoft.com/office/powerpoint/2010/main" val="9167551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9"/>
            <a:ext cx="3026833" cy="464185"/>
          </a:xfrm>
          <a:prstGeom prst="rect">
            <a:avLst/>
          </a:prstGeom>
        </p:spPr>
        <p:txBody>
          <a:bodyPr vert="horz" lIns="92861" tIns="46428" rIns="92861" bIns="46428" rtlCol="0"/>
          <a:lstStyle>
            <a:lvl1pPr algn="l">
              <a:defRPr sz="1200"/>
            </a:lvl1pPr>
          </a:lstStyle>
          <a:p>
            <a:endParaRPr lang="en-US" dirty="0"/>
          </a:p>
        </p:txBody>
      </p:sp>
      <p:sp>
        <p:nvSpPr>
          <p:cNvPr id="3" name="Date Placeholder 2"/>
          <p:cNvSpPr>
            <a:spLocks noGrp="1"/>
          </p:cNvSpPr>
          <p:nvPr>
            <p:ph type="dt" idx="1"/>
          </p:nvPr>
        </p:nvSpPr>
        <p:spPr>
          <a:xfrm>
            <a:off x="3956560" y="9"/>
            <a:ext cx="3026833" cy="464185"/>
          </a:xfrm>
          <a:prstGeom prst="rect">
            <a:avLst/>
          </a:prstGeom>
        </p:spPr>
        <p:txBody>
          <a:bodyPr vert="horz" lIns="92861" tIns="46428" rIns="92861" bIns="46428" rtlCol="0"/>
          <a:lstStyle>
            <a:lvl1pPr algn="r">
              <a:defRPr sz="1200"/>
            </a:lvl1pPr>
          </a:lstStyle>
          <a:p>
            <a:fld id="{EE6C00D1-6C77-4DA3-8B66-093B7F5DAD40}" type="datetimeFigureOut">
              <a:rPr lang="en-US" smtClean="0"/>
              <a:pPr/>
              <a:t>2/21/2017</a:t>
            </a:fld>
            <a:endParaRPr lang="en-US" dirty="0"/>
          </a:p>
        </p:txBody>
      </p:sp>
      <p:sp>
        <p:nvSpPr>
          <p:cNvPr id="4" name="Slide Image Placeholder 3"/>
          <p:cNvSpPr>
            <a:spLocks noGrp="1" noRot="1" noChangeAspect="1"/>
          </p:cNvSpPr>
          <p:nvPr>
            <p:ph type="sldImg" idx="2"/>
          </p:nvPr>
        </p:nvSpPr>
        <p:spPr>
          <a:xfrm>
            <a:off x="1173163" y="696913"/>
            <a:ext cx="4638675" cy="3479800"/>
          </a:xfrm>
          <a:prstGeom prst="rect">
            <a:avLst/>
          </a:prstGeom>
          <a:noFill/>
          <a:ln w="12700">
            <a:solidFill>
              <a:prstClr val="black"/>
            </a:solidFill>
          </a:ln>
        </p:spPr>
        <p:txBody>
          <a:bodyPr vert="horz" lIns="92861" tIns="46428" rIns="92861" bIns="46428" rtlCol="0" anchor="ctr"/>
          <a:lstStyle/>
          <a:p>
            <a:endParaRPr lang="en-US" dirty="0"/>
          </a:p>
        </p:txBody>
      </p:sp>
      <p:sp>
        <p:nvSpPr>
          <p:cNvPr id="5" name="Notes Placeholder 4"/>
          <p:cNvSpPr>
            <a:spLocks noGrp="1"/>
          </p:cNvSpPr>
          <p:nvPr>
            <p:ph type="body" sz="quarter" idx="3"/>
          </p:nvPr>
        </p:nvSpPr>
        <p:spPr>
          <a:xfrm>
            <a:off x="698500" y="4409758"/>
            <a:ext cx="5588000" cy="4177665"/>
          </a:xfrm>
          <a:prstGeom prst="rect">
            <a:avLst/>
          </a:prstGeom>
        </p:spPr>
        <p:txBody>
          <a:bodyPr vert="horz" lIns="92861" tIns="46428" rIns="92861" bIns="4642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5"/>
            <a:ext cx="3026833" cy="464185"/>
          </a:xfrm>
          <a:prstGeom prst="rect">
            <a:avLst/>
          </a:prstGeom>
        </p:spPr>
        <p:txBody>
          <a:bodyPr vert="horz" lIns="92861" tIns="46428" rIns="92861" bIns="46428"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56560" y="8817905"/>
            <a:ext cx="3026833" cy="464185"/>
          </a:xfrm>
          <a:prstGeom prst="rect">
            <a:avLst/>
          </a:prstGeom>
        </p:spPr>
        <p:txBody>
          <a:bodyPr vert="horz" lIns="92861" tIns="46428" rIns="92861" bIns="46428" rtlCol="0" anchor="b"/>
          <a:lstStyle>
            <a:lvl1pPr algn="r">
              <a:defRPr sz="1200"/>
            </a:lvl1pPr>
          </a:lstStyle>
          <a:p>
            <a:fld id="{E93D7AC0-BB20-4107-B54D-E17997072F39}" type="slidenum">
              <a:rPr lang="en-US" smtClean="0"/>
              <a:pPr/>
              <a:t>‹#›</a:t>
            </a:fld>
            <a:endParaRPr lang="en-US" dirty="0"/>
          </a:p>
        </p:txBody>
      </p:sp>
    </p:spTree>
    <p:extLst>
      <p:ext uri="{BB962C8B-B14F-4D97-AF65-F5344CB8AC3E}">
        <p14:creationId xmlns:p14="http://schemas.microsoft.com/office/powerpoint/2010/main" val="1276534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77900" y="4409758"/>
            <a:ext cx="5308600" cy="4177665"/>
          </a:xfrm>
        </p:spPr>
        <p:txBody>
          <a:bodyPr/>
          <a:lstStyle/>
          <a:p>
            <a:endParaRPr lang="en-US" sz="1400" dirty="0"/>
          </a:p>
        </p:txBody>
      </p:sp>
    </p:spTree>
    <p:extLst>
      <p:ext uri="{BB962C8B-B14F-4D97-AF65-F5344CB8AC3E}">
        <p14:creationId xmlns:p14="http://schemas.microsoft.com/office/powerpoint/2010/main" val="163580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2002">
              <a:defRPr/>
            </a:pPr>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3886918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20700" y="4260850"/>
            <a:ext cx="5943600" cy="4495800"/>
          </a:xfrm>
        </p:spPr>
        <p:txBody>
          <a:bodyPr>
            <a:noAutofit/>
          </a:bodyPr>
          <a:lstStyle/>
          <a:p>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3</a:t>
            </a:fld>
            <a:endParaRPr lang="en-US" dirty="0"/>
          </a:p>
        </p:txBody>
      </p:sp>
    </p:spTree>
    <p:extLst>
      <p:ext uri="{BB962C8B-B14F-4D97-AF65-F5344CB8AC3E}">
        <p14:creationId xmlns:p14="http://schemas.microsoft.com/office/powerpoint/2010/main" val="3363466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20700" y="4260850"/>
            <a:ext cx="5943600" cy="4495800"/>
          </a:xfrm>
        </p:spPr>
        <p:txBody>
          <a:bodyPr>
            <a:noAutofit/>
          </a:bodyPr>
          <a:lstStyle/>
          <a:p>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4</a:t>
            </a:fld>
            <a:endParaRPr lang="en-US" dirty="0"/>
          </a:p>
        </p:txBody>
      </p:sp>
    </p:spTree>
    <p:extLst>
      <p:ext uri="{BB962C8B-B14F-4D97-AF65-F5344CB8AC3E}">
        <p14:creationId xmlns:p14="http://schemas.microsoft.com/office/powerpoint/2010/main" val="1747054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20700" y="4260850"/>
            <a:ext cx="5943600" cy="4495800"/>
          </a:xfrm>
        </p:spPr>
        <p:txBody>
          <a:bodyPr>
            <a:noAutofit/>
          </a:bodyPr>
          <a:lstStyle/>
          <a:p>
            <a:r>
              <a:rPr lang="en-US" sz="1400" dirty="0" smtClean="0"/>
              <a:t>Trish</a:t>
            </a:r>
          </a:p>
          <a:p>
            <a:endParaRPr lang="en-US" sz="800" dirty="0" smtClean="0"/>
          </a:p>
          <a:p>
            <a:r>
              <a:rPr lang="en-US" sz="1400" dirty="0" smtClean="0"/>
              <a:t>It’s </a:t>
            </a:r>
            <a:r>
              <a:rPr lang="en-US" sz="1400" dirty="0"/>
              <a:t>good to remind ourselves of the</a:t>
            </a:r>
            <a:r>
              <a:rPr lang="en-US" sz="1400" baseline="0" dirty="0"/>
              <a:t> background for the scoping plan. </a:t>
            </a:r>
            <a:endParaRPr lang="en-US" sz="1400" dirty="0"/>
          </a:p>
          <a:p>
            <a:r>
              <a:rPr lang="en-US" sz="1400" dirty="0"/>
              <a:t>This proposal describes how the State will reduce greenhouse gas emissions by 40 percent below 1990 levels by 2030 – the most ambitious target in North America. </a:t>
            </a:r>
          </a:p>
          <a:p>
            <a:endParaRPr lang="en-US" sz="1400" dirty="0"/>
          </a:p>
          <a:p>
            <a:r>
              <a:rPr lang="en-US" sz="1400" dirty="0"/>
              <a:t>The plan builds on the state’s successful efforts to reduce greenhouse gas, criteria, and toxics emissions and </a:t>
            </a:r>
            <a:r>
              <a:rPr lang="en-US" sz="1400" dirty="0" smtClean="0"/>
              <a:t>work </a:t>
            </a:r>
            <a:r>
              <a:rPr lang="en-US" sz="1400" dirty="0"/>
              <a:t>done in previous Scoping Plans.  And, the target is consistent with consensus about how much we need to reduce greenhouse gases to avoid the most harmful impacts of climate change. </a:t>
            </a:r>
          </a:p>
          <a:p>
            <a:endParaRPr lang="en-US" sz="1400" dirty="0"/>
          </a:p>
          <a:p>
            <a:r>
              <a:rPr lang="en-US" sz="1400" dirty="0" smtClean="0"/>
              <a:t>California’s </a:t>
            </a:r>
            <a:r>
              <a:rPr lang="en-US" sz="1400" dirty="0"/>
              <a:t>greenhouse gas emissions have declined due to the successful design and implementation of many policies and programs.  The Proposed Plan describes how these programs can continue to play an important role in achieving the 2030 target. </a:t>
            </a:r>
          </a:p>
          <a:p>
            <a:endParaRPr lang="en-US" sz="1400" dirty="0"/>
          </a:p>
          <a:p>
            <a:r>
              <a:rPr lang="en-US" sz="1400" dirty="0"/>
              <a:t>In particular, the proposed suite of polices provide certainty in achieving the State’s 2030 target and promotes technology, energy, and economic transformation that will make our communities and economy more resilient and equitable at the same time. </a:t>
            </a:r>
          </a:p>
        </p:txBody>
      </p:sp>
      <p:sp>
        <p:nvSpPr>
          <p:cNvPr id="4" name="Slide Number Placeholder 3"/>
          <p:cNvSpPr>
            <a:spLocks noGrp="1"/>
          </p:cNvSpPr>
          <p:nvPr>
            <p:ph type="sldNum" sz="quarter" idx="10"/>
          </p:nvPr>
        </p:nvSpPr>
        <p:spPr/>
        <p:txBody>
          <a:bodyPr/>
          <a:lstStyle/>
          <a:p>
            <a:fld id="{E93D7AC0-BB20-4107-B54D-E17997072F39}" type="slidenum">
              <a:rPr lang="en-US" smtClean="0"/>
              <a:pPr/>
              <a:t>5</a:t>
            </a:fld>
            <a:endParaRPr lang="en-US" dirty="0"/>
          </a:p>
        </p:txBody>
      </p:sp>
    </p:spTree>
    <p:extLst>
      <p:ext uri="{BB962C8B-B14F-4D97-AF65-F5344CB8AC3E}">
        <p14:creationId xmlns:p14="http://schemas.microsoft.com/office/powerpoint/2010/main" val="1091929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15900" y="4184650"/>
            <a:ext cx="6477000" cy="4800600"/>
          </a:xfrm>
        </p:spPr>
        <p:txBody>
          <a:bodyPr>
            <a:normAutofit fontScale="92500" lnSpcReduction="10000"/>
          </a:bodyPr>
          <a:lstStyle/>
          <a:p>
            <a:endParaRPr lang="en-US" dirty="0" smtClean="0"/>
          </a:p>
          <a:p>
            <a:r>
              <a:rPr lang="en-US" dirty="0" smtClean="0"/>
              <a:t>This </a:t>
            </a:r>
            <a:r>
              <a:rPr lang="en-US" dirty="0"/>
              <a:t>slide lists some key objectives to achieve the 2030 limit. </a:t>
            </a:r>
          </a:p>
          <a:p>
            <a:endParaRPr lang="en-US" dirty="0"/>
          </a:p>
          <a:p>
            <a:r>
              <a:rPr lang="en-US" dirty="0"/>
              <a:t>A primary goal of the scoping plan is to achieve the 2030 limit</a:t>
            </a:r>
            <a:r>
              <a:rPr lang="en-US" baseline="0" dirty="0"/>
              <a:t> and put us on the path to achieving the long-term 2050 limit of 80 percent reductions below 1990 levels.  </a:t>
            </a:r>
            <a:r>
              <a:rPr lang="en-US" dirty="0"/>
              <a:t>We believe the proposed plan includes features that provide the highest certainty that we can achieve this target.</a:t>
            </a:r>
          </a:p>
          <a:p>
            <a:endParaRPr lang="en-US" dirty="0"/>
          </a:p>
          <a:p>
            <a:r>
              <a:rPr lang="en-US" dirty="0"/>
              <a:t>We want to provide direct greenhouse gas emissions reductions</a:t>
            </a:r>
            <a:r>
              <a:rPr lang="en-US" baseline="0" dirty="0"/>
              <a:t> in our largest economic sectors to ensure our economy is transitioning to more sustainable production and energy</a:t>
            </a:r>
            <a:r>
              <a:rPr lang="en-US" dirty="0"/>
              <a:t>.</a:t>
            </a:r>
          </a:p>
          <a:p>
            <a:endParaRPr lang="en-US" dirty="0"/>
          </a:p>
          <a:p>
            <a:r>
              <a:rPr lang="en-US" dirty="0"/>
              <a:t>The plan should also minimize emissions leakage and ensure any reductions in California are not just a result of a relocation of those </a:t>
            </a:r>
            <a:r>
              <a:rPr lang="en-US" dirty="0" smtClean="0"/>
              <a:t>sources, </a:t>
            </a:r>
            <a:r>
              <a:rPr lang="en-US" dirty="0"/>
              <a:t>or production out of state, which in some situations could actually lead to an increase in greenhouse gas emissions.</a:t>
            </a:r>
          </a:p>
          <a:p>
            <a:endParaRPr lang="en-US" dirty="0"/>
          </a:p>
          <a:p>
            <a:r>
              <a:rPr lang="en-US" dirty="0"/>
              <a:t>The scoping plan must include a mechanism to support climate investments for programs in disadvantaged communities to ensure these communities can benefit from clean technology, fuels, and become more resilient in the face of climate change.  To date, approximately 470 million dollars from cap-and- trade auction proceeds are being used for projects to benefit disadvantaged communities.</a:t>
            </a:r>
          </a:p>
          <a:p>
            <a:endParaRPr lang="en-US" dirty="0"/>
          </a:p>
          <a:p>
            <a:r>
              <a:rPr lang="en-US" dirty="0"/>
              <a:t>We must also leverage the plan to provide air quality co-benefits and protect public health. </a:t>
            </a:r>
          </a:p>
          <a:p>
            <a:endParaRPr lang="en-US" dirty="0"/>
          </a:p>
          <a:p>
            <a:r>
              <a:rPr lang="en-US" dirty="0"/>
              <a:t>The</a:t>
            </a:r>
            <a:r>
              <a:rPr lang="en-US" baseline="0" dirty="0"/>
              <a:t> final plan should also be cost-effective and provide compliance flexibility so that the economy can grow and support a robust workforce while still reducing emissions. </a:t>
            </a:r>
            <a:endParaRPr lang="en-US" dirty="0"/>
          </a:p>
          <a:p>
            <a:endParaRPr lang="en-US" dirty="0"/>
          </a:p>
          <a:p>
            <a:r>
              <a:rPr lang="en-US" dirty="0"/>
              <a:t>Importantly, we want to make sure we are able to work at subnational and national levels to ensure greater greenhouse gas reductions through mutual collaboration.  Our cap and trade program is currently linked with Quebec’s program and proposed to be linked with Ontario’s program.  It is also desirable to have a scoping plan that readily meets the mandates in the US EPA’s clean power plan</a:t>
            </a:r>
            <a:r>
              <a:rPr lang="en-US" dirty="0" smtClean="0"/>
              <a:t>.</a:t>
            </a:r>
            <a:endParaRPr lang="en-US" dirty="0"/>
          </a:p>
        </p:txBody>
      </p:sp>
      <p:sp>
        <p:nvSpPr>
          <p:cNvPr id="4" name="Slide Number Placeholder 3"/>
          <p:cNvSpPr>
            <a:spLocks noGrp="1"/>
          </p:cNvSpPr>
          <p:nvPr>
            <p:ph type="sldNum" sz="quarter" idx="10"/>
          </p:nvPr>
        </p:nvSpPr>
        <p:spPr/>
        <p:txBody>
          <a:bodyPr/>
          <a:lstStyle/>
          <a:p>
            <a:fld id="{E93D7AC0-BB20-4107-B54D-E17997072F39}"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2172742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39700" y="4260850"/>
            <a:ext cx="6553200" cy="4724400"/>
          </a:xfrm>
        </p:spPr>
        <p:txBody>
          <a:bodyPr>
            <a:normAutofit/>
          </a:bodyPr>
          <a:lstStyle/>
          <a:p>
            <a:pPr defTabSz="909142">
              <a:defRPr/>
            </a:pPr>
            <a:r>
              <a:rPr lang="en-US" dirty="0" smtClean="0"/>
              <a:t>Trish</a:t>
            </a:r>
          </a:p>
          <a:p>
            <a:pPr defTabSz="909142">
              <a:defRPr/>
            </a:pPr>
            <a:endParaRPr lang="en-US" dirty="0" smtClean="0"/>
          </a:p>
          <a:p>
            <a:pPr defTabSz="909142">
              <a:defRPr/>
            </a:pPr>
            <a:r>
              <a:rPr lang="en-US" dirty="0" smtClean="0"/>
              <a:t>The </a:t>
            </a:r>
            <a:r>
              <a:rPr lang="en-US" dirty="0"/>
              <a:t>Proposed Plan recommends meeting the state’s 2030 goal through an approach that includes all known commitments, a 20 percent reduction in greenhouse gas emissions from refineries, and the continuation of a cap and trade program with declining caps.  </a:t>
            </a:r>
          </a:p>
          <a:p>
            <a:pPr defTabSz="909142">
              <a:defRPr/>
            </a:pPr>
            <a:endParaRPr lang="en-US" dirty="0"/>
          </a:p>
          <a:p>
            <a:pPr defTabSz="909142">
              <a:defRPr/>
            </a:pPr>
            <a:r>
              <a:rPr lang="en-US" dirty="0"/>
              <a:t>The known commitments identified</a:t>
            </a:r>
            <a:r>
              <a:rPr lang="en-US" baseline="0" dirty="0"/>
              <a:t> with asterisks represent actions that will be taken due to statutory requirements or other obligations.</a:t>
            </a:r>
            <a:endParaRPr lang="en-US" dirty="0"/>
          </a:p>
          <a:p>
            <a:pPr defTabSz="909142">
              <a:defRPr/>
            </a:pPr>
            <a:endParaRPr lang="en-US" dirty="0"/>
          </a:p>
          <a:p>
            <a:pPr defTabSz="909142">
              <a:defRPr/>
            </a:pPr>
            <a:r>
              <a:rPr lang="en-US" dirty="0"/>
              <a:t>The strategy includes:</a:t>
            </a:r>
          </a:p>
          <a:p>
            <a:pPr marL="171450" indent="-171450" defTabSz="909142">
              <a:buFont typeface="Arial" panose="020B0604020202020204" pitchFamily="34" charset="0"/>
              <a:buChar char="•"/>
              <a:defRPr/>
            </a:pPr>
            <a:r>
              <a:rPr lang="en-US" dirty="0"/>
              <a:t>Achieving a 50 percent Renewable Portfolio Standard and doubling of energy efficiency savings by 2030 pursuant to Senate Bill 350.</a:t>
            </a:r>
          </a:p>
          <a:p>
            <a:pPr marL="171450" indent="-171450" defTabSz="909142">
              <a:buFont typeface="Arial" panose="020B0604020202020204" pitchFamily="34" charset="0"/>
              <a:buChar char="•"/>
              <a:defRPr/>
            </a:pPr>
            <a:r>
              <a:rPr lang="en-US" dirty="0"/>
              <a:t>Reducing methane</a:t>
            </a:r>
            <a:r>
              <a:rPr lang="en-US" baseline="0" dirty="0"/>
              <a:t> and</a:t>
            </a:r>
            <a:r>
              <a:rPr lang="en-US" dirty="0"/>
              <a:t> hydrofluorocarbons by 2030 through the Short-Lived Climate Pollutant Reduction Strategy.</a:t>
            </a:r>
          </a:p>
          <a:p>
            <a:pPr marL="171450" indent="-171450" defTabSz="909142">
              <a:buFont typeface="Arial" panose="020B0604020202020204" pitchFamily="34" charset="0"/>
              <a:buChar char="•"/>
              <a:defRPr/>
            </a:pPr>
            <a:r>
              <a:rPr lang="en-US" dirty="0"/>
              <a:t>Increasing the stringency of 2035 targets through the SB 375 Sustainable Community Strategies and maintaining existing greenhouse gas standards for light- and heavy-duty vehicles, putting 4.2 million zero emission vehicles on the roads by 2030, and increasing zero emission buses and trucks through the Mobile Source Strategy. </a:t>
            </a:r>
          </a:p>
          <a:p>
            <a:pPr marL="171450" indent="-171450" defTabSz="909142">
              <a:buFont typeface="Arial" panose="020B0604020202020204" pitchFamily="34" charset="0"/>
              <a:buChar char="•"/>
              <a:defRPr/>
            </a:pPr>
            <a:r>
              <a:rPr lang="en-US" dirty="0"/>
              <a:t>Increasing  the stringency of the Low Carbon Fuel Standard to 18 percent reduction of carbon intensity by 2030.</a:t>
            </a:r>
          </a:p>
          <a:p>
            <a:pPr marL="171450" indent="-171450" defTabSz="909142">
              <a:buFont typeface="Arial" panose="020B0604020202020204" pitchFamily="34" charset="0"/>
              <a:buChar char="•"/>
              <a:defRPr/>
            </a:pPr>
            <a:r>
              <a:rPr lang="en-US" dirty="0"/>
              <a:t>Improving freight system efficiency, maximizing the use of renewable energy powered vehicles and equipment, and deploying over 100,000 zero-emission trucks and equipment by 2030 through the Sustainable Freight Action Plan.	</a:t>
            </a:r>
          </a:p>
          <a:p>
            <a:pPr marL="171450" indent="-171450" defTabSz="909142">
              <a:buFont typeface="Arial" panose="020B0604020202020204" pitchFamily="34" charset="0"/>
              <a:buChar char="•"/>
              <a:defRPr/>
            </a:pPr>
            <a:r>
              <a:rPr lang="en-US" dirty="0"/>
              <a:t>Reducing greenhouse gas emissions by 20 percent from refinery sector.</a:t>
            </a:r>
          </a:p>
          <a:p>
            <a:pPr marL="171450" indent="-171450" defTabSz="909142">
              <a:buFont typeface="Arial" panose="020B0604020202020204" pitchFamily="34" charset="0"/>
              <a:buChar char="•"/>
              <a:defRPr/>
            </a:pPr>
            <a:r>
              <a:rPr lang="en-US" dirty="0"/>
              <a:t>And, continuing the Cap-and-Trade program post-2020.</a:t>
            </a:r>
          </a:p>
          <a:p>
            <a:pPr defTabSz="909142">
              <a:defRPr/>
            </a:pPr>
            <a:endParaRPr lang="en-US"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7</a:t>
            </a:fld>
            <a:endParaRPr lang="en-US" dirty="0"/>
          </a:p>
        </p:txBody>
      </p:sp>
    </p:spTree>
    <p:extLst>
      <p:ext uri="{BB962C8B-B14F-4D97-AF65-F5344CB8AC3E}">
        <p14:creationId xmlns:p14="http://schemas.microsoft.com/office/powerpoint/2010/main" val="265267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400" dirty="0" smtClean="0"/>
              <a:t>Regarding the schedule going forward, we are currently collecting comments on the draft environmental analysis until March 6</a:t>
            </a:r>
            <a:r>
              <a:rPr lang="en-US" sz="1400" baseline="30000" dirty="0" smtClean="0"/>
              <a:t>th</a:t>
            </a:r>
            <a:r>
              <a:rPr lang="en-US" sz="1400" dirty="0" smtClean="0"/>
              <a:t>.  </a:t>
            </a:r>
          </a:p>
          <a:p>
            <a:pPr lvl="0"/>
            <a:endParaRPr lang="en-US" sz="1400" dirty="0" smtClean="0"/>
          </a:p>
          <a:p>
            <a:pPr lvl="0"/>
            <a:r>
              <a:rPr lang="en-US" sz="1400" dirty="0" smtClean="0"/>
              <a:t>In</a:t>
            </a:r>
            <a:r>
              <a:rPr lang="en-US" sz="1400" baseline="0" dirty="0" smtClean="0"/>
              <a:t> addition to today’s </a:t>
            </a:r>
            <a:r>
              <a:rPr lang="en-US" sz="1400" dirty="0" smtClean="0"/>
              <a:t>public workshops, we will also hold one in early March to solicit stakeholder feedback on the Proposed</a:t>
            </a:r>
            <a:r>
              <a:rPr lang="en-US" sz="1400" baseline="0" dirty="0" smtClean="0"/>
              <a:t> Plan</a:t>
            </a:r>
            <a:r>
              <a:rPr lang="en-US" sz="1400" dirty="0" smtClean="0"/>
              <a:t>.  </a:t>
            </a:r>
          </a:p>
          <a:p>
            <a:endParaRPr lang="en-US" sz="1400" dirty="0" smtClean="0"/>
          </a:p>
          <a:p>
            <a:r>
              <a:rPr lang="en-US" sz="1400" dirty="0" smtClean="0"/>
              <a:t>In addition, we will continue supporting the EJAC as they meet monthly through April to develop final recommendations for the Scoping Plan and continue engagement with local communities through another round of community meetings.</a:t>
            </a:r>
          </a:p>
          <a:p>
            <a:pPr lvl="0"/>
            <a:endParaRPr lang="en-US" sz="1400" dirty="0" smtClean="0"/>
          </a:p>
          <a:p>
            <a:pPr lvl="0"/>
            <a:r>
              <a:rPr lang="en-US" sz="1400" dirty="0" smtClean="0"/>
              <a:t>To provide an additional opportunity for Board member and public comment, we will provide a report on the Proposed Plan and public outreach at this month’s Board</a:t>
            </a:r>
            <a:r>
              <a:rPr lang="en-US" sz="1400" baseline="0" dirty="0" smtClean="0"/>
              <a:t> </a:t>
            </a:r>
            <a:r>
              <a:rPr lang="en-US" sz="1400" dirty="0" smtClean="0"/>
              <a:t>hearing. </a:t>
            </a:r>
          </a:p>
          <a:p>
            <a:pPr lvl="0"/>
            <a:endParaRPr lang="en-US" sz="1400" dirty="0" smtClean="0"/>
          </a:p>
          <a:p>
            <a:pPr lvl="0"/>
            <a:r>
              <a:rPr lang="en-US" sz="1400" dirty="0" smtClean="0"/>
              <a:t>We are targeting release of the Final Scoping Plan, along with the formal written responses to comments received on the draft environmental analysis in April.  The Final Proposed Plan is also scheduled to be presented to the Board for consideration in April.</a:t>
            </a:r>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8</a:t>
            </a:fld>
            <a:endParaRPr lang="en-US" dirty="0"/>
          </a:p>
        </p:txBody>
      </p:sp>
    </p:spTree>
    <p:extLst>
      <p:ext uri="{BB962C8B-B14F-4D97-AF65-F5344CB8AC3E}">
        <p14:creationId xmlns:p14="http://schemas.microsoft.com/office/powerpoint/2010/main" val="1385245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400" dirty="0" smtClean="0"/>
              <a:t>Regarding the schedule going forward, we are currently collecting comments on the draft environmental analysis until March 6</a:t>
            </a:r>
            <a:r>
              <a:rPr lang="en-US" sz="1400" baseline="30000" dirty="0" smtClean="0"/>
              <a:t>th</a:t>
            </a:r>
            <a:r>
              <a:rPr lang="en-US" sz="1400" dirty="0" smtClean="0"/>
              <a:t>.  </a:t>
            </a:r>
          </a:p>
          <a:p>
            <a:pPr lvl="0"/>
            <a:endParaRPr lang="en-US" sz="1400" dirty="0" smtClean="0"/>
          </a:p>
          <a:p>
            <a:pPr lvl="0"/>
            <a:r>
              <a:rPr lang="en-US" sz="1400" dirty="0" smtClean="0"/>
              <a:t>In</a:t>
            </a:r>
            <a:r>
              <a:rPr lang="en-US" sz="1400" baseline="0" dirty="0" smtClean="0"/>
              <a:t> addition to today’s </a:t>
            </a:r>
            <a:r>
              <a:rPr lang="en-US" sz="1400" dirty="0" smtClean="0"/>
              <a:t>public workshops, we will also hold one in early March to solicit stakeholder feedback on the Proposed</a:t>
            </a:r>
            <a:r>
              <a:rPr lang="en-US" sz="1400" baseline="0" dirty="0" smtClean="0"/>
              <a:t> Plan</a:t>
            </a:r>
            <a:r>
              <a:rPr lang="en-US" sz="1400" dirty="0" smtClean="0"/>
              <a:t>.  </a:t>
            </a:r>
          </a:p>
          <a:p>
            <a:endParaRPr lang="en-US" sz="1400" dirty="0" smtClean="0"/>
          </a:p>
          <a:p>
            <a:r>
              <a:rPr lang="en-US" sz="1400" dirty="0" smtClean="0"/>
              <a:t>In addition, we will continue supporting the EJAC as they meet monthly through April to develop final recommendations for the Scoping Plan and continue engagement with local communities through another round of community meetings.</a:t>
            </a:r>
          </a:p>
          <a:p>
            <a:pPr lvl="0"/>
            <a:endParaRPr lang="en-US" sz="1400" dirty="0" smtClean="0"/>
          </a:p>
          <a:p>
            <a:pPr lvl="0"/>
            <a:r>
              <a:rPr lang="en-US" sz="1400" dirty="0" smtClean="0"/>
              <a:t>To provide an additional opportunity for Board member and public comment, we will provide a report on the Proposed Plan and public outreach at this month’s Board</a:t>
            </a:r>
            <a:r>
              <a:rPr lang="en-US" sz="1400" baseline="0" dirty="0" smtClean="0"/>
              <a:t> </a:t>
            </a:r>
            <a:r>
              <a:rPr lang="en-US" sz="1400" dirty="0" smtClean="0"/>
              <a:t>hearing. </a:t>
            </a:r>
          </a:p>
          <a:p>
            <a:pPr lvl="0"/>
            <a:endParaRPr lang="en-US" sz="1400" dirty="0" smtClean="0"/>
          </a:p>
          <a:p>
            <a:pPr lvl="0"/>
            <a:r>
              <a:rPr lang="en-US" sz="1400" dirty="0" smtClean="0"/>
              <a:t>We are targeting release of the Final Scoping Plan, along with the formal written responses to comments received on the draft environmental analysis in April.  The Final Proposed Plan is also scheduled to be presented to the Board for consideration in April.</a:t>
            </a:r>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9</a:t>
            </a:fld>
            <a:endParaRPr lang="en-US" dirty="0"/>
          </a:p>
        </p:txBody>
      </p:sp>
    </p:spTree>
    <p:extLst>
      <p:ext uri="{BB962C8B-B14F-4D97-AF65-F5344CB8AC3E}">
        <p14:creationId xmlns:p14="http://schemas.microsoft.com/office/powerpoint/2010/main" val="13852456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400" dirty="0" smtClean="0"/>
              <a:t>Regarding the schedule going forward, we are currently collecting comments on the draft environmental analysis until March 6</a:t>
            </a:r>
            <a:r>
              <a:rPr lang="en-US" sz="1400" baseline="30000" dirty="0" smtClean="0"/>
              <a:t>th</a:t>
            </a:r>
            <a:r>
              <a:rPr lang="en-US" sz="1400" dirty="0" smtClean="0"/>
              <a:t>.  </a:t>
            </a:r>
          </a:p>
          <a:p>
            <a:pPr lvl="0"/>
            <a:endParaRPr lang="en-US" sz="1400" dirty="0" smtClean="0"/>
          </a:p>
          <a:p>
            <a:pPr lvl="0"/>
            <a:r>
              <a:rPr lang="en-US" sz="1400" dirty="0" smtClean="0"/>
              <a:t>In</a:t>
            </a:r>
            <a:r>
              <a:rPr lang="en-US" sz="1400" baseline="0" dirty="0" smtClean="0"/>
              <a:t> addition to today’s </a:t>
            </a:r>
            <a:r>
              <a:rPr lang="en-US" sz="1400" dirty="0" smtClean="0"/>
              <a:t>public workshops, we will also hold one in early March to solicit stakeholder feedback on the Proposed</a:t>
            </a:r>
            <a:r>
              <a:rPr lang="en-US" sz="1400" baseline="0" dirty="0" smtClean="0"/>
              <a:t> Plan</a:t>
            </a:r>
            <a:r>
              <a:rPr lang="en-US" sz="1400" dirty="0" smtClean="0"/>
              <a:t>.  </a:t>
            </a:r>
          </a:p>
          <a:p>
            <a:endParaRPr lang="en-US" sz="1400" dirty="0" smtClean="0"/>
          </a:p>
          <a:p>
            <a:r>
              <a:rPr lang="en-US" sz="1400" dirty="0" smtClean="0"/>
              <a:t>In addition, we will continue supporting the EJAC as they meet monthly through April to develop final recommendations for the Scoping Plan and continue engagement with local communities through another round of community meetings.</a:t>
            </a:r>
          </a:p>
          <a:p>
            <a:pPr lvl="0"/>
            <a:endParaRPr lang="en-US" sz="1400" dirty="0" smtClean="0"/>
          </a:p>
          <a:p>
            <a:pPr lvl="0"/>
            <a:r>
              <a:rPr lang="en-US" sz="1400" dirty="0" smtClean="0"/>
              <a:t>To provide an additional opportunity for Board member and public comment, we will provide a report on the Proposed Plan and public outreach at this month’s Board</a:t>
            </a:r>
            <a:r>
              <a:rPr lang="en-US" sz="1400" baseline="0" dirty="0" smtClean="0"/>
              <a:t> </a:t>
            </a:r>
            <a:r>
              <a:rPr lang="en-US" sz="1400" dirty="0" smtClean="0"/>
              <a:t>hearing. </a:t>
            </a:r>
          </a:p>
          <a:p>
            <a:pPr lvl="0"/>
            <a:endParaRPr lang="en-US" sz="1400" dirty="0" smtClean="0"/>
          </a:p>
          <a:p>
            <a:pPr lvl="0"/>
            <a:r>
              <a:rPr lang="en-US" sz="1400" dirty="0" smtClean="0"/>
              <a:t>We are targeting release of the Final Scoping Plan, along with the formal written responses to comments received on the draft environmental analysis in April.  The Final Proposed Plan is also scheduled to be presented to the Board for consideration in April.</a:t>
            </a:r>
            <a:endParaRPr lang="en-US" sz="1400" dirty="0"/>
          </a:p>
        </p:txBody>
      </p:sp>
      <p:sp>
        <p:nvSpPr>
          <p:cNvPr id="4" name="Slide Number Placeholder 3"/>
          <p:cNvSpPr>
            <a:spLocks noGrp="1"/>
          </p:cNvSpPr>
          <p:nvPr>
            <p:ph type="sldNum" sz="quarter" idx="10"/>
          </p:nvPr>
        </p:nvSpPr>
        <p:spPr/>
        <p:txBody>
          <a:bodyPr/>
          <a:lstStyle/>
          <a:p>
            <a:fld id="{E93D7AC0-BB20-4107-B54D-E17997072F39}" type="slidenum">
              <a:rPr lang="en-US" smtClean="0"/>
              <a:pPr/>
              <a:t>10</a:t>
            </a:fld>
            <a:endParaRPr lang="en-US" dirty="0"/>
          </a:p>
        </p:txBody>
      </p:sp>
    </p:spTree>
    <p:extLst>
      <p:ext uri="{BB962C8B-B14F-4D97-AF65-F5344CB8AC3E}">
        <p14:creationId xmlns:p14="http://schemas.microsoft.com/office/powerpoint/2010/main" val="1385245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US"/>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371671CD-2AFA-44E4-A3B1-9E0AB1647761}"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2754ED01-E2A0-4C1E-8E21-014B99041579}"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2167138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3790AE90-DD0D-4FDA-A45F-EB5FE84B3524}"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2713597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US"/>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Scoping Plan Update</a:t>
            </a:r>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US" dirty="0"/>
              <a:t>Drag picture to placeholder or click icon to add</a:t>
            </a:r>
            <a:endParaRPr dirty="0"/>
          </a:p>
        </p:txBody>
      </p:sp>
    </p:spTree>
    <p:extLst>
      <p:ext uri="{BB962C8B-B14F-4D97-AF65-F5344CB8AC3E}">
        <p14:creationId xmlns:p14="http://schemas.microsoft.com/office/powerpoint/2010/main" val="21364061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267284978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a:xfrm>
            <a:off x="6580094" y="188259"/>
            <a:ext cx="2133600" cy="365125"/>
          </a:xfrm>
        </p:spPr>
        <p:txBody>
          <a:bodyPr/>
          <a:lstStyle/>
          <a:p>
            <a:fld id="{A125D767-0744-498A-A778-7FD0EBAF9BEF}"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7" name="Slide Number Placeholder 6"/>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2689336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a:xfrm>
            <a:off x="6580094" y="188259"/>
            <a:ext cx="2133600" cy="365125"/>
          </a:xfrm>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8" name="Footer Placeholder 7"/>
          <p:cNvSpPr>
            <a:spLocks noGrp="1"/>
          </p:cNvSpPr>
          <p:nvPr>
            <p:ph type="ftr" sz="quarter" idx="11"/>
          </p:nvPr>
        </p:nvSpPr>
        <p:spPr>
          <a:xfrm>
            <a:off x="1120588" y="188259"/>
            <a:ext cx="2895600" cy="365125"/>
          </a:xfrm>
        </p:spPr>
        <p:txBody>
          <a:bodyPr/>
          <a:lstStyle/>
          <a:p>
            <a:pPr algn="ctr"/>
            <a:r>
              <a:rPr lang="en-US" dirty="0">
                <a:solidFill>
                  <a:prstClr val="black">
                    <a:lumMod val="65000"/>
                    <a:lumOff val="35000"/>
                  </a:prstClr>
                </a:solidFill>
              </a:rPr>
              <a:t>Air Resources Board</a:t>
            </a:r>
          </a:p>
        </p:txBody>
      </p:sp>
      <p:sp>
        <p:nvSpPr>
          <p:cNvPr id="9" name="Slide Number Placeholder 8"/>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10377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1FD6CD9-BB3A-40A0-A692-5A6D41910A28}"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4" name="Footer Placeholder 3"/>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5" name="Slide Number Placeholder 4"/>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119488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AA2C-B208-4785-BB9C-FF73B76B363A}"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3" name="Footer Placeholder 2"/>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4" name="Slide Number Placeholder 3"/>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3905175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marL="2055813" indent="-344488">
              <a:defRPr sz="2000"/>
            </a:lvl6pPr>
            <a:lvl7pPr marL="2055813" indent="-344488">
              <a:defRPr sz="2000"/>
            </a:lvl7pPr>
            <a:lvl8pPr marL="2055813" indent="-344488">
              <a:defRPr sz="2000"/>
            </a:lvl8pPr>
            <a:lvl9pPr marL="2055813" indent="-344488">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algn="ctr"/>
            <a:r>
              <a:rPr lang="en-US" dirty="0">
                <a:solidFill>
                  <a:prstClr val="black">
                    <a:lumMod val="65000"/>
                    <a:lumOff val="35000"/>
                  </a:prstClr>
                </a:solidFill>
              </a:rPr>
              <a:t>Air Resources Board</a:t>
            </a:r>
          </a:p>
        </p:txBody>
      </p:sp>
      <p:sp>
        <p:nvSpPr>
          <p:cNvPr id="7" name="Slide Number Placeholder 6"/>
          <p:cNvSpPr>
            <a:spLocks noGrp="1"/>
          </p:cNvSpPr>
          <p:nvPr>
            <p:ph type="sldNum" sz="quarter" idx="12"/>
          </p:nvPr>
        </p:nvSpPr>
        <p:spPr/>
        <p:txBody>
          <a:bodyPr/>
          <a:lstStyle/>
          <a:p>
            <a:fld id="{2754ED01-E2A0-4C1E-8E21-014B99041579}"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3277747118"/>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endParaRPr dirty="0"/>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US"/>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algn="ctr"/>
            <a:r>
              <a:rPr lang="en-US" dirty="0">
                <a:solidFill>
                  <a:prstClr val="black">
                    <a:lumMod val="65000"/>
                    <a:lumOff val="35000"/>
                  </a:prstClr>
                </a:solidFill>
              </a:rPr>
              <a:t>Air Resources Board</a:t>
            </a:r>
          </a:p>
        </p:txBody>
      </p:sp>
      <p:sp>
        <p:nvSpPr>
          <p:cNvPr id="7" name="Slide Number Placeholder 6"/>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125680183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Scoping Plan Update</a:t>
            </a:r>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US" dirty="0"/>
              <a:t>Drag picture to placeholder or click icon to add</a:t>
            </a:r>
            <a:endParaRPr dirty="0"/>
          </a:p>
        </p:txBody>
      </p:sp>
    </p:spTree>
    <p:extLst>
      <p:ext uri="{BB962C8B-B14F-4D97-AF65-F5344CB8AC3E}">
        <p14:creationId xmlns:p14="http://schemas.microsoft.com/office/powerpoint/2010/main" val="428506815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a:xfrm>
            <a:off x="6580094" y="188259"/>
            <a:ext cx="2133600" cy="365125"/>
          </a:xfrm>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Scoping Plan Update</a:t>
            </a:r>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US" dirty="0"/>
              <a:t>Drag picture to placeholder or click icon to add</a:t>
            </a:r>
            <a:endParaRPr dirty="0"/>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US" dirty="0"/>
              <a:t>Drag picture to placeholder or click icon to add</a:t>
            </a:r>
            <a:endParaRPr dirty="0"/>
          </a:p>
        </p:txBody>
      </p:sp>
    </p:spTree>
    <p:extLst>
      <p:ext uri="{BB962C8B-B14F-4D97-AF65-F5344CB8AC3E}">
        <p14:creationId xmlns:p14="http://schemas.microsoft.com/office/powerpoint/2010/main" val="176350951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Scoping Plan Update</a:t>
            </a:r>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US" dirty="0"/>
              <a:t>Drag picture to placeholder or click icon to add</a:t>
            </a:r>
            <a:endParaRPr dirty="0"/>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US" dirty="0"/>
              <a:t>Drag picture to placeholder or click icon to add</a:t>
            </a:r>
            <a:endParaRPr dirty="0"/>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US" dirty="0"/>
              <a:t>Drag picture to placeholder or click icon to add</a:t>
            </a:r>
            <a:endParaRPr dirty="0"/>
          </a:p>
        </p:txBody>
      </p:sp>
    </p:spTree>
    <p:extLst>
      <p:ext uri="{BB962C8B-B14F-4D97-AF65-F5344CB8AC3E}">
        <p14:creationId xmlns:p14="http://schemas.microsoft.com/office/powerpoint/2010/main" val="263500529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209507796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US"/>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1991255517"/>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ubtitle">
    <p:spTree>
      <p:nvGrpSpPr>
        <p:cNvPr id="1" name=""/>
        <p:cNvGrpSpPr/>
        <p:nvPr/>
      </p:nvGrpSpPr>
      <p:grpSpPr>
        <a:xfrm>
          <a:off x="0" y="0"/>
          <a:ext cx="0" cy="0"/>
          <a:chOff x="0" y="0"/>
          <a:chExt cx="0" cy="0"/>
        </a:xfrm>
      </p:grpSpPr>
      <p:sp>
        <p:nvSpPr>
          <p:cNvPr id="2" name="Title 1"/>
          <p:cNvSpPr>
            <a:spLocks noGrp="1"/>
          </p:cNvSpPr>
          <p:nvPr>
            <p:ph type="title"/>
          </p:nvPr>
        </p:nvSpPr>
        <p:spPr>
          <a:xfrm>
            <a:off x="541336" y="609599"/>
            <a:ext cx="8297863" cy="981907"/>
          </a:xfrm>
        </p:spPr>
        <p:txBody>
          <a:bodyPr/>
          <a:lstStyle>
            <a:lvl1pPr>
              <a:defRPr/>
            </a:lvl1pPr>
          </a:lstStyle>
          <a:p>
            <a:r>
              <a:rPr lang="en-US" dirty="0"/>
              <a:t>Click to edit Master title style</a:t>
            </a:r>
            <a:endParaRPr dirty="0"/>
          </a:p>
        </p:txBody>
      </p:sp>
      <p:sp>
        <p:nvSpPr>
          <p:cNvPr id="3" name="Text Placeholder 2"/>
          <p:cNvSpPr>
            <a:spLocks noGrp="1"/>
          </p:cNvSpPr>
          <p:nvPr>
            <p:ph type="body" idx="1"/>
          </p:nvPr>
        </p:nvSpPr>
        <p:spPr>
          <a:xfrm>
            <a:off x="541337" y="1600200"/>
            <a:ext cx="8061326" cy="604176"/>
          </a:xfrm>
        </p:spPr>
        <p:txBody>
          <a:bodyPr lIns="0" rIns="0" anchor="b">
            <a:noAutofit/>
          </a:bodyPr>
          <a:lstStyle>
            <a:lvl1pPr marL="0" indent="0" algn="l">
              <a:spcBef>
                <a:spcPts val="0"/>
              </a:spcBef>
              <a:buNone/>
              <a:defRPr kumimoji="0" lang="en-US" sz="3600" b="0" kern="1200" dirty="0" smtClean="0">
                <a:ln>
                  <a:noFill/>
                </a:ln>
                <a:solidFill>
                  <a:schemeClr val="tx2">
                    <a:lumMod val="75000"/>
                  </a:schemeClr>
                </a:solidFill>
                <a:effectLst/>
                <a:latin typeface="Arial" panose="020B0604020202020204" pitchFamily="34" charset="0"/>
                <a:ea typeface="+mj-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49274" y="2209799"/>
            <a:ext cx="8061326" cy="4038601"/>
          </a:xfrm>
        </p:spPr>
        <p:txBody>
          <a:bodyPr>
            <a:normAutofit/>
          </a:bodyPr>
          <a:lstStyle>
            <a:lvl1pPr>
              <a:spcBef>
                <a:spcPts val="1600"/>
              </a:spcBef>
              <a:defRPr sz="3200"/>
            </a:lvl1pPr>
            <a:lvl2pPr>
              <a:defRPr sz="2800"/>
            </a:lvl2pPr>
            <a:lvl3pPr>
              <a:defRPr sz="2800"/>
            </a:lvl3pPr>
            <a:lvl4pPr>
              <a:defRPr sz="2800"/>
            </a:lvl4pPr>
            <a:lvl5pPr>
              <a:defRPr sz="2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Date Placeholder 3"/>
          <p:cNvSpPr>
            <a:spLocks noGrp="1"/>
          </p:cNvSpPr>
          <p:nvPr>
            <p:ph type="dt" sz="half" idx="10"/>
          </p:nvPr>
        </p:nvSpPr>
        <p:spPr/>
        <p:txBody>
          <a:bodyPr/>
          <a:lstStyle>
            <a:lvl1pPr>
              <a:defRPr/>
            </a:lvl1pPr>
          </a:lstStyle>
          <a:p>
            <a:fld id="{B98AE69C-33F4-4AE4-A084-123FFF32153D}"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8" name="Footer Placeholder 4"/>
          <p:cNvSpPr>
            <a:spLocks noGrp="1"/>
          </p:cNvSpPr>
          <p:nvPr>
            <p:ph type="ftr" sz="quarter" idx="11"/>
          </p:nvPr>
        </p:nvSpPr>
        <p:spPr/>
        <p:txBody>
          <a:bodyPr/>
          <a:lstStyle>
            <a:lvl1pPr>
              <a:defRPr/>
            </a:lvl1pPr>
          </a:lstStyle>
          <a:p>
            <a:r>
              <a:rPr lang="en-US" dirty="0">
                <a:solidFill>
                  <a:prstClr val="black">
                    <a:lumMod val="65000"/>
                    <a:lumOff val="35000"/>
                  </a:prstClr>
                </a:solidFill>
              </a:rPr>
              <a:t>Air Resources Board</a:t>
            </a:r>
          </a:p>
        </p:txBody>
      </p:sp>
      <p:sp>
        <p:nvSpPr>
          <p:cNvPr id="9" name="Slide Number Placeholder 5"/>
          <p:cNvSpPr>
            <a:spLocks noGrp="1"/>
          </p:cNvSpPr>
          <p:nvPr>
            <p:ph type="sldNum" sz="quarter" idx="12"/>
          </p:nvPr>
        </p:nvSpPr>
        <p:spPr/>
        <p:txBody>
          <a:bodyPr/>
          <a:lstStyle>
            <a:lvl1pPr>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12" name="Straight Connector 11"/>
          <p:cNvCxnSpPr/>
          <p:nvPr userDrawn="1"/>
        </p:nvCxnSpPr>
        <p:spPr>
          <a:xfrm>
            <a:off x="449263" y="1594775"/>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4780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3" name="Title 8"/>
          <p:cNvSpPr>
            <a:spLocks noGrp="1"/>
          </p:cNvSpPr>
          <p:nvPr>
            <p:ph type="ctrTitle"/>
          </p:nvPr>
        </p:nvSpPr>
        <p:spPr>
          <a:xfrm>
            <a:off x="533400" y="1371600"/>
            <a:ext cx="7851648" cy="1828800"/>
          </a:xfrm>
          <a:ln>
            <a:noFill/>
          </a:ln>
        </p:spPr>
        <p:txBody>
          <a:bodyPr vert="horz" tIns="0" rIns="18288" bIns="0" anchor="b">
            <a:normAutofit/>
          </a:bodyPr>
          <a:lstStyle>
            <a:lvl1pPr algn="r" rtl="0">
              <a:spcBef>
                <a:spcPct val="0"/>
              </a:spcBef>
              <a:buNone/>
              <a:defRPr sz="5600" b="0" cap="none" spc="0">
                <a:ln>
                  <a:noFill/>
                </a:ln>
                <a:solidFill>
                  <a:schemeClr val="tx1"/>
                </a:solidFill>
                <a:effectLst/>
                <a:latin typeface="Arial" panose="020B0604020202020204" pitchFamily="34" charset="0"/>
                <a:ea typeface="+mj-ea"/>
                <a:cs typeface="Arial" panose="020B0604020202020204" pitchFamily="34" charset="0"/>
              </a:defRPr>
            </a:lvl1pPr>
          </a:lstStyle>
          <a:p>
            <a:r>
              <a:rPr kumimoji="0" lang="en-US" dirty="0"/>
              <a:t>Click to edit Master title style</a:t>
            </a:r>
          </a:p>
        </p:txBody>
      </p:sp>
      <p:sp>
        <p:nvSpPr>
          <p:cNvPr id="14"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2"/>
                </a:solidFill>
                <a:latin typeface="Arial" panose="020B0604020202020204" pitchFamily="34" charset="0"/>
                <a:cs typeface="Arial" panose="020B0604020202020204" pitchFamily="34"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a:t>Click to edit Master subtitle style</a:t>
            </a:r>
          </a:p>
        </p:txBody>
      </p:sp>
      <p:sp>
        <p:nvSpPr>
          <p:cNvPr id="15" name="Date Placeholder 29"/>
          <p:cNvSpPr>
            <a:spLocks noGrp="1"/>
          </p:cNvSpPr>
          <p:nvPr>
            <p:ph type="dt" sz="half" idx="10"/>
          </p:nvPr>
        </p:nvSpPr>
        <p:spPr>
          <a:xfrm>
            <a:off x="457200" y="6356351"/>
            <a:ext cx="2133600" cy="273049"/>
          </a:xfrm>
        </p:spPr>
        <p:txBody>
          <a:bodyPr/>
          <a:lstStyle>
            <a:lvl1pPr>
              <a:defRPr>
                <a:latin typeface="Arial" panose="020B0604020202020204" pitchFamily="34" charset="0"/>
                <a:cs typeface="Arial" panose="020B0604020202020204" pitchFamily="34" charset="0"/>
              </a:defRPr>
            </a:lvl1pPr>
          </a:lstStyle>
          <a:p>
            <a:fld id="{371671CD-2AFA-44E4-A3B1-9E0AB1647761}"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16" name="Footer Placeholder 18"/>
          <p:cNvSpPr>
            <a:spLocks noGrp="1"/>
          </p:cNvSpPr>
          <p:nvPr>
            <p:ph type="ftr" sz="quarter" idx="11"/>
          </p:nvPr>
        </p:nvSpPr>
        <p:spPr>
          <a:xfrm>
            <a:off x="2667000" y="6356351"/>
            <a:ext cx="3352800" cy="273050"/>
          </a:xfrm>
        </p:spPr>
        <p:txBody>
          <a:bodyPr/>
          <a:lstStyle>
            <a:lvl1pPr>
              <a:defRPr>
                <a:latin typeface="Arial" panose="020B0604020202020204" pitchFamily="34" charset="0"/>
                <a:cs typeface="Arial" panose="020B0604020202020204" pitchFamily="34" charset="0"/>
              </a:defRPr>
            </a:lvl1pPr>
          </a:lstStyle>
          <a:p>
            <a:r>
              <a:rPr lang="en-US" dirty="0">
                <a:solidFill>
                  <a:prstClr val="black">
                    <a:lumMod val="65000"/>
                    <a:lumOff val="35000"/>
                  </a:prstClr>
                </a:solidFill>
              </a:rPr>
              <a:t>Air Resources Board</a:t>
            </a:r>
          </a:p>
        </p:txBody>
      </p:sp>
      <p:sp>
        <p:nvSpPr>
          <p:cNvPr id="17" name="Slide Number Placeholder 26"/>
          <p:cNvSpPr>
            <a:spLocks noGrp="1"/>
          </p:cNvSpPr>
          <p:nvPr>
            <p:ph type="sldNum" sz="quarter" idx="12"/>
          </p:nvPr>
        </p:nvSpPr>
        <p:spPr>
          <a:xfrm>
            <a:off x="7924800" y="6356351"/>
            <a:ext cx="762000" cy="311150"/>
          </a:xfrm>
        </p:spPr>
        <p:txBody>
          <a:bodyPr/>
          <a:lstStyle>
            <a:lvl1pPr>
              <a:defRPr>
                <a:latin typeface="Arial" panose="020B0604020202020204" pitchFamily="34" charset="0"/>
                <a:cs typeface="Arial" panose="020B0604020202020204" pitchFamily="34" charset="0"/>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1207523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76400"/>
            <a:ext cx="4572000" cy="4724400"/>
          </a:xfrm>
        </p:spPr>
        <p:txBody>
          <a:bodyPr>
            <a:normAutofit/>
          </a:bodyPr>
          <a:lstStyle>
            <a:lvl1pPr>
              <a:defRPr sz="3200"/>
            </a:lvl1pPr>
            <a:lvl2pPr>
              <a:defRPr sz="3200"/>
            </a:lvl2pPr>
            <a:lvl3pPr>
              <a:defRPr sz="2800"/>
            </a:lvl3pPr>
            <a:lvl4pPr>
              <a:defRPr sz="2400"/>
            </a:lvl4pPr>
            <a:lvl5pPr>
              <a:defRPr sz="2400"/>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Content Placeholder 3"/>
          <p:cNvSpPr>
            <a:spLocks noGrp="1"/>
          </p:cNvSpPr>
          <p:nvPr>
            <p:ph sz="half" idx="2"/>
          </p:nvPr>
        </p:nvSpPr>
        <p:spPr>
          <a:xfrm>
            <a:off x="5181600" y="1905000"/>
            <a:ext cx="3602246" cy="4173028"/>
          </a:xfrm>
        </p:spPr>
        <p:txBody>
          <a:bodyPr/>
          <a:lstStyle>
            <a:lvl1pPr>
              <a:defRPr sz="2600"/>
            </a:lvl1pPr>
            <a:lvl2pPr>
              <a:defRPr sz="2400"/>
            </a:lvl2pPr>
            <a:lvl3pPr>
              <a:defRPr sz="2000"/>
            </a:lvl3pPr>
            <a:lvl4pPr>
              <a:defRPr sz="1800"/>
            </a:lvl4pPr>
            <a:lvl5pPr>
              <a:defRPr sz="1800"/>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Date Placeholder 4"/>
          <p:cNvSpPr>
            <a:spLocks noGrp="1"/>
          </p:cNvSpPr>
          <p:nvPr>
            <p:ph type="dt" sz="half" idx="10"/>
          </p:nvPr>
        </p:nvSpPr>
        <p:spPr/>
        <p:txBody>
          <a:bodyPr/>
          <a:lstStyle/>
          <a:p>
            <a:fld id="{A125D767-0744-498A-A778-7FD0EBAF9BEF}"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6" name="Footer Placeholder 5"/>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7" name="Slide Number Placeholder 6"/>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10" name="Straight Connector 9"/>
          <p:cNvCxnSpPr/>
          <p:nvPr userDrawn="1"/>
        </p:nvCxnSpPr>
        <p:spPr>
          <a:xfrm>
            <a:off x="457200" y="1600200"/>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11" name="Title 1"/>
          <p:cNvSpPr>
            <a:spLocks noGrp="1"/>
          </p:cNvSpPr>
          <p:nvPr>
            <p:ph type="title"/>
          </p:nvPr>
        </p:nvSpPr>
        <p:spPr>
          <a:xfrm>
            <a:off x="457200" y="609600"/>
            <a:ext cx="8305800" cy="990600"/>
          </a:xfrm>
        </p:spPr>
        <p:txBody>
          <a:bodyPr/>
          <a:lstStyle/>
          <a:p>
            <a:r>
              <a:rPr kumimoji="0" lang="en-US" dirty="0"/>
              <a:t>Click to edit Master title style</a:t>
            </a:r>
          </a:p>
        </p:txBody>
      </p:sp>
    </p:spTree>
    <p:extLst>
      <p:ext uri="{BB962C8B-B14F-4D97-AF65-F5344CB8AC3E}">
        <p14:creationId xmlns:p14="http://schemas.microsoft.com/office/powerpoint/2010/main" val="1357757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76400"/>
            <a:ext cx="4040188" cy="659352"/>
          </a:xfrm>
        </p:spPr>
        <p:txBody>
          <a:bodyPr lIns="0" tIns="0" rIns="0" bIns="0" anchor="ctr">
            <a:noAutofit/>
          </a:bodyPr>
          <a:lstStyle>
            <a:lvl1pPr marL="0" indent="0">
              <a:buNone/>
              <a:defRPr sz="2400" b="1" cap="none" baseline="0">
                <a:solidFill>
                  <a:schemeClr val="tx2">
                    <a:lumMod val="75000"/>
                  </a:schemeClr>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a:t>Click to edit Master text styles</a:t>
            </a:r>
          </a:p>
        </p:txBody>
      </p:sp>
      <p:sp>
        <p:nvSpPr>
          <p:cNvPr id="4" name="Text Placeholder 3"/>
          <p:cNvSpPr>
            <a:spLocks noGrp="1"/>
          </p:cNvSpPr>
          <p:nvPr>
            <p:ph type="body" sz="half" idx="3"/>
          </p:nvPr>
        </p:nvSpPr>
        <p:spPr>
          <a:xfrm>
            <a:off x="4645025" y="1680909"/>
            <a:ext cx="4041775" cy="654843"/>
          </a:xfrm>
        </p:spPr>
        <p:txBody>
          <a:bodyPr lIns="0" tIns="0" rIns="0" bIns="0" anchor="ctr"/>
          <a:lstStyle>
            <a:lvl1pPr marL="0" indent="0">
              <a:buNone/>
              <a:defRPr sz="2400" b="1" cap="none" baseline="0">
                <a:solidFill>
                  <a:schemeClr val="tx2">
                    <a:lumMod val="75000"/>
                  </a:schemeClr>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a:t>Click to edit Master text styles</a:t>
            </a:r>
          </a:p>
        </p:txBody>
      </p:sp>
      <p:sp>
        <p:nvSpPr>
          <p:cNvPr id="5" name="Content Placeholder 4"/>
          <p:cNvSpPr>
            <a:spLocks noGrp="1"/>
          </p:cNvSpPr>
          <p:nvPr>
            <p:ph sz="quarter" idx="2"/>
          </p:nvPr>
        </p:nvSpPr>
        <p:spPr>
          <a:xfrm>
            <a:off x="457200" y="2362200"/>
            <a:ext cx="4040188" cy="39981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6" name="Content Placeholder 5"/>
          <p:cNvSpPr>
            <a:spLocks noGrp="1"/>
          </p:cNvSpPr>
          <p:nvPr>
            <p:ph sz="quarter" idx="4"/>
          </p:nvPr>
        </p:nvSpPr>
        <p:spPr>
          <a:xfrm>
            <a:off x="4645025" y="2362200"/>
            <a:ext cx="4041775" cy="39981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7" name="Date Placeholder 6"/>
          <p:cNvSpPr>
            <a:spLocks noGrp="1"/>
          </p:cNvSpPr>
          <p:nvPr>
            <p:ph type="dt" sz="half" idx="10"/>
          </p:nvPr>
        </p:nvSpPr>
        <p:spPr/>
        <p:txBody>
          <a:bodyPr/>
          <a:lstStyle/>
          <a:p>
            <a:fld id="{B98AE69C-33F4-4AE4-A084-123FFF32153D}"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8" name="Footer Placeholder 7"/>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9" name="Slide Number Placeholder 8"/>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
        <p:nvSpPr>
          <p:cNvPr id="10" name="Title 1"/>
          <p:cNvSpPr txBox="1">
            <a:spLocks/>
          </p:cNvSpPr>
          <p:nvPr userDrawn="1"/>
        </p:nvSpPr>
        <p:spPr>
          <a:xfrm>
            <a:off x="457200" y="609600"/>
            <a:ext cx="8229600" cy="990600"/>
          </a:xfrm>
          <a:prstGeom prst="rect">
            <a:avLst/>
          </a:prstGeom>
        </p:spPr>
        <p:txBody>
          <a:bodyPr vert="horz" lIns="0" rIns="0" bIns="0" anchor="b">
            <a:normAutofit/>
          </a:bodyPr>
          <a:lstStyle>
            <a:lvl1pPr algn="l" rtl="0" eaLnBrk="1" latinLnBrk="0" hangingPunct="1">
              <a:spcBef>
                <a:spcPct val="0"/>
              </a:spcBef>
              <a:buNone/>
              <a:defRPr kumimoji="0" sz="4000" b="0" kern="1200">
                <a:ln>
                  <a:noFill/>
                </a:ln>
                <a:solidFill>
                  <a:schemeClr val="tx2"/>
                </a:solidFill>
                <a:effectLst/>
                <a:latin typeface="Arial" panose="020B0604020202020204" pitchFamily="34" charset="0"/>
                <a:ea typeface="+mj-ea"/>
                <a:cs typeface="Arial" panose="020B0604020202020204" pitchFamily="34" charset="0"/>
              </a:defRPr>
            </a:lvl1pPr>
          </a:lstStyle>
          <a:p>
            <a:r>
              <a:rPr lang="en-US" dirty="0">
                <a:solidFill>
                  <a:srgbClr val="242852"/>
                </a:solidFill>
              </a:rPr>
              <a:t>Click to edit Master title style</a:t>
            </a:r>
          </a:p>
        </p:txBody>
      </p:sp>
      <p:cxnSp>
        <p:nvCxnSpPr>
          <p:cNvPr id="11" name="Straight Connector 10"/>
          <p:cNvCxnSpPr/>
          <p:nvPr userDrawn="1"/>
        </p:nvCxnSpPr>
        <p:spPr>
          <a:xfrm>
            <a:off x="455575" y="1600200"/>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82394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1FD6CD9-BB3A-40A0-A692-5A6D41910A28}"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4" name="Footer Placeholder 3"/>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5" name="Slide Number Placeholder 4"/>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6" name="Straight Connector 5"/>
          <p:cNvCxnSpPr/>
          <p:nvPr userDrawn="1"/>
        </p:nvCxnSpPr>
        <p:spPr>
          <a:xfrm>
            <a:off x="455575" y="1600200"/>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7" name="Title 1"/>
          <p:cNvSpPr>
            <a:spLocks noGrp="1"/>
          </p:cNvSpPr>
          <p:nvPr>
            <p:ph type="title"/>
          </p:nvPr>
        </p:nvSpPr>
        <p:spPr>
          <a:xfrm>
            <a:off x="457200" y="609600"/>
            <a:ext cx="8229600" cy="990600"/>
          </a:xfrm>
        </p:spPr>
        <p:txBody>
          <a:bodyPr/>
          <a:lstStyle/>
          <a:p>
            <a:r>
              <a:rPr kumimoji="0" lang="en-US" dirty="0"/>
              <a:t>Click to edit Master title style</a:t>
            </a:r>
          </a:p>
        </p:txBody>
      </p:sp>
    </p:spTree>
    <p:extLst>
      <p:ext uri="{BB962C8B-B14F-4D97-AF65-F5344CB8AC3E}">
        <p14:creationId xmlns:p14="http://schemas.microsoft.com/office/powerpoint/2010/main" val="37255914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ng Subtitle">
    <p:spTree>
      <p:nvGrpSpPr>
        <p:cNvPr id="1" name=""/>
        <p:cNvGrpSpPr/>
        <p:nvPr/>
      </p:nvGrpSpPr>
      <p:grpSpPr>
        <a:xfrm>
          <a:off x="0" y="0"/>
          <a:ext cx="0" cy="0"/>
          <a:chOff x="0" y="0"/>
          <a:chExt cx="0" cy="0"/>
        </a:xfrm>
      </p:grpSpPr>
      <p:sp>
        <p:nvSpPr>
          <p:cNvPr id="2" name="Title 1"/>
          <p:cNvSpPr>
            <a:spLocks noGrp="1"/>
          </p:cNvSpPr>
          <p:nvPr>
            <p:ph type="title"/>
          </p:nvPr>
        </p:nvSpPr>
        <p:spPr>
          <a:xfrm>
            <a:off x="541336" y="609599"/>
            <a:ext cx="8297863" cy="981907"/>
          </a:xfrm>
        </p:spPr>
        <p:txBody>
          <a:bodyPr/>
          <a:lstStyle>
            <a:lvl1pPr>
              <a:defRPr/>
            </a:lvl1pPr>
          </a:lstStyle>
          <a:p>
            <a:r>
              <a:rPr lang="en-US" dirty="0"/>
              <a:t>Click to edit Master title style</a:t>
            </a:r>
            <a:endParaRPr dirty="0"/>
          </a:p>
        </p:txBody>
      </p:sp>
      <p:sp>
        <p:nvSpPr>
          <p:cNvPr id="3" name="Text Placeholder 2"/>
          <p:cNvSpPr>
            <a:spLocks noGrp="1"/>
          </p:cNvSpPr>
          <p:nvPr>
            <p:ph type="body" idx="1"/>
          </p:nvPr>
        </p:nvSpPr>
        <p:spPr>
          <a:xfrm>
            <a:off x="541337" y="1600200"/>
            <a:ext cx="8061326" cy="1066800"/>
          </a:xfrm>
        </p:spPr>
        <p:txBody>
          <a:bodyPr lIns="0" rIns="0" anchor="b">
            <a:noAutofit/>
          </a:bodyPr>
          <a:lstStyle>
            <a:lvl1pPr marL="0" indent="0" algn="l">
              <a:spcBef>
                <a:spcPts val="0"/>
              </a:spcBef>
              <a:buNone/>
              <a:defRPr kumimoji="0" lang="en-US" sz="3600" b="0" kern="1200" dirty="0" smtClean="0">
                <a:ln>
                  <a:noFill/>
                </a:ln>
                <a:solidFill>
                  <a:schemeClr val="tx2">
                    <a:lumMod val="75000"/>
                  </a:schemeClr>
                </a:solidFill>
                <a:effectLst/>
                <a:latin typeface="Arial" panose="020B0604020202020204" pitchFamily="34" charset="0"/>
                <a:ea typeface="+mj-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49274" y="2667000"/>
            <a:ext cx="8061326" cy="3581400"/>
          </a:xfrm>
        </p:spPr>
        <p:txBody>
          <a:bodyPr>
            <a:normAutofit/>
          </a:bodyPr>
          <a:lstStyle>
            <a:lvl1pPr>
              <a:spcBef>
                <a:spcPts val="1600"/>
              </a:spcBef>
              <a:defRPr sz="3200"/>
            </a:lvl1pPr>
            <a:lvl2pPr>
              <a:defRPr sz="2800"/>
            </a:lvl2pPr>
            <a:lvl3pPr>
              <a:defRPr sz="2800"/>
            </a:lvl3pPr>
            <a:lvl4pPr>
              <a:defRPr sz="2800"/>
            </a:lvl4pPr>
            <a:lvl5pPr>
              <a:defRPr sz="2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Date Placeholder 3"/>
          <p:cNvSpPr>
            <a:spLocks noGrp="1"/>
          </p:cNvSpPr>
          <p:nvPr>
            <p:ph type="dt" sz="half" idx="10"/>
          </p:nvPr>
        </p:nvSpPr>
        <p:spPr/>
        <p:txBody>
          <a:bodyPr/>
          <a:lstStyle>
            <a:lvl1pPr>
              <a:defRPr/>
            </a:lvl1pPr>
          </a:lstStyle>
          <a:p>
            <a:fld id="{B98AE69C-33F4-4AE4-A084-123FFF32153D}"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8" name="Footer Placeholder 4"/>
          <p:cNvSpPr>
            <a:spLocks noGrp="1"/>
          </p:cNvSpPr>
          <p:nvPr>
            <p:ph type="ftr" sz="quarter" idx="11"/>
          </p:nvPr>
        </p:nvSpPr>
        <p:spPr/>
        <p:txBody>
          <a:bodyPr/>
          <a:lstStyle>
            <a:lvl1pPr>
              <a:defRPr/>
            </a:lvl1pPr>
          </a:lstStyle>
          <a:p>
            <a:r>
              <a:rPr lang="en-US" dirty="0">
                <a:solidFill>
                  <a:prstClr val="black">
                    <a:lumMod val="65000"/>
                    <a:lumOff val="35000"/>
                  </a:prstClr>
                </a:solidFill>
              </a:rPr>
              <a:t>Air Resources Board</a:t>
            </a:r>
          </a:p>
        </p:txBody>
      </p:sp>
      <p:sp>
        <p:nvSpPr>
          <p:cNvPr id="9" name="Slide Number Placeholder 5"/>
          <p:cNvSpPr>
            <a:spLocks noGrp="1"/>
          </p:cNvSpPr>
          <p:nvPr>
            <p:ph type="sldNum" sz="quarter" idx="12"/>
          </p:nvPr>
        </p:nvSpPr>
        <p:spPr/>
        <p:txBody>
          <a:bodyPr/>
          <a:lstStyle>
            <a:lvl1pPr>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12" name="Straight Connector 11"/>
          <p:cNvCxnSpPr/>
          <p:nvPr userDrawn="1"/>
        </p:nvCxnSpPr>
        <p:spPr>
          <a:xfrm>
            <a:off x="449263" y="1594775"/>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9214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228600"/>
            <a:ext cx="8042276" cy="1219200"/>
          </a:xfrm>
        </p:spPr>
        <p:txBody>
          <a:bodyPr/>
          <a:lstStyle>
            <a:lvl1pPr>
              <a:defRPr/>
            </a:lvl1pPr>
          </a:lstStyle>
          <a:p>
            <a:r>
              <a:rPr lang="en-US" dirty="0"/>
              <a:t>Click to edit Master title style</a:t>
            </a:r>
            <a:endParaRPr dirty="0"/>
          </a:p>
        </p:txBody>
      </p:sp>
      <p:sp>
        <p:nvSpPr>
          <p:cNvPr id="3" name="Text Placeholder 2"/>
          <p:cNvSpPr>
            <a:spLocks noGrp="1"/>
          </p:cNvSpPr>
          <p:nvPr>
            <p:ph type="body" idx="1"/>
          </p:nvPr>
        </p:nvSpPr>
        <p:spPr>
          <a:xfrm>
            <a:off x="549274" y="1453224"/>
            <a:ext cx="8061326" cy="750887"/>
          </a:xfrm>
        </p:spPr>
        <p:txBody>
          <a:bodyPr lIns="0" rIns="0" anchor="b">
            <a:noAutofit/>
          </a:bodyPr>
          <a:lstStyle>
            <a:lvl1pPr marL="0" indent="0" algn="l">
              <a:spcBef>
                <a:spcPts val="0"/>
              </a:spcBef>
              <a:buNone/>
              <a:defRPr kumimoji="0" lang="en-US" sz="3600" b="0" kern="1200" dirty="0" smtClean="0">
                <a:ln>
                  <a:noFill/>
                </a:ln>
                <a:solidFill>
                  <a:schemeClr val="tx2">
                    <a:lumMod val="75000"/>
                  </a:schemeClr>
                </a:solidFill>
                <a:effectLst/>
                <a:latin typeface="Arial" panose="020B0604020202020204" pitchFamily="34" charset="0"/>
                <a:ea typeface="+mj-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49274" y="2347415"/>
            <a:ext cx="3840480" cy="3900985"/>
          </a:xfrm>
        </p:spPr>
        <p:txBody>
          <a:bodyPr>
            <a:normAutofit/>
          </a:bodyPr>
          <a:lstStyle>
            <a:lvl1pPr>
              <a:spcBef>
                <a:spcPts val="1600"/>
              </a:spcBef>
              <a:defRPr sz="28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6" name="Content Placeholder 5"/>
          <p:cNvSpPr>
            <a:spLocks noGrp="1"/>
          </p:cNvSpPr>
          <p:nvPr>
            <p:ph sz="quarter" idx="4"/>
          </p:nvPr>
        </p:nvSpPr>
        <p:spPr>
          <a:xfrm>
            <a:off x="4751070" y="2347415"/>
            <a:ext cx="3840480" cy="3900985"/>
          </a:xfrm>
        </p:spPr>
        <p:txBody>
          <a:bodyPr>
            <a:normAutofit/>
          </a:bodyPr>
          <a:lstStyle>
            <a:lvl1pPr>
              <a:spcBef>
                <a:spcPts val="1600"/>
              </a:spcBef>
              <a:defRPr sz="28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9" name="Slide Number Placeholder 5"/>
          <p:cNvSpPr>
            <a:spLocks noGrp="1"/>
          </p:cNvSpPr>
          <p:nvPr>
            <p:ph type="sldNum" sz="quarter" idx="12"/>
          </p:nvPr>
        </p:nvSpPr>
        <p:spPr/>
        <p:txBody>
          <a:bodyPr/>
          <a:lstStyle>
            <a:lvl1pPr>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cxnSp>
        <p:nvCxnSpPr>
          <p:cNvPr id="10" name="Straight Connector 9"/>
          <p:cNvCxnSpPr/>
          <p:nvPr userDrawn="1"/>
        </p:nvCxnSpPr>
        <p:spPr>
          <a:xfrm>
            <a:off x="457200" y="1447800"/>
            <a:ext cx="822960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71624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US"/>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371671CD-2AFA-44E4-A3B1-9E0AB1647761}"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2754ED01-E2A0-4C1E-8E21-014B99041579}"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17471887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3790AE90-DD0D-4FDA-A45F-EB5FE84B3524}"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6" name="Slide Number Placeholder 5"/>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42746598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US"/>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algn="ctr"/>
            <a:r>
              <a:rPr lang="en-US" dirty="0">
                <a:solidFill>
                  <a:prstClr val="black">
                    <a:lumMod val="65000"/>
                    <a:lumOff val="35000"/>
                  </a:prstClr>
                </a:solidFill>
              </a:rPr>
              <a:t>Scoping Plan Update</a:t>
            </a:r>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US" dirty="0"/>
              <a:t>Drag picture to placeholder or click icon to add</a:t>
            </a:r>
            <a:endParaRPr dirty="0"/>
          </a:p>
        </p:txBody>
      </p:sp>
    </p:spTree>
    <p:extLst>
      <p:ext uri="{BB962C8B-B14F-4D97-AF65-F5344CB8AC3E}">
        <p14:creationId xmlns:p14="http://schemas.microsoft.com/office/powerpoint/2010/main" val="3429547106"/>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1FD6CD9-BB3A-40A0-A692-5A6D41910A28}"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4" name="Footer Placeholder 3"/>
          <p:cNvSpPr>
            <a:spLocks noGrp="1"/>
          </p:cNvSpPr>
          <p:nvPr>
            <p:ph type="ftr" sz="quarter" idx="11"/>
          </p:nvPr>
        </p:nvSpPr>
        <p:spPr/>
        <p:txBody>
          <a:bodyPr/>
          <a:lstStyle/>
          <a:p>
            <a:r>
              <a:rPr lang="en-US" dirty="0">
                <a:solidFill>
                  <a:prstClr val="black">
                    <a:lumMod val="65000"/>
                    <a:lumOff val="35000"/>
                  </a:prstClr>
                </a:solidFill>
              </a:rPr>
              <a:t>Air Resources Board</a:t>
            </a:r>
          </a:p>
        </p:txBody>
      </p:sp>
      <p:sp>
        <p:nvSpPr>
          <p:cNvPr id="5" name="Slide Number Placeholder 4"/>
          <p:cNvSpPr>
            <a:spLocks noGrp="1"/>
          </p:cNvSpPr>
          <p:nvPr>
            <p:ph type="sldNum" sz="quarter" idx="12"/>
          </p:nvPr>
        </p:nvSpPr>
        <p:spPr/>
        <p:txBody>
          <a:body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Tree>
    <p:extLst>
      <p:ext uri="{BB962C8B-B14F-4D97-AF65-F5344CB8AC3E}">
        <p14:creationId xmlns:p14="http://schemas.microsoft.com/office/powerpoint/2010/main" val="93989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2.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US"/>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pPr algn="ctr"/>
            <a:r>
              <a:rPr lang="en-US" dirty="0">
                <a:solidFill>
                  <a:prstClr val="black">
                    <a:lumMod val="65000"/>
                    <a:lumOff val="35000"/>
                  </a:prstClr>
                </a:solidFill>
              </a:rPr>
              <a:t>Scoping Plan Update</a:t>
            </a:r>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endParaRPr>
          </a:p>
        </p:txBody>
      </p:sp>
    </p:spTree>
    <p:extLst>
      <p:ext uri="{BB962C8B-B14F-4D97-AF65-F5344CB8AC3E}">
        <p14:creationId xmlns:p14="http://schemas.microsoft.com/office/powerpoint/2010/main" val="2000117538"/>
      </p:ext>
    </p:extLst>
  </p:cSld>
  <p:clrMap bg1="lt1" tx1="dk1" bg2="lt2" tx2="dk2" accent1="accent1" accent2="accent2" accent3="accent3" accent4="accent4" accent5="accent5" accent6="accent6" hlink="hlink" folHlink="folHlink"/>
  <p:sldLayoutIdLst>
    <p:sldLayoutId id="2147484200" r:id="rId1"/>
    <p:sldLayoutId id="2147484201" r:id="rId2"/>
    <p:sldLayoutId id="2147484202" r:id="rId3"/>
    <p:sldLayoutId id="2147484203" r:id="rId4"/>
    <p:sldLayoutId id="2147484204" r:id="rId5"/>
    <p:sldLayoutId id="2147484205" r:id="rId6"/>
    <p:sldLayoutId id="2147484206" r:id="rId7"/>
    <p:sldLayoutId id="2147484207" r:id="rId8"/>
    <p:sldLayoutId id="2147484208" r:id="rId9"/>
    <p:sldLayoutId id="2147484209" r:id="rId10"/>
    <p:sldLayoutId id="2147484210" r:id="rId11"/>
    <p:sldLayoutId id="2147484211" r:id="rId12"/>
    <p:sldLayoutId id="2147484212" r:id="rId13"/>
    <p:sldLayoutId id="2147484213" r:id="rId14"/>
    <p:sldLayoutId id="2147484214" r:id="rId15"/>
    <p:sldLayoutId id="2147484215" r:id="rId16"/>
    <p:sldLayoutId id="2147484216" r:id="rId17"/>
    <p:sldLayoutId id="2147484217" r:id="rId18"/>
    <p:sldLayoutId id="2147484218" r:id="rId19"/>
    <p:sldLayoutId id="2147484219" r:id="rId20"/>
    <p:sldLayoutId id="2147484220" r:id="rId21"/>
    <p:sldLayoutId id="2147484221" r:id="rId22"/>
  </p:sldLayoutIdLst>
  <p:hf hdr="0" ftr="0" dt="0"/>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US"/>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C3EAFA40-FFDE-41D5-8950-C3787489C12C}" type="datetime1">
              <a:rPr lang="en-US" smtClean="0">
                <a:solidFill>
                  <a:prstClr val="black">
                    <a:lumMod val="65000"/>
                    <a:lumOff val="35000"/>
                  </a:prstClr>
                </a:solidFill>
              </a:rPr>
              <a:pPr/>
              <a:t>2/21/2017</a:t>
            </a:fld>
            <a:endParaRPr lang="en-US" dirty="0">
              <a:solidFill>
                <a:prstClr val="black">
                  <a:lumMod val="65000"/>
                  <a:lumOff val="35000"/>
                </a:prstClr>
              </a:solidFill>
            </a:endParaRPr>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pPr algn="ctr"/>
            <a:r>
              <a:rPr lang="en-US" dirty="0">
                <a:solidFill>
                  <a:prstClr val="black">
                    <a:lumMod val="65000"/>
                    <a:lumOff val="35000"/>
                  </a:prstClr>
                </a:solidFill>
              </a:rPr>
              <a:t>Scoping Plan Update</a:t>
            </a:r>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D0379C38-96B4-4FCB-A136-CDF2B9F5F02D}" type="slidenum">
              <a:rPr lang="en-US" smtClean="0">
                <a:solidFill>
                  <a:prstClr val="black">
                    <a:lumMod val="65000"/>
                    <a:lumOff val="35000"/>
                  </a:prstClr>
                </a:solidFill>
              </a:rPr>
              <a:pPr/>
              <a:t>‹#›</a:t>
            </a:fld>
            <a:endParaRPr lang="en-US" dirty="0">
              <a:solidFill>
                <a:prstClr val="black">
                  <a:lumMod val="65000"/>
                  <a:lumOff val="35000"/>
                </a:prstClr>
              </a:solidFill>
            </a:endParaRPr>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endParaRPr>
          </a:p>
        </p:txBody>
      </p:sp>
    </p:spTree>
    <p:extLst>
      <p:ext uri="{BB962C8B-B14F-4D97-AF65-F5344CB8AC3E}">
        <p14:creationId xmlns:p14="http://schemas.microsoft.com/office/powerpoint/2010/main" val="2646722103"/>
      </p:ext>
    </p:extLst>
  </p:cSld>
  <p:clrMap bg1="lt1" tx1="dk1" bg2="lt2" tx2="dk2" accent1="accent1" accent2="accent2" accent3="accent3" accent4="accent4" accent5="accent5" accent6="accent6" hlink="hlink" folHlink="folHlink"/>
  <p:sldLayoutIdLst>
    <p:sldLayoutId id="2147484223" r:id="rId1"/>
    <p:sldLayoutId id="2147484224" r:id="rId2"/>
    <p:sldLayoutId id="2147484225" r:id="rId3"/>
    <p:sldLayoutId id="2147484229" r:id="rId4"/>
  </p:sldLayoutIdLst>
  <p:hf hdr="0" ftr="0" dt="0"/>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Shape 103"/>
          <p:cNvSpPr/>
          <p:nvPr/>
        </p:nvSpPr>
        <p:spPr>
          <a:xfrm>
            <a:off x="0" y="3124200"/>
            <a:ext cx="9144000" cy="1981200"/>
          </a:xfrm>
          <a:prstGeom prst="rect">
            <a:avLst/>
          </a:prstGeom>
          <a:solidFill>
            <a:srgbClr val="242852"/>
          </a:solidFill>
          <a:ln w="12700" cap="flat">
            <a:noFill/>
            <a:miter lim="400000"/>
          </a:ln>
          <a:effectLst/>
        </p:spPr>
        <p:txBody>
          <a:bodyPr wrap="square" lIns="0" tIns="0" rIns="0" bIns="0" numCol="1" anchor="ctr">
            <a:noAutofit/>
          </a:bodyPr>
          <a:lstStyle/>
          <a:p>
            <a:pPr marL="915988" lvl="1"/>
            <a:r>
              <a:rPr lang="en-US" sz="2600" b="1" kern="0" dirty="0" smtClean="0">
                <a:solidFill>
                  <a:srgbClr val="FFFFFF"/>
                </a:solidFill>
                <a:sym typeface="Century Gothic"/>
              </a:rPr>
              <a:t>SB 350 Integrated Resource Planning Interagency Meeting</a:t>
            </a:r>
            <a:endParaRPr lang="en-US" sz="600" b="1" i="1" kern="0" dirty="0">
              <a:solidFill>
                <a:srgbClr val="FFFFFF"/>
              </a:solidFill>
              <a:sym typeface="Century Gothic"/>
            </a:endParaRPr>
          </a:p>
          <a:p>
            <a:pPr marL="915988" lvl="1" algn="ctr"/>
            <a:endParaRPr lang="en-US" sz="600" b="1" i="1" kern="0" dirty="0">
              <a:solidFill>
                <a:srgbClr val="FFFFFF"/>
              </a:solidFill>
              <a:sym typeface="Century Gothic"/>
            </a:endParaRPr>
          </a:p>
          <a:p>
            <a:pPr marL="915988" lvl="1"/>
            <a:r>
              <a:rPr lang="en-US" sz="2200" b="1" i="1" kern="0" dirty="0" smtClean="0">
                <a:solidFill>
                  <a:srgbClr val="FFFFFF"/>
                </a:solidFill>
                <a:sym typeface="Century Gothic"/>
              </a:rPr>
              <a:t>February 23, 2017		California Air Resources board</a:t>
            </a:r>
            <a:endParaRPr lang="en-US" sz="2200" b="1" i="1" kern="0" dirty="0">
              <a:solidFill>
                <a:srgbClr val="FFFFFF"/>
              </a:solidFill>
              <a:sym typeface="Century Gothic"/>
            </a:endParaRPr>
          </a:p>
        </p:txBody>
      </p:sp>
      <p:pic>
        <p:nvPicPr>
          <p:cNvPr id="106" name="image1.jpg" descr="The Great Seal of California"/>
          <p:cNvPicPr/>
          <p:nvPr/>
        </p:nvPicPr>
        <p:blipFill>
          <a:blip r:embed="rId3">
            <a:extLst>
              <a:ext uri="{28A0092B-C50C-407E-A947-70E740481C1C}">
                <a14:useLocalDpi xmlns:a14="http://schemas.microsoft.com/office/drawing/2010/main" val="0"/>
              </a:ext>
            </a:extLst>
          </a:blip>
          <a:stretch>
            <a:fillRect/>
          </a:stretch>
        </p:blipFill>
        <p:spPr>
          <a:xfrm>
            <a:off x="3703320" y="5105400"/>
            <a:ext cx="1584961" cy="1584961"/>
          </a:xfrm>
          <a:prstGeom prst="rect">
            <a:avLst/>
          </a:prstGeom>
          <a:ln w="12700">
            <a:miter lim="400000"/>
          </a:ln>
        </p:spPr>
      </p:pic>
      <p:sp>
        <p:nvSpPr>
          <p:cNvPr id="107" name="Shape 107"/>
          <p:cNvSpPr/>
          <p:nvPr/>
        </p:nvSpPr>
        <p:spPr>
          <a:xfrm>
            <a:off x="2078604" y="4573571"/>
            <a:ext cx="5181600" cy="3962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000" b="1" i="1">
                <a:solidFill>
                  <a:srgbClr val="FFFFFF"/>
                </a:solidFill>
              </a:defRPr>
            </a:lvl1pPr>
          </a:lstStyle>
          <a:p>
            <a:pPr algn="ctr">
              <a:defRPr sz="1800" b="0" i="0">
                <a:solidFill>
                  <a:srgbClr val="000000"/>
                </a:solidFill>
              </a:defRPr>
            </a:pPr>
            <a:endParaRPr sz="1800" b="0" i="0" kern="0" dirty="0">
              <a:solidFill>
                <a:srgbClr val="000000"/>
              </a:solidFill>
              <a:latin typeface="Century Gothic"/>
              <a:sym typeface="Century Gothic"/>
            </a:endParaRPr>
          </a:p>
        </p:txBody>
      </p:sp>
      <p:pic>
        <p:nvPicPr>
          <p:cNvPr id="108" name="image2.jpg" descr="cover_photo.jpg"/>
          <p:cNvPicPr/>
          <p:nvPr/>
        </p:nvPicPr>
        <p:blipFill>
          <a:blip r:embed="rId4">
            <a:extLst>
              <a:ext uri="{28A0092B-C50C-407E-A947-70E740481C1C}">
                <a14:useLocalDpi xmlns:a14="http://schemas.microsoft.com/office/drawing/2010/main" val="0"/>
              </a:ext>
            </a:extLst>
          </a:blip>
          <a:stretch>
            <a:fillRect/>
          </a:stretch>
        </p:blipFill>
        <p:spPr>
          <a:xfrm>
            <a:off x="914400" y="304800"/>
            <a:ext cx="8004048" cy="2743200"/>
          </a:xfrm>
          <a:prstGeom prst="rect">
            <a:avLst/>
          </a:prstGeom>
          <a:ln w="12700">
            <a:miter lim="400000"/>
          </a:ln>
        </p:spPr>
      </p:pic>
    </p:spTree>
    <p:extLst>
      <p:ext uri="{BB962C8B-B14F-4D97-AF65-F5344CB8AC3E}">
        <p14:creationId xmlns:p14="http://schemas.microsoft.com/office/powerpoint/2010/main" val="2939636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000" dirty="0" smtClean="0"/>
              <a:t>Outline</a:t>
            </a:r>
            <a:endParaRPr lang="en-US" sz="4000" dirty="0"/>
          </a:p>
        </p:txBody>
      </p:sp>
      <p:sp>
        <p:nvSpPr>
          <p:cNvPr id="2" name="Content Placeholder 1"/>
          <p:cNvSpPr>
            <a:spLocks noGrp="1"/>
          </p:cNvSpPr>
          <p:nvPr>
            <p:ph idx="1"/>
          </p:nvPr>
        </p:nvSpPr>
        <p:spPr>
          <a:xfrm>
            <a:off x="1114424" y="2209800"/>
            <a:ext cx="7610476" cy="4648200"/>
          </a:xfrm>
        </p:spPr>
        <p:txBody>
          <a:bodyPr>
            <a:noAutofit/>
          </a:bodyPr>
          <a:lstStyle/>
          <a:p>
            <a:pPr lvl="0">
              <a:lnSpc>
                <a:spcPct val="150000"/>
              </a:lnSpc>
              <a:spcBef>
                <a:spcPts val="600"/>
              </a:spcBef>
            </a:pPr>
            <a:r>
              <a:rPr lang="en-US" sz="2400" dirty="0" smtClean="0"/>
              <a:t>Interagency Process</a:t>
            </a:r>
          </a:p>
          <a:p>
            <a:pPr lvl="0">
              <a:lnSpc>
                <a:spcPct val="150000"/>
              </a:lnSpc>
              <a:spcBef>
                <a:spcPts val="600"/>
              </a:spcBef>
            </a:pPr>
            <a:r>
              <a:rPr lang="en-US" sz="2400" dirty="0" smtClean="0"/>
              <a:t>2017 Scoping Plan Update</a:t>
            </a:r>
          </a:p>
        </p:txBody>
      </p:sp>
      <p:sp>
        <p:nvSpPr>
          <p:cNvPr id="7" name="Slide Number Placeholder 3"/>
          <p:cNvSpPr>
            <a:spLocks noGrp="1"/>
          </p:cNvSpPr>
          <p:nvPr>
            <p:ph type="sldNum" sz="quarter" idx="12"/>
          </p:nvPr>
        </p:nvSpPr>
        <p:spPr>
          <a:xfrm>
            <a:off x="8789894" y="6569075"/>
            <a:ext cx="457200" cy="365125"/>
          </a:xfrm>
        </p:spPr>
        <p:txBody>
          <a:bodyPr/>
          <a:lstStyle/>
          <a:p>
            <a:fld id="{08292504-7ED5-4C83-A0F0-E2548EE60A5A}" type="slidenum">
              <a:rPr lang="en-US" sz="1100" smtClean="0">
                <a:solidFill>
                  <a:prstClr val="black">
                    <a:lumMod val="65000"/>
                    <a:lumOff val="35000"/>
                  </a:prstClr>
                </a:solidFill>
              </a:rPr>
              <a:pPr/>
              <a:t>2</a:t>
            </a:fld>
            <a:endParaRPr lang="en-US" sz="1100" dirty="0">
              <a:solidFill>
                <a:prstClr val="black">
                  <a:lumMod val="65000"/>
                  <a:lumOff val="35000"/>
                </a:prstClr>
              </a:solidFill>
            </a:endParaRPr>
          </a:p>
        </p:txBody>
      </p:sp>
      <p:sp>
        <p:nvSpPr>
          <p:cNvPr id="4" name="Rectangle 3">
            <a:hlinkClick r:id="" action="ppaction://noaction"/>
          </p:cNvPr>
          <p:cNvSpPr/>
          <p:nvPr/>
        </p:nvSpPr>
        <p:spPr>
          <a:xfrm>
            <a:off x="8077200" y="457200"/>
            <a:ext cx="914400" cy="533400"/>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1530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000" dirty="0" smtClean="0"/>
              <a:t>SB 350 Requirements</a:t>
            </a:r>
            <a:endParaRPr lang="en-US" sz="4000" dirty="0"/>
          </a:p>
        </p:txBody>
      </p:sp>
      <p:sp>
        <p:nvSpPr>
          <p:cNvPr id="4" name="Slide Number Placeholder 3"/>
          <p:cNvSpPr>
            <a:spLocks noGrp="1"/>
          </p:cNvSpPr>
          <p:nvPr>
            <p:ph type="sldNum" sz="quarter" idx="12"/>
          </p:nvPr>
        </p:nvSpPr>
        <p:spPr/>
        <p:txBody>
          <a:bodyPr/>
          <a:lstStyle/>
          <a:p>
            <a:fld id="{08292504-7ED5-4C83-A0F0-E2548EE60A5A}" type="slidenum">
              <a:rPr lang="en-US" sz="1100" smtClean="0"/>
              <a:pPr/>
              <a:t>3</a:t>
            </a:fld>
            <a:endParaRPr lang="en-US" sz="1100" dirty="0"/>
          </a:p>
        </p:txBody>
      </p:sp>
      <p:sp>
        <p:nvSpPr>
          <p:cNvPr id="6" name="Content Placeholder 1"/>
          <p:cNvSpPr txBox="1">
            <a:spLocks/>
          </p:cNvSpPr>
          <p:nvPr/>
        </p:nvSpPr>
        <p:spPr>
          <a:xfrm>
            <a:off x="533400" y="2286000"/>
            <a:ext cx="8191500" cy="4745421"/>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rgbClr val="3C3C3B"/>
              </a:buClr>
              <a:buFont typeface="Century Gothic" panose="020B0502020202020204" pitchFamily="34" charset="0"/>
              <a:buChar char="●"/>
              <a:defRPr sz="2000" kern="1200">
                <a:solidFill>
                  <a:srgbClr val="3C3C3B"/>
                </a:solidFill>
                <a:latin typeface="+mn-lt"/>
                <a:ea typeface="+mn-ea"/>
                <a:cs typeface="+mn-cs"/>
              </a:defRPr>
            </a:lvl1pPr>
            <a:lvl2pPr marL="685800" indent="-336550" algn="l" defTabSz="914400" rtl="0" eaLnBrk="1" latinLnBrk="0" hangingPunct="1">
              <a:spcBef>
                <a:spcPts val="600"/>
              </a:spcBef>
              <a:buClr>
                <a:srgbClr val="3C3C3B"/>
              </a:buClr>
              <a:buFont typeface="Arial" panose="020B0604020202020204" pitchFamily="34" charset="0"/>
              <a:buChar char="–"/>
              <a:defRPr sz="1800" kern="1200">
                <a:solidFill>
                  <a:srgbClr val="3C3C3B"/>
                </a:solidFill>
                <a:latin typeface="+mn-lt"/>
                <a:ea typeface="+mn-ea"/>
                <a:cs typeface="+mn-cs"/>
              </a:defRPr>
            </a:lvl2pPr>
            <a:lvl3pPr marL="10350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3pPr>
            <a:lvl4pPr marL="1371600" indent="-3365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4pPr>
            <a:lvl5pPr marL="17208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t>“[…]greenhouse </a:t>
            </a:r>
            <a:r>
              <a:rPr lang="en-US" dirty="0"/>
              <a:t>gas emissions reduction targets established by the State Air Resources Board, in coordination with the commission and the Energy Commission, for the electricity sector and each load-serving entity that reflect the electricity sector’s percentage in achieving the </a:t>
            </a:r>
            <a:r>
              <a:rPr lang="en-US" dirty="0" smtClean="0"/>
              <a:t>economy wide </a:t>
            </a:r>
            <a:r>
              <a:rPr lang="en-US" dirty="0"/>
              <a:t>greenhouse gas emissions reductions of 40 percent from 1990 levels by 2030</a:t>
            </a:r>
            <a:r>
              <a:rPr lang="en-US" dirty="0" smtClean="0"/>
              <a:t>.”</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ARB must “establish” sector and individual LSE planning targets.</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ARB Process </a:t>
            </a:r>
          </a:p>
          <a:p>
            <a:pPr lvl="1">
              <a:lnSpc>
                <a:spcPct val="90000"/>
              </a:lnSpc>
              <a:spcBef>
                <a:spcPts val="1900"/>
              </a:spcBef>
              <a:buClr>
                <a:schemeClr val="accent1">
                  <a:lumMod val="50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Public Workshops</a:t>
            </a:r>
          </a:p>
          <a:p>
            <a:pPr lvl="1">
              <a:lnSpc>
                <a:spcPct val="90000"/>
              </a:lnSpc>
              <a:spcBef>
                <a:spcPts val="1900"/>
              </a:spcBef>
              <a:buClr>
                <a:schemeClr val="accent1">
                  <a:lumMod val="50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Formal proposal with formal comment periods</a:t>
            </a:r>
          </a:p>
          <a:p>
            <a:pPr lvl="1">
              <a:lnSpc>
                <a:spcPct val="90000"/>
              </a:lnSpc>
              <a:spcBef>
                <a:spcPts val="1900"/>
              </a:spcBef>
              <a:buClr>
                <a:schemeClr val="accent1">
                  <a:lumMod val="50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ARB Board action</a:t>
            </a:r>
            <a:endParaRPr lang="en-US" dirty="0">
              <a:solidFill>
                <a:schemeClr val="tx1"/>
              </a:solidFill>
              <a:sym typeface="Century Gothic"/>
            </a:endParaRPr>
          </a:p>
        </p:txBody>
      </p:sp>
    </p:spTree>
    <p:extLst>
      <p:ext uri="{BB962C8B-B14F-4D97-AF65-F5344CB8AC3E}">
        <p14:creationId xmlns:p14="http://schemas.microsoft.com/office/powerpoint/2010/main" val="3493441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000" dirty="0" smtClean="0"/>
              <a:t>Interagency Process</a:t>
            </a:r>
            <a:endParaRPr lang="en-US" sz="4000" dirty="0"/>
          </a:p>
        </p:txBody>
      </p:sp>
      <p:sp>
        <p:nvSpPr>
          <p:cNvPr id="4" name="Slide Number Placeholder 3"/>
          <p:cNvSpPr>
            <a:spLocks noGrp="1"/>
          </p:cNvSpPr>
          <p:nvPr>
            <p:ph type="sldNum" sz="quarter" idx="12"/>
          </p:nvPr>
        </p:nvSpPr>
        <p:spPr/>
        <p:txBody>
          <a:bodyPr/>
          <a:lstStyle/>
          <a:p>
            <a:fld id="{08292504-7ED5-4C83-A0F0-E2548EE60A5A}" type="slidenum">
              <a:rPr lang="en-US" sz="1100" smtClean="0"/>
              <a:pPr/>
              <a:t>4</a:t>
            </a:fld>
            <a:endParaRPr lang="en-US" sz="1100" dirty="0"/>
          </a:p>
        </p:txBody>
      </p:sp>
      <p:sp>
        <p:nvSpPr>
          <p:cNvPr id="6" name="Content Placeholder 1"/>
          <p:cNvSpPr txBox="1">
            <a:spLocks/>
          </p:cNvSpPr>
          <p:nvPr/>
        </p:nvSpPr>
        <p:spPr>
          <a:xfrm>
            <a:off x="499241" y="2112579"/>
            <a:ext cx="8191500" cy="4745421"/>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rgbClr val="3C3C3B"/>
              </a:buClr>
              <a:buFont typeface="Century Gothic" panose="020B0502020202020204" pitchFamily="34" charset="0"/>
              <a:buChar char="●"/>
              <a:defRPr sz="2000" kern="1200">
                <a:solidFill>
                  <a:srgbClr val="3C3C3B"/>
                </a:solidFill>
                <a:latin typeface="+mn-lt"/>
                <a:ea typeface="+mn-ea"/>
                <a:cs typeface="+mn-cs"/>
              </a:defRPr>
            </a:lvl1pPr>
            <a:lvl2pPr marL="685800" indent="-336550" algn="l" defTabSz="914400" rtl="0" eaLnBrk="1" latinLnBrk="0" hangingPunct="1">
              <a:spcBef>
                <a:spcPts val="600"/>
              </a:spcBef>
              <a:buClr>
                <a:srgbClr val="3C3C3B"/>
              </a:buClr>
              <a:buFont typeface="Arial" panose="020B0604020202020204" pitchFamily="34" charset="0"/>
              <a:buChar char="–"/>
              <a:defRPr sz="1800" kern="1200">
                <a:solidFill>
                  <a:srgbClr val="3C3C3B"/>
                </a:solidFill>
                <a:latin typeface="+mn-lt"/>
                <a:ea typeface="+mn-ea"/>
                <a:cs typeface="+mn-cs"/>
              </a:defRPr>
            </a:lvl2pPr>
            <a:lvl3pPr marL="10350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3pPr>
            <a:lvl4pPr marL="1371600" indent="-3365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4pPr>
            <a:lvl5pPr marL="17208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CPUC and CEC have significant and equal roles in establishing sector and individual LSE planning targets</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Each energy agency has its own required process</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3 agencies will facilitate joint informal public process</a:t>
            </a:r>
          </a:p>
          <a:p>
            <a:pPr lvl="1">
              <a:lnSpc>
                <a:spcPct val="90000"/>
              </a:lnSpc>
              <a:spcBef>
                <a:spcPts val="1900"/>
              </a:spcBef>
              <a:buClr>
                <a:schemeClr val="accent4">
                  <a:lumMod val="75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Avoids duplication and streamlines process for agencies and stakeholders</a:t>
            </a:r>
          </a:p>
          <a:p>
            <a:pPr lvl="1">
              <a:lnSpc>
                <a:spcPct val="90000"/>
              </a:lnSpc>
              <a:spcBef>
                <a:spcPts val="1900"/>
              </a:spcBef>
              <a:buClr>
                <a:schemeClr val="accent4">
                  <a:lumMod val="75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Workshops will be attended by staff from three agencies, even if not noticed as joint workshops</a:t>
            </a:r>
          </a:p>
          <a:p>
            <a:pPr lvl="1">
              <a:lnSpc>
                <a:spcPct val="90000"/>
              </a:lnSpc>
              <a:spcBef>
                <a:spcPts val="1900"/>
              </a:spcBef>
              <a:buClr>
                <a:schemeClr val="accent4">
                  <a:lumMod val="75000"/>
                </a:schemeClr>
              </a:buClr>
              <a:buSzPct val="100000"/>
              <a:buFont typeface="Wingdings 2" pitchFamily="18" charset="2"/>
              <a:buChar char=""/>
              <a:defRPr sz="1800">
                <a:solidFill>
                  <a:srgbClr val="000000"/>
                </a:solidFill>
              </a:defRPr>
            </a:pPr>
            <a:r>
              <a:rPr lang="en-US" dirty="0" smtClean="0">
                <a:solidFill>
                  <a:schemeClr val="tx1"/>
                </a:solidFill>
                <a:sym typeface="Century Gothic"/>
              </a:rPr>
              <a:t>Agencies will collaborate on public materials and jointly review comments and stakeholder feedback as appropriate</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dirty="0" smtClean="0">
                <a:solidFill>
                  <a:schemeClr val="tx1"/>
                </a:solidFill>
                <a:sym typeface="Century Gothic"/>
              </a:rPr>
              <a:t>ARB website will link to energy agency websites on this process and include any public workshop meeting details</a:t>
            </a:r>
            <a:endParaRPr lang="en-US" dirty="0">
              <a:solidFill>
                <a:schemeClr val="tx1"/>
              </a:solidFill>
              <a:sym typeface="Century Gothic"/>
            </a:endParaRPr>
          </a:p>
        </p:txBody>
      </p:sp>
    </p:spTree>
    <p:extLst>
      <p:ext uri="{BB962C8B-B14F-4D97-AF65-F5344CB8AC3E}">
        <p14:creationId xmlns:p14="http://schemas.microsoft.com/office/powerpoint/2010/main" val="2528264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685800"/>
            <a:ext cx="8913813" cy="914400"/>
          </a:xfrm>
        </p:spPr>
        <p:txBody>
          <a:bodyPr>
            <a:normAutofit fontScale="90000"/>
          </a:bodyPr>
          <a:lstStyle/>
          <a:p>
            <a:r>
              <a:rPr lang="en-US" sz="4000" dirty="0" smtClean="0"/>
              <a:t>2017 Scoping Plan Background</a:t>
            </a:r>
            <a:endParaRPr lang="en-US" sz="4000" dirty="0"/>
          </a:p>
        </p:txBody>
      </p:sp>
      <p:sp>
        <p:nvSpPr>
          <p:cNvPr id="4" name="Slide Number Placeholder 3"/>
          <p:cNvSpPr>
            <a:spLocks noGrp="1"/>
          </p:cNvSpPr>
          <p:nvPr>
            <p:ph type="sldNum" sz="quarter" idx="12"/>
          </p:nvPr>
        </p:nvSpPr>
        <p:spPr/>
        <p:txBody>
          <a:bodyPr/>
          <a:lstStyle/>
          <a:p>
            <a:fld id="{08292504-7ED5-4C83-A0F0-E2548EE60A5A}" type="slidenum">
              <a:rPr lang="en-US" sz="1100" smtClean="0"/>
              <a:pPr/>
              <a:t>5</a:t>
            </a:fld>
            <a:endParaRPr lang="en-US" sz="1100" dirty="0"/>
          </a:p>
        </p:txBody>
      </p:sp>
      <p:sp>
        <p:nvSpPr>
          <p:cNvPr id="6" name="Content Placeholder 1"/>
          <p:cNvSpPr txBox="1">
            <a:spLocks/>
          </p:cNvSpPr>
          <p:nvPr/>
        </p:nvSpPr>
        <p:spPr>
          <a:xfrm>
            <a:off x="533400" y="1674523"/>
            <a:ext cx="8191500" cy="4745421"/>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ts val="2000"/>
              </a:spcBef>
              <a:buClr>
                <a:srgbClr val="3C3C3B"/>
              </a:buClr>
              <a:buFont typeface="Century Gothic" panose="020B0502020202020204" pitchFamily="34" charset="0"/>
              <a:buChar char="●"/>
              <a:defRPr sz="2000" kern="1200">
                <a:solidFill>
                  <a:srgbClr val="3C3C3B"/>
                </a:solidFill>
                <a:latin typeface="+mn-lt"/>
                <a:ea typeface="+mn-ea"/>
                <a:cs typeface="+mn-cs"/>
              </a:defRPr>
            </a:lvl1pPr>
            <a:lvl2pPr marL="685800" indent="-336550" algn="l" defTabSz="914400" rtl="0" eaLnBrk="1" latinLnBrk="0" hangingPunct="1">
              <a:spcBef>
                <a:spcPts val="600"/>
              </a:spcBef>
              <a:buClr>
                <a:srgbClr val="3C3C3B"/>
              </a:buClr>
              <a:buFont typeface="Arial" panose="020B0604020202020204" pitchFamily="34" charset="0"/>
              <a:buChar char="–"/>
              <a:defRPr sz="1800" kern="1200">
                <a:solidFill>
                  <a:srgbClr val="3C3C3B"/>
                </a:solidFill>
                <a:latin typeface="+mn-lt"/>
                <a:ea typeface="+mn-ea"/>
                <a:cs typeface="+mn-cs"/>
              </a:defRPr>
            </a:lvl2pPr>
            <a:lvl3pPr marL="10350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3pPr>
            <a:lvl4pPr marL="1371600" indent="-3365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4pPr>
            <a:lvl5pPr marL="1720850" indent="-349250" algn="l" defTabSz="914400" rtl="0" eaLnBrk="1" latinLnBrk="0" hangingPunct="1">
              <a:spcBef>
                <a:spcPts val="600"/>
              </a:spcBef>
              <a:buClr>
                <a:srgbClr val="3C3C3B"/>
              </a:buClr>
              <a:buFont typeface="Arial"/>
              <a:buChar char="•"/>
              <a:defRPr sz="1800" kern="1200">
                <a:solidFill>
                  <a:srgbClr val="3C3C3B"/>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pPr>
              <a:lnSpc>
                <a:spcPct val="90000"/>
              </a:lnSpc>
              <a:spcBef>
                <a:spcPts val="1900"/>
              </a:spcBef>
              <a:buClr>
                <a:schemeClr val="accent1"/>
              </a:buClr>
              <a:buSzPct val="100000"/>
              <a:buFont typeface="Wingdings 2" pitchFamily="18" charset="2"/>
              <a:buChar char=""/>
              <a:defRPr sz="1800">
                <a:solidFill>
                  <a:srgbClr val="000000"/>
                </a:solidFill>
              </a:defRPr>
            </a:pPr>
            <a:r>
              <a:rPr lang="en-US" sz="2200" dirty="0">
                <a:solidFill>
                  <a:schemeClr val="tx1"/>
                </a:solidFill>
                <a:sym typeface="Century Gothic"/>
              </a:rPr>
              <a:t>Most aggressive climate target in North America:       40% reduction in GHGs by 2030 compared to 1990 levels</a:t>
            </a:r>
          </a:p>
          <a:p>
            <a:pPr lvl="1">
              <a:lnSpc>
                <a:spcPct val="90000"/>
              </a:lnSpc>
              <a:spcBef>
                <a:spcPts val="1900"/>
              </a:spcBef>
              <a:buClr>
                <a:schemeClr val="accent1">
                  <a:lumMod val="50000"/>
                </a:schemeClr>
              </a:buClr>
              <a:buSzPct val="100000"/>
              <a:buFont typeface="Wingdings 2" pitchFamily="18" charset="2"/>
              <a:buChar char=""/>
              <a:defRPr sz="1800">
                <a:solidFill>
                  <a:srgbClr val="000000"/>
                </a:solidFill>
              </a:defRPr>
            </a:pPr>
            <a:r>
              <a:rPr lang="en-US" dirty="0">
                <a:solidFill>
                  <a:schemeClr val="tx1"/>
                </a:solidFill>
                <a:sym typeface="Century Gothic"/>
              </a:rPr>
              <a:t>Builds on California’s success reducing GHGs</a:t>
            </a:r>
          </a:p>
          <a:p>
            <a:pPr lvl="1">
              <a:lnSpc>
                <a:spcPct val="90000"/>
              </a:lnSpc>
              <a:spcBef>
                <a:spcPts val="1900"/>
              </a:spcBef>
              <a:buClr>
                <a:schemeClr val="accent1">
                  <a:lumMod val="50000"/>
                </a:schemeClr>
              </a:buClr>
              <a:buSzPct val="100000"/>
              <a:buFont typeface="Wingdings 2" pitchFamily="18" charset="2"/>
              <a:buChar char=""/>
              <a:defRPr sz="1800">
                <a:solidFill>
                  <a:srgbClr val="000000"/>
                </a:solidFill>
              </a:defRPr>
            </a:pPr>
            <a:r>
              <a:rPr lang="en-US" dirty="0">
                <a:solidFill>
                  <a:schemeClr val="tx1"/>
                </a:solidFill>
                <a:sym typeface="Century Gothic"/>
              </a:rPr>
              <a:t>Aligns California with the rest of the world in climate change fight</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sz="1900" dirty="0">
                <a:solidFill>
                  <a:schemeClr val="tx1"/>
                </a:solidFill>
                <a:sym typeface="Century Gothic"/>
              </a:rPr>
              <a:t>Proposed Plan draws on the successes and the lessons learned from the previous plans</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sz="1900" dirty="0">
                <a:solidFill>
                  <a:schemeClr val="tx1"/>
                </a:solidFill>
                <a:sym typeface="Century Gothic"/>
              </a:rPr>
              <a:t>Proposes continuing major successful programs that have served as a model for other states and jurisdictions around the world</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sz="1900" dirty="0">
                <a:solidFill>
                  <a:schemeClr val="tx1"/>
                </a:solidFill>
                <a:sym typeface="Century Gothic"/>
              </a:rPr>
              <a:t>Proposed Plan achieves GHG reduction target and continues to make our communities and economy more resilient and equitable at the same </a:t>
            </a:r>
            <a:r>
              <a:rPr lang="en-US" sz="1900" dirty="0" smtClean="0">
                <a:solidFill>
                  <a:schemeClr val="tx1"/>
                </a:solidFill>
                <a:sym typeface="Century Gothic"/>
              </a:rPr>
              <a:t>time</a:t>
            </a:r>
          </a:p>
          <a:p>
            <a:pPr>
              <a:lnSpc>
                <a:spcPct val="90000"/>
              </a:lnSpc>
              <a:spcBef>
                <a:spcPts val="1900"/>
              </a:spcBef>
              <a:buClr>
                <a:schemeClr val="accent1"/>
              </a:buClr>
              <a:buSzPct val="100000"/>
              <a:buFont typeface="Wingdings 2" pitchFamily="18" charset="2"/>
              <a:buChar char=""/>
              <a:defRPr sz="1800">
                <a:solidFill>
                  <a:srgbClr val="000000"/>
                </a:solidFill>
              </a:defRPr>
            </a:pPr>
            <a:r>
              <a:rPr lang="en-US" sz="1900" dirty="0" smtClean="0">
                <a:solidFill>
                  <a:schemeClr val="tx1"/>
                </a:solidFill>
                <a:sym typeface="Century Gothic"/>
              </a:rPr>
              <a:t>Scoping Plan and IRP are separate processes that address different needs in response to different statutory requirements</a:t>
            </a:r>
            <a:endParaRPr lang="en-US" sz="1900" dirty="0">
              <a:solidFill>
                <a:schemeClr val="tx1"/>
              </a:solidFill>
              <a:sym typeface="Century Gothic"/>
            </a:endParaRPr>
          </a:p>
        </p:txBody>
      </p:sp>
    </p:spTree>
    <p:extLst>
      <p:ext uri="{BB962C8B-B14F-4D97-AF65-F5344CB8AC3E}">
        <p14:creationId xmlns:p14="http://schemas.microsoft.com/office/powerpoint/2010/main" val="85908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000" dirty="0" smtClean="0">
                <a:solidFill>
                  <a:srgbClr val="FFFFFF"/>
                </a:solidFill>
              </a:rPr>
              <a:t>2017 Scoping Plan Objectives</a:t>
            </a:r>
            <a:endParaRPr lang="en-US" sz="4000" dirty="0"/>
          </a:p>
        </p:txBody>
      </p:sp>
      <p:sp>
        <p:nvSpPr>
          <p:cNvPr id="2" name="Content Placeholder 1"/>
          <p:cNvSpPr>
            <a:spLocks noGrp="1"/>
          </p:cNvSpPr>
          <p:nvPr>
            <p:ph idx="1"/>
          </p:nvPr>
        </p:nvSpPr>
        <p:spPr>
          <a:xfrm>
            <a:off x="762000" y="2209800"/>
            <a:ext cx="8229600" cy="4648200"/>
          </a:xfrm>
        </p:spPr>
        <p:txBody>
          <a:bodyPr>
            <a:noAutofit/>
          </a:bodyPr>
          <a:lstStyle/>
          <a:p>
            <a:pPr lvl="0">
              <a:lnSpc>
                <a:spcPct val="80000"/>
              </a:lnSpc>
              <a:spcBef>
                <a:spcPts val="1900"/>
              </a:spcBef>
              <a:buSzPct val="100000"/>
              <a:defRPr sz="1800">
                <a:solidFill>
                  <a:srgbClr val="000000"/>
                </a:solidFill>
              </a:defRPr>
            </a:pPr>
            <a:r>
              <a:rPr lang="en-US" sz="2100" dirty="0">
                <a:solidFill>
                  <a:schemeClr val="tx1"/>
                </a:solidFill>
              </a:rPr>
              <a:t>Achieve 2030 target</a:t>
            </a:r>
          </a:p>
          <a:p>
            <a:pPr lvl="0">
              <a:lnSpc>
                <a:spcPct val="80000"/>
              </a:lnSpc>
              <a:spcBef>
                <a:spcPts val="1900"/>
              </a:spcBef>
              <a:buSzPct val="100000"/>
              <a:defRPr sz="1800">
                <a:solidFill>
                  <a:srgbClr val="000000"/>
                </a:solidFill>
              </a:defRPr>
            </a:pPr>
            <a:r>
              <a:rPr lang="en-US" sz="2100" dirty="0">
                <a:solidFill>
                  <a:schemeClr val="tx1"/>
                </a:solidFill>
              </a:rPr>
              <a:t>Provide direct GHG emissions reductions</a:t>
            </a:r>
          </a:p>
          <a:p>
            <a:pPr lvl="0">
              <a:lnSpc>
                <a:spcPct val="80000"/>
              </a:lnSpc>
              <a:spcBef>
                <a:spcPts val="1900"/>
              </a:spcBef>
              <a:buSzPct val="100000"/>
              <a:defRPr sz="1800">
                <a:solidFill>
                  <a:srgbClr val="000000"/>
                </a:solidFill>
              </a:defRPr>
            </a:pPr>
            <a:r>
              <a:rPr lang="en-US" sz="2100" dirty="0">
                <a:solidFill>
                  <a:schemeClr val="tx1"/>
                </a:solidFill>
              </a:rPr>
              <a:t>Provide air quality co-benefits</a:t>
            </a:r>
          </a:p>
          <a:p>
            <a:pPr lvl="0">
              <a:lnSpc>
                <a:spcPct val="80000"/>
              </a:lnSpc>
              <a:spcBef>
                <a:spcPts val="1900"/>
              </a:spcBef>
              <a:buSzPct val="100000"/>
              <a:defRPr sz="1800">
                <a:solidFill>
                  <a:srgbClr val="000000"/>
                </a:solidFill>
              </a:defRPr>
            </a:pPr>
            <a:r>
              <a:rPr lang="en-US" sz="2100" dirty="0">
                <a:solidFill>
                  <a:schemeClr val="tx1"/>
                </a:solidFill>
              </a:rPr>
              <a:t>Minimize emissions leakage</a:t>
            </a:r>
          </a:p>
          <a:p>
            <a:pPr lvl="0">
              <a:lnSpc>
                <a:spcPct val="80000"/>
              </a:lnSpc>
              <a:spcBef>
                <a:spcPts val="1900"/>
              </a:spcBef>
              <a:buSzPct val="100000"/>
              <a:defRPr sz="1800">
                <a:solidFill>
                  <a:srgbClr val="000000"/>
                </a:solidFill>
              </a:defRPr>
            </a:pPr>
            <a:r>
              <a:rPr lang="en-US" sz="2100" dirty="0">
                <a:solidFill>
                  <a:schemeClr val="tx1"/>
                </a:solidFill>
              </a:rPr>
              <a:t>Support climate investment in disadvantaged communities</a:t>
            </a:r>
          </a:p>
          <a:p>
            <a:pPr lvl="0">
              <a:lnSpc>
                <a:spcPct val="80000"/>
              </a:lnSpc>
              <a:spcBef>
                <a:spcPts val="1900"/>
              </a:spcBef>
              <a:buSzPct val="100000"/>
              <a:defRPr sz="1800">
                <a:solidFill>
                  <a:srgbClr val="000000"/>
                </a:solidFill>
              </a:defRPr>
            </a:pPr>
            <a:r>
              <a:rPr lang="en-US" sz="2100" dirty="0">
                <a:solidFill>
                  <a:schemeClr val="tx1"/>
                </a:solidFill>
              </a:rPr>
              <a:t>Protect public health</a:t>
            </a:r>
          </a:p>
          <a:p>
            <a:pPr lvl="0">
              <a:lnSpc>
                <a:spcPct val="80000"/>
              </a:lnSpc>
              <a:spcBef>
                <a:spcPts val="1900"/>
              </a:spcBef>
              <a:buSzPct val="100000"/>
              <a:defRPr sz="1800">
                <a:solidFill>
                  <a:srgbClr val="000000"/>
                </a:solidFill>
              </a:defRPr>
            </a:pPr>
            <a:r>
              <a:rPr lang="en-US" sz="2100" dirty="0">
                <a:solidFill>
                  <a:schemeClr val="tx1"/>
                </a:solidFill>
              </a:rPr>
              <a:t>Facilitate sub-national and national collaboration</a:t>
            </a:r>
          </a:p>
          <a:p>
            <a:pPr lvl="0">
              <a:lnSpc>
                <a:spcPct val="80000"/>
              </a:lnSpc>
              <a:spcBef>
                <a:spcPts val="1900"/>
              </a:spcBef>
              <a:buSzPct val="100000"/>
              <a:defRPr sz="1800">
                <a:solidFill>
                  <a:srgbClr val="000000"/>
                </a:solidFill>
              </a:defRPr>
            </a:pPr>
            <a:r>
              <a:rPr lang="en-US" sz="2100" dirty="0">
                <a:solidFill>
                  <a:schemeClr val="tx1"/>
                </a:solidFill>
              </a:rPr>
              <a:t>Support cost-effective and flexible compliance </a:t>
            </a:r>
          </a:p>
          <a:p>
            <a:pPr lvl="0">
              <a:lnSpc>
                <a:spcPct val="80000"/>
              </a:lnSpc>
              <a:spcBef>
                <a:spcPts val="1900"/>
              </a:spcBef>
              <a:buSzPct val="100000"/>
              <a:defRPr sz="1800">
                <a:solidFill>
                  <a:srgbClr val="000000"/>
                </a:solidFill>
              </a:defRPr>
            </a:pPr>
            <a:r>
              <a:rPr lang="en-US" sz="2100" dirty="0">
                <a:solidFill>
                  <a:schemeClr val="tx1"/>
                </a:solidFill>
              </a:rPr>
              <a:t>Support Clean Power Plan and other federal action</a:t>
            </a:r>
          </a:p>
        </p:txBody>
      </p:sp>
      <p:sp>
        <p:nvSpPr>
          <p:cNvPr id="7" name="Slide Number Placeholder 3"/>
          <p:cNvSpPr>
            <a:spLocks noGrp="1"/>
          </p:cNvSpPr>
          <p:nvPr>
            <p:ph type="sldNum" sz="quarter" idx="12"/>
          </p:nvPr>
        </p:nvSpPr>
        <p:spPr>
          <a:xfrm>
            <a:off x="8789894" y="6569075"/>
            <a:ext cx="457200" cy="365125"/>
          </a:xfrm>
        </p:spPr>
        <p:txBody>
          <a:bodyPr/>
          <a:lstStyle/>
          <a:p>
            <a:fld id="{08292504-7ED5-4C83-A0F0-E2548EE60A5A}" type="slidenum">
              <a:rPr lang="en-US" sz="1100" smtClean="0">
                <a:solidFill>
                  <a:prstClr val="black">
                    <a:lumMod val="65000"/>
                    <a:lumOff val="35000"/>
                  </a:prstClr>
                </a:solidFill>
              </a:rPr>
              <a:pPr/>
              <a:t>6</a:t>
            </a:fld>
            <a:endParaRPr lang="en-US" sz="1100" dirty="0">
              <a:solidFill>
                <a:prstClr val="black">
                  <a:lumMod val="65000"/>
                  <a:lumOff val="35000"/>
                </a:prstClr>
              </a:solidFill>
            </a:endParaRPr>
          </a:p>
        </p:txBody>
      </p:sp>
      <p:sp>
        <p:nvSpPr>
          <p:cNvPr id="4" name="Rectangle 3">
            <a:hlinkClick r:id="" action="ppaction://noaction"/>
          </p:cNvPr>
          <p:cNvSpPr/>
          <p:nvPr/>
        </p:nvSpPr>
        <p:spPr>
          <a:xfrm>
            <a:off x="8077200" y="457200"/>
            <a:ext cx="914400" cy="533400"/>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2847931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629" y="381000"/>
            <a:ext cx="8789894" cy="1009744"/>
          </a:xfrm>
          <a:solidFill>
            <a:schemeClr val="tx2"/>
          </a:solidFill>
        </p:spPr>
        <p:txBody>
          <a:bodyPr vert="horz" lIns="1188720" tIns="45720" rIns="274320" bIns="45720" rtlCol="0" anchor="ctr">
            <a:normAutofit fontScale="90000"/>
          </a:bodyPr>
          <a:lstStyle/>
          <a:p>
            <a:r>
              <a:rPr lang="en-US" sz="4000" dirty="0"/>
              <a:t>Proposed Scoping Plan </a:t>
            </a:r>
            <a:r>
              <a:rPr lang="en-US" sz="4000" dirty="0" smtClean="0"/>
              <a:t>Summary</a:t>
            </a:r>
            <a:endParaRPr lang="en-US" sz="4000" dirty="0"/>
          </a:p>
        </p:txBody>
      </p:sp>
      <p:sp>
        <p:nvSpPr>
          <p:cNvPr id="2" name="Content Placeholder 1"/>
          <p:cNvSpPr>
            <a:spLocks noGrp="1"/>
          </p:cNvSpPr>
          <p:nvPr>
            <p:ph idx="1"/>
          </p:nvPr>
        </p:nvSpPr>
        <p:spPr>
          <a:xfrm>
            <a:off x="533400" y="1524000"/>
            <a:ext cx="8305800" cy="5334000"/>
          </a:xfrm>
        </p:spPr>
        <p:txBody>
          <a:bodyPr>
            <a:noAutofit/>
          </a:bodyPr>
          <a:lstStyle/>
          <a:p>
            <a:pPr>
              <a:lnSpc>
                <a:spcPct val="80000"/>
              </a:lnSpc>
              <a:spcBef>
                <a:spcPts val="1800"/>
              </a:spcBef>
              <a:buSzPct val="100000"/>
              <a:defRPr sz="1800">
                <a:solidFill>
                  <a:srgbClr val="000000"/>
                </a:solidFill>
              </a:defRPr>
            </a:pPr>
            <a:r>
              <a:rPr lang="en-US" sz="2100" dirty="0">
                <a:solidFill>
                  <a:schemeClr val="tx1"/>
                </a:solidFill>
              </a:rPr>
              <a:t>*SB 350 – increase renewable energy and energy efficiency</a:t>
            </a:r>
          </a:p>
          <a:p>
            <a:pPr>
              <a:lnSpc>
                <a:spcPct val="80000"/>
              </a:lnSpc>
              <a:spcBef>
                <a:spcPts val="1800"/>
              </a:spcBef>
              <a:buSzPct val="100000"/>
              <a:defRPr sz="1800">
                <a:solidFill>
                  <a:srgbClr val="000000"/>
                </a:solidFill>
              </a:defRPr>
            </a:pPr>
            <a:r>
              <a:rPr lang="en-US" sz="2100" dirty="0">
                <a:solidFill>
                  <a:schemeClr val="tx1"/>
                </a:solidFill>
              </a:rPr>
              <a:t>*SB 1383 – Short-Lived Climate Pollutant Reduction Plan </a:t>
            </a:r>
          </a:p>
          <a:p>
            <a:pPr>
              <a:lnSpc>
                <a:spcPct val="80000"/>
              </a:lnSpc>
              <a:spcBef>
                <a:spcPts val="1800"/>
              </a:spcBef>
              <a:buSzPct val="100000"/>
              <a:defRPr sz="1800">
                <a:solidFill>
                  <a:srgbClr val="000000"/>
                </a:solidFill>
              </a:defRPr>
            </a:pPr>
            <a:r>
              <a:rPr lang="en-US" sz="2100" dirty="0">
                <a:solidFill>
                  <a:schemeClr val="tx1"/>
                </a:solidFill>
              </a:rPr>
              <a:t>*SB 375 – support sustainable community development</a:t>
            </a:r>
          </a:p>
          <a:p>
            <a:pPr>
              <a:lnSpc>
                <a:spcPct val="80000"/>
              </a:lnSpc>
              <a:spcBef>
                <a:spcPts val="1800"/>
              </a:spcBef>
              <a:buSzPct val="100000"/>
              <a:defRPr sz="1800">
                <a:solidFill>
                  <a:srgbClr val="000000"/>
                </a:solidFill>
              </a:defRPr>
            </a:pPr>
            <a:r>
              <a:rPr lang="en-US" sz="2100" dirty="0">
                <a:solidFill>
                  <a:schemeClr val="tx1"/>
                </a:solidFill>
              </a:rPr>
              <a:t>*Mobile Source Strategy – help State achieve its federal and state air quality standards</a:t>
            </a:r>
          </a:p>
          <a:p>
            <a:pPr>
              <a:lnSpc>
                <a:spcPct val="80000"/>
              </a:lnSpc>
              <a:spcBef>
                <a:spcPts val="1800"/>
              </a:spcBef>
              <a:buSzPct val="100000"/>
              <a:defRPr sz="1800">
                <a:solidFill>
                  <a:srgbClr val="000000"/>
                </a:solidFill>
              </a:defRPr>
            </a:pPr>
            <a:r>
              <a:rPr lang="en-US" sz="2100" dirty="0">
                <a:solidFill>
                  <a:schemeClr val="tx1"/>
                </a:solidFill>
              </a:rPr>
              <a:t>*Low Carbon Fuel Standard</a:t>
            </a:r>
          </a:p>
          <a:p>
            <a:pPr>
              <a:lnSpc>
                <a:spcPct val="80000"/>
              </a:lnSpc>
              <a:spcBef>
                <a:spcPts val="1800"/>
              </a:spcBef>
              <a:buSzPct val="100000"/>
              <a:defRPr sz="1800">
                <a:solidFill>
                  <a:srgbClr val="000000"/>
                </a:solidFill>
              </a:defRPr>
            </a:pPr>
            <a:r>
              <a:rPr lang="en-US" sz="2100" dirty="0" smtClean="0">
                <a:solidFill>
                  <a:schemeClr val="tx1"/>
                </a:solidFill>
              </a:rPr>
              <a:t>*Sustainable </a:t>
            </a:r>
            <a:r>
              <a:rPr lang="en-US" sz="2100" dirty="0">
                <a:solidFill>
                  <a:schemeClr val="tx1"/>
                </a:solidFill>
              </a:rPr>
              <a:t>Freight Action Plan</a:t>
            </a:r>
          </a:p>
          <a:p>
            <a:pPr>
              <a:lnSpc>
                <a:spcPct val="80000"/>
              </a:lnSpc>
              <a:spcBef>
                <a:spcPts val="1800"/>
              </a:spcBef>
              <a:buSzPct val="100000"/>
              <a:defRPr sz="1800">
                <a:solidFill>
                  <a:srgbClr val="000000"/>
                </a:solidFill>
              </a:defRPr>
            </a:pPr>
            <a:r>
              <a:rPr lang="en-US" sz="2100" dirty="0">
                <a:solidFill>
                  <a:schemeClr val="tx1"/>
                </a:solidFill>
              </a:rPr>
              <a:t>New Refinery Efficiency Measure – 20 percent by 2030</a:t>
            </a:r>
          </a:p>
          <a:p>
            <a:pPr lvl="1">
              <a:spcBef>
                <a:spcPts val="300"/>
              </a:spcBef>
              <a:spcAft>
                <a:spcPts val="1000"/>
              </a:spcAft>
            </a:pPr>
            <a:r>
              <a:rPr lang="en-US" dirty="0">
                <a:solidFill>
                  <a:schemeClr val="tx1"/>
                </a:solidFill>
              </a:rPr>
              <a:t>Fewer GHG emissions per barrel of a refined product</a:t>
            </a:r>
          </a:p>
          <a:p>
            <a:pPr>
              <a:lnSpc>
                <a:spcPct val="80000"/>
              </a:lnSpc>
              <a:spcBef>
                <a:spcPts val="1800"/>
              </a:spcBef>
              <a:buSzPct val="100000"/>
              <a:defRPr sz="1800">
                <a:solidFill>
                  <a:srgbClr val="000000"/>
                </a:solidFill>
              </a:defRPr>
            </a:pPr>
            <a:r>
              <a:rPr lang="en-US" sz="2100" dirty="0">
                <a:solidFill>
                  <a:schemeClr val="tx1"/>
                </a:solidFill>
              </a:rPr>
              <a:t>Post-2020 Cap-and-Trade Program</a:t>
            </a:r>
          </a:p>
          <a:p>
            <a:pPr lvl="1">
              <a:spcBef>
                <a:spcPts val="300"/>
              </a:spcBef>
              <a:spcAft>
                <a:spcPts val="1000"/>
              </a:spcAft>
            </a:pPr>
            <a:r>
              <a:rPr lang="en-US" dirty="0">
                <a:solidFill>
                  <a:schemeClr val="tx1"/>
                </a:solidFill>
              </a:rPr>
              <a:t>Trading and offset usage limit of 8 percent</a:t>
            </a:r>
          </a:p>
          <a:p>
            <a:pPr marL="0" indent="0" algn="just">
              <a:spcBef>
                <a:spcPts val="0"/>
              </a:spcBef>
              <a:buNone/>
            </a:pPr>
            <a:r>
              <a:rPr lang="en-US" dirty="0">
                <a:solidFill>
                  <a:srgbClr val="000000"/>
                </a:solidFill>
              </a:rPr>
              <a:t>*</a:t>
            </a:r>
            <a:r>
              <a:rPr lang="en-US" sz="1600" dirty="0">
                <a:solidFill>
                  <a:srgbClr val="000000"/>
                </a:solidFill>
              </a:rPr>
              <a:t>Existing commitments included in any Scoping Plan Update</a:t>
            </a:r>
          </a:p>
        </p:txBody>
      </p:sp>
      <p:sp>
        <p:nvSpPr>
          <p:cNvPr id="4" name="Slide Number Placeholder 3"/>
          <p:cNvSpPr>
            <a:spLocks noGrp="1"/>
          </p:cNvSpPr>
          <p:nvPr>
            <p:ph type="sldNum" sz="quarter" idx="4294967295"/>
          </p:nvPr>
        </p:nvSpPr>
        <p:spPr>
          <a:xfrm>
            <a:off x="8789894" y="6569075"/>
            <a:ext cx="457200" cy="365125"/>
          </a:xfrm>
          <a:prstGeom prst="rect">
            <a:avLst/>
          </a:prstGeom>
        </p:spPr>
        <p:txBody>
          <a:bodyPr/>
          <a:lstStyle/>
          <a:p>
            <a:fld id="{08292504-7ED5-4C83-A0F0-E2548EE60A5A}" type="slidenum">
              <a:rPr lang="en-US" sz="1100" smtClean="0"/>
              <a:pPr/>
              <a:t>7</a:t>
            </a:fld>
            <a:endParaRPr lang="en-US" sz="1100" dirty="0"/>
          </a:p>
        </p:txBody>
      </p:sp>
    </p:spTree>
    <p:extLst>
      <p:ext uri="{BB962C8B-B14F-4D97-AF65-F5344CB8AC3E}">
        <p14:creationId xmlns:p14="http://schemas.microsoft.com/office/powerpoint/2010/main" val="788455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Energy Sector Details</a:t>
            </a:r>
            <a:endParaRPr lang="en-US" dirty="0"/>
          </a:p>
        </p:txBody>
      </p:sp>
      <p:sp>
        <p:nvSpPr>
          <p:cNvPr id="3" name="Content Placeholder 2"/>
          <p:cNvSpPr>
            <a:spLocks noGrp="1"/>
          </p:cNvSpPr>
          <p:nvPr>
            <p:ph idx="1"/>
          </p:nvPr>
        </p:nvSpPr>
        <p:spPr>
          <a:xfrm>
            <a:off x="533400" y="2362200"/>
            <a:ext cx="8191500" cy="3904129"/>
          </a:xfrm>
        </p:spPr>
        <p:txBody>
          <a:bodyPr>
            <a:normAutofit fontScale="92500" lnSpcReduction="10000"/>
          </a:bodyPr>
          <a:lstStyle/>
          <a:p>
            <a:r>
              <a:rPr lang="en-US" dirty="0" smtClean="0">
                <a:solidFill>
                  <a:schemeClr val="tx1"/>
                </a:solidFill>
              </a:rPr>
              <a:t>Increase Renewables Portfolio Standard to 50 percent by 2030</a:t>
            </a:r>
          </a:p>
          <a:p>
            <a:r>
              <a:rPr lang="en-US" dirty="0" smtClean="0">
                <a:solidFill>
                  <a:schemeClr val="tx1"/>
                </a:solidFill>
              </a:rPr>
              <a:t>Doubling of energy </a:t>
            </a:r>
            <a:r>
              <a:rPr lang="en-US" dirty="0">
                <a:solidFill>
                  <a:schemeClr val="tx1"/>
                </a:solidFill>
              </a:rPr>
              <a:t>e</a:t>
            </a:r>
            <a:r>
              <a:rPr lang="en-US" dirty="0" smtClean="0">
                <a:solidFill>
                  <a:schemeClr val="tx1"/>
                </a:solidFill>
              </a:rPr>
              <a:t>fficiency savings in natural gas </a:t>
            </a:r>
            <a:r>
              <a:rPr lang="en-US" dirty="0">
                <a:solidFill>
                  <a:schemeClr val="tx1"/>
                </a:solidFill>
              </a:rPr>
              <a:t>and electricity end uses </a:t>
            </a:r>
            <a:r>
              <a:rPr lang="en-US" dirty="0" smtClean="0">
                <a:solidFill>
                  <a:schemeClr val="tx1"/>
                </a:solidFill>
              </a:rPr>
              <a:t>statewide by 2030</a:t>
            </a:r>
          </a:p>
          <a:p>
            <a:r>
              <a:rPr lang="en-US" dirty="0" smtClean="0">
                <a:solidFill>
                  <a:schemeClr val="tx1"/>
                </a:solidFill>
              </a:rPr>
              <a:t>Decrease methane emissions by 40 </a:t>
            </a:r>
            <a:r>
              <a:rPr lang="en-US" dirty="0">
                <a:solidFill>
                  <a:schemeClr val="tx1"/>
                </a:solidFill>
              </a:rPr>
              <a:t>percent </a:t>
            </a:r>
            <a:r>
              <a:rPr lang="en-US" dirty="0" smtClean="0">
                <a:solidFill>
                  <a:schemeClr val="tx1"/>
                </a:solidFill>
              </a:rPr>
              <a:t>by 2030</a:t>
            </a:r>
          </a:p>
          <a:p>
            <a:r>
              <a:rPr lang="en-US" dirty="0" smtClean="0">
                <a:solidFill>
                  <a:schemeClr val="tx1"/>
                </a:solidFill>
              </a:rPr>
              <a:t>Behind-the-meter </a:t>
            </a:r>
            <a:r>
              <a:rPr lang="en-US" dirty="0">
                <a:solidFill>
                  <a:schemeClr val="tx1"/>
                </a:solidFill>
              </a:rPr>
              <a:t>solar photovoltaic </a:t>
            </a:r>
            <a:r>
              <a:rPr lang="en-US" dirty="0" smtClean="0">
                <a:solidFill>
                  <a:schemeClr val="tx1"/>
                </a:solidFill>
              </a:rPr>
              <a:t>to </a:t>
            </a:r>
            <a:r>
              <a:rPr lang="en-US" dirty="0">
                <a:solidFill>
                  <a:schemeClr val="tx1"/>
                </a:solidFill>
              </a:rPr>
              <a:t>reach 18.2 </a:t>
            </a:r>
            <a:r>
              <a:rPr lang="en-US" dirty="0" smtClean="0">
                <a:solidFill>
                  <a:schemeClr val="tx1"/>
                </a:solidFill>
              </a:rPr>
              <a:t>GW statewide </a:t>
            </a:r>
            <a:r>
              <a:rPr lang="en-US" dirty="0">
                <a:solidFill>
                  <a:schemeClr val="tx1"/>
                </a:solidFill>
              </a:rPr>
              <a:t>by </a:t>
            </a:r>
            <a:r>
              <a:rPr lang="en-US" dirty="0" smtClean="0">
                <a:solidFill>
                  <a:schemeClr val="tx1"/>
                </a:solidFill>
              </a:rPr>
              <a:t>2030</a:t>
            </a:r>
          </a:p>
          <a:p>
            <a:r>
              <a:rPr lang="en-US" dirty="0" smtClean="0">
                <a:solidFill>
                  <a:schemeClr val="tx1"/>
                </a:solidFill>
              </a:rPr>
              <a:t>Energy </a:t>
            </a:r>
            <a:r>
              <a:rPr lang="en-US" dirty="0">
                <a:solidFill>
                  <a:schemeClr val="tx1"/>
                </a:solidFill>
              </a:rPr>
              <a:t>storage procurement </a:t>
            </a:r>
            <a:r>
              <a:rPr lang="en-US" dirty="0" smtClean="0">
                <a:solidFill>
                  <a:schemeClr val="tx1"/>
                </a:solidFill>
              </a:rPr>
              <a:t>target of 1.325 GW to be met by 2020</a:t>
            </a:r>
            <a:endParaRPr lang="en-US" dirty="0">
              <a:solidFill>
                <a:schemeClr val="tx1"/>
              </a:solidFill>
            </a:endParaRPr>
          </a:p>
          <a:p>
            <a:r>
              <a:rPr lang="en-US" dirty="0" smtClean="0">
                <a:solidFill>
                  <a:schemeClr val="tx1"/>
                </a:solidFill>
              </a:rPr>
              <a:t>Passenger ZEV/PHEV fleet population of 4.2 million by 2030</a:t>
            </a:r>
          </a:p>
        </p:txBody>
      </p:sp>
      <p:sp>
        <p:nvSpPr>
          <p:cNvPr id="4" name="Slide Number Placeholder 3"/>
          <p:cNvSpPr>
            <a:spLocks noGrp="1"/>
          </p:cNvSpPr>
          <p:nvPr>
            <p:ph type="sldNum" sz="quarter" idx="12"/>
          </p:nvPr>
        </p:nvSpPr>
        <p:spPr/>
        <p:txBody>
          <a:bodyPr/>
          <a:lstStyle/>
          <a:p>
            <a:fld id="{D0379C38-96B4-4FCB-A136-CDF2B9F5F02D}" type="slidenum">
              <a:rPr lang="en-US" sz="1100" smtClean="0"/>
              <a:pPr/>
              <a:t>8</a:t>
            </a:fld>
            <a:endParaRPr lang="en-US" sz="1100" dirty="0"/>
          </a:p>
        </p:txBody>
      </p:sp>
    </p:spTree>
    <p:extLst>
      <p:ext uri="{BB962C8B-B14F-4D97-AF65-F5344CB8AC3E}">
        <p14:creationId xmlns:p14="http://schemas.microsoft.com/office/powerpoint/2010/main" val="4118530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Estimated GHGs by </a:t>
            </a:r>
            <a:r>
              <a:rPr lang="en-US" dirty="0" smtClean="0"/>
              <a:t>Sector</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46283602"/>
              </p:ext>
            </p:extLst>
          </p:nvPr>
        </p:nvGraphicFramePr>
        <p:xfrm>
          <a:off x="365760" y="2057400"/>
          <a:ext cx="8412480" cy="4719320"/>
        </p:xfrm>
        <a:graphic>
          <a:graphicData uri="http://schemas.openxmlformats.org/drawingml/2006/table">
            <a:tbl>
              <a:tblPr firstRow="1" bandRow="1">
                <a:tableStyleId>{5C22544A-7EE6-4342-B048-85BDC9FD1C3A}</a:tableStyleId>
              </a:tblPr>
              <a:tblGrid>
                <a:gridCol w="3566160"/>
                <a:gridCol w="1371600"/>
                <a:gridCol w="2103120"/>
                <a:gridCol w="1371600"/>
              </a:tblGrid>
              <a:tr h="370840">
                <a:tc>
                  <a:txBody>
                    <a:bodyPr/>
                    <a:lstStyle/>
                    <a:p>
                      <a:pPr algn="ctr"/>
                      <a:r>
                        <a:rPr lang="en-US" dirty="0" smtClean="0"/>
                        <a:t>Sector</a:t>
                      </a:r>
                      <a:endParaRPr lang="en-US" dirty="0"/>
                    </a:p>
                  </a:txBody>
                  <a:tcPr/>
                </a:tc>
                <a:tc>
                  <a:txBody>
                    <a:bodyPr/>
                    <a:lstStyle/>
                    <a:p>
                      <a:pPr algn="ctr"/>
                      <a:r>
                        <a:rPr lang="en-US" dirty="0" smtClean="0"/>
                        <a:t>1990 GHGs</a:t>
                      </a:r>
                      <a:endParaRPr lang="en-US" dirty="0"/>
                    </a:p>
                  </a:txBody>
                  <a:tcPr/>
                </a:tc>
                <a:tc>
                  <a:txBody>
                    <a:bodyPr/>
                    <a:lstStyle/>
                    <a:p>
                      <a:pPr algn="ctr"/>
                      <a:r>
                        <a:rPr lang="en-US" dirty="0" smtClean="0"/>
                        <a:t>2030 Scoping Plan GHG Range</a:t>
                      </a:r>
                      <a:endParaRPr lang="en-US" dirty="0"/>
                    </a:p>
                  </a:txBody>
                  <a:tcPr/>
                </a:tc>
                <a:tc>
                  <a:txBody>
                    <a:bodyPr/>
                    <a:lstStyle/>
                    <a:p>
                      <a:pPr algn="ctr"/>
                      <a:r>
                        <a:rPr lang="en-US" dirty="0" smtClean="0"/>
                        <a:t>% change from 1990</a:t>
                      </a:r>
                      <a:endParaRPr lang="en-US" dirty="0"/>
                    </a:p>
                  </a:txBody>
                  <a:tcPr/>
                </a:tc>
              </a:tr>
              <a:tr h="370840">
                <a:tc>
                  <a:txBody>
                    <a:bodyPr/>
                    <a:lstStyle/>
                    <a:p>
                      <a:r>
                        <a:rPr lang="en-US" dirty="0" smtClean="0"/>
                        <a:t>Agriculture</a:t>
                      </a:r>
                      <a:endParaRPr lang="en-US" dirty="0"/>
                    </a:p>
                  </a:txBody>
                  <a:tcPr/>
                </a:tc>
                <a:tc>
                  <a:txBody>
                    <a:bodyPr/>
                    <a:lstStyle/>
                    <a:p>
                      <a:pPr algn="ctr"/>
                      <a:r>
                        <a:rPr lang="en-US" dirty="0" smtClean="0"/>
                        <a:t>26</a:t>
                      </a:r>
                      <a:endParaRPr lang="en-US" dirty="0"/>
                    </a:p>
                  </a:txBody>
                  <a:tcPr/>
                </a:tc>
                <a:tc>
                  <a:txBody>
                    <a:bodyPr/>
                    <a:lstStyle/>
                    <a:p>
                      <a:pPr algn="ctr"/>
                      <a:r>
                        <a:rPr lang="en-US" dirty="0" smtClean="0"/>
                        <a:t>24-25</a:t>
                      </a:r>
                      <a:endParaRPr lang="en-US" dirty="0"/>
                    </a:p>
                  </a:txBody>
                  <a:tcPr/>
                </a:tc>
                <a:tc>
                  <a:txBody>
                    <a:bodyPr/>
                    <a:lstStyle/>
                    <a:p>
                      <a:pPr algn="ctr"/>
                      <a:r>
                        <a:rPr lang="en-US" baseline="0" dirty="0" smtClean="0"/>
                        <a:t>-8 to -4</a:t>
                      </a:r>
                      <a:endParaRPr lang="en-US" dirty="0"/>
                    </a:p>
                  </a:txBody>
                  <a:tcPr/>
                </a:tc>
              </a:tr>
              <a:tr h="370840">
                <a:tc>
                  <a:txBody>
                    <a:bodyPr/>
                    <a:lstStyle/>
                    <a:p>
                      <a:r>
                        <a:rPr lang="en-US" dirty="0" smtClean="0"/>
                        <a:t>Residential and Commercial</a:t>
                      </a:r>
                      <a:endParaRPr lang="en-US" dirty="0"/>
                    </a:p>
                  </a:txBody>
                  <a:tcPr/>
                </a:tc>
                <a:tc>
                  <a:txBody>
                    <a:bodyPr/>
                    <a:lstStyle/>
                    <a:p>
                      <a:pPr algn="ctr"/>
                      <a:r>
                        <a:rPr lang="en-US" dirty="0" smtClean="0"/>
                        <a:t>44</a:t>
                      </a:r>
                      <a:endParaRPr lang="en-US" dirty="0"/>
                    </a:p>
                  </a:txBody>
                  <a:tcPr/>
                </a:tc>
                <a:tc>
                  <a:txBody>
                    <a:bodyPr/>
                    <a:lstStyle/>
                    <a:p>
                      <a:pPr algn="ctr"/>
                      <a:r>
                        <a:rPr lang="en-US" dirty="0" smtClean="0"/>
                        <a:t>38-40</a:t>
                      </a:r>
                      <a:endParaRPr lang="en-US" dirty="0"/>
                    </a:p>
                  </a:txBody>
                  <a:tcPr/>
                </a:tc>
                <a:tc>
                  <a:txBody>
                    <a:bodyPr/>
                    <a:lstStyle/>
                    <a:p>
                      <a:pPr algn="ctr"/>
                      <a:r>
                        <a:rPr lang="en-US" baseline="0" dirty="0" smtClean="0"/>
                        <a:t>-14 to -9</a:t>
                      </a:r>
                      <a:endParaRPr lang="en-US" dirty="0"/>
                    </a:p>
                  </a:txBody>
                  <a:tcPr/>
                </a:tc>
              </a:tr>
              <a:tr h="370840">
                <a:tc>
                  <a:txBody>
                    <a:bodyPr/>
                    <a:lstStyle/>
                    <a:p>
                      <a:r>
                        <a:rPr lang="en-US" i="0" dirty="0" smtClean="0"/>
                        <a:t>Electric Power</a:t>
                      </a:r>
                      <a:endParaRPr lang="en-US" i="0" dirty="0"/>
                    </a:p>
                  </a:txBody>
                  <a:tcPr/>
                </a:tc>
                <a:tc>
                  <a:txBody>
                    <a:bodyPr/>
                    <a:lstStyle/>
                    <a:p>
                      <a:pPr algn="ctr"/>
                      <a:r>
                        <a:rPr lang="en-US" i="0" dirty="0" smtClean="0"/>
                        <a:t>108</a:t>
                      </a:r>
                      <a:endParaRPr lang="en-US" i="0" dirty="0"/>
                    </a:p>
                  </a:txBody>
                  <a:tcPr/>
                </a:tc>
                <a:tc>
                  <a:txBody>
                    <a:bodyPr/>
                    <a:lstStyle/>
                    <a:p>
                      <a:pPr algn="ctr"/>
                      <a:r>
                        <a:rPr lang="en-US" i="0" dirty="0" smtClean="0"/>
                        <a:t>42-62</a:t>
                      </a:r>
                      <a:endParaRPr lang="en-US" i="0" dirty="0"/>
                    </a:p>
                  </a:txBody>
                  <a:tcPr/>
                </a:tc>
                <a:tc>
                  <a:txBody>
                    <a:bodyPr/>
                    <a:lstStyle/>
                    <a:p>
                      <a:pPr algn="ctr"/>
                      <a:r>
                        <a:rPr lang="en-US" i="0" dirty="0" smtClean="0"/>
                        <a:t>-61 to -43</a:t>
                      </a:r>
                      <a:endParaRPr lang="en-US" i="0" dirty="0"/>
                    </a:p>
                  </a:txBody>
                  <a:tcPr/>
                </a:tc>
              </a:tr>
              <a:tr h="370840">
                <a:tc>
                  <a:txBody>
                    <a:bodyPr/>
                    <a:lstStyle/>
                    <a:p>
                      <a:r>
                        <a:rPr lang="en-US" dirty="0" smtClean="0"/>
                        <a:t>High GWP</a:t>
                      </a:r>
                      <a:endParaRPr lang="en-US" dirty="0"/>
                    </a:p>
                  </a:txBody>
                  <a:tcPr/>
                </a:tc>
                <a:tc>
                  <a:txBody>
                    <a:bodyPr/>
                    <a:lstStyle/>
                    <a:p>
                      <a:pPr algn="ctr"/>
                      <a:r>
                        <a:rPr lang="en-US" dirty="0" smtClean="0"/>
                        <a:t>3</a:t>
                      </a:r>
                      <a:endParaRPr lang="en-US" dirty="0"/>
                    </a:p>
                  </a:txBody>
                  <a:tcPr/>
                </a:tc>
                <a:tc>
                  <a:txBody>
                    <a:bodyPr/>
                    <a:lstStyle/>
                    <a:p>
                      <a:pPr algn="ctr"/>
                      <a:r>
                        <a:rPr lang="en-US" dirty="0" smtClean="0"/>
                        <a:t>8-11</a:t>
                      </a:r>
                      <a:endParaRPr lang="en-US" dirty="0"/>
                    </a:p>
                  </a:txBody>
                  <a:tcPr/>
                </a:tc>
                <a:tc>
                  <a:txBody>
                    <a:bodyPr/>
                    <a:lstStyle/>
                    <a:p>
                      <a:pPr algn="ctr"/>
                      <a:r>
                        <a:rPr lang="en-US" dirty="0" smtClean="0"/>
                        <a:t>167 to</a:t>
                      </a:r>
                      <a:r>
                        <a:rPr lang="en-US" baseline="0" dirty="0" smtClean="0"/>
                        <a:t> 267</a:t>
                      </a:r>
                      <a:endParaRPr lang="en-US" dirty="0"/>
                    </a:p>
                  </a:txBody>
                  <a:tcPr/>
                </a:tc>
              </a:tr>
              <a:tr h="370840">
                <a:tc>
                  <a:txBody>
                    <a:bodyPr/>
                    <a:lstStyle/>
                    <a:p>
                      <a:r>
                        <a:rPr lang="en-US" dirty="0" smtClean="0"/>
                        <a:t>Industrial</a:t>
                      </a:r>
                      <a:endParaRPr lang="en-US" dirty="0"/>
                    </a:p>
                  </a:txBody>
                  <a:tcPr/>
                </a:tc>
                <a:tc>
                  <a:txBody>
                    <a:bodyPr/>
                    <a:lstStyle/>
                    <a:p>
                      <a:pPr algn="ctr"/>
                      <a:r>
                        <a:rPr lang="en-US" dirty="0" smtClean="0"/>
                        <a:t>98</a:t>
                      </a:r>
                      <a:endParaRPr lang="en-US" dirty="0"/>
                    </a:p>
                  </a:txBody>
                  <a:tcPr/>
                </a:tc>
                <a:tc>
                  <a:txBody>
                    <a:bodyPr/>
                    <a:lstStyle/>
                    <a:p>
                      <a:pPr algn="ctr"/>
                      <a:r>
                        <a:rPr lang="en-US" dirty="0" smtClean="0"/>
                        <a:t>77-87</a:t>
                      </a:r>
                      <a:endParaRPr lang="en-US" dirty="0"/>
                    </a:p>
                  </a:txBody>
                  <a:tcPr/>
                </a:tc>
                <a:tc>
                  <a:txBody>
                    <a:bodyPr/>
                    <a:lstStyle/>
                    <a:p>
                      <a:pPr algn="ctr"/>
                      <a:r>
                        <a:rPr lang="en-US" dirty="0" smtClean="0"/>
                        <a:t>-21 to -11</a:t>
                      </a:r>
                      <a:endParaRPr lang="en-US" dirty="0"/>
                    </a:p>
                  </a:txBody>
                  <a:tcPr/>
                </a:tc>
              </a:tr>
              <a:tr h="370840">
                <a:tc>
                  <a:txBody>
                    <a:bodyPr/>
                    <a:lstStyle/>
                    <a:p>
                      <a:r>
                        <a:rPr lang="en-US" dirty="0" smtClean="0"/>
                        <a:t>Recycling</a:t>
                      </a:r>
                      <a:r>
                        <a:rPr lang="en-US" baseline="0" dirty="0" smtClean="0"/>
                        <a:t> and Waste</a:t>
                      </a:r>
                      <a:endParaRPr lang="en-US" dirty="0"/>
                    </a:p>
                  </a:txBody>
                  <a:tcPr/>
                </a:tc>
                <a:tc>
                  <a:txBody>
                    <a:bodyPr/>
                    <a:lstStyle/>
                    <a:p>
                      <a:pPr algn="ctr"/>
                      <a:r>
                        <a:rPr lang="en-US" dirty="0" smtClean="0"/>
                        <a:t>7</a:t>
                      </a:r>
                      <a:endParaRPr lang="en-US" dirty="0"/>
                    </a:p>
                  </a:txBody>
                  <a:tcPr/>
                </a:tc>
                <a:tc>
                  <a:txBody>
                    <a:bodyPr/>
                    <a:lstStyle/>
                    <a:p>
                      <a:pPr algn="ctr"/>
                      <a:r>
                        <a:rPr lang="en-US" dirty="0" smtClean="0"/>
                        <a:t>8-9</a:t>
                      </a:r>
                      <a:endParaRPr lang="en-US" dirty="0"/>
                    </a:p>
                  </a:txBody>
                  <a:tcPr/>
                </a:tc>
                <a:tc>
                  <a:txBody>
                    <a:bodyPr/>
                    <a:lstStyle/>
                    <a:p>
                      <a:pPr algn="ctr"/>
                      <a:r>
                        <a:rPr lang="en-US" dirty="0" smtClean="0"/>
                        <a:t>14-29</a:t>
                      </a:r>
                      <a:endParaRPr lang="en-US" dirty="0"/>
                    </a:p>
                  </a:txBody>
                  <a:tcPr/>
                </a:tc>
              </a:tr>
              <a:tr h="370840">
                <a:tc>
                  <a:txBody>
                    <a:bodyPr/>
                    <a:lstStyle/>
                    <a:p>
                      <a:r>
                        <a:rPr lang="en-US" dirty="0" smtClean="0"/>
                        <a:t>Transportation (including TCU)</a:t>
                      </a:r>
                      <a:endParaRPr lang="en-US" dirty="0"/>
                    </a:p>
                  </a:txBody>
                  <a:tcPr/>
                </a:tc>
                <a:tc>
                  <a:txBody>
                    <a:bodyPr/>
                    <a:lstStyle/>
                    <a:p>
                      <a:pPr algn="ctr"/>
                      <a:r>
                        <a:rPr lang="en-US" dirty="0" smtClean="0"/>
                        <a:t>152</a:t>
                      </a:r>
                      <a:endParaRPr lang="en-US" dirty="0"/>
                    </a:p>
                  </a:txBody>
                  <a:tcPr/>
                </a:tc>
                <a:tc>
                  <a:txBody>
                    <a:bodyPr/>
                    <a:lstStyle/>
                    <a:p>
                      <a:pPr algn="ctr"/>
                      <a:r>
                        <a:rPr lang="en-US" dirty="0" smtClean="0"/>
                        <a:t>103-111</a:t>
                      </a:r>
                      <a:endParaRPr lang="en-US" dirty="0"/>
                    </a:p>
                  </a:txBody>
                  <a:tcPr/>
                </a:tc>
                <a:tc>
                  <a:txBody>
                    <a:bodyPr/>
                    <a:lstStyle/>
                    <a:p>
                      <a:pPr algn="ctr"/>
                      <a:r>
                        <a:rPr lang="en-US" dirty="0" smtClean="0"/>
                        <a:t>-32 to -27</a:t>
                      </a:r>
                      <a:endParaRPr lang="en-US" dirty="0"/>
                    </a:p>
                  </a:txBody>
                  <a:tcPr/>
                </a:tc>
              </a:tr>
              <a:tr h="370840">
                <a:tc>
                  <a:txBody>
                    <a:bodyPr/>
                    <a:lstStyle/>
                    <a:p>
                      <a:r>
                        <a:rPr lang="en-US" dirty="0" smtClean="0"/>
                        <a:t>Net Sink</a:t>
                      </a:r>
                      <a:endParaRPr lang="en-US" dirty="0"/>
                    </a:p>
                  </a:txBody>
                  <a:tcPr/>
                </a:tc>
                <a:tc>
                  <a:txBody>
                    <a:bodyPr/>
                    <a:lstStyle/>
                    <a:p>
                      <a:pPr algn="ctr"/>
                      <a:r>
                        <a:rPr lang="en-US" dirty="0" smtClean="0"/>
                        <a:t>-7</a:t>
                      </a:r>
                      <a:endParaRPr lang="en-US" dirty="0"/>
                    </a:p>
                  </a:txBody>
                  <a:tcPr/>
                </a:tc>
                <a:tc>
                  <a:txBody>
                    <a:bodyPr/>
                    <a:lstStyle/>
                    <a:p>
                      <a:pPr algn="ctr"/>
                      <a:r>
                        <a:rPr lang="en-US" dirty="0" smtClean="0"/>
                        <a:t>TBD</a:t>
                      </a:r>
                      <a:endParaRPr lang="en-US" dirty="0"/>
                    </a:p>
                  </a:txBody>
                  <a:tcPr/>
                </a:tc>
                <a:tc>
                  <a:txBody>
                    <a:bodyPr/>
                    <a:lstStyle/>
                    <a:p>
                      <a:pPr algn="ctr"/>
                      <a:r>
                        <a:rPr lang="en-US" dirty="0" smtClean="0"/>
                        <a:t>TBD</a:t>
                      </a:r>
                      <a:endParaRPr lang="en-US" dirty="0"/>
                    </a:p>
                  </a:txBody>
                  <a:tcPr/>
                </a:tc>
              </a:tr>
              <a:tr h="370840">
                <a:tc>
                  <a:txBody>
                    <a:bodyPr/>
                    <a:lstStyle/>
                    <a:p>
                      <a:r>
                        <a:rPr lang="en-US" b="1" dirty="0" smtClean="0"/>
                        <a:t>Sub Total</a:t>
                      </a:r>
                      <a:endParaRPr lang="en-US" b="1" dirty="0"/>
                    </a:p>
                  </a:txBody>
                  <a:tcPr/>
                </a:tc>
                <a:tc>
                  <a:txBody>
                    <a:bodyPr/>
                    <a:lstStyle/>
                    <a:p>
                      <a:pPr algn="ctr"/>
                      <a:r>
                        <a:rPr lang="en-US" b="1" dirty="0" smtClean="0"/>
                        <a:t>431</a:t>
                      </a:r>
                      <a:endParaRPr lang="en-US" b="1" dirty="0"/>
                    </a:p>
                  </a:txBody>
                  <a:tcPr/>
                </a:tc>
                <a:tc>
                  <a:txBody>
                    <a:bodyPr/>
                    <a:lstStyle/>
                    <a:p>
                      <a:pPr algn="ctr"/>
                      <a:r>
                        <a:rPr lang="en-US" b="1" dirty="0" smtClean="0"/>
                        <a:t>300-345</a:t>
                      </a:r>
                      <a:endParaRPr lang="en-US" b="1" dirty="0"/>
                    </a:p>
                  </a:txBody>
                  <a:tcPr/>
                </a:tc>
                <a:tc>
                  <a:txBody>
                    <a:bodyPr/>
                    <a:lstStyle/>
                    <a:p>
                      <a:pPr algn="ctr"/>
                      <a:r>
                        <a:rPr lang="en-US" b="1" dirty="0" smtClean="0"/>
                        <a:t>-30 to -20</a:t>
                      </a:r>
                      <a:endParaRPr lang="en-US" b="1" dirty="0"/>
                    </a:p>
                  </a:txBody>
                  <a:tcPr/>
                </a:tc>
              </a:tr>
              <a:tr h="370840">
                <a:tc>
                  <a:txBody>
                    <a:bodyPr/>
                    <a:lstStyle/>
                    <a:p>
                      <a:r>
                        <a:rPr lang="en-US" dirty="0" smtClean="0"/>
                        <a:t>Cap-and-Trade</a:t>
                      </a:r>
                      <a:endParaRPr lang="en-US" dirty="0"/>
                    </a:p>
                  </a:txBody>
                  <a:tcPr/>
                </a:tc>
                <a:tc>
                  <a:txBody>
                    <a:bodyPr/>
                    <a:lstStyle/>
                    <a:p>
                      <a:pPr algn="ctr"/>
                      <a:r>
                        <a:rPr lang="en-US" dirty="0" smtClean="0"/>
                        <a:t>n/a</a:t>
                      </a:r>
                      <a:endParaRPr lang="en-US" dirty="0"/>
                    </a:p>
                  </a:txBody>
                  <a:tcPr/>
                </a:tc>
                <a:tc>
                  <a:txBody>
                    <a:bodyPr/>
                    <a:lstStyle/>
                    <a:p>
                      <a:pPr algn="ctr"/>
                      <a:r>
                        <a:rPr lang="en-US" dirty="0" smtClean="0"/>
                        <a:t>40-85</a:t>
                      </a:r>
                      <a:endParaRPr lang="en-US" dirty="0"/>
                    </a:p>
                  </a:txBody>
                  <a:tcPr/>
                </a:tc>
                <a:tc>
                  <a:txBody>
                    <a:bodyPr/>
                    <a:lstStyle/>
                    <a:p>
                      <a:pPr algn="ctr"/>
                      <a:r>
                        <a:rPr lang="en-US" dirty="0" smtClean="0"/>
                        <a:t>n/a</a:t>
                      </a:r>
                      <a:endParaRPr lang="en-US" dirty="0"/>
                    </a:p>
                  </a:txBody>
                  <a:tcPr/>
                </a:tc>
              </a:tr>
              <a:tr h="370840">
                <a:tc>
                  <a:txBody>
                    <a:bodyPr/>
                    <a:lstStyle/>
                    <a:p>
                      <a:r>
                        <a:rPr lang="en-US" b="1" dirty="0" smtClean="0"/>
                        <a:t>Total</a:t>
                      </a:r>
                      <a:endParaRPr lang="en-US" b="1" dirty="0"/>
                    </a:p>
                  </a:txBody>
                  <a:tcPr/>
                </a:tc>
                <a:tc>
                  <a:txBody>
                    <a:bodyPr/>
                    <a:lstStyle/>
                    <a:p>
                      <a:pPr algn="ctr"/>
                      <a:r>
                        <a:rPr lang="en-US" b="1" dirty="0" smtClean="0"/>
                        <a:t>431</a:t>
                      </a:r>
                      <a:endParaRPr lang="en-US" b="1" dirty="0"/>
                    </a:p>
                  </a:txBody>
                  <a:tcPr/>
                </a:tc>
                <a:tc>
                  <a:txBody>
                    <a:bodyPr/>
                    <a:lstStyle/>
                    <a:p>
                      <a:pPr algn="ctr"/>
                      <a:r>
                        <a:rPr lang="en-US" b="1" dirty="0" smtClean="0"/>
                        <a:t>260</a:t>
                      </a:r>
                      <a:endParaRPr lang="en-US" b="1" dirty="0"/>
                    </a:p>
                  </a:txBody>
                  <a:tcPr/>
                </a:tc>
                <a:tc>
                  <a:txBody>
                    <a:bodyPr/>
                    <a:lstStyle/>
                    <a:p>
                      <a:pPr algn="ctr"/>
                      <a:r>
                        <a:rPr lang="en-US" b="1" dirty="0" smtClean="0"/>
                        <a:t>-40</a:t>
                      </a:r>
                      <a:endParaRPr lang="en-US" b="1" dirty="0"/>
                    </a:p>
                  </a:txBody>
                  <a:tcPr/>
                </a:tc>
              </a:tr>
            </a:tbl>
          </a:graphicData>
        </a:graphic>
      </p:graphicFrame>
      <p:sp>
        <p:nvSpPr>
          <p:cNvPr id="4" name="Slide Number Placeholder 3"/>
          <p:cNvSpPr>
            <a:spLocks noGrp="1"/>
          </p:cNvSpPr>
          <p:nvPr>
            <p:ph type="sldNum" sz="quarter" idx="12"/>
          </p:nvPr>
        </p:nvSpPr>
        <p:spPr/>
        <p:txBody>
          <a:bodyPr/>
          <a:lstStyle/>
          <a:p>
            <a:fld id="{D0379C38-96B4-4FCB-A136-CDF2B9F5F02D}" type="slidenum">
              <a:rPr lang="en-US" sz="1100" smtClean="0"/>
              <a:pPr/>
              <a:t>9</a:t>
            </a:fld>
            <a:endParaRPr lang="en-US" sz="1100" dirty="0"/>
          </a:p>
        </p:txBody>
      </p:sp>
      <p:sp>
        <p:nvSpPr>
          <p:cNvPr id="6" name="Rectangle 5"/>
          <p:cNvSpPr/>
          <p:nvPr/>
        </p:nvSpPr>
        <p:spPr>
          <a:xfrm>
            <a:off x="114300" y="3352800"/>
            <a:ext cx="8915400" cy="548640"/>
          </a:xfrm>
          <a:prstGeom prst="rect">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3401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Schedule</a:t>
            </a:r>
            <a:endParaRPr lang="en-US" dirty="0"/>
          </a:p>
        </p:txBody>
      </p:sp>
      <p:sp>
        <p:nvSpPr>
          <p:cNvPr id="3" name="Content Placeholder 2"/>
          <p:cNvSpPr>
            <a:spLocks noGrp="1"/>
          </p:cNvSpPr>
          <p:nvPr>
            <p:ph idx="1"/>
          </p:nvPr>
        </p:nvSpPr>
        <p:spPr>
          <a:xfrm>
            <a:off x="533400" y="2362200"/>
            <a:ext cx="8191500" cy="3904129"/>
          </a:xfrm>
        </p:spPr>
        <p:txBody>
          <a:bodyPr>
            <a:normAutofit/>
          </a:bodyPr>
          <a:lstStyle/>
          <a:p>
            <a:r>
              <a:rPr lang="en-US" dirty="0">
                <a:solidFill>
                  <a:schemeClr val="tx1"/>
                </a:solidFill>
              </a:rPr>
              <a:t>CEQA comment period: January 20 – March 6</a:t>
            </a:r>
            <a:endParaRPr lang="en-US" dirty="0">
              <a:solidFill>
                <a:srgbClr val="FF0000"/>
              </a:solidFill>
            </a:endParaRPr>
          </a:p>
          <a:p>
            <a:r>
              <a:rPr lang="en-US" dirty="0">
                <a:solidFill>
                  <a:schemeClr val="tx1"/>
                </a:solidFill>
              </a:rPr>
              <a:t>Workshops </a:t>
            </a:r>
            <a:r>
              <a:rPr lang="en-US" dirty="0" smtClean="0">
                <a:solidFill>
                  <a:schemeClr val="tx1"/>
                </a:solidFill>
              </a:rPr>
              <a:t>today and in early March </a:t>
            </a:r>
            <a:endParaRPr lang="en-US" dirty="0">
              <a:solidFill>
                <a:schemeClr val="tx1"/>
              </a:solidFill>
            </a:endParaRPr>
          </a:p>
          <a:p>
            <a:r>
              <a:rPr lang="en-US" dirty="0" smtClean="0">
                <a:solidFill>
                  <a:schemeClr val="tx1"/>
                </a:solidFill>
              </a:rPr>
              <a:t>February </a:t>
            </a:r>
            <a:r>
              <a:rPr lang="en-US" dirty="0">
                <a:solidFill>
                  <a:schemeClr val="tx1"/>
                </a:solidFill>
              </a:rPr>
              <a:t>Board Hearing</a:t>
            </a:r>
          </a:p>
          <a:p>
            <a:r>
              <a:rPr lang="en-US" dirty="0" smtClean="0">
                <a:solidFill>
                  <a:schemeClr val="tx1"/>
                </a:solidFill>
              </a:rPr>
              <a:t>Spring 2017</a:t>
            </a:r>
            <a:r>
              <a:rPr lang="en-US" dirty="0">
                <a:solidFill>
                  <a:schemeClr val="tx1"/>
                </a:solidFill>
              </a:rPr>
              <a:t>: Release Final Proposed Scoping Plan</a:t>
            </a:r>
          </a:p>
          <a:p>
            <a:r>
              <a:rPr lang="en-US" dirty="0" smtClean="0">
                <a:solidFill>
                  <a:schemeClr val="tx1"/>
                </a:solidFill>
              </a:rPr>
              <a:t>Spring </a:t>
            </a:r>
            <a:r>
              <a:rPr lang="en-US" dirty="0">
                <a:solidFill>
                  <a:schemeClr val="tx1"/>
                </a:solidFill>
              </a:rPr>
              <a:t>2017: Final Board </a:t>
            </a:r>
            <a:r>
              <a:rPr lang="en-US" dirty="0" smtClean="0">
                <a:solidFill>
                  <a:schemeClr val="tx1"/>
                </a:solidFill>
              </a:rPr>
              <a:t>consideration</a:t>
            </a:r>
          </a:p>
          <a:p>
            <a:r>
              <a:rPr lang="en-US" dirty="0" smtClean="0">
                <a:solidFill>
                  <a:schemeClr val="tx1"/>
                </a:solidFill>
              </a:rPr>
              <a:t>Fall 2017: ARB Board Consideration of SB 350 Sector and Individual Planning Targets</a:t>
            </a:r>
            <a:endParaRPr lang="en-US" dirty="0">
              <a:solidFill>
                <a:schemeClr val="tx1"/>
              </a:solidFill>
            </a:endParaRPr>
          </a:p>
        </p:txBody>
      </p:sp>
      <p:sp>
        <p:nvSpPr>
          <p:cNvPr id="4" name="Slide Number Placeholder 3"/>
          <p:cNvSpPr>
            <a:spLocks noGrp="1"/>
          </p:cNvSpPr>
          <p:nvPr>
            <p:ph type="sldNum" sz="quarter" idx="12"/>
          </p:nvPr>
        </p:nvSpPr>
        <p:spPr/>
        <p:txBody>
          <a:bodyPr/>
          <a:lstStyle/>
          <a:p>
            <a:fld id="{D0379C38-96B4-4FCB-A136-CDF2B9F5F02D}" type="slidenum">
              <a:rPr lang="en-US" sz="1100" smtClean="0"/>
              <a:pPr/>
              <a:t>10</a:t>
            </a:fld>
            <a:endParaRPr lang="en-US" sz="1100" dirty="0"/>
          </a:p>
        </p:txBody>
      </p:sp>
    </p:spTree>
    <p:extLst>
      <p:ext uri="{BB962C8B-B14F-4D97-AF65-F5344CB8AC3E}">
        <p14:creationId xmlns:p14="http://schemas.microsoft.com/office/powerpoint/2010/main" val="2440523556"/>
      </p:ext>
    </p:extLst>
  </p:cSld>
  <p:clrMapOvr>
    <a:masterClrMapping/>
  </p:clrMapOvr>
</p:sld>
</file>

<file path=ppt/theme/theme1.xml><?xml version="1.0" encoding="utf-8"?>
<a:theme xmlns:a="http://schemas.openxmlformats.org/drawingml/2006/main" name="1_Perception">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Perception">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erception">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Perception">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Perception">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erception">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Air Resources Board</Received_x0020_From>
    <Docket_x0020_Number xmlns="8eef3743-c7b3-4cbe-8837-b6e805be353c">17-IEPR-07</Docket_x0020_Number>
    <TaxCatchAll xmlns="8eef3743-c7b3-4cbe-8837-b6e805be353c">
      <Value>120</Value>
      <Value>6</Value>
      <Value>18</Value>
      <Value>61</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 02-23 AM GHG Reduction Target Workshop</TermName>
          <TermId xmlns="http://schemas.microsoft.com/office/infopath/2007/PartnerControls">4a97dd2c-bf77-4bca-8743-93c6acb17e99</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Z5JXHV6S7NA6-3-108015</_dlc_DocId>
    <_dlc_DocIdUrl xmlns="8eef3743-c7b3-4cbe-8837-b6e805be353c">
      <Url>http://efilingspinternal/_layouts/DocIdRedir.aspx?ID=Z5JXHV6S7NA6-3-108015</Url>
      <Description>Z5JXHV6S7NA6-3-108015</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AA4F66-321F-462D-BFBB-35A7618282C1}"/>
</file>

<file path=customXml/itemProps2.xml><?xml version="1.0" encoding="utf-8"?>
<ds:datastoreItem xmlns:ds="http://schemas.openxmlformats.org/officeDocument/2006/customXml" ds:itemID="{49422A91-B499-4FA0-9D85-1B4AEB649D61}"/>
</file>

<file path=customXml/itemProps3.xml><?xml version="1.0" encoding="utf-8"?>
<ds:datastoreItem xmlns:ds="http://schemas.openxmlformats.org/officeDocument/2006/customXml" ds:itemID="{E3F78588-AE3F-4B26-AD38-FFA48C831AC1}"/>
</file>

<file path=customXml/itemProps4.xml><?xml version="1.0" encoding="utf-8"?>
<ds:datastoreItem xmlns:ds="http://schemas.openxmlformats.org/officeDocument/2006/customXml" ds:itemID="{0CFBBD2B-2CBB-4389-A4D2-84D76AFFE842}"/>
</file>

<file path=docProps/app.xml><?xml version="1.0" encoding="utf-8"?>
<Properties xmlns="http://schemas.openxmlformats.org/officeDocument/2006/extended-properties" xmlns:vt="http://schemas.openxmlformats.org/officeDocument/2006/docPropsVTypes">
  <Template>Perception.thmx</Template>
  <TotalTime>0</TotalTime>
  <Words>1833</Words>
  <Application>Microsoft Office PowerPoint</Application>
  <PresentationFormat>On-screen Show (4:3)</PresentationFormat>
  <Paragraphs>199</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Century Gothic</vt:lpstr>
      <vt:lpstr>Wingdings 2</vt:lpstr>
      <vt:lpstr>1_Perception</vt:lpstr>
      <vt:lpstr>2_Perception</vt:lpstr>
      <vt:lpstr>PowerPoint Presentation</vt:lpstr>
      <vt:lpstr>Outline</vt:lpstr>
      <vt:lpstr>SB 350 Requirements</vt:lpstr>
      <vt:lpstr>Interagency Process</vt:lpstr>
      <vt:lpstr>2017 Scoping Plan Background</vt:lpstr>
      <vt:lpstr>2017 Scoping Plan Objectives</vt:lpstr>
      <vt:lpstr>Proposed Scoping Plan Summary</vt:lpstr>
      <vt:lpstr>Energy Sector Details</vt:lpstr>
      <vt:lpstr>Estimated GHGs by Sector</vt:lpstr>
      <vt:lpstr>Schedule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SB 350 Integrated Resource Planning Interagency Meeting</dc:title>
  <dc:creator/>
  <cp:lastModifiedBy/>
  <cp:revision>1</cp:revision>
  <dcterms:created xsi:type="dcterms:W3CDTF">2016-09-14T00:05:29Z</dcterms:created>
  <dcterms:modified xsi:type="dcterms:W3CDTF">2017-02-22T05:46:43Z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de218c29-50c8-4e36-a75e-4ccecbe8cbe2</vt:lpwstr>
  </property>
  <property fmtid="{D5CDD505-2E9C-101B-9397-08002B2CF9AE}" pid="4" name="Subject_x0020_Areas">
    <vt:lpwstr>120;#IEPR 2017 02-23 AM GHG Reduction Target Workshop|4a97dd2c-bf77-4bca-8743-93c6acb17e99;#61;#IEPR Presentations|51277923-a549-4352-9cc5-bcce892adf24</vt:lpwstr>
  </property>
  <property fmtid="{D5CDD505-2E9C-101B-9397-08002B2CF9AE}" pid="5" name="_CopySource">
    <vt:lpwstr>http://efilingspinternal/PendingDocuments/17-IEPR-07/20170222T073305_SB_350_Integrated_Resource_Planning_Interagnecy_Meeting.pptx</vt:lpwstr>
  </property>
  <property fmtid="{D5CDD505-2E9C-101B-9397-08002B2CF9AE}" pid="6" name="Subject Areas">
    <vt:lpwstr>120;#IEPR 2017 02-23 AM GHG Reduction Target Workshop|4a97dd2c-bf77-4bca-8743-93c6acb17e99;#61;#IEPR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1882300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