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3.xml" ContentType="application/vnd.openxmlformats-officedocument.drawingml.chart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31" r:id="rId2"/>
    <p:sldId id="330" r:id="rId3"/>
    <p:sldId id="338" r:id="rId4"/>
    <p:sldId id="309" r:id="rId5"/>
    <p:sldId id="332" r:id="rId6"/>
    <p:sldId id="324" r:id="rId7"/>
    <p:sldId id="323" r:id="rId8"/>
    <p:sldId id="321" r:id="rId9"/>
    <p:sldId id="322" r:id="rId10"/>
    <p:sldId id="339" r:id="rId11"/>
    <p:sldId id="334" r:id="rId12"/>
    <p:sldId id="337" r:id="rId13"/>
    <p:sldId id="344" r:id="rId14"/>
    <p:sldId id="345" r:id="rId15"/>
    <p:sldId id="346" r:id="rId16"/>
    <p:sldId id="347" r:id="rId17"/>
    <p:sldId id="342" r:id="rId18"/>
    <p:sldId id="328" r:id="rId19"/>
    <p:sldId id="329" r:id="rId20"/>
    <p:sldId id="340" r:id="rId21"/>
    <p:sldId id="34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ris Burmester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C02F"/>
    <a:srgbClr val="DE1F1C"/>
    <a:srgbClr val="9FC54D"/>
    <a:srgbClr val="59535C"/>
    <a:srgbClr val="374BA0"/>
    <a:srgbClr val="EFEFEF"/>
    <a:srgbClr val="005958"/>
    <a:srgbClr val="4BFFFF"/>
    <a:srgbClr val="969598"/>
    <a:srgbClr val="8483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37" autoAdjust="0"/>
    <p:restoredTop sz="79657" autoAdjust="0"/>
  </p:normalViewPr>
  <p:slideViewPr>
    <p:cSldViewPr snapToGrid="0" snapToObjects="1" showGuides="1">
      <p:cViewPr>
        <p:scale>
          <a:sx n="75" d="100"/>
          <a:sy n="75" d="100"/>
        </p:scale>
        <p:origin x="-996" y="-426"/>
      </p:cViewPr>
      <p:guideLst>
        <p:guide orient="horz" pos="2500"/>
        <p:guide pos="28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33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es-fs1\data\Client%20Programs\09-1142%20CSI%20Online%20System\Public%20Reporting\Solar%20Stats%203.0\CONFIDENTIAL%20DATA\2014\December%2014\Final%20Files\Data%20for%20Run%202\interconnection_working_data_set_2015-01-16_pivot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es-fs1\data\Client%20Programs\09-1142%20CSI%20Online%20System\Public%20Reporting\Solar%20Stats%203.0\CONFIDENTIAL%20DATA\2014\December%2014\Final%20Files\interconnection_working_20150114_mod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es-fs1\data\Client%20Programs\09-1142%20CSI%20Online%20System\Public%20Reporting\Solar%20Stats%203.0\CONFIDENTIAL%20DATA\2014\December%2014\Final%20Files\interconnection_working_20150114_mo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Interconnected</a:t>
            </a:r>
            <a:r>
              <a:rPr lang="en-US" baseline="0"/>
              <a:t> PV Projects by Year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Sheet7!$F$1</c:f>
              <c:strCache>
                <c:ptCount val="1"/>
                <c:pt idx="0">
                  <c:v>Interconnected Projects</c:v>
                </c:pt>
              </c:strCache>
            </c:strRef>
          </c:tx>
          <c:invertIfNegative val="0"/>
          <c:cat>
            <c:strRef>
              <c:f>Sheet7!$E$11:$E$18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Sheet7!$F$11:$F$18</c:f>
              <c:numCache>
                <c:formatCode>_(* #,##0_);_(* \(#,##0\);_(* "-"??_);_(@_)</c:formatCode>
                <c:ptCount val="8"/>
                <c:pt idx="0">
                  <c:v>9140</c:v>
                </c:pt>
                <c:pt idx="1">
                  <c:v>9519</c:v>
                </c:pt>
                <c:pt idx="2">
                  <c:v>15626</c:v>
                </c:pt>
                <c:pt idx="3">
                  <c:v>19807</c:v>
                </c:pt>
                <c:pt idx="4">
                  <c:v>27267</c:v>
                </c:pt>
                <c:pt idx="5">
                  <c:v>38092</c:v>
                </c:pt>
                <c:pt idx="6">
                  <c:v>65680</c:v>
                </c:pt>
                <c:pt idx="7">
                  <c:v>87174</c:v>
                </c:pt>
              </c:numCache>
            </c:numRef>
          </c:val>
        </c:ser>
        <c:ser>
          <c:idx val="1"/>
          <c:order val="1"/>
          <c:tx>
            <c:strRef>
              <c:f>Sheet7!$G$1</c:f>
              <c:strCache>
                <c:ptCount val="1"/>
                <c:pt idx="0">
                  <c:v>CSI Projects</c:v>
                </c:pt>
              </c:strCache>
            </c:strRef>
          </c:tx>
          <c:invertIfNegative val="0"/>
          <c:cat>
            <c:strRef>
              <c:f>Sheet7!$E$11:$E$18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Sheet7!$G$11:$G$18</c:f>
              <c:numCache>
                <c:formatCode>General</c:formatCode>
                <c:ptCount val="8"/>
                <c:pt idx="0">
                  <c:v>3371</c:v>
                </c:pt>
                <c:pt idx="1">
                  <c:v>8307</c:v>
                </c:pt>
                <c:pt idx="2">
                  <c:v>13134</c:v>
                </c:pt>
                <c:pt idx="3">
                  <c:v>17089</c:v>
                </c:pt>
                <c:pt idx="4">
                  <c:v>22354</c:v>
                </c:pt>
                <c:pt idx="5">
                  <c:v>29727</c:v>
                </c:pt>
                <c:pt idx="6">
                  <c:v>33730</c:v>
                </c:pt>
                <c:pt idx="7">
                  <c:v>16821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9763840"/>
        <c:axId val="89765376"/>
      </c:barChart>
      <c:lineChart>
        <c:grouping val="standard"/>
        <c:varyColors val="0"/>
        <c:ser>
          <c:idx val="2"/>
          <c:order val="2"/>
          <c:tx>
            <c:strRef>
              <c:f>Sheet7!$H$1</c:f>
              <c:strCache>
                <c:ptCount val="1"/>
                <c:pt idx="0">
                  <c:v>% Projects Received Incentive</c:v>
                </c:pt>
              </c:strCache>
            </c:strRef>
          </c:tx>
          <c:cat>
            <c:strRef>
              <c:f>Sheet7!$E$11:$E$18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Sheet7!$H$11:$H$18</c:f>
              <c:numCache>
                <c:formatCode>0%</c:formatCode>
                <c:ptCount val="8"/>
                <c:pt idx="0">
                  <c:v>0.36881838074398299</c:v>
                </c:pt>
                <c:pt idx="1">
                  <c:v>0.87267570122912097</c:v>
                </c:pt>
                <c:pt idx="2">
                  <c:v>0.84052220657877896</c:v>
                </c:pt>
                <c:pt idx="3">
                  <c:v>0.86277578633816299</c:v>
                </c:pt>
                <c:pt idx="4">
                  <c:v>0.81981882862067701</c:v>
                </c:pt>
                <c:pt idx="5">
                  <c:v>0.78040008400714</c:v>
                </c:pt>
                <c:pt idx="6">
                  <c:v>0.51355054811205803</c:v>
                </c:pt>
                <c:pt idx="7">
                  <c:v>0.19295890976667401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9777280"/>
        <c:axId val="89767296"/>
      </c:lineChart>
      <c:catAx>
        <c:axId val="89763840"/>
        <c:scaling>
          <c:orientation val="minMax"/>
        </c:scaling>
        <c:delete val="0"/>
        <c:axPos val="b"/>
        <c:majorTickMark val="out"/>
        <c:minorTickMark val="none"/>
        <c:tickLblPos val="nextTo"/>
        <c:crossAx val="89765376"/>
        <c:crosses val="autoZero"/>
        <c:auto val="1"/>
        <c:lblAlgn val="ctr"/>
        <c:lblOffset val="100"/>
        <c:noMultiLvlLbl val="0"/>
      </c:catAx>
      <c:valAx>
        <c:axId val="897653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# of Projects</a:t>
                </a:r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89763840"/>
        <c:crosses val="autoZero"/>
        <c:crossBetween val="between"/>
      </c:valAx>
      <c:valAx>
        <c:axId val="89767296"/>
        <c:scaling>
          <c:orientation val="minMax"/>
        </c:scaling>
        <c:delete val="0"/>
        <c:axPos val="r"/>
        <c:numFmt formatCode="0%" sourceLinked="1"/>
        <c:majorTickMark val="out"/>
        <c:minorTickMark val="none"/>
        <c:tickLblPos val="nextTo"/>
        <c:crossAx val="89777280"/>
        <c:crosses val="max"/>
        <c:crossBetween val="between"/>
      </c:valAx>
      <c:catAx>
        <c:axId val="89777280"/>
        <c:scaling>
          <c:orientation val="minMax"/>
        </c:scaling>
        <c:delete val="1"/>
        <c:axPos val="b"/>
        <c:majorTickMark val="out"/>
        <c:minorTickMark val="none"/>
        <c:tickLblPos val="nextTo"/>
        <c:crossAx val="89767296"/>
        <c:crosses val="autoZero"/>
        <c:auto val="1"/>
        <c:lblAlgn val="ctr"/>
        <c:lblOffset val="100"/>
        <c:noMultiLvlLbl val="0"/>
      </c:cat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[interconnection_working_20150114_mod.xlsx]Sheet3!PivotTable2</c:name>
    <c:fmtId val="-1"/>
  </c:pivotSource>
  <c:chart>
    <c:autoTitleDeleted val="1"/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</c:pivotFmts>
    <c:plotArea>
      <c:layout>
        <c:manualLayout>
          <c:layoutTarget val="inner"/>
          <c:xMode val="edge"/>
          <c:yMode val="edge"/>
          <c:x val="1.4643237486688001E-2"/>
          <c:y val="0.26671911880409099"/>
          <c:w val="0.80792401449020201"/>
          <c:h val="0.704432205612378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cat>
            <c:multiLvlStrRef>
              <c:f>Sheet3!$A$4:$A$70</c:f>
              <c:multiLvlStrCache>
                <c:ptCount val="52"/>
                <c:lvl>
                  <c:pt idx="0">
                    <c:v>Qtr4</c:v>
                  </c:pt>
                  <c:pt idx="1">
                    <c:v>Qtr2</c:v>
                  </c:pt>
                  <c:pt idx="2">
                    <c:v>Qtr3</c:v>
                  </c:pt>
                  <c:pt idx="3">
                    <c:v>Qtr4</c:v>
                  </c:pt>
                  <c:pt idx="4">
                    <c:v>Qtr1</c:v>
                  </c:pt>
                  <c:pt idx="5">
                    <c:v>Qtr2</c:v>
                  </c:pt>
                  <c:pt idx="6">
                    <c:v>Qtr3</c:v>
                  </c:pt>
                  <c:pt idx="7">
                    <c:v>Qtr4</c:v>
                  </c:pt>
                  <c:pt idx="8">
                    <c:v>Qtr1</c:v>
                  </c:pt>
                  <c:pt idx="9">
                    <c:v>Qtr2</c:v>
                  </c:pt>
                  <c:pt idx="10">
                    <c:v>Qtr3</c:v>
                  </c:pt>
                  <c:pt idx="11">
                    <c:v>Qtr4</c:v>
                  </c:pt>
                  <c:pt idx="12">
                    <c:v>Qtr1</c:v>
                  </c:pt>
                  <c:pt idx="13">
                    <c:v>Qtr2</c:v>
                  </c:pt>
                  <c:pt idx="14">
                    <c:v>Qtr3</c:v>
                  </c:pt>
                  <c:pt idx="15">
                    <c:v>Qtr4</c:v>
                  </c:pt>
                  <c:pt idx="16">
                    <c:v>Qtr1</c:v>
                  </c:pt>
                  <c:pt idx="17">
                    <c:v>Qtr2</c:v>
                  </c:pt>
                  <c:pt idx="18">
                    <c:v>Qtr3</c:v>
                  </c:pt>
                  <c:pt idx="19">
                    <c:v>Qtr4</c:v>
                  </c:pt>
                  <c:pt idx="20">
                    <c:v>Qtr1</c:v>
                  </c:pt>
                  <c:pt idx="21">
                    <c:v>Qtr2</c:v>
                  </c:pt>
                  <c:pt idx="22">
                    <c:v>Qtr3</c:v>
                  </c:pt>
                  <c:pt idx="23">
                    <c:v>Qtr4</c:v>
                  </c:pt>
                  <c:pt idx="24">
                    <c:v>Qtr1</c:v>
                  </c:pt>
                  <c:pt idx="25">
                    <c:v>Qtr2</c:v>
                  </c:pt>
                  <c:pt idx="26">
                    <c:v>Qtr3</c:v>
                  </c:pt>
                  <c:pt idx="27">
                    <c:v>Qtr4</c:v>
                  </c:pt>
                  <c:pt idx="28">
                    <c:v>Qtr1</c:v>
                  </c:pt>
                  <c:pt idx="29">
                    <c:v>Qtr2</c:v>
                  </c:pt>
                  <c:pt idx="30">
                    <c:v>Qtr3</c:v>
                  </c:pt>
                  <c:pt idx="31">
                    <c:v>Qtr4</c:v>
                  </c:pt>
                  <c:pt idx="32">
                    <c:v>Qtr1</c:v>
                  </c:pt>
                  <c:pt idx="33">
                    <c:v>Qtr2</c:v>
                  </c:pt>
                  <c:pt idx="34">
                    <c:v>Qtr3</c:v>
                  </c:pt>
                  <c:pt idx="35">
                    <c:v>Qtr4</c:v>
                  </c:pt>
                  <c:pt idx="36">
                    <c:v>Qtr1</c:v>
                  </c:pt>
                  <c:pt idx="37">
                    <c:v>Qtr2</c:v>
                  </c:pt>
                  <c:pt idx="38">
                    <c:v>Qtr3</c:v>
                  </c:pt>
                  <c:pt idx="39">
                    <c:v>Qtr4</c:v>
                  </c:pt>
                  <c:pt idx="40">
                    <c:v>Qtr1</c:v>
                  </c:pt>
                  <c:pt idx="41">
                    <c:v>Qtr2</c:v>
                  </c:pt>
                  <c:pt idx="42">
                    <c:v>Qtr3</c:v>
                  </c:pt>
                  <c:pt idx="43">
                    <c:v>Qtr4</c:v>
                  </c:pt>
                  <c:pt idx="44">
                    <c:v>Qtr1</c:v>
                  </c:pt>
                  <c:pt idx="45">
                    <c:v>Qtr2</c:v>
                  </c:pt>
                  <c:pt idx="46">
                    <c:v>Qtr3</c:v>
                  </c:pt>
                  <c:pt idx="47">
                    <c:v>Qtr4</c:v>
                  </c:pt>
                  <c:pt idx="48">
                    <c:v>Qtr1</c:v>
                  </c:pt>
                  <c:pt idx="49">
                    <c:v>Qtr2</c:v>
                  </c:pt>
                  <c:pt idx="50">
                    <c:v>Qtr3</c:v>
                  </c:pt>
                  <c:pt idx="51">
                    <c:v>Qtr4</c:v>
                  </c:pt>
                </c:lvl>
                <c:lvl>
                  <c:pt idx="0">
                    <c:v>2001</c:v>
                  </c:pt>
                  <c:pt idx="1">
                    <c:v>2002</c:v>
                  </c:pt>
                  <c:pt idx="4">
                    <c:v>2003</c:v>
                  </c:pt>
                  <c:pt idx="8">
                    <c:v>2004</c:v>
                  </c:pt>
                  <c:pt idx="12">
                    <c:v>2005</c:v>
                  </c:pt>
                  <c:pt idx="16">
                    <c:v>2006</c:v>
                  </c:pt>
                  <c:pt idx="20">
                    <c:v>2007</c:v>
                  </c:pt>
                  <c:pt idx="24">
                    <c:v>2008</c:v>
                  </c:pt>
                  <c:pt idx="28">
                    <c:v>2009</c:v>
                  </c:pt>
                  <c:pt idx="32">
                    <c:v>2010</c:v>
                  </c:pt>
                  <c:pt idx="36">
                    <c:v>2011</c:v>
                  </c:pt>
                  <c:pt idx="40">
                    <c:v>2012</c:v>
                  </c:pt>
                  <c:pt idx="44">
                    <c:v>2013</c:v>
                  </c:pt>
                  <c:pt idx="48">
                    <c:v>2014</c:v>
                  </c:pt>
                </c:lvl>
              </c:multiLvlStrCache>
            </c:multiLvlStrRef>
          </c:cat>
          <c:val>
            <c:numRef>
              <c:f>Sheet3!$B$4:$B$70</c:f>
              <c:numCache>
                <c:formatCode>General</c:formatCode>
                <c:ptCount val="52"/>
                <c:pt idx="0">
                  <c:v>35.462000000000003</c:v>
                </c:pt>
                <c:pt idx="1">
                  <c:v>122.483</c:v>
                </c:pt>
                <c:pt idx="2">
                  <c:v>424.30239999999992</c:v>
                </c:pt>
                <c:pt idx="3">
                  <c:v>1564.7039</c:v>
                </c:pt>
                <c:pt idx="4">
                  <c:v>1170.7853</c:v>
                </c:pt>
                <c:pt idx="5">
                  <c:v>1187.577899999998</c:v>
                </c:pt>
                <c:pt idx="6">
                  <c:v>1724.4914999999969</c:v>
                </c:pt>
                <c:pt idx="7">
                  <c:v>2178.0599999999981</c:v>
                </c:pt>
                <c:pt idx="8">
                  <c:v>3611.2000999999991</c:v>
                </c:pt>
                <c:pt idx="9">
                  <c:v>4520.6027999999942</c:v>
                </c:pt>
                <c:pt idx="10">
                  <c:v>4058.6687000000011</c:v>
                </c:pt>
                <c:pt idx="11">
                  <c:v>3857.276299999995</c:v>
                </c:pt>
                <c:pt idx="12">
                  <c:v>5882.7221</c:v>
                </c:pt>
                <c:pt idx="13">
                  <c:v>2540.703099999997</c:v>
                </c:pt>
                <c:pt idx="14">
                  <c:v>2876.8850000000011</c:v>
                </c:pt>
                <c:pt idx="15">
                  <c:v>2953.6519000000021</c:v>
                </c:pt>
                <c:pt idx="16">
                  <c:v>3804.6034999999938</c:v>
                </c:pt>
                <c:pt idx="17">
                  <c:v>5962.8829999999916</c:v>
                </c:pt>
                <c:pt idx="18">
                  <c:v>4827.9674999999988</c:v>
                </c:pt>
                <c:pt idx="19">
                  <c:v>4870.398199999996</c:v>
                </c:pt>
                <c:pt idx="20">
                  <c:v>12483.398399999969</c:v>
                </c:pt>
                <c:pt idx="21">
                  <c:v>16011.381499999919</c:v>
                </c:pt>
                <c:pt idx="22">
                  <c:v>17825.459199999921</c:v>
                </c:pt>
                <c:pt idx="23">
                  <c:v>23823.76020000003</c:v>
                </c:pt>
                <c:pt idx="24">
                  <c:v>17137.607099999848</c:v>
                </c:pt>
                <c:pt idx="25">
                  <c:v>19035.252699999859</c:v>
                </c:pt>
                <c:pt idx="26">
                  <c:v>16593.8685</c:v>
                </c:pt>
                <c:pt idx="27">
                  <c:v>33062.140199999973</c:v>
                </c:pt>
                <c:pt idx="28">
                  <c:v>19339.758800000061</c:v>
                </c:pt>
                <c:pt idx="29">
                  <c:v>14543.40540000002</c:v>
                </c:pt>
                <c:pt idx="30">
                  <c:v>18148.14330000008</c:v>
                </c:pt>
                <c:pt idx="31">
                  <c:v>23318.89220000002</c:v>
                </c:pt>
                <c:pt idx="32">
                  <c:v>18436.4049000001</c:v>
                </c:pt>
                <c:pt idx="33">
                  <c:v>24116.054199999369</c:v>
                </c:pt>
                <c:pt idx="34">
                  <c:v>28535.349100000021</c:v>
                </c:pt>
                <c:pt idx="35">
                  <c:v>41291.02490000004</c:v>
                </c:pt>
                <c:pt idx="36">
                  <c:v>35701.46920000008</c:v>
                </c:pt>
                <c:pt idx="37">
                  <c:v>32886.867900000027</c:v>
                </c:pt>
                <c:pt idx="38">
                  <c:v>34865.298399999978</c:v>
                </c:pt>
                <c:pt idx="39">
                  <c:v>60490.253500000254</c:v>
                </c:pt>
                <c:pt idx="40">
                  <c:v>43959.293020000252</c:v>
                </c:pt>
                <c:pt idx="41">
                  <c:v>40734.518900000119</c:v>
                </c:pt>
                <c:pt idx="42">
                  <c:v>41145.751299999662</c:v>
                </c:pt>
                <c:pt idx="43">
                  <c:v>61714.268699999673</c:v>
                </c:pt>
                <c:pt idx="44">
                  <c:v>47844.034999999763</c:v>
                </c:pt>
                <c:pt idx="45">
                  <c:v>52920.350899999801</c:v>
                </c:pt>
                <c:pt idx="46">
                  <c:v>64719.847800000462</c:v>
                </c:pt>
                <c:pt idx="47">
                  <c:v>91504.156100000284</c:v>
                </c:pt>
                <c:pt idx="48">
                  <c:v>90722.792899999331</c:v>
                </c:pt>
                <c:pt idx="49">
                  <c:v>95554.086299998962</c:v>
                </c:pt>
                <c:pt idx="50">
                  <c:v>131867.57108000221</c:v>
                </c:pt>
                <c:pt idx="51">
                  <c:v>134036.52846999891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9690112"/>
        <c:axId val="89691648"/>
      </c:barChart>
      <c:catAx>
        <c:axId val="89690112"/>
        <c:scaling>
          <c:orientation val="minMax"/>
        </c:scaling>
        <c:delete val="1"/>
        <c:axPos val="b"/>
        <c:majorTickMark val="out"/>
        <c:minorTickMark val="none"/>
        <c:tickLblPos val="nextTo"/>
        <c:crossAx val="89691648"/>
        <c:crosses val="autoZero"/>
        <c:auto val="1"/>
        <c:lblAlgn val="ctr"/>
        <c:lblOffset val="100"/>
        <c:noMultiLvlLbl val="0"/>
      </c:catAx>
      <c:valAx>
        <c:axId val="896916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96901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[interconnection_working_20150114_mod.xlsx]Sheet3!PivotTable2</c:name>
    <c:fmtId val="-1"/>
  </c:pivotSource>
  <c:chart>
    <c:autoTitleDeleted val="1"/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</c:pivotFmts>
    <c:plotArea>
      <c:layout>
        <c:manualLayout>
          <c:layoutTarget val="inner"/>
          <c:xMode val="edge"/>
          <c:yMode val="edge"/>
          <c:x val="1.4643237486688001E-2"/>
          <c:y val="0.26671911880409099"/>
          <c:w val="0.80792401449020201"/>
          <c:h val="0.704432205612378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cat>
            <c:multiLvlStrRef>
              <c:f>Sheet3!$A$4:$A$70</c:f>
              <c:multiLvlStrCache>
                <c:ptCount val="52"/>
                <c:lvl>
                  <c:pt idx="0">
                    <c:v>Qtr4</c:v>
                  </c:pt>
                  <c:pt idx="1">
                    <c:v>Qtr2</c:v>
                  </c:pt>
                  <c:pt idx="2">
                    <c:v>Qtr3</c:v>
                  </c:pt>
                  <c:pt idx="3">
                    <c:v>Qtr4</c:v>
                  </c:pt>
                  <c:pt idx="4">
                    <c:v>Qtr1</c:v>
                  </c:pt>
                  <c:pt idx="5">
                    <c:v>Qtr2</c:v>
                  </c:pt>
                  <c:pt idx="6">
                    <c:v>Qtr3</c:v>
                  </c:pt>
                  <c:pt idx="7">
                    <c:v>Qtr4</c:v>
                  </c:pt>
                  <c:pt idx="8">
                    <c:v>Qtr1</c:v>
                  </c:pt>
                  <c:pt idx="9">
                    <c:v>Qtr2</c:v>
                  </c:pt>
                  <c:pt idx="10">
                    <c:v>Qtr3</c:v>
                  </c:pt>
                  <c:pt idx="11">
                    <c:v>Qtr4</c:v>
                  </c:pt>
                  <c:pt idx="12">
                    <c:v>Qtr1</c:v>
                  </c:pt>
                  <c:pt idx="13">
                    <c:v>Qtr2</c:v>
                  </c:pt>
                  <c:pt idx="14">
                    <c:v>Qtr3</c:v>
                  </c:pt>
                  <c:pt idx="15">
                    <c:v>Qtr4</c:v>
                  </c:pt>
                  <c:pt idx="16">
                    <c:v>Qtr1</c:v>
                  </c:pt>
                  <c:pt idx="17">
                    <c:v>Qtr2</c:v>
                  </c:pt>
                  <c:pt idx="18">
                    <c:v>Qtr3</c:v>
                  </c:pt>
                  <c:pt idx="19">
                    <c:v>Qtr4</c:v>
                  </c:pt>
                  <c:pt idx="20">
                    <c:v>Qtr1</c:v>
                  </c:pt>
                  <c:pt idx="21">
                    <c:v>Qtr2</c:v>
                  </c:pt>
                  <c:pt idx="22">
                    <c:v>Qtr3</c:v>
                  </c:pt>
                  <c:pt idx="23">
                    <c:v>Qtr4</c:v>
                  </c:pt>
                  <c:pt idx="24">
                    <c:v>Qtr1</c:v>
                  </c:pt>
                  <c:pt idx="25">
                    <c:v>Qtr2</c:v>
                  </c:pt>
                  <c:pt idx="26">
                    <c:v>Qtr3</c:v>
                  </c:pt>
                  <c:pt idx="27">
                    <c:v>Qtr4</c:v>
                  </c:pt>
                  <c:pt idx="28">
                    <c:v>Qtr1</c:v>
                  </c:pt>
                  <c:pt idx="29">
                    <c:v>Qtr2</c:v>
                  </c:pt>
                  <c:pt idx="30">
                    <c:v>Qtr3</c:v>
                  </c:pt>
                  <c:pt idx="31">
                    <c:v>Qtr4</c:v>
                  </c:pt>
                  <c:pt idx="32">
                    <c:v>Qtr1</c:v>
                  </c:pt>
                  <c:pt idx="33">
                    <c:v>Qtr2</c:v>
                  </c:pt>
                  <c:pt idx="34">
                    <c:v>Qtr3</c:v>
                  </c:pt>
                  <c:pt idx="35">
                    <c:v>Qtr4</c:v>
                  </c:pt>
                  <c:pt idx="36">
                    <c:v>Qtr1</c:v>
                  </c:pt>
                  <c:pt idx="37">
                    <c:v>Qtr2</c:v>
                  </c:pt>
                  <c:pt idx="38">
                    <c:v>Qtr3</c:v>
                  </c:pt>
                  <c:pt idx="39">
                    <c:v>Qtr4</c:v>
                  </c:pt>
                  <c:pt idx="40">
                    <c:v>Qtr1</c:v>
                  </c:pt>
                  <c:pt idx="41">
                    <c:v>Qtr2</c:v>
                  </c:pt>
                  <c:pt idx="42">
                    <c:v>Qtr3</c:v>
                  </c:pt>
                  <c:pt idx="43">
                    <c:v>Qtr4</c:v>
                  </c:pt>
                  <c:pt idx="44">
                    <c:v>Qtr1</c:v>
                  </c:pt>
                  <c:pt idx="45">
                    <c:v>Qtr2</c:v>
                  </c:pt>
                  <c:pt idx="46">
                    <c:v>Qtr3</c:v>
                  </c:pt>
                  <c:pt idx="47">
                    <c:v>Qtr4</c:v>
                  </c:pt>
                  <c:pt idx="48">
                    <c:v>Qtr1</c:v>
                  </c:pt>
                  <c:pt idx="49">
                    <c:v>Qtr2</c:v>
                  </c:pt>
                  <c:pt idx="50">
                    <c:v>Qtr3</c:v>
                  </c:pt>
                  <c:pt idx="51">
                    <c:v>Qtr4</c:v>
                  </c:pt>
                </c:lvl>
                <c:lvl>
                  <c:pt idx="0">
                    <c:v>2001</c:v>
                  </c:pt>
                  <c:pt idx="1">
                    <c:v>2002</c:v>
                  </c:pt>
                  <c:pt idx="4">
                    <c:v>2003</c:v>
                  </c:pt>
                  <c:pt idx="8">
                    <c:v>2004</c:v>
                  </c:pt>
                  <c:pt idx="12">
                    <c:v>2005</c:v>
                  </c:pt>
                  <c:pt idx="16">
                    <c:v>2006</c:v>
                  </c:pt>
                  <c:pt idx="20">
                    <c:v>2007</c:v>
                  </c:pt>
                  <c:pt idx="24">
                    <c:v>2008</c:v>
                  </c:pt>
                  <c:pt idx="28">
                    <c:v>2009</c:v>
                  </c:pt>
                  <c:pt idx="32">
                    <c:v>2010</c:v>
                  </c:pt>
                  <c:pt idx="36">
                    <c:v>2011</c:v>
                  </c:pt>
                  <c:pt idx="40">
                    <c:v>2012</c:v>
                  </c:pt>
                  <c:pt idx="44">
                    <c:v>2013</c:v>
                  </c:pt>
                  <c:pt idx="48">
                    <c:v>2014</c:v>
                  </c:pt>
                </c:lvl>
              </c:multiLvlStrCache>
            </c:multiLvlStrRef>
          </c:cat>
          <c:val>
            <c:numRef>
              <c:f>Sheet3!$B$4:$B$70</c:f>
              <c:numCache>
                <c:formatCode>General</c:formatCode>
                <c:ptCount val="52"/>
                <c:pt idx="0">
                  <c:v>35.462000000000003</c:v>
                </c:pt>
                <c:pt idx="1">
                  <c:v>122.483</c:v>
                </c:pt>
                <c:pt idx="2">
                  <c:v>424.30239999999992</c:v>
                </c:pt>
                <c:pt idx="3">
                  <c:v>1564.7039</c:v>
                </c:pt>
                <c:pt idx="4">
                  <c:v>1170.7853</c:v>
                </c:pt>
                <c:pt idx="5">
                  <c:v>1187.577899999998</c:v>
                </c:pt>
                <c:pt idx="6">
                  <c:v>1724.4914999999969</c:v>
                </c:pt>
                <c:pt idx="7">
                  <c:v>2178.0599999999981</c:v>
                </c:pt>
                <c:pt idx="8">
                  <c:v>3611.2000999999991</c:v>
                </c:pt>
                <c:pt idx="9">
                  <c:v>4520.6027999999942</c:v>
                </c:pt>
                <c:pt idx="10">
                  <c:v>4058.6687000000011</c:v>
                </c:pt>
                <c:pt idx="11">
                  <c:v>3857.276299999995</c:v>
                </c:pt>
                <c:pt idx="12">
                  <c:v>5882.7221</c:v>
                </c:pt>
                <c:pt idx="13">
                  <c:v>2540.703099999997</c:v>
                </c:pt>
                <c:pt idx="14">
                  <c:v>2876.8850000000011</c:v>
                </c:pt>
                <c:pt idx="15">
                  <c:v>2953.6519000000021</c:v>
                </c:pt>
                <c:pt idx="16">
                  <c:v>3804.6034999999938</c:v>
                </c:pt>
                <c:pt idx="17">
                  <c:v>5962.8829999999916</c:v>
                </c:pt>
                <c:pt idx="18">
                  <c:v>4827.9674999999988</c:v>
                </c:pt>
                <c:pt idx="19">
                  <c:v>4870.398199999996</c:v>
                </c:pt>
                <c:pt idx="20">
                  <c:v>12483.398399999969</c:v>
                </c:pt>
                <c:pt idx="21">
                  <c:v>16011.381499999919</c:v>
                </c:pt>
                <c:pt idx="22">
                  <c:v>17825.459199999921</c:v>
                </c:pt>
                <c:pt idx="23">
                  <c:v>23823.76020000003</c:v>
                </c:pt>
                <c:pt idx="24">
                  <c:v>17137.607099999848</c:v>
                </c:pt>
                <c:pt idx="25">
                  <c:v>19035.252699999859</c:v>
                </c:pt>
                <c:pt idx="26">
                  <c:v>16593.8685</c:v>
                </c:pt>
                <c:pt idx="27">
                  <c:v>33062.140199999973</c:v>
                </c:pt>
                <c:pt idx="28">
                  <c:v>19339.758800000061</c:v>
                </c:pt>
                <c:pt idx="29">
                  <c:v>14543.40540000002</c:v>
                </c:pt>
                <c:pt idx="30">
                  <c:v>18148.14330000008</c:v>
                </c:pt>
                <c:pt idx="31">
                  <c:v>23318.89220000002</c:v>
                </c:pt>
                <c:pt idx="32">
                  <c:v>18436.4049000001</c:v>
                </c:pt>
                <c:pt idx="33">
                  <c:v>24116.054199999369</c:v>
                </c:pt>
                <c:pt idx="34">
                  <c:v>28535.349100000021</c:v>
                </c:pt>
                <c:pt idx="35">
                  <c:v>41291.02490000004</c:v>
                </c:pt>
                <c:pt idx="36">
                  <c:v>35701.46920000008</c:v>
                </c:pt>
                <c:pt idx="37">
                  <c:v>32886.867900000027</c:v>
                </c:pt>
                <c:pt idx="38">
                  <c:v>34865.298399999978</c:v>
                </c:pt>
                <c:pt idx="39">
                  <c:v>60490.253500000254</c:v>
                </c:pt>
                <c:pt idx="40">
                  <c:v>43959.293020000288</c:v>
                </c:pt>
                <c:pt idx="41">
                  <c:v>40734.518900000119</c:v>
                </c:pt>
                <c:pt idx="42">
                  <c:v>41145.751299999662</c:v>
                </c:pt>
                <c:pt idx="43">
                  <c:v>61714.268699999673</c:v>
                </c:pt>
                <c:pt idx="44">
                  <c:v>47844.034999999763</c:v>
                </c:pt>
                <c:pt idx="45">
                  <c:v>52920.350899999772</c:v>
                </c:pt>
                <c:pt idx="46">
                  <c:v>64719.847800000462</c:v>
                </c:pt>
                <c:pt idx="47">
                  <c:v>91504.156100000284</c:v>
                </c:pt>
                <c:pt idx="48">
                  <c:v>90722.79289999936</c:v>
                </c:pt>
                <c:pt idx="49">
                  <c:v>95554.086299998962</c:v>
                </c:pt>
                <c:pt idx="50">
                  <c:v>131867.57108000221</c:v>
                </c:pt>
                <c:pt idx="51">
                  <c:v>134036.52846999891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1917696"/>
        <c:axId val="91919488"/>
      </c:barChart>
      <c:catAx>
        <c:axId val="91917696"/>
        <c:scaling>
          <c:orientation val="minMax"/>
        </c:scaling>
        <c:delete val="1"/>
        <c:axPos val="b"/>
        <c:majorTickMark val="out"/>
        <c:minorTickMark val="none"/>
        <c:tickLblPos val="nextTo"/>
        <c:crossAx val="91919488"/>
        <c:crosses val="autoZero"/>
        <c:auto val="1"/>
        <c:lblAlgn val="ctr"/>
        <c:lblOffset val="100"/>
        <c:noMultiLvlLbl val="0"/>
      </c:catAx>
      <c:valAx>
        <c:axId val="919194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19176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AB81C-5EE3-EC40-9333-0AC431557253}" type="datetimeFigureOut">
              <a:rPr lang="en-US" smtClean="0"/>
              <a:pPr/>
              <a:t>4/10/2015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AF3AB-75D7-C145-B972-4894B4087D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89791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022A3-7A4F-1F49-90F0-45719A382BBC}" type="datetimeFigureOut">
              <a:rPr lang="en-US" smtClean="0"/>
              <a:pPr/>
              <a:t>4/10/2015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74AB0-5529-514F-A755-7956CC776EB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5059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Archival Data back</a:t>
            </a:r>
            <a:r>
              <a:rPr lang="en-US" baseline="0" dirty="0" smtClean="0"/>
              <a:t> to January 2009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74AB0-5529-514F-A755-7956CC776EB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789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Stakeholder engagement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Regular, frequent updates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Iterative data integrity validation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Data integrity feedback loops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Documented data schema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Open, downloadable data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Inclusive data set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Automated reports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1200" dirty="0" smtClean="0"/>
              <a:t>Automated metrics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74AB0-5529-514F-A755-7956CC776EB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058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Customers: Informed purchase decisions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Solar Vendors: Competitive pricing and Market Research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Investors: Transparency on investment value and market potential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Policy makers: Real-time program refinements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Consumers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Solar Industry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Financial Industry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Administrators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Utilities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CPUC, CEC, Governor’s office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Policy makers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Academia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000" dirty="0" smtClean="0"/>
              <a:t>"Rather than having a single purpose, we hold that publishing these data serves multiple goals. First, it provides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market suppliers</a:t>
            </a:r>
            <a:r>
              <a:rPr lang="en-US" sz="2000" dirty="0" smtClean="0"/>
              <a:t> (manufacturers, contractor, and investors) with information about what equipment is being installed where and for how much. Second, it provides distributed generation (DG)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host customers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smtClean="0"/>
              <a:t>with information about which contractors are active in their area and at what price. Third, it provides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academic researchers and journalists</a:t>
            </a:r>
            <a:r>
              <a:rPr lang="en-US" sz="2000" b="1" u="sng" dirty="0" smtClean="0"/>
              <a:t> </a:t>
            </a:r>
            <a:r>
              <a:rPr lang="en-US" sz="2000" dirty="0" smtClean="0"/>
              <a:t>with vital information about the progress of the industry. Fourth, it helps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utilities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smtClean="0"/>
              <a:t>to understand the nature of their DG fleet and its impact on the grid and on needed resources. And fifth, it informs the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Commission and state government policy-makers</a:t>
            </a:r>
            <a:r>
              <a:rPr lang="en-US" sz="2000" dirty="0" smtClean="0"/>
              <a:t> about new technologies and market models, enabling them to intelligently modify existing programs and design future programs." 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74AB0-5529-514F-A755-7956CC776EB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4668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Customers: Informed purchase decisions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Solar Vendors: Competitive pricing and Market Research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Investors: Transparency on investment value and market potential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Policy makers: Real-time program refinements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Consumers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Solar Industry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Financial Industry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Administrators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Utilities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CPUC, CEC, Governor’s office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Policy makers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Academia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000" dirty="0" smtClean="0"/>
              <a:t>"Rather than having a single purpose, we hold that publishing these data serves multiple goals. First, it provides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market suppliers</a:t>
            </a:r>
            <a:r>
              <a:rPr lang="en-US" sz="2000" dirty="0" smtClean="0"/>
              <a:t> (manufacturers, contractor, and investors) with information about what equipment is being installed where and for how much. Second, it provides distributed generation (DG)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host customers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smtClean="0"/>
              <a:t>with information about which contractors are active in their area and at what price. Third, it provides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academic researchers and journalists</a:t>
            </a:r>
            <a:r>
              <a:rPr lang="en-US" sz="2000" b="1" u="sng" dirty="0" smtClean="0"/>
              <a:t> </a:t>
            </a:r>
            <a:r>
              <a:rPr lang="en-US" sz="2000" dirty="0" smtClean="0"/>
              <a:t>with vital information about the progress of the industry. Fourth, it helps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utilities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smtClean="0"/>
              <a:t>to understand the nature of their DG fleet and its impact on the grid and on needed resources. And fifth, it informs the </a:t>
            </a:r>
            <a:r>
              <a:rPr lang="en-US" sz="2000" b="1" u="sng" dirty="0" smtClean="0">
                <a:solidFill>
                  <a:schemeClr val="accent2">
                    <a:lumMod val="75000"/>
                  </a:schemeClr>
                </a:solidFill>
              </a:rPr>
              <a:t>Commission and state government policy-makers</a:t>
            </a:r>
            <a:r>
              <a:rPr lang="en-US" sz="2000" dirty="0" smtClean="0"/>
              <a:t> about new technologies and market models, enabling them to intelligently modify existing programs and design future programs." 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74AB0-5529-514F-A755-7956CC776EBB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466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Create uniform data schemas for IDSM projects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Provide locational data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Provide summary demand and consumption data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Bonus! Allow request of detail data funneled to customers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Create data integrity feedback loops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Create reports and features around major stakeholder use cases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74AB0-5529-514F-A755-7956CC776EBB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447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US" sz="1200" dirty="0" smtClean="0"/>
              <a:t>Integrated Project Performance Data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Building Models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Cross-reference future data sets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Integration with Energy Data Center, Climate, Marketplace indicators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74AB0-5529-514F-A755-7956CC776EBB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451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595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 userDrawn="1"/>
        </p:nvSpPr>
        <p:spPr>
          <a:xfrm>
            <a:off x="851791" y="4356804"/>
            <a:ext cx="27940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PRESENTED BY</a:t>
            </a:r>
            <a:endParaRPr lang="en-US" sz="1600" b="1" dirty="0">
              <a:solidFill>
                <a:schemeClr val="bg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Placeholder 15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851794" y="4992853"/>
            <a:ext cx="2794000" cy="80192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Company Name(s)</a:t>
            </a:r>
          </a:p>
        </p:txBody>
      </p:sp>
      <p:sp>
        <p:nvSpPr>
          <p:cNvPr id="41" name="Text Placeholder 15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876306" y="3570569"/>
            <a:ext cx="2794000" cy="596702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b="0" baseline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JULY 29, 2014</a:t>
            </a:r>
          </a:p>
        </p:txBody>
      </p:sp>
      <p:sp>
        <p:nvSpPr>
          <p:cNvPr id="18" name="Text Placeholder 15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851795" y="696688"/>
            <a:ext cx="8030948" cy="2424330"/>
          </a:xfrm>
        </p:spPr>
        <p:txBody>
          <a:bodyPr anchor="t">
            <a:noAutofit/>
          </a:bodyPr>
          <a:lstStyle>
            <a:lvl1pPr marL="0" indent="0" algn="l">
              <a:buNone/>
              <a:defRPr sz="4800" b="1" baseline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INSERT PRESENTATION NAME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20" hasCustomPrompt="1"/>
          </p:nvPr>
        </p:nvSpPr>
        <p:spPr>
          <a:xfrm>
            <a:off x="851794" y="2264289"/>
            <a:ext cx="8030949" cy="1270395"/>
          </a:xfrm>
        </p:spPr>
        <p:txBody>
          <a:bodyPr anchor="t">
            <a:normAutofit/>
          </a:bodyPr>
          <a:lstStyle>
            <a:lvl1pPr marL="0" indent="0" algn="l">
              <a:buNone/>
              <a:defRPr sz="2400" b="0" i="1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TAGLINE – CAN DELETE IF NOT NEEDED</a:t>
            </a: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23" hasCustomPrompt="1"/>
          </p:nvPr>
        </p:nvSpPr>
        <p:spPr>
          <a:xfrm>
            <a:off x="851794" y="4695358"/>
            <a:ext cx="2794000" cy="377385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(Person Name(s))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" y="6096000"/>
            <a:ext cx="4727448" cy="60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030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-12700" y="0"/>
            <a:ext cx="9182100" cy="1112363"/>
          </a:xfrm>
          <a:prstGeom prst="rect">
            <a:avLst/>
          </a:prstGeom>
          <a:solidFill>
            <a:srgbClr val="5953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8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338945"/>
            <a:ext cx="8229600" cy="673100"/>
          </a:xfrm>
        </p:spPr>
        <p:txBody>
          <a:bodyPr anchor="t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Title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idx="26"/>
          </p:nvPr>
        </p:nvSpPr>
        <p:spPr>
          <a:xfrm>
            <a:off x="862561" y="1371600"/>
            <a:ext cx="7748040" cy="4615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65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old Statement/Quo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>
          <a:xfrm>
            <a:off x="883746" y="3092096"/>
            <a:ext cx="8229600" cy="1143000"/>
          </a:xfrm>
        </p:spPr>
        <p:txBody>
          <a:bodyPr anchor="t">
            <a:noAutofit/>
          </a:bodyPr>
          <a:lstStyle>
            <a:lvl1pPr algn="l">
              <a:defRPr sz="4800" b="1" i="0" u="none" cap="all" baseline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Divider slide /bold statement or quote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446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old Statement/Quote">
    <p:bg>
      <p:bgPr>
        <a:solidFill>
          <a:srgbClr val="595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>
          <a:xfrm>
            <a:off x="883746" y="3048554"/>
            <a:ext cx="8229600" cy="1143000"/>
          </a:xfrm>
        </p:spPr>
        <p:txBody>
          <a:bodyPr anchor="t">
            <a:noAutofit/>
          </a:bodyPr>
          <a:lstStyle>
            <a:lvl1pPr algn="l">
              <a:defRPr sz="4800" b="1" i="0" u="none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Divider slide /bold statement or quote</a:t>
            </a:r>
            <a:endParaRPr lang="en-US" dirty="0"/>
          </a:p>
        </p:txBody>
      </p:sp>
      <p:sp>
        <p:nvSpPr>
          <p:cNvPr id="2" name="TextBox 1"/>
          <p:cNvSpPr txBox="1"/>
          <p:nvPr userDrawn="1"/>
        </p:nvSpPr>
        <p:spPr>
          <a:xfrm flipH="1" flipV="1">
            <a:off x="109744" y="1482606"/>
            <a:ext cx="1285568" cy="210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05"/>
          <a:stretch/>
        </p:blipFill>
        <p:spPr>
          <a:xfrm>
            <a:off x="322638" y="6133372"/>
            <a:ext cx="668422" cy="484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2700" y="0"/>
            <a:ext cx="9182100" cy="1112363"/>
          </a:xfrm>
          <a:prstGeom prst="rect">
            <a:avLst/>
          </a:prstGeom>
          <a:solidFill>
            <a:srgbClr val="5953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8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338945"/>
            <a:ext cx="8229600" cy="673100"/>
          </a:xfrm>
        </p:spPr>
        <p:txBody>
          <a:bodyPr anchor="t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Title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408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-12700" y="0"/>
            <a:ext cx="9182100" cy="1112363"/>
          </a:xfrm>
          <a:prstGeom prst="rect">
            <a:avLst/>
          </a:prstGeom>
          <a:solidFill>
            <a:srgbClr val="5953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167495"/>
            <a:ext cx="1898650" cy="285750"/>
          </a:xfrm>
        </p:spPr>
        <p:txBody>
          <a:bodyPr>
            <a:normAutofit/>
          </a:bodyPr>
          <a:lstStyle>
            <a:lvl1pPr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58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338945"/>
            <a:ext cx="8229600" cy="673100"/>
          </a:xfrm>
        </p:spPr>
        <p:txBody>
          <a:bodyPr anchor="t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Title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4" name="Text Placeholder 2"/>
          <p:cNvSpPr>
            <a:spLocks noGrp="1"/>
          </p:cNvSpPr>
          <p:nvPr>
            <p:ph idx="26"/>
          </p:nvPr>
        </p:nvSpPr>
        <p:spPr>
          <a:xfrm>
            <a:off x="862561" y="1371600"/>
            <a:ext cx="7748040" cy="4615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596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 userDrawn="1"/>
        </p:nvSpPr>
        <p:spPr>
          <a:xfrm>
            <a:off x="-12700" y="0"/>
            <a:ext cx="9182100" cy="1112363"/>
          </a:xfrm>
          <a:prstGeom prst="rect">
            <a:avLst/>
          </a:prstGeom>
          <a:solidFill>
            <a:srgbClr val="5953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6" name="Text Placeholder 24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1111328"/>
            <a:ext cx="749300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2005</a:t>
            </a:r>
            <a:endParaRPr lang="en-US" dirty="0"/>
          </a:p>
        </p:txBody>
      </p:sp>
      <p:sp>
        <p:nvSpPr>
          <p:cNvPr id="27" name="Text Placeholder 24"/>
          <p:cNvSpPr>
            <a:spLocks noGrp="1"/>
          </p:cNvSpPr>
          <p:nvPr>
            <p:ph type="body" sz="quarter" idx="15" hasCustomPrompt="1"/>
          </p:nvPr>
        </p:nvSpPr>
        <p:spPr>
          <a:xfrm>
            <a:off x="84170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2006</a:t>
            </a:r>
            <a:endParaRPr lang="en-US" dirty="0"/>
          </a:p>
        </p:txBody>
      </p:sp>
      <p:sp>
        <p:nvSpPr>
          <p:cNvPr id="35" name="Text Placeholder 24"/>
          <p:cNvSpPr>
            <a:spLocks noGrp="1"/>
          </p:cNvSpPr>
          <p:nvPr>
            <p:ph type="body" sz="quarter" idx="16" hasCustomPrompt="1"/>
          </p:nvPr>
        </p:nvSpPr>
        <p:spPr>
          <a:xfrm>
            <a:off x="168117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2007</a:t>
            </a:r>
            <a:endParaRPr lang="en-US" dirty="0"/>
          </a:p>
        </p:txBody>
      </p:sp>
      <p:sp>
        <p:nvSpPr>
          <p:cNvPr id="36" name="Text Placeholder 24"/>
          <p:cNvSpPr>
            <a:spLocks noGrp="1"/>
          </p:cNvSpPr>
          <p:nvPr>
            <p:ph type="body" sz="quarter" idx="17" hasCustomPrompt="1"/>
          </p:nvPr>
        </p:nvSpPr>
        <p:spPr>
          <a:xfrm>
            <a:off x="252064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2008</a:t>
            </a:r>
            <a:endParaRPr lang="en-US" dirty="0"/>
          </a:p>
        </p:txBody>
      </p:sp>
      <p:sp>
        <p:nvSpPr>
          <p:cNvPr id="37" name="Text Placeholder 24"/>
          <p:cNvSpPr>
            <a:spLocks noGrp="1"/>
          </p:cNvSpPr>
          <p:nvPr>
            <p:ph type="body" sz="quarter" idx="18" hasCustomPrompt="1"/>
          </p:nvPr>
        </p:nvSpPr>
        <p:spPr>
          <a:xfrm>
            <a:off x="336011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2009</a:t>
            </a:r>
            <a:endParaRPr lang="en-US" dirty="0"/>
          </a:p>
        </p:txBody>
      </p:sp>
      <p:sp>
        <p:nvSpPr>
          <p:cNvPr id="38" name="Text Placeholder 24"/>
          <p:cNvSpPr>
            <a:spLocks noGrp="1"/>
          </p:cNvSpPr>
          <p:nvPr>
            <p:ph type="body" sz="quarter" idx="19" hasCustomPrompt="1"/>
          </p:nvPr>
        </p:nvSpPr>
        <p:spPr>
          <a:xfrm>
            <a:off x="419958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2010</a:t>
            </a:r>
            <a:endParaRPr lang="en-US" dirty="0"/>
          </a:p>
        </p:txBody>
      </p:sp>
      <p:sp>
        <p:nvSpPr>
          <p:cNvPr id="39" name="Text Placeholder 24"/>
          <p:cNvSpPr>
            <a:spLocks noGrp="1"/>
          </p:cNvSpPr>
          <p:nvPr>
            <p:ph type="body" sz="quarter" idx="20" hasCustomPrompt="1"/>
          </p:nvPr>
        </p:nvSpPr>
        <p:spPr>
          <a:xfrm>
            <a:off x="503905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2011</a:t>
            </a:r>
            <a:endParaRPr lang="en-US" dirty="0"/>
          </a:p>
        </p:txBody>
      </p:sp>
      <p:sp>
        <p:nvSpPr>
          <p:cNvPr id="40" name="Text Placeholder 24"/>
          <p:cNvSpPr>
            <a:spLocks noGrp="1"/>
          </p:cNvSpPr>
          <p:nvPr>
            <p:ph type="body" sz="quarter" idx="21" hasCustomPrompt="1"/>
          </p:nvPr>
        </p:nvSpPr>
        <p:spPr>
          <a:xfrm>
            <a:off x="587852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2012</a:t>
            </a:r>
            <a:endParaRPr lang="en-US" dirty="0"/>
          </a:p>
        </p:txBody>
      </p:sp>
      <p:sp>
        <p:nvSpPr>
          <p:cNvPr id="41" name="Text Placeholder 24"/>
          <p:cNvSpPr>
            <a:spLocks noGrp="1"/>
          </p:cNvSpPr>
          <p:nvPr>
            <p:ph type="body" sz="quarter" idx="22" hasCustomPrompt="1"/>
          </p:nvPr>
        </p:nvSpPr>
        <p:spPr>
          <a:xfrm>
            <a:off x="671799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2013</a:t>
            </a:r>
            <a:endParaRPr lang="en-US" dirty="0"/>
          </a:p>
        </p:txBody>
      </p:sp>
      <p:sp>
        <p:nvSpPr>
          <p:cNvPr id="42" name="Text Placeholder 24"/>
          <p:cNvSpPr>
            <a:spLocks noGrp="1"/>
          </p:cNvSpPr>
          <p:nvPr>
            <p:ph type="body" sz="quarter" idx="23" hasCustomPrompt="1"/>
          </p:nvPr>
        </p:nvSpPr>
        <p:spPr>
          <a:xfrm>
            <a:off x="7557463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2014</a:t>
            </a:r>
            <a:endParaRPr lang="en-US" dirty="0"/>
          </a:p>
        </p:txBody>
      </p:sp>
      <p:sp>
        <p:nvSpPr>
          <p:cNvPr id="54" name="Text Placeholder 24"/>
          <p:cNvSpPr>
            <a:spLocks noGrp="1"/>
          </p:cNvSpPr>
          <p:nvPr>
            <p:ph type="body" sz="quarter" idx="24" hasCustomPrompt="1"/>
          </p:nvPr>
        </p:nvSpPr>
        <p:spPr>
          <a:xfrm>
            <a:off x="8396932" y="1111328"/>
            <a:ext cx="747068" cy="285750"/>
          </a:xfrm>
          <a:solidFill>
            <a:srgbClr val="59535C"/>
          </a:solidFill>
        </p:spPr>
        <p:txBody>
          <a:bodyPr anchor="ctr">
            <a:normAutofit/>
          </a:bodyPr>
          <a:lstStyle>
            <a:lvl1pPr algn="ctr"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2015</a:t>
            </a:r>
            <a:endParaRPr lang="en-US" dirty="0"/>
          </a:p>
        </p:txBody>
      </p:sp>
      <p:sp>
        <p:nvSpPr>
          <p:cNvPr id="58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338945"/>
            <a:ext cx="8229600" cy="673100"/>
          </a:xfrm>
        </p:spPr>
        <p:txBody>
          <a:bodyPr anchor="t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</a:t>
            </a:r>
            <a:br>
              <a:rPr lang="en-US" dirty="0" smtClean="0"/>
            </a:br>
            <a:endParaRPr lang="en-US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773111" y="1200228"/>
            <a:ext cx="7612662" cy="214313"/>
            <a:chOff x="773111" y="851695"/>
            <a:chExt cx="7612662" cy="359299"/>
          </a:xfrm>
          <a:solidFill>
            <a:srgbClr val="59535C"/>
          </a:solidFill>
        </p:grpSpPr>
        <p:cxnSp>
          <p:nvCxnSpPr>
            <p:cNvPr id="74" name="Straight Connector 73"/>
            <p:cNvCxnSpPr/>
            <p:nvPr userDrawn="1"/>
          </p:nvCxnSpPr>
          <p:spPr>
            <a:xfrm rot="5400000" flipH="1" flipV="1">
              <a:off x="3131280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 userDrawn="1"/>
          </p:nvCxnSpPr>
          <p:spPr>
            <a:xfrm rot="5400000" flipH="1" flipV="1">
              <a:off x="594255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 userDrawn="1"/>
          </p:nvCxnSpPr>
          <p:spPr>
            <a:xfrm rot="5400000" flipH="1" flipV="1">
              <a:off x="1439930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 userDrawn="1"/>
          </p:nvCxnSpPr>
          <p:spPr>
            <a:xfrm rot="5400000" flipH="1" flipV="1">
              <a:off x="2285605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 userDrawn="1"/>
          </p:nvCxnSpPr>
          <p:spPr>
            <a:xfrm rot="5400000" flipH="1" flipV="1">
              <a:off x="6513980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 userDrawn="1"/>
          </p:nvCxnSpPr>
          <p:spPr>
            <a:xfrm rot="5400000" flipH="1" flipV="1">
              <a:off x="3976955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 userDrawn="1"/>
          </p:nvCxnSpPr>
          <p:spPr>
            <a:xfrm rot="5400000" flipH="1" flipV="1">
              <a:off x="4822630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 userDrawn="1"/>
          </p:nvCxnSpPr>
          <p:spPr>
            <a:xfrm rot="5400000" flipH="1" flipV="1">
              <a:off x="5668305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 userDrawn="1"/>
          </p:nvCxnSpPr>
          <p:spPr>
            <a:xfrm rot="5400000" flipH="1" flipV="1">
              <a:off x="8205329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 userDrawn="1"/>
          </p:nvCxnSpPr>
          <p:spPr>
            <a:xfrm rot="5400000" flipH="1" flipV="1">
              <a:off x="7359655" y="1030551"/>
              <a:ext cx="359299" cy="1588"/>
            </a:xfrm>
            <a:prstGeom prst="line">
              <a:avLst/>
            </a:prstGeom>
            <a:grpFill/>
            <a:ln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 Placeholder 2"/>
          <p:cNvSpPr>
            <a:spLocks noGrp="1"/>
          </p:cNvSpPr>
          <p:nvPr>
            <p:ph idx="26"/>
          </p:nvPr>
        </p:nvSpPr>
        <p:spPr>
          <a:xfrm>
            <a:off x="862561" y="1698171"/>
            <a:ext cx="7748040" cy="4278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0" name="Picture 2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lumn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Straight Connector 60"/>
          <p:cNvCxnSpPr/>
          <p:nvPr userDrawn="1"/>
        </p:nvCxnSpPr>
        <p:spPr>
          <a:xfrm rot="5400000">
            <a:off x="421482" y="3541711"/>
            <a:ext cx="3995738" cy="1588"/>
          </a:xfrm>
          <a:prstGeom prst="line">
            <a:avLst/>
          </a:prstGeom>
          <a:ln w="12700" cap="flat" cmpd="sng" algn="ctr">
            <a:solidFill>
              <a:srgbClr val="A4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 userDrawn="1"/>
        </p:nvCxnSpPr>
        <p:spPr>
          <a:xfrm rot="5400000">
            <a:off x="2562225" y="3540917"/>
            <a:ext cx="3995738" cy="1588"/>
          </a:xfrm>
          <a:prstGeom prst="line">
            <a:avLst/>
          </a:prstGeom>
          <a:ln w="12700" cap="flat" cmpd="sng" algn="ctr">
            <a:solidFill>
              <a:srgbClr val="A4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 userDrawn="1"/>
        </p:nvCxnSpPr>
        <p:spPr>
          <a:xfrm rot="5400000">
            <a:off x="4725194" y="3540917"/>
            <a:ext cx="3995738" cy="1588"/>
          </a:xfrm>
          <a:prstGeom prst="line">
            <a:avLst/>
          </a:prstGeom>
          <a:ln w="12700" cap="flat" cmpd="sng" algn="ctr">
            <a:solidFill>
              <a:srgbClr val="A4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14"/>
          <p:cNvSpPr>
            <a:spLocks noGrp="1"/>
          </p:cNvSpPr>
          <p:nvPr>
            <p:ph type="body" sz="quarter" idx="28" hasCustomPrompt="1"/>
          </p:nvPr>
        </p:nvSpPr>
        <p:spPr>
          <a:xfrm>
            <a:off x="381001" y="1543842"/>
            <a:ext cx="1898650" cy="758825"/>
          </a:xfrm>
        </p:spPr>
        <p:txBody>
          <a:bodyPr numCol="1">
            <a:normAutofit/>
          </a:bodyPr>
          <a:lstStyle>
            <a:lvl1pPr marL="0" indent="0">
              <a:buNone/>
              <a:defRPr sz="1600" b="1" i="0" cap="all" baseline="0">
                <a:solidFill>
                  <a:srgbClr val="59535C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1</a:t>
            </a:r>
          </a:p>
        </p:txBody>
      </p:sp>
      <p:sp>
        <p:nvSpPr>
          <p:cNvPr id="24" name="Text Placeholder 14"/>
          <p:cNvSpPr>
            <a:spLocks noGrp="1"/>
          </p:cNvSpPr>
          <p:nvPr>
            <p:ph type="body" sz="quarter" idx="29" hasCustomPrompt="1"/>
          </p:nvPr>
        </p:nvSpPr>
        <p:spPr>
          <a:xfrm>
            <a:off x="2533651" y="1543842"/>
            <a:ext cx="1898650" cy="758825"/>
          </a:xfrm>
        </p:spPr>
        <p:txBody>
          <a:bodyPr numCol="1">
            <a:normAutofit/>
          </a:bodyPr>
          <a:lstStyle>
            <a:lvl1pPr marL="0" indent="0">
              <a:buNone/>
              <a:defRPr sz="1600" b="1" i="0" cap="all" baseline="0">
                <a:solidFill>
                  <a:srgbClr val="59535C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2</a:t>
            </a:r>
          </a:p>
          <a:p>
            <a:pPr lvl="0"/>
            <a:endParaRPr lang="en-US" dirty="0"/>
          </a:p>
        </p:txBody>
      </p:sp>
      <p:sp>
        <p:nvSpPr>
          <p:cNvPr id="25" name="Text Placeholder 14"/>
          <p:cNvSpPr>
            <a:spLocks noGrp="1"/>
          </p:cNvSpPr>
          <p:nvPr>
            <p:ph type="body" sz="quarter" idx="30" hasCustomPrompt="1"/>
          </p:nvPr>
        </p:nvSpPr>
        <p:spPr>
          <a:xfrm>
            <a:off x="4686301" y="1543842"/>
            <a:ext cx="1898650" cy="758825"/>
          </a:xfrm>
        </p:spPr>
        <p:txBody>
          <a:bodyPr numCol="1">
            <a:normAutofit/>
          </a:bodyPr>
          <a:lstStyle>
            <a:lvl1pPr marL="0" indent="0">
              <a:buNone/>
              <a:defRPr sz="1600" b="1" i="0" cap="all" baseline="0">
                <a:solidFill>
                  <a:srgbClr val="59535C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3</a:t>
            </a:r>
          </a:p>
          <a:p>
            <a:pPr lvl="0"/>
            <a:endParaRPr lang="en-US" dirty="0"/>
          </a:p>
        </p:txBody>
      </p:sp>
      <p:sp>
        <p:nvSpPr>
          <p:cNvPr id="26" name="Text Placeholder 14"/>
          <p:cNvSpPr>
            <a:spLocks noGrp="1"/>
          </p:cNvSpPr>
          <p:nvPr>
            <p:ph type="body" sz="quarter" idx="31" hasCustomPrompt="1"/>
          </p:nvPr>
        </p:nvSpPr>
        <p:spPr>
          <a:xfrm>
            <a:off x="6838950" y="1543842"/>
            <a:ext cx="1898650" cy="758825"/>
          </a:xfrm>
        </p:spPr>
        <p:txBody>
          <a:bodyPr vert="horz" wrap="square" numCol="1">
            <a:normAutofit/>
          </a:bodyPr>
          <a:lstStyle>
            <a:lvl1pPr marL="0" indent="0" algn="l">
              <a:buFont typeface="Arial"/>
              <a:buNone/>
              <a:defRPr sz="1600" b="1" i="0" cap="all" baseline="0">
                <a:solidFill>
                  <a:srgbClr val="59535C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buNone/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4</a:t>
            </a:r>
            <a:endParaRPr lang="en-US" dirty="0"/>
          </a:p>
        </p:txBody>
      </p:sp>
      <p:sp>
        <p:nvSpPr>
          <p:cNvPr id="27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276225"/>
            <a:ext cx="8229600" cy="673100"/>
          </a:xfrm>
        </p:spPr>
        <p:txBody>
          <a:bodyPr anchor="t">
            <a:noAutofit/>
          </a:bodyPr>
          <a:lstStyle>
            <a:lvl1pPr algn="l">
              <a:defRPr sz="3600" b="1" baseline="0">
                <a:solidFill>
                  <a:srgbClr val="59535C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2"/>
          </p:nvPr>
        </p:nvSpPr>
        <p:spPr>
          <a:xfrm>
            <a:off x="381000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</a:lstStyle>
          <a:p>
            <a:pPr lvl="0"/>
            <a:endParaRPr lang="en-US" dirty="0"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33"/>
          </p:nvPr>
        </p:nvSpPr>
        <p:spPr>
          <a:xfrm>
            <a:off x="2533651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</a:lstStyle>
          <a:p>
            <a:pPr lvl="0"/>
            <a:endParaRPr lang="en-US" dirty="0"/>
          </a:p>
        </p:txBody>
      </p:sp>
      <p:sp>
        <p:nvSpPr>
          <p:cNvPr id="29" name="Text Placeholder 4"/>
          <p:cNvSpPr>
            <a:spLocks noGrp="1"/>
          </p:cNvSpPr>
          <p:nvPr>
            <p:ph type="body" sz="quarter" idx="34"/>
          </p:nvPr>
        </p:nvSpPr>
        <p:spPr>
          <a:xfrm>
            <a:off x="4686301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</a:lstStyle>
          <a:p>
            <a:pPr lvl="0"/>
            <a:endParaRPr lang="en-US" dirty="0"/>
          </a:p>
        </p:txBody>
      </p:sp>
      <p:sp>
        <p:nvSpPr>
          <p:cNvPr id="30" name="Text Placeholder 4"/>
          <p:cNvSpPr>
            <a:spLocks noGrp="1"/>
          </p:cNvSpPr>
          <p:nvPr>
            <p:ph type="body" sz="quarter" idx="35"/>
          </p:nvPr>
        </p:nvSpPr>
        <p:spPr>
          <a:xfrm>
            <a:off x="6838950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</a:lstStyle>
          <a:p>
            <a:pPr lvl="0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6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37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lumn Content Grey">
    <p:bg>
      <p:bgPr>
        <a:solidFill>
          <a:srgbClr val="595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 Placeholder 14"/>
          <p:cNvSpPr>
            <a:spLocks noGrp="1"/>
          </p:cNvSpPr>
          <p:nvPr>
            <p:ph type="body" sz="quarter" idx="28" hasCustomPrompt="1"/>
          </p:nvPr>
        </p:nvSpPr>
        <p:spPr>
          <a:xfrm>
            <a:off x="381001" y="1543842"/>
            <a:ext cx="1898650" cy="758825"/>
          </a:xfrm>
        </p:spPr>
        <p:txBody>
          <a:bodyPr numCol="1">
            <a:normAutofit/>
          </a:bodyPr>
          <a:lstStyle>
            <a:lvl1pPr marL="0" indent="0">
              <a:buNone/>
              <a:defRPr sz="1600" b="1" cap="all" baseline="0">
                <a:ln>
                  <a:noFill/>
                </a:ln>
                <a:solidFill>
                  <a:schemeClr val="accent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1</a:t>
            </a:r>
          </a:p>
        </p:txBody>
      </p:sp>
      <p:sp>
        <p:nvSpPr>
          <p:cNvPr id="56" name="Text Placeholder 14"/>
          <p:cNvSpPr>
            <a:spLocks noGrp="1"/>
          </p:cNvSpPr>
          <p:nvPr>
            <p:ph type="body" sz="quarter" idx="29" hasCustomPrompt="1"/>
          </p:nvPr>
        </p:nvSpPr>
        <p:spPr>
          <a:xfrm>
            <a:off x="2533651" y="1543842"/>
            <a:ext cx="1898650" cy="758825"/>
          </a:xfrm>
        </p:spPr>
        <p:txBody>
          <a:bodyPr numCol="1">
            <a:normAutofit/>
          </a:bodyPr>
          <a:lstStyle>
            <a:lvl1pPr marL="0" indent="0">
              <a:buNone/>
              <a:defRPr sz="1600" b="1" cap="all" baseline="0">
                <a:ln>
                  <a:noFill/>
                </a:ln>
                <a:solidFill>
                  <a:schemeClr val="accent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2</a:t>
            </a:r>
          </a:p>
          <a:p>
            <a:pPr lvl="0"/>
            <a:endParaRPr lang="en-US" dirty="0"/>
          </a:p>
        </p:txBody>
      </p:sp>
      <p:sp>
        <p:nvSpPr>
          <p:cNvPr id="57" name="Text Placeholder 14"/>
          <p:cNvSpPr>
            <a:spLocks noGrp="1"/>
          </p:cNvSpPr>
          <p:nvPr>
            <p:ph type="body" sz="quarter" idx="30" hasCustomPrompt="1"/>
          </p:nvPr>
        </p:nvSpPr>
        <p:spPr>
          <a:xfrm>
            <a:off x="4686301" y="1543842"/>
            <a:ext cx="1898650" cy="758825"/>
          </a:xfrm>
        </p:spPr>
        <p:txBody>
          <a:bodyPr numCol="1">
            <a:normAutofit/>
          </a:bodyPr>
          <a:lstStyle>
            <a:lvl1pPr marL="0" indent="0">
              <a:buNone/>
              <a:defRPr sz="1600" b="1" cap="all" baseline="0">
                <a:ln>
                  <a:noFill/>
                </a:ln>
                <a:solidFill>
                  <a:schemeClr val="accent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3</a:t>
            </a:r>
          </a:p>
          <a:p>
            <a:pPr lvl="0"/>
            <a:endParaRPr lang="en-US" dirty="0"/>
          </a:p>
        </p:txBody>
      </p:sp>
      <p:sp>
        <p:nvSpPr>
          <p:cNvPr id="58" name="Text Placeholder 14"/>
          <p:cNvSpPr>
            <a:spLocks noGrp="1"/>
          </p:cNvSpPr>
          <p:nvPr>
            <p:ph type="body" sz="quarter" idx="31" hasCustomPrompt="1"/>
          </p:nvPr>
        </p:nvSpPr>
        <p:spPr>
          <a:xfrm>
            <a:off x="6838950" y="1543842"/>
            <a:ext cx="1898650" cy="758825"/>
          </a:xfrm>
        </p:spPr>
        <p:txBody>
          <a:bodyPr vert="horz" wrap="square" numCol="1">
            <a:normAutofit/>
          </a:bodyPr>
          <a:lstStyle>
            <a:lvl1pPr marL="0" indent="0" algn="l">
              <a:buFont typeface="Arial"/>
              <a:buNone/>
              <a:defRPr sz="1600" b="1" cap="all" baseline="0">
                <a:solidFill>
                  <a:schemeClr val="accent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717073"/>
                </a:solidFill>
              </a:defRPr>
            </a:lvl2pPr>
            <a:lvl3pPr>
              <a:buNone/>
              <a:defRPr>
                <a:solidFill>
                  <a:srgbClr val="717073"/>
                </a:solidFill>
              </a:defRPr>
            </a:lvl3pPr>
            <a:lvl4pPr>
              <a:defRPr>
                <a:solidFill>
                  <a:srgbClr val="717073"/>
                </a:solidFill>
              </a:defRPr>
            </a:lvl4pPr>
            <a:lvl5pPr>
              <a:defRPr>
                <a:solidFill>
                  <a:srgbClr val="717073"/>
                </a:solidFill>
              </a:defRPr>
            </a:lvl5pPr>
          </a:lstStyle>
          <a:p>
            <a:pPr lvl="0"/>
            <a:r>
              <a:rPr lang="en-US" dirty="0" smtClean="0"/>
              <a:t>Column 4</a:t>
            </a:r>
            <a:endParaRPr lang="en-US" dirty="0"/>
          </a:p>
        </p:txBody>
      </p:sp>
      <p:sp>
        <p:nvSpPr>
          <p:cNvPr id="59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276225"/>
            <a:ext cx="8229600" cy="673100"/>
          </a:xfrm>
        </p:spPr>
        <p:txBody>
          <a:bodyPr anchor="t">
            <a:normAutofit/>
          </a:bodyPr>
          <a:lstStyle>
            <a:lvl1pPr algn="l">
              <a:defRPr sz="36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cxnSp>
        <p:nvCxnSpPr>
          <p:cNvPr id="61" name="Straight Connector 60"/>
          <p:cNvCxnSpPr/>
          <p:nvPr userDrawn="1"/>
        </p:nvCxnSpPr>
        <p:spPr>
          <a:xfrm rot="5400000">
            <a:off x="421482" y="3541711"/>
            <a:ext cx="3995738" cy="1588"/>
          </a:xfrm>
          <a:prstGeom prst="line">
            <a:avLst/>
          </a:prstGeom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 userDrawn="1"/>
        </p:nvCxnSpPr>
        <p:spPr>
          <a:xfrm rot="5400000">
            <a:off x="2562225" y="3540917"/>
            <a:ext cx="3995738" cy="1588"/>
          </a:xfrm>
          <a:prstGeom prst="line">
            <a:avLst/>
          </a:prstGeom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 userDrawn="1"/>
        </p:nvCxnSpPr>
        <p:spPr>
          <a:xfrm rot="5400000">
            <a:off x="4725194" y="3540917"/>
            <a:ext cx="3995738" cy="1588"/>
          </a:xfrm>
          <a:prstGeom prst="line">
            <a:avLst/>
          </a:prstGeom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4"/>
          <p:cNvSpPr>
            <a:spLocks noGrp="1"/>
          </p:cNvSpPr>
          <p:nvPr>
            <p:ph type="body" sz="quarter" idx="32"/>
          </p:nvPr>
        </p:nvSpPr>
        <p:spPr>
          <a:xfrm>
            <a:off x="381000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33"/>
          </p:nvPr>
        </p:nvSpPr>
        <p:spPr>
          <a:xfrm>
            <a:off x="2533651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34"/>
          </p:nvPr>
        </p:nvSpPr>
        <p:spPr>
          <a:xfrm>
            <a:off x="4686301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35"/>
          </p:nvPr>
        </p:nvSpPr>
        <p:spPr>
          <a:xfrm>
            <a:off x="6838950" y="2488747"/>
            <a:ext cx="1898650" cy="3048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05"/>
          <a:stretch/>
        </p:blipFill>
        <p:spPr>
          <a:xfrm>
            <a:off x="322638" y="6133372"/>
            <a:ext cx="668422" cy="484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6225"/>
            <a:ext cx="8229600" cy="673100"/>
          </a:xfrm>
        </p:spPr>
        <p:txBody>
          <a:bodyPr anchor="t">
            <a:normAutofit/>
          </a:bodyPr>
          <a:lstStyle>
            <a:lvl1pPr algn="l">
              <a:defRPr sz="3600" b="1" baseline="0">
                <a:solidFill>
                  <a:srgbClr val="59535C"/>
                </a:solidFill>
              </a:defRPr>
            </a:lvl1pPr>
          </a:lstStyle>
          <a:p>
            <a:r>
              <a:rPr lang="en-US" dirty="0" smtClean="0"/>
              <a:t>Title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95"/>
          <a:stretch/>
        </p:blipFill>
        <p:spPr>
          <a:xfrm>
            <a:off x="322637" y="6096000"/>
            <a:ext cx="723322" cy="52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Grey">
    <p:bg>
      <p:bgPr>
        <a:solidFill>
          <a:srgbClr val="595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1"/>
          <p:cNvSpPr>
            <a:spLocks noGrp="1"/>
          </p:cNvSpPr>
          <p:nvPr>
            <p:ph type="title" hasCustomPrompt="1"/>
          </p:nvPr>
        </p:nvSpPr>
        <p:spPr>
          <a:xfrm>
            <a:off x="381001" y="276225"/>
            <a:ext cx="8229600" cy="673100"/>
          </a:xfrm>
        </p:spPr>
        <p:txBody>
          <a:bodyPr anchor="t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05"/>
          <a:stretch/>
        </p:blipFill>
        <p:spPr>
          <a:xfrm>
            <a:off x="322638" y="6133372"/>
            <a:ext cx="668422" cy="48463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Info">
    <p:bg>
      <p:bgPr>
        <a:solidFill>
          <a:srgbClr val="595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851795" y="2253386"/>
            <a:ext cx="8030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</a:t>
            </a:r>
            <a:endParaRPr lang="en-U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20" hasCustomPrompt="1"/>
          </p:nvPr>
        </p:nvSpPr>
        <p:spPr>
          <a:xfrm>
            <a:off x="851795" y="3396497"/>
            <a:ext cx="6430748" cy="446196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b="1" i="0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JOHNATHAN DOE, PE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52488" y="3854224"/>
            <a:ext cx="4656137" cy="108743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jdoe@energy-solution.com</a:t>
            </a:r>
          </a:p>
          <a:p>
            <a:pPr lvl="0"/>
            <a:r>
              <a:rPr lang="en-US" dirty="0" smtClean="0"/>
              <a:t>(510) 482-4420 ext. XXX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" y="6096000"/>
            <a:ext cx="4727448" cy="60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69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rgbClr val="595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 userDrawn="1"/>
        </p:nvSpPr>
        <p:spPr>
          <a:xfrm>
            <a:off x="851791" y="4356804"/>
            <a:ext cx="27940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PRESENTED TO</a:t>
            </a:r>
            <a:endParaRPr lang="en-US" sz="1600" b="1" dirty="0">
              <a:solidFill>
                <a:schemeClr val="bg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3645793" y="4356804"/>
            <a:ext cx="27940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PRESENTED BY</a:t>
            </a:r>
            <a:endParaRPr lang="en-US" sz="1600" b="1" dirty="0">
              <a:solidFill>
                <a:schemeClr val="bg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Placeholder 15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851794" y="4992853"/>
            <a:ext cx="2794000" cy="80192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Company Name(s)</a:t>
            </a:r>
          </a:p>
        </p:txBody>
      </p:sp>
      <p:sp>
        <p:nvSpPr>
          <p:cNvPr id="41" name="Text Placeholder 15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876306" y="3570569"/>
            <a:ext cx="2794000" cy="596702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b="0" baseline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JULY 29, 2014</a:t>
            </a:r>
          </a:p>
        </p:txBody>
      </p:sp>
      <p:sp>
        <p:nvSpPr>
          <p:cNvPr id="18" name="Text Placeholder 15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851795" y="696688"/>
            <a:ext cx="8030948" cy="2424330"/>
          </a:xfrm>
        </p:spPr>
        <p:txBody>
          <a:bodyPr anchor="t">
            <a:noAutofit/>
          </a:bodyPr>
          <a:lstStyle>
            <a:lvl1pPr marL="0" indent="0" algn="l">
              <a:buNone/>
              <a:defRPr sz="4800" b="1" baseline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INSERT PRESENTATION NAME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060" y="5889171"/>
            <a:ext cx="4724410" cy="1066802"/>
          </a:xfrm>
          <a:prstGeom prst="rect">
            <a:avLst/>
          </a:prstGeom>
        </p:spPr>
      </p:pic>
      <p:sp>
        <p:nvSpPr>
          <p:cNvPr id="10" name="Text Placeholder 15"/>
          <p:cNvSpPr>
            <a:spLocks noGrp="1"/>
          </p:cNvSpPr>
          <p:nvPr>
            <p:ph type="body" sz="quarter" idx="20" hasCustomPrompt="1"/>
          </p:nvPr>
        </p:nvSpPr>
        <p:spPr>
          <a:xfrm>
            <a:off x="851794" y="2264289"/>
            <a:ext cx="8030949" cy="1270395"/>
          </a:xfrm>
        </p:spPr>
        <p:txBody>
          <a:bodyPr anchor="t">
            <a:normAutofit/>
          </a:bodyPr>
          <a:lstStyle>
            <a:lvl1pPr marL="0" indent="0" algn="l">
              <a:buNone/>
              <a:defRPr sz="2400" b="0" i="1" baseline="0">
                <a:solidFill>
                  <a:srgbClr val="A4C02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TAGLINE – CAN DELETE IF NOT NEEDED</a:t>
            </a: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23" hasCustomPrompt="1"/>
          </p:nvPr>
        </p:nvSpPr>
        <p:spPr>
          <a:xfrm>
            <a:off x="851794" y="4695358"/>
            <a:ext cx="2794000" cy="377385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aseline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(Person Name(s))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24" hasCustomPrompt="1"/>
          </p:nvPr>
        </p:nvSpPr>
        <p:spPr>
          <a:xfrm>
            <a:off x="3645794" y="4992853"/>
            <a:ext cx="2794000" cy="80192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Energy Solutions</a:t>
            </a:r>
          </a:p>
          <a:p>
            <a:pPr lvl="0"/>
            <a:r>
              <a:rPr lang="en-US" dirty="0" smtClean="0"/>
              <a:t>510 482 4420 ext. XXX</a:t>
            </a:r>
          </a:p>
        </p:txBody>
      </p:sp>
      <p:sp>
        <p:nvSpPr>
          <p:cNvPr id="20" name="Text Placeholder 15"/>
          <p:cNvSpPr>
            <a:spLocks noGrp="1"/>
          </p:cNvSpPr>
          <p:nvPr>
            <p:ph type="body" sz="quarter" idx="25" hasCustomPrompt="1"/>
          </p:nvPr>
        </p:nvSpPr>
        <p:spPr>
          <a:xfrm>
            <a:off x="3645794" y="4695358"/>
            <a:ext cx="2794000" cy="377385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aseline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(Person Name(s))</a:t>
            </a:r>
          </a:p>
        </p:txBody>
      </p:sp>
    </p:spTree>
    <p:extLst>
      <p:ext uri="{BB962C8B-B14F-4D97-AF65-F5344CB8AC3E}">
        <p14:creationId xmlns:p14="http://schemas.microsoft.com/office/powerpoint/2010/main" val="1913134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Title Slide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Go to Insert -&gt; Footer to change footer and Apply to All slides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D7291A9-B2CB-1A4F-87F6-E6370CD42F9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16" r:id="rId3"/>
    <p:sldLayoutId id="2147483655" r:id="rId4"/>
    <p:sldLayoutId id="2147483723" r:id="rId5"/>
    <p:sldLayoutId id="2147483719" r:id="rId6"/>
    <p:sldLayoutId id="2147483665" r:id="rId7"/>
    <p:sldLayoutId id="2147483667" r:id="rId8"/>
    <p:sldLayoutId id="2147483668" r:id="rId9"/>
    <p:sldLayoutId id="2147483666" r:id="rId10"/>
    <p:sldLayoutId id="2147483672" r:id="rId11"/>
    <p:sldLayoutId id="2147483726" r:id="rId12"/>
    <p:sldLayoutId id="2147483727" r:id="rId1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b="1" i="0" kern="1200" cap="none">
          <a:solidFill>
            <a:srgbClr val="59535C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b="0" i="0" kern="1200">
          <a:solidFill>
            <a:srgbClr val="5953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b="0" i="0" kern="1200">
          <a:solidFill>
            <a:srgbClr val="5953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b="0" i="0" kern="1200">
          <a:solidFill>
            <a:srgbClr val="5953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b="0" i="0" kern="1200">
          <a:solidFill>
            <a:srgbClr val="5953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b="0" i="0" kern="1200">
          <a:solidFill>
            <a:srgbClr val="5953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smtClean="0"/>
              <a:t>April 14, 2015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California Solar Initiative</a:t>
            </a:r>
          </a:p>
          <a:p>
            <a:r>
              <a:rPr lang="en-US" dirty="0"/>
              <a:t>Public Reporting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51794" y="2636520"/>
            <a:ext cx="8030949" cy="898164"/>
          </a:xfrm>
        </p:spPr>
        <p:txBody>
          <a:bodyPr>
            <a:normAutofit/>
          </a:bodyPr>
          <a:lstStyle/>
          <a:p>
            <a:r>
              <a:rPr lang="en-US" dirty="0" smtClean="0"/>
              <a:t>How timely information and data access helped transform California’s solar industry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23"/>
          </p:nvPr>
        </p:nvSpPr>
        <p:spPr>
          <a:xfrm>
            <a:off x="851794" y="4695358"/>
            <a:ext cx="2794000" cy="600542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rgbClr val="A4C02F"/>
                </a:solidFill>
              </a:rPr>
              <a:t>California Energy Commission</a:t>
            </a:r>
          </a:p>
          <a:p>
            <a:r>
              <a:rPr lang="en-US" dirty="0">
                <a:solidFill>
                  <a:srgbClr val="A4C02F"/>
                </a:solidFill>
              </a:rPr>
              <a:t>IEPR Lead Commissioner Workshop</a:t>
            </a:r>
          </a:p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Vice President</a:t>
            </a:r>
          </a:p>
          <a:p>
            <a:r>
              <a:rPr lang="en-US" dirty="0"/>
              <a:t>Energy </a:t>
            </a:r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A4C02F"/>
                </a:solidFill>
              </a:rPr>
              <a:t>Chris Burmester, PhD</a:t>
            </a:r>
            <a:endParaRPr lang="en-US" dirty="0">
              <a:solidFill>
                <a:srgbClr val="A4C0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8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Data Driven Policy Do?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3096334"/>
              </p:ext>
            </p:extLst>
          </p:nvPr>
        </p:nvGraphicFramePr>
        <p:xfrm>
          <a:off x="381000" y="1081895"/>
          <a:ext cx="8763000" cy="4997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860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CSI Reporting Features and Functionality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89916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California Solar Statistics (CSS)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82067" y="1281853"/>
            <a:ext cx="41656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b="1" dirty="0" smtClean="0">
                <a:solidFill>
                  <a:srgbClr val="868A1C"/>
                </a:solidFill>
              </a:rPr>
              <a:t>Features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Complete CSI Public Data Set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Weekly Data Updates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Interactive Charts and Reports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Downloadable Data Sets</a:t>
            </a:r>
          </a:p>
          <a:p>
            <a:pPr marL="742950" lvl="1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Filtered Data Set</a:t>
            </a:r>
          </a:p>
          <a:p>
            <a:pPr marL="742950" lvl="1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Working Data Set</a:t>
            </a:r>
          </a:p>
          <a:p>
            <a:pPr marL="742950" lvl="1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Raw Data Set</a:t>
            </a:r>
          </a:p>
          <a:p>
            <a:pPr marL="742950" lvl="1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Archival Data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Contractor sourcing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Find Projects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Metrics and Budgets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Explanatory Details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  <p:pic>
        <p:nvPicPr>
          <p:cNvPr id="8" name="Picture 7" descr="Screen Shot 2015-04-08 at 10.12.26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1635760"/>
            <a:ext cx="4391658" cy="298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8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CSS: Standard Report Features</a:t>
            </a:r>
            <a:endParaRPr lang="en-US" dirty="0"/>
          </a:p>
        </p:txBody>
      </p:sp>
      <p:pic>
        <p:nvPicPr>
          <p:cNvPr id="7" name="Picture 6" descr="Screen Shot 2015-04-07 at 3.13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1231901"/>
            <a:ext cx="4249984" cy="2593285"/>
          </a:xfrm>
          <a:prstGeom prst="rect">
            <a:avLst/>
          </a:prstGeom>
        </p:spPr>
      </p:pic>
      <p:pic>
        <p:nvPicPr>
          <p:cNvPr id="8" name="Picture 7" descr="Screen Shot 2015-04-07 at 3.13.4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3768531"/>
            <a:ext cx="4250258" cy="230185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15900" y="1422400"/>
            <a:ext cx="4122419" cy="2402786"/>
          </a:xfrm>
          <a:prstGeom prst="ellipse">
            <a:avLst/>
          </a:prstGeom>
          <a:noFill/>
          <a:ln w="2857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3" idx="6"/>
            <a:endCxn id="12" idx="1"/>
          </p:cNvCxnSpPr>
          <p:nvPr/>
        </p:nvCxnSpPr>
        <p:spPr>
          <a:xfrm flipV="1">
            <a:off x="4338319" y="1884065"/>
            <a:ext cx="535941" cy="739728"/>
          </a:xfrm>
          <a:prstGeom prst="line">
            <a:avLst/>
          </a:prstGeom>
          <a:ln>
            <a:solidFill>
              <a:srgbClr val="186C6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74260" y="1422400"/>
            <a:ext cx="3992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868A1C"/>
                </a:solidFill>
              </a:rPr>
              <a:t>Interactive figures and charts </a:t>
            </a:r>
            <a:r>
              <a:rPr lang="en-US" dirty="0" smtClean="0"/>
              <a:t>enable users to quickly understand program metrics. </a:t>
            </a:r>
          </a:p>
        </p:txBody>
      </p:sp>
      <p:pic>
        <p:nvPicPr>
          <p:cNvPr id="13" name="Picture 12" descr="Screen Shot 2015-04-07 at 3.13.19 P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36" t="7803" r="30647" b="6279"/>
          <a:stretch/>
        </p:blipFill>
        <p:spPr>
          <a:xfrm>
            <a:off x="5284176" y="2389393"/>
            <a:ext cx="2734408" cy="400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9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CSS: Standard Report Features</a:t>
            </a:r>
            <a:endParaRPr lang="en-US" dirty="0"/>
          </a:p>
        </p:txBody>
      </p:sp>
      <p:pic>
        <p:nvPicPr>
          <p:cNvPr id="7" name="Picture 6" descr="Screen Shot 2015-04-07 at 3.13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1231901"/>
            <a:ext cx="4249984" cy="2593285"/>
          </a:xfrm>
          <a:prstGeom prst="rect">
            <a:avLst/>
          </a:prstGeom>
        </p:spPr>
      </p:pic>
      <p:pic>
        <p:nvPicPr>
          <p:cNvPr id="8" name="Picture 7" descr="Screen Shot 2015-04-07 at 3.13.4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9" y="3768532"/>
            <a:ext cx="4250258" cy="230185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580640" y="3556000"/>
            <a:ext cx="1898227" cy="518160"/>
          </a:xfrm>
          <a:prstGeom prst="ellipse">
            <a:avLst/>
          </a:prstGeom>
          <a:noFill/>
          <a:ln w="2857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3" idx="6"/>
            <a:endCxn id="12" idx="1"/>
          </p:cNvCxnSpPr>
          <p:nvPr/>
        </p:nvCxnSpPr>
        <p:spPr>
          <a:xfrm flipV="1">
            <a:off x="4478867" y="2453025"/>
            <a:ext cx="448733" cy="1362055"/>
          </a:xfrm>
          <a:prstGeom prst="line">
            <a:avLst/>
          </a:prstGeom>
          <a:ln>
            <a:solidFill>
              <a:srgbClr val="186C6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927600" y="1991360"/>
            <a:ext cx="3992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868A1C"/>
                </a:solidFill>
              </a:rPr>
              <a:t>Record count and public dataset download </a:t>
            </a:r>
            <a:r>
              <a:rPr lang="en-US" dirty="0" smtClean="0"/>
              <a:t>options promotes reuse of data in independent reports.</a:t>
            </a:r>
          </a:p>
        </p:txBody>
      </p:sp>
      <p:pic>
        <p:nvPicPr>
          <p:cNvPr id="9" name="Picture 8" descr="Screen Shot 2015-04-07 at 3.13.40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9" t="2345" r="2621" b="90767"/>
          <a:stretch/>
        </p:blipFill>
        <p:spPr>
          <a:xfrm>
            <a:off x="4927600" y="3080337"/>
            <a:ext cx="4097647" cy="78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41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CSS: Standard Report Features</a:t>
            </a:r>
            <a:endParaRPr lang="en-US" dirty="0"/>
          </a:p>
        </p:txBody>
      </p:sp>
      <p:pic>
        <p:nvPicPr>
          <p:cNvPr id="7" name="Picture 6" descr="Screen Shot 2015-04-07 at 3.13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1231901"/>
            <a:ext cx="4249984" cy="2593285"/>
          </a:xfrm>
          <a:prstGeom prst="rect">
            <a:avLst/>
          </a:prstGeom>
        </p:spPr>
      </p:pic>
      <p:pic>
        <p:nvPicPr>
          <p:cNvPr id="8" name="Picture 7" descr="Screen Shot 2015-04-07 at 3.13.4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9" y="3768532"/>
            <a:ext cx="4250258" cy="230185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15900" y="3921760"/>
            <a:ext cx="4122419" cy="883920"/>
          </a:xfrm>
          <a:prstGeom prst="ellipse">
            <a:avLst/>
          </a:prstGeom>
          <a:noFill/>
          <a:ln w="2857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3" idx="6"/>
            <a:endCxn id="12" idx="1"/>
          </p:cNvCxnSpPr>
          <p:nvPr/>
        </p:nvCxnSpPr>
        <p:spPr>
          <a:xfrm flipV="1">
            <a:off x="4338319" y="3489652"/>
            <a:ext cx="512645" cy="874068"/>
          </a:xfrm>
          <a:prstGeom prst="line">
            <a:avLst/>
          </a:prstGeom>
          <a:ln>
            <a:solidFill>
              <a:srgbClr val="186C6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50964" y="2889487"/>
            <a:ext cx="3992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868A1C"/>
                </a:solidFill>
              </a:rPr>
              <a:t>Standard display options </a:t>
            </a:r>
            <a:r>
              <a:rPr lang="en-US" dirty="0" smtClean="0"/>
              <a:t>allow the user to select different data types, time scales, and other high level program attributes.</a:t>
            </a:r>
            <a:endParaRPr lang="en-US" dirty="0" smtClean="0">
              <a:solidFill>
                <a:srgbClr val="FF0000"/>
              </a:solidFill>
            </a:endParaRPr>
          </a:p>
        </p:txBody>
      </p:sp>
      <p:pic>
        <p:nvPicPr>
          <p:cNvPr id="9" name="Picture 8" descr="Screen Shot 2015-04-07 at 3.13.40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" t="8038" r="52437" b="62118"/>
          <a:stretch/>
        </p:blipFill>
        <p:spPr>
          <a:xfrm>
            <a:off x="4632959" y="4363720"/>
            <a:ext cx="4308520" cy="152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4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CSS: Standard Report Features</a:t>
            </a:r>
            <a:endParaRPr lang="en-US" dirty="0"/>
          </a:p>
        </p:txBody>
      </p:sp>
      <p:pic>
        <p:nvPicPr>
          <p:cNvPr id="7" name="Picture 6" descr="Screen Shot 2015-04-07 at 3.13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1231901"/>
            <a:ext cx="4249984" cy="2593285"/>
          </a:xfrm>
          <a:prstGeom prst="rect">
            <a:avLst/>
          </a:prstGeom>
        </p:spPr>
      </p:pic>
      <p:pic>
        <p:nvPicPr>
          <p:cNvPr id="8" name="Picture 7" descr="Screen Shot 2015-04-07 at 3.13.4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9" y="3768532"/>
            <a:ext cx="4250258" cy="230185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28609" y="4602480"/>
            <a:ext cx="4140192" cy="883920"/>
          </a:xfrm>
          <a:prstGeom prst="ellipse">
            <a:avLst/>
          </a:prstGeom>
          <a:noFill/>
          <a:ln w="2857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3" idx="6"/>
            <a:endCxn id="12" idx="1"/>
          </p:cNvCxnSpPr>
          <p:nvPr/>
        </p:nvCxnSpPr>
        <p:spPr>
          <a:xfrm flipV="1">
            <a:off x="4368801" y="4639936"/>
            <a:ext cx="558799" cy="404504"/>
          </a:xfrm>
          <a:prstGeom prst="line">
            <a:avLst/>
          </a:prstGeom>
          <a:ln>
            <a:solidFill>
              <a:srgbClr val="186C6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927600" y="4039771"/>
            <a:ext cx="3992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Standard data filters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dirty="0" smtClean="0"/>
              <a:t>allow the user to narrow and refine their queries, and visualize the differences across multiple program components.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0" name="Picture 9" descr="Screen Shot 2015-04-07 at 3.13.40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" t="37666" r="52437" b="29741"/>
          <a:stretch/>
        </p:blipFill>
        <p:spPr>
          <a:xfrm>
            <a:off x="4611960" y="1837764"/>
            <a:ext cx="4308520" cy="166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9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CSS: Standard Report Features</a:t>
            </a:r>
            <a:endParaRPr lang="en-US" dirty="0"/>
          </a:p>
        </p:txBody>
      </p:sp>
      <p:pic>
        <p:nvPicPr>
          <p:cNvPr id="7" name="Picture 6" descr="Screen Shot 2015-04-07 at 3.13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1" y="1231901"/>
            <a:ext cx="4249984" cy="2593285"/>
          </a:xfrm>
          <a:prstGeom prst="rect">
            <a:avLst/>
          </a:prstGeom>
        </p:spPr>
      </p:pic>
      <p:pic>
        <p:nvPicPr>
          <p:cNvPr id="8" name="Picture 7" descr="Screen Shot 2015-04-07 at 3.13.4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9" y="3768532"/>
            <a:ext cx="4250258" cy="230185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28609" y="5364480"/>
            <a:ext cx="4140192" cy="883920"/>
          </a:xfrm>
          <a:prstGeom prst="ellipse">
            <a:avLst/>
          </a:prstGeom>
          <a:noFill/>
          <a:ln w="2857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3" idx="6"/>
            <a:endCxn id="12" idx="1"/>
          </p:cNvCxnSpPr>
          <p:nvPr/>
        </p:nvCxnSpPr>
        <p:spPr>
          <a:xfrm flipV="1">
            <a:off x="4368801" y="5783495"/>
            <a:ext cx="558799" cy="22945"/>
          </a:xfrm>
          <a:prstGeom prst="line">
            <a:avLst/>
          </a:prstGeom>
          <a:ln>
            <a:solidFill>
              <a:srgbClr val="186C6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927600" y="5321830"/>
            <a:ext cx="421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The “fine print” </a:t>
            </a:r>
            <a:r>
              <a:rPr lang="en-US" dirty="0" smtClean="0"/>
              <a:t>– explanatory details to help promote comprehension and transparency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96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Success factors and Lessons Learned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01085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1917812"/>
              </p:ext>
            </p:extLst>
          </p:nvPr>
        </p:nvGraphicFramePr>
        <p:xfrm>
          <a:off x="804614" y="1772045"/>
          <a:ext cx="10166744" cy="5211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Success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26"/>
          </p:nvPr>
        </p:nvSpPr>
        <p:spPr>
          <a:xfrm>
            <a:off x="862561" y="1371600"/>
            <a:ext cx="7252739" cy="4551679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868A1C"/>
                </a:solidFill>
                <a:latin typeface="+mn-lt"/>
              </a:rPr>
              <a:t>Data Integrity </a:t>
            </a:r>
            <a:r>
              <a:rPr lang="en-US" sz="2000" dirty="0" smtClean="0">
                <a:latin typeface="+mn-lt"/>
              </a:rPr>
              <a:t>ensures </a:t>
            </a:r>
            <a:r>
              <a:rPr lang="en-US" sz="2000" dirty="0">
                <a:latin typeface="+mn-lt"/>
              </a:rPr>
              <a:t>data quality and allows for automated public </a:t>
            </a:r>
            <a:r>
              <a:rPr lang="en-US" sz="2000" dirty="0" smtClean="0">
                <a:latin typeface="+mn-lt"/>
              </a:rPr>
              <a:t>reporting</a:t>
            </a:r>
          </a:p>
          <a:p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Frequent updates and </a:t>
            </a:r>
            <a:r>
              <a:rPr lang="en-US" sz="2000" b="1" dirty="0" smtClean="0">
                <a:solidFill>
                  <a:srgbClr val="868A1C"/>
                </a:solidFill>
                <a:latin typeface="+mn-lt"/>
              </a:rPr>
              <a:t>feedback </a:t>
            </a:r>
            <a:r>
              <a:rPr lang="en-US" sz="2000" b="1" dirty="0">
                <a:solidFill>
                  <a:srgbClr val="868A1C"/>
                </a:solidFill>
                <a:latin typeface="+mn-lt"/>
              </a:rPr>
              <a:t>loops</a:t>
            </a: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provide insight into market </a:t>
            </a:r>
            <a:r>
              <a:rPr lang="en-US" sz="2000" dirty="0">
                <a:latin typeface="+mn-lt"/>
              </a:rPr>
              <a:t>drivers and continuously </a:t>
            </a:r>
            <a:r>
              <a:rPr lang="en-US" sz="2000" dirty="0" smtClean="0">
                <a:latin typeface="+mn-lt"/>
              </a:rPr>
              <a:t>enhances </a:t>
            </a:r>
            <a:r>
              <a:rPr lang="en-US" sz="2000" dirty="0">
                <a:latin typeface="+mn-lt"/>
              </a:rPr>
              <a:t>data </a:t>
            </a:r>
            <a:r>
              <a:rPr lang="en-US" sz="2000" dirty="0" smtClean="0">
                <a:latin typeface="+mn-lt"/>
              </a:rPr>
              <a:t>quality</a:t>
            </a:r>
          </a:p>
          <a:p>
            <a:r>
              <a:rPr lang="en-US" sz="2000" b="1" dirty="0" smtClean="0">
                <a:solidFill>
                  <a:srgbClr val="868A1C"/>
                </a:solidFill>
                <a:latin typeface="+mn-lt"/>
              </a:rPr>
              <a:t>Downloadable data </a:t>
            </a:r>
            <a:r>
              <a:rPr lang="en-US" sz="2000" dirty="0" smtClean="0">
                <a:latin typeface="+mn-lt"/>
              </a:rPr>
              <a:t>provides un-fettered access to data and “crowd-sourced” quality assurance</a:t>
            </a:r>
            <a:endParaRPr lang="en-US" sz="2000" dirty="0">
              <a:latin typeface="+mn-lt"/>
            </a:endParaRPr>
          </a:p>
          <a:p>
            <a:r>
              <a:rPr lang="en-US" sz="2000" b="1" dirty="0">
                <a:solidFill>
                  <a:srgbClr val="868A1C"/>
                </a:solidFill>
                <a:latin typeface="+mn-lt"/>
              </a:rPr>
              <a:t>Data visualizations </a:t>
            </a:r>
            <a:r>
              <a:rPr lang="en-US" sz="2000" dirty="0">
                <a:latin typeface="+mn-lt"/>
              </a:rPr>
              <a:t>give policy makers the tools </a:t>
            </a:r>
            <a:r>
              <a:rPr lang="en-US" sz="2000" dirty="0" smtClean="0">
                <a:latin typeface="+mn-lt"/>
              </a:rPr>
              <a:t>necessary to </a:t>
            </a:r>
            <a:r>
              <a:rPr lang="en-US" sz="2000" dirty="0">
                <a:latin typeface="+mn-lt"/>
              </a:rPr>
              <a:t>present real program </a:t>
            </a:r>
            <a:r>
              <a:rPr lang="en-US" sz="2000" dirty="0" smtClean="0">
                <a:latin typeface="+mn-lt"/>
              </a:rPr>
              <a:t>performance</a:t>
            </a:r>
            <a:endParaRPr lang="en-US" sz="2000" dirty="0">
              <a:latin typeface="+mn-lt"/>
            </a:endParaRPr>
          </a:p>
          <a:p>
            <a:r>
              <a:rPr lang="en-US" sz="2000" b="1" dirty="0">
                <a:solidFill>
                  <a:srgbClr val="868A1C"/>
                </a:solidFill>
                <a:latin typeface="+mn-lt"/>
              </a:rPr>
              <a:t>User friendly interface </a:t>
            </a:r>
            <a:r>
              <a:rPr lang="en-US" sz="2000" dirty="0">
                <a:latin typeface="+mn-lt"/>
              </a:rPr>
              <a:t>(UI/UX) grants the public the ability to view data </a:t>
            </a:r>
            <a:r>
              <a:rPr lang="en-US" sz="2000" dirty="0" smtClean="0">
                <a:latin typeface="+mn-lt"/>
              </a:rPr>
              <a:t>multi-dimensionally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228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0452574"/>
              </p:ext>
            </p:extLst>
          </p:nvPr>
        </p:nvGraphicFramePr>
        <p:xfrm>
          <a:off x="804614" y="1772045"/>
          <a:ext cx="10166744" cy="5211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Data Reporting Outcomes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65745" y="1415233"/>
            <a:ext cx="693205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dirty="0" smtClean="0">
                <a:solidFill>
                  <a:schemeClr val="accent1"/>
                </a:solidFill>
              </a:rPr>
              <a:t>Iterative data integrity loops yield </a:t>
            </a:r>
            <a:r>
              <a:rPr lang="en-US" sz="2000" b="1" dirty="0" smtClean="0">
                <a:solidFill>
                  <a:srgbClr val="868A1C"/>
                </a:solidFill>
              </a:rPr>
              <a:t>high quality data</a:t>
            </a:r>
          </a:p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dirty="0">
                <a:solidFill>
                  <a:schemeClr val="accent1"/>
                </a:solidFill>
              </a:rPr>
              <a:t>Data availability, transparency, and quality create </a:t>
            </a:r>
            <a:r>
              <a:rPr lang="en-US" sz="2000" b="1" dirty="0">
                <a:solidFill>
                  <a:schemeClr val="bg2">
                    <a:lumMod val="50000"/>
                  </a:schemeClr>
                </a:solidFill>
              </a:rPr>
              <a:t>trusted data sets </a:t>
            </a:r>
            <a:endParaRPr lang="en-US" sz="2000" dirty="0">
              <a:solidFill>
                <a:schemeClr val="accent1"/>
              </a:solidFill>
            </a:endParaRPr>
          </a:p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b="1" dirty="0" smtClean="0">
                <a:solidFill>
                  <a:srgbClr val="868A1C"/>
                </a:solidFill>
              </a:rPr>
              <a:t>EM&amp;V cost minimized</a:t>
            </a:r>
            <a:r>
              <a:rPr lang="en-US" sz="2000" dirty="0" smtClean="0">
                <a:solidFill>
                  <a:srgbClr val="868A1C"/>
                </a:solidFill>
              </a:rPr>
              <a:t> </a:t>
            </a:r>
            <a:r>
              <a:rPr lang="en-US" sz="2000" dirty="0" smtClean="0">
                <a:solidFill>
                  <a:schemeClr val="accent1"/>
                </a:solidFill>
              </a:rPr>
              <a:t>by availability of trusted data set</a:t>
            </a:r>
          </a:p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b="1" dirty="0" smtClean="0">
                <a:solidFill>
                  <a:srgbClr val="868A1C"/>
                </a:solidFill>
              </a:rPr>
              <a:t>In-situ program modifications </a:t>
            </a:r>
            <a:r>
              <a:rPr lang="en-US" sz="2000" dirty="0" smtClean="0">
                <a:solidFill>
                  <a:schemeClr val="accent1"/>
                </a:solidFill>
              </a:rPr>
              <a:t>enabled by current data trends</a:t>
            </a:r>
            <a:endParaRPr lang="en-US" sz="2000" b="1" dirty="0">
              <a:solidFill>
                <a:srgbClr val="868A1C"/>
              </a:solidFill>
            </a:endParaRPr>
          </a:p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</a:rPr>
              <a:t>Reduced administrative costs </a:t>
            </a:r>
            <a:r>
              <a:rPr lang="en-US" sz="2000" dirty="0" smtClean="0">
                <a:solidFill>
                  <a:schemeClr val="accent1"/>
                </a:solidFill>
              </a:rPr>
              <a:t>through automation, standardization, and self-serve reporting</a:t>
            </a:r>
          </a:p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dirty="0" smtClean="0">
                <a:solidFill>
                  <a:schemeClr val="accent1"/>
                </a:solidFill>
              </a:rPr>
              <a:t>Stakeholders enabled to make </a:t>
            </a:r>
            <a:r>
              <a:rPr lang="en-US" sz="2000" b="1" dirty="0" smtClean="0">
                <a:solidFill>
                  <a:srgbClr val="868A1C"/>
                </a:solidFill>
              </a:rPr>
              <a:t>data driven </a:t>
            </a:r>
            <a:r>
              <a:rPr lang="en-US" sz="2000" b="1" dirty="0" smtClean="0">
                <a:solidFill>
                  <a:srgbClr val="868A1C"/>
                </a:solidFill>
                <a:cs typeface="Arial" panose="020B0604020202020204" pitchFamily="34" charset="0"/>
              </a:rPr>
              <a:t>decisions</a:t>
            </a:r>
          </a:p>
          <a:p>
            <a:pPr marL="285750" indent="-285750">
              <a:spcBef>
                <a:spcPts val="480"/>
              </a:spcBef>
              <a:buClr>
                <a:schemeClr val="bg2">
                  <a:lumMod val="50000"/>
                </a:schemeClr>
              </a:buClr>
              <a:buFont typeface="Arial"/>
              <a:buChar char="•"/>
            </a:pPr>
            <a:r>
              <a:rPr lang="en-US" sz="2000" dirty="0" smtClean="0">
                <a:solidFill>
                  <a:schemeClr val="accent1"/>
                </a:solidFill>
              </a:rPr>
              <a:t>Cumulative effect is to yield </a:t>
            </a:r>
            <a:r>
              <a:rPr lang="en-US" sz="2000" b="1" dirty="0" smtClean="0">
                <a:solidFill>
                  <a:srgbClr val="868A1C"/>
                </a:solidFill>
              </a:rPr>
              <a:t>more reliable and greater program impacts</a:t>
            </a:r>
            <a:endParaRPr lang="en-US" sz="2000" b="1" dirty="0">
              <a:solidFill>
                <a:srgbClr val="868A1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74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Integrity: Automated Validation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82067" y="1515533"/>
            <a:ext cx="4165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</a:rPr>
              <a:t>Field Level Validation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“Has Value”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“Is Integer”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“Valid Value Range”</a:t>
            </a:r>
          </a:p>
          <a:p>
            <a:pPr marL="285750" indent="-285750">
              <a:buFont typeface="Arial"/>
              <a:buChar char="•"/>
            </a:pPr>
            <a:endParaRPr lang="en-US" sz="2000" dirty="0"/>
          </a:p>
          <a:p>
            <a:pPr marL="285750" indent="-285750">
              <a:buFont typeface="Arial"/>
              <a:buChar char="•"/>
            </a:pPr>
            <a:r>
              <a:rPr lang="en-US" sz="2000" b="1" dirty="0" smtClean="0">
                <a:solidFill>
                  <a:srgbClr val="868A1C"/>
                </a:solidFill>
              </a:rPr>
              <a:t>Multi-field Validation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“If this field,</a:t>
            </a:r>
            <a:r>
              <a:rPr lang="en-US" sz="2000" dirty="0"/>
              <a:t> </a:t>
            </a:r>
            <a:r>
              <a:rPr lang="en-US" sz="2000" dirty="0" smtClean="0"/>
              <a:t>then that field”</a:t>
            </a:r>
          </a:p>
          <a:p>
            <a:pPr lvl="1"/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b="1" dirty="0" smtClean="0">
                <a:solidFill>
                  <a:srgbClr val="868A1C"/>
                </a:solidFill>
              </a:rPr>
              <a:t>Record Validation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“If this record, then that record”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b="1" dirty="0" smtClean="0">
                <a:solidFill>
                  <a:srgbClr val="868A1C"/>
                </a:solidFill>
              </a:rPr>
              <a:t>Program Logic Validations</a:t>
            </a:r>
          </a:p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b="1" dirty="0" smtClean="0">
                <a:solidFill>
                  <a:srgbClr val="868A1C"/>
                </a:solidFill>
              </a:rPr>
              <a:t>Data Set Validations</a:t>
            </a:r>
          </a:p>
        </p:txBody>
      </p:sp>
      <p:pic>
        <p:nvPicPr>
          <p:cNvPr id="18" name="Picture 17" descr="DataIntegrityLoops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72" y="1605279"/>
            <a:ext cx="3047468" cy="392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224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Integrity: Internal Feedback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82067" y="1515533"/>
            <a:ext cx="4165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 smtClean="0"/>
              <a:t>Failed records excluded from Public Export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 smtClean="0"/>
              <a:t>Excluded records reported on CSS</a:t>
            </a:r>
          </a:p>
          <a:p>
            <a:pPr marL="285750" indent="-285750">
              <a:buFont typeface="Arial"/>
              <a:buChar char="•"/>
            </a:pPr>
            <a:endParaRPr lang="en-US" sz="2000" dirty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Data Integrity Failure report provided weekly to Program Administrators</a:t>
            </a:r>
          </a:p>
          <a:p>
            <a:pPr lvl="1"/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Program Administrators address Data Integrity Failures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Fixed records included in next Public Export</a:t>
            </a:r>
          </a:p>
        </p:txBody>
      </p:sp>
      <p:pic>
        <p:nvPicPr>
          <p:cNvPr id="13" name="Picture 12" descr="DataIntegrityLoops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12" y="1515533"/>
            <a:ext cx="3068925" cy="402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7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Integrity: External Feedback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82067" y="1515533"/>
            <a:ext cx="416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 smtClean="0"/>
              <a:t>External stakeholders report data issues via </a:t>
            </a:r>
          </a:p>
          <a:p>
            <a:pPr marL="285750" indent="-285750">
              <a:buFont typeface="Arial"/>
              <a:buChar char="•"/>
            </a:pPr>
            <a:endParaRPr lang="en-US" sz="2000" dirty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Data Integrity Failure report provided weekly to Program Administrators</a:t>
            </a:r>
          </a:p>
          <a:p>
            <a:pPr lvl="1"/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Program Administrators address Data Integrity Failures</a:t>
            </a:r>
          </a:p>
          <a:p>
            <a:pPr marL="742950" lvl="1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Fixed records included in next Public Export</a:t>
            </a:r>
          </a:p>
        </p:txBody>
      </p:sp>
      <p:pic>
        <p:nvPicPr>
          <p:cNvPr id="8" name="Picture 7" descr="DataIntegrityLoops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72" y="1515532"/>
            <a:ext cx="3675695" cy="496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33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38945"/>
            <a:ext cx="8762999" cy="673100"/>
          </a:xfrm>
        </p:spPr>
        <p:txBody>
          <a:bodyPr/>
          <a:lstStyle/>
          <a:p>
            <a:r>
              <a:rPr lang="en-US" dirty="0" smtClean="0"/>
              <a:t>Data Serves Diverse Needs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26"/>
          </p:nvPr>
        </p:nvSpPr>
        <p:spPr>
          <a:xfrm>
            <a:off x="5791199" y="1371600"/>
            <a:ext cx="2819401" cy="461588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/>
              <a:t>"Rather than having a single purpose, we hold that publishing these data serves multiple goals. First, it provides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market suppliers</a:t>
            </a:r>
            <a:r>
              <a:rPr lang="en-US" dirty="0"/>
              <a:t> (manufacturers, contractor, and investors) with information about what equipment is being installed where and for how much. Second, it provides distributed generation (DG)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host customers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/>
              <a:t>with information about which contractors are active in their area and at what price. Third, it provides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academic researchers and journalists</a:t>
            </a:r>
            <a:r>
              <a:rPr lang="en-US" b="1" u="sng" dirty="0"/>
              <a:t> </a:t>
            </a:r>
            <a:r>
              <a:rPr lang="en-US" dirty="0"/>
              <a:t>with vital information about the progress of the industry. Fourth, it helps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utilities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/>
              <a:t>to understand the nature of their DG fleet and its impact on the grid and on needed resources. And fifth, it informs the 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Commission and state government policy-makers</a:t>
            </a:r>
            <a:r>
              <a:rPr lang="en-US" dirty="0"/>
              <a:t> about new technologies and market models, enabling them to intelligently modify existing programs and design future programs." 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Citation needed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6848" y="6267275"/>
            <a:ext cx="550272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 introduces the idea of multiple users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 descr="Ticker_board_of_Tokyo_stock_exchange_Wikipedia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62"/>
          <a:stretch/>
        </p:blipFill>
        <p:spPr>
          <a:xfrm>
            <a:off x="0" y="3968751"/>
            <a:ext cx="4551363" cy="3127426"/>
          </a:xfrm>
          <a:prstGeom prst="rect">
            <a:avLst/>
          </a:prstGeom>
        </p:spPr>
      </p:pic>
      <p:pic>
        <p:nvPicPr>
          <p:cNvPr id="7" name="Picture 6" descr="UCBerkeleyCampus_wikipedia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9"/>
          <a:stretch/>
        </p:blipFill>
        <p:spPr>
          <a:xfrm>
            <a:off x="4551364" y="3968750"/>
            <a:ext cx="4592636" cy="3127427"/>
          </a:xfrm>
          <a:prstGeom prst="rect">
            <a:avLst/>
          </a:prstGeom>
        </p:spPr>
      </p:pic>
      <p:pic>
        <p:nvPicPr>
          <p:cNvPr id="9" name="Picture 8" descr="Flickr_solarInstallation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0" t="14701" r="7789" b="24577"/>
          <a:stretch/>
        </p:blipFill>
        <p:spPr>
          <a:xfrm>
            <a:off x="4551363" y="1100967"/>
            <a:ext cx="4592637" cy="2867784"/>
          </a:xfrm>
          <a:prstGeom prst="rect">
            <a:avLst/>
          </a:prstGeom>
        </p:spPr>
      </p:pic>
      <p:pic>
        <p:nvPicPr>
          <p:cNvPr id="10" name="Picture 9" descr="California_State_Capitol_Building_-_Full_Front_Facade_sm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2" t="7512" r="5816" b="9164"/>
          <a:stretch/>
        </p:blipFill>
        <p:spPr>
          <a:xfrm>
            <a:off x="0" y="1100968"/>
            <a:ext cx="4551364" cy="2867784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4244182" y="1653631"/>
            <a:ext cx="4686300" cy="1403925"/>
            <a:chOff x="3903162" y="1009075"/>
            <a:chExt cx="4686300" cy="1403925"/>
          </a:xfrm>
        </p:grpSpPr>
        <p:sp>
          <p:nvSpPr>
            <p:cNvPr id="16" name="Rectangular Callout 15"/>
            <p:cNvSpPr/>
            <p:nvPr/>
          </p:nvSpPr>
          <p:spPr>
            <a:xfrm>
              <a:off x="3903162" y="1009075"/>
              <a:ext cx="4686300" cy="1403925"/>
            </a:xfrm>
            <a:prstGeom prst="wedgeRectCallout">
              <a:avLst>
                <a:gd name="adj1" fmla="val -60671"/>
                <a:gd name="adj2" fmla="val 26006"/>
              </a:avLst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3162" y="1174633"/>
              <a:ext cx="4165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Policy </a:t>
              </a:r>
              <a:r>
                <a:rPr lang="en-US" sz="2400" b="1" dirty="0" smtClean="0">
                  <a:solidFill>
                    <a:schemeClr val="bg1"/>
                  </a:solidFill>
                </a:rPr>
                <a:t>Makers: </a:t>
              </a:r>
              <a:r>
                <a:rPr lang="en-US" sz="2400" dirty="0" smtClean="0">
                  <a:solidFill>
                    <a:schemeClr val="bg1"/>
                  </a:solidFill>
                </a:rPr>
                <a:t>Data informs timely program refinements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4982" y="1806030"/>
            <a:ext cx="4686300" cy="1403925"/>
            <a:chOff x="3903162" y="1009075"/>
            <a:chExt cx="4686300" cy="1403925"/>
          </a:xfrm>
        </p:grpSpPr>
        <p:sp>
          <p:nvSpPr>
            <p:cNvPr id="22" name="Rectangular Callout 21"/>
            <p:cNvSpPr/>
            <p:nvPr/>
          </p:nvSpPr>
          <p:spPr>
            <a:xfrm>
              <a:off x="3903162" y="1009075"/>
              <a:ext cx="4686300" cy="1403925"/>
            </a:xfrm>
            <a:prstGeom prst="wedgeRectCallout">
              <a:avLst>
                <a:gd name="adj1" fmla="val 63719"/>
                <a:gd name="adj2" fmla="val 35957"/>
              </a:avLst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903162" y="1174633"/>
              <a:ext cx="41656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Customers/Vendors: </a:t>
              </a:r>
              <a:r>
                <a:rPr lang="en-US" sz="2400" dirty="0">
                  <a:solidFill>
                    <a:schemeClr val="bg1"/>
                  </a:solidFill>
                </a:rPr>
                <a:t>Data facilitates a competitive market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231209" y="4890131"/>
            <a:ext cx="4686300" cy="1403925"/>
            <a:chOff x="3903162" y="1009075"/>
            <a:chExt cx="4686300" cy="1403925"/>
          </a:xfrm>
        </p:grpSpPr>
        <p:sp>
          <p:nvSpPr>
            <p:cNvPr id="25" name="Rectangular Callout 24"/>
            <p:cNvSpPr/>
            <p:nvPr/>
          </p:nvSpPr>
          <p:spPr>
            <a:xfrm>
              <a:off x="3903162" y="1009075"/>
              <a:ext cx="4686300" cy="1403925"/>
            </a:xfrm>
            <a:prstGeom prst="wedgeRectCallout">
              <a:avLst>
                <a:gd name="adj1" fmla="val -60671"/>
                <a:gd name="adj2" fmla="val 26006"/>
              </a:avLst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903162" y="1174633"/>
              <a:ext cx="41656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Investors: </a:t>
              </a:r>
              <a:r>
                <a:rPr lang="en-US" sz="2400" dirty="0">
                  <a:solidFill>
                    <a:schemeClr val="bg1"/>
                  </a:solidFill>
                </a:rPr>
                <a:t>Data provides transparency on investment value and market potential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72009" y="5042530"/>
            <a:ext cx="4686300" cy="1403925"/>
            <a:chOff x="3903162" y="1009075"/>
            <a:chExt cx="4686300" cy="1403925"/>
          </a:xfrm>
        </p:grpSpPr>
        <p:sp>
          <p:nvSpPr>
            <p:cNvPr id="28" name="Rectangular Callout 27"/>
            <p:cNvSpPr/>
            <p:nvPr/>
          </p:nvSpPr>
          <p:spPr>
            <a:xfrm>
              <a:off x="3903162" y="1009075"/>
              <a:ext cx="4686300" cy="1403925"/>
            </a:xfrm>
            <a:prstGeom prst="wedgeRectCallout">
              <a:avLst>
                <a:gd name="adj1" fmla="val 63719"/>
                <a:gd name="adj2" fmla="val 35957"/>
              </a:avLst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903162" y="1174633"/>
              <a:ext cx="4165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Academia: </a:t>
              </a:r>
              <a:r>
                <a:rPr lang="en-US" sz="2400" dirty="0">
                  <a:solidFill>
                    <a:schemeClr val="bg1"/>
                  </a:solidFill>
                </a:rPr>
                <a:t>Data indicates the state of the market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13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"/>
          <a:stretch/>
        </p:blipFill>
        <p:spPr bwMode="auto">
          <a:xfrm>
            <a:off x="1" y="1100967"/>
            <a:ext cx="9144001" cy="5995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38945"/>
            <a:ext cx="8762999" cy="673100"/>
          </a:xfrm>
        </p:spPr>
        <p:txBody>
          <a:bodyPr/>
          <a:lstStyle/>
          <a:p>
            <a:r>
              <a:rPr lang="en-US" dirty="0" smtClean="0"/>
              <a:t>Data Serves Diverse Needs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472009" y="5208088"/>
            <a:ext cx="416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Academia: </a:t>
            </a:r>
            <a:r>
              <a:rPr lang="en-US" sz="2400" dirty="0">
                <a:solidFill>
                  <a:schemeClr val="bg1"/>
                </a:solidFill>
              </a:rPr>
              <a:t>Data indicates the state of the market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4231209" y="1246261"/>
            <a:ext cx="4686300" cy="1403925"/>
            <a:chOff x="3903162" y="1009075"/>
            <a:chExt cx="4686300" cy="1403925"/>
          </a:xfrm>
        </p:grpSpPr>
        <p:sp>
          <p:nvSpPr>
            <p:cNvPr id="38" name="Rectangular Callout 37"/>
            <p:cNvSpPr/>
            <p:nvPr/>
          </p:nvSpPr>
          <p:spPr>
            <a:xfrm>
              <a:off x="3903162" y="1009075"/>
              <a:ext cx="4686300" cy="1403925"/>
            </a:xfrm>
            <a:prstGeom prst="wedgeRectCallout">
              <a:avLst>
                <a:gd name="adj1" fmla="val -34113"/>
                <a:gd name="adj2" fmla="val 90233"/>
              </a:avLst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903162" y="1174633"/>
              <a:ext cx="46863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Out of State Users: </a:t>
              </a:r>
              <a:r>
                <a:rPr lang="en-US" sz="2400" dirty="0">
                  <a:solidFill>
                    <a:schemeClr val="bg1"/>
                  </a:solidFill>
                </a:rPr>
                <a:t>The largest solar data set in the world serves users across the nation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948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Reporting: Near-term Opportunities</a:t>
            </a:r>
            <a:endParaRPr lang="en-US" dirty="0"/>
          </a:p>
        </p:txBody>
      </p:sp>
      <p:pic>
        <p:nvPicPr>
          <p:cNvPr id="8" name="Picture 7" descr="map_white_background.jpe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6" r="7057" b="1994"/>
          <a:stretch/>
        </p:blipFill>
        <p:spPr>
          <a:xfrm>
            <a:off x="2946400" y="1188600"/>
            <a:ext cx="6197600" cy="559964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8067" y="3024705"/>
            <a:ext cx="4749800" cy="254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18067" y="3024704"/>
            <a:ext cx="5232400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000" dirty="0"/>
              <a:t>Capture the data we have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000" dirty="0" smtClean="0"/>
              <a:t>Standardize </a:t>
            </a:r>
            <a:r>
              <a:rPr lang="en-US" sz="2000" dirty="0"/>
              <a:t>data schema and format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000" dirty="0" smtClean="0"/>
              <a:t>Update </a:t>
            </a:r>
            <a:r>
              <a:rPr lang="en-US" sz="2000" dirty="0"/>
              <a:t>regularly 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000" dirty="0"/>
              <a:t>Establish feedback channels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2000" dirty="0" smtClean="0"/>
              <a:t>Support common use </a:t>
            </a:r>
            <a:r>
              <a:rPr lang="en-US" sz="2000" dirty="0"/>
              <a:t>cases</a:t>
            </a:r>
          </a:p>
        </p:txBody>
      </p:sp>
    </p:spTree>
    <p:extLst>
      <p:ext uri="{BB962C8B-B14F-4D97-AF65-F5344CB8AC3E}">
        <p14:creationId xmlns:p14="http://schemas.microsoft.com/office/powerpoint/2010/main" val="286552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limate_energy_impact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5" t="11261" r="11647" b="4942"/>
          <a:stretch/>
        </p:blipFill>
        <p:spPr>
          <a:xfrm>
            <a:off x="-13412" y="1111250"/>
            <a:ext cx="4564774" cy="5763684"/>
          </a:xfrm>
          <a:prstGeom prst="rect">
            <a:avLst/>
          </a:prstGeom>
        </p:spPr>
      </p:pic>
      <p:pic>
        <p:nvPicPr>
          <p:cNvPr id="8" name="Picture 7" descr="Googleplex_Solar_panels_smaller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t="6958" b="14109"/>
          <a:stretch/>
        </p:blipFill>
        <p:spPr>
          <a:xfrm>
            <a:off x="4551363" y="3968750"/>
            <a:ext cx="4636833" cy="2889250"/>
          </a:xfrm>
          <a:prstGeom prst="rect">
            <a:avLst/>
          </a:prstGeom>
        </p:spPr>
      </p:pic>
      <p:pic>
        <p:nvPicPr>
          <p:cNvPr id="12" name="Picture 11" descr="SmartBuilding_MIT-MediaLab_Wikipedia_sm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2" t="4584" r="2986" b="18058"/>
          <a:stretch/>
        </p:blipFill>
        <p:spPr>
          <a:xfrm>
            <a:off x="4551363" y="1111249"/>
            <a:ext cx="4636833" cy="28575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Reporting: Future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667000" y="1414205"/>
            <a:ext cx="61213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Integrated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project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d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ata</a:t>
            </a:r>
          </a:p>
          <a:p>
            <a:pPr marL="285750" indent="-285750">
              <a:buFont typeface="Arial"/>
              <a:buChar char="•"/>
            </a:pPr>
            <a:endParaRPr lang="en-US" sz="2000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Building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models</a:t>
            </a:r>
            <a:endParaRPr lang="en-US" sz="2000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Cross-referenced data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sets</a:t>
            </a:r>
          </a:p>
          <a:p>
            <a:pPr marL="285750" indent="-285750">
              <a:buFont typeface="Arial"/>
              <a:buChar char="•"/>
            </a:pPr>
            <a:endParaRPr lang="en-US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ntegration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with Energy Data Center,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and climate and marketplace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indicators</a:t>
            </a:r>
          </a:p>
        </p:txBody>
      </p:sp>
    </p:spTree>
    <p:extLst>
      <p:ext uri="{BB962C8B-B14F-4D97-AF65-F5344CB8AC3E}">
        <p14:creationId xmlns:p14="http://schemas.microsoft.com/office/powerpoint/2010/main" val="176635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3"/>
          <p:cNvSpPr txBox="1">
            <a:spLocks/>
          </p:cNvSpPr>
          <p:nvPr/>
        </p:nvSpPr>
        <p:spPr>
          <a:xfrm>
            <a:off x="726083" y="580028"/>
            <a:ext cx="7748040" cy="55751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b="0" i="0" kern="1200">
                <a:solidFill>
                  <a:srgbClr val="5953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b="0" i="0" kern="1200">
                <a:solidFill>
                  <a:srgbClr val="5953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b="0" i="0" kern="1200">
                <a:solidFill>
                  <a:srgbClr val="5953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b="0" i="0" kern="1200">
                <a:solidFill>
                  <a:srgbClr val="5953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b="0" i="0" kern="1200">
                <a:solidFill>
                  <a:srgbClr val="5953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200" dirty="0" smtClean="0">
                <a:solidFill>
                  <a:schemeClr val="bg1"/>
                </a:solidFill>
              </a:rPr>
              <a:t>"</a:t>
            </a:r>
            <a:r>
              <a:rPr lang="en-US" sz="2200" u="sng" dirty="0" smtClean="0">
                <a:solidFill>
                  <a:schemeClr val="bg2"/>
                </a:solidFill>
              </a:rPr>
              <a:t>Rather than having a single purpose, we hold that publishing these data serves multiple goals</a:t>
            </a:r>
            <a:r>
              <a:rPr lang="en-US" sz="2200" dirty="0" smtClean="0">
                <a:solidFill>
                  <a:schemeClr val="bg1"/>
                </a:solidFill>
              </a:rPr>
              <a:t>. First, it provides </a:t>
            </a:r>
            <a:r>
              <a:rPr lang="en-US" sz="2200" u="sng" dirty="0">
                <a:solidFill>
                  <a:schemeClr val="bg2"/>
                </a:solidFill>
              </a:rPr>
              <a:t>market suppliers</a:t>
            </a:r>
            <a:r>
              <a:rPr lang="en-US" sz="2200" dirty="0">
                <a:solidFill>
                  <a:schemeClr val="bg2"/>
                </a:solidFill>
              </a:rPr>
              <a:t> </a:t>
            </a:r>
            <a:r>
              <a:rPr lang="en-US" sz="2200" dirty="0" smtClean="0">
                <a:solidFill>
                  <a:schemeClr val="bg1"/>
                </a:solidFill>
              </a:rPr>
              <a:t>(manufacturers, contractor, and investors) with information about what equipment is being installed where and for how much. Second, it provides distributed generation (DG) </a:t>
            </a:r>
            <a:r>
              <a:rPr lang="en-US" sz="2200" u="sng" dirty="0">
                <a:solidFill>
                  <a:schemeClr val="bg2"/>
                </a:solidFill>
              </a:rPr>
              <a:t>host customers</a:t>
            </a:r>
            <a:r>
              <a:rPr lang="en-US" sz="2200" dirty="0">
                <a:solidFill>
                  <a:schemeClr val="bg2"/>
                </a:solidFill>
              </a:rPr>
              <a:t> </a:t>
            </a:r>
            <a:r>
              <a:rPr lang="en-US" sz="2200" dirty="0" smtClean="0">
                <a:solidFill>
                  <a:schemeClr val="bg1"/>
                </a:solidFill>
              </a:rPr>
              <a:t>with information about which contractors are active in their area and at what price. Third, it provides </a:t>
            </a:r>
            <a:r>
              <a:rPr lang="en-US" sz="2200" u="sng" dirty="0">
                <a:solidFill>
                  <a:schemeClr val="bg2"/>
                </a:solidFill>
              </a:rPr>
              <a:t>academic researchers and journalists</a:t>
            </a:r>
            <a:r>
              <a:rPr lang="en-US" sz="2200" dirty="0" smtClean="0">
                <a:solidFill>
                  <a:schemeClr val="bg1"/>
                </a:solidFill>
              </a:rPr>
              <a:t> with vital information about the progress of the industry. Fourth, it helps </a:t>
            </a:r>
            <a:r>
              <a:rPr lang="en-US" sz="2200" u="sng" dirty="0">
                <a:solidFill>
                  <a:schemeClr val="bg2"/>
                </a:solidFill>
              </a:rPr>
              <a:t>utilities</a:t>
            </a:r>
            <a:r>
              <a:rPr lang="en-US" sz="2200" dirty="0" smtClean="0">
                <a:solidFill>
                  <a:schemeClr val="bg1"/>
                </a:solidFill>
              </a:rPr>
              <a:t> to understand the nature of their DG fleet and its impact on the grid and on needed resources. And fifth, it informs the </a:t>
            </a:r>
            <a:r>
              <a:rPr lang="en-US" sz="2200" u="sng" dirty="0">
                <a:solidFill>
                  <a:schemeClr val="bg2"/>
                </a:solidFill>
              </a:rPr>
              <a:t>Commission and state government policy-makers</a:t>
            </a:r>
            <a:r>
              <a:rPr lang="en-US" sz="2200" dirty="0" smtClean="0">
                <a:solidFill>
                  <a:schemeClr val="bg1"/>
                </a:solidFill>
              </a:rPr>
              <a:t> about new technologies and market models, enabling them to intelligently modify existing programs and design future programs.“</a:t>
            </a:r>
          </a:p>
          <a:p>
            <a:pPr marL="0" indent="0">
              <a:buFont typeface="Arial"/>
              <a:buNone/>
            </a:pPr>
            <a:endParaRPr lang="en-US" sz="2200" dirty="0">
              <a:solidFill>
                <a:schemeClr val="bg1"/>
              </a:solidFill>
            </a:endParaRPr>
          </a:p>
          <a:p>
            <a:pPr marL="0" indent="0">
              <a:buFont typeface="Arial"/>
              <a:buNone/>
            </a:pPr>
            <a:r>
              <a:rPr lang="en-US" sz="2200" dirty="0" smtClean="0">
                <a:solidFill>
                  <a:schemeClr val="bg1"/>
                </a:solidFill>
              </a:rPr>
              <a:t>Decision 14-11-001, November 6, 2014</a:t>
            </a:r>
          </a:p>
        </p:txBody>
      </p:sp>
    </p:spTree>
    <p:extLst>
      <p:ext uri="{BB962C8B-B14F-4D97-AF65-F5344CB8AC3E}">
        <p14:creationId xmlns:p14="http://schemas.microsoft.com/office/powerpoint/2010/main" val="97175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46" y="3048554"/>
            <a:ext cx="8229600" cy="913587"/>
          </a:xfrm>
        </p:spPr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5" name="Text Placeholder 5"/>
          <p:cNvSpPr txBox="1">
            <a:spLocks/>
          </p:cNvSpPr>
          <p:nvPr/>
        </p:nvSpPr>
        <p:spPr>
          <a:xfrm>
            <a:off x="883746" y="4087849"/>
            <a:ext cx="3215374" cy="3168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en-US"/>
            </a:defPPr>
            <a:lvl1pPr indent="0">
              <a:spcBef>
                <a:spcPct val="20000"/>
              </a:spcBef>
              <a:buFont typeface="Arial"/>
              <a:buNone/>
              <a:defRPr sz="1600" b="1" i="0" baseline="0">
                <a:solidFill>
                  <a:srgbClr val="A4C02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/>
              <a:buChar char="–"/>
              <a:defRPr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/>
              <a:buChar char="»"/>
              <a:defRPr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n-US" dirty="0" smtClean="0"/>
              <a:t>Chris Burmester, PhD</a:t>
            </a:r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>
          <a:xfrm>
            <a:off x="884439" y="4393176"/>
            <a:ext cx="3214681" cy="10874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indent="0">
              <a:spcBef>
                <a:spcPct val="20000"/>
              </a:spcBef>
              <a:buFont typeface="Arial"/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/>
              <a:buChar char="–"/>
              <a:defRPr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/>
              <a:buChar char="»"/>
              <a:defRPr b="0" i="0">
                <a:solidFill>
                  <a:srgbClr val="5953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n-US" dirty="0" smtClean="0"/>
              <a:t>Vice President</a:t>
            </a:r>
            <a:endParaRPr lang="en-US" dirty="0"/>
          </a:p>
          <a:p>
            <a:r>
              <a:rPr lang="en-US" dirty="0" smtClean="0"/>
              <a:t>cburmester@energy-solution.com</a:t>
            </a:r>
            <a:endParaRPr lang="en-US" dirty="0"/>
          </a:p>
          <a:p>
            <a:r>
              <a:rPr lang="en-US" dirty="0"/>
              <a:t>510-482-4420 ext. </a:t>
            </a:r>
            <a:r>
              <a:rPr lang="en-US" dirty="0" smtClean="0"/>
              <a:t>253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08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ergy Solutions PPT">
  <a:themeElements>
    <a:clrScheme name="Energy Solutions Template">
      <a:dk1>
        <a:srgbClr val="59535C"/>
      </a:dk1>
      <a:lt1>
        <a:srgbClr val="FFFFFF"/>
      </a:lt1>
      <a:dk2>
        <a:srgbClr val="5E6E66"/>
      </a:dk2>
      <a:lt2>
        <a:srgbClr val="DDE16B"/>
      </a:lt2>
      <a:accent1>
        <a:srgbClr val="59535C"/>
      </a:accent1>
      <a:accent2>
        <a:srgbClr val="9FC54D"/>
      </a:accent2>
      <a:accent3>
        <a:srgbClr val="186C6B"/>
      </a:accent3>
      <a:accent4>
        <a:srgbClr val="55C8BF"/>
      </a:accent4>
      <a:accent5>
        <a:srgbClr val="B24F3D"/>
      </a:accent5>
      <a:accent6>
        <a:srgbClr val="D9D9D9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55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2015-04-14 Workshop</TermName>
          <TermId xmlns="http://schemas.microsoft.com/office/infopath/2007/PartnerControls">59803a47-cc3e-4fa8-b5f6-8ac24b8a65dd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Z5JXHV6S7NA6-3-71746</_dlc_DocId>
    <_dlc_DocIdUrl xmlns="8eef3743-c7b3-4cbe-8837-b6e805be353c">
      <Url>http://efilingspinternal/_layouts/DocIdRedir.aspx?ID=Z5JXHV6S7NA6-3-71746</Url>
      <Description>Z5JXHV6S7NA6-3-71746</Description>
    </_dlc_DocIdUrl>
  </documentManagement>
</p:properties>
</file>

<file path=customXml/itemProps1.xml><?xml version="1.0" encoding="utf-8"?>
<ds:datastoreItem xmlns:ds="http://schemas.openxmlformats.org/officeDocument/2006/customXml" ds:itemID="{38062420-FDFC-4DFA-AE12-1C914DCCBA24}"/>
</file>

<file path=customXml/itemProps2.xml><?xml version="1.0" encoding="utf-8"?>
<ds:datastoreItem xmlns:ds="http://schemas.openxmlformats.org/officeDocument/2006/customXml" ds:itemID="{009A3ADC-5E94-4D62-8E1C-C9E26D5BBE42}"/>
</file>

<file path=customXml/itemProps3.xml><?xml version="1.0" encoding="utf-8"?>
<ds:datastoreItem xmlns:ds="http://schemas.openxmlformats.org/officeDocument/2006/customXml" ds:itemID="{8BAEF71F-97C8-4E3E-BE8C-25958250D592}"/>
</file>

<file path=customXml/itemProps4.xml><?xml version="1.0" encoding="utf-8"?>
<ds:datastoreItem xmlns:ds="http://schemas.openxmlformats.org/officeDocument/2006/customXml" ds:itemID="{BCA29840-DA9D-4272-BD76-DEEF66AD6E33}"/>
</file>

<file path=docProps/app.xml><?xml version="1.0" encoding="utf-8"?>
<Properties xmlns="http://schemas.openxmlformats.org/officeDocument/2006/extended-properties" xmlns:vt="http://schemas.openxmlformats.org/officeDocument/2006/docPropsVTypes">
  <TotalTime>48434</TotalTime>
  <Words>994</Words>
  <Application>Microsoft Office PowerPoint</Application>
  <PresentationFormat>On-screen Show (4:3)</PresentationFormat>
  <Paragraphs>173</Paragraphs>
  <Slides>21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Energy Solutions PPT</vt:lpstr>
      <vt:lpstr>PowerPoint Presentation</vt:lpstr>
      <vt:lpstr>What can Data Driven Policy Do?</vt:lpstr>
      <vt:lpstr>CSI Reporting Features and Functionality</vt:lpstr>
      <vt:lpstr>California Solar Statistics (CSS)</vt:lpstr>
      <vt:lpstr>CSS: Standard Report Features</vt:lpstr>
      <vt:lpstr>CSS: Standard Report Features</vt:lpstr>
      <vt:lpstr>CSS: Standard Report Features</vt:lpstr>
      <vt:lpstr>CSS: Standard Report Features</vt:lpstr>
      <vt:lpstr>CSS: Standard Report Features</vt:lpstr>
      <vt:lpstr>Success factors and Lessons Learned</vt:lpstr>
      <vt:lpstr>Key Success Factors</vt:lpstr>
      <vt:lpstr>Public Data Reporting Outcomes</vt:lpstr>
      <vt:lpstr>Data Integrity: Automated Validation</vt:lpstr>
      <vt:lpstr>Data Integrity: Internal Feedback</vt:lpstr>
      <vt:lpstr>Data Integrity: External Feedback</vt:lpstr>
      <vt:lpstr>Data Serves Diverse Needs</vt:lpstr>
      <vt:lpstr>Data Serves Diverse Needs</vt:lpstr>
      <vt:lpstr>Reporting: Near-term Opportunities</vt:lpstr>
      <vt:lpstr>Reporting: Future</vt:lpstr>
      <vt:lpstr>PowerPoint Presentation</vt:lpstr>
      <vt:lpstr>Thank You</vt:lpstr>
    </vt:vector>
  </TitlesOfParts>
  <Company>Celery Design Collaborative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Solar Initiative - How timely information and data access helped transform California’s solar industry</dc:title>
  <dc:creator>Brian Dougherty</dc:creator>
  <cp:lastModifiedBy>rkravitz</cp:lastModifiedBy>
  <cp:revision>419</cp:revision>
  <dcterms:created xsi:type="dcterms:W3CDTF">2014-06-04T20:17:47Z</dcterms:created>
  <dcterms:modified xsi:type="dcterms:W3CDTF">2015-04-10T17:17:17Z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47a8bb49-6e87-49ab-a300-09d8b61afb22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http://efilingspinternal/PendingDocuments/15-IEPR-05/20150413T151604_California_Solar_Initiative__How_timely_information_and_data_ac.pptx</vt:lpwstr>
  </property>
  <property fmtid="{D5CDD505-2E9C-101B-9397-08002B2CF9AE}" pid="6" name="Subject Areas">
    <vt:lpwstr>55;#IEPR 2015-04-14 Workshop|59803a47-cc3e-4fa8-b5f6-8ac24b8a65dd;#61;#IEPR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460900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