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546" r:id="rId6"/>
    <p:sldId id="551" r:id="rId7"/>
    <p:sldId id="556" r:id="rId8"/>
    <p:sldId id="260" r:id="rId9"/>
    <p:sldId id="545" r:id="rId10"/>
    <p:sldId id="48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3AFA306-65D4-5D7D-831B-8E6D09614BC9}" name="Turgeon, Michael@ARB" initials="TM" userId="S::Michael.Turgeon@arb.ca.gov::b65a1ef1-3d94-41c9-b626-3647e04e16bf" providerId="AD"/>
  <p188:author id="{152D2D16-6206-6A03-6584-C1B22352E745}" name="Gold, Rachel@ARB" initials="GR" userId="S::rachel.gold@arb.ca.gov::7517f880-0c41-4ab0-af6c-f3cf8aa86744" providerId="AD"/>
  <p188:author id="{D8189BF0-F48D-2FF8-E8A9-E27148C0ED64}" name="Fuji, Mihoyo@ARB" initials="FM" userId="S::Mihoyo.Fuji@arb.ca.gov::87e1db28-430d-4b57-aa41-93f0acaff42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ltana, Camille@ARB" initials="SC" lastIdx="4" clrIdx="0">
    <p:extLst>
      <p:ext uri="{19B8F6BF-5375-455C-9EA6-DF929625EA0E}">
        <p15:presenceInfo xmlns:p15="http://schemas.microsoft.com/office/powerpoint/2012/main" userId="S::camille.sultana@arb.ca.gov::a278b19b-2770-463d-a467-84f2cea4d9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44B"/>
    <a:srgbClr val="D2EAD9"/>
    <a:srgbClr val="B3FFD5"/>
    <a:srgbClr val="00B050"/>
    <a:srgbClr val="595959"/>
    <a:srgbClr val="134263"/>
    <a:srgbClr val="F4FD9D"/>
    <a:srgbClr val="F7F7F7"/>
    <a:srgbClr val="318B71"/>
    <a:srgbClr val="117E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811" autoAdjust="0"/>
  </p:normalViewPr>
  <p:slideViewPr>
    <p:cSldViewPr snapToGrid="0">
      <p:cViewPr varScale="1">
        <p:scale>
          <a:sx n="91" d="100"/>
          <a:sy n="91" d="100"/>
        </p:scale>
        <p:origin x="9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carb.sharepoint.com/sites/ISD/CapTrade/PDS/Presentations/CSU%20Presentation_ghg_inventory_trends_figure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3492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'Figure 1'!$C$5:$W$5</c:f>
              <c:numCache>
                <c:formatCode>General</c:formatCode>
                <c:ptCount val="2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  <c:pt idx="19">
                  <c:v>2019</c:v>
                </c:pt>
                <c:pt idx="20">
                  <c:v>2020</c:v>
                </c:pt>
              </c:numCache>
            </c:numRef>
          </c:xVal>
          <c:yVal>
            <c:numRef>
              <c:f>'Figure 1'!$C$6:$W$6</c:f>
              <c:numCache>
                <c:formatCode>0</c:formatCode>
                <c:ptCount val="21"/>
                <c:pt idx="0">
                  <c:v>461.9</c:v>
                </c:pt>
                <c:pt idx="1">
                  <c:v>477.8</c:v>
                </c:pt>
                <c:pt idx="2">
                  <c:v>476.3</c:v>
                </c:pt>
                <c:pt idx="3">
                  <c:v>476.2</c:v>
                </c:pt>
                <c:pt idx="4">
                  <c:v>486.2</c:v>
                </c:pt>
                <c:pt idx="5">
                  <c:v>478.1</c:v>
                </c:pt>
                <c:pt idx="6">
                  <c:v>476.3</c:v>
                </c:pt>
                <c:pt idx="7">
                  <c:v>484.7</c:v>
                </c:pt>
                <c:pt idx="8">
                  <c:v>479.1</c:v>
                </c:pt>
                <c:pt idx="9">
                  <c:v>450.2</c:v>
                </c:pt>
                <c:pt idx="10">
                  <c:v>442.3</c:v>
                </c:pt>
                <c:pt idx="11">
                  <c:v>437.6</c:v>
                </c:pt>
                <c:pt idx="12">
                  <c:v>434.7</c:v>
                </c:pt>
                <c:pt idx="13">
                  <c:v>431.5</c:v>
                </c:pt>
                <c:pt idx="14">
                  <c:v>428.2</c:v>
                </c:pt>
                <c:pt idx="15">
                  <c:v>426.6</c:v>
                </c:pt>
                <c:pt idx="16">
                  <c:v>414.4</c:v>
                </c:pt>
                <c:pt idx="17">
                  <c:v>410.6</c:v>
                </c:pt>
                <c:pt idx="18">
                  <c:v>411</c:v>
                </c:pt>
                <c:pt idx="19">
                  <c:v>404.5</c:v>
                </c:pt>
                <c:pt idx="20">
                  <c:v>369.2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1491-4B14-AB24-8E47842B9547}"/>
            </c:ext>
          </c:extLst>
        </c:ser>
        <c:ser>
          <c:idx val="1"/>
          <c:order val="1"/>
          <c:spPr>
            <a:ln w="38100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'Figure 1'!$W$5:$AG$5</c:f>
              <c:numCache>
                <c:formatCode>General</c:formatCode>
                <c:ptCount val="11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  <c:pt idx="8">
                  <c:v>2028</c:v>
                </c:pt>
                <c:pt idx="9">
                  <c:v>2029</c:v>
                </c:pt>
                <c:pt idx="10">
                  <c:v>2030</c:v>
                </c:pt>
              </c:numCache>
            </c:numRef>
          </c:xVal>
          <c:yVal>
            <c:numRef>
              <c:f>'Figure 1'!$W$7:$AG$7</c:f>
              <c:numCache>
                <c:formatCode>General</c:formatCode>
                <c:ptCount val="11"/>
                <c:pt idx="0">
                  <c:v>431</c:v>
                </c:pt>
                <c:pt idx="1">
                  <c:v>413.76</c:v>
                </c:pt>
                <c:pt idx="2">
                  <c:v>396.52</c:v>
                </c:pt>
                <c:pt idx="3">
                  <c:v>379.28</c:v>
                </c:pt>
                <c:pt idx="4">
                  <c:v>362.03999999999996</c:v>
                </c:pt>
                <c:pt idx="5">
                  <c:v>344.79999999999995</c:v>
                </c:pt>
                <c:pt idx="6">
                  <c:v>327.56</c:v>
                </c:pt>
                <c:pt idx="7">
                  <c:v>310.32</c:v>
                </c:pt>
                <c:pt idx="8">
                  <c:v>293.08</c:v>
                </c:pt>
                <c:pt idx="9">
                  <c:v>275.83999999999997</c:v>
                </c:pt>
                <c:pt idx="10">
                  <c:v>258.59999999999997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1491-4B14-AB24-8E47842B9547}"/>
            </c:ext>
          </c:extLst>
        </c:ser>
        <c:ser>
          <c:idx val="2"/>
          <c:order val="2"/>
          <c:spPr>
            <a:ln w="38100" cap="rnd">
              <a:solidFill>
                <a:schemeClr val="accent6">
                  <a:lumMod val="75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'Figure 1'!$AG$5:$AV$5</c:f>
              <c:numCache>
                <c:formatCode>General</c:formatCode>
                <c:ptCount val="16"/>
                <c:pt idx="0">
                  <c:v>2030</c:v>
                </c:pt>
                <c:pt idx="1">
                  <c:v>2031</c:v>
                </c:pt>
                <c:pt idx="2">
                  <c:v>2032</c:v>
                </c:pt>
                <c:pt idx="3">
                  <c:v>2033</c:v>
                </c:pt>
                <c:pt idx="4">
                  <c:v>2034</c:v>
                </c:pt>
                <c:pt idx="5">
                  <c:v>2035</c:v>
                </c:pt>
                <c:pt idx="6">
                  <c:v>2036</c:v>
                </c:pt>
                <c:pt idx="7">
                  <c:v>2037</c:v>
                </c:pt>
                <c:pt idx="8">
                  <c:v>2038</c:v>
                </c:pt>
                <c:pt idx="9">
                  <c:v>2039</c:v>
                </c:pt>
                <c:pt idx="10">
                  <c:v>2040</c:v>
                </c:pt>
                <c:pt idx="11">
                  <c:v>2041</c:v>
                </c:pt>
                <c:pt idx="12">
                  <c:v>2042</c:v>
                </c:pt>
                <c:pt idx="13">
                  <c:v>2043</c:v>
                </c:pt>
                <c:pt idx="14">
                  <c:v>2044</c:v>
                </c:pt>
                <c:pt idx="15">
                  <c:v>2045</c:v>
                </c:pt>
              </c:numCache>
            </c:numRef>
          </c:xVal>
          <c:yVal>
            <c:numRef>
              <c:f>'Figure 1'!$AG$8:$AV$8</c:f>
              <c:numCache>
                <c:formatCode>General</c:formatCode>
                <c:ptCount val="16"/>
                <c:pt idx="0">
                  <c:v>258.59999999999997</c:v>
                </c:pt>
                <c:pt idx="1">
                  <c:v>245.66999999999996</c:v>
                </c:pt>
                <c:pt idx="2">
                  <c:v>232.73999999999995</c:v>
                </c:pt>
                <c:pt idx="3">
                  <c:v>219.80999999999997</c:v>
                </c:pt>
                <c:pt idx="4">
                  <c:v>206.87999999999997</c:v>
                </c:pt>
                <c:pt idx="5">
                  <c:v>193.94999999999996</c:v>
                </c:pt>
                <c:pt idx="6">
                  <c:v>181.01999999999998</c:v>
                </c:pt>
                <c:pt idx="7">
                  <c:v>168.08999999999997</c:v>
                </c:pt>
                <c:pt idx="8">
                  <c:v>155.15999999999997</c:v>
                </c:pt>
                <c:pt idx="9">
                  <c:v>142.22999999999996</c:v>
                </c:pt>
                <c:pt idx="10">
                  <c:v>129.29999999999995</c:v>
                </c:pt>
                <c:pt idx="11">
                  <c:v>116.36999999999998</c:v>
                </c:pt>
                <c:pt idx="12">
                  <c:v>103.43999999999997</c:v>
                </c:pt>
                <c:pt idx="13">
                  <c:v>90.509999999999962</c:v>
                </c:pt>
                <c:pt idx="14">
                  <c:v>77.579999999999984</c:v>
                </c:pt>
                <c:pt idx="15">
                  <c:v>64.649999999999991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1491-4B14-AB24-8E47842B95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195984"/>
        <c:axId val="212192240"/>
      </c:scatterChart>
      <c:valAx>
        <c:axId val="212195984"/>
        <c:scaling>
          <c:orientation val="minMax"/>
          <c:min val="20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12192240"/>
        <c:crosses val="autoZero"/>
        <c:crossBetween val="midCat"/>
      </c:valAx>
      <c:valAx>
        <c:axId val="212192240"/>
        <c:scaling>
          <c:orientation val="minMax"/>
          <c:max val="5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Annual GHG Emissions (MMTCO</a:t>
                </a:r>
                <a:r>
                  <a:rPr lang="en-US" baseline="-25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r>
                  <a:rPr lang="en-US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e)</a:t>
                </a:r>
              </a:p>
            </c:rich>
          </c:tx>
          <c:layout>
            <c:manualLayout>
              <c:xMode val="edge"/>
              <c:yMode val="edge"/>
              <c:x val="1.1809076065327436E-2"/>
              <c:y val="0.1451580652998797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12195984"/>
        <c:crosses val="autoZero"/>
        <c:crossBetween val="midCat"/>
        <c:majorUnit val="1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bg1">
          <a:lumMod val="50000"/>
        </a:schemeClr>
      </a:solidFill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21FB07-588F-448D-8D66-820AC1F590BD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26C598-452E-43C2-A438-BDC03C8E1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746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6C598-452E-43C2-A438-BDC03C8E1EB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568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Font typeface="+mj-lt"/>
              <a:buNone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6C598-452E-43C2-A438-BDC03C8E1EB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38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Font typeface="+mj-lt"/>
              <a:buNone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6C598-452E-43C2-A438-BDC03C8E1EB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031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6C598-452E-43C2-A438-BDC03C8E1EB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320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6C598-452E-43C2-A438-BDC03C8E1EB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003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6C598-452E-43C2-A438-BDC03C8E1EB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092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6C598-452E-43C2-A438-BDC03C8E1EB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17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5400" spc="-50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000" cap="all" spc="200" baseline="0">
                <a:solidFill>
                  <a:schemeClr val="tx2">
                    <a:lumMod val="50000"/>
                  </a:schemeClr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998" y="2710088"/>
            <a:ext cx="2153365" cy="1615024"/>
          </a:xfrm>
          <a:prstGeom prst="rect">
            <a:avLst/>
          </a:prstGeom>
        </p:spPr>
      </p:pic>
      <p:sp>
        <p:nvSpPr>
          <p:cNvPr id="11" name="Footer Placeholder 10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1462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274320" indent="-27432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</a:defRPr>
            </a:lvl1pPr>
            <a:lvl2pPr marL="548640" indent="-27432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§"/>
              <a:defRPr sz="24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16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 algn="ctr">
              <a:lnSpc>
                <a:spcPct val="85000"/>
              </a:lnSpc>
              <a:defRPr sz="4800" b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217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097280" y="1845734"/>
            <a:ext cx="4937760" cy="4023359"/>
          </a:xfrm>
        </p:spPr>
        <p:txBody>
          <a:bodyPr/>
          <a:lstStyle>
            <a:lvl1pPr marL="274320" indent="-274320">
              <a:buClr>
                <a:schemeClr val="accent1"/>
              </a:buClr>
              <a:buFont typeface="Wingdings" panose="05000000000000000000" pitchFamily="2" charset="2"/>
              <a:buChar char="§"/>
              <a:defRPr/>
            </a:lvl1pPr>
            <a:lvl2pPr marL="548640" indent="-27432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§"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>
            <a:lvl1pPr marL="27432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 lang="en-US" sz="2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§"/>
              <a:defRPr lang="en-US" sz="24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3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>
            <a:lvl1pPr marL="274320" indent="-274320">
              <a:buClr>
                <a:schemeClr val="accent1"/>
              </a:buClr>
              <a:buFont typeface="Wingdings" panose="05000000000000000000" pitchFamily="2" charset="2"/>
              <a:buChar char="§"/>
              <a:defRPr/>
            </a:lvl1pPr>
            <a:lvl2pPr marL="548640" indent="-27432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§"/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1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966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CALIFORNIA AIR RESOURCES BOARD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4322A4D-4437-4E42-BA30-E0AC14D7D7B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0614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SzPct val="100000"/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2">
            <a:lumMod val="50000"/>
          </a:schemeClr>
        </a:buClr>
        <a:buFont typeface="Wingdings" panose="05000000000000000000" pitchFamily="2" charset="2"/>
        <a:buChar char="§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ww3.arb.ca.gov/cc/inventory/pubs/reports/2000_2019/2000_2019_ghg_inventory_trends_figures.xlsx" TargetMode="External"/><Relationship Id="rId4" Type="http://schemas.openxmlformats.org/officeDocument/2006/relationships/hyperlink" Target="https://ww2.arb.ca.gov/sites/default/files/classic/cc/inventory/2000-2020_ghg_inventory_trends_figures.xlsx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arb.ca.gov/our-work/programs/ab-32-climate-change-scoping-plan/2022-scoping-plan-document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2.arb.ca.gov/our-work/programs/net-zero-emissions-strategy-cement-sector" TargetMode="External"/><Relationship Id="rId4" Type="http://schemas.openxmlformats.org/officeDocument/2006/relationships/hyperlink" Target="https://ww2.arb.ca.gov/our-work/programs/cap-and-trade-progra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050" y="758952"/>
            <a:ext cx="7758199" cy="3566160"/>
          </a:xfrm>
        </p:spPr>
        <p:txBody>
          <a:bodyPr>
            <a:normAutofit/>
          </a:bodyPr>
          <a:lstStyle/>
          <a:p>
            <a:br>
              <a:rPr lang="en-US" sz="4400" dirty="0"/>
            </a:br>
            <a:r>
              <a:rPr lang="en-US" sz="4400" dirty="0"/>
              <a:t>California Air Resources Board:</a:t>
            </a:r>
            <a:br>
              <a:rPr lang="en-US" sz="4400" dirty="0"/>
            </a:br>
            <a:r>
              <a:rPr lang="en-US" sz="4400" dirty="0"/>
              <a:t>Industrial Decarbonization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7243849" cy="1143000"/>
          </a:xfrm>
        </p:spPr>
        <p:txBody>
          <a:bodyPr>
            <a:normAutofit fontScale="85000" lnSpcReduction="20000"/>
          </a:bodyPr>
          <a:lstStyle/>
          <a:p>
            <a:r>
              <a:rPr lang="en-US" sz="2400" dirty="0"/>
              <a:t>Industrial Decarbonization and Improvement to Grid Operations Program (INDIGO) Workshop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APRIL 11, 2023</a:t>
            </a:r>
          </a:p>
        </p:txBody>
      </p:sp>
    </p:spTree>
    <p:extLst>
      <p:ext uri="{BB962C8B-B14F-4D97-AF65-F5344CB8AC3E}">
        <p14:creationId xmlns:p14="http://schemas.microsoft.com/office/powerpoint/2010/main" val="407551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"/>
    </mc:Choice>
    <mc:Fallback xmlns="">
      <p:transition spd="slow" advTm="19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9755B-7774-38D5-48A7-8B90ABABD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 GHG Reduction Targets and Sources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BF676D-FFA6-A5E3-CDB9-06F988A9E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77D636-9A49-D1D1-51B4-94626B403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2</a:t>
            </a:fld>
            <a:endParaRPr lang="en-US"/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13947C48-C545-3C5C-DE89-E5B869C82E9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628304"/>
              </p:ext>
            </p:extLst>
          </p:nvPr>
        </p:nvGraphicFramePr>
        <p:xfrm>
          <a:off x="459853" y="2048536"/>
          <a:ext cx="6452664" cy="3905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3A85250-F9C0-E259-87EB-6B5E2DBCA0A0}"/>
              </a:ext>
            </a:extLst>
          </p:cNvPr>
          <p:cNvSpPr txBox="1"/>
          <p:nvPr/>
        </p:nvSpPr>
        <p:spPr>
          <a:xfrm>
            <a:off x="227871" y="5958194"/>
            <a:ext cx="55346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CARB GHG Inventory, </a:t>
            </a:r>
            <a:r>
              <a:rPr lang="en-US" sz="1400" i="1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2022</a:t>
            </a:r>
            <a:endParaRPr lang="en-US" sz="1400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061B361-BF83-A76F-40A2-9BAB56929389}"/>
              </a:ext>
            </a:extLst>
          </p:cNvPr>
          <p:cNvSpPr txBox="1"/>
          <p:nvPr/>
        </p:nvSpPr>
        <p:spPr>
          <a:xfrm>
            <a:off x="2076397" y="2168844"/>
            <a:ext cx="1624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GHG Inventory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C2F46C-5AB9-2C03-76B6-E32408D060F0}"/>
              </a:ext>
            </a:extLst>
          </p:cNvPr>
          <p:cNvSpPr txBox="1"/>
          <p:nvPr/>
        </p:nvSpPr>
        <p:spPr>
          <a:xfrm>
            <a:off x="4627902" y="3499579"/>
            <a:ext cx="2097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2030 target</a:t>
            </a:r>
          </a:p>
          <a:p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(40% below 1990)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4AC7306-9AB8-F6D1-5056-49EDAF7FFD15}"/>
              </a:ext>
            </a:extLst>
          </p:cNvPr>
          <p:cNvSpPr/>
          <p:nvPr/>
        </p:nvSpPr>
        <p:spPr>
          <a:xfrm>
            <a:off x="3305006" y="2621380"/>
            <a:ext cx="140390" cy="1212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FBDE94E-B21B-1864-4B83-E17323CCFB47}"/>
              </a:ext>
            </a:extLst>
          </p:cNvPr>
          <p:cNvSpPr txBox="1"/>
          <p:nvPr/>
        </p:nvSpPr>
        <p:spPr>
          <a:xfrm>
            <a:off x="3451191" y="2488572"/>
            <a:ext cx="24262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target (1990 level)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81F3101-9D49-B799-2493-DD8152CF7525}"/>
              </a:ext>
            </a:extLst>
          </p:cNvPr>
          <p:cNvSpPr/>
          <p:nvPr/>
        </p:nvSpPr>
        <p:spPr>
          <a:xfrm>
            <a:off x="4396340" y="3763112"/>
            <a:ext cx="140390" cy="1212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82380E5-30E6-4685-86D2-462D6B58A851}"/>
              </a:ext>
            </a:extLst>
          </p:cNvPr>
          <p:cNvSpPr txBox="1"/>
          <p:nvPr/>
        </p:nvSpPr>
        <p:spPr>
          <a:xfrm>
            <a:off x="4162643" y="4862485"/>
            <a:ext cx="2097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2045 target</a:t>
            </a:r>
          </a:p>
          <a:p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(85% below 1990)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7960425-345D-C2F9-94DB-F236E179FC73}"/>
              </a:ext>
            </a:extLst>
          </p:cNvPr>
          <p:cNvSpPr/>
          <p:nvPr/>
        </p:nvSpPr>
        <p:spPr>
          <a:xfrm>
            <a:off x="5970536" y="5096003"/>
            <a:ext cx="140390" cy="1212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Brace 18">
            <a:extLst>
              <a:ext uri="{FF2B5EF4-FFF2-40B4-BE49-F238E27FC236}">
                <a16:creationId xmlns:a16="http://schemas.microsoft.com/office/drawing/2014/main" id="{8E30B3FB-A012-9CA3-82DD-FE7F7733CA17}"/>
              </a:ext>
            </a:extLst>
          </p:cNvPr>
          <p:cNvSpPr/>
          <p:nvPr/>
        </p:nvSpPr>
        <p:spPr>
          <a:xfrm>
            <a:off x="6110926" y="5215877"/>
            <a:ext cx="228425" cy="399311"/>
          </a:xfrm>
          <a:prstGeom prst="rightBrac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CADE4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B908759-8325-C66E-2D9D-0AA690BBBE15}"/>
              </a:ext>
            </a:extLst>
          </p:cNvPr>
          <p:cNvSpPr txBox="1"/>
          <p:nvPr/>
        </p:nvSpPr>
        <p:spPr>
          <a:xfrm>
            <a:off x="6391869" y="5133245"/>
            <a:ext cx="1780504" cy="7571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2045 target</a:t>
            </a:r>
          </a:p>
          <a:p>
            <a:pPr>
              <a:lnSpc>
                <a:spcPct val="9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(carbon neutrality)</a:t>
            </a:r>
          </a:p>
        </p:txBody>
      </p:sp>
      <p:pic>
        <p:nvPicPr>
          <p:cNvPr id="9" name="Picture 2" descr="Greenhouse gas emissions for the year 2020 organized by economic sector">
            <a:extLst>
              <a:ext uri="{FF2B5EF4-FFF2-40B4-BE49-F238E27FC236}">
                <a16:creationId xmlns:a16="http://schemas.microsoft.com/office/drawing/2014/main" id="{064BA7AD-848B-9B9B-8A0E-86ECD485A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401" y="1782377"/>
            <a:ext cx="7621066" cy="428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3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922CA8-1C86-3BCB-D0A5-0D0C8EB035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3724" r="50000" b="24652"/>
          <a:stretch/>
        </p:blipFill>
        <p:spPr>
          <a:xfrm>
            <a:off x="6861810" y="1903610"/>
            <a:ext cx="3248198" cy="42125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662338-E734-A091-FFC0-7BB161137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2022 Scoping Plan Update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E99957-F45C-DD31-9533-D62B1AC6E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25F894-4EC1-7D04-1398-3B1911265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3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1874B2D-4BA8-A4CE-3C1A-DDA3C244C7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3149" t="74667" r="8965"/>
          <a:stretch/>
        </p:blipFill>
        <p:spPr>
          <a:xfrm>
            <a:off x="9982200" y="3421538"/>
            <a:ext cx="2087743" cy="1510623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7AD33A5-C1D4-C2D9-6E7E-2DCA8E9E9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225" y="1825068"/>
            <a:ext cx="5967315" cy="4242208"/>
          </a:xfrm>
        </p:spPr>
        <p:txBody>
          <a:bodyPr vert="horz" lIns="0" tIns="45720" rIns="0" bIns="45720" rtlCol="0" anchor="t">
            <a:noAutofit/>
          </a:bodyPr>
          <a:lstStyle/>
          <a:p>
            <a:r>
              <a:rPr lang="en-US" sz="2600" dirty="0"/>
              <a:t>Carbon neutrality by 2045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Carbon neutrality by 2045, deploy a broad portfolio of existing and emerging fossil fuel alternatives and clean technologies, and align with statutes and Executive Orders</a:t>
            </a:r>
          </a:p>
          <a:p>
            <a:r>
              <a:rPr lang="en-US" sz="2600" dirty="0"/>
              <a:t>Industrial energy demand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Displace fuel use with mix of electrification, solar thermal, hydrogen, and biomethane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CCS for remaining CO</a:t>
            </a:r>
            <a:r>
              <a:rPr lang="en-US" sz="2200" baseline="-25000" dirty="0"/>
              <a:t>2 </a:t>
            </a:r>
            <a:r>
              <a:rPr lang="en-US" sz="2200" dirty="0"/>
              <a:t>emissions</a:t>
            </a:r>
            <a:endParaRPr lang="en-US" sz="2200" baseline="-25000" dirty="0"/>
          </a:p>
          <a:p>
            <a:pPr lvl="1">
              <a:spcAft>
                <a:spcPts val="400"/>
              </a:spcAft>
            </a:pPr>
            <a:r>
              <a:rPr lang="en-US" sz="2200" dirty="0"/>
              <a:t>Additional policies to support electrification, renewable energy, and alternative fuels are needed</a:t>
            </a:r>
          </a:p>
          <a:p>
            <a:pPr lvl="1"/>
            <a:endParaRPr lang="en-US" sz="1800" dirty="0"/>
          </a:p>
          <a:p>
            <a:endParaRPr lang="en-US" sz="20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3BB7B41-A909-94C6-B8B3-7E1B922BBFBE}"/>
              </a:ext>
            </a:extLst>
          </p:cNvPr>
          <p:cNvSpPr txBox="1">
            <a:spLocks/>
          </p:cNvSpPr>
          <p:nvPr/>
        </p:nvSpPr>
        <p:spPr>
          <a:xfrm rot="16200000">
            <a:off x="5328169" y="3828375"/>
            <a:ext cx="2449012" cy="363007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27432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Energy Demand (EJ)</a:t>
            </a:r>
          </a:p>
        </p:txBody>
      </p:sp>
    </p:spTree>
    <p:extLst>
      <p:ext uri="{BB962C8B-B14F-4D97-AF65-F5344CB8AC3E}">
        <p14:creationId xmlns:p14="http://schemas.microsoft.com/office/powerpoint/2010/main" val="1563884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9306E-5B17-4597-BCA7-133AA35FE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Reducing California’s Industrial Emissions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99ED28-82DB-4EC2-B965-037843973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/>
              <a:t>Energy Efficiency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Waste heat recovery</a:t>
            </a:r>
          </a:p>
          <a:p>
            <a:r>
              <a:rPr lang="en-US" sz="2600" dirty="0"/>
              <a:t>Fuel Switching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Low-carbon hydrogen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Renewable natural gas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Other biofuels</a:t>
            </a:r>
          </a:p>
          <a:p>
            <a:r>
              <a:rPr lang="en-US" sz="2600" dirty="0"/>
              <a:t>Electrification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Microgrids</a:t>
            </a:r>
          </a:p>
          <a:p>
            <a:pPr lvl="1">
              <a:spcAft>
                <a:spcPts val="400"/>
              </a:spcAft>
            </a:pPr>
            <a:r>
              <a:rPr lang="en-US" sz="2200" dirty="0"/>
              <a:t>Onsite renewables and storage</a:t>
            </a:r>
          </a:p>
          <a:p>
            <a:r>
              <a:rPr lang="en-US" sz="2600" dirty="0"/>
              <a:t>Carbon capture and sequestration (SB 905)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41CA0D-709C-454A-8741-2A4A8CA7D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29E90-7076-4AFF-87A1-D8B58E3CD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4</a:t>
            </a:fld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BB252C-37B3-4BC3-96E7-433A7CF02D24}"/>
              </a:ext>
            </a:extLst>
          </p:cNvPr>
          <p:cNvGrpSpPr/>
          <p:nvPr/>
        </p:nvGrpSpPr>
        <p:grpSpPr>
          <a:xfrm>
            <a:off x="5557838" y="2003681"/>
            <a:ext cx="6233827" cy="4154232"/>
            <a:chOff x="5557838" y="2003681"/>
            <a:chExt cx="6233827" cy="4154232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C01BE34-A1F1-4521-A6C7-1D9226CD99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1222"/>
            <a:stretch/>
          </p:blipFill>
          <p:spPr>
            <a:xfrm>
              <a:off x="6518706" y="2796315"/>
              <a:ext cx="1478882" cy="1024930"/>
            </a:xfrm>
            <a:prstGeom prst="rect">
              <a:avLst/>
            </a:prstGeom>
          </p:spPr>
        </p:pic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DDF7010E-049D-4C6A-95D8-32EFFA3A20A1}"/>
                </a:ext>
              </a:extLst>
            </p:cNvPr>
            <p:cNvSpPr/>
            <p:nvPr/>
          </p:nvSpPr>
          <p:spPr>
            <a:xfrm>
              <a:off x="8325134" y="2003681"/>
              <a:ext cx="3466531" cy="4154232"/>
            </a:xfrm>
            <a:prstGeom prst="roundRect">
              <a:avLst/>
            </a:prstGeom>
            <a:noFill/>
            <a:ln>
              <a:solidFill>
                <a:srgbClr val="117E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48B27A6-2DBE-4C2C-95F8-174538EBD5E1}"/>
                </a:ext>
              </a:extLst>
            </p:cNvPr>
            <p:cNvSpPr/>
            <p:nvPr/>
          </p:nvSpPr>
          <p:spPr>
            <a:xfrm>
              <a:off x="8652680" y="2246255"/>
              <a:ext cx="2811439" cy="72333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/>
                  </a:solidFill>
                </a:rPr>
                <a:t>Cap-and-Trade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AB5B603-5261-4B6A-9781-6408E1E00E45}"/>
                </a:ext>
              </a:extLst>
            </p:cNvPr>
            <p:cNvSpPr/>
            <p:nvPr/>
          </p:nvSpPr>
          <p:spPr>
            <a:xfrm>
              <a:off x="8652680" y="3244817"/>
              <a:ext cx="2811439" cy="723332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/>
                  </a:solidFill>
                </a:rPr>
                <a:t>Low Carbon Fuel Standard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16261B5-191E-4688-B33D-6EA3DB38D67A}"/>
                </a:ext>
              </a:extLst>
            </p:cNvPr>
            <p:cNvSpPr/>
            <p:nvPr/>
          </p:nvSpPr>
          <p:spPr>
            <a:xfrm>
              <a:off x="8652680" y="4234470"/>
              <a:ext cx="2811439" cy="72333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</a:rPr>
                <a:t>Net-zero GHG Cement Strategy</a:t>
              </a:r>
            </a:p>
          </p:txBody>
        </p:sp>
        <p:sp>
          <p:nvSpPr>
            <p:cNvPr id="13" name="Arrow: Left 12">
              <a:extLst>
                <a:ext uri="{FF2B5EF4-FFF2-40B4-BE49-F238E27FC236}">
                  <a16:creationId xmlns:a16="http://schemas.microsoft.com/office/drawing/2014/main" id="{B624E37C-1D8B-45DE-9F1B-4E52F3DC0AAC}"/>
                </a:ext>
              </a:extLst>
            </p:cNvPr>
            <p:cNvSpPr/>
            <p:nvPr/>
          </p:nvSpPr>
          <p:spPr>
            <a:xfrm>
              <a:off x="5557838" y="3534939"/>
              <a:ext cx="2614612" cy="1422824"/>
            </a:xfrm>
            <a:prstGeom prst="leftArrow">
              <a:avLst/>
            </a:prstGeom>
            <a:solidFill>
              <a:srgbClr val="117EA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73D40F7-4CF4-498D-82F6-7F57C486899C}"/>
                </a:ext>
              </a:extLst>
            </p:cNvPr>
            <p:cNvSpPr txBox="1"/>
            <p:nvPr/>
          </p:nvSpPr>
          <p:spPr>
            <a:xfrm>
              <a:off x="5805832" y="4023048"/>
              <a:ext cx="238642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200" b="1" dirty="0">
                  <a:solidFill>
                    <a:schemeClr val="bg1"/>
                  </a:solidFill>
                </a:rPr>
                <a:t>Promote pathways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87E581C-463C-051F-1820-E114D5A5AF0D}"/>
              </a:ext>
            </a:extLst>
          </p:cNvPr>
          <p:cNvSpPr/>
          <p:nvPr/>
        </p:nvSpPr>
        <p:spPr>
          <a:xfrm>
            <a:off x="8662233" y="5196191"/>
            <a:ext cx="2811439" cy="723332"/>
          </a:xfrm>
          <a:prstGeom prst="roundRect">
            <a:avLst/>
          </a:prstGeom>
          <a:solidFill>
            <a:srgbClr val="FFD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tx1"/>
                </a:solidFill>
              </a:rPr>
              <a:t>CCUS Program</a:t>
            </a:r>
          </a:p>
        </p:txBody>
      </p:sp>
    </p:spTree>
    <p:extLst>
      <p:ext uri="{BB962C8B-B14F-4D97-AF65-F5344CB8AC3E}">
        <p14:creationId xmlns:p14="http://schemas.microsoft.com/office/powerpoint/2010/main" val="3620921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Cap-and-Trade Program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5</a:t>
            </a:fld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D50773F-6A0C-6CDF-0754-9F74A66FAFA2}"/>
              </a:ext>
            </a:extLst>
          </p:cNvPr>
          <p:cNvSpPr txBox="1">
            <a:spLocks/>
          </p:cNvSpPr>
          <p:nvPr/>
        </p:nvSpPr>
        <p:spPr>
          <a:xfrm>
            <a:off x="868680" y="1808600"/>
            <a:ext cx="10515600" cy="3404844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/>
              <a:t>Key element of California's overall strategy to reduce GHG emissions</a:t>
            </a:r>
          </a:p>
          <a:p>
            <a:pPr lvl="1"/>
            <a:r>
              <a:rPr lang="en-US" sz="2200" dirty="0"/>
              <a:t>Economy-wide, declining cap on annual greenhouse gas emissions</a:t>
            </a:r>
          </a:p>
          <a:p>
            <a:r>
              <a:rPr lang="en-US" sz="2600" dirty="0"/>
              <a:t>Covers large industrial sources, electricity generators, and natural gas and transportation fuel suppliers with emissions ≥ 25k MTCO2e/year</a:t>
            </a:r>
          </a:p>
          <a:p>
            <a:r>
              <a:rPr lang="en-US" sz="2600" dirty="0"/>
              <a:t>Covered entities must acquire and surrender compliance instruments equal to covered emissions</a:t>
            </a:r>
          </a:p>
          <a:p>
            <a:pPr lvl="1"/>
            <a:r>
              <a:rPr lang="en-US" sz="2200" dirty="0"/>
              <a:t>One allowance = one offset credit = permit to emit one MTCO2e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88BF7F6-8CC3-B3A9-261C-E0417B14CD11}"/>
              </a:ext>
            </a:extLst>
          </p:cNvPr>
          <p:cNvGrpSpPr/>
          <p:nvPr/>
        </p:nvGrpSpPr>
        <p:grpSpPr>
          <a:xfrm>
            <a:off x="515703" y="5066317"/>
            <a:ext cx="11357848" cy="1027470"/>
            <a:chOff x="640774" y="5042928"/>
            <a:chExt cx="11357848" cy="958792"/>
          </a:xfrm>
        </p:grpSpPr>
        <p:sp>
          <p:nvSpPr>
            <p:cNvPr id="7" name="Pentagon 5">
              <a:extLst>
                <a:ext uri="{FF2B5EF4-FFF2-40B4-BE49-F238E27FC236}">
                  <a16:creationId xmlns:a16="http://schemas.microsoft.com/office/drawing/2014/main" id="{E52E6767-4B3E-1C8B-BEF4-AA91B86FFDB0}"/>
                </a:ext>
              </a:extLst>
            </p:cNvPr>
            <p:cNvSpPr/>
            <p:nvPr/>
          </p:nvSpPr>
          <p:spPr>
            <a:xfrm>
              <a:off x="640774" y="5043778"/>
              <a:ext cx="2322383" cy="957942"/>
            </a:xfrm>
            <a:prstGeom prst="homePlat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Declining</a:t>
              </a:r>
            </a:p>
            <a:p>
              <a:pPr algn="ctr"/>
              <a:r>
                <a:rPr lang="en-US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Annual Caps</a:t>
              </a:r>
            </a:p>
          </p:txBody>
        </p:sp>
        <p:sp>
          <p:nvSpPr>
            <p:cNvPr id="8" name="Chevron 6">
              <a:extLst>
                <a:ext uri="{FF2B5EF4-FFF2-40B4-BE49-F238E27FC236}">
                  <a16:creationId xmlns:a16="http://schemas.microsoft.com/office/drawing/2014/main" id="{2F08DD4C-219E-2937-B4A9-AA27A0C16466}"/>
                </a:ext>
              </a:extLst>
            </p:cNvPr>
            <p:cNvSpPr/>
            <p:nvPr/>
          </p:nvSpPr>
          <p:spPr>
            <a:xfrm>
              <a:off x="2671143" y="5042928"/>
              <a:ext cx="3292378" cy="957942"/>
            </a:xfrm>
            <a:prstGeom prst="chevron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Steadily Increasing</a:t>
              </a:r>
            </a:p>
            <a:p>
              <a:pPr algn="ctr"/>
              <a:r>
                <a:rPr lang="en-US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Price Signal</a:t>
              </a:r>
            </a:p>
          </p:txBody>
        </p:sp>
        <p:sp>
          <p:nvSpPr>
            <p:cNvPr id="9" name="Chevron 7">
              <a:extLst>
                <a:ext uri="{FF2B5EF4-FFF2-40B4-BE49-F238E27FC236}">
                  <a16:creationId xmlns:a16="http://schemas.microsoft.com/office/drawing/2014/main" id="{6E251A2E-8F27-314A-969D-F18D9BA468EB}"/>
                </a:ext>
              </a:extLst>
            </p:cNvPr>
            <p:cNvSpPr/>
            <p:nvPr/>
          </p:nvSpPr>
          <p:spPr>
            <a:xfrm>
              <a:off x="5709133" y="5044628"/>
              <a:ext cx="2924928" cy="956242"/>
            </a:xfrm>
            <a:prstGeom prst="chevron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Target Low-cost Reductions First</a:t>
              </a:r>
            </a:p>
          </p:txBody>
        </p:sp>
        <p:sp>
          <p:nvSpPr>
            <p:cNvPr id="10" name="Chevron 8">
              <a:extLst>
                <a:ext uri="{FF2B5EF4-FFF2-40B4-BE49-F238E27FC236}">
                  <a16:creationId xmlns:a16="http://schemas.microsoft.com/office/drawing/2014/main" id="{3D1730F2-2A3C-7EC4-28ED-A6FBA39B78C2}"/>
                </a:ext>
              </a:extLst>
            </p:cNvPr>
            <p:cNvSpPr/>
            <p:nvPr/>
          </p:nvSpPr>
          <p:spPr>
            <a:xfrm>
              <a:off x="8331565" y="5043778"/>
              <a:ext cx="3667057" cy="957942"/>
            </a:xfrm>
            <a:prstGeom prst="chevron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Long-Term Price Signal for Clean Technology Investments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850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FCF24-95CE-673A-BB58-F00ACF777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Net-zero Emissions in Cement Sector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F09FB-00EB-6F4D-06D6-171244167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339309"/>
          </a:xfrm>
        </p:spPr>
        <p:txBody>
          <a:bodyPr vert="horz" lIns="0" tIns="45720" rIns="0" bIns="45720" rtlCol="0" anchor="t">
            <a:noAutofit/>
          </a:bodyPr>
          <a:lstStyle/>
          <a:p>
            <a:r>
              <a:rPr lang="en-US" sz="2600" dirty="0"/>
              <a:t>SB 596: “By July 1, 2023, CARB shall develop a comprehensive strategy for the state’s cement sector to achieve net-zero GHG emissions associated with cement used within the state as soon as possible, but no later than December 31, 2045.”</a:t>
            </a:r>
          </a:p>
          <a:p>
            <a:r>
              <a:rPr lang="en-US" sz="2600" dirty="0"/>
              <a:t>SB 596 requires CARB to:</a:t>
            </a:r>
          </a:p>
          <a:p>
            <a:pPr lvl="1"/>
            <a:r>
              <a:rPr lang="en-US" sz="2200" dirty="0"/>
              <a:t>"Evaluate measures to provide financial support and incentives for RD&amp;D of technologies to mitigate emissions of GHGs from the production of cement with the objective of accelerating industry deployment of those technologies"</a:t>
            </a:r>
          </a:p>
          <a:p>
            <a:pPr lvl="1"/>
            <a:r>
              <a:rPr lang="en-US" sz="2200" dirty="0"/>
              <a:t>"Identify actions that reduce adverse air quality impacts and support economic and workforce development in communities neighboring cement plants"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959EB1-2D6E-A15D-442E-04AA40EBD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CALIFORNIA AIR RESOURCES BOARD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416852-EB7B-FB86-F899-F13DC4080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22A4D-4437-4E42-BA30-E0AC14D7D7B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509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6963" y="1846263"/>
            <a:ext cx="10058400" cy="447833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2022 Scoping Plan Update:</a:t>
            </a:r>
          </a:p>
          <a:p>
            <a:pPr indent="0">
              <a:spcAft>
                <a:spcPts val="1200"/>
              </a:spcAft>
              <a:buNone/>
            </a:pPr>
            <a:r>
              <a:rPr lang="en-US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https://ww2.arb.ca.gov/our-work/programs/ab-32-climate-change-scoping-plan/2022-scoping-plan-documents</a:t>
            </a:r>
            <a:endParaRPr lang="en-US" dirty="0"/>
          </a:p>
          <a:p>
            <a:r>
              <a:rPr lang="en-US" dirty="0"/>
              <a:t>Cap-and-Trade Program webpage: </a:t>
            </a:r>
          </a:p>
          <a:p>
            <a:pPr marL="274320" lvl="1" indent="0">
              <a:spcAft>
                <a:spcPts val="1200"/>
              </a:spcAft>
              <a:buNone/>
            </a:pPr>
            <a:r>
              <a:rPr lang="en-US" sz="2600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https://ww2.arb.ca.gov/our-work/programs/cap-and-trade-program</a:t>
            </a:r>
            <a:endParaRPr lang="en-US" sz="2600" dirty="0">
              <a:solidFill>
                <a:srgbClr val="0070C0"/>
              </a:solidFill>
            </a:endParaRPr>
          </a:p>
          <a:p>
            <a:r>
              <a:rPr lang="en-US" dirty="0"/>
              <a:t>Net-zero Emissions Strategy for Cement Sector:</a:t>
            </a:r>
          </a:p>
          <a:p>
            <a:pPr marL="274320" lvl="1" indent="0">
              <a:buNone/>
            </a:pPr>
            <a:r>
              <a:rPr lang="en-US" sz="2600" dirty="0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https://ww2.arb.ca.gov/our-work/programs/net-zero-emissions-strategy-cement-sector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E3A3D-1DE3-47E3-8A34-8B386AD48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/>
          <a:lstStyle/>
          <a:p>
            <a:fld id="{94322A4D-4437-4E42-BA30-E0AC14D7D7B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F232B967-3C7E-43CE-A409-7BA933421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05725" y="6464968"/>
            <a:ext cx="4803263" cy="359942"/>
          </a:xfrm>
        </p:spPr>
        <p:txBody>
          <a:bodyPr/>
          <a:lstStyle/>
          <a:p>
            <a:r>
              <a:rPr lang="en-US"/>
              <a:t>CALIFORNIA AIR RESOURCES BOARD</a:t>
            </a:r>
          </a:p>
        </p:txBody>
      </p:sp>
    </p:spTree>
    <p:extLst>
      <p:ext uri="{BB962C8B-B14F-4D97-AF65-F5344CB8AC3E}">
        <p14:creationId xmlns:p14="http://schemas.microsoft.com/office/powerpoint/2010/main" val="3590842358"/>
      </p:ext>
    </p:extLst>
  </p:cSld>
  <p:clrMapOvr>
    <a:masterClrMapping/>
  </p:clrMapOvr>
</p:sld>
</file>

<file path=ppt/theme/theme1.xml><?xml version="1.0" encoding="utf-8"?>
<a:theme xmlns:a="http://schemas.openxmlformats.org/drawingml/2006/main" name="CARB2020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RB2020" id="{F155CFAA-FF20-4DA3-A692-4971CB6DA89D}" vid="{8731041F-7C1D-4258-93D2-CED2C32177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AB5B53FE16B4BB0843A613907CB2A" ma:contentTypeVersion="15" ma:contentTypeDescription="Create a new document." ma:contentTypeScope="" ma:versionID="8472baff8ea839813c1c2d95c7f485aa">
  <xsd:schema xmlns:xsd="http://www.w3.org/2001/XMLSchema" xmlns:xs="http://www.w3.org/2001/XMLSchema" xmlns:p="http://schemas.microsoft.com/office/2006/metadata/properties" xmlns:ns1="http://schemas.microsoft.com/sharepoint/v3" xmlns:ns2="40a1cdc2-a4a3-4f0f-a6a7-29bb8b6da483" xmlns:ns3="f01af37b-b357-48b0-a576-b64b7e6d7c4b" targetNamespace="http://schemas.microsoft.com/office/2006/metadata/properties" ma:root="true" ma:fieldsID="0d9c758ec2d84462b94c8f02e7e0040b" ns1:_="" ns2:_="" ns3:_="">
    <xsd:import namespace="http://schemas.microsoft.com/sharepoint/v3"/>
    <xsd:import namespace="40a1cdc2-a4a3-4f0f-a6a7-29bb8b6da483"/>
    <xsd:import namespace="f01af37b-b357-48b0-a576-b64b7e6d7c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a1cdc2-a4a3-4f0f-a6a7-29bb8b6da4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05073050-3fd1-4e92-a2b5-a3b9c7057e5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1af37b-b357-48b0-a576-b64b7e6d7c4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bd36659e-3135-4dd3-8b42-93ada21b5fbd}" ma:internalName="TaxCatchAll" ma:showField="CatchAllData" ma:web="f01af37b-b357-48b0-a576-b64b7e6d7c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01af37b-b357-48b0-a576-b64b7e6d7c4b" xsi:nil="true"/>
    <lcf76f155ced4ddcb4097134ff3c332f xmlns="40a1cdc2-a4a3-4f0f-a6a7-29bb8b6da483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126152C4-8B3A-431E-980F-2EB399675AB2}">
  <ds:schemaRefs>
    <ds:schemaRef ds:uri="40a1cdc2-a4a3-4f0f-a6a7-29bb8b6da483"/>
    <ds:schemaRef ds:uri="f01af37b-b357-48b0-a576-b64b7e6d7c4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3854172-5997-4712-863B-EAA0951BF6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EDC2DB-83F6-4B81-95C4-40608F956955}">
  <ds:schemaRefs>
    <ds:schemaRef ds:uri="40a1cdc2-a4a3-4f0f-a6a7-29bb8b6da483"/>
    <ds:schemaRef ds:uri="f01af37b-b357-48b0-a576-b64b7e6d7c4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CARB2020</Template>
  <TotalTime>328</TotalTime>
  <Words>497</Words>
  <Application>Microsoft Office PowerPoint</Application>
  <PresentationFormat>Widescreen</PresentationFormat>
  <Paragraphs>80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CARB2020</vt:lpstr>
      <vt:lpstr> California Air Resources Board: Industrial Decarbonization</vt:lpstr>
      <vt:lpstr>CA GHG Reduction Targets and Sources</vt:lpstr>
      <vt:lpstr>2022 Scoping Plan Update</vt:lpstr>
      <vt:lpstr>Reducing California’s Industrial Emissions</vt:lpstr>
      <vt:lpstr>Cap-and-Trade Program</vt:lpstr>
      <vt:lpstr>Net-zero Emissions in Cement Sector</vt:lpstr>
      <vt:lpstr>Resources</vt:lpstr>
    </vt:vector>
  </TitlesOfParts>
  <Company>CARB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Morgan, Blayne@ARB</dc:creator>
  <cp:lastModifiedBy>Sippola, Mark@ARB</cp:lastModifiedBy>
  <cp:revision>11</cp:revision>
  <dcterms:created xsi:type="dcterms:W3CDTF">2020-10-27T16:51:24Z</dcterms:created>
  <dcterms:modified xsi:type="dcterms:W3CDTF">2023-04-09T22:10:14Z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0x010100E45AB5B53FE16B4BB0843A613907CB2A</vt:lpwstr>
  </property>
  <property fmtid="{D5CDD505-2E9C-101B-9397-08002B2CF9AE}" pid="3" name="Order">
    <vt:r8>499600</vt:r8>
  </property>
  <property fmtid="{D5CDD505-2E9C-101B-9397-08002B2CF9AE}" pid="4" name="MediaServiceImageTags">
    <vt:lpwstr/>
  </property>
</Properties>
</file>