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14" r:id="rId2"/>
    <p:sldMasterId id="2147483703" r:id="rId3"/>
    <p:sldMasterId id="2147483659" r:id="rId4"/>
    <p:sldMasterId id="2147483670" r:id="rId5"/>
    <p:sldMasterId id="2147483681" r:id="rId6"/>
    <p:sldMasterId id="2147483692" r:id="rId7"/>
  </p:sldMasterIdLst>
  <p:notesMasterIdLst>
    <p:notesMasterId r:id="rId18"/>
  </p:notesMasterIdLst>
  <p:handoutMasterIdLst>
    <p:handoutMasterId r:id="rId19"/>
  </p:handoutMasterIdLst>
  <p:sldIdLst>
    <p:sldId id="256" r:id="rId8"/>
    <p:sldId id="279" r:id="rId9"/>
    <p:sldId id="333" r:id="rId10"/>
    <p:sldId id="334" r:id="rId11"/>
    <p:sldId id="302" r:id="rId12"/>
    <p:sldId id="328" r:id="rId13"/>
    <p:sldId id="331" r:id="rId14"/>
    <p:sldId id="332" r:id="rId15"/>
    <p:sldId id="335" r:id="rId16"/>
    <p:sldId id="325" r:id="rId17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47978D9-6EC3-4097-AC0C-9CA2E1B0693C}">
          <p14:sldIdLst>
            <p14:sldId id="256"/>
            <p14:sldId id="279"/>
            <p14:sldId id="333"/>
            <p14:sldId id="334"/>
            <p14:sldId id="302"/>
            <p14:sldId id="328"/>
            <p14:sldId id="331"/>
            <p14:sldId id="332"/>
            <p14:sldId id="335"/>
            <p14:sldId id="325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niel evan johnson" initials="dej" lastIdx="1" clrIdx="0"/>
  <p:cmAuthor id="1" name="Erik Jensen" initials="EJ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895" autoAdjust="0"/>
  </p:normalViewPr>
  <p:slideViewPr>
    <p:cSldViewPr>
      <p:cViewPr>
        <p:scale>
          <a:sx n="75" d="100"/>
          <a:sy n="75" d="100"/>
        </p:scale>
        <p:origin x="-930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84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209"/>
        <p:guide pos="292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28" Type="http://schemas.openxmlformats.org/officeDocument/2006/relationships/customXml" Target="../customXml/item4.xml"/><Relationship Id="rId10" Type="http://schemas.openxmlformats.org/officeDocument/2006/relationships/slide" Target="slides/slide3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10" y="1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79311E63-CF35-4E77-A460-BF74D4B1D0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1FFCF779-14D2-45FC-9231-72AE3FAF60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0" y="1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2583B0B6-A088-4AE6-BEFF-D5010D0854B6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7188" y="525463"/>
            <a:ext cx="3503612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2" y="3329940"/>
            <a:ext cx="7437119" cy="31546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75D243A2-0132-4263-B7BE-472BF8E6D1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8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243A2-0132-4263-B7BE-472BF8E6D1F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763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Establish an energy benchmarking program with eventual public disclosure for commercial, public and multifamily buildings above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50,000 sf gross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floor area.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As of now 1103 is a transaction-based disclosure and will not reach that many commercial buildings in a given year. The larger statewide program will complement 1103 in terms of reporting requirements</a:t>
            </a:r>
            <a:r>
              <a:rPr lang="en-US" baseline="0" dirty="0" smtClean="0"/>
              <a:t> will be complementary</a:t>
            </a:r>
            <a:br>
              <a:rPr lang="en-US" baseline="0" dirty="0" smtClean="0"/>
            </a:br>
            <a:r>
              <a:rPr lang="en-US" baseline="0" dirty="0" smtClean="0"/>
              <a:t/>
            </a:r>
            <a:br>
              <a:rPr lang="en-US" baseline="0" dirty="0" smtClean="0"/>
            </a:br>
            <a:r>
              <a:rPr lang="en-US" baseline="0" dirty="0" smtClean="0"/>
              <a:t>Resolve data access; establish aggregation protocols . </a:t>
            </a:r>
            <a:br>
              <a:rPr lang="en-US" baseline="0" dirty="0" smtClean="0"/>
            </a:br>
            <a:r>
              <a:rPr lang="en-US" baseline="0" dirty="0" smtClean="0"/>
              <a:t/>
            </a:r>
            <a:br>
              <a:rPr lang="en-US" baseline="0" dirty="0" smtClean="0"/>
            </a:br>
            <a:r>
              <a:rPr lang="en-US" baseline="0" dirty="0" smtClean="0"/>
              <a:t>Utilities will be required to map meters to buildings</a:t>
            </a:r>
            <a:br>
              <a:rPr lang="en-US" baseline="0" dirty="0" smtClean="0"/>
            </a:br>
            <a:r>
              <a:rPr lang="en-US" baseline="0" dirty="0" smtClean="0"/>
              <a:t/>
            </a:r>
            <a:br>
              <a:rPr lang="en-US" baseline="0" dirty="0" smtClean="0"/>
            </a:br>
            <a:r>
              <a:rPr lang="en-US" baseline="0" dirty="0" smtClean="0"/>
              <a:t>Working with local jurisdictions to share reporting and disclosure infrastructure (leverage national efforts like SEED- strategy </a:t>
            </a:r>
            <a:r>
              <a:rPr lang="en-US" baseline="0" dirty="0" err="1" smtClean="0"/>
              <a:t>x.x</a:t>
            </a:r>
            <a:r>
              <a:rPr lang="en-US" baseline="0" dirty="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243A2-0132-4263-B7BE-472BF8E6D1F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134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243A2-0132-4263-B7BE-472BF8E6D1F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849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895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85800" y="1978225"/>
            <a:ext cx="7772400" cy="615553"/>
          </a:xfrm>
        </p:spPr>
        <p:txBody>
          <a:bodyPr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7541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828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1249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6400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690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687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8813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5279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62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843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895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85800" y="1978225"/>
            <a:ext cx="7772400" cy="615553"/>
          </a:xfrm>
        </p:spPr>
        <p:txBody>
          <a:bodyPr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776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431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0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0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0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43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9235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3068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63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328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2637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078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4468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15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6739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832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0114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3622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1995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545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1639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397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30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3347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8921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93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58463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88253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8899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0119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857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62352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4701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6941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>
            <a:lvl1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4783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5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690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310655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2718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614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0328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243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503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771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>
            <a:lvl1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6220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929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0589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86395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188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7422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2276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27839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71882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15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904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60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90499"/>
            <a:ext cx="88392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638800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729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Proactive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Informed Government Leadership in Energy Efficiency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983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Data Drives Informed Decisions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6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Building Industry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Delivers Innovation and Performance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075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Californians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Recognize and Benefit from the Value of Efficiency Upgrades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80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59920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Solutions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are Accessible and Affordable for all Californians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29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energy.ca.gov/ab758/" TargetMode="Externa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Erik.Jensen@energy.ca.gov" TargetMode="External"/><Relationship Id="rId2" Type="http://schemas.openxmlformats.org/officeDocument/2006/relationships/hyperlink" Target="mailto:David.Ismailyan@energy.ca.gov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685800" y="347990"/>
            <a:ext cx="7772400" cy="1661993"/>
          </a:xfrm>
        </p:spPr>
        <p:txBody>
          <a:bodyPr>
            <a:spAutoFit/>
          </a:bodyPr>
          <a:lstStyle/>
          <a:p>
            <a:r>
              <a:rPr lang="en-US" i="1" dirty="0" smtClean="0"/>
              <a:t>Existing Buildings Energy Efficiency Action Plan </a:t>
            </a:r>
            <a:r>
              <a:rPr lang="en-US" dirty="0" smtClean="0"/>
              <a:t>Vision for Benchmarking</a:t>
            </a:r>
            <a:endParaRPr lang="en-US" dirty="0"/>
          </a:p>
        </p:txBody>
      </p:sp>
      <p:sp>
        <p:nvSpPr>
          <p:cNvPr id="6" name="Subtitle 3"/>
          <p:cNvSpPr txBox="1">
            <a:spLocks noGrp="1"/>
          </p:cNvSpPr>
          <p:nvPr>
            <p:ph type="subTitle" idx="1"/>
          </p:nvPr>
        </p:nvSpPr>
        <p:spPr>
          <a:xfrm>
            <a:off x="12954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3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Erik Jensen</a:t>
            </a:r>
          </a:p>
          <a:p>
            <a:pPr marL="0" lvl="3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Benchmarking Program Manager</a:t>
            </a:r>
          </a:p>
          <a:p>
            <a:pPr marL="0" lvl="3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California Energy Commission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</a:p>
          <a:p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3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685800" y="2369410"/>
            <a:ext cx="7772400" cy="1661993"/>
          </a:xfrm>
        </p:spPr>
        <p:txBody>
          <a:bodyPr/>
          <a:lstStyle/>
          <a:p>
            <a:r>
              <a:rPr lang="en-US" dirty="0" smtClean="0"/>
              <a:t>Goal 1: Proactive and informed government leadership in energy efficiency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7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400" y="914400"/>
            <a:ext cx="7772400" cy="4572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 AB 1103 Regulations		</a:t>
            </a:r>
            <a:r>
              <a:rPr lang="en-US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en-US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1.2.1</a:t>
            </a:r>
            <a:endParaRPr lang="en-US" sz="2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2400" y="1371600"/>
            <a:ext cx="7772400" cy="762000"/>
          </a:xfrm>
        </p:spPr>
        <p:txBody>
          <a:bodyPr/>
          <a:lstStyle/>
          <a:p>
            <a:r>
              <a:rPr lang="en-US" sz="2000" b="0" dirty="0" smtClean="0"/>
              <a:t>Simplify data access and </a:t>
            </a:r>
            <a:r>
              <a:rPr lang="en-US" sz="2000" b="0" dirty="0" smtClean="0"/>
              <a:t>reporting</a:t>
            </a:r>
            <a:endParaRPr lang="en-US" sz="2000" b="0" dirty="0" smtClean="0"/>
          </a:p>
          <a:p>
            <a:r>
              <a:rPr lang="en-US" sz="2000" b="0" dirty="0" smtClean="0"/>
              <a:t>Simplify </a:t>
            </a:r>
            <a:r>
              <a:rPr lang="en-US" sz="2000" b="0" dirty="0" smtClean="0"/>
              <a:t>compliance</a:t>
            </a:r>
            <a:endParaRPr lang="en-US" sz="2000" b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152400" y="2209800"/>
            <a:ext cx="7772400" cy="457200"/>
          </a:xfrm>
        </p:spPr>
        <p:txBody>
          <a:bodyPr>
            <a:normAutofit fontScale="92500"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Benchmarking and Disclosure Rulemaking		</a:t>
            </a:r>
            <a:r>
              <a:rPr lang="en-US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1.2.2</a:t>
            </a:r>
            <a:endParaRPr lang="en-US" sz="2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52400" y="2667000"/>
            <a:ext cx="7772400" cy="762000"/>
          </a:xfrm>
        </p:spPr>
        <p:txBody>
          <a:bodyPr/>
          <a:lstStyle/>
          <a:p>
            <a:r>
              <a:rPr lang="en-US" sz="2000" b="0" dirty="0" smtClean="0"/>
              <a:t>Establish meter data reporting </a:t>
            </a:r>
            <a:r>
              <a:rPr lang="en-US" sz="2000" b="0" dirty="0" smtClean="0"/>
              <a:t>protocols</a:t>
            </a:r>
            <a:endParaRPr lang="en-US" sz="2000" b="0" dirty="0" smtClean="0"/>
          </a:p>
          <a:p>
            <a:r>
              <a:rPr lang="en-US" sz="2000" b="0" dirty="0" smtClean="0"/>
              <a:t>Develop phase-in </a:t>
            </a:r>
            <a:r>
              <a:rPr lang="en-US" sz="2000" b="0" dirty="0" smtClean="0"/>
              <a:t>schedule</a:t>
            </a:r>
            <a:endParaRPr lang="en-US" sz="2000" b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9"/>
          </p:nvPr>
        </p:nvSpPr>
        <p:spPr>
          <a:xfrm>
            <a:off x="152400" y="3505200"/>
            <a:ext cx="7772400" cy="457200"/>
          </a:xfrm>
        </p:spPr>
        <p:txBody>
          <a:bodyPr>
            <a:normAutofit fontScale="92500"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Benchmarking Infrastructure Development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1.2.3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20"/>
          </p:nvPr>
        </p:nvSpPr>
        <p:spPr>
          <a:xfrm>
            <a:off x="152400" y="3962400"/>
            <a:ext cx="7772400" cy="990600"/>
          </a:xfrm>
        </p:spPr>
        <p:txBody>
          <a:bodyPr/>
          <a:lstStyle/>
          <a:p>
            <a:r>
              <a:rPr lang="en-US" sz="2000" b="0" dirty="0" smtClean="0"/>
              <a:t>Match utility data to physical </a:t>
            </a:r>
            <a:r>
              <a:rPr lang="en-US" sz="2000" b="0" dirty="0" smtClean="0"/>
              <a:t>properties</a:t>
            </a:r>
            <a:endParaRPr lang="en-US" sz="2000" b="0" dirty="0" smtClean="0"/>
          </a:p>
          <a:p>
            <a:r>
              <a:rPr lang="en-US" sz="2000" b="0" dirty="0" smtClean="0"/>
              <a:t>Encourage seamless integration of Portfolio Manager and </a:t>
            </a:r>
            <a:r>
              <a:rPr lang="en-US" sz="2000" b="0" dirty="0" smtClean="0"/>
              <a:t>SEED</a:t>
            </a:r>
            <a:endParaRPr lang="en-US" sz="2000" b="0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52400" y="152400"/>
            <a:ext cx="7772400" cy="609600"/>
          </a:xfrm>
        </p:spPr>
        <p:txBody>
          <a:bodyPr anchor="ctr" anchorCtr="0">
            <a:noAutofit/>
          </a:bodyPr>
          <a:lstStyle/>
          <a:p>
            <a:r>
              <a:rPr lang="en-US" sz="2400" dirty="0" smtClean="0"/>
              <a:t>1.2 Nonresidential Benchmarking &amp; Disclosure</a:t>
            </a:r>
            <a:endParaRPr lang="en-US" sz="2400" dirty="0"/>
          </a:p>
        </p:txBody>
      </p:sp>
      <p:sp>
        <p:nvSpPr>
          <p:cNvPr id="15" name="Text Placeholder 2"/>
          <p:cNvSpPr txBox="1">
            <a:spLocks/>
          </p:cNvSpPr>
          <p:nvPr/>
        </p:nvSpPr>
        <p:spPr>
          <a:xfrm>
            <a:off x="152400" y="5029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 Statewide Program			</a:t>
            </a:r>
            <a:r>
              <a:rPr lang="en-US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1.2.4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152400" y="5486400"/>
            <a:ext cx="7772400" cy="304800"/>
          </a:xfrm>
          <a:prstGeom prst="rect">
            <a:avLst/>
          </a:prstGeom>
        </p:spPr>
        <p:txBody>
          <a:bodyPr/>
          <a:lstStyle>
            <a:lvl1pPr marL="2857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 smtClean="0"/>
              <a:t>Establish metrics to evaluate effectiveness and </a:t>
            </a:r>
            <a:r>
              <a:rPr lang="en-US" b="0" dirty="0" smtClean="0"/>
              <a:t>compliance</a:t>
            </a:r>
            <a:endParaRPr lang="en-US" b="0" dirty="0"/>
          </a:p>
        </p:txBody>
      </p:sp>
      <p:sp>
        <p:nvSpPr>
          <p:cNvPr id="17" name="Text Placeholder 4"/>
          <p:cNvSpPr txBox="1">
            <a:spLocks/>
          </p:cNvSpPr>
          <p:nvPr/>
        </p:nvSpPr>
        <p:spPr>
          <a:xfrm>
            <a:off x="152400" y="59436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Mandatory Program			</a:t>
            </a:r>
            <a:r>
              <a:rPr lang="en-US" sz="20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1.2.5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Placeholder 5"/>
          <p:cNvSpPr txBox="1">
            <a:spLocks/>
          </p:cNvSpPr>
          <p:nvPr/>
        </p:nvSpPr>
        <p:spPr>
          <a:xfrm>
            <a:off x="152400" y="6400800"/>
            <a:ext cx="7772400" cy="457200"/>
          </a:xfrm>
          <a:prstGeom prst="rect">
            <a:avLst/>
          </a:prstGeom>
        </p:spPr>
        <p:txBody>
          <a:bodyPr/>
          <a:lstStyle>
            <a:lvl1pPr marL="2857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b="1" kern="120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 smtClean="0"/>
              <a:t>Consider requirements for efficiency </a:t>
            </a:r>
            <a:r>
              <a:rPr lang="en-US" b="0" dirty="0" smtClean="0"/>
              <a:t>improvements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05762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Distinctions Between 1103 and </a:t>
            </a:r>
            <a:r>
              <a:rPr lang="en-US" dirty="0" smtClean="0"/>
              <a:t>AP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722689"/>
              </p:ext>
            </p:extLst>
          </p:nvPr>
        </p:nvGraphicFramePr>
        <p:xfrm>
          <a:off x="228600" y="838201"/>
          <a:ext cx="8001000" cy="541019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51842"/>
                <a:gridCol w="2455752"/>
                <a:gridCol w="2693406"/>
              </a:tblGrid>
              <a:tr h="95220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Program Elements</a:t>
                      </a:r>
                      <a:endParaRPr 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AB 1103</a:t>
                      </a:r>
                      <a:endParaRPr 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ACTION</a:t>
                      </a:r>
                      <a:r>
                        <a:rPr lang="en-US" sz="2800" baseline="0" dirty="0" smtClean="0">
                          <a:latin typeface="+mj-lt"/>
                        </a:rPr>
                        <a:t> PLAN</a:t>
                      </a:r>
                      <a:endParaRPr lang="en-US" sz="2800" dirty="0">
                        <a:latin typeface="+mj-lt"/>
                      </a:endParaRPr>
                    </a:p>
                  </a:txBody>
                  <a:tcPr anchor="ctr"/>
                </a:tc>
              </a:tr>
              <a:tr h="1790993"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Audience</a:t>
                      </a:r>
                      <a:r>
                        <a:rPr lang="en-US" sz="2000" b="1" baseline="0" dirty="0" smtClean="0">
                          <a:solidFill>
                            <a:schemeClr val="bg1"/>
                          </a:solidFill>
                          <a:latin typeface="+mj-lt"/>
                        </a:rPr>
                        <a:t> for Disclosure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Energy Commission and Buyer, Lessee, or Lender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First</a:t>
                      </a:r>
                      <a:r>
                        <a:rPr lang="en-US" sz="2000" b="1" baseline="0" dirty="0" smtClean="0">
                          <a:solidFill>
                            <a:schemeClr val="bg1"/>
                          </a:solidFill>
                          <a:latin typeface="+mj-lt"/>
                        </a:rPr>
                        <a:t> cycle: Energy Commission</a:t>
                      </a:r>
                    </a:p>
                    <a:p>
                      <a:r>
                        <a:rPr lang="en-US" sz="2000" b="1" baseline="0" dirty="0" smtClean="0">
                          <a:solidFill>
                            <a:schemeClr val="bg1"/>
                          </a:solidFill>
                          <a:latin typeface="+mj-lt"/>
                        </a:rPr>
                        <a:t>Second cycle: Energy Commission and public</a:t>
                      </a:r>
                    </a:p>
                    <a:p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37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Size Thresholds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Currently 10,000 sf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50,000 sf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Types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No multifamily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Includes multifamily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 of Disclosure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Time of transaction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Time certain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127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Comparison of Floor Space Covered by 1103 and </a:t>
            </a:r>
            <a:r>
              <a:rPr lang="en-US" sz="2400" dirty="0" smtClean="0"/>
              <a:t>Benchmarking strategies in Action Plan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8534400" cy="4355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65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152400" y="1524000"/>
            <a:ext cx="7772400" cy="457200"/>
          </a:xfrm>
        </p:spPr>
        <p:txBody>
          <a:bodyPr/>
          <a:lstStyle/>
          <a:p>
            <a:r>
              <a:rPr lang="en-US" dirty="0" smtClean="0"/>
              <a:t>Pre-Rulemaking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152400" y="19812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Q3 2015</a:t>
            </a:r>
            <a:endParaRPr lang="en-US" sz="2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152400" y="2667000"/>
            <a:ext cx="7772400" cy="457200"/>
          </a:xfrm>
        </p:spPr>
        <p:txBody>
          <a:bodyPr/>
          <a:lstStyle/>
          <a:p>
            <a:r>
              <a:rPr lang="en-US" dirty="0" smtClean="0"/>
              <a:t>Rulemaking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152400" y="31242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Throughout 2016</a:t>
            </a:r>
            <a:endParaRPr lang="en-US" sz="2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152400" y="3810000"/>
            <a:ext cx="7772400" cy="457200"/>
          </a:xfrm>
        </p:spPr>
        <p:txBody>
          <a:bodyPr/>
          <a:lstStyle/>
          <a:p>
            <a:r>
              <a:rPr lang="en-US" dirty="0" smtClean="0"/>
              <a:t>Regulations Become Effective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152400" y="42672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Phase 1: 2018</a:t>
            </a:r>
          </a:p>
          <a:p>
            <a:pPr marL="0" indent="0">
              <a:buNone/>
            </a:pPr>
            <a:r>
              <a:rPr lang="en-US" sz="2000" dirty="0" smtClean="0"/>
              <a:t>Phase 2: 2019</a:t>
            </a:r>
            <a:endParaRPr lang="en-US" sz="200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Implementation Schedule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146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152400" y="1143000"/>
            <a:ext cx="7772400" cy="457200"/>
          </a:xfrm>
        </p:spPr>
        <p:txBody>
          <a:bodyPr/>
          <a:lstStyle/>
          <a:p>
            <a:r>
              <a:rPr lang="en-US" dirty="0" smtClean="0"/>
              <a:t>Explore and possibly implement </a:t>
            </a:r>
            <a:r>
              <a:rPr lang="en-US" dirty="0" smtClean="0"/>
              <a:t>SEED </a:t>
            </a:r>
            <a:r>
              <a:rPr lang="en-US" dirty="0" smtClean="0"/>
              <a:t>platform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152400" y="16002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Launch and facilitate CA SEED Working Group to explore synergies across local jurisdictions; inform DOE on necessary improvements</a:t>
            </a:r>
            <a:endParaRPr lang="en-US" sz="2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</p:spPr>
        <p:txBody>
          <a:bodyPr/>
          <a:lstStyle/>
          <a:p>
            <a:r>
              <a:rPr lang="en-US" dirty="0" smtClean="0"/>
              <a:t>Partner with local </a:t>
            </a:r>
            <a:r>
              <a:rPr lang="en-US" dirty="0" smtClean="0"/>
              <a:t>governments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Employ a SEED-compatible database infrastructure for eventual public disclosure of benchmark </a:t>
            </a:r>
            <a:r>
              <a:rPr lang="en-US" sz="2000" dirty="0" smtClean="0"/>
              <a:t>data</a:t>
            </a:r>
            <a:endParaRPr lang="en-US" sz="2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152400" y="4343400"/>
            <a:ext cx="7772400" cy="457200"/>
          </a:xfrm>
        </p:spPr>
        <p:txBody>
          <a:bodyPr/>
          <a:lstStyle/>
          <a:p>
            <a:r>
              <a:rPr lang="en-US" dirty="0" smtClean="0"/>
              <a:t>Improve Portfolio </a:t>
            </a:r>
            <a:r>
              <a:rPr lang="en-US" dirty="0" smtClean="0"/>
              <a:t>Manager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152400" y="48006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Work with the U.S. EPA to support the program; encourage seamless integration of benchmark data in Portfolio Manager with </a:t>
            </a:r>
            <a:r>
              <a:rPr lang="en-US" sz="2000" dirty="0" smtClean="0"/>
              <a:t>SEED</a:t>
            </a:r>
            <a:endParaRPr lang="en-US" sz="200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 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116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152400" y="1143000"/>
            <a:ext cx="7772400" cy="457200"/>
          </a:xfrm>
        </p:spPr>
        <p:txBody>
          <a:bodyPr/>
          <a:lstStyle/>
          <a:p>
            <a:r>
              <a:rPr lang="en-US" dirty="0" smtClean="0"/>
              <a:t>Review program effectiveness.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152400" y="16002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Determine whether the program has motivated improvements resulting in sufficient savings.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</p:spPr>
        <p:txBody>
          <a:bodyPr/>
          <a:lstStyle/>
          <a:p>
            <a:r>
              <a:rPr lang="en-US" dirty="0" smtClean="0"/>
              <a:t>Consider mandatory improvements.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Make recommendations regarding whether mandatory retrofits or retrocommissioning are necessary to increase energy savings.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152400" y="4343400"/>
            <a:ext cx="7772400" cy="457200"/>
          </a:xfrm>
        </p:spPr>
        <p:txBody>
          <a:bodyPr/>
          <a:lstStyle/>
          <a:p>
            <a:r>
              <a:rPr lang="en-US" dirty="0" smtClean="0"/>
              <a:t>Consider program expansion.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152400" y="4800600"/>
            <a:ext cx="7772400" cy="1447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Determine whether the program should be extended to buildings smaller than 50,000 sf.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Program Modifications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116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838200"/>
            <a:ext cx="7924800" cy="1752600"/>
          </a:xfrm>
        </p:spPr>
        <p:txBody>
          <a:bodyPr/>
          <a:lstStyle/>
          <a:p>
            <a:r>
              <a:rPr lang="en-US" u="sng" dirty="0" err="1" smtClean="0">
                <a:solidFill>
                  <a:schemeClr val="tx2"/>
                </a:solidFill>
                <a:effectLst/>
              </a:rPr>
              <a:t>eComments</a:t>
            </a:r>
            <a:endParaRPr lang="en-US" u="sng" dirty="0" smtClean="0">
              <a:solidFill>
                <a:schemeClr val="tx2"/>
              </a:solidFill>
              <a:effectLst/>
            </a:endParaRPr>
          </a:p>
          <a:p>
            <a:r>
              <a:rPr lang="en-US" b="0" dirty="0" smtClean="0">
                <a:solidFill>
                  <a:schemeClr val="tx2"/>
                </a:solidFill>
                <a:effectLst/>
                <a:hlinkClick r:id="rId2"/>
              </a:rPr>
              <a:t>http</a:t>
            </a:r>
            <a:r>
              <a:rPr lang="en-US" b="0" dirty="0">
                <a:solidFill>
                  <a:schemeClr val="tx2"/>
                </a:solidFill>
                <a:effectLst/>
                <a:hlinkClick r:id="rId2"/>
              </a:rPr>
              <a:t>://www.energy.ca.gov/ab758/</a:t>
            </a:r>
            <a:r>
              <a:rPr lang="en-US" b="0" dirty="0">
                <a:solidFill>
                  <a:schemeClr val="tx2"/>
                </a:solidFill>
                <a:effectLst/>
              </a:rPr>
              <a:t> </a:t>
            </a: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  <a:endParaRPr lang="en-US" sz="1800" dirty="0">
              <a:solidFill>
                <a:schemeClr val="tx2"/>
              </a:solidFill>
            </a:endParaRP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Submit Comments by 5 p.m. on May 21</a:t>
            </a:r>
            <a:endParaRPr lang="en-US" sz="2800" dirty="0"/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381000" y="4419600"/>
            <a:ext cx="7848600" cy="19812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 smtClean="0">
                <a:solidFill>
                  <a:schemeClr val="tx2"/>
                </a:solidFill>
              </a:rPr>
              <a:t>Paper Comments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Dockets Office, MS-4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RE: Docket No. 15-IEPR-05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California Energy Commission, 1516 Ninth Street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Sacramento, CA 95814-5512</a:t>
            </a:r>
            <a:endParaRPr lang="en-US" sz="1800" dirty="0" smtClean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97" y="1848782"/>
            <a:ext cx="2544203" cy="230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6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3733800"/>
            <a:ext cx="8077200" cy="2057400"/>
          </a:xfrm>
        </p:spPr>
        <p:txBody>
          <a:bodyPr/>
          <a:lstStyle/>
          <a:p>
            <a:pPr marL="0" lvl="3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Energy Commission Staff Contact for</a:t>
            </a:r>
            <a:br>
              <a:rPr lang="en-US" sz="2400" b="1" dirty="0" smtClean="0">
                <a:solidFill>
                  <a:schemeClr val="tx2"/>
                </a:solidFill>
              </a:rPr>
            </a:br>
            <a:r>
              <a:rPr lang="en-US" sz="2400" b="1" dirty="0" smtClean="0">
                <a:solidFill>
                  <a:schemeClr val="tx2"/>
                </a:solidFill>
              </a:rPr>
              <a:t>Action Plan and Workshops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David </a:t>
            </a:r>
            <a:r>
              <a:rPr lang="en-US" dirty="0" err="1" smtClean="0">
                <a:solidFill>
                  <a:schemeClr val="tx2"/>
                </a:solidFill>
              </a:rPr>
              <a:t>Ismailyan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916-654-4045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  <a:hlinkClick r:id="rId2"/>
              </a:rPr>
              <a:t>David.Ismailyan@energy.ca.gov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  <a:endParaRPr lang="en-US" sz="1800" dirty="0">
              <a:solidFill>
                <a:schemeClr val="tx2"/>
              </a:solidFill>
            </a:endParaRPr>
          </a:p>
          <a:p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Contact Information</a:t>
            </a:r>
            <a:endParaRPr lang="en-US" sz="2800" dirty="0"/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152400" y="1371600"/>
            <a:ext cx="8077200" cy="16764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3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Energy Commission Benchmarking</a:t>
            </a:r>
            <a:br>
              <a:rPr lang="en-US" sz="2400" b="1" dirty="0" smtClean="0">
                <a:solidFill>
                  <a:schemeClr val="tx2"/>
                </a:solidFill>
              </a:rPr>
            </a:br>
            <a:r>
              <a:rPr lang="en-US" sz="2400" b="1" dirty="0" smtClean="0">
                <a:solidFill>
                  <a:schemeClr val="tx2"/>
                </a:solidFill>
              </a:rPr>
              <a:t>Program Manager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Erik Jensen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916-654-4166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  <a:hlinkClick r:id="rId3"/>
              </a:rPr>
              <a:t>Erik.Jensen@energy.ca.gov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>
              <a:defRPr/>
            </a:pPr>
            <a:endParaRPr lang="en-US" dirty="0" smtClean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</a:p>
          <a:p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7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phic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tl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oal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Goal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Goal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Goal 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Goal 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3</Value>
      <Value>57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2015-05-07 Workshop</TermName>
          <TermId xmlns="http://schemas.microsoft.com/office/infopath/2007/PartnerControls">e26efd85-ba51-4a53-ac18-19eb9af2dd0d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Z5JXHV6S7NA6-3-72198</_dlc_DocId>
    <_dlc_DocIdUrl xmlns="8eef3743-c7b3-4cbe-8837-b6e805be353c">
      <Url>http://efilingspinternal/_layouts/DocIdRedir.aspx?ID=Z5JXHV6S7NA6-3-72198</Url>
      <Description>Z5JXHV6S7NA6-3-72198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9DA864-D6F3-46C9-8C26-9324176622E8}"/>
</file>

<file path=customXml/itemProps2.xml><?xml version="1.0" encoding="utf-8"?>
<ds:datastoreItem xmlns:ds="http://schemas.openxmlformats.org/officeDocument/2006/customXml" ds:itemID="{51D4D769-965A-48B1-8AB5-036AF73879C7}"/>
</file>

<file path=customXml/itemProps3.xml><?xml version="1.0" encoding="utf-8"?>
<ds:datastoreItem xmlns:ds="http://schemas.openxmlformats.org/officeDocument/2006/customXml" ds:itemID="{9950DF25-0DBD-4F05-BD40-7B51705D2FE2}"/>
</file>

<file path=customXml/itemProps4.xml><?xml version="1.0" encoding="utf-8"?>
<ds:datastoreItem xmlns:ds="http://schemas.openxmlformats.org/officeDocument/2006/customXml" ds:itemID="{7BAB5EF2-3031-47E4-8F2A-E915707829EE}"/>
</file>

<file path=docProps/app.xml><?xml version="1.0" encoding="utf-8"?>
<Properties xmlns="http://schemas.openxmlformats.org/officeDocument/2006/extended-properties" xmlns:vt="http://schemas.openxmlformats.org/officeDocument/2006/docPropsVTypes">
  <Template>PPT2_Template</Template>
  <TotalTime>3028</TotalTime>
  <Words>362</Words>
  <Application>Microsoft Office PowerPoint</Application>
  <PresentationFormat>On-screen Show (4:3)</PresentationFormat>
  <Paragraphs>88</Paragraphs>
  <Slides>10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Graphics</vt:lpstr>
      <vt:lpstr>Title </vt:lpstr>
      <vt:lpstr>Goal 1</vt:lpstr>
      <vt:lpstr>Goal 2</vt:lpstr>
      <vt:lpstr>Goal 3</vt:lpstr>
      <vt:lpstr>Goal 4</vt:lpstr>
      <vt:lpstr>Goal 5</vt:lpstr>
      <vt:lpstr>Existing Buildings Energy Efficiency Action Plan Vision for Benchmarking</vt:lpstr>
      <vt:lpstr>Goal 1: Proactive and informed government leadership in energy efficiency</vt:lpstr>
      <vt:lpstr>1.2 Nonresidential Benchmarking &amp; Disclosure</vt:lpstr>
      <vt:lpstr>Distinctions Between 1103 and AP</vt:lpstr>
      <vt:lpstr>Comparison of Floor Space Covered by 1103 and Benchmarking strategies in Action Plan</vt:lpstr>
      <vt:lpstr>Implementation Schedule</vt:lpstr>
      <vt:lpstr>Infrastructure Development</vt:lpstr>
      <vt:lpstr>Potential Program Modifications</vt:lpstr>
      <vt:lpstr>Submit Comments by 5 p.m. on May 21</vt:lpstr>
      <vt:lpstr>Contact Information</vt:lpstr>
    </vt:vector>
  </TitlesOfParts>
  <Company>California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Existing Buildings Energy Efficiency Action Plan Vision for Benchmarking</dc:title>
  <dc:creator>dismaily</dc:creator>
  <cp:lastModifiedBy>awadhwa</cp:lastModifiedBy>
  <cp:revision>245</cp:revision>
  <cp:lastPrinted>2015-05-01T00:09:03Z</cp:lastPrinted>
  <dcterms:created xsi:type="dcterms:W3CDTF">2015-03-23T17:05:58Z</dcterms:created>
  <dcterms:modified xsi:type="dcterms:W3CDTF">2015-05-01T00:17:33Z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069b30bf-27ce-4575-a09a-d2726e2ebbcd</vt:lpwstr>
  </property>
  <property fmtid="{D5CDD505-2E9C-101B-9397-08002B2CF9AE}" pid="4" name="Subject_x0020_Areas">
    <vt:lpwstr>57;#_IEPR 2015-05-07 Workshop |e26efd85-ba51-4a53-ac18-19eb9af2dd0d;#61;#_IEPR Presentation|51277923-a549-4352-9cc5-bcce892adf24</vt:lpwstr>
  </property>
  <property fmtid="{D5CDD505-2E9C-101B-9397-08002B2CF9AE}" pid="5" name="_CopySource">
    <vt:lpwstr>http://efilingspinternal/PendingDocuments/15-IEPR-05/20150506T144933_Existing_Buildings_Energy_Efficiency_Action_Plan_Vision_for_Ben.pptx</vt:lpwstr>
  </property>
  <property fmtid="{D5CDD505-2E9C-101B-9397-08002B2CF9AE}" pid="6" name="Subject Areas">
    <vt:lpwstr>57;#IEPR 2015-05-07 Workshop|e26efd85-ba51-4a53-ac18-19eb9af2dd0d;#61;#IEPR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512700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