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1" r:id="rId3"/>
    <p:sldId id="260" r:id="rId4"/>
    <p:sldId id="257" r:id="rId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0" d="100"/>
          <a:sy n="80" d="100"/>
        </p:scale>
        <p:origin x="58" y="25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903258200378116E-2"/>
          <c:y val="7.8969696969696981E-2"/>
          <c:w val="0.94194007043013406"/>
          <c:h val="0.83199315994591583"/>
        </c:manualLayout>
      </c:layout>
      <c:barChart>
        <c:barDir val="col"/>
        <c:grouping val="clustered"/>
        <c:varyColors val="0"/>
        <c:ser>
          <c:idx val="0"/>
          <c:order val="0"/>
          <c:tx>
            <c:v>Low</c:v>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'High OFO'!$A$2:$I$2</c:f>
              <c:strCache>
                <c:ptCount val="9"/>
                <c:pt idx="0">
                  <c:v> 2018 </c:v>
                </c:pt>
                <c:pt idx="1">
                  <c:v> 2017 </c:v>
                </c:pt>
                <c:pt idx="2">
                  <c:v> 2016 </c:v>
                </c:pt>
                <c:pt idx="3">
                  <c:v> 2015 </c:v>
                </c:pt>
                <c:pt idx="4">
                  <c:v> 2014 </c:v>
                </c:pt>
                <c:pt idx="5">
                  <c:v> 2013 </c:v>
                </c:pt>
                <c:pt idx="6">
                  <c:v> 2012 </c:v>
                </c:pt>
                <c:pt idx="7">
                  <c:v> 2011 </c:v>
                </c:pt>
                <c:pt idx="8">
                  <c:v> 2010 </c:v>
                </c:pt>
              </c:strCache>
            </c:strRef>
          </c:cat>
          <c:val>
            <c:numRef>
              <c:f>'Low OFO'!$B$1:$E$1</c:f>
              <c:numCache>
                <c:formatCode>General</c:formatCode>
                <c:ptCount val="4"/>
                <c:pt idx="0">
                  <c:v>136</c:v>
                </c:pt>
                <c:pt idx="1">
                  <c:v>84</c:v>
                </c:pt>
                <c:pt idx="2">
                  <c:v>76</c:v>
                </c:pt>
                <c:pt idx="3">
                  <c:v>3</c:v>
                </c:pt>
              </c:numCache>
            </c:numRef>
          </c:val>
          <c:extLst xmlns:c16r2="http://schemas.microsoft.com/office/drawing/2015/06/chart">
            <c:ext xmlns:c16="http://schemas.microsoft.com/office/drawing/2014/chart" uri="{C3380CC4-5D6E-409C-BE32-E72D297353CC}">
              <c16:uniqueId val="{00000000-180D-4928-A756-C289E5D84351}"/>
            </c:ext>
          </c:extLst>
        </c:ser>
        <c:ser>
          <c:idx val="1"/>
          <c:order val="1"/>
          <c:tx>
            <c:v>High</c:v>
          </c:tx>
          <c:spPr>
            <a:solidFill>
              <a:schemeClr val="accent2"/>
            </a:solidFill>
            <a:ln>
              <a:noFill/>
            </a:ln>
            <a:effectLst/>
          </c:spPr>
          <c:invertIfNegative val="0"/>
          <c:cat>
            <c:strRef>
              <c:f>'High OFO'!$A$2:$I$2</c:f>
              <c:strCache>
                <c:ptCount val="9"/>
                <c:pt idx="0">
                  <c:v> 2018 </c:v>
                </c:pt>
                <c:pt idx="1">
                  <c:v> 2017 </c:v>
                </c:pt>
                <c:pt idx="2">
                  <c:v> 2016 </c:v>
                </c:pt>
                <c:pt idx="3">
                  <c:v> 2015 </c:v>
                </c:pt>
                <c:pt idx="4">
                  <c:v> 2014 </c:v>
                </c:pt>
                <c:pt idx="5">
                  <c:v> 2013 </c:v>
                </c:pt>
                <c:pt idx="6">
                  <c:v> 2012 </c:v>
                </c:pt>
                <c:pt idx="7">
                  <c:v> 2011 </c:v>
                </c:pt>
                <c:pt idx="8">
                  <c:v> 2010 </c:v>
                </c:pt>
              </c:strCache>
            </c:strRef>
          </c:cat>
          <c:val>
            <c:numRef>
              <c:f>'High OFO'!$A$1:$I$1</c:f>
              <c:numCache>
                <c:formatCode>General</c:formatCode>
                <c:ptCount val="9"/>
                <c:pt idx="0">
                  <c:v>82</c:v>
                </c:pt>
                <c:pt idx="1">
                  <c:v>129</c:v>
                </c:pt>
                <c:pt idx="2">
                  <c:v>83</c:v>
                </c:pt>
                <c:pt idx="3">
                  <c:v>97</c:v>
                </c:pt>
                <c:pt idx="4">
                  <c:v>48</c:v>
                </c:pt>
                <c:pt idx="5">
                  <c:v>28</c:v>
                </c:pt>
                <c:pt idx="6">
                  <c:v>56</c:v>
                </c:pt>
                <c:pt idx="7">
                  <c:v>41</c:v>
                </c:pt>
                <c:pt idx="8">
                  <c:v>51</c:v>
                </c:pt>
              </c:numCache>
            </c:numRef>
          </c:val>
          <c:extLst xmlns:c16r2="http://schemas.microsoft.com/office/drawing/2015/06/chart">
            <c:ext xmlns:c16="http://schemas.microsoft.com/office/drawing/2014/chart" uri="{C3380CC4-5D6E-409C-BE32-E72D297353CC}">
              <c16:uniqueId val="{00000001-180D-4928-A756-C289E5D84351}"/>
            </c:ext>
          </c:extLst>
        </c:ser>
        <c:dLbls>
          <c:showLegendKey val="0"/>
          <c:showVal val="0"/>
          <c:showCatName val="0"/>
          <c:showSerName val="0"/>
          <c:showPercent val="0"/>
          <c:showBubbleSize val="0"/>
        </c:dLbls>
        <c:gapWidth val="219"/>
        <c:overlap val="-27"/>
        <c:axId val="478849424"/>
        <c:axId val="478856480"/>
      </c:barChart>
      <c:catAx>
        <c:axId val="4788494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78856480"/>
        <c:crosses val="autoZero"/>
        <c:auto val="1"/>
        <c:lblAlgn val="ctr"/>
        <c:lblOffset val="100"/>
        <c:noMultiLvlLbl val="0"/>
      </c:catAx>
      <c:valAx>
        <c:axId val="4788564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78849424"/>
        <c:crosses val="autoZero"/>
        <c:crossBetween val="between"/>
      </c:valAx>
      <c:spPr>
        <a:noFill/>
        <a:ln w="25400">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solidFill>
        <a:schemeClr val="tx1"/>
      </a:solid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drawing1.xml.rels><?xml version="1.0" encoding="UTF-8" standalone="yes"?>
<Relationships xmlns="http://schemas.openxmlformats.org/package/2006/relationships"><Relationship Id="rId1" Type="http://schemas.openxmlformats.org/officeDocument/2006/relationships/image" Target="../media/image1.png"/></Relationships>
</file>

<file path=ppt/drawings/drawing1.xml><?xml version="1.0" encoding="utf-8"?>
<c:userShapes xmlns:c="http://schemas.openxmlformats.org/drawingml/2006/chart">
  <cdr:relSizeAnchor xmlns:cdr="http://schemas.openxmlformats.org/drawingml/2006/chartDrawing">
    <cdr:from>
      <cdr:x>0.4798</cdr:x>
      <cdr:y>0</cdr:y>
    </cdr:from>
    <cdr:to>
      <cdr:x>0.96206</cdr:x>
      <cdr:y>0.2963</cdr:y>
    </cdr:to>
    <cdr:sp macro="" textlink="">
      <cdr:nvSpPr>
        <cdr:cNvPr id="2" name="TextBox 1">
          <a:extLst xmlns:a="http://schemas.openxmlformats.org/drawingml/2006/main">
            <a:ext uri="{FF2B5EF4-FFF2-40B4-BE49-F238E27FC236}">
              <a16:creationId xmlns="" xmlns:a16="http://schemas.microsoft.com/office/drawing/2014/main" id="{9CA88BE2-A9B1-4FCE-BC3F-514DA9F6B0AD}"/>
            </a:ext>
          </a:extLst>
        </cdr:cNvPr>
        <cdr:cNvSpPr txBox="1"/>
      </cdr:nvSpPr>
      <cdr:spPr>
        <a:xfrm xmlns:a="http://schemas.openxmlformats.org/drawingml/2006/main">
          <a:off x="5410992" y="0"/>
          <a:ext cx="5438736" cy="172515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marL="0" indent="0"/>
          <a:r>
            <a:rPr lang="en-US" sz="1400" dirty="0"/>
            <a:t>A</a:t>
          </a:r>
          <a:r>
            <a:rPr lang="en-US" sz="1400" baseline="0" dirty="0"/>
            <a:t> Low OFO is declared when burn exceeds nominated/flowing supply.  A High OFO is declared when burn is less than nominated/flowing supply.</a:t>
          </a:r>
          <a:endParaRPr lang="en-US" sz="1400" dirty="0"/>
        </a:p>
        <a:p xmlns:a="http://schemas.openxmlformats.org/drawingml/2006/main">
          <a:pPr marL="0" indent="0"/>
          <a:r>
            <a:rPr lang="en-US" sz="1400" dirty="0"/>
            <a:t>Prior to 2015, </a:t>
          </a:r>
          <a:r>
            <a:rPr lang="en-US" sz="1400" dirty="0" err="1"/>
            <a:t>SoCalGas</a:t>
          </a:r>
          <a:r>
            <a:rPr lang="en-US" sz="1400" dirty="0"/>
            <a:t> had High OFOs but did not have Low OFOs.</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dirty="0"/>
            <a:t>When an OFO is declared, market participants have to balance their gas use on the flow day within the OFO tolerances.  </a:t>
          </a:r>
        </a:p>
        <a:p xmlns:a="http://schemas.openxmlformats.org/drawingml/2006/main">
          <a:endParaRPr lang="en-US" sz="1400" dirty="0"/>
        </a:p>
      </cdr:txBody>
    </cdr:sp>
  </cdr:relSizeAnchor>
  <cdr:relSizeAnchor xmlns:cdr="http://schemas.openxmlformats.org/drawingml/2006/chartDrawing">
    <cdr:from>
      <cdr:x>0.47274</cdr:x>
      <cdr:y>0.21104</cdr:y>
    </cdr:from>
    <cdr:to>
      <cdr:x>0.98733</cdr:x>
      <cdr:y>0.57912</cdr:y>
    </cdr:to>
    <cdr:pic>
      <cdr:nvPicPr>
        <cdr:cNvPr id="3" name="chart">
          <a:extLst xmlns:a="http://schemas.openxmlformats.org/drawingml/2006/main">
            <a:ext uri="{FF2B5EF4-FFF2-40B4-BE49-F238E27FC236}">
              <a16:creationId xmlns="" xmlns:a16="http://schemas.microsoft.com/office/drawing/2014/main" id="{6F9A4A0B-46AD-4807-9EB4-23DF4E623B93}"/>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5331354" y="1228724"/>
          <a:ext cx="5803371" cy="2143125"/>
        </a:xfrm>
        <a:prstGeom xmlns:a="http://schemas.openxmlformats.org/drawingml/2006/main" prst="rect">
          <a:avLst/>
        </a:prstGeom>
      </cdr:spPr>
    </cdr:pic>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6" indent="0" algn="ctr">
              <a:buNone/>
              <a:defRPr sz="2000"/>
            </a:lvl2pPr>
            <a:lvl3pPr marL="914411" indent="0" algn="ctr">
              <a:buNone/>
              <a:defRPr sz="1800"/>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989158-436B-496E-A5A1-C390CC837B9B}" type="datetimeFigureOut">
              <a:rPr lang="en-US" smtClean="0"/>
              <a:t>1/10/2019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686121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989158-436B-496E-A5A1-C390CC837B9B}" type="datetimeFigureOut">
              <a:rPr lang="en-US" smtClean="0"/>
              <a:t>1/10/2019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3602573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2" y="4589464"/>
            <a:ext cx="10515600" cy="1500187"/>
          </a:xfr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0">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989158-436B-496E-A5A1-C390CC837B9B}" type="datetimeFigureOut">
              <a:rPr lang="en-US" smtClean="0"/>
              <a:t>1/10/2019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1179954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1"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1"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8989158-436B-496E-A5A1-C390CC837B9B}" type="datetimeFigureOut">
              <a:rPr lang="en-US" smtClean="0"/>
              <a:t>1/10/2019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4138214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6" indent="0">
              <a:buNone/>
              <a:defRPr sz="2000" b="1"/>
            </a:lvl2pPr>
            <a:lvl3pPr marL="914411" indent="0">
              <a:buNone/>
              <a:defRPr sz="1800"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6"/>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6" indent="0">
              <a:buNone/>
              <a:defRPr sz="2000" b="1"/>
            </a:lvl2pPr>
            <a:lvl3pPr marL="914411" indent="0">
              <a:buNone/>
              <a:defRPr sz="1800"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2" y="2505076"/>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8989158-436B-496E-A5A1-C390CC837B9B}" type="datetimeFigureOut">
              <a:rPr lang="en-US" smtClean="0"/>
              <a:t>1/10/2019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872354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8989158-436B-496E-A5A1-C390CC837B9B}" type="datetimeFigureOut">
              <a:rPr lang="en-US" smtClean="0"/>
              <a:t>1/10/2019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4059234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989158-436B-496E-A5A1-C390CC837B9B}" type="datetimeFigureOut">
              <a:rPr lang="en-US" smtClean="0"/>
              <a:t>1/10/2019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809476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0"/>
            </a:lvl2pPr>
            <a:lvl3pPr marL="914411" indent="0">
              <a:buNone/>
              <a:defRPr sz="1200"/>
            </a:lvl3pPr>
            <a:lvl4pPr marL="1371617" indent="0">
              <a:buNone/>
              <a:defRPr sz="1000"/>
            </a:lvl4pPr>
            <a:lvl5pPr marL="1828823" indent="0">
              <a:buNone/>
              <a:defRPr sz="1000"/>
            </a:lvl5pPr>
            <a:lvl6pPr marL="2286029" indent="0">
              <a:buNone/>
              <a:defRPr sz="1000"/>
            </a:lvl6pPr>
            <a:lvl7pPr marL="2743234" indent="0">
              <a:buNone/>
              <a:defRPr sz="1000"/>
            </a:lvl7pPr>
            <a:lvl8pPr marL="3200440" indent="0">
              <a:buNone/>
              <a:defRPr sz="1000"/>
            </a:lvl8pPr>
            <a:lvl9pPr marL="3657646"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989158-436B-496E-A5A1-C390CC837B9B}" type="datetimeFigureOut">
              <a:rPr lang="en-US" smtClean="0"/>
              <a:t>1/10/2019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3157664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1" cy="4873625"/>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endParaRPr lang="en-US"/>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0"/>
            </a:lvl2pPr>
            <a:lvl3pPr marL="914411" indent="0">
              <a:buNone/>
              <a:defRPr sz="1200"/>
            </a:lvl3pPr>
            <a:lvl4pPr marL="1371617" indent="0">
              <a:buNone/>
              <a:defRPr sz="1000"/>
            </a:lvl4pPr>
            <a:lvl5pPr marL="1828823" indent="0">
              <a:buNone/>
              <a:defRPr sz="1000"/>
            </a:lvl5pPr>
            <a:lvl6pPr marL="2286029" indent="0">
              <a:buNone/>
              <a:defRPr sz="1000"/>
            </a:lvl6pPr>
            <a:lvl7pPr marL="2743234" indent="0">
              <a:buNone/>
              <a:defRPr sz="1000"/>
            </a:lvl7pPr>
            <a:lvl8pPr marL="3200440" indent="0">
              <a:buNone/>
              <a:defRPr sz="1000"/>
            </a:lvl8pPr>
            <a:lvl9pPr marL="3657646"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989158-436B-496E-A5A1-C390CC837B9B}" type="datetimeFigureOut">
              <a:rPr lang="en-US" smtClean="0"/>
              <a:t>1/10/2019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3160952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989158-436B-496E-A5A1-C390CC837B9B}" type="datetimeFigureOut">
              <a:rPr lang="en-US" smtClean="0"/>
              <a:t>1/10/2019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364202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199"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989158-436B-496E-A5A1-C390CC837B9B}" type="datetimeFigureOut">
              <a:rPr lang="en-US" smtClean="0"/>
              <a:t>1/10/2019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776C7-CB22-4979-87B0-905CE05374F7}" type="slidenum">
              <a:rPr lang="en-US" smtClean="0"/>
              <a:t>‹#›</a:t>
            </a:fld>
            <a:endParaRPr lang="en-US"/>
          </a:p>
        </p:txBody>
      </p:sp>
    </p:spTree>
    <p:extLst>
      <p:ext uri="{BB962C8B-B14F-4D97-AF65-F5344CB8AC3E}">
        <p14:creationId xmlns:p14="http://schemas.microsoft.com/office/powerpoint/2010/main" val="1942008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89158-436B-496E-A5A1-C390CC837B9B}" type="datetimeFigureOut">
              <a:rPr lang="en-US" smtClean="0"/>
              <a:t>1/10/2019</a:t>
            </a:fld>
            <a:endParaRPr lang="en-US"/>
          </a:p>
        </p:txBody>
      </p:sp>
      <p:sp>
        <p:nvSpPr>
          <p:cNvPr id="5" name="Footer Placeholder 4"/>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4776C7-CB22-4979-87B0-905CE05374F7}" type="slidenum">
              <a:rPr lang="en-US" smtClean="0"/>
              <a:t>‹#›</a:t>
            </a:fld>
            <a:endParaRPr lang="en-US"/>
          </a:p>
        </p:txBody>
      </p:sp>
    </p:spTree>
    <p:extLst>
      <p:ext uri="{BB962C8B-B14F-4D97-AF65-F5344CB8AC3E}">
        <p14:creationId xmlns:p14="http://schemas.microsoft.com/office/powerpoint/2010/main" val="718226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3" indent="-228603" algn="l" defTabSz="91441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8" indent="-228603"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4" indent="-228603"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0"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26"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32"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37"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43"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48"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11" rtl="0" eaLnBrk="1" latinLnBrk="0" hangingPunct="1">
        <a:defRPr sz="1800" kern="1200">
          <a:solidFill>
            <a:schemeClr val="tx1"/>
          </a:solidFill>
          <a:latin typeface="+mn-lt"/>
          <a:ea typeface="+mn-ea"/>
          <a:cs typeface="+mn-cs"/>
        </a:defRPr>
      </a:lvl1pPr>
      <a:lvl2pPr marL="457206" algn="l" defTabSz="914411" rtl="0" eaLnBrk="1" latinLnBrk="0" hangingPunct="1">
        <a:defRPr sz="1800" kern="1200">
          <a:solidFill>
            <a:schemeClr val="tx1"/>
          </a:solidFill>
          <a:latin typeface="+mn-lt"/>
          <a:ea typeface="+mn-ea"/>
          <a:cs typeface="+mn-cs"/>
        </a:defRPr>
      </a:lvl2pPr>
      <a:lvl3pPr marL="914411" algn="l" defTabSz="914411" rtl="0" eaLnBrk="1" latinLnBrk="0" hangingPunct="1">
        <a:defRPr sz="1800" kern="1200">
          <a:solidFill>
            <a:schemeClr val="tx1"/>
          </a:solidFill>
          <a:latin typeface="+mn-lt"/>
          <a:ea typeface="+mn-ea"/>
          <a:cs typeface="+mn-cs"/>
        </a:defRPr>
      </a:lvl3pPr>
      <a:lvl4pPr marL="1371617" algn="l" defTabSz="914411" rtl="0" eaLnBrk="1" latinLnBrk="0" hangingPunct="1">
        <a:defRPr sz="1800" kern="1200">
          <a:solidFill>
            <a:schemeClr val="tx1"/>
          </a:solidFill>
          <a:latin typeface="+mn-lt"/>
          <a:ea typeface="+mn-ea"/>
          <a:cs typeface="+mn-cs"/>
        </a:defRPr>
      </a:lvl4pPr>
      <a:lvl5pPr marL="1828823" algn="l" defTabSz="914411" rtl="0" eaLnBrk="1" latinLnBrk="0" hangingPunct="1">
        <a:defRPr sz="1800" kern="1200">
          <a:solidFill>
            <a:schemeClr val="tx1"/>
          </a:solidFill>
          <a:latin typeface="+mn-lt"/>
          <a:ea typeface="+mn-ea"/>
          <a:cs typeface="+mn-cs"/>
        </a:defRPr>
      </a:lvl5pPr>
      <a:lvl6pPr marL="2286029" algn="l" defTabSz="914411" rtl="0" eaLnBrk="1" latinLnBrk="0" hangingPunct="1">
        <a:defRPr sz="1800" kern="1200">
          <a:solidFill>
            <a:schemeClr val="tx1"/>
          </a:solidFill>
          <a:latin typeface="+mn-lt"/>
          <a:ea typeface="+mn-ea"/>
          <a:cs typeface="+mn-cs"/>
        </a:defRPr>
      </a:lvl6pPr>
      <a:lvl7pPr marL="2743234" algn="l" defTabSz="914411" rtl="0" eaLnBrk="1" latinLnBrk="0" hangingPunct="1">
        <a:defRPr sz="1800" kern="1200">
          <a:solidFill>
            <a:schemeClr val="tx1"/>
          </a:solidFill>
          <a:latin typeface="+mn-lt"/>
          <a:ea typeface="+mn-ea"/>
          <a:cs typeface="+mn-cs"/>
        </a:defRPr>
      </a:lvl7pPr>
      <a:lvl8pPr marL="3200440" algn="l" defTabSz="914411" rtl="0" eaLnBrk="1" latinLnBrk="0" hangingPunct="1">
        <a:defRPr sz="1800" kern="1200">
          <a:solidFill>
            <a:schemeClr val="tx1"/>
          </a:solidFill>
          <a:latin typeface="+mn-lt"/>
          <a:ea typeface="+mn-ea"/>
          <a:cs typeface="+mn-cs"/>
        </a:defRPr>
      </a:lvl8pPr>
      <a:lvl9pPr marL="3657646" algn="l" defTabSz="91441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4825" y="371475"/>
            <a:ext cx="11182350" cy="2638425"/>
          </a:xfrm>
        </p:spPr>
        <p:txBody>
          <a:bodyPr>
            <a:normAutofit fontScale="90000"/>
          </a:bodyPr>
          <a:lstStyle/>
          <a:p>
            <a:r>
              <a:rPr lang="en-US" dirty="0" smtClean="0">
                <a:latin typeface="+mn-lt"/>
              </a:rPr>
              <a:t>Joint Agency Workshop</a:t>
            </a:r>
            <a:br>
              <a:rPr lang="en-US" dirty="0" smtClean="0">
                <a:latin typeface="+mn-lt"/>
              </a:rPr>
            </a:br>
            <a:r>
              <a:rPr lang="en-US" dirty="0" smtClean="0">
                <a:latin typeface="+mn-lt"/>
              </a:rPr>
              <a:t> on </a:t>
            </a:r>
            <a:br>
              <a:rPr lang="en-US" dirty="0" smtClean="0">
                <a:latin typeface="+mn-lt"/>
              </a:rPr>
            </a:br>
            <a:r>
              <a:rPr lang="en-US" dirty="0" smtClean="0">
                <a:latin typeface="+mn-lt"/>
              </a:rPr>
              <a:t>Southern California Natural Gas Prices </a:t>
            </a:r>
            <a:endParaRPr lang="en-US" dirty="0">
              <a:latin typeface="+mn-lt"/>
            </a:endParaRPr>
          </a:p>
        </p:txBody>
      </p:sp>
      <p:sp>
        <p:nvSpPr>
          <p:cNvPr id="3" name="Subtitle 2"/>
          <p:cNvSpPr>
            <a:spLocks noGrp="1"/>
          </p:cNvSpPr>
          <p:nvPr>
            <p:ph type="subTitle" idx="1"/>
          </p:nvPr>
        </p:nvSpPr>
        <p:spPr>
          <a:xfrm>
            <a:off x="1524000" y="3495675"/>
            <a:ext cx="9144000" cy="2706718"/>
          </a:xfrm>
        </p:spPr>
        <p:txBody>
          <a:bodyPr/>
          <a:lstStyle/>
          <a:p>
            <a:r>
              <a:rPr lang="en-US" sz="3600" dirty="0" smtClean="0"/>
              <a:t>January 11, 2019</a:t>
            </a:r>
          </a:p>
          <a:p>
            <a:endParaRPr lang="en-US" sz="1800" dirty="0"/>
          </a:p>
          <a:p>
            <a:r>
              <a:rPr lang="en-US" sz="4000" dirty="0" smtClean="0"/>
              <a:t>Presentation by Jan Smutny-Jones, CEO</a:t>
            </a:r>
          </a:p>
          <a:p>
            <a:r>
              <a:rPr lang="en-US" sz="4000" dirty="0" smtClean="0"/>
              <a:t>Independent Energy Producers Association</a:t>
            </a:r>
            <a:endParaRPr lang="en-US" sz="4000" dirty="0"/>
          </a:p>
        </p:txBody>
      </p:sp>
    </p:spTree>
    <p:extLst>
      <p:ext uri="{BB962C8B-B14F-4D97-AF65-F5344CB8AC3E}">
        <p14:creationId xmlns:p14="http://schemas.microsoft.com/office/powerpoint/2010/main" val="445248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33351"/>
            <a:ext cx="11658599" cy="247650"/>
          </a:xfrm>
        </p:spPr>
        <p:txBody>
          <a:bodyPr>
            <a:noAutofit/>
          </a:bodyPr>
          <a:lstStyle/>
          <a:p>
            <a:pPr algn="ctr"/>
            <a:r>
              <a:rPr lang="en-US" sz="1600" b="1" dirty="0"/>
              <a:t>GAS/TIMING MISALIGNMENT</a:t>
            </a:r>
            <a:r>
              <a:rPr lang="en-US" sz="1600" dirty="0" smtClean="0"/>
              <a:t> </a:t>
            </a:r>
            <a:endParaRPr lang="en-US" sz="1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04190135"/>
              </p:ext>
            </p:extLst>
          </p:nvPr>
        </p:nvGraphicFramePr>
        <p:xfrm>
          <a:off x="304800" y="485776"/>
          <a:ext cx="11658599" cy="6169602"/>
        </p:xfrm>
        <a:graphic>
          <a:graphicData uri="http://schemas.openxmlformats.org/drawingml/2006/table">
            <a:tbl>
              <a:tblPr>
                <a:tableStyleId>{5C22544A-7EE6-4342-B048-85BDC9FD1C3A}</a:tableStyleId>
              </a:tblPr>
              <a:tblGrid>
                <a:gridCol w="438150"/>
                <a:gridCol w="3362325"/>
                <a:gridCol w="752475"/>
                <a:gridCol w="742950"/>
                <a:gridCol w="6362699"/>
              </a:tblGrid>
              <a:tr h="228599">
                <a:tc gridSpan="2">
                  <a:txBody>
                    <a:bodyPr/>
                    <a:lstStyle/>
                    <a:p>
                      <a:pPr algn="l" fontAlgn="ctr"/>
                      <a:r>
                        <a:rPr lang="en-US" sz="1200" b="1" u="none" strike="noStrike" dirty="0" smtClean="0">
                          <a:effectLst/>
                        </a:rPr>
                        <a:t>                           Times </a:t>
                      </a:r>
                      <a:r>
                        <a:rPr lang="en-US" sz="1200" b="1" u="none" strike="noStrike" dirty="0">
                          <a:effectLst/>
                        </a:rPr>
                        <a:t>all Pacific Prevailing Time</a:t>
                      </a:r>
                      <a:endParaRPr lang="en-US" sz="1200" b="1"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fontAlgn="ctr"/>
                      <a:r>
                        <a:rPr lang="en-US" sz="1200" b="1" u="none" strike="noStrike" dirty="0">
                          <a:effectLst/>
                        </a:rPr>
                        <a:t>Gas</a:t>
                      </a:r>
                      <a:endParaRPr lang="en-US" sz="1200" b="1"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200" b="1" u="none" strike="noStrike" dirty="0">
                          <a:effectLst/>
                        </a:rPr>
                        <a:t>Power</a:t>
                      </a:r>
                      <a:endParaRPr lang="en-US" sz="1200" b="1"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sz="1200" b="1" u="none" strike="noStrike" dirty="0">
                          <a:effectLst/>
                        </a:rPr>
                        <a:t>Note</a:t>
                      </a:r>
                      <a:endParaRPr lang="en-US" sz="1200" b="1"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2856">
                <a:tc rowSpan="10">
                  <a:txBody>
                    <a:bodyPr/>
                    <a:lstStyle/>
                    <a:p>
                      <a:pPr algn="ctr" fontAlgn="ctr"/>
                      <a:r>
                        <a:rPr lang="en-US" sz="1200" u="none" strike="noStrike" dirty="0">
                          <a:effectLst/>
                        </a:rPr>
                        <a:t>Day prior to flow day/trade day</a:t>
                      </a:r>
                      <a:endParaRPr lang="en-US" sz="1200" b="0" i="0" u="none" strike="noStrike" dirty="0">
                        <a:solidFill>
                          <a:srgbClr val="000000"/>
                        </a:solidFill>
                        <a:effectLst/>
                        <a:latin typeface="Calibri" panose="020F0502020204030204" pitchFamily="34" charset="0"/>
                      </a:endParaRPr>
                    </a:p>
                  </a:txBody>
                  <a:tcPr marL="3211" marR="3211" marT="3211"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l" fontAlgn="ctr"/>
                      <a:r>
                        <a:rPr lang="en-US" sz="1200" u="none" strike="noStrike" dirty="0">
                          <a:effectLst/>
                        </a:rPr>
                        <a:t>Timely Cycle gas trading (gas to flow the following day) starts</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200" u="none" strike="noStrike" dirty="0">
                          <a:effectLst/>
                        </a:rPr>
                        <a:t>6:00 AM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ctr"/>
                      <a:r>
                        <a:rPr lang="en-US" sz="1200" u="none" strike="noStrike" dirty="0">
                          <a:effectLst/>
                        </a:rPr>
                        <a:t>Market participants are procuring gas to flow the next day without knowing what their CAISO DA awards will be.</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r h="579619">
                <a:tc vMerge="1">
                  <a:txBody>
                    <a:bodyPr/>
                    <a:lstStyle/>
                    <a:p>
                      <a:endParaRPr lang="en-US"/>
                    </a:p>
                  </a:txBody>
                  <a:tcPr/>
                </a:tc>
                <a:tc>
                  <a:txBody>
                    <a:bodyPr/>
                    <a:lstStyle/>
                    <a:p>
                      <a:pPr algn="l" fontAlgn="ctr"/>
                      <a:r>
                        <a:rPr lang="en-US" sz="1200" u="none" strike="noStrike" dirty="0">
                          <a:effectLst/>
                        </a:rPr>
                        <a:t>CAISO gets the gas price it uses to cap start-up bids, minimum load bids and real-time energy bids by this time (per 39.7.1.1.1.3 (b) of its Tariff)</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algn="ctr" fontAlgn="ctr"/>
                      <a:r>
                        <a:rPr lang="en-US" sz="1200" u="none" strike="noStrike" dirty="0">
                          <a:effectLst/>
                        </a:rPr>
                        <a:t>9:00 AM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US"/>
                    </a:p>
                  </a:txBody>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572618">
                <a:tc vMerge="1">
                  <a:txBody>
                    <a:bodyPr/>
                    <a:lstStyle/>
                    <a:p>
                      <a:endParaRPr lang="en-US"/>
                    </a:p>
                  </a:txBody>
                  <a:tcPr/>
                </a:tc>
                <a:tc>
                  <a:txBody>
                    <a:bodyPr/>
                    <a:lstStyle/>
                    <a:p>
                      <a:pPr algn="l" fontAlgn="ctr"/>
                      <a:r>
                        <a:rPr lang="en-US" sz="1200" u="none" strike="noStrike" dirty="0">
                          <a:effectLst/>
                        </a:rPr>
                        <a:t>CAISO DA Market closes</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10:00 AM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l" fontAlgn="ctr"/>
                      <a:r>
                        <a:rPr lang="en-US" sz="1200" u="none" strike="noStrike" dirty="0">
                          <a:effectLst/>
                        </a:rPr>
                        <a:t>The theory is that you know what the next-day gas price will be by now.  But, again, you don’t yet know what your power schedules will be.</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193093">
                <a:tc vMerge="1">
                  <a:txBody>
                    <a:bodyPr/>
                    <a:lstStyle/>
                    <a:p>
                      <a:endParaRPr lang="en-US"/>
                    </a:p>
                  </a:txBody>
                  <a:tcPr/>
                </a:tc>
                <a:tc>
                  <a:txBody>
                    <a:bodyPr/>
                    <a:lstStyle/>
                    <a:p>
                      <a:pPr algn="l" fontAlgn="ctr"/>
                      <a:r>
                        <a:rPr lang="en-US" sz="1200" u="none" strike="noStrike" dirty="0">
                          <a:effectLst/>
                        </a:rPr>
                        <a:t>Timely Cycle Gas trading closes</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11:00 AM</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82856">
                <a:tc vMerge="1">
                  <a:txBody>
                    <a:bodyPr/>
                    <a:lstStyle/>
                    <a:p>
                      <a:endParaRPr lang="en-US"/>
                    </a:p>
                  </a:txBody>
                  <a:tcPr/>
                </a:tc>
                <a:tc>
                  <a:txBody>
                    <a:bodyPr/>
                    <a:lstStyle/>
                    <a:p>
                      <a:pPr algn="l" fontAlgn="ctr"/>
                      <a:r>
                        <a:rPr lang="en-US" sz="1200" u="none" strike="noStrike" dirty="0">
                          <a:effectLst/>
                        </a:rPr>
                        <a:t>CAISO Publishes DA Awards</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1:00 PM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l" fontAlgn="ctr"/>
                      <a:r>
                        <a:rPr lang="en-US" sz="1200" u="none" strike="noStrike" dirty="0">
                          <a:effectLst/>
                        </a:rPr>
                        <a:t>At this point, market participants know what their financially-biding CAISO schedules for the following day will be.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382856">
                <a:tc vMerge="1">
                  <a:txBody>
                    <a:bodyPr/>
                    <a:lstStyle/>
                    <a:p>
                      <a:endParaRPr lang="en-US"/>
                    </a:p>
                  </a:txBody>
                  <a:tcPr/>
                </a:tc>
                <a:tc>
                  <a:txBody>
                    <a:bodyPr/>
                    <a:lstStyle/>
                    <a:p>
                      <a:pPr algn="l" fontAlgn="ctr"/>
                      <a:r>
                        <a:rPr lang="en-US" sz="1200" u="none" strike="noStrike">
                          <a:effectLst/>
                        </a:rPr>
                        <a:t>Evening Cycle (for gas flowing the next day) closes</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4:00 PM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60730">
                <a:tc vMerge="1">
                  <a:txBody>
                    <a:bodyPr/>
                    <a:lstStyle/>
                    <a:p>
                      <a:endParaRPr lang="en-US"/>
                    </a:p>
                  </a:txBody>
                  <a:tcPr/>
                </a:tc>
                <a:tc>
                  <a:txBody>
                    <a:bodyPr/>
                    <a:lstStyle/>
                    <a:p>
                      <a:pPr algn="l" fontAlgn="ctr"/>
                      <a:r>
                        <a:rPr lang="en-US" sz="1200" u="none" strike="noStrike">
                          <a:effectLst/>
                        </a:rPr>
                        <a:t>OFO declaration (typical)</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4:00 PM</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sz="1200" u="none" strike="noStrike" dirty="0">
                          <a:effectLst/>
                        </a:rPr>
                        <a:t>When an OFO is declared, market participants must balance their gas within the defined tolerance ON THE FLOW DAY.  So if you have not procured all of the gas you need to meet your DA schedules by the time an  OFO is declared, you will need to procure that gas in the same-day market or face the OFO penalty.</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82333">
                <a:tc vMerge="1">
                  <a:txBody>
                    <a:bodyPr/>
                    <a:lstStyle/>
                    <a:p>
                      <a:endParaRPr lang="en-US"/>
                    </a:p>
                  </a:txBody>
                  <a:tcPr/>
                </a:tc>
                <a:tc>
                  <a:txBody>
                    <a:bodyPr/>
                    <a:lstStyle/>
                    <a:p>
                      <a:pPr algn="l" fontAlgn="ctr"/>
                      <a:r>
                        <a:rPr lang="en-US" sz="1200" u="none" strike="noStrike">
                          <a:effectLst/>
                        </a:rPr>
                        <a:t>Last time to declare an OFO</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8:00 PM</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sz="1200" u="none" strike="noStrike" dirty="0">
                          <a:effectLst/>
                        </a:rPr>
                        <a:t>When </a:t>
                      </a:r>
                      <a:r>
                        <a:rPr lang="en-US" sz="1200" u="none" strike="noStrike" dirty="0" err="1">
                          <a:effectLst/>
                        </a:rPr>
                        <a:t>SoCalGas</a:t>
                      </a:r>
                      <a:r>
                        <a:rPr lang="en-US" sz="1200" u="none" strike="noStrike" dirty="0">
                          <a:effectLst/>
                        </a:rPr>
                        <a:t> declares an OFO, the same-day market bakes in the penalty price.  So if gas traded in the next-day market at $5, and a $5 OFO penalty is declared, the same-day price will jump to $10.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72618">
                <a:tc vMerge="1">
                  <a:txBody>
                    <a:bodyPr/>
                    <a:lstStyle/>
                    <a:p>
                      <a:endParaRPr lang="en-US"/>
                    </a:p>
                  </a:txBody>
                  <a:tcPr/>
                </a:tc>
                <a:tc>
                  <a:txBody>
                    <a:bodyPr/>
                    <a:lstStyle/>
                    <a:p>
                      <a:pPr algn="l" fontAlgn="ctr"/>
                      <a:r>
                        <a:rPr lang="en-US" sz="1200" u="none" strike="noStrike" dirty="0">
                          <a:effectLst/>
                        </a:rPr>
                        <a:t>CAISO updates the gas price it uses in its real-time markets (to cap bids) using next-day gas prices per 39.7.1.1.1.3 (c) of its Tariff</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algn="ctr" fontAlgn="ctr"/>
                      <a:r>
                        <a:rPr lang="en-US" sz="1200" u="none" strike="noStrike" dirty="0">
                          <a:effectLst/>
                        </a:rPr>
                        <a:t>10:00 PM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US"/>
                    </a:p>
                  </a:txBody>
                  <a:tcPr/>
                </a:tc>
                <a:tc>
                  <a:txBody>
                    <a:bodyPr/>
                    <a:lstStyle/>
                    <a:p>
                      <a:pPr algn="l" fontAlgn="ctr"/>
                      <a:r>
                        <a:rPr lang="en-US" sz="1200" u="none" strike="noStrike" dirty="0">
                          <a:effectLst/>
                        </a:rPr>
                        <a:t>The CAISO fixes this gas price for all hours of the trade/flow day, even though same-day gas trades across the trade/flow day.</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382856">
                <a:tc vMerge="1">
                  <a:txBody>
                    <a:bodyPr/>
                    <a:lstStyle/>
                    <a:p>
                      <a:endParaRPr lang="en-US"/>
                    </a:p>
                  </a:txBody>
                  <a:tcPr/>
                </a:tc>
                <a:tc>
                  <a:txBody>
                    <a:bodyPr/>
                    <a:lstStyle/>
                    <a:p>
                      <a:pPr algn="l" fontAlgn="ctr"/>
                      <a:r>
                        <a:rPr lang="en-US" sz="1200" u="none" strike="noStrike" dirty="0">
                          <a:effectLst/>
                        </a:rPr>
                        <a:t>First CAISO RT Market closes (75 minutes before the end of each hour)</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10:45 PM</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382856">
                <a:tc rowSpan="3">
                  <a:txBody>
                    <a:bodyPr/>
                    <a:lstStyle/>
                    <a:p>
                      <a:pPr algn="ctr" fontAlgn="ctr"/>
                      <a:r>
                        <a:rPr lang="en-US" sz="1200" u="none" strike="noStrike">
                          <a:effectLst/>
                        </a:rPr>
                        <a:t>Flow day/trade day</a:t>
                      </a:r>
                      <a:endParaRPr lang="en-US" sz="1200" b="0" i="0" u="none" strike="noStrike">
                        <a:solidFill>
                          <a:srgbClr val="000000"/>
                        </a:solidFill>
                        <a:effectLst/>
                        <a:latin typeface="Calibri" panose="020F0502020204030204" pitchFamily="34" charset="0"/>
                      </a:endParaRPr>
                    </a:p>
                  </a:txBody>
                  <a:tcPr marL="3211" marR="3211" marT="3211"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sz="1200" u="none" strike="noStrike">
                          <a:effectLst/>
                        </a:rPr>
                        <a:t>Intra-day Cycle 1 (for gas flowing the same day) closes</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11:00 AM</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82856">
                <a:tc vMerge="1">
                  <a:txBody>
                    <a:bodyPr/>
                    <a:lstStyle/>
                    <a:p>
                      <a:endParaRPr lang="en-US"/>
                    </a:p>
                  </a:txBody>
                  <a:tcPr/>
                </a:tc>
                <a:tc>
                  <a:txBody>
                    <a:bodyPr/>
                    <a:lstStyle/>
                    <a:p>
                      <a:pPr algn="l" fontAlgn="ctr"/>
                      <a:r>
                        <a:rPr lang="en-US" sz="1200" u="none" strike="noStrike">
                          <a:effectLst/>
                        </a:rPr>
                        <a:t>Intra-day Cycle 2(for gas flowing the same day) closes</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12:30 PM</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82856">
                <a:tc vMerge="1">
                  <a:txBody>
                    <a:bodyPr/>
                    <a:lstStyle/>
                    <a:p>
                      <a:endParaRPr lang="en-US"/>
                    </a:p>
                  </a:txBody>
                  <a:tcPr/>
                </a:tc>
                <a:tc>
                  <a:txBody>
                    <a:bodyPr/>
                    <a:lstStyle/>
                    <a:p>
                      <a:pPr algn="l" fontAlgn="ctr"/>
                      <a:r>
                        <a:rPr lang="en-US" sz="1200" u="none" strike="noStrike">
                          <a:effectLst/>
                        </a:rPr>
                        <a:t>Intra-day Cycle 3 (for gas flowing the same day) closes</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5:00 PM</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3211" marR="3211" marT="321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54927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52475" y="352425"/>
            <a:ext cx="10687050" cy="6105526"/>
          </a:xfrm>
          <a:ln>
            <a:solidFill>
              <a:schemeClr val="tx1"/>
            </a:solidFill>
          </a:ln>
        </p:spPr>
        <p:txBody>
          <a:bodyPr>
            <a:normAutofit/>
          </a:bodyPr>
          <a:lstStyle/>
          <a:p>
            <a:pPr fontAlgn="ctr"/>
            <a:endParaRPr lang="en-US" sz="1300" dirty="0" smtClean="0">
              <a:solidFill>
                <a:schemeClr val="tx1"/>
              </a:solidFill>
            </a:endParaRPr>
          </a:p>
          <a:p>
            <a:pPr fontAlgn="ctr"/>
            <a:r>
              <a:rPr lang="en-US" sz="1600" dirty="0" smtClean="0">
                <a:solidFill>
                  <a:schemeClr val="tx1"/>
                </a:solidFill>
              </a:rPr>
              <a:t>There </a:t>
            </a:r>
            <a:r>
              <a:rPr lang="en-US" sz="1600" dirty="0">
                <a:solidFill>
                  <a:schemeClr val="tx1"/>
                </a:solidFill>
              </a:rPr>
              <a:t>are two primary misalignments between the CAISO’s markets and the gas markets</a:t>
            </a:r>
            <a:r>
              <a:rPr lang="en-US" sz="1600" dirty="0" smtClean="0">
                <a:solidFill>
                  <a:schemeClr val="tx1"/>
                </a:solidFill>
              </a:rPr>
              <a:t>:</a:t>
            </a:r>
          </a:p>
          <a:p>
            <a:pPr fontAlgn="ctr"/>
            <a:endParaRPr lang="en-US" sz="1600" dirty="0">
              <a:solidFill>
                <a:schemeClr val="tx1"/>
              </a:solidFill>
            </a:endParaRPr>
          </a:p>
          <a:p>
            <a:pPr marL="457200" indent="-457200" fontAlgn="b">
              <a:buFont typeface="+mj-lt"/>
              <a:buAutoNum type="arabicPeriod"/>
            </a:pPr>
            <a:r>
              <a:rPr lang="en-US" sz="1600" dirty="0" smtClean="0">
                <a:solidFill>
                  <a:schemeClr val="tx1"/>
                </a:solidFill>
              </a:rPr>
              <a:t>Market </a:t>
            </a:r>
            <a:r>
              <a:rPr lang="en-US" sz="1600" dirty="0">
                <a:solidFill>
                  <a:schemeClr val="tx1"/>
                </a:solidFill>
              </a:rPr>
              <a:t>participants don’t know what their CAISO market awards will be when the most liquid next-day trading cycle (the timely cycle) ends.  </a:t>
            </a:r>
            <a:r>
              <a:rPr lang="en-US" sz="1600" dirty="0" smtClean="0">
                <a:solidFill>
                  <a:schemeClr val="tx1"/>
                </a:solidFill>
              </a:rPr>
              <a:t>Unless </a:t>
            </a:r>
            <a:r>
              <a:rPr lang="en-US" sz="1600" dirty="0">
                <a:solidFill>
                  <a:schemeClr val="tx1"/>
                </a:solidFill>
              </a:rPr>
              <a:t>you can predict what your market awards will be, you will be going into the flow/trade day with more or less gas than you need.  </a:t>
            </a:r>
            <a:r>
              <a:rPr lang="en-US" sz="1600" dirty="0" smtClean="0">
                <a:solidFill>
                  <a:schemeClr val="tx1"/>
                </a:solidFill>
              </a:rPr>
              <a:t>Under monthly </a:t>
            </a:r>
            <a:r>
              <a:rPr lang="en-US" sz="1600" dirty="0">
                <a:solidFill>
                  <a:schemeClr val="tx1"/>
                </a:solidFill>
              </a:rPr>
              <a:t>balancing, this may not be a huge problem (unless it is the end of the month), but it is a big problem when </a:t>
            </a:r>
            <a:r>
              <a:rPr lang="en-US" sz="1600" dirty="0" err="1">
                <a:solidFill>
                  <a:schemeClr val="tx1"/>
                </a:solidFill>
              </a:rPr>
              <a:t>SoCalGas</a:t>
            </a:r>
            <a:r>
              <a:rPr lang="en-US" sz="1600" dirty="0">
                <a:solidFill>
                  <a:schemeClr val="tx1"/>
                </a:solidFill>
              </a:rPr>
              <a:t> declares an OFO </a:t>
            </a:r>
            <a:r>
              <a:rPr lang="en-US" sz="1600" dirty="0" smtClean="0">
                <a:solidFill>
                  <a:schemeClr val="tx1"/>
                </a:solidFill>
              </a:rPr>
              <a:t>because </a:t>
            </a:r>
            <a:r>
              <a:rPr lang="en-US" sz="1600" dirty="0">
                <a:solidFill>
                  <a:schemeClr val="tx1"/>
                </a:solidFill>
              </a:rPr>
              <a:t>you then have to balance gas </a:t>
            </a:r>
            <a:r>
              <a:rPr lang="en-US" sz="1600" b="1" u="sng" dirty="0">
                <a:solidFill>
                  <a:schemeClr val="tx1"/>
                </a:solidFill>
              </a:rPr>
              <a:t>that day</a:t>
            </a:r>
            <a:r>
              <a:rPr lang="en-US" sz="1600" dirty="0">
                <a:solidFill>
                  <a:schemeClr val="tx1"/>
                </a:solidFill>
              </a:rPr>
              <a:t>.   </a:t>
            </a:r>
            <a:endParaRPr lang="en-US" sz="1600" dirty="0" smtClean="0">
              <a:solidFill>
                <a:schemeClr val="tx1"/>
              </a:solidFill>
            </a:endParaRPr>
          </a:p>
          <a:p>
            <a:pPr marL="457200" indent="-457200" fontAlgn="b">
              <a:buAutoNum type="arabicPeriod" startAt="2"/>
            </a:pPr>
            <a:r>
              <a:rPr lang="en-US" sz="1600" dirty="0" smtClean="0">
                <a:solidFill>
                  <a:schemeClr val="tx1"/>
                </a:solidFill>
              </a:rPr>
              <a:t>The </a:t>
            </a:r>
            <a:r>
              <a:rPr lang="en-US" sz="1600" dirty="0">
                <a:solidFill>
                  <a:schemeClr val="tx1"/>
                </a:solidFill>
              </a:rPr>
              <a:t>CAISO uses next-day gas prices to set the caps on start-up, minimum load and energy bids.  This introduces these issues: </a:t>
            </a:r>
          </a:p>
          <a:p>
            <a:pPr marL="914406" lvl="1" indent="-457200" fontAlgn="b">
              <a:spcBef>
                <a:spcPts val="1000"/>
              </a:spcBef>
              <a:buFont typeface="+mj-lt"/>
              <a:buAutoNum type="alphaLcPeriod"/>
            </a:pPr>
            <a:r>
              <a:rPr lang="en-US" sz="1600" dirty="0" smtClean="0">
                <a:solidFill>
                  <a:schemeClr val="tx1"/>
                </a:solidFill>
              </a:rPr>
              <a:t>You </a:t>
            </a:r>
            <a:r>
              <a:rPr lang="en-US" sz="1600" dirty="0">
                <a:solidFill>
                  <a:schemeClr val="tx1"/>
                </a:solidFill>
              </a:rPr>
              <a:t>can’t buy gas at the next-day price after the timely cycle closes.   The same-day price may be similar to the next-day price, but when an </a:t>
            </a:r>
            <a:r>
              <a:rPr lang="en-US" sz="1600" dirty="0" err="1" smtClean="0">
                <a:solidFill>
                  <a:schemeClr val="tx1"/>
                </a:solidFill>
              </a:rPr>
              <a:t>OFOis</a:t>
            </a:r>
            <a:r>
              <a:rPr lang="en-US" sz="1600" dirty="0" smtClean="0">
                <a:solidFill>
                  <a:schemeClr val="tx1"/>
                </a:solidFill>
              </a:rPr>
              <a:t> </a:t>
            </a:r>
            <a:r>
              <a:rPr lang="en-US" sz="1600" dirty="0">
                <a:solidFill>
                  <a:schemeClr val="tx1"/>
                </a:solidFill>
              </a:rPr>
              <a:t>declared, the same-day price will include the OFO penalty level.   So if you have to buy same-day gas on an OFO day, you’re going to be paying a lot </a:t>
            </a:r>
            <a:r>
              <a:rPr lang="en-US" sz="1600" dirty="0" smtClean="0">
                <a:solidFill>
                  <a:schemeClr val="tx1"/>
                </a:solidFill>
              </a:rPr>
              <a:t>more </a:t>
            </a:r>
            <a:r>
              <a:rPr lang="en-US" sz="1600" dirty="0">
                <a:solidFill>
                  <a:schemeClr val="tx1"/>
                </a:solidFill>
              </a:rPr>
              <a:t>than the gas price the CAISO uses to cap your bids.  </a:t>
            </a:r>
            <a:endParaRPr lang="en-US" sz="1600" dirty="0" smtClean="0">
              <a:solidFill>
                <a:schemeClr val="tx1"/>
              </a:solidFill>
            </a:endParaRPr>
          </a:p>
          <a:p>
            <a:pPr marL="914406" lvl="1" indent="-457200" fontAlgn="b">
              <a:spcBef>
                <a:spcPts val="1000"/>
              </a:spcBef>
              <a:buAutoNum type="alphaLcPeriod" startAt="2"/>
            </a:pPr>
            <a:r>
              <a:rPr lang="en-US" sz="1600" dirty="0" smtClean="0">
                <a:solidFill>
                  <a:schemeClr val="tx1"/>
                </a:solidFill>
              </a:rPr>
              <a:t>Gas </a:t>
            </a:r>
            <a:r>
              <a:rPr lang="en-US" sz="1600" dirty="0">
                <a:solidFill>
                  <a:schemeClr val="tx1"/>
                </a:solidFill>
              </a:rPr>
              <a:t>trades Monday-Friday, but power trades every day.   The Friday next-day gas price applies to the </a:t>
            </a:r>
            <a:r>
              <a:rPr lang="en-US" sz="1600" dirty="0" smtClean="0">
                <a:solidFill>
                  <a:schemeClr val="tx1"/>
                </a:solidFill>
              </a:rPr>
              <a:t>Saturday</a:t>
            </a:r>
            <a:r>
              <a:rPr lang="en-US" sz="1600" dirty="0">
                <a:solidFill>
                  <a:schemeClr val="tx1"/>
                </a:solidFill>
              </a:rPr>
              <a:t>, Sunday and Monday flow days</a:t>
            </a:r>
            <a:r>
              <a:rPr lang="en-US" sz="1600" dirty="0" smtClean="0">
                <a:solidFill>
                  <a:schemeClr val="tx1"/>
                </a:solidFill>
              </a:rPr>
              <a:t>.  So </a:t>
            </a:r>
            <a:r>
              <a:rPr lang="en-US" sz="1600" dirty="0">
                <a:solidFill>
                  <a:schemeClr val="tx1"/>
                </a:solidFill>
              </a:rPr>
              <a:t>the price the CAISO uses to cap bids for the Monday DA market that runs on Sunday is the timely cycle gas price from Friday.  Moreover, when </a:t>
            </a:r>
            <a:r>
              <a:rPr lang="en-US" sz="1600" dirty="0" smtClean="0">
                <a:solidFill>
                  <a:schemeClr val="tx1"/>
                </a:solidFill>
              </a:rPr>
              <a:t>you </a:t>
            </a:r>
            <a:r>
              <a:rPr lang="en-US" sz="1600" dirty="0">
                <a:solidFill>
                  <a:schemeClr val="tx1"/>
                </a:solidFill>
              </a:rPr>
              <a:t>buy gas in the timely cycle on Friday, you have to buy the same amount of gas for Saturday, Sunday and Monday, when you have no idea </a:t>
            </a:r>
            <a:r>
              <a:rPr lang="en-US" sz="1600" dirty="0" smtClean="0">
                <a:solidFill>
                  <a:schemeClr val="tx1"/>
                </a:solidFill>
              </a:rPr>
              <a:t>what your </a:t>
            </a:r>
            <a:r>
              <a:rPr lang="en-US" sz="1600" dirty="0">
                <a:solidFill>
                  <a:schemeClr val="tx1"/>
                </a:solidFill>
              </a:rPr>
              <a:t>CAISO schedules will be for Monday.   If conditions change between Friday and Sunday – the CAISO will be using a very stale gas price to cap </a:t>
            </a:r>
            <a:r>
              <a:rPr lang="en-US" sz="1600" dirty="0" smtClean="0">
                <a:solidFill>
                  <a:schemeClr val="tx1"/>
                </a:solidFill>
              </a:rPr>
              <a:t>power </a:t>
            </a:r>
            <a:r>
              <a:rPr lang="en-US" sz="1600" dirty="0">
                <a:solidFill>
                  <a:schemeClr val="tx1"/>
                </a:solidFill>
              </a:rPr>
              <a:t>market bids.  This is what happened to us on July 23 – the CAISO was using a stale $14 next-day gas price to cap our bids when we were buying </a:t>
            </a:r>
            <a:r>
              <a:rPr lang="en-US" sz="1600" dirty="0" smtClean="0">
                <a:solidFill>
                  <a:schemeClr val="tx1"/>
                </a:solidFill>
              </a:rPr>
              <a:t>$</a:t>
            </a:r>
            <a:r>
              <a:rPr lang="en-US" sz="1600" dirty="0">
                <a:solidFill>
                  <a:schemeClr val="tx1"/>
                </a:solidFill>
              </a:rPr>
              <a:t>40 same-day gas to meet our Monday schedules. </a:t>
            </a:r>
          </a:p>
          <a:p>
            <a:pPr fontAlgn="ctr"/>
            <a:endParaRPr lang="en-US" sz="1600" dirty="0" smtClean="0">
              <a:solidFill>
                <a:schemeClr val="tx1"/>
              </a:solidFill>
            </a:endParaRPr>
          </a:p>
          <a:p>
            <a:pPr fontAlgn="ctr"/>
            <a:r>
              <a:rPr lang="en-US" sz="1600" b="1" dirty="0" smtClean="0">
                <a:solidFill>
                  <a:schemeClr val="tx1"/>
                </a:solidFill>
              </a:rPr>
              <a:t>OFO </a:t>
            </a:r>
            <a:r>
              <a:rPr lang="en-US" sz="1600" b="1" dirty="0">
                <a:solidFill>
                  <a:schemeClr val="tx1"/>
                </a:solidFill>
              </a:rPr>
              <a:t>history: </a:t>
            </a:r>
            <a:r>
              <a:rPr lang="en-US" sz="1600" dirty="0">
                <a:solidFill>
                  <a:schemeClr val="tx1"/>
                </a:solidFill>
              </a:rPr>
              <a:t>  The Aliso Canyon event started on October 23, 2015; the leak was capped on February 11, 2016. </a:t>
            </a:r>
          </a:p>
          <a:p>
            <a:endParaRPr lang="en-US" sz="1600" dirty="0"/>
          </a:p>
        </p:txBody>
      </p:sp>
    </p:spTree>
    <p:extLst>
      <p:ext uri="{BB962C8B-B14F-4D97-AF65-F5344CB8AC3E}">
        <p14:creationId xmlns:p14="http://schemas.microsoft.com/office/powerpoint/2010/main" val="333824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9076"/>
            <a:ext cx="10515600" cy="523875"/>
          </a:xfrm>
          <a:ln>
            <a:noFill/>
          </a:ln>
        </p:spPr>
        <p:txBody>
          <a:bodyPr>
            <a:normAutofit fontScale="90000"/>
          </a:bodyPr>
          <a:lstStyle/>
          <a:p>
            <a:pPr algn="ctr"/>
            <a:r>
              <a:rPr lang="en-US" sz="3200" b="1" dirty="0"/>
              <a:t>OFOs Declared, 2010-2018</a:t>
            </a:r>
            <a:r>
              <a:rPr lang="en-US" sz="1800" dirty="0"/>
              <a:t/>
            </a:r>
            <a:br>
              <a:rPr lang="en-US" sz="1800" dirty="0"/>
            </a:br>
            <a:endParaRPr lang="en-US" sz="1800" dirty="0"/>
          </a:p>
        </p:txBody>
      </p:sp>
      <p:graphicFrame>
        <p:nvGraphicFramePr>
          <p:cNvPr id="4" name="Chart 3">
            <a:extLst>
              <a:ext uri="{FF2B5EF4-FFF2-40B4-BE49-F238E27FC236}">
                <a16:creationId xmlns="" xmlns:xdr="http://schemas.openxmlformats.org/drawingml/2006/spreadsheetDrawing" xmlns:a16="http://schemas.microsoft.com/office/drawing/2014/main" xmlns:lc="http://schemas.openxmlformats.org/drawingml/2006/lockedCanvas" id="{C4E40BA5-DD60-4218-936B-9FFC756196EE}"/>
              </a:ext>
            </a:extLst>
          </p:cNvPr>
          <p:cNvGraphicFramePr>
            <a:graphicFrameLocks noGrp="1"/>
          </p:cNvGraphicFramePr>
          <p:nvPr>
            <p:extLst>
              <p:ext uri="{D42A27DB-BD31-4B8C-83A1-F6EECF244321}">
                <p14:modId xmlns:p14="http://schemas.microsoft.com/office/powerpoint/2010/main" val="93717823"/>
              </p:ext>
            </p:extLst>
          </p:nvPr>
        </p:nvGraphicFramePr>
        <p:xfrm>
          <a:off x="390525" y="676275"/>
          <a:ext cx="11277600" cy="588900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685394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299</TotalTime>
  <Words>440</Words>
  <Application>Microsoft Office PowerPoint</Application>
  <PresentationFormat>Widescreen</PresentationFormat>
  <Paragraphs>75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Joint Agency Workshop  on  Southern California Natural Gas Prices </vt:lpstr>
      <vt:lpstr>GAS/TIMING MISALIGNMENT </vt:lpstr>
      <vt:lpstr>PowerPoint Presentation</vt:lpstr>
      <vt:lpstr>OFOs Declared, 2010-2018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Joint Agency Workshop on Southern California Natural Gas Prices</dc:title>
  <dc:creator>Jamie</dc:creator>
  <cp:lastModifiedBy>Jamie</cp:lastModifiedBy>
  <cp:revision>11</cp:revision>
  <cp:lastPrinted>2019-01-11T05:20:50Z</cp:lastPrinted>
  <dcterms:created xsi:type="dcterms:W3CDTF">2019-01-11T00:21:32Z</dcterms:created>
  <dcterms:modified xsi:type="dcterms:W3CDTF">2019-01-11T05:21:17Z</dcterms:modified>
</cp:coreProperties>
</file>