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customXml/itemProps6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7"/>
    <p:sldMasterId id="2147484571" r:id="rId8"/>
  </p:sldMasterIdLst>
  <p:notesMasterIdLst>
    <p:notesMasterId r:id="rId13"/>
  </p:notesMasterIdLst>
  <p:handoutMasterIdLst>
    <p:handoutMasterId r:id="rId14"/>
  </p:handoutMasterIdLst>
  <p:sldIdLst>
    <p:sldId id="256" r:id="rId9"/>
    <p:sldId id="444" r:id="rId10"/>
    <p:sldId id="449" r:id="rId11"/>
    <p:sldId id="448" r:id="rId12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Goodin" initials="JDG" lastIdx="1" clrIdx="0">
    <p:extLst/>
  </p:cmAuthor>
  <p:cmAuthor id="2" name="Cook, Gregory" initials="CG" lastIdx="9" clrIdx="1">
    <p:extLst/>
  </p:cmAuthor>
  <p:cmAuthor id="3" name="Cooper, Bradford" initials="CB" lastIdx="2" clrIdx="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758B"/>
    <a:srgbClr val="D0D8E8"/>
    <a:srgbClr val="CCCCFF"/>
    <a:srgbClr val="B8CBD6"/>
    <a:srgbClr val="686868"/>
    <a:srgbClr val="963821"/>
    <a:srgbClr val="727337"/>
    <a:srgbClr val="6B823E"/>
    <a:srgbClr val="FFFF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486" autoAdjust="0"/>
    <p:restoredTop sz="94434" autoAdjust="0"/>
  </p:normalViewPr>
  <p:slideViewPr>
    <p:cSldViewPr>
      <p:cViewPr varScale="1">
        <p:scale>
          <a:sx n="91" d="100"/>
          <a:sy n="91" d="100"/>
        </p:scale>
        <p:origin x="128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786"/>
    </p:cViewPr>
  </p:sorterViewPr>
  <p:notesViewPr>
    <p:cSldViewPr>
      <p:cViewPr varScale="1">
        <p:scale>
          <a:sx n="79" d="100"/>
          <a:sy n="79" d="100"/>
        </p:scale>
        <p:origin x="3984" y="102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2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1.xml"/><Relationship Id="rId12" Type="http://schemas.openxmlformats.org/officeDocument/2006/relationships/slide" Target="slides/slide4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customXml" Target="../customXml/item6.xml"/><Relationship Id="rId11" Type="http://schemas.openxmlformats.org/officeDocument/2006/relationships/slide" Target="slides/slide3.xml"/><Relationship Id="rId5" Type="http://schemas.openxmlformats.org/officeDocument/2006/relationships/customXml" Target="../customXml/item5.xml"/><Relationship Id="rId15" Type="http://schemas.openxmlformats.org/officeDocument/2006/relationships/commentAuthors" Target="commentAuthors.xml"/><Relationship Id="rId10" Type="http://schemas.openxmlformats.org/officeDocument/2006/relationships/slide" Target="slides/slide2.xml"/><Relationship Id="rId19" Type="http://schemas.openxmlformats.org/officeDocument/2006/relationships/tableStyles" Target="tableStyles.xml"/><Relationship Id="rId4" Type="http://schemas.openxmlformats.org/officeDocument/2006/relationships/customXml" Target="../customXml/item4.xml"/><Relationship Id="rId9" Type="http://schemas.openxmlformats.org/officeDocument/2006/relationships/slide" Target="slides/slide1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pPr>
              <a:defRPr/>
            </a:pPr>
            <a:fld id="{497C1A26-D996-4D11-BE4D-F9D77D21FA7D}" type="datetimeFigureOut">
              <a:rPr lang="en-US"/>
              <a:pPr>
                <a:defRPr/>
              </a:pPr>
              <a:t>4/20/2017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pPr>
              <a:defRPr/>
            </a:pPr>
            <a:fld id="{7A31D1D2-6656-43FA-AFE4-0BB53373A0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9735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BBE1127-104A-4429-9DBB-B7685ED95480}" type="datetimeFigureOut">
              <a:rPr lang="en-US"/>
              <a:pPr>
                <a:defRPr/>
              </a:pPr>
              <a:t>4/20/2017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A0F59CA6-182A-4FC7-95CE-41106CE733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8153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F59CA6-182A-4FC7-95CE-41106CE7335C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3873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F59CA6-182A-4FC7-95CE-41106CE7335C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4308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Slide bkgrnd-Titlefooter2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62513"/>
            <a:ext cx="9144000" cy="199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76400"/>
            <a:ext cx="7772400" cy="993775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rgbClr val="4F758B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743200"/>
            <a:ext cx="7772400" cy="22098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976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502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 sz="2600">
                <a:solidFill>
                  <a:srgbClr val="4F758B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3434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Page </a:t>
            </a:r>
            <a:fld id="{21974D22-A0FF-452D-90B3-2E91FB5EAA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72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solidFill>
                  <a:srgbClr val="4F758B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32173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4F758B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4196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4196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813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4F758B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3424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4F758B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520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1449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solidFill>
                  <a:srgbClr val="4F758B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44239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08107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4F758B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8632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Slide bkgrnd-logohead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33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Slide bkgrnd-Titlefooter2.jp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862513"/>
            <a:ext cx="9144000" cy="199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76400"/>
            <a:ext cx="7772400" cy="993775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743200"/>
            <a:ext cx="7772400" cy="22098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90554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 sz="2600"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3434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Page </a:t>
            </a:r>
            <a:fld id="{AE9A044A-2293-46EC-BBB0-145A3C0C2E1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6637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781059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4196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4196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2720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3785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24165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98723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490758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112719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628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image" Target="../media/image5.jpeg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4697"/>
            <a:ext cx="9144000" cy="87330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99928" y="6400800"/>
            <a:ext cx="2497800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000" b="1" dirty="0" smtClean="0">
                <a:solidFill>
                  <a:srgbClr val="686868"/>
                </a:solidFill>
              </a:rPr>
              <a:t>CAISO Confidential</a:t>
            </a:r>
            <a:r>
              <a:rPr lang="en-US" sz="1000" b="1" baseline="0" dirty="0" smtClean="0">
                <a:solidFill>
                  <a:srgbClr val="686868"/>
                </a:solidFill>
              </a:rPr>
              <a:t>– Do not distribute</a:t>
            </a:r>
            <a:endParaRPr lang="en-US" sz="1000" b="1" dirty="0">
              <a:solidFill>
                <a:srgbClr val="686868"/>
              </a:solidFill>
            </a:endParaRPr>
          </a:p>
        </p:txBody>
      </p:sp>
      <p:pic>
        <p:nvPicPr>
          <p:cNvPr id="1028" name="Picture 5" descr="Slide bkgrnd-header-board.jp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00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 sz="1000">
                <a:solidFill>
                  <a:srgbClr val="686868"/>
                </a:solidFill>
              </a:defRPr>
            </a:lvl1pPr>
          </a:lstStyle>
          <a:p>
            <a:pPr>
              <a:defRPr/>
            </a:pPr>
            <a:r>
              <a:rPr lang="en-US"/>
              <a:t>Page </a:t>
            </a:r>
            <a:fld id="{0885CCE9-2D3C-40DB-8064-3E3CE491BB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40" r:id="rId1"/>
    <p:sldLayoutId id="2147484539" r:id="rId2"/>
    <p:sldLayoutId id="2147484541" r:id="rId3"/>
    <p:sldLayoutId id="2147484542" r:id="rId4"/>
    <p:sldLayoutId id="2147484543" r:id="rId5"/>
    <p:sldLayoutId id="2147484544" r:id="rId6"/>
    <p:sldLayoutId id="2147484545" r:id="rId7"/>
    <p:sldLayoutId id="2147484546" r:id="rId8"/>
    <p:sldLayoutId id="2147484547" r:id="rId9"/>
    <p:sldLayoutId id="2147484548" r:id="rId10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0" descr="Slide bkgrnd-logofooter.jpg"/>
          <p:cNvPicPr>
            <a:picLocks noChangeAspect="1"/>
          </p:cNvPicPr>
          <p:nvPr userDrawn="1"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5907088"/>
            <a:ext cx="9144000" cy="95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5" descr="Slide bkgrnd-header-board.jpg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100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 sz="1000">
                <a:solidFill>
                  <a:srgbClr val="686868"/>
                </a:solidFill>
              </a:defRPr>
            </a:lvl1pPr>
          </a:lstStyle>
          <a:p>
            <a:pPr>
              <a:defRPr/>
            </a:pPr>
            <a:r>
              <a:rPr lang="en-US" dirty="0">
                <a:latin typeface="Tahoma" pitchFamily="34" charset="0"/>
              </a:rPr>
              <a:t>Page </a:t>
            </a:r>
            <a:fld id="{B506282C-6767-468C-945F-F639AF7D5142}" type="slidenum">
              <a:rPr lang="en-US">
                <a:latin typeface="Tahoma" pitchFamily="34" charset="0"/>
              </a:rPr>
              <a:pPr>
                <a:defRPr/>
              </a:pPr>
              <a:t>‹#›</a:t>
            </a:fld>
            <a:endParaRPr lang="en-US" dirty="0"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808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72" r:id="rId1"/>
    <p:sldLayoutId id="2147484573" r:id="rId2"/>
    <p:sldLayoutId id="2147484574" r:id="rId3"/>
    <p:sldLayoutId id="2147484575" r:id="rId4"/>
    <p:sldLayoutId id="2147484576" r:id="rId5"/>
    <p:sldLayoutId id="2147484577" r:id="rId6"/>
    <p:sldLayoutId id="2147484578" r:id="rId7"/>
    <p:sldLayoutId id="2147484579" r:id="rId8"/>
    <p:sldLayoutId id="2147484580" r:id="rId9"/>
    <p:sldLayoutId id="2147484581" r:id="rId10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ctrTitle"/>
          </p:nvPr>
        </p:nvSpPr>
        <p:spPr bwMode="auto">
          <a:xfrm>
            <a:off x="457200" y="1600200"/>
            <a:ext cx="8229600" cy="19812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dirty="0" smtClean="0"/>
              <a:t>Policy </a:t>
            </a:r>
            <a:r>
              <a:rPr lang="en-US" dirty="0" smtClean="0"/>
              <a:t>development to address </a:t>
            </a:r>
            <a:r>
              <a:rPr lang="en-US" dirty="0" smtClean="0"/>
              <a:t>risk </a:t>
            </a:r>
            <a:r>
              <a:rPr lang="en-US" dirty="0" smtClean="0"/>
              <a:t>of </a:t>
            </a:r>
            <a:r>
              <a:rPr lang="en-US" dirty="0" smtClean="0"/>
              <a:t>early retirement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sz="2000" i="1" dirty="0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352800"/>
            <a:ext cx="7772400" cy="1371600"/>
          </a:xfrm>
        </p:spPr>
        <p:txBody>
          <a:bodyPr/>
          <a:lstStyle/>
          <a:p>
            <a:pPr lvl="0">
              <a:spcBef>
                <a:spcPts val="0"/>
              </a:spcBef>
              <a:spcAft>
                <a:spcPct val="10000"/>
              </a:spcAft>
              <a:defRPr/>
            </a:pPr>
            <a:r>
              <a:rPr lang="en-US" dirty="0" smtClean="0">
                <a:solidFill>
                  <a:prstClr val="white">
                    <a:lumMod val="50000"/>
                  </a:prstClr>
                </a:solidFill>
              </a:rPr>
              <a:t>Greg Cook</a:t>
            </a:r>
            <a:endParaRPr lang="en-US" dirty="0">
              <a:solidFill>
                <a:prstClr val="white">
                  <a:lumMod val="50000"/>
                </a:prstClr>
              </a:solidFill>
            </a:endParaRPr>
          </a:p>
          <a:p>
            <a:pPr lvl="0">
              <a:spcBef>
                <a:spcPts val="0"/>
              </a:spcBef>
              <a:spcAft>
                <a:spcPct val="10000"/>
              </a:spcAft>
              <a:defRPr/>
            </a:pPr>
            <a:r>
              <a:rPr lang="en-US" dirty="0" smtClean="0">
                <a:solidFill>
                  <a:prstClr val="white">
                    <a:lumMod val="50000"/>
                  </a:prstClr>
                </a:solidFill>
              </a:rPr>
              <a:t>Director</a:t>
            </a:r>
            <a:r>
              <a:rPr lang="en-US" dirty="0">
                <a:solidFill>
                  <a:prstClr val="white">
                    <a:lumMod val="50000"/>
                  </a:prstClr>
                </a:solidFill>
              </a:rPr>
              <a:t>, </a:t>
            </a:r>
            <a:r>
              <a:rPr lang="en-US" dirty="0" smtClean="0">
                <a:solidFill>
                  <a:prstClr val="white">
                    <a:lumMod val="50000"/>
                  </a:prstClr>
                </a:solidFill>
              </a:rPr>
              <a:t>Market and Infrastructure Policy</a:t>
            </a:r>
            <a:endParaRPr lang="en-US" dirty="0">
              <a:solidFill>
                <a:prstClr val="white">
                  <a:lumMod val="50000"/>
                </a:prstClr>
              </a:solidFill>
            </a:endParaRPr>
          </a:p>
          <a:p>
            <a:pPr lvl="0">
              <a:spcBef>
                <a:spcPts val="0"/>
              </a:spcBef>
              <a:spcAft>
                <a:spcPct val="10000"/>
              </a:spcAft>
              <a:defRPr/>
            </a:pPr>
            <a:r>
              <a:rPr lang="en-US" dirty="0">
                <a:solidFill>
                  <a:prstClr val="white">
                    <a:lumMod val="50000"/>
                  </a:prstClr>
                </a:solidFill>
              </a:rPr>
              <a:t>CEC IEPR Workshop</a:t>
            </a:r>
          </a:p>
          <a:p>
            <a:pPr lvl="0">
              <a:spcBef>
                <a:spcPts val="0"/>
              </a:spcBef>
              <a:spcAft>
                <a:spcPct val="10000"/>
              </a:spcAft>
              <a:defRPr/>
            </a:pPr>
            <a:r>
              <a:rPr lang="en-US" dirty="0">
                <a:solidFill>
                  <a:prstClr val="white">
                    <a:lumMod val="50000"/>
                  </a:prstClr>
                </a:solidFill>
              </a:rPr>
              <a:t>April 24, 2017</a:t>
            </a:r>
            <a:endParaRPr lang="en-US" dirty="0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305800" cy="1315062"/>
          </a:xfrm>
        </p:spPr>
        <p:txBody>
          <a:bodyPr/>
          <a:lstStyle/>
          <a:p>
            <a:r>
              <a:rPr lang="en-US" sz="2800" dirty="0" smtClean="0"/>
              <a:t>Resource adequacy should provide </a:t>
            </a:r>
            <a:r>
              <a:rPr lang="en-US" sz="2800" dirty="0"/>
              <a:t>for the efficient retention of resources needed to maintain </a:t>
            </a:r>
            <a:r>
              <a:rPr lang="en-US" sz="2800" dirty="0" smtClean="0"/>
              <a:t>reliability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Page </a:t>
            </a:r>
            <a:fld id="{21974D22-A0FF-452D-90B3-2E91FB5EAA4F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458200" cy="4343400"/>
          </a:xfr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en-US" dirty="0"/>
              <a:t>Ensure capacity prices accurately value resource operational </a:t>
            </a:r>
            <a:r>
              <a:rPr lang="en-US" dirty="0" smtClean="0"/>
              <a:t>characteristics</a:t>
            </a:r>
          </a:p>
          <a:p>
            <a:pPr lvl="1">
              <a:spcBef>
                <a:spcPts val="1200"/>
              </a:spcBef>
              <a:spcAft>
                <a:spcPts val="0"/>
              </a:spcAft>
            </a:pPr>
            <a:r>
              <a:rPr lang="en-US" sz="1800" dirty="0"/>
              <a:t>Develop </a:t>
            </a:r>
            <a:r>
              <a:rPr lang="en-US" sz="1800" dirty="0" smtClean="0"/>
              <a:t>resource adequacy </a:t>
            </a:r>
            <a:r>
              <a:rPr lang="en-US" sz="1800" dirty="0"/>
              <a:t>capacity requirements that are aligned with operational needs</a:t>
            </a:r>
          </a:p>
          <a:p>
            <a:pPr lvl="1">
              <a:spcBef>
                <a:spcPts val="1200"/>
              </a:spcBef>
              <a:spcAft>
                <a:spcPts val="0"/>
              </a:spcAft>
            </a:pPr>
            <a:r>
              <a:rPr lang="en-US" sz="1800" dirty="0" smtClean="0"/>
              <a:t>Align RA requirements with LRA </a:t>
            </a:r>
            <a:r>
              <a:rPr lang="en-US" sz="1800" dirty="0"/>
              <a:t>IRP programs to efficiently meet grid reliability needs </a:t>
            </a:r>
          </a:p>
          <a:p>
            <a:pPr lvl="1">
              <a:spcBef>
                <a:spcPts val="1200"/>
              </a:spcBef>
              <a:spcAft>
                <a:spcPts val="0"/>
              </a:spcAft>
            </a:pPr>
            <a:r>
              <a:rPr lang="en-US" sz="1800" dirty="0"/>
              <a:t>Enhance ISO’s processes to identify and facilitate efficient resource procurement and retirement</a:t>
            </a:r>
          </a:p>
          <a:p>
            <a:pPr fontAlgn="auto">
              <a:spcBef>
                <a:spcPts val="0"/>
              </a:spcBef>
              <a:spcAft>
                <a:spcPts val="600"/>
              </a:spcAft>
              <a:defRPr/>
            </a:pPr>
            <a:endParaRPr lang="en-US" sz="1200" dirty="0"/>
          </a:p>
          <a:p>
            <a:pPr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en-US" dirty="0"/>
              <a:t>Establish resource adequacy paradigm for DER and </a:t>
            </a:r>
            <a:r>
              <a:rPr lang="en-US" dirty="0" smtClean="0"/>
              <a:t>storage</a:t>
            </a:r>
          </a:p>
          <a:p>
            <a:pPr lvl="1">
              <a:spcBef>
                <a:spcPts val="1200"/>
              </a:spcBef>
              <a:spcAft>
                <a:spcPts val="0"/>
              </a:spcAft>
            </a:pPr>
            <a:r>
              <a:rPr lang="en-US" sz="1800" dirty="0"/>
              <a:t>Rules for supply and load modifying DER and storage</a:t>
            </a:r>
          </a:p>
          <a:p>
            <a:pPr lvl="1">
              <a:spcBef>
                <a:spcPts val="1200"/>
              </a:spcBef>
              <a:spcAft>
                <a:spcPts val="0"/>
              </a:spcAft>
            </a:pPr>
            <a:r>
              <a:rPr lang="en-US" sz="1800" dirty="0"/>
              <a:t>Accurately forecast load served by behind-the-meter resources</a:t>
            </a:r>
          </a:p>
          <a:p>
            <a:pPr lvl="1" fontAlgn="auto">
              <a:spcBef>
                <a:spcPts val="0"/>
              </a:spcBef>
              <a:spcAft>
                <a:spcPts val="600"/>
              </a:spcAft>
              <a:defRPr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3467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Resource adequacy objectives to address risk of retirement issues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FRACMOO2 initiative</a:t>
            </a:r>
          </a:p>
          <a:p>
            <a:pPr lvl="1"/>
            <a:r>
              <a:rPr lang="en-US" sz="1800" dirty="0" smtClean="0"/>
              <a:t>Short-term enhancements to flexible resource adequacy eligibility criteria</a:t>
            </a:r>
          </a:p>
          <a:p>
            <a:pPr lvl="1"/>
            <a:endParaRPr lang="en-US" sz="1800" dirty="0" smtClean="0"/>
          </a:p>
          <a:p>
            <a:r>
              <a:rPr lang="en-US" dirty="0" smtClean="0"/>
              <a:t>Resource Adequacy Reform</a:t>
            </a:r>
          </a:p>
          <a:p>
            <a:pPr lvl="1"/>
            <a:r>
              <a:rPr lang="en-US" sz="1800" dirty="0" smtClean="0"/>
              <a:t>Longer term changes to resource adequacy requirements to align capacity requirements with operational needs (system, local, flexible)</a:t>
            </a:r>
          </a:p>
          <a:p>
            <a:pPr lvl="1"/>
            <a:endParaRPr lang="en-US" sz="1800" dirty="0"/>
          </a:p>
          <a:p>
            <a:r>
              <a:rPr lang="en-US" dirty="0" smtClean="0"/>
              <a:t>Energy Storage and Distributed Energy Resources initiative</a:t>
            </a:r>
          </a:p>
          <a:p>
            <a:pPr lvl="1"/>
            <a:r>
              <a:rPr lang="en-US" sz="1800" dirty="0"/>
              <a:t>Rules for supply and load modifying DER and storage</a:t>
            </a:r>
          </a:p>
          <a:p>
            <a:pPr lvl="1"/>
            <a:endParaRPr lang="en-US" sz="1800" dirty="0" smtClean="0"/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Page </a:t>
            </a:r>
            <a:fld id="{21974D22-A0FF-452D-90B3-2E91FB5EAA4F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6173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Policy initiatives to more effectively address resource retirements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182" y="1384442"/>
            <a:ext cx="8229600" cy="4343400"/>
          </a:xfrm>
        </p:spPr>
        <p:txBody>
          <a:bodyPr/>
          <a:lstStyle/>
          <a:p>
            <a:pPr lvl="0"/>
            <a:r>
              <a:rPr lang="en-US" dirty="0" smtClean="0"/>
              <a:t>Capacity procurement mechanism risk of retirement enhancements</a:t>
            </a:r>
          </a:p>
          <a:p>
            <a:pPr lvl="1"/>
            <a:r>
              <a:rPr lang="en-US" sz="1800" dirty="0" smtClean="0"/>
              <a:t>Current process </a:t>
            </a:r>
            <a:r>
              <a:rPr lang="en-US" sz="1800" dirty="0"/>
              <a:t>is problematic because </a:t>
            </a:r>
            <a:r>
              <a:rPr lang="en-US" sz="1800" dirty="0" smtClean="0"/>
              <a:t>resources </a:t>
            </a:r>
            <a:r>
              <a:rPr lang="en-US" sz="1800" dirty="0"/>
              <a:t>do not know whether they will have an RA contract until October 31 of the current year.</a:t>
            </a:r>
          </a:p>
          <a:p>
            <a:pPr lvl="1"/>
            <a:r>
              <a:rPr lang="en-US" sz="1800" dirty="0" smtClean="0"/>
              <a:t>Consider </a:t>
            </a:r>
            <a:r>
              <a:rPr lang="en-US" sz="1800" dirty="0"/>
              <a:t>process enhancements </a:t>
            </a:r>
            <a:r>
              <a:rPr lang="en-US" sz="1800" dirty="0" smtClean="0"/>
              <a:t>to </a:t>
            </a:r>
            <a:r>
              <a:rPr lang="en-US" sz="1800" dirty="0"/>
              <a:t>provide for a risk-of-retirement analysis to take place prior to end of the RA contracting </a:t>
            </a:r>
            <a:r>
              <a:rPr lang="en-US" sz="1800" dirty="0" smtClean="0"/>
              <a:t>period</a:t>
            </a:r>
            <a:endParaRPr lang="en-US" sz="1800" dirty="0"/>
          </a:p>
          <a:p>
            <a:pPr lvl="1"/>
            <a:r>
              <a:rPr lang="en-US" sz="1800" dirty="0" smtClean="0"/>
              <a:t>Consider new </a:t>
            </a:r>
            <a:r>
              <a:rPr lang="en-US" sz="1800" dirty="0"/>
              <a:t>backstop tariff provisions to address multiple resources requesting a risk-of-retirement backstop designation for the same RA period</a:t>
            </a:r>
            <a:r>
              <a:rPr lang="en-US" sz="1800" dirty="0" smtClean="0"/>
              <a:t>.</a:t>
            </a:r>
          </a:p>
          <a:p>
            <a:pPr lvl="1"/>
            <a:endParaRPr lang="en-US" sz="1200" dirty="0" smtClean="0"/>
          </a:p>
          <a:p>
            <a:r>
              <a:rPr lang="en-US" dirty="0" smtClean="0"/>
              <a:t>Long term economic outages</a:t>
            </a:r>
          </a:p>
          <a:p>
            <a:pPr lvl="1"/>
            <a:r>
              <a:rPr lang="en-US" sz="1800" dirty="0" smtClean="0"/>
              <a:t>Address resource requests for prolonged outages due to lack of commercial viability of resource under current market conditions</a:t>
            </a:r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Page </a:t>
            </a:r>
            <a:fld id="{21974D22-A0FF-452D-90B3-2E91FB5EAA4F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476854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92D05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3DAF0484-6ACD-4FD4-B684-3036997DFF3B}" vid="{70C521F0-CAB6-43E6-BD99-EB3E743FD2C4}"/>
    </a:ext>
  </a:extLst>
</a:theme>
</file>

<file path=ppt/theme/theme2.xml><?xml version="1.0" encoding="utf-8"?>
<a:theme xmlns:a="http://schemas.openxmlformats.org/drawingml/2006/main" name="1_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92D05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.xml"/></Relationships>
</file>

<file path=customXml/item1.xml><?xml version="1.0" encoding="utf-8"?>
<tns:customPropertyEditors xmlns:tns="http://schemas.microsoft.com/office/2006/customDocumentInformationPanel">
  <tns:showOnOpen>true</tns:showOnOpen>
  <tns:defaultPropertyEditorNamespace>Standard and SharePoint library properties</tns:defaultPropertyEditorNamespace>
</tns:customPropertyEditor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LongProperties xmlns="http://schemas.microsoft.com/office/2006/metadata/longProperties"/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5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6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8eef3743-c7b3-4cbe-8837-b6e805be353c">Z5JXHV6S7NA6-3-109055</_dlc_DocId>
    <_dlc_DocIdUrl xmlns="8eef3743-c7b3-4cbe-8837-b6e805be353c">
      <Url>http://efilingspinternal/_layouts/DocIdRedir.aspx?ID=Z5JXHV6S7NA6-3-109055</Url>
      <Description>Z5JXHV6S7NA6-3-109055</Description>
    </_dlc_DocIdUrl>
    <_dlc_DocIdPersistId xmlns="8eef3743-c7b3-4cbe-8837-b6e805be353c" xsi:nil="true"/>
    <TaxCatchAll xmlns="8eef3743-c7b3-4cbe-8837-b6e805be353c">
      <Value>61</Value>
      <Value>6</Value>
      <Value>7</Value>
      <Value>127</Value>
      <Value>3</Value>
    </TaxCatchAll>
    <Received_x0020_From xmlns="8eef3743-c7b3-4cbe-8837-b6e805be353c">California ISO</Received_x0020_From>
    <Docket_x0020_Number xmlns="8eef3743-c7b3-4cbe-8837-b6e805be353c">17-IEPR-14</Docket_x0020_Number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</TermName>
          <TermId xmlns="http://schemas.microsoft.com/office/infopath/2007/PartnerControls">5fee9918-69d5-40f5-9767-4e66d03898ce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2017-04-24 Joint Agency Workshop</TermName>
          <TermId xmlns="http://schemas.microsoft.com/office/infopath/2007/PartnerControls">8ba6ec77-39a7-4d6c-bec0-1468b13b2895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</documentManagement>
</p:properties>
</file>

<file path=customXml/itemProps1.xml><?xml version="1.0" encoding="utf-8"?>
<ds:datastoreItem xmlns:ds="http://schemas.openxmlformats.org/officeDocument/2006/customXml" ds:itemID="{E66BDDE3-3C90-4FEB-916A-D8BA5474E149}"/>
</file>

<file path=customXml/itemProps2.xml><?xml version="1.0" encoding="utf-8"?>
<ds:datastoreItem xmlns:ds="http://schemas.openxmlformats.org/officeDocument/2006/customXml" ds:itemID="{458A368A-B27D-4935-ACEB-90E625E0E261}"/>
</file>

<file path=customXml/itemProps3.xml><?xml version="1.0" encoding="utf-8"?>
<ds:datastoreItem xmlns:ds="http://schemas.openxmlformats.org/officeDocument/2006/customXml" ds:itemID="{DEC3028E-D618-4159-AECA-60BFF8372034}"/>
</file>

<file path=customXml/itemProps4.xml><?xml version="1.0" encoding="utf-8"?>
<ds:datastoreItem xmlns:ds="http://schemas.openxmlformats.org/officeDocument/2006/customXml" ds:itemID="{3EC32741-DA60-49CB-A249-B672ACD67C13}"/>
</file>

<file path=customXml/itemProps5.xml><?xml version="1.0" encoding="utf-8"?>
<ds:datastoreItem xmlns:ds="http://schemas.openxmlformats.org/officeDocument/2006/customXml" ds:itemID="{C04901BA-7F53-428D-AEF4-CFDE08ACE87E}"/>
</file>

<file path=customXml/itemProps6.xml><?xml version="1.0" encoding="utf-8"?>
<ds:datastoreItem xmlns:ds="http://schemas.openxmlformats.org/officeDocument/2006/customXml" ds:itemID="{120CE21C-85C0-4F6A-BFC1-B393F1C984B7}"/>
</file>

<file path=docProps/app.xml><?xml version="1.0" encoding="utf-8"?>
<Properties xmlns="http://schemas.openxmlformats.org/officeDocument/2006/extended-properties" xmlns:vt="http://schemas.openxmlformats.org/officeDocument/2006/docPropsVTypes">
  <Template>ISO Standard PP Template</Template>
  <TotalTime>29326</TotalTime>
  <Words>273</Words>
  <Application>Microsoft Office PowerPoint</Application>
  <PresentationFormat>On-screen Show (4:3)</PresentationFormat>
  <Paragraphs>36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Tahoma</vt:lpstr>
      <vt:lpstr>Presentation</vt:lpstr>
      <vt:lpstr>1_Office Theme</vt:lpstr>
      <vt:lpstr>Policy development to address risk of early retirement  </vt:lpstr>
      <vt:lpstr>Resource adequacy should provide for the efficient retention of resources needed to maintain reliability</vt:lpstr>
      <vt:lpstr>Resource adequacy objectives to address risk of retirement issues</vt:lpstr>
      <vt:lpstr>Policy initiatives to more effectively address resource retirements</vt:lpstr>
    </vt:vector>
  </TitlesOfParts>
  <Company>CAISO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Policy development to address risk of early retirement </dc:title>
  <dc:creator>Hou, Delphine</dc:creator>
  <cp:lastModifiedBy>Peters, Dennis</cp:lastModifiedBy>
  <cp:revision>519</cp:revision>
  <cp:lastPrinted>2016-12-21T01:41:07Z</cp:lastPrinted>
  <dcterms:created xsi:type="dcterms:W3CDTF">2015-08-23T22:37:22Z</dcterms:created>
  <dcterms:modified xsi:type="dcterms:W3CDTF">2017-04-20T22:57:48Z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AISO Keywords">
    <vt:lpwstr/>
  </property>
  <property fmtid="{D5CDD505-2E9C-101B-9397-08002B2CF9AE}" pid="3" name="Document Version">
    <vt:lpwstr>0.1</vt:lpwstr>
  </property>
  <property fmtid="{D5CDD505-2E9C-101B-9397-08002B2CF9AE}" pid="4" name="Last Date Reviewed">
    <vt:lpwstr>2011-01-06T00:00:00Z</vt:lpwstr>
  </property>
  <property fmtid="{D5CDD505-2E9C-101B-9397-08002B2CF9AE}" pid="5" name="Information Classification">
    <vt:lpwstr>CAISO CONFIDENTIAL</vt:lpwstr>
  </property>
  <property fmtid="{D5CDD505-2E9C-101B-9397-08002B2CF9AE}" pid="6" name="ContentTypeId">
    <vt:lpwstr>0x01010060CCC58EB6DDD042AF64737FFB4292D8</vt:lpwstr>
  </property>
  <property fmtid="{D5CDD505-2E9C-101B-9397-08002B2CF9AE}" pid="7" name="_dlc_DocIdItemGuid">
    <vt:lpwstr>984071ee-2795-42de-8cff-c56b752aae4f</vt:lpwstr>
  </property>
  <property fmtid="{D5CDD505-2E9C-101B-9397-08002B2CF9AE}" pid="8" name="Doc Owner">
    <vt:lpwstr/>
  </property>
  <property fmtid="{D5CDD505-2E9C-101B-9397-08002B2CF9AE}" pid="9" name="IsRecord">
    <vt:bool>false</vt:bool>
  </property>
  <property fmtid="{D5CDD505-2E9C-101B-9397-08002B2CF9AE}" pid="10" name="Order">
    <vt:r8>3000</vt:r8>
  </property>
  <property fmtid="{D5CDD505-2E9C-101B-9397-08002B2CF9AE}" pid="11" name="AutoClassRecordSeries">
    <vt:lpwstr/>
  </property>
  <property fmtid="{D5CDD505-2E9C-101B-9397-08002B2CF9AE}" pid="12" name="AutoClassDocumentType">
    <vt:lpwstr>8;#Presentation|a1424ed9-fff5-4025-ab54-3e7f15b19bb9</vt:lpwstr>
  </property>
  <property fmtid="{D5CDD505-2E9C-101B-9397-08002B2CF9AE}" pid="13" name="AutoClassTopic">
    <vt:lpwstr>23;#Planning:Long-Term|52606dcf-8c0b-44f6-b970-8a9ddba334ea</vt:lpwstr>
  </property>
  <property fmtid="{D5CDD505-2E9C-101B-9397-08002B2CF9AE}" pid="14" name="RLPreviousUrl">
    <vt:lpwstr>Records/MIP Market Vision/MIP Market Vision 2017-2019/MIP Market Vision 2016 Dec 21 2016.pptx</vt:lpwstr>
  </property>
  <property fmtid="{D5CDD505-2E9C-101B-9397-08002B2CF9AE}" pid="15" name="Subject_x0020_Areas">
    <vt:lpwstr>127;#IEPR 2017-04-24 Joint Agency Workshop|8ba6ec77-39a7-4d6c-bec0-1468b13b2895;#61;#IEPR Presentations|51277923-a549-4352-9cc5-bcce892adf24</vt:lpwstr>
  </property>
  <property fmtid="{D5CDD505-2E9C-101B-9397-08002B2CF9AE}" pid="16" name="_CopySource">
    <vt:lpwstr>http://efilingspinternal/PendingDocuments/17-IEPR-14/20170421T082112_Policy_development_to_address_risk_of_early_retirement.pptx</vt:lpwstr>
  </property>
  <property fmtid="{D5CDD505-2E9C-101B-9397-08002B2CF9AE}" pid="17" name="Subject Areas">
    <vt:lpwstr>127;#IEPR 2017-04-24 Joint Agency Workshop|8ba6ec77-39a7-4d6c-bec0-1468b13b2895;#61;#IEPR Presentations|51277923-a549-4352-9cc5-bcce892adf24</vt:lpwstr>
  </property>
  <property fmtid="{D5CDD505-2E9C-101B-9397-08002B2CF9AE}" pid="18" name="Submission Type">
    <vt:lpwstr>6;#Document|6786e4f6-aafd-416d-a977-1b2d5f456edf</vt:lpwstr>
  </property>
  <property fmtid="{D5CDD505-2E9C-101B-9397-08002B2CF9AE}" pid="19" name="Submitter Role">
    <vt:lpwstr>7;#Public|5fee9918-69d5-40f5-9767-4e66d03898ce</vt:lpwstr>
  </property>
  <property fmtid="{D5CDD505-2E9C-101B-9397-08002B2CF9AE}" pid="20" name="Document Type">
    <vt:lpwstr>3;#Document|f3c81208-9d0f-49cc-afc5-e227f36ec0e7</vt:lpwstr>
  </property>
  <property fmtid="{D5CDD505-2E9C-101B-9397-08002B2CF9AE}" pid="21" name="xd_ProgID">
    <vt:lpwstr/>
  </property>
  <property fmtid="{D5CDD505-2E9C-101B-9397-08002B2CF9AE}" pid="22" name="_SourceUrl">
    <vt:lpwstr/>
  </property>
  <property fmtid="{D5CDD505-2E9C-101B-9397-08002B2CF9AE}" pid="23" name="_SharedFileIndex">
    <vt:lpwstr/>
  </property>
  <property fmtid="{D5CDD505-2E9C-101B-9397-08002B2CF9AE}" pid="24" name="TemplateUrl">
    <vt:lpwstr/>
  </property>
</Properties>
</file>