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slideLayouts/slideLayout18.xml" ContentType="application/vnd.openxmlformats-officedocument.presentationml.slideLayout+xml"/>
  <Override PartName="/ppt/theme/theme5.xml" ContentType="application/vnd.openxmlformats-officedocument.theme+xml"/>
  <Override PartName="/ppt/slideLayouts/slideLayout19.xml" ContentType="application/vnd.openxmlformats-officedocument.presentationml.slideLayout+xml"/>
  <Override PartName="/ppt/theme/theme6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  <p:sldMasterId id="2147483671" r:id="rId3"/>
    <p:sldMasterId id="2147483682" r:id="rId4"/>
    <p:sldMasterId id="2147483678" r:id="rId5"/>
    <p:sldMasterId id="2147483679" r:id="rId6"/>
    <p:sldMasterId id="2147483696" r:id="rId7"/>
  </p:sldMasterIdLst>
  <p:notesMasterIdLst>
    <p:notesMasterId r:id="rId17"/>
  </p:notesMasterIdLst>
  <p:handoutMasterIdLst>
    <p:handoutMasterId r:id="rId18"/>
  </p:handoutMasterIdLst>
  <p:sldIdLst>
    <p:sldId id="256" r:id="rId8"/>
    <p:sldId id="427" r:id="rId9"/>
    <p:sldId id="428" r:id="rId10"/>
    <p:sldId id="421" r:id="rId11"/>
    <p:sldId id="429" r:id="rId12"/>
    <p:sldId id="430" r:id="rId13"/>
    <p:sldId id="416" r:id="rId14"/>
    <p:sldId id="432" r:id="rId15"/>
    <p:sldId id="43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8" name="Author" initials="A" lastIdx="0" clrIdx="7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577" autoAdjust="0"/>
    <p:restoredTop sz="86502" autoAdjust="0"/>
  </p:normalViewPr>
  <p:slideViewPr>
    <p:cSldViewPr snapToGrid="0">
      <p:cViewPr varScale="1">
        <p:scale>
          <a:sx n="69" d="100"/>
          <a:sy n="69" d="100"/>
        </p:scale>
        <p:origin x="78" y="72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474"/>
    </p:cViewPr>
  </p:sorter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1/22/2021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1645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048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1: Phot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8FD6-7F64-5E4C-97B1-FE11FAAD89FA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4289258"/>
            <a:ext cx="10515600" cy="1356059"/>
          </a:xfrm>
          <a:prstGeom prst="rect">
            <a:avLst/>
          </a:prstGeom>
        </p:spPr>
        <p:txBody>
          <a:bodyPr anchor="b"/>
          <a:lstStyle>
            <a:lvl1pPr>
              <a:defRPr sz="48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5672305"/>
            <a:ext cx="10515600" cy="68404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15165"/>
            <a:ext cx="1287483" cy="113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12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1/22/2021</a:t>
            </a:fld>
            <a:endParaRPr lang="en-US" dirty="0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1/22/2021</a:t>
            </a:fld>
            <a:endParaRPr lang="en-US" dirty="0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12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2515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55253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508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667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4300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738DDE0A-7988-45A1-8ECE-2C98EB2C4139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9750A-FB4F-4001-974A-E693DB6BBEB5}" type="datetime1">
              <a:rPr lang="en-US" smtClean="0"/>
              <a:t>1/22/2021</a:t>
            </a:fld>
            <a:endParaRPr lang="en-US" dirty="0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6157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CCE88-4003-4439-84C0-62FE599DC269}" type="datetime1">
              <a:rPr lang="en-US" smtClean="0"/>
              <a:t>1/22/2021</a:t>
            </a:fld>
            <a:endParaRPr lang="en-US" dirty="0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9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8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9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6.jpeg"/><Relationship Id="rId4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CC8CC8-7D7E-0A4B-9437-745D5071E9C2}" type="datetime1">
              <a:rPr lang="en-US" smtClean="0"/>
              <a:t>1/22/2021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62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  <p:sldLayoutId id="2147483692" r:id="rId4"/>
    <p:sldLayoutId id="2147483693" r:id="rId5"/>
    <p:sldLayoutId id="2147483694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  <p:sldLayoutId id="2147483688" r:id="rId4"/>
    <p:sldLayoutId id="2147483689" r:id="rId5"/>
    <p:sldLayoutId id="2147483691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BC0E8-17C9-4CFD-B2C4-CF4A7DEB05DE}" type="datetime1">
              <a:rPr lang="en-US" smtClean="0"/>
              <a:t>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filing.energy.ca.gov/Ecomment/Ecomment.aspx?docketnumber=19-ERDD-01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energy.ca.gov/proceedings/e-filing-and-e-commentin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1850" y="4255215"/>
            <a:ext cx="10515600" cy="1356059"/>
          </a:xfrm>
        </p:spPr>
        <p:txBody>
          <a:bodyPr/>
          <a:lstStyle/>
          <a:p>
            <a:r>
              <a:rPr lang="en-US" dirty="0"/>
              <a:t>California Energy Commission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44549" y="5611274"/>
            <a:ext cx="10946397" cy="1118139"/>
          </a:xfrm>
        </p:spPr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/>
              <a:t>Title: </a:t>
            </a:r>
            <a:r>
              <a:rPr lang="en-US" sz="20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Research into Clean Energy Alternatives to Diesel Backup Generator Systems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/>
          </a:p>
          <a:p>
            <a:r>
              <a:rPr lang="en-US" sz="2000" b="1" dirty="0"/>
              <a:t>Presenter:  Mike Gravely, Office Manager, Energy Research and Development Division</a:t>
            </a:r>
          </a:p>
        </p:txBody>
      </p:sp>
    </p:spTree>
    <p:extLst>
      <p:ext uri="{BB962C8B-B14F-4D97-AF65-F5344CB8AC3E}">
        <p14:creationId xmlns:p14="http://schemas.microsoft.com/office/powerpoint/2010/main" val="1975939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F3F792-AB3B-4261-AFAE-3B0E22833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2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2E7A03-9174-4D5D-A288-0414DCB66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Agenda - Dias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6F54D3-7839-407F-8E2D-6ADB73D26362}"/>
              </a:ext>
            </a:extLst>
          </p:cNvPr>
          <p:cNvSpPr txBox="1"/>
          <p:nvPr/>
        </p:nvSpPr>
        <p:spPr>
          <a:xfrm>
            <a:off x="1018674" y="1293221"/>
            <a:ext cx="9131969" cy="51694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effectLst/>
              </a:rPr>
              <a:t>Welcome and Workshop </a:t>
            </a:r>
            <a:r>
              <a:rPr lang="en-US" sz="2400" b="1" dirty="0"/>
              <a:t>O</a:t>
            </a:r>
            <a:r>
              <a:rPr lang="en-US" sz="2400" b="1" dirty="0">
                <a:effectLst/>
              </a:rPr>
              <a:t>verview</a:t>
            </a:r>
          </a:p>
          <a:p>
            <a:pPr marL="342900" marR="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Mike Gravely, Energy Research and Development Division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</a:endParaRPr>
          </a:p>
          <a:p>
            <a:pPr marL="0" marR="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1" dirty="0">
                <a:effectLst/>
              </a:rPr>
              <a:t>Opening Comments</a:t>
            </a:r>
          </a:p>
          <a:p>
            <a:pPr marL="342900" marR="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Chair Hochschild, CEC</a:t>
            </a:r>
          </a:p>
          <a:p>
            <a:pPr marL="342900" marR="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Vice Chair Scott, CEC</a:t>
            </a:r>
          </a:p>
          <a:p>
            <a:pPr marL="342900" marR="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Commissioner Douglas, CEC</a:t>
            </a:r>
          </a:p>
          <a:p>
            <a:pPr marL="342900" marR="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Commissioner Shiroma, CPUC</a:t>
            </a:r>
          </a:p>
          <a:p>
            <a:pPr marL="342900" marR="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Mark Rothleder, CAISO, SVP and Chief Operating Officer</a:t>
            </a:r>
          </a:p>
          <a:p>
            <a:pPr marL="342900" marR="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Richard Corey, CARB Executive Director</a:t>
            </a:r>
          </a:p>
        </p:txBody>
      </p:sp>
    </p:spTree>
    <p:extLst>
      <p:ext uri="{BB962C8B-B14F-4D97-AF65-F5344CB8AC3E}">
        <p14:creationId xmlns:p14="http://schemas.microsoft.com/office/powerpoint/2010/main" val="3196647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F3F792-AB3B-4261-AFAE-3B0E22833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3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2E7A03-9174-4D5D-A288-0414DCB66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Agenda – Morning Panel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16FC87-4CA4-4B75-B155-A0EDCD2FF795}"/>
              </a:ext>
            </a:extLst>
          </p:cNvPr>
          <p:cNvSpPr txBox="1"/>
          <p:nvPr/>
        </p:nvSpPr>
        <p:spPr>
          <a:xfrm>
            <a:off x="838200" y="1275907"/>
            <a:ext cx="10784305" cy="5201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>
              <a:spcBef>
                <a:spcPts val="1200"/>
              </a:spcBef>
              <a:spcAft>
                <a:spcPts val="1200"/>
              </a:spcAft>
            </a:pPr>
            <a:r>
              <a:rPr lang="en-US" sz="2400" b="1" dirty="0">
                <a:effectLst/>
              </a:rPr>
              <a:t>Overview of the Electric Program Investment Charge (EPIC) Program </a:t>
            </a:r>
          </a:p>
          <a:p>
            <a:pPr marR="0" lvl="0" indent="-342900"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Laurie ten Hope, </a:t>
            </a:r>
            <a:r>
              <a:rPr lang="en-US" sz="2400" dirty="0"/>
              <a:t>Deputy Director, Energy Research and Development</a:t>
            </a:r>
            <a:endParaRPr lang="en-US" sz="2400" dirty="0">
              <a:effectLst/>
            </a:endParaRPr>
          </a:p>
          <a:p>
            <a:pPr marR="0">
              <a:spcBef>
                <a:spcPts val="1200"/>
              </a:spcBef>
              <a:spcAft>
                <a:spcPts val="1200"/>
              </a:spcAft>
            </a:pPr>
            <a:r>
              <a:rPr lang="en-US" sz="2400" b="1" dirty="0"/>
              <a:t>Understanding</a:t>
            </a:r>
            <a:r>
              <a:rPr lang="en-US" sz="2400" b="1" dirty="0">
                <a:effectLst/>
              </a:rPr>
              <a:t> to </a:t>
            </a:r>
            <a:r>
              <a:rPr lang="en-US" sz="2400" b="1" dirty="0"/>
              <a:t>B</a:t>
            </a:r>
            <a:r>
              <a:rPr lang="en-US" sz="2400" b="1" dirty="0">
                <a:effectLst/>
              </a:rPr>
              <a:t>ackup </a:t>
            </a:r>
            <a:r>
              <a:rPr lang="en-US" sz="2400" b="1" dirty="0"/>
              <a:t>D</a:t>
            </a:r>
            <a:r>
              <a:rPr lang="en-US" sz="2400" b="1" dirty="0">
                <a:effectLst/>
              </a:rPr>
              <a:t>iesel </a:t>
            </a:r>
            <a:r>
              <a:rPr lang="en-US" sz="2400" b="1" dirty="0"/>
              <a:t>G</a:t>
            </a:r>
            <a:r>
              <a:rPr lang="en-US" sz="2400" b="1" dirty="0">
                <a:effectLst/>
              </a:rPr>
              <a:t>eneration</a:t>
            </a:r>
          </a:p>
          <a:p>
            <a:pPr marR="0" lvl="0" indent="-342900"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Pippin Mader, CARB</a:t>
            </a:r>
          </a:p>
          <a:p>
            <a:pPr marR="0" lvl="0" indent="-342900"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Jakub Zielkiewicz, Bay Area Air Quality Management District (BAAQMD) </a:t>
            </a:r>
          </a:p>
          <a:p>
            <a:pPr marR="0" lvl="0" indent="-342900"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Mike Petouhoff, One Grid Energy Solutions</a:t>
            </a:r>
          </a:p>
          <a:p>
            <a:pPr marR="0" lvl="0" indent="-342900"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Brian Kane, Bloom Energy</a:t>
            </a:r>
          </a:p>
          <a:p>
            <a:pPr marR="0" lvl="0" indent="-342900"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Allan Schurr, Enchanted Rock</a:t>
            </a:r>
          </a:p>
        </p:txBody>
      </p:sp>
    </p:spTree>
    <p:extLst>
      <p:ext uri="{BB962C8B-B14F-4D97-AF65-F5344CB8AC3E}">
        <p14:creationId xmlns:p14="http://schemas.microsoft.com/office/powerpoint/2010/main" val="217192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F3F792-AB3B-4261-AFAE-3B0E22833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4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2E7A03-9174-4D5D-A288-0414DCB66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Agenda – Lunch Break</a:t>
            </a:r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0300B91F-342A-45BD-B5EE-70C6F431A0C7}"/>
              </a:ext>
            </a:extLst>
          </p:cNvPr>
          <p:cNvSpPr txBox="1">
            <a:spLocks/>
          </p:cNvSpPr>
          <p:nvPr/>
        </p:nvSpPr>
        <p:spPr>
          <a:xfrm>
            <a:off x="264694" y="2467911"/>
            <a:ext cx="9717505" cy="28027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Lunch Break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endParaRPr lang="en-US" sz="4800" b="1" dirty="0">
              <a:solidFill>
                <a:schemeClr val="accent1">
                  <a:lumMod val="50000"/>
                </a:schemeClr>
              </a:solidFill>
              <a:latin typeface="Arial"/>
              <a:cs typeface="Arial"/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cs typeface="Arial"/>
              </a:rPr>
              <a:t>Return at 1:15</a:t>
            </a:r>
          </a:p>
        </p:txBody>
      </p:sp>
    </p:spTree>
    <p:extLst>
      <p:ext uri="{BB962C8B-B14F-4D97-AF65-F5344CB8AC3E}">
        <p14:creationId xmlns:p14="http://schemas.microsoft.com/office/powerpoint/2010/main" val="3408492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F3F792-AB3B-4261-AFAE-3B0E22833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5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2E7A03-9174-4D5D-A288-0414DCB66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Agenda – Afternoon Panel #1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419B8C-7CC2-4388-9E65-B9A519D25B2F}"/>
              </a:ext>
            </a:extLst>
          </p:cNvPr>
          <p:cNvSpPr txBox="1"/>
          <p:nvPr/>
        </p:nvSpPr>
        <p:spPr>
          <a:xfrm>
            <a:off x="1399822" y="1509241"/>
            <a:ext cx="8682641" cy="4917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effectLst/>
              </a:rPr>
              <a:t>Panel #1 - Current and planned research activities to develop clean alternatives to backup diesel generation. 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Peter Asmus, GuideHouse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Carsten Bauman, Schneider Electric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Brian Janous, Microsoft 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Scott Reynolds, Bloom Energy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Adam Simpson, Mainspring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Jorge Elizondo, </a:t>
            </a:r>
            <a:r>
              <a:rPr lang="en-US" sz="2400" dirty="0" err="1">
                <a:effectLst/>
              </a:rPr>
              <a:t>Heila</a:t>
            </a:r>
            <a:r>
              <a:rPr lang="en-US" sz="2400" dirty="0">
                <a:effectLst/>
              </a:rPr>
              <a:t> Technologies</a:t>
            </a:r>
          </a:p>
        </p:txBody>
      </p:sp>
    </p:spTree>
    <p:extLst>
      <p:ext uri="{BB962C8B-B14F-4D97-AF65-F5344CB8AC3E}">
        <p14:creationId xmlns:p14="http://schemas.microsoft.com/office/powerpoint/2010/main" val="3044232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F3F792-AB3B-4261-AFAE-3B0E22833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6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2E7A03-9174-4D5D-A288-0414DCB66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Agenda – Afternoon Panel #2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789C6E-F964-4E5D-8923-99ECC2F89663}"/>
              </a:ext>
            </a:extLst>
          </p:cNvPr>
          <p:cNvSpPr txBox="1"/>
          <p:nvPr/>
        </p:nvSpPr>
        <p:spPr>
          <a:xfrm>
            <a:off x="1540042" y="1275908"/>
            <a:ext cx="9396663" cy="5321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effectLst/>
              </a:rPr>
              <a:t>Panel #2 – Future research needs to develop clean alternatives to backup diesel generation.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Jack Brouwer, UC Irvine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Mike Petouhoff, One Grid Energy Solutions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Darin Painter, Plug Power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Roy Segev, Ballard Power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Mateo Jaramillo, Form Energy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Derek Hildreth, Doosan Fuel Cell America</a:t>
            </a:r>
          </a:p>
          <a:p>
            <a:pPr marL="342900" marR="0" lvl="0" indent="-342900">
              <a:lnSpc>
                <a:spcPct val="107000"/>
              </a:lnSpc>
              <a:spcBef>
                <a:spcPts val="12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</a:rPr>
              <a:t>Sean James, Microsoft Research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646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180952F3-A664-44E1-B8F2-F5630F338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7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E5B14A8-E48A-C540-9214-39685A723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rgbClr val="254061"/>
                </a:solidFill>
                <a:cs typeface="Arial"/>
              </a:rPr>
              <a:t>Questions and Public Comments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225032D5-95B1-1548-AFAF-7FB1F52B9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3385" y="1639788"/>
            <a:ext cx="9953978" cy="4652728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latin typeface="Arial"/>
                <a:cs typeface="Arial"/>
              </a:rPr>
              <a:t>Please submit your question in the Question and Answers window or raise your hand, and you will be called on to unmute yourself. 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latin typeface="Arial"/>
                <a:cs typeface="Arial"/>
              </a:rPr>
              <a:t>Please remember to introduce yourself by stating your name and affiliation.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latin typeface="Arial"/>
                <a:cs typeface="Arial"/>
              </a:rPr>
              <a:t>Please keep questions or comments under 3 minutes to allow time for others.</a:t>
            </a:r>
          </a:p>
          <a:p>
            <a:r>
              <a:rPr lang="en-US" sz="2800" dirty="0">
                <a:latin typeface="Arial"/>
                <a:cs typeface="Arial"/>
              </a:rPr>
              <a:t>Workshop participants are strongly encouraged to submit written comments, even if you make public comments</a:t>
            </a:r>
          </a:p>
        </p:txBody>
      </p:sp>
    </p:spTree>
    <p:extLst>
      <p:ext uri="{BB962C8B-B14F-4D97-AF65-F5344CB8AC3E}">
        <p14:creationId xmlns:p14="http://schemas.microsoft.com/office/powerpoint/2010/main" val="9615315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948763EE-28E4-4548-A451-0260D719D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8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E5B14A8-E48A-C540-9214-39685A723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Submitting Written Comments</a:t>
            </a:r>
            <a:endParaRPr lang="en-US" sz="3600" b="1" dirty="0">
              <a:solidFill>
                <a:srgbClr val="254061"/>
              </a:solidFill>
              <a:latin typeface="Arial"/>
              <a:cs typeface="Arial"/>
            </a:endParaRP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225032D5-95B1-1548-AFAF-7FB1F52B9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737" y="1825625"/>
            <a:ext cx="10692063" cy="4351338"/>
          </a:xfrm>
        </p:spPr>
        <p:txBody>
          <a:bodyPr>
            <a:normAutofit/>
          </a:bodyPr>
          <a:lstStyle/>
          <a:p>
            <a:pPr marR="1150"/>
            <a:r>
              <a:rPr lang="en-US" dirty="0">
                <a:latin typeface="Arial" panose="020B0604020202020204" pitchFamily="34" charset="0"/>
              </a:rPr>
              <a:t>Comments may be submitted </a:t>
            </a:r>
            <a:r>
              <a:rPr lang="en-US" dirty="0">
                <a:latin typeface="Tahoma" panose="020B0604030504040204" pitchFamily="34" charset="0"/>
              </a:rPr>
              <a:t>using CEC’s </a:t>
            </a:r>
            <a:r>
              <a:rPr lang="en-US" b="1" dirty="0">
                <a:latin typeface="Tahoma" panose="020B0604030504040204" pitchFamily="34" charset="0"/>
              </a:rPr>
              <a:t>e-commenting</a:t>
            </a:r>
            <a:r>
              <a:rPr lang="en-US" dirty="0">
                <a:latin typeface="Tahoma" panose="020B0604030504040204" pitchFamily="34" charset="0"/>
              </a:rPr>
              <a:t> system:</a:t>
            </a:r>
          </a:p>
          <a:p>
            <a:pPr marL="0" marR="1150" indent="0">
              <a:buNone/>
            </a:pPr>
            <a:r>
              <a:rPr lang="en-US" sz="2000" dirty="0">
                <a:hlinkClick r:id="rId3"/>
              </a:rPr>
              <a:t>https://efiling.energy.ca.gov/Ecomment/Ecomment.aspx?docketnumber=19-ERDD-01</a:t>
            </a:r>
            <a:r>
              <a:rPr lang="en-US" sz="2000" dirty="0"/>
              <a:t> </a:t>
            </a:r>
          </a:p>
          <a:p>
            <a:pPr marR="1150"/>
            <a:r>
              <a:rPr lang="en-US" dirty="0"/>
              <a:t>See revised </a:t>
            </a:r>
            <a:r>
              <a:rPr lang="en-US" b="1" dirty="0"/>
              <a:t>notice</a:t>
            </a:r>
            <a:r>
              <a:rPr lang="en-US" dirty="0"/>
              <a:t> for </a:t>
            </a:r>
            <a:r>
              <a:rPr lang="en-US" b="1" dirty="0"/>
              <a:t>e-mail and U.S. Mail </a:t>
            </a:r>
            <a:r>
              <a:rPr lang="en-US" dirty="0"/>
              <a:t>commenting instructions:</a:t>
            </a:r>
          </a:p>
          <a:p>
            <a:pPr marL="0" marR="1150" indent="0">
              <a:buNone/>
            </a:pPr>
            <a:r>
              <a:rPr lang="en-US" u="sng" dirty="0">
                <a:solidFill>
                  <a:srgbClr val="0563C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https://www.energy.ca.gov/proceedings/e-filing-and-e-commenting</a:t>
            </a:r>
            <a:r>
              <a:rPr lang="en-US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>
              <a:cs typeface="Arial"/>
            </a:endParaRPr>
          </a:p>
          <a:p>
            <a:pPr marR="1150"/>
            <a:r>
              <a:rPr lang="en-US" dirty="0"/>
              <a:t>For all comments, please include docket number </a:t>
            </a:r>
            <a:r>
              <a:rPr lang="en-US" b="1" dirty="0"/>
              <a:t>19-EPIC-01</a:t>
            </a:r>
            <a:r>
              <a:rPr lang="en-US" dirty="0"/>
              <a:t> and </a:t>
            </a:r>
            <a:r>
              <a:rPr lang="en-US" b="1" dirty="0"/>
              <a:t>“CEC Draft Research Concept” </a:t>
            </a:r>
            <a:r>
              <a:rPr lang="en-US" dirty="0"/>
              <a:t>in the subject line and on the cover page. </a:t>
            </a:r>
            <a:br>
              <a:rPr lang="en-US" dirty="0">
                <a:latin typeface="Arial"/>
                <a:cs typeface="Arial"/>
              </a:rPr>
            </a:br>
            <a:endParaRPr lang="en-US" dirty="0">
              <a:latin typeface="Arial"/>
              <a:cs typeface="Arial"/>
            </a:endParaRPr>
          </a:p>
          <a:p>
            <a:pPr marL="0" indent="0" algn="ctr">
              <a:buNone/>
            </a:pPr>
            <a:r>
              <a:rPr lang="en-US" u="sng" dirty="0">
                <a:latin typeface="Arial"/>
                <a:cs typeface="Arial"/>
              </a:rPr>
              <a:t>Deadline</a:t>
            </a:r>
            <a:r>
              <a:rPr lang="en-US" dirty="0">
                <a:latin typeface="Arial"/>
                <a:cs typeface="Arial"/>
              </a:rPr>
              <a:t>:</a:t>
            </a:r>
          </a:p>
          <a:p>
            <a:pPr marL="0" indent="0" algn="ctr">
              <a:buNone/>
            </a:pPr>
            <a:r>
              <a:rPr lang="en-US" b="1" dirty="0">
                <a:latin typeface="Arial"/>
                <a:cs typeface="Arial"/>
              </a:rPr>
              <a:t>Friday, February 12 , 2021</a:t>
            </a:r>
          </a:p>
          <a:p>
            <a:pPr marL="0" indent="0">
              <a:buNone/>
            </a:pPr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57673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F3F792-AB3B-4261-AFAE-3B0E22833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9</a:t>
            </a:fld>
            <a:endParaRPr lang="en-US" dirty="0"/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0300B91F-342A-45BD-B5EE-70C6F431A0C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01167" y="2792764"/>
            <a:ext cx="9717505" cy="173111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Closing Comments</a:t>
            </a:r>
          </a:p>
        </p:txBody>
      </p:sp>
    </p:spTree>
    <p:extLst>
      <p:ext uri="{BB962C8B-B14F-4D97-AF65-F5344CB8AC3E}">
        <p14:creationId xmlns:p14="http://schemas.microsoft.com/office/powerpoint/2010/main" val="3578774035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B8AAD638-0C9A-074A-A1F5-9C25FAF37ABD}"/>
    </a:ext>
  </a:extLst>
</a:theme>
</file>

<file path=ppt/theme/theme2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3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4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5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6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7.xml><?xml version="1.0" encoding="utf-8"?>
<a:theme xmlns:a="http://schemas.openxmlformats.org/drawingml/2006/main" name="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1AC5A5B-2D99-C44F-A3D3-A529D7772113}" vid="{30B8DAF4-CDA5-F343-AE1C-D9B035360E1B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0</TotalTime>
  <Words>439</Words>
  <Application>Microsoft Office PowerPoint</Application>
  <PresentationFormat>Widescreen</PresentationFormat>
  <Paragraphs>69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9</vt:i4>
      </vt:variant>
    </vt:vector>
  </HeadingPairs>
  <TitlesOfParts>
    <vt:vector size="22" baseType="lpstr">
      <vt:lpstr>Arial</vt:lpstr>
      <vt:lpstr>Arial Black</vt:lpstr>
      <vt:lpstr>Calibri</vt:lpstr>
      <vt:lpstr>Symbol</vt:lpstr>
      <vt:lpstr>Tahoma</vt:lpstr>
      <vt:lpstr>Tw Cen MT</vt:lpstr>
      <vt:lpstr>Title</vt:lpstr>
      <vt:lpstr>Title/Section</vt:lpstr>
      <vt:lpstr>Content</vt:lpstr>
      <vt:lpstr>Content: blank background</vt:lpstr>
      <vt:lpstr>Blank: Black</vt:lpstr>
      <vt:lpstr>Blank: White</vt:lpstr>
      <vt:lpstr>Title 2</vt:lpstr>
      <vt:lpstr>California Energy Commission</vt:lpstr>
      <vt:lpstr>Agenda - Dias</vt:lpstr>
      <vt:lpstr>Agenda – Morning Panel</vt:lpstr>
      <vt:lpstr>Agenda – Lunch Break</vt:lpstr>
      <vt:lpstr>Agenda – Afternoon Panel #1</vt:lpstr>
      <vt:lpstr>Agenda – Afternoon Panel #2</vt:lpstr>
      <vt:lpstr>Questions and Public Comments</vt:lpstr>
      <vt:lpstr>Submitting Written Comments</vt:lpstr>
      <vt:lpstr>Closing Comments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2021-01-23T04:18:15Z</dcterms:created>
  <dcterms:modified xsi:type="dcterms:W3CDTF">2021-01-23T04:24:49Z</dcterms:modified>
</cp:coreProperties>
</file>