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16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7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charts/style3.xml" ContentType="application/vnd.ms-office.chartstyle+xml"/>
  <Override PartName="/ppt/charts/colors3.xml" ContentType="application/vnd.ms-office.chartcolorstyle+xml"/>
  <Override PartName="/ppt/charts/style6.xml" ContentType="application/vnd.ms-office.chartstyle+xml"/>
  <Override PartName="/ppt/charts/colors6.xml" ContentType="application/vnd.ms-office.chartcolor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chart5.xml" ContentType="application/vnd.openxmlformats-officedocument.drawingml.chart+xml"/>
  <Override PartName="/ppt/charts/chart4.xml" ContentType="application/vnd.openxmlformats-officedocument.drawingml.chart+xml"/>
  <Override PartName="/ppt/charts/style4.xml" ContentType="application/vnd.ms-office.chartstyle+xml"/>
  <Override PartName="/ppt/charts/style5.xml" ContentType="application/vnd.ms-office.chartstyle+xml"/>
  <Override PartName="/ppt/charts/colors4.xml" ContentType="application/vnd.ms-office.chartcolorstyl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78" r:id="rId2"/>
    <p:sldId id="395" r:id="rId3"/>
    <p:sldId id="396" r:id="rId4"/>
    <p:sldId id="390" r:id="rId5"/>
    <p:sldId id="397" r:id="rId6"/>
    <p:sldId id="369" r:id="rId7"/>
    <p:sldId id="345" r:id="rId8"/>
    <p:sldId id="366" r:id="rId9"/>
    <p:sldId id="391" r:id="rId10"/>
    <p:sldId id="392" r:id="rId11"/>
    <p:sldId id="393" r:id="rId12"/>
    <p:sldId id="370" r:id="rId13"/>
    <p:sldId id="398" r:id="rId14"/>
    <p:sldId id="399" r:id="rId15"/>
    <p:sldId id="400" r:id="rId16"/>
    <p:sldId id="401" r:id="rId17"/>
    <p:sldId id="402" r:id="rId18"/>
    <p:sldId id="403" r:id="rId19"/>
    <p:sldId id="404" r:id="rId2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tran" initials="n" lastIdx="1" clrIdx="0"/>
  <p:cmAuthor id="1" name="NB" initials="N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4" autoAdjust="0"/>
    <p:restoredTop sz="90521" autoAdjust="0"/>
  </p:normalViewPr>
  <p:slideViewPr>
    <p:cSldViewPr>
      <p:cViewPr varScale="1">
        <p:scale>
          <a:sx n="81" d="100"/>
          <a:sy n="81" d="100"/>
        </p:scale>
        <p:origin x="100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'graph data'!$K$2</c:f>
              <c:strCache>
                <c:ptCount val="1"/>
                <c:pt idx="0">
                  <c:v>High-Low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'graph data'!$J$3:$J$18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data'!$K$3:$K$18</c:f>
              <c:numCache>
                <c:formatCode>General</c:formatCode>
                <c:ptCount val="16"/>
                <c:pt idx="2" formatCode="0.00">
                  <c:v>19.138887965756382</c:v>
                </c:pt>
                <c:pt idx="3" formatCode="0.00">
                  <c:v>292.5268077616812</c:v>
                </c:pt>
                <c:pt idx="4" formatCode="0.00">
                  <c:v>573.80580453597395</c:v>
                </c:pt>
                <c:pt idx="5" formatCode="0.00">
                  <c:v>842.23476662503015</c:v>
                </c:pt>
                <c:pt idx="6" formatCode="0.00">
                  <c:v>1109.9144834854515</c:v>
                </c:pt>
                <c:pt idx="7" formatCode="0.00">
                  <c:v>1376.7932337406385</c:v>
                </c:pt>
                <c:pt idx="8" formatCode="0.00">
                  <c:v>1801.9842349295654</c:v>
                </c:pt>
                <c:pt idx="9" formatCode="0.00">
                  <c:v>2197.1746542829487</c:v>
                </c:pt>
                <c:pt idx="10" formatCode="0.00">
                  <c:v>2595.9155872095089</c:v>
                </c:pt>
                <c:pt idx="11" formatCode="0.00">
                  <c:v>2993.2018857396492</c:v>
                </c:pt>
                <c:pt idx="12" formatCode="0.00">
                  <c:v>3394.0288102635363</c:v>
                </c:pt>
                <c:pt idx="13" formatCode="0.00">
                  <c:v>3790.4584632123633</c:v>
                </c:pt>
                <c:pt idx="14" formatCode="0.00">
                  <c:v>4174.2835764054025</c:v>
                </c:pt>
                <c:pt idx="15" formatCode="0.00">
                  <c:v>4559.7560292925436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A6F-41BA-9B3F-9B092887D0CE}"/>
            </c:ext>
          </c:extLst>
        </c:ser>
        <c:ser>
          <c:idx val="1"/>
          <c:order val="1"/>
          <c:tx>
            <c:strRef>
              <c:f>'graph data'!$L$2</c:f>
              <c:strCache>
                <c:ptCount val="1"/>
                <c:pt idx="0">
                  <c:v>Mid-Low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'graph data'!$J$3:$J$18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data'!$L$3:$L$18</c:f>
              <c:numCache>
                <c:formatCode>General</c:formatCode>
                <c:ptCount val="16"/>
                <c:pt idx="2" formatCode="0.00">
                  <c:v>19.138887965756382</c:v>
                </c:pt>
                <c:pt idx="3" formatCode="0.00">
                  <c:v>292.39019745113603</c:v>
                </c:pt>
                <c:pt idx="4" formatCode="0.00">
                  <c:v>573.73292833537073</c:v>
                </c:pt>
                <c:pt idx="5" formatCode="0.00">
                  <c:v>886.67272918781418</c:v>
                </c:pt>
                <c:pt idx="6" formatCode="0.00">
                  <c:v>1268.4321274560025</c:v>
                </c:pt>
                <c:pt idx="7" formatCode="0.00">
                  <c:v>1646.7183653216346</c:v>
                </c:pt>
                <c:pt idx="8" formatCode="0.00">
                  <c:v>2181.4834712517836</c:v>
                </c:pt>
                <c:pt idx="9" formatCode="0.00">
                  <c:v>2684.06814684865</c:v>
                </c:pt>
                <c:pt idx="10" formatCode="0.00">
                  <c:v>3187.4481203738565</c:v>
                </c:pt>
                <c:pt idx="11" formatCode="0.00">
                  <c:v>3687.0477377430338</c:v>
                </c:pt>
                <c:pt idx="12" formatCode="0.00">
                  <c:v>4188.3732430274858</c:v>
                </c:pt>
                <c:pt idx="13" formatCode="0.00">
                  <c:v>4683.9242126831141</c:v>
                </c:pt>
                <c:pt idx="14" formatCode="0.00">
                  <c:v>5165.7367525769614</c:v>
                </c:pt>
                <c:pt idx="15" formatCode="0.00">
                  <c:v>5646.9110792068686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A6F-41BA-9B3F-9B092887D0CE}"/>
            </c:ext>
          </c:extLst>
        </c:ser>
        <c:ser>
          <c:idx val="2"/>
          <c:order val="2"/>
          <c:tx>
            <c:strRef>
              <c:f>'graph data'!$M$2</c:f>
              <c:strCache>
                <c:ptCount val="1"/>
                <c:pt idx="0">
                  <c:v>Mid-Mid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'graph data'!$J$3:$J$18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data'!$M$3:$M$18</c:f>
              <c:numCache>
                <c:formatCode>General</c:formatCode>
                <c:ptCount val="16"/>
                <c:pt idx="2" formatCode="0.00">
                  <c:v>23.923609957195481</c:v>
                </c:pt>
                <c:pt idx="3" formatCode="0.00">
                  <c:v>347.02568239471589</c:v>
                </c:pt>
                <c:pt idx="4" formatCode="0.00">
                  <c:v>697.33854681884691</c:v>
                </c:pt>
                <c:pt idx="5" formatCode="0.00">
                  <c:v>1083.8718995808335</c:v>
                </c:pt>
                <c:pt idx="6" formatCode="0.00">
                  <c:v>1555.8579916720714</c:v>
                </c:pt>
                <c:pt idx="7" formatCode="0.00">
                  <c:v>2020.8827746683903</c:v>
                </c:pt>
                <c:pt idx="8" formatCode="0.00">
                  <c:v>2683.2824160750874</c:v>
                </c:pt>
                <c:pt idx="9" formatCode="0.00">
                  <c:v>3304.7500900173404</c:v>
                </c:pt>
                <c:pt idx="10" formatCode="0.00">
                  <c:v>3916.3549268339907</c:v>
                </c:pt>
                <c:pt idx="11" formatCode="0.00">
                  <c:v>4517.5085600361172</c:v>
                </c:pt>
                <c:pt idx="12" formatCode="0.00">
                  <c:v>5120.880467845639</c:v>
                </c:pt>
                <c:pt idx="13" formatCode="0.00">
                  <c:v>5714.9167829736734</c:v>
                </c:pt>
                <c:pt idx="14" formatCode="0.00">
                  <c:v>6290.4432696666572</c:v>
                </c:pt>
                <c:pt idx="15" formatCode="0.00">
                  <c:v>6864.3446996183866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A6F-41BA-9B3F-9B092887D0CE}"/>
            </c:ext>
          </c:extLst>
        </c:ser>
        <c:ser>
          <c:idx val="3"/>
          <c:order val="3"/>
          <c:tx>
            <c:strRef>
              <c:f>'graph data'!$N$2</c:f>
              <c:strCache>
                <c:ptCount val="1"/>
                <c:pt idx="0">
                  <c:v>Mid-High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'graph data'!$J$3:$J$18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data'!$N$3:$N$18</c:f>
              <c:numCache>
                <c:formatCode>General</c:formatCode>
                <c:ptCount val="16"/>
                <c:pt idx="2" formatCode="0.00">
                  <c:v>24.767972661567075</c:v>
                </c:pt>
                <c:pt idx="3" formatCode="0.00">
                  <c:v>389.46727139318028</c:v>
                </c:pt>
                <c:pt idx="4" formatCode="0.00">
                  <c:v>784.8416567588697</c:v>
                </c:pt>
                <c:pt idx="5" formatCode="0.00">
                  <c:v>1208.273584284233</c:v>
                </c:pt>
                <c:pt idx="6" formatCode="0.00">
                  <c:v>1740.8790393762376</c:v>
                </c:pt>
                <c:pt idx="7" formatCode="0.00">
                  <c:v>2268.383966067674</c:v>
                </c:pt>
                <c:pt idx="8" formatCode="0.00">
                  <c:v>3002.6348477380602</c:v>
                </c:pt>
                <c:pt idx="9" formatCode="0.00">
                  <c:v>3707.0283684608694</c:v>
                </c:pt>
                <c:pt idx="10" formatCode="0.00">
                  <c:v>4417.0729538568457</c:v>
                </c:pt>
                <c:pt idx="11" formatCode="0.00">
                  <c:v>5122.7413197127362</c:v>
                </c:pt>
                <c:pt idx="12" formatCode="0.00">
                  <c:v>5837.826454943206</c:v>
                </c:pt>
                <c:pt idx="13" formatCode="0.00">
                  <c:v>6524.640909213942</c:v>
                </c:pt>
                <c:pt idx="14" formatCode="0.00">
                  <c:v>7178.2215583584211</c:v>
                </c:pt>
                <c:pt idx="15" formatCode="0.00">
                  <c:v>7828.1262772946993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A6F-41BA-9B3F-9B092887D0CE}"/>
            </c:ext>
          </c:extLst>
        </c:ser>
        <c:ser>
          <c:idx val="4"/>
          <c:order val="4"/>
          <c:tx>
            <c:strRef>
              <c:f>'graph data'!$O$2</c:f>
              <c:strCache>
                <c:ptCount val="1"/>
                <c:pt idx="0">
                  <c:v>Low-High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'graph data'!$J$3:$J$18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data'!$O$3:$O$18</c:f>
              <c:numCache>
                <c:formatCode>General</c:formatCode>
                <c:ptCount val="16"/>
                <c:pt idx="2" formatCode="0.00">
                  <c:v>24.767972661567075</c:v>
                </c:pt>
                <c:pt idx="3" formatCode="0.00">
                  <c:v>395.36558250559352</c:v>
                </c:pt>
                <c:pt idx="4" formatCode="0.00">
                  <c:v>779.05542963754147</c:v>
                </c:pt>
                <c:pt idx="5" formatCode="0.00">
                  <c:v>1208.6626696667374</c:v>
                </c:pt>
                <c:pt idx="6" formatCode="0.00">
                  <c:v>1734.6333667829174</c:v>
                </c:pt>
                <c:pt idx="7" formatCode="0.00">
                  <c:v>2258.8483231080454</c:v>
                </c:pt>
                <c:pt idx="8" formatCode="0.00">
                  <c:v>2987.7162808174553</c:v>
                </c:pt>
                <c:pt idx="9" formatCode="0.00">
                  <c:v>3687.5754198948771</c:v>
                </c:pt>
                <c:pt idx="10" formatCode="0.00">
                  <c:v>4393.949716268442</c:v>
                </c:pt>
                <c:pt idx="11" formatCode="0.00">
                  <c:v>5097.388788682656</c:v>
                </c:pt>
                <c:pt idx="12" formatCode="0.00">
                  <c:v>5812.551388974176</c:v>
                </c:pt>
                <c:pt idx="13" formatCode="0.00">
                  <c:v>6498.2737789000885</c:v>
                </c:pt>
                <c:pt idx="14" formatCode="0.00">
                  <c:v>7150.1202619260257</c:v>
                </c:pt>
                <c:pt idx="15" formatCode="0.00">
                  <c:v>7798.9627669571655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4A6F-41BA-9B3F-9B092887D0CE}"/>
            </c:ext>
          </c:extLst>
        </c:ser>
        <c:ser>
          <c:idx val="5"/>
          <c:order val="5"/>
          <c:tx>
            <c:strRef>
              <c:f>'graph data'!$P$2</c:f>
              <c:strCache>
                <c:ptCount val="1"/>
                <c:pt idx="0">
                  <c:v>Mid-High Plus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'graph data'!$J$3:$J$18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data'!$P$3:$P$18</c:f>
              <c:numCache>
                <c:formatCode>General</c:formatCode>
                <c:ptCount val="16"/>
                <c:pt idx="2" formatCode="0.00">
                  <c:v>24.767972661567075</c:v>
                </c:pt>
                <c:pt idx="3" formatCode="0.00">
                  <c:v>524.02861750097429</c:v>
                </c:pt>
                <c:pt idx="4" formatCode="0.00">
                  <c:v>1070.5349203850267</c:v>
                </c:pt>
                <c:pt idx="5" formatCode="0.00">
                  <c:v>1651.040769329024</c:v>
                </c:pt>
                <c:pt idx="6" formatCode="0.00">
                  <c:v>2335.2347744102763</c:v>
                </c:pt>
                <c:pt idx="7" formatCode="0.00">
                  <c:v>3005.6430170797912</c:v>
                </c:pt>
                <c:pt idx="8" formatCode="0.00">
                  <c:v>3861.9517320137593</c:v>
                </c:pt>
                <c:pt idx="9" formatCode="0.00">
                  <c:v>4624.2348742800468</c:v>
                </c:pt>
                <c:pt idx="10" formatCode="0.00">
                  <c:v>5381.3916142385415</c:v>
                </c:pt>
                <c:pt idx="11" formatCode="0.00">
                  <c:v>6125.7599999370177</c:v>
                </c:pt>
                <c:pt idx="12" formatCode="0.00">
                  <c:v>6890.0023343202392</c:v>
                </c:pt>
                <c:pt idx="13" formatCode="0.00">
                  <c:v>7650.0894926781939</c:v>
                </c:pt>
                <c:pt idx="14" formatCode="0.00">
                  <c:v>8365.3708749846373</c:v>
                </c:pt>
                <c:pt idx="15" formatCode="0.00">
                  <c:v>9084.3775455420364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4A6F-41BA-9B3F-9B092887D0CE}"/>
            </c:ext>
          </c:extLst>
        </c:ser>
        <c:ser>
          <c:idx val="6"/>
          <c:order val="6"/>
          <c:tx>
            <c:strRef>
              <c:f>'graph data'!$Q$2</c:f>
              <c:strCache>
                <c:ptCount val="1"/>
                <c:pt idx="0">
                  <c:v>2015 Mid-Mid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'graph data'!$J$3:$J$18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data'!$Q$3:$Q$18</c:f>
              <c:numCache>
                <c:formatCode>0.00</c:formatCode>
                <c:ptCount val="16"/>
                <c:pt idx="0">
                  <c:v>107.34954009001699</c:v>
                </c:pt>
                <c:pt idx="1">
                  <c:v>472.09516474453534</c:v>
                </c:pt>
                <c:pt idx="2">
                  <c:v>853.52550323272499</c:v>
                </c:pt>
                <c:pt idx="3">
                  <c:v>1332.2722771759545</c:v>
                </c:pt>
                <c:pt idx="4">
                  <c:v>1702.0559490141011</c:v>
                </c:pt>
                <c:pt idx="5">
                  <c:v>2064.262809735435</c:v>
                </c:pt>
                <c:pt idx="6">
                  <c:v>2451.2629452797119</c:v>
                </c:pt>
                <c:pt idx="7">
                  <c:v>2821.0669462638521</c:v>
                </c:pt>
                <c:pt idx="8">
                  <c:v>3209.3528929650656</c:v>
                </c:pt>
                <c:pt idx="9">
                  <c:v>3596.9166665970815</c:v>
                </c:pt>
                <c:pt idx="10">
                  <c:v>3990.9805005317476</c:v>
                </c:pt>
                <c:pt idx="11">
                  <c:v>4390.3179504082573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4A6F-41BA-9B3F-9B092887D0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47677808"/>
        <c:axId val="447678136"/>
      </c:lineChart>
      <c:catAx>
        <c:axId val="447677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7678136"/>
        <c:crosses val="autoZero"/>
        <c:auto val="1"/>
        <c:lblAlgn val="ctr"/>
        <c:lblOffset val="100"/>
        <c:noMultiLvlLbl val="0"/>
      </c:catAx>
      <c:valAx>
        <c:axId val="447678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7677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082421958204016"/>
          <c:y val="6.5597936420437181E-2"/>
          <c:w val="0.43069891285760675"/>
          <c:h val="0.409542275214728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'graph data'!$B$2</c:f>
              <c:strCache>
                <c:ptCount val="1"/>
                <c:pt idx="0">
                  <c:v>High-Low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'graph data'!$A$3:$A$18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data'!$B$3:$B$18</c:f>
              <c:numCache>
                <c:formatCode>General</c:formatCode>
                <c:ptCount val="16"/>
                <c:pt idx="2" formatCode="0.00">
                  <c:v>98.782956954108244</c:v>
                </c:pt>
                <c:pt idx="3" formatCode="0.00">
                  <c:v>1535.4780446430234</c:v>
                </c:pt>
                <c:pt idx="4" formatCode="0.00">
                  <c:v>3032.5401914892859</c:v>
                </c:pt>
                <c:pt idx="5" formatCode="0.00">
                  <c:v>4456.6738220776278</c:v>
                </c:pt>
                <c:pt idx="6" formatCode="0.00">
                  <c:v>5860.7726713608326</c:v>
                </c:pt>
                <c:pt idx="7" formatCode="0.00">
                  <c:v>7263.7080242917627</c:v>
                </c:pt>
                <c:pt idx="8" formatCode="0.00">
                  <c:v>8956.464342250194</c:v>
                </c:pt>
                <c:pt idx="9" formatCode="0.00">
                  <c:v>10506.398838019091</c:v>
                </c:pt>
                <c:pt idx="10" formatCode="0.00">
                  <c:v>12063.082957939816</c:v>
                </c:pt>
                <c:pt idx="11" formatCode="0.00">
                  <c:v>13596.900566350008</c:v>
                </c:pt>
                <c:pt idx="12" formatCode="0.00">
                  <c:v>15145.918852008404</c:v>
                </c:pt>
                <c:pt idx="13" formatCode="0.00">
                  <c:v>16656.651435276333</c:v>
                </c:pt>
                <c:pt idx="14" formatCode="0.00">
                  <c:v>18098.954791412099</c:v>
                </c:pt>
                <c:pt idx="15" formatCode="0.00">
                  <c:v>19552.640901384246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0B89-4CFD-B3DE-E9911640993E}"/>
            </c:ext>
          </c:extLst>
        </c:ser>
        <c:ser>
          <c:idx val="1"/>
          <c:order val="1"/>
          <c:tx>
            <c:strRef>
              <c:f>'graph data'!$C$2</c:f>
              <c:strCache>
                <c:ptCount val="1"/>
                <c:pt idx="0">
                  <c:v>Mid-Low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'graph data'!$A$3:$A$18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data'!$C$3:$C$18</c:f>
              <c:numCache>
                <c:formatCode>General</c:formatCode>
                <c:ptCount val="16"/>
                <c:pt idx="2" formatCode="0.00">
                  <c:v>98.782956954108229</c:v>
                </c:pt>
                <c:pt idx="3" formatCode="0.00">
                  <c:v>1535.380429668498</c:v>
                </c:pt>
                <c:pt idx="4" formatCode="0.00">
                  <c:v>3031.9200247170024</c:v>
                </c:pt>
                <c:pt idx="5" formatCode="0.00">
                  <c:v>4519.5540970763004</c:v>
                </c:pt>
                <c:pt idx="6" formatCode="0.00">
                  <c:v>6092.76473176324</c:v>
                </c:pt>
                <c:pt idx="7" formatCode="0.00">
                  <c:v>7659.6430991497409</c:v>
                </c:pt>
                <c:pt idx="8" formatCode="0.00">
                  <c:v>9514.7563522500022</c:v>
                </c:pt>
                <c:pt idx="9" formatCode="0.00">
                  <c:v>11224.152220117987</c:v>
                </c:pt>
                <c:pt idx="10" formatCode="0.00">
                  <c:v>12935.033851208735</c:v>
                </c:pt>
                <c:pt idx="11" formatCode="0.00">
                  <c:v>14619.640118759806</c:v>
                </c:pt>
                <c:pt idx="12" formatCode="0.00">
                  <c:v>16317.717272020071</c:v>
                </c:pt>
                <c:pt idx="13" formatCode="0.00">
                  <c:v>17976.644588694457</c:v>
                </c:pt>
                <c:pt idx="14" formatCode="0.00">
                  <c:v>19568.439326019383</c:v>
                </c:pt>
                <c:pt idx="15" formatCode="0.00">
                  <c:v>21163.296956853694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0B89-4CFD-B3DE-E9911640993E}"/>
            </c:ext>
          </c:extLst>
        </c:ser>
        <c:ser>
          <c:idx val="2"/>
          <c:order val="2"/>
          <c:tx>
            <c:strRef>
              <c:f>'graph data'!$D$2</c:f>
              <c:strCache>
                <c:ptCount val="1"/>
                <c:pt idx="0">
                  <c:v>Mid-Mid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'graph data'!$A$3:$A$18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data'!$D$3:$D$18</c:f>
              <c:numCache>
                <c:formatCode>General</c:formatCode>
                <c:ptCount val="16"/>
                <c:pt idx="2" formatCode="0.00">
                  <c:v>123.47869619263535</c:v>
                </c:pt>
                <c:pt idx="3" formatCode="0.00">
                  <c:v>1778.3377064465187</c:v>
                </c:pt>
                <c:pt idx="4" formatCode="0.00">
                  <c:v>3581.9773601587813</c:v>
                </c:pt>
                <c:pt idx="5" formatCode="0.00">
                  <c:v>5363.3591092845054</c:v>
                </c:pt>
                <c:pt idx="6" formatCode="0.00">
                  <c:v>7247.7144706968029</c:v>
                </c:pt>
                <c:pt idx="7" formatCode="0.00">
                  <c:v>9109.1501221949729</c:v>
                </c:pt>
                <c:pt idx="8" formatCode="0.00">
                  <c:v>11343.256476852453</c:v>
                </c:pt>
                <c:pt idx="9" formatCode="0.00">
                  <c:v>13412.82130086118</c:v>
                </c:pt>
                <c:pt idx="10" formatCode="0.00">
                  <c:v>15459.45208287362</c:v>
                </c:pt>
                <c:pt idx="11" formatCode="0.00">
                  <c:v>17451.042182854679</c:v>
                </c:pt>
                <c:pt idx="12" formatCode="0.00">
                  <c:v>19436.798007698133</c:v>
                </c:pt>
                <c:pt idx="13" formatCode="0.00">
                  <c:v>21351.64618850387</c:v>
                </c:pt>
                <c:pt idx="14" formatCode="0.00">
                  <c:v>23172.27131998503</c:v>
                </c:pt>
                <c:pt idx="15" formatCode="0.00">
                  <c:v>24979.401876649787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0B89-4CFD-B3DE-E9911640993E}"/>
            </c:ext>
          </c:extLst>
        </c:ser>
        <c:ser>
          <c:idx val="3"/>
          <c:order val="3"/>
          <c:tx>
            <c:strRef>
              <c:f>'graph data'!$E$2</c:f>
              <c:strCache>
                <c:ptCount val="1"/>
                <c:pt idx="0">
                  <c:v>Mid-High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'graph data'!$A$3:$A$18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data'!$E$3:$E$18</c:f>
              <c:numCache>
                <c:formatCode>General</c:formatCode>
                <c:ptCount val="16"/>
                <c:pt idx="2" formatCode="0.00">
                  <c:v>127.83676782296385</c:v>
                </c:pt>
                <c:pt idx="3" formatCode="0.00">
                  <c:v>1949.6499386651935</c:v>
                </c:pt>
                <c:pt idx="4" formatCode="0.00">
                  <c:v>3931.5343585871983</c:v>
                </c:pt>
                <c:pt idx="5" formatCode="0.00">
                  <c:v>5866.1935708672381</c:v>
                </c:pt>
                <c:pt idx="6" formatCode="0.00">
                  <c:v>7992.7876841685338</c:v>
                </c:pt>
                <c:pt idx="7" formatCode="0.00">
                  <c:v>10083.684981292388</c:v>
                </c:pt>
                <c:pt idx="8" formatCode="0.00">
                  <c:v>12547.66945466831</c:v>
                </c:pt>
                <c:pt idx="9" formatCode="0.00">
                  <c:v>14794.824315732812</c:v>
                </c:pt>
                <c:pt idx="10" formatCode="0.00">
                  <c:v>17051.744309213893</c:v>
                </c:pt>
                <c:pt idx="11" formatCode="0.00">
                  <c:v>19269.818522763951</c:v>
                </c:pt>
                <c:pt idx="12" formatCode="0.00">
                  <c:v>21497.780250225907</c:v>
                </c:pt>
                <c:pt idx="13" formatCode="0.00">
                  <c:v>23618.442315777589</c:v>
                </c:pt>
                <c:pt idx="14" formatCode="0.00">
                  <c:v>25581.257977102869</c:v>
                </c:pt>
                <c:pt idx="15" formatCode="0.00">
                  <c:v>27521.754531862109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0B89-4CFD-B3DE-E9911640993E}"/>
            </c:ext>
          </c:extLst>
        </c:ser>
        <c:ser>
          <c:idx val="4"/>
          <c:order val="4"/>
          <c:tx>
            <c:strRef>
              <c:f>'graph data'!$F$2</c:f>
              <c:strCache>
                <c:ptCount val="1"/>
                <c:pt idx="0">
                  <c:v>Low-High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'graph data'!$A$3:$A$18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data'!$F$3:$F$18</c:f>
              <c:numCache>
                <c:formatCode>General</c:formatCode>
                <c:ptCount val="16"/>
                <c:pt idx="2" formatCode="0.00">
                  <c:v>127.83676782296385</c:v>
                </c:pt>
                <c:pt idx="3" formatCode="0.00">
                  <c:v>1962.3412434082875</c:v>
                </c:pt>
                <c:pt idx="4" formatCode="0.00">
                  <c:v>3905.7650726249703</c:v>
                </c:pt>
                <c:pt idx="5" formatCode="0.00">
                  <c:v>5853.102386584218</c:v>
                </c:pt>
                <c:pt idx="6" formatCode="0.00">
                  <c:v>7963.1303137271761</c:v>
                </c:pt>
                <c:pt idx="7" formatCode="0.00">
                  <c:v>10045.204780872091</c:v>
                </c:pt>
                <c:pt idx="8" formatCode="0.00">
                  <c:v>12491.670305218431</c:v>
                </c:pt>
                <c:pt idx="9" formatCode="0.00">
                  <c:v>14724.074482742482</c:v>
                </c:pt>
                <c:pt idx="10" formatCode="0.00">
                  <c:v>16966.788862430229</c:v>
                </c:pt>
                <c:pt idx="11" formatCode="0.00">
                  <c:v>19178.615616987619</c:v>
                </c:pt>
                <c:pt idx="12" formatCode="0.00">
                  <c:v>21403.32177424206</c:v>
                </c:pt>
                <c:pt idx="13" formatCode="0.00">
                  <c:v>23518.111576012234</c:v>
                </c:pt>
                <c:pt idx="14" formatCode="0.00">
                  <c:v>25472.234584169491</c:v>
                </c:pt>
                <c:pt idx="15" formatCode="0.00">
                  <c:v>27406.097463633971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0B89-4CFD-B3DE-E9911640993E}"/>
            </c:ext>
          </c:extLst>
        </c:ser>
        <c:ser>
          <c:idx val="5"/>
          <c:order val="5"/>
          <c:tx>
            <c:strRef>
              <c:f>'graph data'!$G$2</c:f>
              <c:strCache>
                <c:ptCount val="1"/>
                <c:pt idx="0">
                  <c:v>Mid-High Plus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'graph data'!$A$3:$A$18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data'!$G$3:$G$18</c:f>
              <c:numCache>
                <c:formatCode>General</c:formatCode>
                <c:ptCount val="16"/>
                <c:pt idx="2" formatCode="0.00">
                  <c:v>127.83676782296385</c:v>
                </c:pt>
                <c:pt idx="3" formatCode="0.00">
                  <c:v>2239.1287060982095</c:v>
                </c:pt>
                <c:pt idx="4" formatCode="0.00">
                  <c:v>4525.463719160417</c:v>
                </c:pt>
                <c:pt idx="5" formatCode="0.00">
                  <c:v>6767.5809129301706</c:v>
                </c:pt>
                <c:pt idx="6" formatCode="0.00">
                  <c:v>9167.7851691044998</c:v>
                </c:pt>
                <c:pt idx="7" formatCode="0.00">
                  <c:v>11513.086161019597</c:v>
                </c:pt>
                <c:pt idx="8" formatCode="0.00">
                  <c:v>14218.625656660623</c:v>
                </c:pt>
                <c:pt idx="9" formatCode="0.00">
                  <c:v>16655.340401814228</c:v>
                </c:pt>
                <c:pt idx="10" formatCode="0.00">
                  <c:v>19116.180643361546</c:v>
                </c:pt>
                <c:pt idx="11" formatCode="0.00">
                  <c:v>21508.479200966303</c:v>
                </c:pt>
                <c:pt idx="12" formatCode="0.00">
                  <c:v>23881.400092398108</c:v>
                </c:pt>
                <c:pt idx="13" formatCode="0.00">
                  <c:v>26182.75888722482</c:v>
                </c:pt>
                <c:pt idx="14" formatCode="0.00">
                  <c:v>28335.10215022675</c:v>
                </c:pt>
                <c:pt idx="15" formatCode="0.00">
                  <c:v>30498.65957142775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0B89-4CFD-B3DE-E9911640993E}"/>
            </c:ext>
          </c:extLst>
        </c:ser>
        <c:ser>
          <c:idx val="6"/>
          <c:order val="6"/>
          <c:tx>
            <c:strRef>
              <c:f>'graph data'!$H$2</c:f>
              <c:strCache>
                <c:ptCount val="1"/>
                <c:pt idx="0">
                  <c:v>2015 Mid-Mid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'graph data'!$A$3:$A$18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data'!$H$3:$H$18</c:f>
              <c:numCache>
                <c:formatCode>0.00</c:formatCode>
                <c:ptCount val="16"/>
                <c:pt idx="0">
                  <c:v>137.00974473138504</c:v>
                </c:pt>
                <c:pt idx="1">
                  <c:v>1750.5570480722085</c:v>
                </c:pt>
                <c:pt idx="2">
                  <c:v>3581.1032206872924</c:v>
                </c:pt>
                <c:pt idx="3">
                  <c:v>5788.7279899132227</c:v>
                </c:pt>
                <c:pt idx="4">
                  <c:v>7384.6350687633858</c:v>
                </c:pt>
                <c:pt idx="5">
                  <c:v>8837.6174060974736</c:v>
                </c:pt>
                <c:pt idx="6">
                  <c:v>10432.34118163723</c:v>
                </c:pt>
                <c:pt idx="7">
                  <c:v>11965.866259333179</c:v>
                </c:pt>
                <c:pt idx="8">
                  <c:v>13553.691390018183</c:v>
                </c:pt>
                <c:pt idx="9">
                  <c:v>15076.281023226422</c:v>
                </c:pt>
                <c:pt idx="10">
                  <c:v>16599.690676961149</c:v>
                </c:pt>
                <c:pt idx="11">
                  <c:v>18127.720925737416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0B89-4CFD-B3DE-E991164099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47677808"/>
        <c:axId val="447678136"/>
      </c:lineChart>
      <c:catAx>
        <c:axId val="447677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7678136"/>
        <c:crosses val="autoZero"/>
        <c:auto val="1"/>
        <c:lblAlgn val="ctr"/>
        <c:lblOffset val="100"/>
        <c:noMultiLvlLbl val="0"/>
      </c:catAx>
      <c:valAx>
        <c:axId val="447678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7677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082421958204016"/>
          <c:y val="6.5597936420437181E-2"/>
          <c:w val="0.43069891285760675"/>
          <c:h val="0.409542275214728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'graph data'!$T$2</c:f>
              <c:strCache>
                <c:ptCount val="1"/>
                <c:pt idx="0">
                  <c:v>High-Low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'graph data'!$S$3:$S$18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data'!$T$3:$T$18</c:f>
              <c:numCache>
                <c:formatCode>General</c:formatCode>
                <c:ptCount val="16"/>
                <c:pt idx="2" formatCode="0.00">
                  <c:v>-1.5144751654089692E-2</c:v>
                </c:pt>
                <c:pt idx="3" formatCode="0.00">
                  <c:v>31.229295436108533</c:v>
                </c:pt>
                <c:pt idx="4" formatCode="0.00">
                  <c:v>59.253673482231051</c:v>
                </c:pt>
                <c:pt idx="5" formatCode="0.00">
                  <c:v>89.680014248240838</c:v>
                </c:pt>
                <c:pt idx="6" formatCode="0.00">
                  <c:v>116.72792208699022</c:v>
                </c:pt>
                <c:pt idx="7" formatCode="0.00">
                  <c:v>144.43887649966396</c:v>
                </c:pt>
                <c:pt idx="8" formatCode="0.00">
                  <c:v>173.60895560125064</c:v>
                </c:pt>
                <c:pt idx="9" formatCode="0.00">
                  <c:v>205.98867250855835</c:v>
                </c:pt>
                <c:pt idx="10" formatCode="0.00">
                  <c:v>238.10601938460678</c:v>
                </c:pt>
                <c:pt idx="11" formatCode="0.00">
                  <c:v>269.49218261243328</c:v>
                </c:pt>
                <c:pt idx="12" formatCode="0.00">
                  <c:v>300.44196373177817</c:v>
                </c:pt>
                <c:pt idx="13" formatCode="0.00">
                  <c:v>331.79512146902704</c:v>
                </c:pt>
                <c:pt idx="14" formatCode="0.00">
                  <c:v>359.74508257986832</c:v>
                </c:pt>
                <c:pt idx="15" formatCode="0.00">
                  <c:v>383.41440359446005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00D-4459-82DC-36D13A1E545F}"/>
            </c:ext>
          </c:extLst>
        </c:ser>
        <c:ser>
          <c:idx val="1"/>
          <c:order val="1"/>
          <c:tx>
            <c:strRef>
              <c:f>'graph data'!$U$2</c:f>
              <c:strCache>
                <c:ptCount val="1"/>
                <c:pt idx="0">
                  <c:v>Mid-Low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'graph data'!$S$3:$S$18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data'!$U$3:$U$18</c:f>
              <c:numCache>
                <c:formatCode>General</c:formatCode>
                <c:ptCount val="16"/>
                <c:pt idx="2" formatCode="0.00">
                  <c:v>-1.5144751654089692E-2</c:v>
                </c:pt>
                <c:pt idx="3" formatCode="0.00">
                  <c:v>30.916796413796966</c:v>
                </c:pt>
                <c:pt idx="4" formatCode="0.00">
                  <c:v>58.396348733854119</c:v>
                </c:pt>
                <c:pt idx="5" formatCode="0.00">
                  <c:v>95.199456739715401</c:v>
                </c:pt>
                <c:pt idx="6" formatCode="0.00">
                  <c:v>136.01069595268629</c:v>
                </c:pt>
                <c:pt idx="7" formatCode="0.00">
                  <c:v>177.2056334611604</c:v>
                </c:pt>
                <c:pt idx="8" formatCode="0.00">
                  <c:v>219.74494620869731</c:v>
                </c:pt>
                <c:pt idx="9" formatCode="0.00">
                  <c:v>265.24175299349815</c:v>
                </c:pt>
                <c:pt idx="10" formatCode="0.00">
                  <c:v>310.2117264287794</c:v>
                </c:pt>
                <c:pt idx="11" formatCode="0.00">
                  <c:v>354.24166726275979</c:v>
                </c:pt>
                <c:pt idx="12" formatCode="0.00">
                  <c:v>397.63899423681318</c:v>
                </c:pt>
                <c:pt idx="13" formatCode="0.00">
                  <c:v>441.07908077750875</c:v>
                </c:pt>
                <c:pt idx="14" formatCode="0.00">
                  <c:v>480.94467645412601</c:v>
                </c:pt>
                <c:pt idx="15" formatCode="0.00">
                  <c:v>516.33347949297661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00D-4459-82DC-36D13A1E545F}"/>
            </c:ext>
          </c:extLst>
        </c:ser>
        <c:ser>
          <c:idx val="2"/>
          <c:order val="2"/>
          <c:tx>
            <c:strRef>
              <c:f>'graph data'!$V$2</c:f>
              <c:strCache>
                <c:ptCount val="1"/>
                <c:pt idx="0">
                  <c:v>Mid-Mid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'graph data'!$S$3:$S$18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data'!$V$3:$V$18</c:f>
              <c:numCache>
                <c:formatCode>General</c:formatCode>
                <c:ptCount val="16"/>
                <c:pt idx="2" formatCode="0.00">
                  <c:v>-1.8930939567612121E-2</c:v>
                </c:pt>
                <c:pt idx="3" formatCode="0.00">
                  <c:v>37.307173991144161</c:v>
                </c:pt>
                <c:pt idx="4" formatCode="0.00">
                  <c:v>72.151720893338435</c:v>
                </c:pt>
                <c:pt idx="5" formatCode="0.00">
                  <c:v>115.30742163205683</c:v>
                </c:pt>
                <c:pt idx="6" formatCode="0.00">
                  <c:v>167.68494199147099</c:v>
                </c:pt>
                <c:pt idx="7" formatCode="0.00">
                  <c:v>222.93896647352182</c:v>
                </c:pt>
                <c:pt idx="8" formatCode="0.00">
                  <c:v>283.52350801199208</c:v>
                </c:pt>
                <c:pt idx="9" formatCode="0.00">
                  <c:v>343.28550316348685</c:v>
                </c:pt>
                <c:pt idx="10" formatCode="0.00">
                  <c:v>400.95825395848311</c:v>
                </c:pt>
                <c:pt idx="11" formatCode="0.00">
                  <c:v>456.51040652816192</c:v>
                </c:pt>
                <c:pt idx="12" formatCode="0.00">
                  <c:v>509.88582767411555</c:v>
                </c:pt>
                <c:pt idx="13" formatCode="0.00">
                  <c:v>555.26903881442104</c:v>
                </c:pt>
                <c:pt idx="14" formatCode="0.00">
                  <c:v>596.86669364401155</c:v>
                </c:pt>
                <c:pt idx="15" formatCode="0.00">
                  <c:v>637.48977843926241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700D-4459-82DC-36D13A1E545F}"/>
            </c:ext>
          </c:extLst>
        </c:ser>
        <c:ser>
          <c:idx val="3"/>
          <c:order val="3"/>
          <c:tx>
            <c:strRef>
              <c:f>'graph data'!$W$2</c:f>
              <c:strCache>
                <c:ptCount val="1"/>
                <c:pt idx="0">
                  <c:v>Mid-High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'graph data'!$S$3:$S$18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data'!$W$3:$W$18</c:f>
              <c:numCache>
                <c:formatCode>General</c:formatCode>
                <c:ptCount val="16"/>
                <c:pt idx="2" formatCode="0.00">
                  <c:v>-1.9599090375880812E-2</c:v>
                </c:pt>
                <c:pt idx="3" formatCode="0.00">
                  <c:v>41.52055879978893</c:v>
                </c:pt>
                <c:pt idx="4" formatCode="0.00">
                  <c:v>84.975805373404427</c:v>
                </c:pt>
                <c:pt idx="5" formatCode="0.00">
                  <c:v>136.57021691052481</c:v>
                </c:pt>
                <c:pt idx="6" formatCode="0.00">
                  <c:v>200.57858692302165</c:v>
                </c:pt>
                <c:pt idx="7" formatCode="0.00">
                  <c:v>266.55927708630946</c:v>
                </c:pt>
                <c:pt idx="8" formatCode="0.00">
                  <c:v>333.6487474738322</c:v>
                </c:pt>
                <c:pt idx="9" formatCode="0.00">
                  <c:v>399.83375631860201</c:v>
                </c:pt>
                <c:pt idx="10" formatCode="0.00">
                  <c:v>461.35694520461482</c:v>
                </c:pt>
                <c:pt idx="11" formatCode="0.00">
                  <c:v>516.65459661395721</c:v>
                </c:pt>
                <c:pt idx="12" formatCode="0.00">
                  <c:v>572.14354006837107</c:v>
                </c:pt>
                <c:pt idx="13" formatCode="0.00">
                  <c:v>625.42807629584252</c:v>
                </c:pt>
                <c:pt idx="14" formatCode="0.00">
                  <c:v>674.00851728146631</c:v>
                </c:pt>
                <c:pt idx="15" formatCode="0.00">
                  <c:v>721.01063516513534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700D-4459-82DC-36D13A1E545F}"/>
            </c:ext>
          </c:extLst>
        </c:ser>
        <c:ser>
          <c:idx val="4"/>
          <c:order val="4"/>
          <c:tx>
            <c:strRef>
              <c:f>'graph data'!$X$2</c:f>
              <c:strCache>
                <c:ptCount val="1"/>
                <c:pt idx="0">
                  <c:v>Low-High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'graph data'!$S$3:$S$18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data'!$X$3:$X$18</c:f>
              <c:numCache>
                <c:formatCode>General</c:formatCode>
                <c:ptCount val="16"/>
                <c:pt idx="2" formatCode="0.00">
                  <c:v>-1.9599090375880812E-2</c:v>
                </c:pt>
                <c:pt idx="3" formatCode="0.00">
                  <c:v>42.917938678321526</c:v>
                </c:pt>
                <c:pt idx="4" formatCode="0.00">
                  <c:v>83.392502905369327</c:v>
                </c:pt>
                <c:pt idx="5" formatCode="0.00">
                  <c:v>136.76768287786712</c:v>
                </c:pt>
                <c:pt idx="6" formatCode="0.00">
                  <c:v>198.81324072430462</c:v>
                </c:pt>
                <c:pt idx="7" formatCode="0.00">
                  <c:v>263.45109931260737</c:v>
                </c:pt>
                <c:pt idx="8" formatCode="0.00">
                  <c:v>329.12990881066031</c:v>
                </c:pt>
                <c:pt idx="9" formatCode="0.00">
                  <c:v>394.43508839281748</c:v>
                </c:pt>
                <c:pt idx="10" formatCode="0.00">
                  <c:v>454.69965018220046</c:v>
                </c:pt>
                <c:pt idx="11" formatCode="0.00">
                  <c:v>509.4337193558784</c:v>
                </c:pt>
                <c:pt idx="12" formatCode="0.00">
                  <c:v>564.1915263818446</c:v>
                </c:pt>
                <c:pt idx="13" formatCode="0.00">
                  <c:v>616.37042386168332</c:v>
                </c:pt>
                <c:pt idx="14" formatCode="0.00">
                  <c:v>663.57141274007802</c:v>
                </c:pt>
                <c:pt idx="15" formatCode="0.00">
                  <c:v>710.10440592608757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700D-4459-82DC-36D13A1E545F}"/>
            </c:ext>
          </c:extLst>
        </c:ser>
        <c:ser>
          <c:idx val="5"/>
          <c:order val="5"/>
          <c:tx>
            <c:strRef>
              <c:f>'graph data'!$Y$2</c:f>
              <c:strCache>
                <c:ptCount val="1"/>
                <c:pt idx="0">
                  <c:v>Mid-High Plus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'graph data'!$S$3:$S$18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data'!$Y$3:$Y$18</c:f>
              <c:numCache>
                <c:formatCode>General</c:formatCode>
                <c:ptCount val="16"/>
                <c:pt idx="2" formatCode="0.00">
                  <c:v>-1.9599090375880812E-2</c:v>
                </c:pt>
                <c:pt idx="3" formatCode="0.00">
                  <c:v>52.072518070363365</c:v>
                </c:pt>
                <c:pt idx="4" formatCode="0.00">
                  <c:v>102.63032865061294</c:v>
                </c:pt>
                <c:pt idx="5" formatCode="0.00">
                  <c:v>161.45251175888234</c:v>
                </c:pt>
                <c:pt idx="6" formatCode="0.00">
                  <c:v>234.756699546519</c:v>
                </c:pt>
                <c:pt idx="7" formatCode="0.00">
                  <c:v>310.40219627253714</c:v>
                </c:pt>
                <c:pt idx="8" formatCode="0.00">
                  <c:v>388.29706449421371</c:v>
                </c:pt>
                <c:pt idx="9" formatCode="0.00">
                  <c:v>466.37159980460797</c:v>
                </c:pt>
                <c:pt idx="10" formatCode="0.00">
                  <c:v>541.54520990682772</c:v>
                </c:pt>
                <c:pt idx="11" formatCode="0.00">
                  <c:v>613.51683106976736</c:v>
                </c:pt>
                <c:pt idx="12" formatCode="0.00">
                  <c:v>682.07502418826095</c:v>
                </c:pt>
                <c:pt idx="13" formatCode="0.00">
                  <c:v>748.08330366905159</c:v>
                </c:pt>
                <c:pt idx="14" formatCode="0.00">
                  <c:v>810.11820444013404</c:v>
                </c:pt>
                <c:pt idx="15" formatCode="0.00">
                  <c:v>871.97005403807873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700D-4459-82DC-36D13A1E545F}"/>
            </c:ext>
          </c:extLst>
        </c:ser>
        <c:ser>
          <c:idx val="6"/>
          <c:order val="6"/>
          <c:tx>
            <c:strRef>
              <c:f>'graph data'!$Z$2</c:f>
              <c:strCache>
                <c:ptCount val="1"/>
                <c:pt idx="0">
                  <c:v>2015 Mid-Mid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'graph data'!$S$3:$S$18</c:f>
              <c:numCache>
                <c:formatCode>General</c:formatCode>
                <c:ptCount val="1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</c:numCache>
            </c:numRef>
          </c:cat>
          <c:val>
            <c:numRef>
              <c:f>'graph data'!$Z$3:$Z$18</c:f>
              <c:numCache>
                <c:formatCode>0.00</c:formatCode>
                <c:ptCount val="16"/>
                <c:pt idx="0">
                  <c:v>5.383628716936677</c:v>
                </c:pt>
                <c:pt idx="1">
                  <c:v>36.318739169367987</c:v>
                </c:pt>
                <c:pt idx="2">
                  <c:v>62.978083995638031</c:v>
                </c:pt>
                <c:pt idx="3">
                  <c:v>92.165947602376434</c:v>
                </c:pt>
                <c:pt idx="4">
                  <c:v>124.14432998362692</c:v>
                </c:pt>
                <c:pt idx="5">
                  <c:v>158.30512240832445</c:v>
                </c:pt>
                <c:pt idx="6">
                  <c:v>190.92843912096828</c:v>
                </c:pt>
                <c:pt idx="7">
                  <c:v>223.86883928621535</c:v>
                </c:pt>
                <c:pt idx="8">
                  <c:v>257.57065569082027</c:v>
                </c:pt>
                <c:pt idx="9">
                  <c:v>294.14879018896897</c:v>
                </c:pt>
                <c:pt idx="10">
                  <c:v>332.13368379581061</c:v>
                </c:pt>
                <c:pt idx="11">
                  <c:v>371.30713161375388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700D-4459-82DC-36D13A1E54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47677808"/>
        <c:axId val="447678136"/>
      </c:lineChart>
      <c:catAx>
        <c:axId val="447677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7678136"/>
        <c:crosses val="autoZero"/>
        <c:auto val="1"/>
        <c:lblAlgn val="ctr"/>
        <c:lblOffset val="100"/>
        <c:noMultiLvlLbl val="0"/>
      </c:catAx>
      <c:valAx>
        <c:axId val="447678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MM Therms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7677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6082421958204016"/>
          <c:y val="6.5597936420437181E-2"/>
          <c:w val="0.43069891285760675"/>
          <c:h val="0.4095422752147283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'graph data'!$I$38</c:f>
              <c:strCache>
                <c:ptCount val="1"/>
                <c:pt idx="0">
                  <c:v>Agricultural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'graph data'!$H$39:$H$52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data'!$I$39:$I$52</c:f>
              <c:numCache>
                <c:formatCode>_(* #,##0_);_(* \(#,##0\);_(* "-"??_);_(@_)</c:formatCode>
                <c:ptCount val="14"/>
                <c:pt idx="0">
                  <c:v>0</c:v>
                </c:pt>
                <c:pt idx="1">
                  <c:v>13.730503368470416</c:v>
                </c:pt>
                <c:pt idx="2">
                  <c:v>28.726006587506205</c:v>
                </c:pt>
                <c:pt idx="3">
                  <c:v>44.588324581060135</c:v>
                </c:pt>
                <c:pt idx="4">
                  <c:v>60.84069040599104</c:v>
                </c:pt>
                <c:pt idx="5">
                  <c:v>77.197076119565807</c:v>
                </c:pt>
                <c:pt idx="6">
                  <c:v>93.416702159160394</c:v>
                </c:pt>
                <c:pt idx="7">
                  <c:v>107.82820560137246</c:v>
                </c:pt>
                <c:pt idx="8">
                  <c:v>122.19114542812966</c:v>
                </c:pt>
                <c:pt idx="9">
                  <c:v>136.37428435837941</c:v>
                </c:pt>
                <c:pt idx="10">
                  <c:v>150.79763894413699</c:v>
                </c:pt>
                <c:pt idx="11">
                  <c:v>165.96311932269253</c:v>
                </c:pt>
                <c:pt idx="12">
                  <c:v>180.56454682741224</c:v>
                </c:pt>
                <c:pt idx="13">
                  <c:v>194.74483419301075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1C-4419-B0F1-EE25165E627C}"/>
            </c:ext>
          </c:extLst>
        </c:ser>
        <c:ser>
          <c:idx val="1"/>
          <c:order val="1"/>
          <c:tx>
            <c:strRef>
              <c:f>'graph data'!$J$38</c:f>
              <c:strCache>
                <c:ptCount val="1"/>
                <c:pt idx="0">
                  <c:v>Commercial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'graph data'!$H$39:$H$52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data'!$J$39:$J$52</c:f>
              <c:numCache>
                <c:formatCode>_(* #,##0_);_(* \(#,##0\);_(* "-"??_);_(@_)</c:formatCode>
                <c:ptCount val="14"/>
                <c:pt idx="0">
                  <c:v>23.882135997135933</c:v>
                </c:pt>
                <c:pt idx="1">
                  <c:v>199.68717596805564</c:v>
                </c:pt>
                <c:pt idx="2">
                  <c:v>392.48062610779277</c:v>
                </c:pt>
                <c:pt idx="3">
                  <c:v>603.31190435453561</c:v>
                </c:pt>
                <c:pt idx="4">
                  <c:v>872.12389899636821</c:v>
                </c:pt>
                <c:pt idx="5">
                  <c:v>1141.3002535347621</c:v>
                </c:pt>
                <c:pt idx="6">
                  <c:v>1613.3852048468045</c:v>
                </c:pt>
                <c:pt idx="7">
                  <c:v>2059.1074131877667</c:v>
                </c:pt>
                <c:pt idx="8">
                  <c:v>2502.3774794692454</c:v>
                </c:pt>
                <c:pt idx="9">
                  <c:v>2949.9212715808039</c:v>
                </c:pt>
                <c:pt idx="10">
                  <c:v>3402.2430803914463</c:v>
                </c:pt>
                <c:pt idx="11">
                  <c:v>3854.8442577599058</c:v>
                </c:pt>
                <c:pt idx="12">
                  <c:v>4303.9732085439873</c:v>
                </c:pt>
                <c:pt idx="13">
                  <c:v>4759.0582479642153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C1C-4419-B0F1-EE25165E627C}"/>
            </c:ext>
          </c:extLst>
        </c:ser>
        <c:ser>
          <c:idx val="2"/>
          <c:order val="2"/>
          <c:tx>
            <c:strRef>
              <c:f>'graph data'!$K$38</c:f>
              <c:strCache>
                <c:ptCount val="1"/>
                <c:pt idx="0">
                  <c:v>Industrial and Mining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effectLst/>
          </c:spPr>
          <c:cat>
            <c:numRef>
              <c:f>'graph data'!$H$39:$H$52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data'!$K$39:$K$52</c:f>
              <c:numCache>
                <c:formatCode>_(* #,##0_);_(* \(#,##0\);_(* "-"??_);_(@_)</c:formatCode>
                <c:ptCount val="14"/>
                <c:pt idx="0">
                  <c:v>4.1473960059550292E-2</c:v>
                </c:pt>
                <c:pt idx="1">
                  <c:v>23.030893489031815</c:v>
                </c:pt>
                <c:pt idx="2">
                  <c:v>46.132087168031681</c:v>
                </c:pt>
                <c:pt idx="3">
                  <c:v>68.58963048199378</c:v>
                </c:pt>
                <c:pt idx="4">
                  <c:v>90.199213298905676</c:v>
                </c:pt>
                <c:pt idx="5">
                  <c:v>109.3991258709049</c:v>
                </c:pt>
                <c:pt idx="6">
                  <c:v>123.68792969804956</c:v>
                </c:pt>
                <c:pt idx="7">
                  <c:v>134.29098455352897</c:v>
                </c:pt>
                <c:pt idx="8">
                  <c:v>144.21274431583745</c:v>
                </c:pt>
                <c:pt idx="9">
                  <c:v>153.4869941921265</c:v>
                </c:pt>
                <c:pt idx="10">
                  <c:v>161.61932608096106</c:v>
                </c:pt>
                <c:pt idx="11">
                  <c:v>169.28237389800546</c:v>
                </c:pt>
                <c:pt idx="12">
                  <c:v>168.33484569801257</c:v>
                </c:pt>
                <c:pt idx="13">
                  <c:v>165.65698730310572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C1C-4419-B0F1-EE25165E627C}"/>
            </c:ext>
          </c:extLst>
        </c:ser>
        <c:ser>
          <c:idx val="3"/>
          <c:order val="3"/>
          <c:tx>
            <c:strRef>
              <c:f>'graph data'!$L$38</c:f>
              <c:strCache>
                <c:ptCount val="1"/>
                <c:pt idx="0">
                  <c:v>Residential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numRef>
              <c:f>'graph data'!$H$39:$H$52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data'!$L$39:$L$52</c:f>
              <c:numCache>
                <c:formatCode>_(* #,##0_);_(* \(#,##0\);_(* "-"??_);_(@_)</c:formatCode>
                <c:ptCount val="14"/>
                <c:pt idx="0">
                  <c:v>0</c:v>
                </c:pt>
                <c:pt idx="1">
                  <c:v>110.57710956915795</c:v>
                </c:pt>
                <c:pt idx="2">
                  <c:v>229.99982695551643</c:v>
                </c:pt>
                <c:pt idx="3">
                  <c:v>367.38204016324397</c:v>
                </c:pt>
                <c:pt idx="4">
                  <c:v>532.69418897080641</c:v>
                </c:pt>
                <c:pt idx="5">
                  <c:v>692.98631914315752</c:v>
                </c:pt>
                <c:pt idx="6">
                  <c:v>852.79257937107218</c:v>
                </c:pt>
                <c:pt idx="7">
                  <c:v>1003.5234866746733</c:v>
                </c:pt>
                <c:pt idx="8">
                  <c:v>1147.5735576207769</c:v>
                </c:pt>
                <c:pt idx="9">
                  <c:v>1277.726009904806</c:v>
                </c:pt>
                <c:pt idx="10">
                  <c:v>1406.2204224290963</c:v>
                </c:pt>
                <c:pt idx="11">
                  <c:v>1524.8270319930652</c:v>
                </c:pt>
                <c:pt idx="12">
                  <c:v>1637.5706685972416</c:v>
                </c:pt>
                <c:pt idx="13">
                  <c:v>1744.8846301580556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1C-4419-B0F1-EE25165E627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41166680"/>
        <c:axId val="441167008"/>
      </c:areaChart>
      <c:catAx>
        <c:axId val="4411666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1167008"/>
        <c:crosses val="autoZero"/>
        <c:auto val="1"/>
        <c:lblAlgn val="ctr"/>
        <c:lblOffset val="100"/>
        <c:noMultiLvlLbl val="0"/>
      </c:catAx>
      <c:valAx>
        <c:axId val="441167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116668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'graph data'!$B$38</c:f>
              <c:strCache>
                <c:ptCount val="1"/>
                <c:pt idx="0">
                  <c:v>Agricultural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'graph data'!$A$39:$A$52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data'!$B$39:$B$52</c:f>
              <c:numCache>
                <c:formatCode>_(* #,##0_);_(* \(#,##0\);_(* "-"??_);_(@_)</c:formatCode>
                <c:ptCount val="14"/>
                <c:pt idx="0">
                  <c:v>0</c:v>
                </c:pt>
                <c:pt idx="1">
                  <c:v>83.165357527325128</c:v>
                </c:pt>
                <c:pt idx="2">
                  <c:v>175.97823061341248</c:v>
                </c:pt>
                <c:pt idx="3">
                  <c:v>273.91085633824486</c:v>
                </c:pt>
                <c:pt idx="4">
                  <c:v>373.34338172030402</c:v>
                </c:pt>
                <c:pt idx="5">
                  <c:v>471.7332351238573</c:v>
                </c:pt>
                <c:pt idx="6">
                  <c:v>567.02335585545507</c:v>
                </c:pt>
                <c:pt idx="7">
                  <c:v>643.66369552695892</c:v>
                </c:pt>
                <c:pt idx="8">
                  <c:v>715.45289996892143</c:v>
                </c:pt>
                <c:pt idx="9">
                  <c:v>781.66275778936563</c:v>
                </c:pt>
                <c:pt idx="10">
                  <c:v>845.17466591407356</c:v>
                </c:pt>
                <c:pt idx="11">
                  <c:v>909.64947792337921</c:v>
                </c:pt>
                <c:pt idx="12">
                  <c:v>972.70325094828206</c:v>
                </c:pt>
                <c:pt idx="13">
                  <c:v>1036.5303595947712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9A-4008-B781-53110F681856}"/>
            </c:ext>
          </c:extLst>
        </c:ser>
        <c:ser>
          <c:idx val="1"/>
          <c:order val="1"/>
          <c:tx>
            <c:strRef>
              <c:f>'graph data'!$C$38</c:f>
              <c:strCache>
                <c:ptCount val="1"/>
                <c:pt idx="0">
                  <c:v>Commercial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'graph data'!$A$39:$A$52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data'!$C$39:$C$52</c:f>
              <c:numCache>
                <c:formatCode>_(* #,##0_);_(* \(#,##0\);_(* "-"??_);_(@_)</c:formatCode>
                <c:ptCount val="14"/>
                <c:pt idx="0">
                  <c:v>121.64347346000024</c:v>
                </c:pt>
                <c:pt idx="1">
                  <c:v>942.92032034302849</c:v>
                </c:pt>
                <c:pt idx="2">
                  <c:v>1855.1235244750378</c:v>
                </c:pt>
                <c:pt idx="3">
                  <c:v>2796.4875341258225</c:v>
                </c:pt>
                <c:pt idx="4">
                  <c:v>3842.8730401248358</c:v>
                </c:pt>
                <c:pt idx="5">
                  <c:v>4897.0333112252638</c:v>
                </c:pt>
                <c:pt idx="6">
                  <c:v>6350.6161423866051</c:v>
                </c:pt>
                <c:pt idx="7">
                  <c:v>7699.6467845794095</c:v>
                </c:pt>
                <c:pt idx="8">
                  <c:v>9057.1845399249851</c:v>
                </c:pt>
                <c:pt idx="9">
                  <c:v>10441.366774961036</c:v>
                </c:pt>
                <c:pt idx="10">
                  <c:v>11836.734783393968</c:v>
                </c:pt>
                <c:pt idx="11">
                  <c:v>13222.027235691632</c:v>
                </c:pt>
                <c:pt idx="12">
                  <c:v>14587.641864831494</c:v>
                </c:pt>
                <c:pt idx="13">
                  <c:v>15981.210560492886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9A-4008-B781-53110F681856}"/>
            </c:ext>
          </c:extLst>
        </c:ser>
        <c:ser>
          <c:idx val="2"/>
          <c:order val="2"/>
          <c:tx>
            <c:strRef>
              <c:f>'graph data'!$D$38</c:f>
              <c:strCache>
                <c:ptCount val="1"/>
                <c:pt idx="0">
                  <c:v>Industrial and Mining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effectLst/>
          </c:spPr>
          <c:cat>
            <c:numRef>
              <c:f>'graph data'!$A$39:$A$52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data'!$D$39:$D$52</c:f>
              <c:numCache>
                <c:formatCode>_(* #,##0_);_(* \(#,##0\);_(* "-"??_);_(@_)</c:formatCode>
                <c:ptCount val="14"/>
                <c:pt idx="0">
                  <c:v>1.8352227326351029</c:v>
                </c:pt>
                <c:pt idx="1">
                  <c:v>172.72859460788465</c:v>
                </c:pt>
                <c:pt idx="2">
                  <c:v>339.09666912469788</c:v>
                </c:pt>
                <c:pt idx="3">
                  <c:v>493.62431723529681</c:v>
                </c:pt>
                <c:pt idx="4">
                  <c:v>637.49567897314319</c:v>
                </c:pt>
                <c:pt idx="5">
                  <c:v>760.38999704733624</c:v>
                </c:pt>
                <c:pt idx="6">
                  <c:v>836.33246085263704</c:v>
                </c:pt>
                <c:pt idx="7">
                  <c:v>893.48932288283015</c:v>
                </c:pt>
                <c:pt idx="8">
                  <c:v>946.77923044640261</c:v>
                </c:pt>
                <c:pt idx="9">
                  <c:v>996.89814450509027</c:v>
                </c:pt>
                <c:pt idx="10">
                  <c:v>1041.1542899606222</c:v>
                </c:pt>
                <c:pt idx="11">
                  <c:v>1081.9300335728815</c:v>
                </c:pt>
                <c:pt idx="12">
                  <c:v>1077.4294682803795</c:v>
                </c:pt>
                <c:pt idx="13">
                  <c:v>1063.6459102165336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B9A-4008-B781-53110F681856}"/>
            </c:ext>
          </c:extLst>
        </c:ser>
        <c:ser>
          <c:idx val="3"/>
          <c:order val="3"/>
          <c:tx>
            <c:strRef>
              <c:f>'graph data'!$E$38</c:f>
              <c:strCache>
                <c:ptCount val="1"/>
                <c:pt idx="0">
                  <c:v>Residential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numRef>
              <c:f>'graph data'!$A$39:$A$52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data'!$E$39:$E$52</c:f>
              <c:numCache>
                <c:formatCode>_(* #,##0_);_(* \(#,##0\);_(* "-"??_);_(@_)</c:formatCode>
                <c:ptCount val="14"/>
                <c:pt idx="0">
                  <c:v>0</c:v>
                </c:pt>
                <c:pt idx="1">
                  <c:v>537.23203332180401</c:v>
                </c:pt>
                <c:pt idx="2">
                  <c:v>1124.7011190485532</c:v>
                </c:pt>
                <c:pt idx="3">
                  <c:v>1665.0737467874403</c:v>
                </c:pt>
                <c:pt idx="4">
                  <c:v>2210.2005643533748</c:v>
                </c:pt>
                <c:pt idx="5">
                  <c:v>2744.3655431728002</c:v>
                </c:pt>
                <c:pt idx="6">
                  <c:v>3299.6338411770566</c:v>
                </c:pt>
                <c:pt idx="7">
                  <c:v>3830.2430425513344</c:v>
                </c:pt>
                <c:pt idx="8">
                  <c:v>4336.1156534081465</c:v>
                </c:pt>
                <c:pt idx="9">
                  <c:v>4767.1351864025664</c:v>
                </c:pt>
                <c:pt idx="10">
                  <c:v>5187.8722177548707</c:v>
                </c:pt>
                <c:pt idx="11">
                  <c:v>5548.5694609723423</c:v>
                </c:pt>
                <c:pt idx="12">
                  <c:v>5879.7843345771898</c:v>
                </c:pt>
                <c:pt idx="13">
                  <c:v>6176.4908406781869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B9A-4008-B781-53110F681856}"/>
            </c:ext>
          </c:extLst>
        </c:ser>
        <c:ser>
          <c:idx val="4"/>
          <c:order val="4"/>
          <c:tx>
            <c:strRef>
              <c:f>'graph data'!$F$38</c:f>
              <c:strCache>
                <c:ptCount val="1"/>
                <c:pt idx="0">
                  <c:v>Street Lighting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cat>
            <c:numRef>
              <c:f>'graph data'!$A$39:$A$52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data'!$F$39:$F$52</c:f>
              <c:numCache>
                <c:formatCode>_(* #,##0_);_(* \(#,##0\);_(* "-"??_);_(@_)</c:formatCode>
                <c:ptCount val="14"/>
                <c:pt idx="0">
                  <c:v>0</c:v>
                </c:pt>
                <c:pt idx="1">
                  <c:v>42.291400646477349</c:v>
                </c:pt>
                <c:pt idx="2">
                  <c:v>87.07781689707879</c:v>
                </c:pt>
                <c:pt idx="3">
                  <c:v>134.26265479769955</c:v>
                </c:pt>
                <c:pt idx="4">
                  <c:v>183.80180552514531</c:v>
                </c:pt>
                <c:pt idx="5">
                  <c:v>235.62803562572043</c:v>
                </c:pt>
                <c:pt idx="6">
                  <c:v>289.65067658069961</c:v>
                </c:pt>
                <c:pt idx="7">
                  <c:v>345.77845532064862</c:v>
                </c:pt>
                <c:pt idx="8">
                  <c:v>403.91975912517012</c:v>
                </c:pt>
                <c:pt idx="9">
                  <c:v>463.97931919661897</c:v>
                </c:pt>
                <c:pt idx="10">
                  <c:v>525.86205067458582</c:v>
                </c:pt>
                <c:pt idx="11">
                  <c:v>589.46998034363992</c:v>
                </c:pt>
                <c:pt idx="12">
                  <c:v>654.71240134769107</c:v>
                </c:pt>
                <c:pt idx="13">
                  <c:v>721.52420566741375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B9A-4008-B781-53110F6818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44395944"/>
        <c:axId val="444396928"/>
      </c:areaChart>
      <c:catAx>
        <c:axId val="4443959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4396928"/>
        <c:crosses val="autoZero"/>
        <c:auto val="1"/>
        <c:lblAlgn val="ctr"/>
        <c:lblOffset val="100"/>
        <c:noMultiLvlLbl val="0"/>
      </c:catAx>
      <c:valAx>
        <c:axId val="444396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GWh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439594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'graph data'!$O$38</c:f>
              <c:strCache>
                <c:ptCount val="1"/>
                <c:pt idx="0">
                  <c:v>Agricultural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numRef>
              <c:f>'graph data'!$N$39:$N$52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data'!$O$39:$O$52</c:f>
              <c:numCache>
                <c:formatCode>_(* #,##0_);_(* \(#,##0\);_(* "-"??_);_(@_)</c:formatCode>
                <c:ptCount val="14"/>
                <c:pt idx="0">
                  <c:v>0</c:v>
                </c:pt>
                <c:pt idx="1">
                  <c:v>1.4292595923582814</c:v>
                </c:pt>
                <c:pt idx="2">
                  <c:v>2.8714432104960168</c:v>
                </c:pt>
                <c:pt idx="3">
                  <c:v>4.3271983528758762</c:v>
                </c:pt>
                <c:pt idx="4">
                  <c:v>5.8406991754784201</c:v>
                </c:pt>
                <c:pt idx="5">
                  <c:v>7.4249995258918462</c:v>
                </c:pt>
                <c:pt idx="6">
                  <c:v>9.0851102931677161</c:v>
                </c:pt>
                <c:pt idx="7">
                  <c:v>10.922999935696817</c:v>
                </c:pt>
                <c:pt idx="8">
                  <c:v>12.878526970296763</c:v>
                </c:pt>
                <c:pt idx="9">
                  <c:v>14.919983996774153</c:v>
                </c:pt>
                <c:pt idx="10">
                  <c:v>17.019555261870003</c:v>
                </c:pt>
                <c:pt idx="11">
                  <c:v>19.176401758117127</c:v>
                </c:pt>
                <c:pt idx="12">
                  <c:v>21.396265758366475</c:v>
                </c:pt>
                <c:pt idx="13">
                  <c:v>23.66788248448535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2E-4FDC-8C67-2D39A90D8719}"/>
            </c:ext>
          </c:extLst>
        </c:ser>
        <c:ser>
          <c:idx val="1"/>
          <c:order val="1"/>
          <c:tx>
            <c:strRef>
              <c:f>'graph data'!$P$38</c:f>
              <c:strCache>
                <c:ptCount val="1"/>
                <c:pt idx="0">
                  <c:v>Commercial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numRef>
              <c:f>'graph data'!$N$39:$N$52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data'!$P$39:$P$52</c:f>
              <c:numCache>
                <c:formatCode>_(* #,##0_);_(* \(#,##0\);_(* "-"??_);_(@_)</c:formatCode>
                <c:ptCount val="14"/>
                <c:pt idx="0">
                  <c:v>0</c:v>
                </c:pt>
                <c:pt idx="1">
                  <c:v>4.9516908716320902</c:v>
                </c:pt>
                <c:pt idx="2">
                  <c:v>9.7411781826875234</c:v>
                </c:pt>
                <c:pt idx="3">
                  <c:v>14.903620234505865</c:v>
                </c:pt>
                <c:pt idx="4">
                  <c:v>19.688682482513084</c:v>
                </c:pt>
                <c:pt idx="5">
                  <c:v>24.88640214740116</c:v>
                </c:pt>
                <c:pt idx="6">
                  <c:v>30.852685019230567</c:v>
                </c:pt>
                <c:pt idx="7">
                  <c:v>37.541974372856259</c:v>
                </c:pt>
                <c:pt idx="8">
                  <c:v>44.022636229019724</c:v>
                </c:pt>
                <c:pt idx="9">
                  <c:v>50.717625790942336</c:v>
                </c:pt>
                <c:pt idx="10">
                  <c:v>57.671991631953411</c:v>
                </c:pt>
                <c:pt idx="11">
                  <c:v>64.973499626395167</c:v>
                </c:pt>
                <c:pt idx="12">
                  <c:v>72.365492998929071</c:v>
                </c:pt>
                <c:pt idx="13">
                  <c:v>80.010515342337513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B2E-4FDC-8C67-2D39A90D8719}"/>
            </c:ext>
          </c:extLst>
        </c:ser>
        <c:ser>
          <c:idx val="2"/>
          <c:order val="2"/>
          <c:tx>
            <c:strRef>
              <c:f>'graph data'!$Q$38</c:f>
              <c:strCache>
                <c:ptCount val="1"/>
                <c:pt idx="0">
                  <c:v>Industrial and Mining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effectLst/>
          </c:spPr>
          <c:cat>
            <c:numRef>
              <c:f>'graph data'!$N$39:$N$52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data'!$Q$39:$Q$52</c:f>
              <c:numCache>
                <c:formatCode>_(* #,##0_);_(* \(#,##0\);_(* "-"??_);_(@_)</c:formatCode>
                <c:ptCount val="14"/>
                <c:pt idx="0">
                  <c:v>0</c:v>
                </c:pt>
                <c:pt idx="1">
                  <c:v>13.547565704323695</c:v>
                </c:pt>
                <c:pt idx="2">
                  <c:v>25.778815504284044</c:v>
                </c:pt>
                <c:pt idx="3">
                  <c:v>37.766717032752119</c:v>
                </c:pt>
                <c:pt idx="4">
                  <c:v>50.129781375027974</c:v>
                </c:pt>
                <c:pt idx="5">
                  <c:v>65.104569429700803</c:v>
                </c:pt>
                <c:pt idx="6">
                  <c:v>83.635906762034054</c:v>
                </c:pt>
                <c:pt idx="7">
                  <c:v>100.02612773911245</c:v>
                </c:pt>
                <c:pt idx="8">
                  <c:v>114.96099334292288</c:v>
                </c:pt>
                <c:pt idx="9">
                  <c:v>128.44852828304136</c:v>
                </c:pt>
                <c:pt idx="10">
                  <c:v>140.51110562243343</c:v>
                </c:pt>
                <c:pt idx="11">
                  <c:v>145.60254398669045</c:v>
                </c:pt>
                <c:pt idx="12">
                  <c:v>151.13949945612282</c:v>
                </c:pt>
                <c:pt idx="13">
                  <c:v>155.70579943140024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B2E-4FDC-8C67-2D39A90D8719}"/>
            </c:ext>
          </c:extLst>
        </c:ser>
        <c:ser>
          <c:idx val="3"/>
          <c:order val="3"/>
          <c:tx>
            <c:strRef>
              <c:f>'graph data'!$R$38</c:f>
              <c:strCache>
                <c:ptCount val="1"/>
                <c:pt idx="0">
                  <c:v>Residential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cat>
            <c:numRef>
              <c:f>'graph data'!$N$39:$N$52</c:f>
              <c:numCache>
                <c:formatCode>General</c:formatCode>
                <c:ptCount val="1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  <c:pt idx="4">
                  <c:v>2021</c:v>
                </c:pt>
                <c:pt idx="5">
                  <c:v>2022</c:v>
                </c:pt>
                <c:pt idx="6">
                  <c:v>2023</c:v>
                </c:pt>
                <c:pt idx="7">
                  <c:v>2024</c:v>
                </c:pt>
                <c:pt idx="8">
                  <c:v>2025</c:v>
                </c:pt>
                <c:pt idx="9">
                  <c:v>2026</c:v>
                </c:pt>
                <c:pt idx="10">
                  <c:v>2027</c:v>
                </c:pt>
                <c:pt idx="11">
                  <c:v>2028</c:v>
                </c:pt>
                <c:pt idx="12">
                  <c:v>2029</c:v>
                </c:pt>
                <c:pt idx="13">
                  <c:v>2030</c:v>
                </c:pt>
              </c:numCache>
            </c:numRef>
          </c:cat>
          <c:val>
            <c:numRef>
              <c:f>'graph data'!$R$39:$R$52</c:f>
              <c:numCache>
                <c:formatCode>_(* #,##0_);_(* \(#,##0\);_(* "-"??_);_(@_)</c:formatCode>
                <c:ptCount val="14"/>
                <c:pt idx="0">
                  <c:v>0</c:v>
                </c:pt>
                <c:pt idx="1">
                  <c:v>17.378657822830082</c:v>
                </c:pt>
                <c:pt idx="2">
                  <c:v>33.760283995870836</c:v>
                </c:pt>
                <c:pt idx="3">
                  <c:v>58.309886011922949</c:v>
                </c:pt>
                <c:pt idx="4">
                  <c:v>92.025778958451482</c:v>
                </c:pt>
                <c:pt idx="5">
                  <c:v>125.52299537052801</c:v>
                </c:pt>
                <c:pt idx="6">
                  <c:v>159.94980593755952</c:v>
                </c:pt>
                <c:pt idx="7">
                  <c:v>194.79440111582122</c:v>
                </c:pt>
                <c:pt idx="8">
                  <c:v>229.09609741624382</c:v>
                </c:pt>
                <c:pt idx="9">
                  <c:v>262.42426845740397</c:v>
                </c:pt>
                <c:pt idx="10">
                  <c:v>294.6831751578589</c:v>
                </c:pt>
                <c:pt idx="11">
                  <c:v>325.51659344321797</c:v>
                </c:pt>
                <c:pt idx="12">
                  <c:v>351.96543543059283</c:v>
                </c:pt>
                <c:pt idx="13">
                  <c:v>378.1055811810391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B2E-4FDC-8C67-2D39A90D87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41162088"/>
        <c:axId val="441168320"/>
      </c:areaChart>
      <c:catAx>
        <c:axId val="4411620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1168320"/>
        <c:crosses val="autoZero"/>
        <c:auto val="1"/>
        <c:lblAlgn val="ctr"/>
        <c:lblOffset val="100"/>
        <c:noMultiLvlLbl val="0"/>
      </c:catAx>
      <c:valAx>
        <c:axId val="441168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MM Therms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(* #,##0_);_(* \(#,##0\);_(* &quot;-&quot;??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4116208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12A4D091-8287-4FE0-BFD4-172C4F4E50FE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378FB053-1B23-4C5B-8DC0-98C85B3749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07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/>
          <a:lstStyle>
            <a:lvl1pPr algn="r">
              <a:defRPr sz="1200"/>
            </a:lvl1pPr>
          </a:lstStyle>
          <a:p>
            <a:fld id="{C36A5E5D-2E30-4735-BEFF-28C9824D7118}" type="datetimeFigureOut">
              <a:rPr lang="en-US" smtClean="0"/>
              <a:pPr/>
              <a:t>12/12/2017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5" tIns="45718" rIns="91435" bIns="45718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35" tIns="45718" rIns="91435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35" tIns="45718" rIns="91435" bIns="45718" rtlCol="0" anchor="b"/>
          <a:lstStyle>
            <a:lvl1pPr algn="r">
              <a:defRPr sz="1200"/>
            </a:lvl1pPr>
          </a:lstStyle>
          <a:p>
            <a:fld id="{CA6B7521-84D1-485F-8D47-01E039A28B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618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Methodology, other details to be presented in next presentation by MJ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824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Methodology, other details to be presented in next presentation by MJ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369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Give some comparison vs. traditional AAEE only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62486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Give some comparison vs. traditional AAEE only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586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85800" y="1295401"/>
            <a:ext cx="7772400" cy="1447800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IOU AAEE Scenarios and Results</a:t>
            </a:r>
            <a:endParaRPr lang="en-US" sz="3200" dirty="0">
              <a:effectLst/>
              <a:latin typeface="Rockwell" panose="02060603020205020403" pitchFamily="18" charset="0"/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371600" y="2667000"/>
            <a:ext cx="6781800" cy="3200400"/>
          </a:xfrm>
        </p:spPr>
        <p:txBody>
          <a:bodyPr/>
          <a:lstStyle/>
          <a:p>
            <a:r>
              <a:rPr lang="en-US" altLang="en-US" sz="2000" dirty="0">
                <a:latin typeface="Rockwell" panose="02060603020205020403" pitchFamily="18" charset="0"/>
              </a:rPr>
              <a:t>IEPR Workshop</a:t>
            </a:r>
          </a:p>
          <a:p>
            <a:r>
              <a:rPr lang="en-US" altLang="en-US" sz="2000" dirty="0">
                <a:latin typeface="Rockwell" panose="02060603020205020403" pitchFamily="18" charset="0"/>
              </a:rPr>
              <a:t>December 15, 2017</a:t>
            </a:r>
          </a:p>
          <a:p>
            <a:endParaRPr lang="en-US" altLang="en-US" sz="1800" dirty="0">
              <a:latin typeface="Rockwell" panose="02060603020205020403" pitchFamily="18" charset="0"/>
            </a:endParaRPr>
          </a:p>
          <a:p>
            <a:r>
              <a:rPr lang="en-US" altLang="en-US" sz="2400" dirty="0">
                <a:latin typeface="Rockwell" panose="02060603020205020403" pitchFamily="18" charset="0"/>
              </a:rPr>
              <a:t>Chris </a:t>
            </a:r>
            <a:r>
              <a:rPr lang="en-US" altLang="en-US" sz="2400" dirty="0" err="1">
                <a:latin typeface="Rockwell" panose="02060603020205020403" pitchFamily="18" charset="0"/>
              </a:rPr>
              <a:t>Kavalec</a:t>
            </a:r>
            <a:endParaRPr lang="en-US" altLang="en-US" sz="2400" dirty="0">
              <a:latin typeface="Rockwell" panose="02060603020205020403" pitchFamily="18" charset="0"/>
            </a:endParaRPr>
          </a:p>
          <a:p>
            <a:r>
              <a:rPr lang="en-US" altLang="en-US" sz="2400" dirty="0">
                <a:latin typeface="Rockwell" panose="02060603020205020403" pitchFamily="18" charset="0"/>
              </a:rPr>
              <a:t>Energy Assessments Division</a:t>
            </a:r>
          </a:p>
          <a:p>
            <a:r>
              <a:rPr lang="en-US" altLang="en-US" sz="2400" dirty="0">
                <a:latin typeface="Rockwell" panose="02060603020205020403" pitchFamily="18" charset="0"/>
              </a:rPr>
              <a:t>Chris.Kavalec@energy.ca.gov</a:t>
            </a:r>
          </a:p>
          <a:p>
            <a:endParaRPr lang="en-US" alt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0996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5C136-3984-4EC2-BC25-04CA5372B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E33BA0-3C65-4C3D-B8B5-F8E95179A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r>
              <a:rPr lang="en-US" sz="2400" dirty="0">
                <a:latin typeface="Rockwell" panose="02060603020205020403" pitchFamily="18" charset="0"/>
              </a:rPr>
              <a:t>Since 2009, Energy Commission has developed separate baseline and additional achievable energy efficiency (AAEE) forecasts</a:t>
            </a:r>
          </a:p>
          <a:p>
            <a:pPr lvl="1"/>
            <a:r>
              <a:rPr lang="en-US" sz="2000" dirty="0">
                <a:latin typeface="Rockwell" panose="02060603020205020403" pitchFamily="18" charset="0"/>
              </a:rPr>
              <a:t>IOU AAEE based on CPUC Potential and Goals Studies</a:t>
            </a:r>
          </a:p>
          <a:p>
            <a:pPr lvl="1"/>
            <a:r>
              <a:rPr lang="en-US" sz="2000" dirty="0">
                <a:latin typeface="Rockwell" panose="02060603020205020403" pitchFamily="18" charset="0"/>
              </a:rPr>
              <a:t>Multiple AAEE scenarios constructed and paired with appropriate baseline forecast (e.g. “high demand-low AAEE”, or “high-low”) to provide options for a “managed” forecast</a:t>
            </a:r>
          </a:p>
          <a:p>
            <a:pPr lvl="1"/>
            <a:r>
              <a:rPr lang="en-US" sz="2000" dirty="0">
                <a:latin typeface="Rockwell" panose="02060603020205020403" pitchFamily="18" charset="0"/>
              </a:rPr>
              <a:t>Mid-mid AAEE case approximates CPUC IOU program goals</a:t>
            </a:r>
          </a:p>
          <a:p>
            <a:pPr lvl="1"/>
            <a:r>
              <a:rPr lang="en-US" sz="2000" dirty="0">
                <a:latin typeface="Rockwell" panose="02060603020205020403" pitchFamily="18" charset="0"/>
              </a:rPr>
              <a:t>Mid-mid combination has typically been used for system planning and mid-low for localized planning</a:t>
            </a:r>
          </a:p>
          <a:p>
            <a:pPr lvl="1"/>
            <a:endParaRPr lang="en-US" sz="2000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B3E31-C025-42D4-A30F-B875F6681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80778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5C136-3984-4EC2-BC25-04CA5372B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IOU AAEE for 2017 IEPR Forecast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E33BA0-3C65-4C3D-B8B5-F8E95179A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Based on 2018 and Beyond Potential and Goals Study</a:t>
            </a:r>
          </a:p>
          <a:p>
            <a:pPr lvl="1"/>
            <a:r>
              <a:rPr lang="en-US" dirty="0">
                <a:latin typeface="Rockwell" panose="02060603020205020403" pitchFamily="18" charset="0"/>
              </a:rPr>
              <a:t>New cost-effectiveness framework</a:t>
            </a:r>
          </a:p>
          <a:p>
            <a:pPr lvl="1"/>
            <a:r>
              <a:rPr lang="en-US" dirty="0">
                <a:latin typeface="Rockwell" panose="02060603020205020403" pitchFamily="18" charset="0"/>
              </a:rPr>
              <a:t>Expanded consideration of behavioral, retro-commissioning, and operational savings (BROs)</a:t>
            </a:r>
          </a:p>
          <a:p>
            <a:pPr lvl="1"/>
            <a:r>
              <a:rPr lang="en-US" dirty="0">
                <a:latin typeface="Rockwell" panose="02060603020205020403" pitchFamily="18" charset="0"/>
              </a:rPr>
              <a:t>Includes low income programs</a:t>
            </a:r>
          </a:p>
          <a:p>
            <a:r>
              <a:rPr lang="en-US" dirty="0">
                <a:latin typeface="Rockwell" panose="02060603020205020403" pitchFamily="18" charset="0"/>
              </a:rPr>
              <a:t>Six scenarios constructed</a:t>
            </a:r>
          </a:p>
          <a:p>
            <a:pPr lvl="1"/>
            <a:r>
              <a:rPr lang="en-US" dirty="0">
                <a:latin typeface="Rockwell" panose="02060603020205020403" pitchFamily="18" charset="0"/>
              </a:rPr>
              <a:t>First five scenarios similar to 2015 IEPR</a:t>
            </a:r>
          </a:p>
          <a:p>
            <a:pPr lvl="1"/>
            <a:r>
              <a:rPr lang="en-US" dirty="0">
                <a:latin typeface="Rockwell" panose="02060603020205020403" pitchFamily="18" charset="0"/>
              </a:rPr>
              <a:t>Adds sixth scenario, “high-mid plus”</a:t>
            </a:r>
          </a:p>
          <a:p>
            <a:endParaRPr lang="en-US" dirty="0">
              <a:latin typeface="Rockwell" panose="02060603020205020403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EB3E31-C025-42D4-A30F-B875F6681A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48037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BF21A-4935-47F3-840A-4CE580F84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Adjustments to Derive AAEE from Potential and Goals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5FF720-C857-4F70-B6BB-E8C7F957A8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209800"/>
            <a:ext cx="7772400" cy="3886200"/>
          </a:xfrm>
        </p:spPr>
        <p:txBody>
          <a:bodyPr/>
          <a:lstStyle/>
          <a:p>
            <a:r>
              <a:rPr lang="en-US" sz="2600" dirty="0">
                <a:latin typeface="Rockwell" panose="02060603020205020403" pitchFamily="18" charset="0"/>
              </a:rPr>
              <a:t>Omit standards through 2016</a:t>
            </a:r>
          </a:p>
          <a:p>
            <a:r>
              <a:rPr lang="en-US" sz="2600" dirty="0">
                <a:latin typeface="Rockwell" panose="02060603020205020403" pitchFamily="18" charset="0"/>
              </a:rPr>
              <a:t>Estimate total standards savings, not just IOU-credited portion</a:t>
            </a:r>
          </a:p>
          <a:p>
            <a:r>
              <a:rPr lang="en-US" sz="2600" dirty="0">
                <a:latin typeface="Rockwell" panose="02060603020205020403" pitchFamily="18" charset="0"/>
              </a:rPr>
              <a:t>Accumulate program savings starting in 2018</a:t>
            </a:r>
          </a:p>
          <a:p>
            <a:r>
              <a:rPr lang="en-US" sz="2600" dirty="0">
                <a:latin typeface="Rockwell" panose="02060603020205020403" pitchFamily="18" charset="0"/>
              </a:rPr>
              <a:t>Except where noted, numbers presented here do not include any additional savings from Energy Commission efficiency analysis for SB 350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289476-FB6F-40B2-8779-E74D101A1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51927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BF21A-4935-47F3-840A-4CE580F84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1430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IOU AAEE Scenarios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5692A86-F65F-47E3-A24C-2A7F92A03F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2133600"/>
            <a:ext cx="7772400" cy="35814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289476-FB6F-40B2-8779-E74D101A1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00708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954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MW Savings: Combined IOUs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BD41E6A1-921A-4C98-8AE5-3A6EDEBFC56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480525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954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GWh Savings: Combined IOUs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A4835EBB-64BC-4DA1-B37B-9FC60392012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295400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MM </a:t>
            </a:r>
            <a:r>
              <a:rPr lang="en-US" dirty="0" err="1">
                <a:latin typeface="Rockwell" panose="02060603020205020403" pitchFamily="18" charset="0"/>
              </a:rPr>
              <a:t>Therm</a:t>
            </a:r>
            <a:r>
              <a:rPr lang="en-US" dirty="0">
                <a:latin typeface="Rockwell" panose="02060603020205020403" pitchFamily="18" charset="0"/>
              </a:rPr>
              <a:t> Savings: Combined IOUs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9862820-0146-47F8-B84B-A8C2AD6BFB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5057079"/>
              </p:ext>
            </p:extLst>
          </p:nvPr>
        </p:nvGraphicFramePr>
        <p:xfrm>
          <a:off x="685800" y="2133600"/>
          <a:ext cx="7772400" cy="396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80875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97BE9-CA5C-43C3-9159-4C6E7541D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Mid-Mid MW Savings by Sector: Combined IOUs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96A45-5FCC-4AE6-9432-9123AB9C0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AB4EDAE-B515-4803-B3DE-A85E7DB5620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38642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97BE9-CA5C-43C3-9159-4C6E7541D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Mid-Mid GWh Savings by Sector: Combined IOUs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96A45-5FCC-4AE6-9432-9123AB9C0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F81FFD32-8F24-4C7B-961D-8088D2D1710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148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197BE9-CA5C-43C3-9159-4C6E7541D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Mid-Mid MM </a:t>
            </a:r>
            <a:r>
              <a:rPr lang="en-US" dirty="0" err="1"/>
              <a:t>Therms</a:t>
            </a:r>
            <a:r>
              <a:rPr lang="en-US" dirty="0"/>
              <a:t> Savings by Sector: Combined IOUs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B96A45-5FCC-4AE6-9432-9123AB9C0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E31574D-1BC9-4767-9315-4F42F00709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85800" y="1981200"/>
          <a:ext cx="7772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806339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8384E-DAC6-4F0E-8EE5-B577ADA5E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399"/>
            <a:ext cx="7772400" cy="924575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Mid-Mid MW Savings by Source: Combined IOUs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6F0F5-9A3D-4238-BC6F-7DBBAFFF7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CB3FFC2-1DD5-486D-8CE7-1D826D8BC0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8781117"/>
              </p:ext>
            </p:extLst>
          </p:nvPr>
        </p:nvGraphicFramePr>
        <p:xfrm>
          <a:off x="838200" y="2057401"/>
          <a:ext cx="7391399" cy="38861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4656">
                  <a:extLst>
                    <a:ext uri="{9D8B030D-6E8A-4147-A177-3AD203B41FA5}">
                      <a16:colId xmlns:a16="http://schemas.microsoft.com/office/drawing/2014/main" val="2334574743"/>
                    </a:ext>
                  </a:extLst>
                </a:gridCol>
                <a:gridCol w="914955">
                  <a:extLst>
                    <a:ext uri="{9D8B030D-6E8A-4147-A177-3AD203B41FA5}">
                      <a16:colId xmlns:a16="http://schemas.microsoft.com/office/drawing/2014/main" val="3208716084"/>
                    </a:ext>
                  </a:extLst>
                </a:gridCol>
                <a:gridCol w="914955">
                  <a:extLst>
                    <a:ext uri="{9D8B030D-6E8A-4147-A177-3AD203B41FA5}">
                      <a16:colId xmlns:a16="http://schemas.microsoft.com/office/drawing/2014/main" val="2454349417"/>
                    </a:ext>
                  </a:extLst>
                </a:gridCol>
                <a:gridCol w="914955">
                  <a:extLst>
                    <a:ext uri="{9D8B030D-6E8A-4147-A177-3AD203B41FA5}">
                      <a16:colId xmlns:a16="http://schemas.microsoft.com/office/drawing/2014/main" val="600933893"/>
                    </a:ext>
                  </a:extLst>
                </a:gridCol>
                <a:gridCol w="879074">
                  <a:extLst>
                    <a:ext uri="{9D8B030D-6E8A-4147-A177-3AD203B41FA5}">
                      <a16:colId xmlns:a16="http://schemas.microsoft.com/office/drawing/2014/main" val="3859216441"/>
                    </a:ext>
                  </a:extLst>
                </a:gridCol>
                <a:gridCol w="861134">
                  <a:extLst>
                    <a:ext uri="{9D8B030D-6E8A-4147-A177-3AD203B41FA5}">
                      <a16:colId xmlns:a16="http://schemas.microsoft.com/office/drawing/2014/main" val="2241302128"/>
                    </a:ext>
                  </a:extLst>
                </a:gridCol>
                <a:gridCol w="897014">
                  <a:extLst>
                    <a:ext uri="{9D8B030D-6E8A-4147-A177-3AD203B41FA5}">
                      <a16:colId xmlns:a16="http://schemas.microsoft.com/office/drawing/2014/main" val="932408225"/>
                    </a:ext>
                  </a:extLst>
                </a:gridCol>
                <a:gridCol w="1004656">
                  <a:extLst>
                    <a:ext uri="{9D8B030D-6E8A-4147-A177-3AD203B41FA5}">
                      <a16:colId xmlns:a16="http://schemas.microsoft.com/office/drawing/2014/main" val="2758693948"/>
                    </a:ext>
                  </a:extLst>
                </a:gridCol>
              </a:tblGrid>
              <a:tr h="44491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Low Income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BROs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Equipment-Standard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Equpment-ET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C&amp;S-Appliance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C&amp;S-Building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Total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38386796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24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 24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43184715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10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39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124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29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146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347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62343741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20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54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263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66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294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697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14470559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30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65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410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92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430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1,084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39291064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36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72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558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561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200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1,556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94960149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42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80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708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166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684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341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2,021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23081699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87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861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207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1,002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479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2,683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08988432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53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95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1,020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250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1,273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613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3,305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04089139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59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102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1,182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297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1,531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745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3,916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00458482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64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110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1,348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344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1,778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874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4,518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24754399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70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118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1,525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393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2,015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1,000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5,121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46369025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75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126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1,715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446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2,229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1,124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5,715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02436098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75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136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1,906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501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2,427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1,246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6,290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07468835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71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2,106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558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2,619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1,366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          6,864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843317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0820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8384E-DAC6-4F0E-8EE5-B577ADA5E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399"/>
            <a:ext cx="7772400" cy="924575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Mid-Mid GWh Savings by Source: Combined IOUs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6F0F5-9A3D-4238-BC6F-7DBBAFFF7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9EFBE3EE-723A-49EE-ACFA-939E4DB76E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6397087"/>
              </p:ext>
            </p:extLst>
          </p:nvPr>
        </p:nvGraphicFramePr>
        <p:xfrm>
          <a:off x="838200" y="2057400"/>
          <a:ext cx="7467599" cy="38649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7488">
                  <a:extLst>
                    <a:ext uri="{9D8B030D-6E8A-4147-A177-3AD203B41FA5}">
                      <a16:colId xmlns:a16="http://schemas.microsoft.com/office/drawing/2014/main" val="325176259"/>
                    </a:ext>
                  </a:extLst>
                </a:gridCol>
                <a:gridCol w="872382">
                  <a:extLst>
                    <a:ext uri="{9D8B030D-6E8A-4147-A177-3AD203B41FA5}">
                      <a16:colId xmlns:a16="http://schemas.microsoft.com/office/drawing/2014/main" val="1697130887"/>
                    </a:ext>
                  </a:extLst>
                </a:gridCol>
                <a:gridCol w="977069">
                  <a:extLst>
                    <a:ext uri="{9D8B030D-6E8A-4147-A177-3AD203B41FA5}">
                      <a16:colId xmlns:a16="http://schemas.microsoft.com/office/drawing/2014/main" val="858984689"/>
                    </a:ext>
                  </a:extLst>
                </a:gridCol>
                <a:gridCol w="889831">
                  <a:extLst>
                    <a:ext uri="{9D8B030D-6E8A-4147-A177-3AD203B41FA5}">
                      <a16:colId xmlns:a16="http://schemas.microsoft.com/office/drawing/2014/main" val="896629171"/>
                    </a:ext>
                  </a:extLst>
                </a:gridCol>
                <a:gridCol w="889831">
                  <a:extLst>
                    <a:ext uri="{9D8B030D-6E8A-4147-A177-3AD203B41FA5}">
                      <a16:colId xmlns:a16="http://schemas.microsoft.com/office/drawing/2014/main" val="2172230286"/>
                    </a:ext>
                  </a:extLst>
                </a:gridCol>
                <a:gridCol w="889831">
                  <a:extLst>
                    <a:ext uri="{9D8B030D-6E8A-4147-A177-3AD203B41FA5}">
                      <a16:colId xmlns:a16="http://schemas.microsoft.com/office/drawing/2014/main" val="2234139739"/>
                    </a:ext>
                  </a:extLst>
                </a:gridCol>
                <a:gridCol w="1273679">
                  <a:extLst>
                    <a:ext uri="{9D8B030D-6E8A-4147-A177-3AD203B41FA5}">
                      <a16:colId xmlns:a16="http://schemas.microsoft.com/office/drawing/2014/main" val="540934607"/>
                    </a:ext>
                  </a:extLst>
                </a:gridCol>
                <a:gridCol w="837488">
                  <a:extLst>
                    <a:ext uri="{9D8B030D-6E8A-4147-A177-3AD203B41FA5}">
                      <a16:colId xmlns:a16="http://schemas.microsoft.com/office/drawing/2014/main" val="4175666653"/>
                    </a:ext>
                  </a:extLst>
                </a:gridCol>
              </a:tblGrid>
              <a:tr h="276936"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Low Income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BROs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Equipment-Standard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Equpment-ET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C&amp;S-Appliance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C&amp;S-Building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</a:rPr>
                        <a:t>Total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1562668198"/>
                  </a:ext>
                </a:extLst>
              </a:tr>
              <a:tr h="21119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2017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-  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-  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123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       -  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123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2962309521"/>
                  </a:ext>
                </a:extLst>
              </a:tr>
              <a:tr h="151643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2018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57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213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659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103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746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       -  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1,778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1967301988"/>
                  </a:ext>
                </a:extLst>
              </a:tr>
              <a:tr h="151643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2019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114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305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1,391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235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1,537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       -  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3,582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1003589567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171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377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2,154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321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2,255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      86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5,363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2299145578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204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426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2,922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445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2,946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   305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7,248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3473995155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237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474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3,700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577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3,602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   520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9,109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1648937542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269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520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4,467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720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4,637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   730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11,343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1281227743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302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565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5,262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873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5,475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   935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13,413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4192017980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335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610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6,084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1,037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6,258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1,136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15,459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3332840991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363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656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6,917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1,206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6,976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1,333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17,451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1779968679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392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707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7,791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1,381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7,640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1,525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19,437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546672200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420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760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8,717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1,568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8,174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1,714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21,352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2883443185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2029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419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816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9,633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1,764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8,642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1,899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23,172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68543122"/>
                  </a:ext>
                </a:extLst>
              </a:tr>
              <a:tr h="274475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u="none" strike="noStrike">
                          <a:effectLst/>
                        </a:rPr>
                        <a:t>2030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402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869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10,585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1,969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9,072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>
                          <a:effectLst/>
                        </a:rPr>
                        <a:t>                   2,082 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u="none" strike="noStrike" dirty="0">
                          <a:effectLst/>
                        </a:rPr>
                        <a:t>     24,979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323" marR="8323" marT="8323" marB="0" anchor="b"/>
                </a:tc>
                <a:extLst>
                  <a:ext uri="{0D108BD9-81ED-4DB2-BD59-A6C34878D82A}">
                    <a16:rowId xmlns:a16="http://schemas.microsoft.com/office/drawing/2014/main" val="1503405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73991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8384E-DAC6-4F0E-8EE5-B577ADA5E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399"/>
            <a:ext cx="7772400" cy="924575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Mid-Mid MM </a:t>
            </a:r>
            <a:r>
              <a:rPr lang="en-US" dirty="0" err="1">
                <a:latin typeface="Rockwell" panose="02060603020205020403" pitchFamily="18" charset="0"/>
              </a:rPr>
              <a:t>Therms</a:t>
            </a:r>
            <a:r>
              <a:rPr lang="en-US" dirty="0">
                <a:latin typeface="Rockwell" panose="02060603020205020403" pitchFamily="18" charset="0"/>
              </a:rPr>
              <a:t> Savings by Source: Combined IOUs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6F0F5-9A3D-4238-BC6F-7DBBAFFF7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99F9074-8BE0-422D-881B-71E8A4767FB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2294322"/>
              </p:ext>
            </p:extLst>
          </p:nvPr>
        </p:nvGraphicFramePr>
        <p:xfrm>
          <a:off x="838200" y="2217420"/>
          <a:ext cx="7467602" cy="35737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59314">
                  <a:extLst>
                    <a:ext uri="{9D8B030D-6E8A-4147-A177-3AD203B41FA5}">
                      <a16:colId xmlns:a16="http://schemas.microsoft.com/office/drawing/2014/main" val="2907814998"/>
                    </a:ext>
                  </a:extLst>
                </a:gridCol>
                <a:gridCol w="959314">
                  <a:extLst>
                    <a:ext uri="{9D8B030D-6E8A-4147-A177-3AD203B41FA5}">
                      <a16:colId xmlns:a16="http://schemas.microsoft.com/office/drawing/2014/main" val="2089319641"/>
                    </a:ext>
                  </a:extLst>
                </a:gridCol>
                <a:gridCol w="902884">
                  <a:extLst>
                    <a:ext uri="{9D8B030D-6E8A-4147-A177-3AD203B41FA5}">
                      <a16:colId xmlns:a16="http://schemas.microsoft.com/office/drawing/2014/main" val="1473024561"/>
                    </a:ext>
                  </a:extLst>
                </a:gridCol>
                <a:gridCol w="902884">
                  <a:extLst>
                    <a:ext uri="{9D8B030D-6E8A-4147-A177-3AD203B41FA5}">
                      <a16:colId xmlns:a16="http://schemas.microsoft.com/office/drawing/2014/main" val="3382340152"/>
                    </a:ext>
                  </a:extLst>
                </a:gridCol>
                <a:gridCol w="902884">
                  <a:extLst>
                    <a:ext uri="{9D8B030D-6E8A-4147-A177-3AD203B41FA5}">
                      <a16:colId xmlns:a16="http://schemas.microsoft.com/office/drawing/2014/main" val="1756366360"/>
                    </a:ext>
                  </a:extLst>
                </a:gridCol>
                <a:gridCol w="902884">
                  <a:extLst>
                    <a:ext uri="{9D8B030D-6E8A-4147-A177-3AD203B41FA5}">
                      <a16:colId xmlns:a16="http://schemas.microsoft.com/office/drawing/2014/main" val="3899745767"/>
                    </a:ext>
                  </a:extLst>
                </a:gridCol>
                <a:gridCol w="902884">
                  <a:extLst>
                    <a:ext uri="{9D8B030D-6E8A-4147-A177-3AD203B41FA5}">
                      <a16:colId xmlns:a16="http://schemas.microsoft.com/office/drawing/2014/main" val="1505619769"/>
                    </a:ext>
                  </a:extLst>
                </a:gridCol>
                <a:gridCol w="1034554">
                  <a:extLst>
                    <a:ext uri="{9D8B030D-6E8A-4147-A177-3AD203B41FA5}">
                      <a16:colId xmlns:a16="http://schemas.microsoft.com/office/drawing/2014/main" val="133761084"/>
                    </a:ext>
                  </a:extLst>
                </a:gridCol>
              </a:tblGrid>
              <a:tr h="409142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Low Income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BROs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Equipment-Standard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Equpment-ET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C&amp;S-Appliance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C&amp;S-Building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Total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77529133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(0)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-  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 (0)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08847185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 37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28038558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 72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98701639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115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38483922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95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168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07572275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223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4049595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157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284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63511217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188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81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343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35427330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99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401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60018265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242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44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457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06829149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265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133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510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05771555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281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150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555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09991223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296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67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167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597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2008539"/>
                  </a:ext>
                </a:extLst>
              </a:tr>
              <a:tr h="22604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55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310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76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184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             637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990418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0823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8384E-DAC6-4F0E-8EE5-B577ADA5E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399"/>
            <a:ext cx="7772400" cy="924575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Additional Savings from SB 350 Analysis: Combined IOU MW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6F0F5-9A3D-4238-BC6F-7DBBAFFF7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0A35A76F-DC34-4F7A-81CC-DF212136D4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8377037"/>
              </p:ext>
            </p:extLst>
          </p:nvPr>
        </p:nvGraphicFramePr>
        <p:xfrm>
          <a:off x="914400" y="2209801"/>
          <a:ext cx="7239001" cy="3733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81559">
                  <a:extLst>
                    <a:ext uri="{9D8B030D-6E8A-4147-A177-3AD203B41FA5}">
                      <a16:colId xmlns:a16="http://schemas.microsoft.com/office/drawing/2014/main" val="3539970565"/>
                    </a:ext>
                  </a:extLst>
                </a:gridCol>
                <a:gridCol w="1002008">
                  <a:extLst>
                    <a:ext uri="{9D8B030D-6E8A-4147-A177-3AD203B41FA5}">
                      <a16:colId xmlns:a16="http://schemas.microsoft.com/office/drawing/2014/main" val="1553596761"/>
                    </a:ext>
                  </a:extLst>
                </a:gridCol>
                <a:gridCol w="1002008">
                  <a:extLst>
                    <a:ext uri="{9D8B030D-6E8A-4147-A177-3AD203B41FA5}">
                      <a16:colId xmlns:a16="http://schemas.microsoft.com/office/drawing/2014/main" val="1607596674"/>
                    </a:ext>
                  </a:extLst>
                </a:gridCol>
                <a:gridCol w="1002008">
                  <a:extLst>
                    <a:ext uri="{9D8B030D-6E8A-4147-A177-3AD203B41FA5}">
                      <a16:colId xmlns:a16="http://schemas.microsoft.com/office/drawing/2014/main" val="3943218094"/>
                    </a:ext>
                  </a:extLst>
                </a:gridCol>
                <a:gridCol w="1083806">
                  <a:extLst>
                    <a:ext uri="{9D8B030D-6E8A-4147-A177-3AD203B41FA5}">
                      <a16:colId xmlns:a16="http://schemas.microsoft.com/office/drawing/2014/main" val="2206867925"/>
                    </a:ext>
                  </a:extLst>
                </a:gridCol>
                <a:gridCol w="1083806">
                  <a:extLst>
                    <a:ext uri="{9D8B030D-6E8A-4147-A177-3AD203B41FA5}">
                      <a16:colId xmlns:a16="http://schemas.microsoft.com/office/drawing/2014/main" val="3283676673"/>
                    </a:ext>
                  </a:extLst>
                </a:gridCol>
                <a:gridCol w="1083806">
                  <a:extLst>
                    <a:ext uri="{9D8B030D-6E8A-4147-A177-3AD203B41FA5}">
                      <a16:colId xmlns:a16="http://schemas.microsoft.com/office/drawing/2014/main" val="917001418"/>
                    </a:ext>
                  </a:extLst>
                </a:gridCol>
              </a:tblGrid>
              <a:tr h="427462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High-Low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Mid-Mid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Low-High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Mid-High Plus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52997563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105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320012448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52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52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83478766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291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01279260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116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134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134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436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13455837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170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186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186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554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62368279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226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239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239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742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10512484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281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305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305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918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10284697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335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425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425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1,142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366962775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389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544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544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1,405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75303994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443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678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678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1,713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68913678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497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813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813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2,058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67569458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552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949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949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2,406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45175653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608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1,114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1,114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2,814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90830922"/>
                  </a:ext>
                </a:extLst>
              </a:tr>
              <a:tr h="236167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670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1,309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1,309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         3,291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110898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83419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8384E-DAC6-4F0E-8EE5-B577ADA5E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399"/>
            <a:ext cx="7772400" cy="924575"/>
          </a:xfrm>
        </p:spPr>
        <p:txBody>
          <a:bodyPr/>
          <a:lstStyle/>
          <a:p>
            <a:r>
              <a:rPr lang="en-US" dirty="0">
                <a:latin typeface="Rockwell" panose="02060603020205020403" pitchFamily="18" charset="0"/>
              </a:rPr>
              <a:t>Additional Savings from SB 350 Analysis: Combined IOU GWh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6F0F5-9A3D-4238-BC6F-7DBBAFFF7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D64FE8E-2960-419D-894F-F91B25DAD2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4323691"/>
              </p:ext>
            </p:extLst>
          </p:nvPr>
        </p:nvGraphicFramePr>
        <p:xfrm>
          <a:off x="838200" y="2133599"/>
          <a:ext cx="7391398" cy="381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1026">
                  <a:extLst>
                    <a:ext uri="{9D8B030D-6E8A-4147-A177-3AD203B41FA5}">
                      <a16:colId xmlns:a16="http://schemas.microsoft.com/office/drawing/2014/main" val="1708618185"/>
                    </a:ext>
                  </a:extLst>
                </a:gridCol>
                <a:gridCol w="1011672">
                  <a:extLst>
                    <a:ext uri="{9D8B030D-6E8A-4147-A177-3AD203B41FA5}">
                      <a16:colId xmlns:a16="http://schemas.microsoft.com/office/drawing/2014/main" val="2427684629"/>
                    </a:ext>
                  </a:extLst>
                </a:gridCol>
                <a:gridCol w="1011672">
                  <a:extLst>
                    <a:ext uri="{9D8B030D-6E8A-4147-A177-3AD203B41FA5}">
                      <a16:colId xmlns:a16="http://schemas.microsoft.com/office/drawing/2014/main" val="1970335014"/>
                    </a:ext>
                  </a:extLst>
                </a:gridCol>
                <a:gridCol w="1094257">
                  <a:extLst>
                    <a:ext uri="{9D8B030D-6E8A-4147-A177-3AD203B41FA5}">
                      <a16:colId xmlns:a16="http://schemas.microsoft.com/office/drawing/2014/main" val="1599623304"/>
                    </a:ext>
                  </a:extLst>
                </a:gridCol>
                <a:gridCol w="1094257">
                  <a:extLst>
                    <a:ext uri="{9D8B030D-6E8A-4147-A177-3AD203B41FA5}">
                      <a16:colId xmlns:a16="http://schemas.microsoft.com/office/drawing/2014/main" val="153487020"/>
                    </a:ext>
                  </a:extLst>
                </a:gridCol>
                <a:gridCol w="1094257">
                  <a:extLst>
                    <a:ext uri="{9D8B030D-6E8A-4147-A177-3AD203B41FA5}">
                      <a16:colId xmlns:a16="http://schemas.microsoft.com/office/drawing/2014/main" val="2081995408"/>
                    </a:ext>
                  </a:extLst>
                </a:gridCol>
                <a:gridCol w="1094257">
                  <a:extLst>
                    <a:ext uri="{9D8B030D-6E8A-4147-A177-3AD203B41FA5}">
                      <a16:colId xmlns:a16="http://schemas.microsoft.com/office/drawing/2014/main" val="806614910"/>
                    </a:ext>
                  </a:extLst>
                </a:gridCol>
              </a:tblGrid>
              <a:tr h="254000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High-Low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Mid-Mid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Low-High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Mid-High Plus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42718663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295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02527544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211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211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211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211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211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587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50574695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233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233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233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233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233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796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56280875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239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239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327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354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354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1,090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3522715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232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232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407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444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1,348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8859560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228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228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491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538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538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1,836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40350597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221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221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572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650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650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2,180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7845759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214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214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652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979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979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2,742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115036673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203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203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729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1,305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1,305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3,566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71402833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193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193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807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1,655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1,655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4,511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21340832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186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186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887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2,009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2,009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5,646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45199315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181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181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969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2,363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2,363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6,795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27360640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179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179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1,055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2,767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2,767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8,066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874665"/>
                  </a:ext>
                </a:extLst>
              </a:tr>
              <a:tr h="2540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177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177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1,149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3,239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3,239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         9,574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286583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9613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8384E-DAC6-4F0E-8EE5-B577ADA5E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399"/>
            <a:ext cx="7772400" cy="924575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Traditional AAEE Plus Additional SB 350 Savings: Combined IOU MW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6F0F5-9A3D-4238-BC6F-7DBBAFFF7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7A560949-BBF6-4F88-A7ED-573862FF99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3041066"/>
              </p:ext>
            </p:extLst>
          </p:nvPr>
        </p:nvGraphicFramePr>
        <p:xfrm>
          <a:off x="838200" y="2057400"/>
          <a:ext cx="7391399" cy="3733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2224">
                  <a:extLst>
                    <a:ext uri="{9D8B030D-6E8A-4147-A177-3AD203B41FA5}">
                      <a16:colId xmlns:a16="http://schemas.microsoft.com/office/drawing/2014/main" val="3031181635"/>
                    </a:ext>
                  </a:extLst>
                </a:gridCol>
                <a:gridCol w="1023103">
                  <a:extLst>
                    <a:ext uri="{9D8B030D-6E8A-4147-A177-3AD203B41FA5}">
                      <a16:colId xmlns:a16="http://schemas.microsoft.com/office/drawing/2014/main" val="4016873307"/>
                    </a:ext>
                  </a:extLst>
                </a:gridCol>
                <a:gridCol w="1023103">
                  <a:extLst>
                    <a:ext uri="{9D8B030D-6E8A-4147-A177-3AD203B41FA5}">
                      <a16:colId xmlns:a16="http://schemas.microsoft.com/office/drawing/2014/main" val="350226530"/>
                    </a:ext>
                  </a:extLst>
                </a:gridCol>
                <a:gridCol w="1023103">
                  <a:extLst>
                    <a:ext uri="{9D8B030D-6E8A-4147-A177-3AD203B41FA5}">
                      <a16:colId xmlns:a16="http://schemas.microsoft.com/office/drawing/2014/main" val="66055108"/>
                    </a:ext>
                  </a:extLst>
                </a:gridCol>
                <a:gridCol w="1106622">
                  <a:extLst>
                    <a:ext uri="{9D8B030D-6E8A-4147-A177-3AD203B41FA5}">
                      <a16:colId xmlns:a16="http://schemas.microsoft.com/office/drawing/2014/main" val="494896260"/>
                    </a:ext>
                  </a:extLst>
                </a:gridCol>
                <a:gridCol w="1106622">
                  <a:extLst>
                    <a:ext uri="{9D8B030D-6E8A-4147-A177-3AD203B41FA5}">
                      <a16:colId xmlns:a16="http://schemas.microsoft.com/office/drawing/2014/main" val="3571185541"/>
                    </a:ext>
                  </a:extLst>
                </a:gridCol>
                <a:gridCol w="1106622">
                  <a:extLst>
                    <a:ext uri="{9D8B030D-6E8A-4147-A177-3AD203B41FA5}">
                      <a16:colId xmlns:a16="http://schemas.microsoft.com/office/drawing/2014/main" val="1901807689"/>
                    </a:ext>
                  </a:extLst>
                </a:gridCol>
              </a:tblGrid>
              <a:tr h="24892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High-Low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Mid-Mid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Low-High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Mid-High Plus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77090463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51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52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   52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130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88621496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345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345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399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442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732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142212409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632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632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755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843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837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1,361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31452921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902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946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1,200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1,342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1,342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2,087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82259458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1,168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1,326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1,726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1,927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1,920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2,889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71239803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1,434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1,704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2,247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2,507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2,497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3,748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69542543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1,857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2,237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2,964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3,308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3,293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4,780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67383499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2,250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2,737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3,640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4,132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4,112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5,766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24465771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2,646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3,238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4,305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4,961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4,938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6,787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44498173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3,041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3,735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4,960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5,801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5,776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7,838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621263719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3,440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4,235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5,618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6,651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6,626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8,948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24181227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3,835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4,729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6,267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7,474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7,447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10,056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48716086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4,219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5,210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6,899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8,293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8,265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11,180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677869331"/>
                  </a:ext>
                </a:extLst>
              </a:tr>
              <a:tr h="24892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4,604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5,691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7,534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9,137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9,108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      12,376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957785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87372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78384E-DAC6-4F0E-8EE5-B577ADA5E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914399"/>
            <a:ext cx="7772400" cy="924575"/>
          </a:xfrm>
        </p:spPr>
        <p:txBody>
          <a:bodyPr/>
          <a:lstStyle/>
          <a:p>
            <a:r>
              <a:rPr lang="en-US" sz="3200" dirty="0">
                <a:latin typeface="Rockwell" panose="02060603020205020403" pitchFamily="18" charset="0"/>
              </a:rPr>
              <a:t>Traditional AAEE Plus Additional SB 350 Savings: Combined IOU GWh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6F0F5-9A3D-4238-BC6F-7DBBAFFF7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E27F04B-E930-4EFB-AAC9-C8D635CCF8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7003695"/>
              </p:ext>
            </p:extLst>
          </p:nvPr>
        </p:nvGraphicFramePr>
        <p:xfrm>
          <a:off x="838200" y="2057401"/>
          <a:ext cx="7467598" cy="38861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1242">
                  <a:extLst>
                    <a:ext uri="{9D8B030D-6E8A-4147-A177-3AD203B41FA5}">
                      <a16:colId xmlns:a16="http://schemas.microsoft.com/office/drawing/2014/main" val="819717454"/>
                    </a:ext>
                  </a:extLst>
                </a:gridCol>
                <a:gridCol w="1022102">
                  <a:extLst>
                    <a:ext uri="{9D8B030D-6E8A-4147-A177-3AD203B41FA5}">
                      <a16:colId xmlns:a16="http://schemas.microsoft.com/office/drawing/2014/main" val="534173641"/>
                    </a:ext>
                  </a:extLst>
                </a:gridCol>
                <a:gridCol w="1022102">
                  <a:extLst>
                    <a:ext uri="{9D8B030D-6E8A-4147-A177-3AD203B41FA5}">
                      <a16:colId xmlns:a16="http://schemas.microsoft.com/office/drawing/2014/main" val="626449892"/>
                    </a:ext>
                  </a:extLst>
                </a:gridCol>
                <a:gridCol w="1105538">
                  <a:extLst>
                    <a:ext uri="{9D8B030D-6E8A-4147-A177-3AD203B41FA5}">
                      <a16:colId xmlns:a16="http://schemas.microsoft.com/office/drawing/2014/main" val="1535780582"/>
                    </a:ext>
                  </a:extLst>
                </a:gridCol>
                <a:gridCol w="1105538">
                  <a:extLst>
                    <a:ext uri="{9D8B030D-6E8A-4147-A177-3AD203B41FA5}">
                      <a16:colId xmlns:a16="http://schemas.microsoft.com/office/drawing/2014/main" val="2177293063"/>
                    </a:ext>
                  </a:extLst>
                </a:gridCol>
                <a:gridCol w="1105538">
                  <a:extLst>
                    <a:ext uri="{9D8B030D-6E8A-4147-A177-3AD203B41FA5}">
                      <a16:colId xmlns:a16="http://schemas.microsoft.com/office/drawing/2014/main" val="3344577967"/>
                    </a:ext>
                  </a:extLst>
                </a:gridCol>
                <a:gridCol w="1105538">
                  <a:extLst>
                    <a:ext uri="{9D8B030D-6E8A-4147-A177-3AD203B41FA5}">
                      <a16:colId xmlns:a16="http://schemas.microsoft.com/office/drawing/2014/main" val="1357032870"/>
                    </a:ext>
                  </a:extLst>
                </a:gridCol>
              </a:tblGrid>
              <a:tr h="444910">
                <a:tc>
                  <a:txBody>
                    <a:bodyPr/>
                    <a:lstStyle/>
                    <a:p>
                      <a:pPr algn="ctr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High-Low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Mid-Low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Mid-Mid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Low-High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Mid-High Plus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1491516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206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206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231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235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235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   423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88764140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1,746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1,746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1,989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2,160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2,173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2,826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57363376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3,265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3,265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3,815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4,164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4,139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5,322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701724994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4,696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4,758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5,690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6,220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6,207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7,858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35914555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6,093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6,325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7,655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8,437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8,407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10,516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04250042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7,492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7,888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  9,601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10,621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10,583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13,349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01909281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9,178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 9,736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11,915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13,198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13,142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16,399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255859161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10,720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11,438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14,065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15,774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15,703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19,397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74796233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12,266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13,138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16,189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18,357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18,272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22,682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55457653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13,790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14,813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18,258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20,925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20,834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26,020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83507941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15,332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16,504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20,324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23,506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23,412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29,528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825853794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16,837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18,157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22,321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25,982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25,881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32,978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090199803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2029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18,278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19,747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24,227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28,348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28,239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36,401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75659229"/>
                  </a:ext>
                </a:extLst>
              </a:tr>
              <a:tr h="245806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2030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19,730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21,340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26,128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30,761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       30,646 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       40,073 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27210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67345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85800" y="1295400"/>
            <a:ext cx="7772400" cy="3657599"/>
          </a:xfrm>
        </p:spPr>
        <p:txBody>
          <a:bodyPr/>
          <a:lstStyle/>
          <a:p>
            <a:r>
              <a:rPr lang="en-US" sz="4000" dirty="0">
                <a:latin typeface="Rockwell" panose="02060603020205020403" pitchFamily="18" charset="0"/>
              </a:rPr>
              <a:t>Comments/Questions?</a:t>
            </a:r>
            <a:endParaRPr lang="en-US" sz="4000" dirty="0">
              <a:effectLst/>
              <a:latin typeface="Rockwell" panose="02060603020205020403" pitchFamily="18" charset="0"/>
            </a:endParaRP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371600" y="5181600"/>
            <a:ext cx="6781800" cy="685800"/>
          </a:xfrm>
        </p:spPr>
        <p:txBody>
          <a:bodyPr/>
          <a:lstStyle/>
          <a:p>
            <a:endParaRPr lang="en-US" altLang="en-US" sz="2000" dirty="0"/>
          </a:p>
          <a:p>
            <a:endParaRPr lang="en-US" alt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77665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8</Value>
      <Value>6</Value>
      <Value>61</Value>
      <Value>3</Value>
      <Value>154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2017-12-15 Workshop</TermName>
          <TermId xmlns="http://schemas.microsoft.com/office/infopath/2007/PartnerControls">5c44ed5c-9250-4902-8e97-658c9e0e4fa4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Z5JXHV6S7NA6-3-113769</_dlc_DocId>
    <_dlc_DocIdUrl xmlns="8eef3743-c7b3-4cbe-8837-b6e805be353c">
      <Url>http://efilingspinternal/_layouts/DocIdRedir.aspx?ID=Z5JXHV6S7NA6-3-113769</Url>
      <Description>Z5JXHV6S7NA6-3-113769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7CF6E65-7466-4381-8704-A2192CB4B800}"/>
</file>

<file path=customXml/itemProps2.xml><?xml version="1.0" encoding="utf-8"?>
<ds:datastoreItem xmlns:ds="http://schemas.openxmlformats.org/officeDocument/2006/customXml" ds:itemID="{29314061-46A1-4FCD-AABC-0599B3690BA4}"/>
</file>

<file path=customXml/itemProps3.xml><?xml version="1.0" encoding="utf-8"?>
<ds:datastoreItem xmlns:ds="http://schemas.openxmlformats.org/officeDocument/2006/customXml" ds:itemID="{7F21DE7E-BD10-4901-9544-26CD299D35CB}"/>
</file>

<file path=customXml/itemProps4.xml><?xml version="1.0" encoding="utf-8"?>
<ds:datastoreItem xmlns:ds="http://schemas.openxmlformats.org/officeDocument/2006/customXml" ds:itemID="{81E4839B-4C57-40EF-9068-ACE71AB30EF0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4765</TotalTime>
  <Words>1753</Words>
  <Application>Microsoft Office PowerPoint</Application>
  <PresentationFormat>On-screen Show (4:3)</PresentationFormat>
  <Paragraphs>845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Rockwell</vt:lpstr>
      <vt:lpstr>Times</vt:lpstr>
      <vt:lpstr>Office Theme</vt:lpstr>
      <vt:lpstr>IOU AAEE Scenarios and Results</vt:lpstr>
      <vt:lpstr>Background</vt:lpstr>
      <vt:lpstr>IOU AAEE for 2017 IEPR Forecast</vt:lpstr>
      <vt:lpstr>Adjustments to Derive AAEE from Potential and Goals Study</vt:lpstr>
      <vt:lpstr>IOU AAEE Scenarios</vt:lpstr>
      <vt:lpstr>MW Savings: Combined IOUs</vt:lpstr>
      <vt:lpstr>GWh Savings: Combined IOUs</vt:lpstr>
      <vt:lpstr>MM Therm Savings: Combined IOUs</vt:lpstr>
      <vt:lpstr>Mid-Mid MW Savings by Sector: Combined IOUs</vt:lpstr>
      <vt:lpstr>Mid-Mid GWh Savings by Sector: Combined IOUs</vt:lpstr>
      <vt:lpstr>Mid-Mid MM Therms Savings by Sector: Combined IOUs</vt:lpstr>
      <vt:lpstr>Mid-Mid MW Savings by Source: Combined IOUs</vt:lpstr>
      <vt:lpstr>Mid-Mid GWh Savings by Source: Combined IOUs</vt:lpstr>
      <vt:lpstr>Mid-Mid MM Therms Savings by Source: Combined IOUs</vt:lpstr>
      <vt:lpstr>Additional Savings from SB 350 Analysis: Combined IOU MW</vt:lpstr>
      <vt:lpstr>Additional Savings from SB 350 Analysis: Combined IOU GWh</vt:lpstr>
      <vt:lpstr>Traditional AAEE Plus Additional SB 350 Savings: Combined IOU MW</vt:lpstr>
      <vt:lpstr>Traditional AAEE Plus Additional SB 350 Savings: Combined IOU GWh</vt:lpstr>
      <vt:lpstr>Comments/Questions?</vt:lpstr>
    </vt:vector>
  </TitlesOfParts>
  <Company>CA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IOU AAEE Scenarios and Results</dc:title>
  <dc:creator>State of California</dc:creator>
  <cp:lastModifiedBy>chris</cp:lastModifiedBy>
  <cp:revision>420</cp:revision>
  <cp:lastPrinted>2017-07-31T17:51:01Z</cp:lastPrinted>
  <dcterms:created xsi:type="dcterms:W3CDTF">2003-05-22T16:57:46Z</dcterms:created>
  <dcterms:modified xsi:type="dcterms:W3CDTF">2017-12-13T07:57:42Z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c02be4f5-d694-4c08-a865-54c86b724a53</vt:lpwstr>
  </property>
  <property fmtid="{D5CDD505-2E9C-101B-9397-08002B2CF9AE}" pid="4" name="Subject_x0020_Areas">
    <vt:lpwstr>154;#IEPR 2017-12-15 Workshop|5c44ed5c-9250-4902-8e97-658c9e0e4fa4;#61;#IEPR Presentations|51277923-a549-4352-9cc5-bcce892adf24</vt:lpwstr>
  </property>
  <property fmtid="{D5CDD505-2E9C-101B-9397-08002B2CF9AE}" pid="5" name="_CopySource">
    <vt:lpwstr>http://efilingspinternal/PendingDocuments/17-IEPR-03/20171214T135556_IOU_AAEE_Scenarios_and_Results.pptx</vt:lpwstr>
  </property>
  <property fmtid="{D5CDD505-2E9C-101B-9397-08002B2CF9AE}" pid="6" name="Subject Areas">
    <vt:lpwstr>154;#IEPR 2017-12-15 Workshop|5c44ed5c-9250-4902-8e97-658c9e0e4fa4;#61;#IEPR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2534200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