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80" r:id="rId2"/>
    <p:sldId id="287" r:id="rId3"/>
    <p:sldId id="281" r:id="rId4"/>
    <p:sldId id="283" r:id="rId5"/>
    <p:sldId id="288" r:id="rId6"/>
    <p:sldId id="284" r:id="rId7"/>
    <p:sldId id="286" r:id="rId8"/>
    <p:sldId id="289" r:id="rId9"/>
    <p:sldId id="290" r:id="rId10"/>
    <p:sldId id="296" r:id="rId11"/>
  </p:sldIdLst>
  <p:sldSz cx="9144000" cy="6858000" type="screen4x3"/>
  <p:notesSz cx="7010400" cy="92964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ource Sans Pro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14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53282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" name="Google Shape;31;p5" descr="EERE identifier_vert_2017_top bleed_BC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7700" y="0"/>
            <a:ext cx="1857375" cy="1354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5" descr="photo colla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938" y="3567913"/>
            <a:ext cx="9166226" cy="2665583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"/>
          <p:cNvSpPr txBox="1">
            <a:spLocks noGrp="1"/>
          </p:cNvSpPr>
          <p:nvPr>
            <p:ph type="subTitle" idx="1"/>
          </p:nvPr>
        </p:nvSpPr>
        <p:spPr>
          <a:xfrm>
            <a:off x="530961" y="1544720"/>
            <a:ext cx="8269754" cy="1263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rgbClr val="282B2E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ctr" rtl="0">
              <a:spcBef>
                <a:spcPts val="440"/>
              </a:spcBef>
              <a:spcAft>
                <a:spcPts val="0"/>
              </a:spcAft>
              <a:buClr>
                <a:srgbClr val="888888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ctr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554669" y="2794917"/>
            <a:ext cx="4171052" cy="33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82B2E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3"/>
          </p:nvPr>
        </p:nvSpPr>
        <p:spPr>
          <a:xfrm>
            <a:off x="559105" y="3171737"/>
            <a:ext cx="2849177" cy="288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40"/>
              </a:spcBef>
              <a:spcAft>
                <a:spcPts val="0"/>
              </a:spcAft>
              <a:buClr>
                <a:srgbClr val="282B2E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/>
          <p:nvPr/>
        </p:nvSpPr>
        <p:spPr>
          <a:xfrm>
            <a:off x="1" y="6553842"/>
            <a:ext cx="9144000" cy="32192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5" descr="Building America_C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52533" y="6298983"/>
            <a:ext cx="1570825" cy="483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7" name="Google Shape;47;p8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green">
  <p:cSld name="1 column - gree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9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1"/>
          </p:nvPr>
        </p:nvSpPr>
        <p:spPr>
          <a:xfrm>
            <a:off x="358211" y="1046531"/>
            <a:ext cx="8427200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 - green">
  <p:cSld name="2 column  - gree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0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green">
  <p:cSld name="Chart - gree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1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5" name="Google Shape;65;p11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green">
  <p:cSld name="Section - gree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/>
          <p:nvPr/>
        </p:nvSpPr>
        <p:spPr>
          <a:xfrm>
            <a:off x="0" y="0"/>
            <a:ext cx="9144000" cy="65516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2"/>
          <p:cNvSpPr txBox="1"/>
          <p:nvPr/>
        </p:nvSpPr>
        <p:spPr>
          <a:xfrm>
            <a:off x="0" y="2389188"/>
            <a:ext cx="91440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Source Sans Pro"/>
              <a:buNone/>
            </a:pPr>
            <a:r>
              <a:rPr lang="en-US" sz="3300" b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Click to edit Master title style</a:t>
            </a:r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FBE27D-11C5-45C6-BF28-C50111E7734F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93D0E7-7AC4-4A59-9506-13BD59FCD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971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FBE27D-11C5-45C6-BF28-C50111E7734F}" type="datetimeFigureOut">
              <a:rPr lang="en-US" smtClean="0"/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893D0E7-7AC4-4A59-9506-13BD59FCD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457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816100" y="6578600"/>
            <a:ext cx="732790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0" y="6578600"/>
            <a:ext cx="1825625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8691563" y="6605588"/>
            <a:ext cx="45243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‹#›</a:t>
            </a:fld>
            <a:endParaRPr sz="900" b="0" i="0" u="none" strike="noStrike" cap="none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" name="Google Shape;14;p1"/>
          <p:cNvSpPr/>
          <p:nvPr/>
        </p:nvSpPr>
        <p:spPr>
          <a:xfrm rot="10800000">
            <a:off x="0" y="787400"/>
            <a:ext cx="9144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73025" y="6596063"/>
            <a:ext cx="4945063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U.S. DEPARTMENT OF ENERGY       OFFICE OF ENERGY EFFICIENCY &amp; RENEWABLE ENERGY</a:t>
            </a:r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body" idx="1"/>
          </p:nvPr>
        </p:nvSpPr>
        <p:spPr>
          <a:xfrm>
            <a:off x="360363" y="104775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60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762000"/>
            <a:ext cx="7772400" cy="4190999"/>
          </a:xfrm>
        </p:spPr>
        <p:txBody>
          <a:bodyPr>
            <a:normAutofit/>
          </a:bodyPr>
          <a:lstStyle/>
          <a:p>
            <a:pPr algn="r"/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  <a:t>Workshop:</a:t>
            </a:r>
            <a:br>
              <a:rPr lang="en-US" sz="36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3600" dirty="0"/>
              <a:t>Next Generation Retrofits for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Multi-family Buildings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December 11, 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</a:rPr>
              <a:t>2018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0800" y="4686300"/>
            <a:ext cx="6400800" cy="1752600"/>
          </a:xfrm>
        </p:spPr>
        <p:txBody>
          <a:bodyPr/>
          <a:lstStyle/>
          <a:p>
            <a:pPr algn="r"/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Report Out</a:t>
            </a:r>
          </a:p>
        </p:txBody>
      </p:sp>
      <p:pic>
        <p:nvPicPr>
          <p:cNvPr id="1030" name="Picture 6" descr="Image result for department of energy energy efficiency and renewable energ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93" y="3698543"/>
            <a:ext cx="2817043" cy="144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california energy commission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068" y="3352664"/>
            <a:ext cx="2437532" cy="243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776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BUILDING ENVELOPE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759346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274638"/>
            <a:ext cx="8465574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Session Building Envelope: R&amp;D Challenges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Challenges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/>
              <a:t>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09804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274638"/>
            <a:ext cx="8701548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Session Building Envelope: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Priority R&amp;D  Solutions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>
            <a:normAutofit/>
          </a:bodyPr>
          <a:lstStyle/>
          <a:p>
            <a:r>
              <a:rPr lang="en-US" dirty="0" smtClean="0"/>
              <a:t>Short-term</a:t>
            </a:r>
            <a:endParaRPr lang="en-US" dirty="0"/>
          </a:p>
          <a:p>
            <a:pPr lvl="1"/>
            <a:r>
              <a:rPr lang="en-US" dirty="0" smtClean="0"/>
              <a:t>L</a:t>
            </a:r>
          </a:p>
          <a:p>
            <a:r>
              <a:rPr lang="en-US" dirty="0" smtClean="0"/>
              <a:t>Long-term</a:t>
            </a:r>
            <a:endParaRPr lang="en-US" dirty="0"/>
          </a:p>
          <a:p>
            <a:pPr lvl="1"/>
            <a:r>
              <a:rPr lang="en-US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3027428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HVAC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723190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Session HVAC: R&amp;D Challenges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Challenges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/>
              <a:t>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78352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Session HVAC: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 Priority R&amp;D Solutions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>
            <a:normAutofit/>
          </a:bodyPr>
          <a:lstStyle/>
          <a:p>
            <a:r>
              <a:rPr lang="en-US" dirty="0" smtClean="0"/>
              <a:t>Short-term</a:t>
            </a:r>
            <a:endParaRPr lang="en-US" dirty="0"/>
          </a:p>
          <a:p>
            <a:pPr lvl="1"/>
            <a:r>
              <a:rPr lang="en-US" dirty="0" smtClean="0"/>
              <a:t>L</a:t>
            </a:r>
          </a:p>
          <a:p>
            <a:r>
              <a:rPr lang="en-US" dirty="0" smtClean="0"/>
              <a:t>Long-term</a:t>
            </a:r>
            <a:endParaRPr lang="en-US" dirty="0"/>
          </a:p>
          <a:p>
            <a:pPr lvl="1"/>
            <a:r>
              <a:rPr lang="en-US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3766918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MIXED GROUPS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697798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Mixed Session 1: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Innovative Approaches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Challenges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/>
              <a:t>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41287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66294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Mixed Session </a:t>
            </a:r>
            <a:r>
              <a:rPr lang="en-US" sz="3600" dirty="0" smtClean="0">
                <a:solidFill>
                  <a:schemeClr val="accent1">
                    <a:lumMod val="50000"/>
                  </a:schemeClr>
                </a:solidFill>
              </a:rPr>
              <a:t>2: Innovative Approaches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Challenges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/>
              <a:t>l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5662139"/>
      </p:ext>
    </p:extLst>
  </p:cSld>
  <p:clrMapOvr>
    <a:masterClrMapping/>
  </p:clrMapOvr>
</p:sld>
</file>

<file path=ppt/theme/theme1.xml><?xml version="1.0" encoding="utf-8"?>
<a:theme xmlns:a="http://schemas.openxmlformats.org/drawingml/2006/main" name="FEMP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61</Words>
  <Application>Microsoft Office PowerPoint</Application>
  <PresentationFormat>On-screen Show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Noto Sans Symbols</vt:lpstr>
      <vt:lpstr>Arial</vt:lpstr>
      <vt:lpstr>Courier New</vt:lpstr>
      <vt:lpstr>Calibri</vt:lpstr>
      <vt:lpstr>Source Sans Pro</vt:lpstr>
      <vt:lpstr>FEMP PPT</vt:lpstr>
      <vt:lpstr>Workshop: Next Generation Retrofits for  Multi-family Buildings  December 11, 2018  </vt:lpstr>
      <vt:lpstr>BUILDING ENVELOPE</vt:lpstr>
      <vt:lpstr>Session Building Envelope: R&amp;D Challenges</vt:lpstr>
      <vt:lpstr>Session Building Envelope: Priority R&amp;D  Solutions</vt:lpstr>
      <vt:lpstr>HVAC</vt:lpstr>
      <vt:lpstr>Session HVAC: R&amp;D Challenges</vt:lpstr>
      <vt:lpstr>Session HVAC: Priority R&amp;D Solutions</vt:lpstr>
      <vt:lpstr>MIXED GROUPS</vt:lpstr>
      <vt:lpstr>Mixed Session 1: Innovative Approaches</vt:lpstr>
      <vt:lpstr>Mixed Session 2: Innovative Approaches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Workshop: Pre-Fab Technologies for  High Performance Retrofits  October 3, 2018</dc:title>
  <dc:creator>Zalis, Walter</dc:creator>
  <cp:lastModifiedBy>Zalis, Walter</cp:lastModifiedBy>
  <cp:revision>5</cp:revision>
  <dcterms:modified xsi:type="dcterms:W3CDTF">2018-12-07T05:33:47Z</dcterms:modified>
</cp:coreProperties>
</file>