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440" r:id="rId2"/>
    <p:sldId id="2559" r:id="rId3"/>
    <p:sldId id="2561" r:id="rId4"/>
    <p:sldId id="25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549BB1-8A5D-4612-8E51-D2C998D1C2B3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B8A4B-99AB-46F7-8EBA-10254BDAB5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150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086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behind renewable energy integration and controlled charging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FB8A4B-99AB-46F7-8EBA-10254BDAB5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580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EDF01-0A52-4968-96D1-FBD1D600E0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71E979-3020-4CE5-9888-32CFE9DA7F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44C626-7AE5-434A-A369-B19908BC7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DDD12-6EA3-4969-8187-7342207EA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58867-1E3E-4969-B847-6B2066B3C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389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50757-0917-40C5-8BAC-C58ABBCBA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B245F-CA91-4C82-9D4A-F7D036659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B5DAFE-DF8A-4E61-897F-A088C4CE4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E7557-F308-44D5-9354-BA4619563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1C1BA-D637-45B1-B985-A88304339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966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D5F34-DF69-4CBC-8AF6-47ADE3141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E00B1-EDE6-40AB-BC55-D685A989C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FE8EA-799D-4663-9D3F-D143A16C0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E07901-646F-4058-9C69-A51E5FF4D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DD9DE-4668-40E2-9A0F-B80C08C42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790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3EBB2-5A2C-4F98-91FA-E277B4819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3A983-305A-43CB-BE55-6DBC0B2ADF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BB51C5-84BC-4EDC-94FB-54FB4F2A7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91F84F-762D-479B-B202-977FA9195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BB7085-1ED4-445D-8497-6A9E3CEE4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5EB464-C69E-487E-A9E1-B4ADD6CA4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632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E2E2B-848A-4C44-ADFF-BCCF2CFF9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E337F9-B541-43EA-BAA0-05A038701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03DA9B-2987-435C-B7B8-D3836E339B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367CDE-9AD0-49E3-AAD3-EDB0636EAB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671037-C66C-44D3-B764-C121298CDD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01321A-390F-413C-B61C-36D6F92D5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C33125-6020-454C-BC09-B71177EC1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F25C4C-A5AA-4962-83F3-28B3436AD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334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1CC65-B3E3-4F68-B261-1CA07393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0E18B-FB34-4358-A056-5FB82CD4A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96F5C9-31DE-41B2-BD49-F6C59EBA1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1226D3-AA6C-48D0-B945-3656A0164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736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0C4BA1-E26F-40CC-87E3-D7443FFE6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E3FB55-7189-4CD3-A66F-EF321DA08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B9ABC-4E53-414E-9814-68449844C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741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21CA6-11E0-498A-B43D-A4CB9186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8132B-C688-4424-AF2D-0969B61FE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876FED-30F2-4221-BE88-7E8E0E1EAD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CE602D-5E8B-4F4F-833B-33D59ADEA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5951C6-92D1-45DE-8D67-B2B2935ED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447BDA-BC02-4175-BE55-6C9C0BEB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40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8D39-99BB-42F7-AC3D-B55061CE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D70BDE-F752-41C1-B0AF-056E6CBDBA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281481-5687-4E1D-8A35-EF5B70BFF7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495EAF-503B-403C-9D66-137CA2A25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BAEFA4-2DFD-400B-852D-A57DA8D51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90919B-119C-4645-B9CA-AEAFF4324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735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1F457-234B-4EF6-A17E-6D8E2B059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C77814-02CA-4AE7-922A-416AB556C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C077D2-623B-4104-BB57-9770F0B5C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F7647-5D19-4D2E-9875-0814F6BD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E73AF-EFA2-47E5-BE28-7998995AC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300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328AD9-EDE9-4828-B014-32944FF11F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803508-D481-41FB-BE92-838525BFCA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66D84-D549-489B-8BA1-BD6FE41B9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B0515B-E84C-4EE9-9197-E2E099FB1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0CB7B-EDBF-451A-B2D3-F511CE7EB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53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ackground Image">
            <a:extLst>
              <a:ext uri="{FF2B5EF4-FFF2-40B4-BE49-F238E27FC236}">
                <a16:creationId xmlns:a16="http://schemas.microsoft.com/office/drawing/2014/main" id="{798BA581-4A58-5C47-9550-1A726BFE9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6" b="13746"/>
          <a:stretch>
            <a:fillRect/>
          </a:stretch>
        </p:blipFill>
        <p:spPr>
          <a:xfrm>
            <a:off x="0" y="0"/>
            <a:ext cx="12192001" cy="4977442"/>
          </a:xfrm>
          <a:prstGeom prst="rect">
            <a:avLst/>
          </a:prstGeom>
        </p:spPr>
      </p:pic>
      <p:sp>
        <p:nvSpPr>
          <p:cNvPr id="8" name="Gradient">
            <a:extLst>
              <a:ext uri="{FF2B5EF4-FFF2-40B4-BE49-F238E27FC236}">
                <a16:creationId xmlns:a16="http://schemas.microsoft.com/office/drawing/2014/main" id="{92F73233-AED4-4F45-BFBA-D94AC0957830}"/>
              </a:ext>
            </a:extLst>
          </p:cNvPr>
          <p:cNvSpPr/>
          <p:nvPr userDrawn="1"/>
        </p:nvSpPr>
        <p:spPr>
          <a:xfrm rot="10800000">
            <a:off x="0" y="0"/>
            <a:ext cx="12192000" cy="4977441"/>
          </a:xfrm>
          <a:prstGeom prst="rect">
            <a:avLst/>
          </a:prstGeom>
          <a:gradFill>
            <a:gsLst>
              <a:gs pos="0">
                <a:schemeClr val="accent1">
                  <a:alpha val="92000"/>
                </a:schemeClr>
              </a:gs>
              <a:gs pos="50000">
                <a:srgbClr val="009CDB">
                  <a:alpha val="95000"/>
                </a:srgbClr>
              </a:gs>
              <a:gs pos="100000">
                <a:srgbClr val="7030A0">
                  <a:alpha val="92000"/>
                </a:srgbClr>
              </a:gs>
            </a:gsLst>
            <a:lin ang="3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Calibri" panose="020F0502020204030204" pitchFamily="34" charset="0"/>
            </a:endParaRPr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94FB6B62-979A-584E-A7D9-CBB87EB4F8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86262" y="5355772"/>
            <a:ext cx="3140208" cy="1079951"/>
          </a:xfrm>
          <a:prstGeom prst="rect">
            <a:avLst/>
          </a:prstGeom>
        </p:spPr>
      </p:pic>
      <p:sp>
        <p:nvSpPr>
          <p:cNvPr id="15" name="Title">
            <a:extLst>
              <a:ext uri="{FF2B5EF4-FFF2-40B4-BE49-F238E27FC236}">
                <a16:creationId xmlns:a16="http://schemas.microsoft.com/office/drawing/2014/main" id="{C37A2824-C02F-0F46-81F4-FEA6B524E8F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10811" y="1375324"/>
            <a:ext cx="10170379" cy="1761262"/>
          </a:xfrm>
        </p:spPr>
        <p:txBody>
          <a:bodyPr anchor="b">
            <a:noAutofit/>
          </a:bodyPr>
          <a:lstStyle>
            <a:lvl1pPr algn="ctr">
              <a:defRPr sz="575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726E3926-4F16-7B49-93B0-EE2ABE6B58E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10811" y="3205877"/>
            <a:ext cx="10170379" cy="37593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700" i="1">
                <a:solidFill>
                  <a:schemeClr val="bg1"/>
                </a:solidFill>
                <a:latin typeface="+mn-lt"/>
              </a:defRPr>
            </a:lvl1pPr>
            <a:lvl2pPr marL="228600" indent="0" algn="ctr">
              <a:buNone/>
              <a:defRPr sz="1000"/>
            </a:lvl2pPr>
            <a:lvl3pPr marL="457200" indent="0" algn="ctr">
              <a:buNone/>
              <a:defRPr sz="900"/>
            </a:lvl3pPr>
            <a:lvl4pPr marL="685800" indent="0" algn="ctr">
              <a:buNone/>
              <a:defRPr sz="800"/>
            </a:lvl4pPr>
            <a:lvl5pPr marL="914400" indent="0" algn="ctr">
              <a:buNone/>
              <a:defRPr sz="800"/>
            </a:lvl5pPr>
            <a:lvl6pPr marL="1143000" indent="0" algn="ctr">
              <a:buNone/>
              <a:defRPr sz="800"/>
            </a:lvl6pPr>
            <a:lvl7pPr marL="1371600" indent="0" algn="ctr">
              <a:buNone/>
              <a:defRPr sz="800"/>
            </a:lvl7pPr>
            <a:lvl8pPr marL="1600200" indent="0" algn="ctr">
              <a:buNone/>
              <a:defRPr sz="800"/>
            </a:lvl8pPr>
            <a:lvl9pPr marL="1828800" indent="0" algn="ctr">
              <a:buNone/>
              <a:defRPr sz="800"/>
            </a:lvl9pPr>
          </a:lstStyle>
          <a:p>
            <a:r>
              <a:rPr lang="en-US" dirty="0"/>
              <a:t>Presentation Subtitle</a:t>
            </a:r>
          </a:p>
        </p:txBody>
      </p:sp>
      <p:sp>
        <p:nvSpPr>
          <p:cNvPr id="18" name="Thanks">
            <a:extLst>
              <a:ext uri="{FF2B5EF4-FFF2-40B4-BE49-F238E27FC236}">
                <a16:creationId xmlns:a16="http://schemas.microsoft.com/office/drawing/2014/main" id="{1448E780-4D81-6C4C-AC76-766FC02FE799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1010811" y="4160251"/>
            <a:ext cx="10170379" cy="411956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n-US" dirty="0"/>
              <a:t>Special thanks to CSE staff</a:t>
            </a:r>
          </a:p>
        </p:txBody>
      </p:sp>
      <p:sp>
        <p:nvSpPr>
          <p:cNvPr id="13" name="Presenter">
            <a:extLst>
              <a:ext uri="{FF2B5EF4-FFF2-40B4-BE49-F238E27FC236}">
                <a16:creationId xmlns:a16="http://schemas.microsoft.com/office/drawing/2014/main" id="{3B4A5BC1-2BA2-444B-858B-847476469B5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5307" y="5984154"/>
            <a:ext cx="7787099" cy="51539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700"/>
            </a:lvl1pPr>
          </a:lstStyle>
          <a:p>
            <a:pPr lvl="0"/>
            <a:r>
              <a:rPr lang="en-US" dirty="0"/>
              <a:t>Presenter, Presenter Title</a:t>
            </a:r>
          </a:p>
        </p:txBody>
      </p:sp>
      <p:sp>
        <p:nvSpPr>
          <p:cNvPr id="17" name="Date">
            <a:extLst>
              <a:ext uri="{FF2B5EF4-FFF2-40B4-BE49-F238E27FC236}">
                <a16:creationId xmlns:a16="http://schemas.microsoft.com/office/drawing/2014/main" id="{43607A4F-3859-484E-94F4-3D1F3DE8D1B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5307" y="5563155"/>
            <a:ext cx="2723924" cy="4210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0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 dirty="0"/>
              <a:t>Month Day, Year</a:t>
            </a:r>
          </a:p>
        </p:txBody>
      </p:sp>
    </p:spTree>
    <p:extLst>
      <p:ext uri="{BB962C8B-B14F-4D97-AF65-F5344CB8AC3E}">
        <p14:creationId xmlns:p14="http://schemas.microsoft.com/office/powerpoint/2010/main" val="33733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Pag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">
            <a:extLst>
              <a:ext uri="{FF2B5EF4-FFF2-40B4-BE49-F238E27FC236}">
                <a16:creationId xmlns:a16="http://schemas.microsoft.com/office/drawing/2014/main" id="{A4B97A2B-8EC8-A147-AB5F-A6430820A154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1757540" y="1783976"/>
            <a:ext cx="8672853" cy="4096871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700">
                <a:latin typeface="+mn-lt"/>
              </a:defRPr>
            </a:lvl1pPr>
            <a:lvl2pPr>
              <a:defRPr sz="2700">
                <a:latin typeface="+mn-lt"/>
              </a:defRPr>
            </a:lvl2pPr>
            <a:lvl3pPr>
              <a:defRPr sz="2700">
                <a:latin typeface="+mn-lt"/>
              </a:defRPr>
            </a:lvl3pPr>
            <a:lvl4pPr>
              <a:defRPr sz="2700">
                <a:latin typeface="+mn-lt"/>
              </a:defRPr>
            </a:lvl4pPr>
            <a:lvl5pPr>
              <a:defRPr sz="2700">
                <a:latin typeface="+mn-lt"/>
              </a:defRPr>
            </a:lvl5pPr>
            <a:lvl6pPr>
              <a:defRPr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">
            <a:extLst>
              <a:ext uri="{FF2B5EF4-FFF2-40B4-BE49-F238E27FC236}">
                <a16:creationId xmlns:a16="http://schemas.microsoft.com/office/drawing/2014/main" id="{47F37885-9A67-8444-BE11-D6BDD0865577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685978" y="372793"/>
            <a:ext cx="10767567" cy="819616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4400" b="0" i="0">
                <a:latin typeface="+mj-lt"/>
                <a:cs typeface="Calibri" panose="020F0502020204030204" pitchFamily="34" charset="0"/>
              </a:defRPr>
            </a:lvl1pPr>
            <a:lvl2pPr>
              <a:defRPr sz="3400"/>
            </a:lvl2pPr>
            <a:lvl3pPr>
              <a:defRPr sz="3400"/>
            </a:lvl3pPr>
            <a:lvl4pPr>
              <a:defRPr sz="3400"/>
            </a:lvl4pPr>
            <a:lvl5pPr>
              <a:defRPr sz="3400"/>
            </a:lvl5pPr>
          </a:lstStyle>
          <a:p>
            <a:pPr lvl="0"/>
            <a:r>
              <a:rPr lang="en-US" dirty="0"/>
              <a:t>Slide Title</a:t>
            </a:r>
          </a:p>
        </p:txBody>
      </p:sp>
      <p:cxnSp>
        <p:nvCxnSpPr>
          <p:cNvPr id="9" name="Divider">
            <a:extLst>
              <a:ext uri="{FF2B5EF4-FFF2-40B4-BE49-F238E27FC236}">
                <a16:creationId xmlns:a16="http://schemas.microsoft.com/office/drawing/2014/main" id="{D1DA889B-201E-F64E-B33B-818780654564}"/>
              </a:ext>
            </a:extLst>
          </p:cNvPr>
          <p:cNvCxnSpPr/>
          <p:nvPr userDrawn="1"/>
        </p:nvCxnSpPr>
        <p:spPr>
          <a:xfrm>
            <a:off x="5715351" y="1273792"/>
            <a:ext cx="682447" cy="0"/>
          </a:xfrm>
          <a:prstGeom prst="line">
            <a:avLst/>
          </a:prstGeom>
          <a:ln w="4572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# Oval">
            <a:extLst>
              <a:ext uri="{FF2B5EF4-FFF2-40B4-BE49-F238E27FC236}">
                <a16:creationId xmlns:a16="http://schemas.microsoft.com/office/drawing/2014/main" id="{5B559599-263B-334F-A302-A55ECC02B85A}"/>
              </a:ext>
            </a:extLst>
          </p:cNvPr>
          <p:cNvSpPr>
            <a:spLocks noChangeAspect="1"/>
          </p:cNvSpPr>
          <p:nvPr userDrawn="1"/>
        </p:nvSpPr>
        <p:spPr>
          <a:xfrm>
            <a:off x="11453545" y="6150067"/>
            <a:ext cx="411587" cy="411480"/>
          </a:xfrm>
          <a:prstGeom prst="ellipse">
            <a:avLst/>
          </a:prstGeom>
          <a:solidFill>
            <a:schemeClr val="tx1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solidFill>
                <a:schemeClr val="accent1">
                  <a:lumMod val="40000"/>
                  <a:lumOff val="6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2278BE8-D282-9A42-AD8B-28A0653ED3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3545" y="6173245"/>
            <a:ext cx="411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DB8F626C-CEBF-614D-89D9-D0BEA80BC35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845570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(Text &amp; Graphic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">
            <a:extLst>
              <a:ext uri="{FF2B5EF4-FFF2-40B4-BE49-F238E27FC236}">
                <a16:creationId xmlns:a16="http://schemas.microsoft.com/office/drawing/2014/main" id="{42D8FD8F-620D-B54A-B5EB-AE222DDE48C0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685978" y="386860"/>
            <a:ext cx="10767567" cy="819616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4400" b="0" i="0">
                <a:latin typeface="+mj-lt"/>
                <a:cs typeface="Calibri" panose="020F0502020204030204" pitchFamily="34" charset="0"/>
              </a:defRPr>
            </a:lvl1pPr>
            <a:lvl2pPr>
              <a:defRPr sz="3400"/>
            </a:lvl2pPr>
            <a:lvl3pPr>
              <a:defRPr sz="3400"/>
            </a:lvl3pPr>
            <a:lvl4pPr>
              <a:defRPr sz="3400"/>
            </a:lvl4pPr>
            <a:lvl5pPr>
              <a:defRPr sz="3400"/>
            </a:lvl5pPr>
          </a:lstStyle>
          <a:p>
            <a:pPr lvl="0"/>
            <a:r>
              <a:rPr lang="en-US" dirty="0"/>
              <a:t>Slide Title</a:t>
            </a:r>
          </a:p>
        </p:txBody>
      </p:sp>
      <p:sp>
        <p:nvSpPr>
          <p:cNvPr id="18" name="Content Placeholder">
            <a:extLst>
              <a:ext uri="{FF2B5EF4-FFF2-40B4-BE49-F238E27FC236}">
                <a16:creationId xmlns:a16="http://schemas.microsoft.com/office/drawing/2014/main" id="{3C255E06-1DA3-234C-82BE-730868964FA2}"/>
              </a:ext>
            </a:extLst>
          </p:cNvPr>
          <p:cNvSpPr>
            <a:spLocks noGrp="1"/>
          </p:cNvSpPr>
          <p:nvPr>
            <p:ph sz="quarter" idx="63"/>
          </p:nvPr>
        </p:nvSpPr>
        <p:spPr>
          <a:xfrm>
            <a:off x="6096000" y="1737519"/>
            <a:ext cx="5760232" cy="41612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">
            <a:extLst>
              <a:ext uri="{FF2B5EF4-FFF2-40B4-BE49-F238E27FC236}">
                <a16:creationId xmlns:a16="http://schemas.microsoft.com/office/drawing/2014/main" id="{E573DBFD-5EB9-2347-A8EE-9DD267B8759B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685979" y="1737360"/>
            <a:ext cx="5029372" cy="4027488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ts val="26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700"/>
            </a:lvl1pPr>
            <a:lvl2pPr marL="685629" indent="-228543">
              <a:lnSpc>
                <a:spcPts val="26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700"/>
            </a:lvl2pPr>
            <a:lvl3pPr marL="1142715" indent="-228543">
              <a:lnSpc>
                <a:spcPts val="26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700"/>
            </a:lvl3pPr>
            <a:lvl4pPr marL="1599800" indent="-228543">
              <a:lnSpc>
                <a:spcPts val="26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700"/>
            </a:lvl4pPr>
            <a:lvl5pPr marL="2056886" indent="-228543">
              <a:buFont typeface="Arial" panose="020B0604020202020204" pitchFamily="34" charset="0"/>
              <a:buChar char="•"/>
              <a:defRPr sz="2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lide # Oval">
            <a:extLst>
              <a:ext uri="{FF2B5EF4-FFF2-40B4-BE49-F238E27FC236}">
                <a16:creationId xmlns:a16="http://schemas.microsoft.com/office/drawing/2014/main" id="{7036AD4E-BC3B-AA48-8652-BCE116FC702C}"/>
              </a:ext>
            </a:extLst>
          </p:cNvPr>
          <p:cNvSpPr>
            <a:spLocks noChangeAspect="1"/>
          </p:cNvSpPr>
          <p:nvPr userDrawn="1"/>
        </p:nvSpPr>
        <p:spPr>
          <a:xfrm>
            <a:off x="11453545" y="6150067"/>
            <a:ext cx="411587" cy="411480"/>
          </a:xfrm>
          <a:prstGeom prst="ellipse">
            <a:avLst/>
          </a:prstGeom>
          <a:solidFill>
            <a:schemeClr val="tx1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solidFill>
                <a:schemeClr val="accent1">
                  <a:lumMod val="40000"/>
                  <a:lumOff val="6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D1A8140-3D99-C24B-B914-A466EF7E8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3545" y="6173245"/>
            <a:ext cx="411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DB8F626C-CEBF-614D-89D9-D0BEA80BC35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Divider">
            <a:extLst>
              <a:ext uri="{FF2B5EF4-FFF2-40B4-BE49-F238E27FC236}">
                <a16:creationId xmlns:a16="http://schemas.microsoft.com/office/drawing/2014/main" id="{49FDAF9B-0C2D-2048-AFED-C04141324B98}"/>
              </a:ext>
            </a:extLst>
          </p:cNvPr>
          <p:cNvCxnSpPr/>
          <p:nvPr userDrawn="1"/>
        </p:nvCxnSpPr>
        <p:spPr>
          <a:xfrm>
            <a:off x="5715351" y="1287859"/>
            <a:ext cx="682447" cy="0"/>
          </a:xfrm>
          <a:prstGeom prst="line">
            <a:avLst/>
          </a:prstGeom>
          <a:ln w="4572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430133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F47BD8-5896-4B6D-ACEF-4DEE2938B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72453A-FC35-44BC-B467-1FBCA27FF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660C2-6B0A-4BB2-8902-360EDF5CED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EC085-A463-455B-9889-3393536D24D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FE0FC-41BB-4D65-8141-707878369A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F18CF-7465-4014-9A3A-E47B542388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EAE47-FA7D-4676-8C48-AA022CAF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534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CCC84F-0823-EB46-9403-2A107F5692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 Sociotechnical Perspective of Vehicle-to-Building: 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8276D156-9BF1-364F-9A97-693A1FBA49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/>
              <a:t>Applying Nordic Lessons To California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750EB55-61B4-7543-9E47-FC47FD90F112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3CD9528-9A6E-3C44-B908-A924785D74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Lance Noel, Senior Research Analyst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FC38E41-FC33-AB44-8B92-1071575D198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75307" y="5563155"/>
            <a:ext cx="4174246" cy="421000"/>
          </a:xfrm>
        </p:spPr>
        <p:txBody>
          <a:bodyPr/>
          <a:lstStyle/>
          <a:p>
            <a:r>
              <a:rPr lang="en-US" dirty="0"/>
              <a:t>CEC Workshop 1/25/2021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90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4B2534A-B017-4746-9869-519794E7693E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/>
          <a:lstStyle/>
          <a:p>
            <a:r>
              <a:rPr lang="en-US" dirty="0"/>
              <a:t>Brief Introduction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DAA91A-A463-2B40-9CA5-5FA12B4A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B8F626C-CEBF-614D-89D9-D0BEA80BC35B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8EFDB75-B15C-449E-913E-9DADA6C86244}"/>
              </a:ext>
            </a:extLst>
          </p:cNvPr>
          <p:cNvSpPr txBox="1">
            <a:spLocks/>
          </p:cNvSpPr>
          <p:nvPr/>
        </p:nvSpPr>
        <p:spPr>
          <a:xfrm>
            <a:off x="937945" y="1648072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3 Year Research grant (Dec 2015 to Dec 2018)</a:t>
            </a:r>
          </a:p>
          <a:p>
            <a:r>
              <a:rPr lang="en-US" dirty="0"/>
              <a:t>Sociotechnical diffusion of V2G in the 5 Nordic countries </a:t>
            </a:r>
          </a:p>
          <a:p>
            <a:r>
              <a:rPr lang="en-US" dirty="0"/>
              <a:t>Mixed methodologies, including: </a:t>
            </a:r>
          </a:p>
          <a:p>
            <a:pPr lvl="1"/>
            <a:r>
              <a:rPr lang="en-US" dirty="0"/>
              <a:t>257 Expert interviews across 17 cities</a:t>
            </a:r>
          </a:p>
          <a:p>
            <a:pPr lvl="1"/>
            <a:r>
              <a:rPr lang="en-US" dirty="0"/>
              <a:t>5,000+ participant consumer survey (with choice experiment)</a:t>
            </a:r>
          </a:p>
          <a:p>
            <a:pPr lvl="1"/>
            <a:r>
              <a:rPr lang="en-US" dirty="0"/>
              <a:t>8 Focus groups with 50+ total participants</a:t>
            </a:r>
          </a:p>
          <a:p>
            <a:pPr lvl="1"/>
            <a:r>
              <a:rPr lang="en-US" dirty="0"/>
              <a:t>126 mystery shopping dealer visits across all five countries</a:t>
            </a:r>
          </a:p>
          <a:p>
            <a:r>
              <a:rPr lang="en-US" dirty="0"/>
              <a:t>Outputs: 47+ journal articles and a book on V2G</a:t>
            </a:r>
          </a:p>
        </p:txBody>
      </p:sp>
    </p:spTree>
    <p:extLst>
      <p:ext uri="{BB962C8B-B14F-4D97-AF65-F5344CB8AC3E}">
        <p14:creationId xmlns:p14="http://schemas.microsoft.com/office/powerpoint/2010/main" val="103089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3D116048-2F1A-0241-BA8F-2F2E11909E85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/>
          <a:lstStyle/>
          <a:p>
            <a:r>
              <a:rPr lang="en-US" dirty="0"/>
              <a:t>Key Insights from Nordics and V2G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BE4923-3927-6B47-B9E2-6BEA51B1EE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2150" y="6173245"/>
            <a:ext cx="411481" cy="365125"/>
          </a:xfrm>
          <a:prstGeom prst="rect">
            <a:avLst/>
          </a:prstGeom>
        </p:spPr>
        <p:txBody>
          <a:bodyPr/>
          <a:lstStyle/>
          <a:p>
            <a:fld id="{DB8F626C-CEBF-614D-89D9-D0BEA80BC35B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29B2E3-3BCF-F94B-AB77-B987C533275D}"/>
              </a:ext>
            </a:extLst>
          </p:cNvPr>
          <p:cNvSpPr txBox="1"/>
          <p:nvPr/>
        </p:nvSpPr>
        <p:spPr>
          <a:xfrm>
            <a:off x="1629469" y="1521109"/>
            <a:ext cx="8200065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2800" b="1" dirty="0"/>
              <a:t>Overall awareness of V2G remains very low</a:t>
            </a:r>
            <a:endParaRPr lang="en-US" sz="2700" dirty="0">
              <a:latin typeface="+mj-lt"/>
              <a:ea typeface="Open Sans Semibold" charset="0"/>
              <a:cs typeface="Calibri" panose="020F0502020204030204" pitchFamily="34" charset="0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06862BA6-A413-F74F-B282-E143E309AB77}"/>
              </a:ext>
            </a:extLst>
          </p:cNvPr>
          <p:cNvSpPr txBox="1">
            <a:spLocks/>
          </p:cNvSpPr>
          <p:nvPr/>
        </p:nvSpPr>
        <p:spPr>
          <a:xfrm>
            <a:off x="1168946" y="2044329"/>
            <a:ext cx="9312512" cy="78332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200" dirty="0">
                <a:solidFill>
                  <a:prstClr val="black"/>
                </a:solidFill>
                <a:latin typeface="Calibri" panose="020F0502020204030204"/>
                <a:cs typeface="+mn-cs"/>
              </a:rPr>
              <a:t>&lt;10% Nordics surveyed were aware of V2G</a:t>
            </a:r>
          </a:p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200" dirty="0">
                <a:solidFill>
                  <a:srgbClr val="FF0000"/>
                </a:solidFill>
                <a:latin typeface="Calibri" panose="020F0502020204030204"/>
                <a:cs typeface="+mn-cs"/>
              </a:rPr>
              <a:t>0%</a:t>
            </a:r>
            <a:r>
              <a:rPr lang="en-US" sz="2200" dirty="0">
                <a:solidFill>
                  <a:prstClr val="black"/>
                </a:solidFill>
                <a:latin typeface="Calibri" panose="020F0502020204030204"/>
                <a:cs typeface="+mn-cs"/>
              </a:rPr>
              <a:t> present in focus groups were aware of V2G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C990C61-8EA7-3A40-AF57-5827B1693C10}"/>
              </a:ext>
            </a:extLst>
          </p:cNvPr>
          <p:cNvSpPr txBox="1"/>
          <p:nvPr/>
        </p:nvSpPr>
        <p:spPr>
          <a:xfrm>
            <a:off x="1629469" y="2851093"/>
            <a:ext cx="7472096" cy="93871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2800" b="1" dirty="0"/>
              <a:t>V2G valuation is both low and high</a:t>
            </a:r>
          </a:p>
          <a:p>
            <a:endParaRPr lang="en-US" sz="2700" dirty="0">
              <a:latin typeface="+mj-lt"/>
              <a:ea typeface="Open Sans Semibold" charset="0"/>
              <a:cs typeface="Calibri" panose="020F0502020204030204" pitchFamily="34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BEC8052A-D505-2A4E-800E-D5EB37FBFAB0}"/>
              </a:ext>
            </a:extLst>
          </p:cNvPr>
          <p:cNvSpPr txBox="1">
            <a:spLocks/>
          </p:cNvSpPr>
          <p:nvPr/>
        </p:nvSpPr>
        <p:spPr>
          <a:xfrm>
            <a:off x="1113194" y="3351244"/>
            <a:ext cx="11006196" cy="8387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Iceland, Sweden and Denmark were </a:t>
            </a:r>
            <a:r>
              <a:rPr lang="en-US" sz="2400" dirty="0">
                <a:solidFill>
                  <a:srgbClr val="FF0000"/>
                </a:solidFill>
                <a:latin typeface="Calibri" panose="020F0502020204030204"/>
                <a:cs typeface="+mn-cs"/>
              </a:rPr>
              <a:t>not</a:t>
            </a:r>
            <a:r>
              <a:rPr lang="en-US" sz="2400" b="1" i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willing to pay for an EV w/ V2G capability</a:t>
            </a:r>
          </a:p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Norway and Finland were willing to pay </a:t>
            </a:r>
            <a:r>
              <a:rPr lang="en-US" sz="24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$3,800</a:t>
            </a: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 and </a:t>
            </a:r>
            <a:r>
              <a:rPr lang="en-US" sz="24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$5,200</a:t>
            </a: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 for V2G capability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56FDF67-8E59-6D45-8B48-FC1843701CE8}"/>
              </a:ext>
            </a:extLst>
          </p:cNvPr>
          <p:cNvSpPr txBox="1"/>
          <p:nvPr/>
        </p:nvSpPr>
        <p:spPr>
          <a:xfrm>
            <a:off x="1629469" y="4282620"/>
            <a:ext cx="9973646" cy="95410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2800" b="1" dirty="0"/>
              <a:t>Consumers and experts intuitively connected bidirectionality to V2B and emergency backup power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706D0461-567A-C94F-8418-577115ACB563}"/>
              </a:ext>
            </a:extLst>
          </p:cNvPr>
          <p:cNvSpPr txBox="1">
            <a:spLocks/>
          </p:cNvSpPr>
          <p:nvPr/>
        </p:nvSpPr>
        <p:spPr>
          <a:xfrm>
            <a:off x="1168946" y="5177680"/>
            <a:ext cx="11023054" cy="117112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Consumer discussion of V2G focused on rooftop solar integration, emergency power and pro-social behavior </a:t>
            </a:r>
          </a:p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V2H was the </a:t>
            </a:r>
            <a:r>
              <a:rPr lang="en-US" sz="24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third </a:t>
            </a: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most common benefit described by experts  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BC2D755-B16D-044F-B419-6A2733C56D68}"/>
              </a:ext>
            </a:extLst>
          </p:cNvPr>
          <p:cNvSpPr/>
          <p:nvPr/>
        </p:nvSpPr>
        <p:spPr>
          <a:xfrm>
            <a:off x="1360178" y="5236727"/>
            <a:ext cx="78059" cy="10397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175696-9950-7F48-A34A-5FD60EC1E0F2}"/>
              </a:ext>
            </a:extLst>
          </p:cNvPr>
          <p:cNvSpPr/>
          <p:nvPr/>
        </p:nvSpPr>
        <p:spPr>
          <a:xfrm>
            <a:off x="1360178" y="3385194"/>
            <a:ext cx="78059" cy="7074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6AEB1C-BC19-3948-9F03-B168D5BBFBC6}"/>
              </a:ext>
            </a:extLst>
          </p:cNvPr>
          <p:cNvSpPr/>
          <p:nvPr/>
        </p:nvSpPr>
        <p:spPr>
          <a:xfrm>
            <a:off x="1344317" y="2105440"/>
            <a:ext cx="78059" cy="672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09818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3D116048-2F1A-0241-BA8F-2F2E11909E85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/>
          <a:lstStyle/>
          <a:p>
            <a:r>
              <a:rPr lang="en-US" dirty="0"/>
              <a:t>Sociotechnical Implications for V2B In CA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BE4923-3927-6B47-B9E2-6BEA51B1EE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2150" y="6173245"/>
            <a:ext cx="411481" cy="365125"/>
          </a:xfrm>
          <a:prstGeom prst="rect">
            <a:avLst/>
          </a:prstGeom>
        </p:spPr>
        <p:txBody>
          <a:bodyPr/>
          <a:lstStyle/>
          <a:p>
            <a:fld id="{DB8F626C-CEBF-614D-89D9-D0BEA80BC35B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29B2E3-3BCF-F94B-AB77-B987C533275D}"/>
              </a:ext>
            </a:extLst>
          </p:cNvPr>
          <p:cNvSpPr txBox="1"/>
          <p:nvPr/>
        </p:nvSpPr>
        <p:spPr>
          <a:xfrm>
            <a:off x="1549526" y="1455945"/>
            <a:ext cx="9902624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2800" b="1" dirty="0"/>
              <a:t>V2B can provide immediate value to consumers and boost V2G 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06862BA6-A413-F74F-B282-E143E309AB77}"/>
              </a:ext>
            </a:extLst>
          </p:cNvPr>
          <p:cNvSpPr txBox="1">
            <a:spLocks/>
          </p:cNvSpPr>
          <p:nvPr/>
        </p:nvSpPr>
        <p:spPr>
          <a:xfrm>
            <a:off x="1168946" y="1969011"/>
            <a:ext cx="9312512" cy="78332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Even without considering PSPS, Nordic consumers and experts believed V2B/V2H as a primary benefit of V2X </a:t>
            </a: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C990C61-8EA7-3A40-AF57-5827B1693C10}"/>
              </a:ext>
            </a:extLst>
          </p:cNvPr>
          <p:cNvSpPr txBox="1"/>
          <p:nvPr/>
        </p:nvSpPr>
        <p:spPr>
          <a:xfrm>
            <a:off x="1629468" y="2744196"/>
            <a:ext cx="9973645" cy="136960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2800" b="1" dirty="0"/>
              <a:t>V2B (and V2L) can be the “foot in the door” for consumer acceptance of V2G </a:t>
            </a:r>
            <a:endParaRPr lang="en-US" sz="2800" dirty="0"/>
          </a:p>
          <a:p>
            <a:endParaRPr lang="en-US" sz="2700" dirty="0">
              <a:latin typeface="+mj-lt"/>
              <a:ea typeface="Open Sans Semibold" charset="0"/>
              <a:cs typeface="Calibri" panose="020F0502020204030204" pitchFamily="34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BEC8052A-D505-2A4E-800E-D5EB37FBFAB0}"/>
              </a:ext>
            </a:extLst>
          </p:cNvPr>
          <p:cNvSpPr txBox="1">
            <a:spLocks/>
          </p:cNvSpPr>
          <p:nvPr/>
        </p:nvSpPr>
        <p:spPr>
          <a:xfrm>
            <a:off x="1152088" y="3592686"/>
            <a:ext cx="9973645" cy="7746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Consumers are casted as a primary barrier to V2G, but V2B can turn consumers into advocates and proponents</a:t>
            </a:r>
            <a:endParaRPr lang="en-US" sz="24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56FDF67-8E59-6D45-8B48-FC1843701CE8}"/>
              </a:ext>
            </a:extLst>
          </p:cNvPr>
          <p:cNvSpPr txBox="1"/>
          <p:nvPr/>
        </p:nvSpPr>
        <p:spPr>
          <a:xfrm>
            <a:off x="1549526" y="4368441"/>
            <a:ext cx="9973646" cy="95410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2800" b="1" dirty="0"/>
              <a:t>V2B is consistent with sociotechnical theory on developing niche technologies  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706D0461-567A-C94F-8418-577115ACB563}"/>
              </a:ext>
            </a:extLst>
          </p:cNvPr>
          <p:cNvSpPr txBox="1">
            <a:spLocks/>
          </p:cNvSpPr>
          <p:nvPr/>
        </p:nvSpPr>
        <p:spPr>
          <a:xfrm>
            <a:off x="1135230" y="5347912"/>
            <a:ext cx="11023054" cy="7746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algn="l" defTabSz="914400">
              <a:lnSpc>
                <a:spcPct val="90000"/>
              </a:lnSpc>
              <a:spcBef>
                <a:spcPts val="500"/>
              </a:spcBef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  <a:cs typeface="+mn-cs"/>
              </a:rPr>
              <a:t>V2B can create a “pre-niche” in the consumer market and leverage user innovation to feed into the emergence of a niche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BC2D755-B16D-044F-B419-6A2733C56D68}"/>
              </a:ext>
            </a:extLst>
          </p:cNvPr>
          <p:cNvSpPr/>
          <p:nvPr/>
        </p:nvSpPr>
        <p:spPr>
          <a:xfrm>
            <a:off x="1360178" y="5435151"/>
            <a:ext cx="78059" cy="600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175696-9950-7F48-A34A-5FD60EC1E0F2}"/>
              </a:ext>
            </a:extLst>
          </p:cNvPr>
          <p:cNvSpPr/>
          <p:nvPr/>
        </p:nvSpPr>
        <p:spPr>
          <a:xfrm>
            <a:off x="1360178" y="3600827"/>
            <a:ext cx="78059" cy="6921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6AEB1C-BC19-3948-9F03-B168D5BBFBC6}"/>
              </a:ext>
            </a:extLst>
          </p:cNvPr>
          <p:cNvSpPr/>
          <p:nvPr/>
        </p:nvSpPr>
        <p:spPr>
          <a:xfrm>
            <a:off x="1360178" y="1969011"/>
            <a:ext cx="78059" cy="7751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07706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1" ma:contentTypeDescription="Create a new document." ma:contentTypeScope="" ma:versionID="468f5ac4fc4e4bcb25e0b50045a3f21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40e67cf9f5b639718c202e487578dfe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7B735B3-9E39-4FD7-946C-4301917B09E5}"/>
</file>

<file path=customXml/itemProps2.xml><?xml version="1.0" encoding="utf-8"?>
<ds:datastoreItem xmlns:ds="http://schemas.openxmlformats.org/officeDocument/2006/customXml" ds:itemID="{3612B4A3-2505-443F-9BE2-0AF9326E6411}"/>
</file>

<file path=customXml/itemProps3.xml><?xml version="1.0" encoding="utf-8"?>
<ds:datastoreItem xmlns:ds="http://schemas.openxmlformats.org/officeDocument/2006/customXml" ds:itemID="{3B9A5852-1755-46AA-A5DF-9C9CD3DD36E7}"/>
</file>

<file path=docProps/app.xml><?xml version="1.0" encoding="utf-8"?>
<Properties xmlns="http://schemas.openxmlformats.org/officeDocument/2006/extended-properties" xmlns:vt="http://schemas.openxmlformats.org/officeDocument/2006/docPropsVTypes">
  <TotalTime>6170</TotalTime>
  <Words>318</Words>
  <Application>Microsoft Office PowerPoint</Application>
  <PresentationFormat>Widescreen</PresentationFormat>
  <Paragraphs>36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A Sociotechnical Perspective of Vehicle-to-Building: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Sociotechnical Perspective of Vehicle-to-Building</dc:title>
  <dc:creator>Lance Noel</dc:creator>
  <cp:lastModifiedBy>Lance</cp:lastModifiedBy>
  <cp:revision>27</cp:revision>
  <dcterms:created xsi:type="dcterms:W3CDTF">2021-01-13T19:11:57Z</dcterms:created>
  <dcterms:modified xsi:type="dcterms:W3CDTF">2021-01-25T16:21:32Z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