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  <p:sldMasterId id="2147483688" r:id="rId9"/>
    <p:sldMasterId id="2147483701" r:id="rId10"/>
  </p:sldMasterIdLst>
  <p:notesMasterIdLst>
    <p:notesMasterId r:id="rId58"/>
  </p:notesMasterIdLst>
  <p:handoutMasterIdLst>
    <p:handoutMasterId r:id="rId59"/>
  </p:handoutMasterIdLst>
  <p:sldIdLst>
    <p:sldId id="2913" r:id="rId11"/>
    <p:sldId id="2914" r:id="rId12"/>
    <p:sldId id="2915" r:id="rId13"/>
    <p:sldId id="2916" r:id="rId14"/>
    <p:sldId id="2917" r:id="rId15"/>
    <p:sldId id="2918" r:id="rId16"/>
    <p:sldId id="2919" r:id="rId17"/>
    <p:sldId id="2920" r:id="rId18"/>
    <p:sldId id="2921" r:id="rId19"/>
    <p:sldId id="2922" r:id="rId20"/>
    <p:sldId id="2923" r:id="rId21"/>
    <p:sldId id="2924" r:id="rId22"/>
    <p:sldId id="2925" r:id="rId23"/>
    <p:sldId id="2926" r:id="rId24"/>
    <p:sldId id="2927" r:id="rId25"/>
    <p:sldId id="2928" r:id="rId26"/>
    <p:sldId id="2929" r:id="rId27"/>
    <p:sldId id="2930" r:id="rId28"/>
    <p:sldId id="2931" r:id="rId29"/>
    <p:sldId id="2932" r:id="rId30"/>
    <p:sldId id="2933" r:id="rId31"/>
    <p:sldId id="2934" r:id="rId32"/>
    <p:sldId id="2935" r:id="rId33"/>
    <p:sldId id="2936" r:id="rId34"/>
    <p:sldId id="2937" r:id="rId35"/>
    <p:sldId id="2938" r:id="rId36"/>
    <p:sldId id="2939" r:id="rId37"/>
    <p:sldId id="256" r:id="rId38"/>
    <p:sldId id="283" r:id="rId39"/>
    <p:sldId id="288" r:id="rId40"/>
    <p:sldId id="272" r:id="rId41"/>
    <p:sldId id="289" r:id="rId42"/>
    <p:sldId id="274" r:id="rId43"/>
    <p:sldId id="273" r:id="rId44"/>
    <p:sldId id="275" r:id="rId45"/>
    <p:sldId id="325" r:id="rId46"/>
    <p:sldId id="277" r:id="rId47"/>
    <p:sldId id="284" r:id="rId48"/>
    <p:sldId id="326" r:id="rId49"/>
    <p:sldId id="285" r:id="rId50"/>
    <p:sldId id="278" r:id="rId51"/>
    <p:sldId id="286" r:id="rId52"/>
    <p:sldId id="280" r:id="rId53"/>
    <p:sldId id="281" r:id="rId54"/>
    <p:sldId id="282" r:id="rId55"/>
    <p:sldId id="290" r:id="rId56"/>
    <p:sldId id="327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dvancing Energy Equity" id="{358F5AAF-13DC-4FF5-BF80-E19373FC34F7}">
          <p14:sldIdLst>
            <p14:sldId id="2913"/>
            <p14:sldId id="2914"/>
            <p14:sldId id="2915"/>
            <p14:sldId id="2916"/>
            <p14:sldId id="2917"/>
            <p14:sldId id="2918"/>
            <p14:sldId id="2919"/>
            <p14:sldId id="2920"/>
            <p14:sldId id="2921"/>
            <p14:sldId id="2922"/>
            <p14:sldId id="2923"/>
            <p14:sldId id="2924"/>
            <p14:sldId id="2925"/>
            <p14:sldId id="2926"/>
            <p14:sldId id="2927"/>
            <p14:sldId id="2928"/>
            <p14:sldId id="2929"/>
            <p14:sldId id="2930"/>
            <p14:sldId id="2931"/>
            <p14:sldId id="2932"/>
            <p14:sldId id="2933"/>
            <p14:sldId id="2934"/>
            <p14:sldId id="2935"/>
            <p14:sldId id="2936"/>
            <p14:sldId id="2937"/>
            <p14:sldId id="2938"/>
            <p14:sldId id="2939"/>
            <p14:sldId id="256"/>
            <p14:sldId id="283"/>
            <p14:sldId id="288"/>
            <p14:sldId id="272"/>
            <p14:sldId id="289"/>
            <p14:sldId id="274"/>
            <p14:sldId id="273"/>
            <p14:sldId id="275"/>
            <p14:sldId id="325"/>
            <p14:sldId id="277"/>
            <p14:sldId id="284"/>
            <p14:sldId id="326"/>
            <p14:sldId id="285"/>
            <p14:sldId id="278"/>
            <p14:sldId id="286"/>
            <p14:sldId id="280"/>
            <p14:sldId id="281"/>
            <p14:sldId id="282"/>
            <p14:sldId id="290"/>
            <p14:sldId id="32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emi Gallardo" initials="NG" lastIdx="3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Mesrobian, Amy E." initials="ME" lastIdx="8" clrIdx="1">
    <p:extLst>
      <p:ext uri="{19B8F6BF-5375-455C-9EA6-DF929625EA0E}">
        <p15:presenceInfo xmlns:p15="http://schemas.microsoft.com/office/powerpoint/2012/main" userId="S::amy.mesrobian@cpuc.ca.gov::d336ee32-c0c6-4438-a1bd-305964860ecf" providerId="AD"/>
      </p:ext>
    </p:extLst>
  </p:cmAuthor>
  <p:cmAuthor id="3" name="Yip, Kathleen" initials="YK" lastIdx="12" clrIdx="2">
    <p:extLst>
      <p:ext uri="{19B8F6BF-5375-455C-9EA6-DF929625EA0E}">
        <p15:presenceInfo xmlns:p15="http://schemas.microsoft.com/office/powerpoint/2012/main" userId="S::kathleen.yip@cpuc.ca.gov::9444377d-b869-448a-996e-ae825cbc701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33" autoAdjust="0"/>
    <p:restoredTop sz="93808" autoAdjust="0"/>
  </p:normalViewPr>
  <p:slideViewPr>
    <p:cSldViewPr snapToGrid="0">
      <p:cViewPr varScale="1">
        <p:scale>
          <a:sx n="86" d="100"/>
          <a:sy n="86" d="100"/>
        </p:scale>
        <p:origin x="248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61" Type="http://schemas.openxmlformats.org/officeDocument/2006/relationships/presProps" Target="presProps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1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Technology Demonstration &amp; Deployment (TDD) Sites</a:t>
            </a:r>
          </a:p>
        </c:rich>
      </c:tx>
      <c:layout>
        <c:manualLayout>
          <c:xMode val="edge"/>
          <c:yMode val="edge"/>
          <c:x val="0.16509448823782652"/>
          <c:y val="1.54201967179993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E43-458E-96D6-4CC6DCD4FA4F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E43-458E-96D6-4CC6DCD4FA4F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E43-458E-96D6-4CC6DCD4FA4F}"/>
              </c:ext>
            </c:extLst>
          </c:dPt>
          <c:dLbls>
            <c:dLbl>
              <c:idx val="0"/>
              <c:layout>
                <c:manualLayout>
                  <c:x val="-0.21774679356992646"/>
                  <c:y val="0.24275433326985746"/>
                </c:manualLayout>
              </c:layout>
              <c:tx>
                <c:rich>
                  <a:bodyPr/>
                  <a:lstStyle/>
                  <a:p>
                    <a:fld id="{301BF636-0549-450F-86AA-75626976076B}" type="CATEGORYNAME">
                      <a:rPr lang="en-US" sz="1800" smtClean="0"/>
                      <a:pPr/>
                      <a:t>[CATEGORY NAME]</a:t>
                    </a:fld>
                    <a:r>
                      <a:rPr lang="en-US" sz="1800" dirty="0"/>
                      <a:t>Communities</a:t>
                    </a:r>
                    <a:r>
                      <a:rPr lang="en-US" sz="1800" baseline="0" dirty="0"/>
                      <a:t>
</a:t>
                    </a:r>
                    <a:fld id="{05651A1D-F370-4CE9-83CD-0541EA2297E2}" type="PERCENTAGE">
                      <a:rPr lang="en-US" sz="1800" baseline="0" dirty="0"/>
                      <a:pPr/>
                      <a:t>[PERCENTAGE]</a:t>
                    </a:fld>
                    <a:endParaRPr lang="en-US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8633294598493"/>
                      <c:h val="0.2009608179064799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E43-458E-96D6-4CC6DCD4FA4F}"/>
                </c:ext>
              </c:extLst>
            </c:dLbl>
            <c:dLbl>
              <c:idx val="1"/>
              <c:layout>
                <c:manualLayout>
                  <c:x val="-0.176271158764469"/>
                  <c:y val="-9.7456498051718896E-2"/>
                </c:manualLayout>
              </c:layout>
              <c:tx>
                <c:rich>
                  <a:bodyPr/>
                  <a:lstStyle/>
                  <a:p>
                    <a:fld id="{DA2DC067-0550-4B8F-A2D4-D1AF5DCA9A08}" type="CATEGORYNAME">
                      <a:rPr lang="en-US" sz="1800" smtClean="0"/>
                      <a:pPr/>
                      <a:t>[CATEGORY NAME]</a:t>
                    </a:fld>
                    <a:r>
                      <a:rPr lang="en-US" sz="1800" dirty="0"/>
                      <a:t> Communities</a:t>
                    </a:r>
                    <a:r>
                      <a:rPr lang="en-US" sz="1800" baseline="0" dirty="0"/>
                      <a:t>
</a:t>
                    </a:r>
                    <a:fld id="{9355BE9F-BBBA-45DD-B3DB-029401FDA083}" type="PERCENTAGE">
                      <a:rPr lang="en-US" sz="1800" baseline="0"/>
                      <a:pPr/>
                      <a:t>[PERCENTAGE]</a:t>
                    </a:fld>
                    <a:endParaRPr lang="en-US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80339656043996"/>
                      <c:h val="0.3284501465876047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E43-458E-96D6-4CC6DCD4FA4F}"/>
                </c:ext>
              </c:extLst>
            </c:dLbl>
            <c:dLbl>
              <c:idx val="2"/>
              <c:layout>
                <c:manualLayout>
                  <c:x val="0.12509167902785701"/>
                  <c:y val="-0.1605371536937280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43-458E-96D6-4CC6DCD4FA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Disadvantaged </c:v>
                </c:pt>
                <c:pt idx="1">
                  <c:v>Low Income</c:v>
                </c:pt>
                <c:pt idx="2">
                  <c:v>Other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0.25</c:v>
                </c:pt>
                <c:pt idx="1">
                  <c:v>0.1</c:v>
                </c:pt>
                <c:pt idx="2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43-458E-96D6-4CC6DCD4FA4F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E43-458E-96D6-4CC6DCD4FA4F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E43-458E-96D6-4CC6DCD4FA4F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E43-458E-96D6-4CC6DCD4FA4F}"/>
              </c:ext>
            </c:extLst>
          </c:dPt>
          <c:dLbls>
            <c:dLbl>
              <c:idx val="0"/>
              <c:layout>
                <c:manualLayout>
                  <c:x val="-0.19276387559182173"/>
                  <c:y val="0.23252476858635693"/>
                </c:manualLayout>
              </c:layout>
              <c:tx>
                <c:rich>
                  <a:bodyPr/>
                  <a:lstStyle/>
                  <a:p>
                    <a:fld id="{301BF636-0549-450F-86AA-75626976076B}" type="CATEGORYNAME">
                      <a:rPr lang="en-US" sz="1800" smtClean="0"/>
                      <a:pPr/>
                      <a:t>[CATEGORY NAME]</a:t>
                    </a:fld>
                    <a:r>
                      <a:rPr lang="en-US" sz="1800" dirty="0"/>
                      <a:t>Communities</a:t>
                    </a:r>
                    <a:r>
                      <a:rPr lang="en-US" sz="1800" baseline="0" dirty="0"/>
                      <a:t>
</a:t>
                    </a:r>
                    <a:fld id="{05651A1D-F370-4CE9-83CD-0541EA2297E2}" type="PERCENTAGE">
                      <a:rPr lang="en-US" sz="1800" baseline="0" dirty="0"/>
                      <a:pPr/>
                      <a:t>[PERCENTAGE]</a:t>
                    </a:fld>
                    <a:endParaRPr lang="en-US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E43-458E-96D6-4CC6DCD4FA4F}"/>
                </c:ext>
              </c:extLst>
            </c:dLbl>
            <c:dLbl>
              <c:idx val="1"/>
              <c:layout>
                <c:manualLayout>
                  <c:x val="-7.6010649841017769E-2"/>
                  <c:y val="-0.1823097890764018"/>
                </c:manualLayout>
              </c:layout>
              <c:tx>
                <c:rich>
                  <a:bodyPr/>
                  <a:lstStyle/>
                  <a:p>
                    <a:fld id="{DA2DC067-0550-4B8F-A2D4-D1AF5DCA9A08}" type="CATEGORYNAME">
                      <a:rPr lang="en-US" sz="1800" smtClean="0"/>
                      <a:pPr/>
                      <a:t>[CATEGORY NAME]</a:t>
                    </a:fld>
                    <a:r>
                      <a:rPr lang="en-US" sz="1800" dirty="0"/>
                      <a:t> Communities</a:t>
                    </a:r>
                    <a:r>
                      <a:rPr lang="en-US" sz="1800" baseline="0" dirty="0"/>
                      <a:t>
</a:t>
                    </a:r>
                    <a:fld id="{9355BE9F-BBBA-45DD-B3DB-029401FDA083}" type="PERCENTAGE">
                      <a:rPr lang="en-US" sz="1800" baseline="0"/>
                      <a:pPr/>
                      <a:t>[PERCENTAGE]</a:t>
                    </a:fld>
                    <a:endParaRPr lang="en-US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E43-458E-96D6-4CC6DCD4FA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Disadvantaged </c:v>
                </c:pt>
                <c:pt idx="1">
                  <c:v>Low Income</c:v>
                </c:pt>
                <c:pt idx="2">
                  <c:v>Other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0.28999999999999998</c:v>
                </c:pt>
                <c:pt idx="1">
                  <c:v>0.36</c:v>
                </c:pt>
                <c:pt idx="2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43-458E-96D6-4CC6DCD4FA4F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8CAA7D-9DF9-FE43-94DC-0371AD912FE2}" type="doc">
      <dgm:prSet loTypeId="urn:microsoft.com/office/officeart/2005/8/layout/hList7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8946033-0BFA-B343-8F3D-E4772BD81D79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Has an office in the region and meets the demographic profile of the communities they serve</a:t>
          </a:r>
        </a:p>
      </dgm:t>
    </dgm:pt>
    <dgm:pt modelId="{042CC603-A7A1-4B4D-8642-355BFAA1443D}" type="parTrans" cxnId="{B2547027-F2AE-0548-9B77-582678BF3C17}">
      <dgm:prSet/>
      <dgm:spPr/>
      <dgm:t>
        <a:bodyPr/>
        <a:lstStyle/>
        <a:p>
          <a:endParaRPr lang="en-US"/>
        </a:p>
      </dgm:t>
    </dgm:pt>
    <dgm:pt modelId="{7A2A90EA-DBED-D741-AB9E-AE75F8CF6414}" type="sibTrans" cxnId="{B2547027-F2AE-0548-9B77-582678BF3C17}">
      <dgm:prSet/>
      <dgm:spPr/>
      <dgm:t>
        <a:bodyPr/>
        <a:lstStyle/>
        <a:p>
          <a:endParaRPr lang="en-US"/>
        </a:p>
      </dgm:t>
    </dgm:pt>
    <dgm:pt modelId="{5D9B2852-1C63-A94D-ACFE-BD611D53A4A6}">
      <dgm:prSet phldrT="[Text]"/>
      <dgm:spPr/>
      <dgm:t>
        <a:bodyPr/>
        <a:lstStyle/>
        <a:p>
          <a:pPr>
            <a:buFont typeface="Wingdings" panose="05000000000000000000" pitchFamily="2" charset="2"/>
            <a:buChar char="q"/>
          </a:pPr>
          <a:r>
            <a:rPr lang="en-US" dirty="0">
              <a:solidFill>
                <a:schemeClr val="tx1"/>
              </a:solidFill>
            </a:rPr>
            <a:t>Has deployed projects and/or outreach efforts within the region</a:t>
          </a:r>
        </a:p>
      </dgm:t>
    </dgm:pt>
    <dgm:pt modelId="{AD34C7DD-4B8D-4842-B492-DD8FB70D8D2E}" type="parTrans" cxnId="{2D2FCDB2-5A63-9149-A488-E678EEC1F692}">
      <dgm:prSet/>
      <dgm:spPr/>
      <dgm:t>
        <a:bodyPr/>
        <a:lstStyle/>
        <a:p>
          <a:endParaRPr lang="en-US"/>
        </a:p>
      </dgm:t>
    </dgm:pt>
    <dgm:pt modelId="{9AC723B4-8072-8D4B-AFD3-2C16C43AA41C}" type="sibTrans" cxnId="{2D2FCDB2-5A63-9149-A488-E678EEC1F692}">
      <dgm:prSet/>
      <dgm:spPr/>
      <dgm:t>
        <a:bodyPr/>
        <a:lstStyle/>
        <a:p>
          <a:endParaRPr lang="en-US"/>
        </a:p>
      </dgm:t>
    </dgm:pt>
    <dgm:pt modelId="{D8F93F25-2DF8-454B-8B36-A0B7EFCAE24C}">
      <dgm:prSet phldrT="[Text]"/>
      <dgm:spPr/>
      <dgm:t>
        <a:bodyPr/>
        <a:lstStyle/>
        <a:p>
          <a:pPr>
            <a:buFont typeface="Wingdings" panose="05000000000000000000" pitchFamily="2" charset="2"/>
            <a:buChar char="q"/>
          </a:pPr>
          <a:r>
            <a:rPr lang="en-US" dirty="0">
              <a:solidFill>
                <a:schemeClr val="tx1"/>
              </a:solidFill>
            </a:rPr>
            <a:t>Employs staff specialized in and dedicated to – diversity, equity,  inclusion, or is a 501(c)(3) non-profit</a:t>
          </a:r>
        </a:p>
      </dgm:t>
    </dgm:pt>
    <dgm:pt modelId="{33C5D79D-6DCF-DA40-93B0-257D91C6EA7F}" type="parTrans" cxnId="{A7C4C7D7-F3A1-BA4D-BDAC-C247208D98AE}">
      <dgm:prSet/>
      <dgm:spPr/>
      <dgm:t>
        <a:bodyPr/>
        <a:lstStyle/>
        <a:p>
          <a:endParaRPr lang="en-US"/>
        </a:p>
      </dgm:t>
    </dgm:pt>
    <dgm:pt modelId="{9E8AB78C-6048-6E4B-8BC5-82687E5807E9}" type="sibTrans" cxnId="{A7C4C7D7-F3A1-BA4D-BDAC-C247208D98AE}">
      <dgm:prSet/>
      <dgm:spPr/>
      <dgm:t>
        <a:bodyPr/>
        <a:lstStyle/>
        <a:p>
          <a:endParaRPr lang="en-US"/>
        </a:p>
      </dgm:t>
    </dgm:pt>
    <dgm:pt modelId="{E911E46F-4D9E-3447-8304-EF90F3AC590D}">
      <dgm:prSet phldrT="[Text]"/>
      <dgm:spPr/>
      <dgm:t>
        <a:bodyPr/>
        <a:lstStyle/>
        <a:p>
          <a:pPr>
            <a:buFont typeface="Wingdings" panose="05000000000000000000" pitchFamily="2" charset="2"/>
            <a:buChar char="q"/>
          </a:pPr>
          <a:r>
            <a:rPr lang="en-US" dirty="0">
              <a:solidFill>
                <a:schemeClr val="tx1"/>
              </a:solidFill>
            </a:rPr>
            <a:t>Have official mission and vision statements that expressly identifies serving DAC or LI communities</a:t>
          </a:r>
        </a:p>
      </dgm:t>
    </dgm:pt>
    <dgm:pt modelId="{E26DB4F4-307A-D84E-B592-D31D8B1A66A6}" type="parTrans" cxnId="{7A09D07E-F9E2-0C45-B886-CC420E86283B}">
      <dgm:prSet/>
      <dgm:spPr/>
      <dgm:t>
        <a:bodyPr/>
        <a:lstStyle/>
        <a:p>
          <a:endParaRPr lang="en-US"/>
        </a:p>
      </dgm:t>
    </dgm:pt>
    <dgm:pt modelId="{C8020A1D-7C2C-FF47-8477-F47005034E85}" type="sibTrans" cxnId="{7A09D07E-F9E2-0C45-B886-CC420E86283B}">
      <dgm:prSet/>
      <dgm:spPr/>
      <dgm:t>
        <a:bodyPr/>
        <a:lstStyle/>
        <a:p>
          <a:endParaRPr lang="en-US"/>
        </a:p>
      </dgm:t>
    </dgm:pt>
    <dgm:pt modelId="{6787C20E-242A-3F43-846E-6C91E6A7C766}" type="pres">
      <dgm:prSet presAssocID="{718CAA7D-9DF9-FE43-94DC-0371AD912FE2}" presName="Name0" presStyleCnt="0">
        <dgm:presLayoutVars>
          <dgm:dir/>
          <dgm:resizeHandles val="exact"/>
        </dgm:presLayoutVars>
      </dgm:prSet>
      <dgm:spPr/>
    </dgm:pt>
    <dgm:pt modelId="{10167147-5B08-7C4F-934F-91362121B71F}" type="pres">
      <dgm:prSet presAssocID="{718CAA7D-9DF9-FE43-94DC-0371AD912FE2}" presName="fgShape" presStyleLbl="fgShp" presStyleIdx="0" presStyleCnt="1"/>
      <dgm:spPr/>
    </dgm:pt>
    <dgm:pt modelId="{9C83C070-AE43-1945-A205-C8DDEBA81D4E}" type="pres">
      <dgm:prSet presAssocID="{718CAA7D-9DF9-FE43-94DC-0371AD912FE2}" presName="linComp" presStyleCnt="0"/>
      <dgm:spPr/>
    </dgm:pt>
    <dgm:pt modelId="{6CDB3C40-F4BE-8344-B45E-835D63107AE3}" type="pres">
      <dgm:prSet presAssocID="{28946033-0BFA-B343-8F3D-E4772BD81D79}" presName="compNode" presStyleCnt="0"/>
      <dgm:spPr/>
    </dgm:pt>
    <dgm:pt modelId="{99BD7B00-A46C-F34E-B1DE-35C55FE360E7}" type="pres">
      <dgm:prSet presAssocID="{28946033-0BFA-B343-8F3D-E4772BD81D79}" presName="bkgdShape" presStyleLbl="node1" presStyleIdx="0" presStyleCnt="4"/>
      <dgm:spPr/>
    </dgm:pt>
    <dgm:pt modelId="{8A4E2842-0AB4-6B44-B77C-029E142B4DEA}" type="pres">
      <dgm:prSet presAssocID="{28946033-0BFA-B343-8F3D-E4772BD81D79}" presName="nodeTx" presStyleLbl="node1" presStyleIdx="0" presStyleCnt="4">
        <dgm:presLayoutVars>
          <dgm:bulletEnabled val="1"/>
        </dgm:presLayoutVars>
      </dgm:prSet>
      <dgm:spPr/>
    </dgm:pt>
    <dgm:pt modelId="{C6475EBA-891B-7C45-B1DA-9373DC3BA98B}" type="pres">
      <dgm:prSet presAssocID="{28946033-0BFA-B343-8F3D-E4772BD81D79}" presName="invisiNode" presStyleLbl="node1" presStyleIdx="0" presStyleCnt="4"/>
      <dgm:spPr/>
    </dgm:pt>
    <dgm:pt modelId="{CC954523-7A6E-9A44-B9A8-1D357FFABBF2}" type="pres">
      <dgm:prSet presAssocID="{28946033-0BFA-B343-8F3D-E4772BD81D79}" presName="imagNode" presStyleLbl="fgImgPlace1" presStyleIdx="0" presStyleCnt="4"/>
      <dgm:spPr/>
    </dgm:pt>
    <dgm:pt modelId="{482C7C02-64E2-5B4B-8EC4-4CEBB0132606}" type="pres">
      <dgm:prSet presAssocID="{7A2A90EA-DBED-D741-AB9E-AE75F8CF6414}" presName="sibTrans" presStyleLbl="sibTrans2D1" presStyleIdx="0" presStyleCnt="0"/>
      <dgm:spPr/>
    </dgm:pt>
    <dgm:pt modelId="{01E03915-D9CD-804C-B7DA-A58DA530A1E2}" type="pres">
      <dgm:prSet presAssocID="{5D9B2852-1C63-A94D-ACFE-BD611D53A4A6}" presName="compNode" presStyleCnt="0"/>
      <dgm:spPr/>
    </dgm:pt>
    <dgm:pt modelId="{D6815868-2176-DC4B-8794-71D68D231D6F}" type="pres">
      <dgm:prSet presAssocID="{5D9B2852-1C63-A94D-ACFE-BD611D53A4A6}" presName="bkgdShape" presStyleLbl="node1" presStyleIdx="1" presStyleCnt="4"/>
      <dgm:spPr/>
    </dgm:pt>
    <dgm:pt modelId="{43E6625B-B3F8-8741-8EF8-8DBA9D0951C8}" type="pres">
      <dgm:prSet presAssocID="{5D9B2852-1C63-A94D-ACFE-BD611D53A4A6}" presName="nodeTx" presStyleLbl="node1" presStyleIdx="1" presStyleCnt="4">
        <dgm:presLayoutVars>
          <dgm:bulletEnabled val="1"/>
        </dgm:presLayoutVars>
      </dgm:prSet>
      <dgm:spPr/>
    </dgm:pt>
    <dgm:pt modelId="{9C35E42B-0F5C-C445-926D-6202F2B8018C}" type="pres">
      <dgm:prSet presAssocID="{5D9B2852-1C63-A94D-ACFE-BD611D53A4A6}" presName="invisiNode" presStyleLbl="node1" presStyleIdx="1" presStyleCnt="4"/>
      <dgm:spPr/>
    </dgm:pt>
    <dgm:pt modelId="{AD19F697-33EE-984C-84B1-B8726EC23FEF}" type="pres">
      <dgm:prSet presAssocID="{5D9B2852-1C63-A94D-ACFE-BD611D53A4A6}" presName="imagNode" presStyleLbl="fgImgPlace1" presStyleIdx="1" presStyleCnt="4"/>
      <dgm:spPr/>
    </dgm:pt>
    <dgm:pt modelId="{CFABE841-3550-CE48-91AE-55EDC8C92849}" type="pres">
      <dgm:prSet presAssocID="{9AC723B4-8072-8D4B-AFD3-2C16C43AA41C}" presName="sibTrans" presStyleLbl="sibTrans2D1" presStyleIdx="0" presStyleCnt="0"/>
      <dgm:spPr/>
    </dgm:pt>
    <dgm:pt modelId="{EA2343CB-08EC-524F-B86E-FAC53840D131}" type="pres">
      <dgm:prSet presAssocID="{E911E46F-4D9E-3447-8304-EF90F3AC590D}" presName="compNode" presStyleCnt="0"/>
      <dgm:spPr/>
    </dgm:pt>
    <dgm:pt modelId="{96E26501-1F34-7F4D-9706-E8A0D945EE7F}" type="pres">
      <dgm:prSet presAssocID="{E911E46F-4D9E-3447-8304-EF90F3AC590D}" presName="bkgdShape" presStyleLbl="node1" presStyleIdx="2" presStyleCnt="4"/>
      <dgm:spPr/>
    </dgm:pt>
    <dgm:pt modelId="{313FEA01-8D80-C043-948A-7DFB09329515}" type="pres">
      <dgm:prSet presAssocID="{E911E46F-4D9E-3447-8304-EF90F3AC590D}" presName="nodeTx" presStyleLbl="node1" presStyleIdx="2" presStyleCnt="4">
        <dgm:presLayoutVars>
          <dgm:bulletEnabled val="1"/>
        </dgm:presLayoutVars>
      </dgm:prSet>
      <dgm:spPr/>
    </dgm:pt>
    <dgm:pt modelId="{E2CBA0FF-CFF5-6643-A069-A70ABB20DACC}" type="pres">
      <dgm:prSet presAssocID="{E911E46F-4D9E-3447-8304-EF90F3AC590D}" presName="invisiNode" presStyleLbl="node1" presStyleIdx="2" presStyleCnt="4"/>
      <dgm:spPr/>
    </dgm:pt>
    <dgm:pt modelId="{5CA8C709-8040-8945-B9A2-AF26B9D1CC15}" type="pres">
      <dgm:prSet presAssocID="{E911E46F-4D9E-3447-8304-EF90F3AC590D}" presName="imagNode" presStyleLbl="fgImgPlace1" presStyleIdx="2" presStyleCnt="4"/>
      <dgm:spPr/>
    </dgm:pt>
    <dgm:pt modelId="{78ABE6CF-AAC7-304A-8DE2-B7F653EDC13A}" type="pres">
      <dgm:prSet presAssocID="{C8020A1D-7C2C-FF47-8477-F47005034E85}" presName="sibTrans" presStyleLbl="sibTrans2D1" presStyleIdx="0" presStyleCnt="0"/>
      <dgm:spPr/>
    </dgm:pt>
    <dgm:pt modelId="{9729EF05-1470-E54B-83EC-2723A5236D82}" type="pres">
      <dgm:prSet presAssocID="{D8F93F25-2DF8-454B-8B36-A0B7EFCAE24C}" presName="compNode" presStyleCnt="0"/>
      <dgm:spPr/>
    </dgm:pt>
    <dgm:pt modelId="{E7FD5503-F9A0-2B43-963D-329240DDCBDD}" type="pres">
      <dgm:prSet presAssocID="{D8F93F25-2DF8-454B-8B36-A0B7EFCAE24C}" presName="bkgdShape" presStyleLbl="node1" presStyleIdx="3" presStyleCnt="4"/>
      <dgm:spPr/>
    </dgm:pt>
    <dgm:pt modelId="{23ACBA0A-8A17-284D-9F7B-7646E2FE04C9}" type="pres">
      <dgm:prSet presAssocID="{D8F93F25-2DF8-454B-8B36-A0B7EFCAE24C}" presName="nodeTx" presStyleLbl="node1" presStyleIdx="3" presStyleCnt="4">
        <dgm:presLayoutVars>
          <dgm:bulletEnabled val="1"/>
        </dgm:presLayoutVars>
      </dgm:prSet>
      <dgm:spPr/>
    </dgm:pt>
    <dgm:pt modelId="{542E67CE-42D7-3244-BFB6-C373D16FDA45}" type="pres">
      <dgm:prSet presAssocID="{D8F93F25-2DF8-454B-8B36-A0B7EFCAE24C}" presName="invisiNode" presStyleLbl="node1" presStyleIdx="3" presStyleCnt="4"/>
      <dgm:spPr/>
    </dgm:pt>
    <dgm:pt modelId="{A685DA00-D31B-8441-9E5F-4FD2FB3287F6}" type="pres">
      <dgm:prSet presAssocID="{D8F93F25-2DF8-454B-8B36-A0B7EFCAE24C}" presName="imagNode" presStyleLbl="fgImgPlace1" presStyleIdx="3" presStyleCnt="4"/>
      <dgm:spPr/>
    </dgm:pt>
  </dgm:ptLst>
  <dgm:cxnLst>
    <dgm:cxn modelId="{50D86806-D049-4149-8686-1280C70B3C95}" type="presOf" srcId="{9AC723B4-8072-8D4B-AFD3-2C16C43AA41C}" destId="{CFABE841-3550-CE48-91AE-55EDC8C92849}" srcOrd="0" destOrd="0" presId="urn:microsoft.com/office/officeart/2005/8/layout/hList7"/>
    <dgm:cxn modelId="{8D4A9306-A3FD-E641-8EBB-BF54E13C72CA}" type="presOf" srcId="{D8F93F25-2DF8-454B-8B36-A0B7EFCAE24C}" destId="{E7FD5503-F9A0-2B43-963D-329240DDCBDD}" srcOrd="0" destOrd="0" presId="urn:microsoft.com/office/officeart/2005/8/layout/hList7"/>
    <dgm:cxn modelId="{D9721C08-784F-F44A-BCEE-B3D226F47C6D}" type="presOf" srcId="{E911E46F-4D9E-3447-8304-EF90F3AC590D}" destId="{96E26501-1F34-7F4D-9706-E8A0D945EE7F}" srcOrd="0" destOrd="0" presId="urn:microsoft.com/office/officeart/2005/8/layout/hList7"/>
    <dgm:cxn modelId="{1F646309-07E0-7C47-A942-2D43829C387F}" type="presOf" srcId="{D8F93F25-2DF8-454B-8B36-A0B7EFCAE24C}" destId="{23ACBA0A-8A17-284D-9F7B-7646E2FE04C9}" srcOrd="1" destOrd="0" presId="urn:microsoft.com/office/officeart/2005/8/layout/hList7"/>
    <dgm:cxn modelId="{A3AFC410-5FBE-8746-B615-FF1A2FAF0F48}" type="presOf" srcId="{5D9B2852-1C63-A94D-ACFE-BD611D53A4A6}" destId="{D6815868-2176-DC4B-8794-71D68D231D6F}" srcOrd="0" destOrd="0" presId="urn:microsoft.com/office/officeart/2005/8/layout/hList7"/>
    <dgm:cxn modelId="{B2547027-F2AE-0548-9B77-582678BF3C17}" srcId="{718CAA7D-9DF9-FE43-94DC-0371AD912FE2}" destId="{28946033-0BFA-B343-8F3D-E4772BD81D79}" srcOrd="0" destOrd="0" parTransId="{042CC603-A7A1-4B4D-8642-355BFAA1443D}" sibTransId="{7A2A90EA-DBED-D741-AB9E-AE75F8CF6414}"/>
    <dgm:cxn modelId="{D4547450-03F2-304D-9394-B85B4853A60B}" type="presOf" srcId="{28946033-0BFA-B343-8F3D-E4772BD81D79}" destId="{99BD7B00-A46C-F34E-B1DE-35C55FE360E7}" srcOrd="0" destOrd="0" presId="urn:microsoft.com/office/officeart/2005/8/layout/hList7"/>
    <dgm:cxn modelId="{D709725C-12E8-1C48-B6A3-94C15CD2477A}" type="presOf" srcId="{718CAA7D-9DF9-FE43-94DC-0371AD912FE2}" destId="{6787C20E-242A-3F43-846E-6C91E6A7C766}" srcOrd="0" destOrd="0" presId="urn:microsoft.com/office/officeart/2005/8/layout/hList7"/>
    <dgm:cxn modelId="{7A09D07E-F9E2-0C45-B886-CC420E86283B}" srcId="{718CAA7D-9DF9-FE43-94DC-0371AD912FE2}" destId="{E911E46F-4D9E-3447-8304-EF90F3AC590D}" srcOrd="2" destOrd="0" parTransId="{E26DB4F4-307A-D84E-B592-D31D8B1A66A6}" sibTransId="{C8020A1D-7C2C-FF47-8477-F47005034E85}"/>
    <dgm:cxn modelId="{472CEA93-7F3E-5E4C-AC24-0CB39F65557B}" type="presOf" srcId="{5D9B2852-1C63-A94D-ACFE-BD611D53A4A6}" destId="{43E6625B-B3F8-8741-8EF8-8DBA9D0951C8}" srcOrd="1" destOrd="0" presId="urn:microsoft.com/office/officeart/2005/8/layout/hList7"/>
    <dgm:cxn modelId="{2A6EFB9D-626A-5342-9B9B-8FD8ACD469F1}" type="presOf" srcId="{7A2A90EA-DBED-D741-AB9E-AE75F8CF6414}" destId="{482C7C02-64E2-5B4B-8EC4-4CEBB0132606}" srcOrd="0" destOrd="0" presId="urn:microsoft.com/office/officeart/2005/8/layout/hList7"/>
    <dgm:cxn modelId="{592F749F-5749-DD4C-8792-ADDE503D6A18}" type="presOf" srcId="{C8020A1D-7C2C-FF47-8477-F47005034E85}" destId="{78ABE6CF-AAC7-304A-8DE2-B7F653EDC13A}" srcOrd="0" destOrd="0" presId="urn:microsoft.com/office/officeart/2005/8/layout/hList7"/>
    <dgm:cxn modelId="{2D2FCDB2-5A63-9149-A488-E678EEC1F692}" srcId="{718CAA7D-9DF9-FE43-94DC-0371AD912FE2}" destId="{5D9B2852-1C63-A94D-ACFE-BD611D53A4A6}" srcOrd="1" destOrd="0" parTransId="{AD34C7DD-4B8D-4842-B492-DD8FB70D8D2E}" sibTransId="{9AC723B4-8072-8D4B-AFD3-2C16C43AA41C}"/>
    <dgm:cxn modelId="{23D076C8-D74B-2B43-A608-59618F0546A9}" type="presOf" srcId="{28946033-0BFA-B343-8F3D-E4772BD81D79}" destId="{8A4E2842-0AB4-6B44-B77C-029E142B4DEA}" srcOrd="1" destOrd="0" presId="urn:microsoft.com/office/officeart/2005/8/layout/hList7"/>
    <dgm:cxn modelId="{A7C4C7D7-F3A1-BA4D-BDAC-C247208D98AE}" srcId="{718CAA7D-9DF9-FE43-94DC-0371AD912FE2}" destId="{D8F93F25-2DF8-454B-8B36-A0B7EFCAE24C}" srcOrd="3" destOrd="0" parTransId="{33C5D79D-6DCF-DA40-93B0-257D91C6EA7F}" sibTransId="{9E8AB78C-6048-6E4B-8BC5-82687E5807E9}"/>
    <dgm:cxn modelId="{1CA727FA-C1B1-6E44-B95A-822570B3E5BC}" type="presOf" srcId="{E911E46F-4D9E-3447-8304-EF90F3AC590D}" destId="{313FEA01-8D80-C043-948A-7DFB09329515}" srcOrd="1" destOrd="0" presId="urn:microsoft.com/office/officeart/2005/8/layout/hList7"/>
    <dgm:cxn modelId="{2007A6FB-B1AD-1444-AF95-EB28E4CA2F8C}" type="presParOf" srcId="{6787C20E-242A-3F43-846E-6C91E6A7C766}" destId="{10167147-5B08-7C4F-934F-91362121B71F}" srcOrd="0" destOrd="0" presId="urn:microsoft.com/office/officeart/2005/8/layout/hList7"/>
    <dgm:cxn modelId="{D73AD290-5A71-234A-BE85-7AD2D9686D6E}" type="presParOf" srcId="{6787C20E-242A-3F43-846E-6C91E6A7C766}" destId="{9C83C070-AE43-1945-A205-C8DDEBA81D4E}" srcOrd="1" destOrd="0" presId="urn:microsoft.com/office/officeart/2005/8/layout/hList7"/>
    <dgm:cxn modelId="{AC8A92C5-6A8E-AF41-84DA-E98319B31298}" type="presParOf" srcId="{9C83C070-AE43-1945-A205-C8DDEBA81D4E}" destId="{6CDB3C40-F4BE-8344-B45E-835D63107AE3}" srcOrd="0" destOrd="0" presId="urn:microsoft.com/office/officeart/2005/8/layout/hList7"/>
    <dgm:cxn modelId="{B9F3C3DD-ECAA-6949-9AE3-77AFAE911D75}" type="presParOf" srcId="{6CDB3C40-F4BE-8344-B45E-835D63107AE3}" destId="{99BD7B00-A46C-F34E-B1DE-35C55FE360E7}" srcOrd="0" destOrd="0" presId="urn:microsoft.com/office/officeart/2005/8/layout/hList7"/>
    <dgm:cxn modelId="{65303877-6E44-AA4F-AE3C-0D444D58579E}" type="presParOf" srcId="{6CDB3C40-F4BE-8344-B45E-835D63107AE3}" destId="{8A4E2842-0AB4-6B44-B77C-029E142B4DEA}" srcOrd="1" destOrd="0" presId="urn:microsoft.com/office/officeart/2005/8/layout/hList7"/>
    <dgm:cxn modelId="{6C4CDEE8-D821-C34D-85C5-578380417AA9}" type="presParOf" srcId="{6CDB3C40-F4BE-8344-B45E-835D63107AE3}" destId="{C6475EBA-891B-7C45-B1DA-9373DC3BA98B}" srcOrd="2" destOrd="0" presId="urn:microsoft.com/office/officeart/2005/8/layout/hList7"/>
    <dgm:cxn modelId="{41709333-1E64-B642-B349-A9DF82DC2C05}" type="presParOf" srcId="{6CDB3C40-F4BE-8344-B45E-835D63107AE3}" destId="{CC954523-7A6E-9A44-B9A8-1D357FFABBF2}" srcOrd="3" destOrd="0" presId="urn:microsoft.com/office/officeart/2005/8/layout/hList7"/>
    <dgm:cxn modelId="{2AA0F9BC-D85D-FB4C-AC47-81066C9366DA}" type="presParOf" srcId="{9C83C070-AE43-1945-A205-C8DDEBA81D4E}" destId="{482C7C02-64E2-5B4B-8EC4-4CEBB0132606}" srcOrd="1" destOrd="0" presId="urn:microsoft.com/office/officeart/2005/8/layout/hList7"/>
    <dgm:cxn modelId="{FA88CFAC-0A16-8349-A34D-F7E5B3D4E390}" type="presParOf" srcId="{9C83C070-AE43-1945-A205-C8DDEBA81D4E}" destId="{01E03915-D9CD-804C-B7DA-A58DA530A1E2}" srcOrd="2" destOrd="0" presId="urn:microsoft.com/office/officeart/2005/8/layout/hList7"/>
    <dgm:cxn modelId="{FC7B9F92-C81F-B640-88A4-9760D7981202}" type="presParOf" srcId="{01E03915-D9CD-804C-B7DA-A58DA530A1E2}" destId="{D6815868-2176-DC4B-8794-71D68D231D6F}" srcOrd="0" destOrd="0" presId="urn:microsoft.com/office/officeart/2005/8/layout/hList7"/>
    <dgm:cxn modelId="{DE081FCA-4E02-0445-A27E-FCB2179A81F7}" type="presParOf" srcId="{01E03915-D9CD-804C-B7DA-A58DA530A1E2}" destId="{43E6625B-B3F8-8741-8EF8-8DBA9D0951C8}" srcOrd="1" destOrd="0" presId="urn:microsoft.com/office/officeart/2005/8/layout/hList7"/>
    <dgm:cxn modelId="{F3BA80DA-FFEB-7440-A014-7E1E04E3BB47}" type="presParOf" srcId="{01E03915-D9CD-804C-B7DA-A58DA530A1E2}" destId="{9C35E42B-0F5C-C445-926D-6202F2B8018C}" srcOrd="2" destOrd="0" presId="urn:microsoft.com/office/officeart/2005/8/layout/hList7"/>
    <dgm:cxn modelId="{57741B0D-63CF-DF4F-82E5-0B0D7934349C}" type="presParOf" srcId="{01E03915-D9CD-804C-B7DA-A58DA530A1E2}" destId="{AD19F697-33EE-984C-84B1-B8726EC23FEF}" srcOrd="3" destOrd="0" presId="urn:microsoft.com/office/officeart/2005/8/layout/hList7"/>
    <dgm:cxn modelId="{0A988476-8C74-234E-857B-E31F01D8730D}" type="presParOf" srcId="{9C83C070-AE43-1945-A205-C8DDEBA81D4E}" destId="{CFABE841-3550-CE48-91AE-55EDC8C92849}" srcOrd="3" destOrd="0" presId="urn:microsoft.com/office/officeart/2005/8/layout/hList7"/>
    <dgm:cxn modelId="{3A777A3D-C190-F64C-BEFC-158370B2E796}" type="presParOf" srcId="{9C83C070-AE43-1945-A205-C8DDEBA81D4E}" destId="{EA2343CB-08EC-524F-B86E-FAC53840D131}" srcOrd="4" destOrd="0" presId="urn:microsoft.com/office/officeart/2005/8/layout/hList7"/>
    <dgm:cxn modelId="{1BA7CF19-7E35-664C-81AE-7DCE84925217}" type="presParOf" srcId="{EA2343CB-08EC-524F-B86E-FAC53840D131}" destId="{96E26501-1F34-7F4D-9706-E8A0D945EE7F}" srcOrd="0" destOrd="0" presId="urn:microsoft.com/office/officeart/2005/8/layout/hList7"/>
    <dgm:cxn modelId="{7AFC723F-8EE8-3640-9B7F-DCBA00FC9FD7}" type="presParOf" srcId="{EA2343CB-08EC-524F-B86E-FAC53840D131}" destId="{313FEA01-8D80-C043-948A-7DFB09329515}" srcOrd="1" destOrd="0" presId="urn:microsoft.com/office/officeart/2005/8/layout/hList7"/>
    <dgm:cxn modelId="{0CAC3CED-9F9B-F24E-997E-D8EF7DB8C1CF}" type="presParOf" srcId="{EA2343CB-08EC-524F-B86E-FAC53840D131}" destId="{E2CBA0FF-CFF5-6643-A069-A70ABB20DACC}" srcOrd="2" destOrd="0" presId="urn:microsoft.com/office/officeart/2005/8/layout/hList7"/>
    <dgm:cxn modelId="{0F301DE8-509B-9D46-BEE5-D8094BB852A6}" type="presParOf" srcId="{EA2343CB-08EC-524F-B86E-FAC53840D131}" destId="{5CA8C709-8040-8945-B9A2-AF26B9D1CC15}" srcOrd="3" destOrd="0" presId="urn:microsoft.com/office/officeart/2005/8/layout/hList7"/>
    <dgm:cxn modelId="{5D0332D6-5B0B-3749-B584-C62960572F31}" type="presParOf" srcId="{9C83C070-AE43-1945-A205-C8DDEBA81D4E}" destId="{78ABE6CF-AAC7-304A-8DE2-B7F653EDC13A}" srcOrd="5" destOrd="0" presId="urn:microsoft.com/office/officeart/2005/8/layout/hList7"/>
    <dgm:cxn modelId="{8969E01D-8EA3-9E4B-A0FD-49080434A03A}" type="presParOf" srcId="{9C83C070-AE43-1945-A205-C8DDEBA81D4E}" destId="{9729EF05-1470-E54B-83EC-2723A5236D82}" srcOrd="6" destOrd="0" presId="urn:microsoft.com/office/officeart/2005/8/layout/hList7"/>
    <dgm:cxn modelId="{6D04C7D4-553B-084B-B521-F7282CF728D9}" type="presParOf" srcId="{9729EF05-1470-E54B-83EC-2723A5236D82}" destId="{E7FD5503-F9A0-2B43-963D-329240DDCBDD}" srcOrd="0" destOrd="0" presId="urn:microsoft.com/office/officeart/2005/8/layout/hList7"/>
    <dgm:cxn modelId="{AB4485AF-209F-9B4F-AA5C-783BDE568362}" type="presParOf" srcId="{9729EF05-1470-E54B-83EC-2723A5236D82}" destId="{23ACBA0A-8A17-284D-9F7B-7646E2FE04C9}" srcOrd="1" destOrd="0" presId="urn:microsoft.com/office/officeart/2005/8/layout/hList7"/>
    <dgm:cxn modelId="{F3016E1F-3FCD-5045-B23C-B1BD0E7CF67F}" type="presParOf" srcId="{9729EF05-1470-E54B-83EC-2723A5236D82}" destId="{542E67CE-42D7-3244-BFB6-C373D16FDA45}" srcOrd="2" destOrd="0" presId="urn:microsoft.com/office/officeart/2005/8/layout/hList7"/>
    <dgm:cxn modelId="{5267B295-7FCF-0249-B4FC-46CF691826F9}" type="presParOf" srcId="{9729EF05-1470-E54B-83EC-2723A5236D82}" destId="{A685DA00-D31B-8441-9E5F-4FD2FB3287F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BD7B00-A46C-F34E-B1DE-35C55FE360E7}">
      <dsp:nvSpPr>
        <dsp:cNvPr id="0" name=""/>
        <dsp:cNvSpPr/>
      </dsp:nvSpPr>
      <dsp:spPr>
        <a:xfrm>
          <a:off x="2320" y="0"/>
          <a:ext cx="2432514" cy="435133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Has an office in the region and meets the demographic profile of the communities they serve</a:t>
          </a:r>
        </a:p>
      </dsp:txBody>
      <dsp:txXfrm>
        <a:off x="2320" y="1740535"/>
        <a:ext cx="2432514" cy="1740535"/>
      </dsp:txXfrm>
    </dsp:sp>
    <dsp:sp modelId="{CC954523-7A6E-9A44-B9A8-1D357FFABBF2}">
      <dsp:nvSpPr>
        <dsp:cNvPr id="0" name=""/>
        <dsp:cNvSpPr/>
      </dsp:nvSpPr>
      <dsp:spPr>
        <a:xfrm>
          <a:off x="494080" y="261080"/>
          <a:ext cx="1448995" cy="144899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815868-2176-DC4B-8794-71D68D231D6F}">
      <dsp:nvSpPr>
        <dsp:cNvPr id="0" name=""/>
        <dsp:cNvSpPr/>
      </dsp:nvSpPr>
      <dsp:spPr>
        <a:xfrm>
          <a:off x="2507810" y="0"/>
          <a:ext cx="2432514" cy="435133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solidFill>
                <a:schemeClr val="tx1"/>
              </a:solidFill>
            </a:rPr>
            <a:t>Has deployed projects and/or outreach efforts within the region</a:t>
          </a:r>
        </a:p>
      </dsp:txBody>
      <dsp:txXfrm>
        <a:off x="2507810" y="1740535"/>
        <a:ext cx="2432514" cy="1740535"/>
      </dsp:txXfrm>
    </dsp:sp>
    <dsp:sp modelId="{AD19F697-33EE-984C-84B1-B8726EC23FEF}">
      <dsp:nvSpPr>
        <dsp:cNvPr id="0" name=""/>
        <dsp:cNvSpPr/>
      </dsp:nvSpPr>
      <dsp:spPr>
        <a:xfrm>
          <a:off x="2999569" y="261080"/>
          <a:ext cx="1448995" cy="1448995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6501-1F34-7F4D-9706-E8A0D945EE7F}">
      <dsp:nvSpPr>
        <dsp:cNvPr id="0" name=""/>
        <dsp:cNvSpPr/>
      </dsp:nvSpPr>
      <dsp:spPr>
        <a:xfrm>
          <a:off x="5013300" y="0"/>
          <a:ext cx="2432514" cy="435133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solidFill>
                <a:schemeClr val="tx1"/>
              </a:solidFill>
            </a:rPr>
            <a:t>Have official mission and vision statements that expressly identifies serving DAC or LI communities</a:t>
          </a:r>
        </a:p>
      </dsp:txBody>
      <dsp:txXfrm>
        <a:off x="5013300" y="1740535"/>
        <a:ext cx="2432514" cy="1740535"/>
      </dsp:txXfrm>
    </dsp:sp>
    <dsp:sp modelId="{5CA8C709-8040-8945-B9A2-AF26B9D1CC15}">
      <dsp:nvSpPr>
        <dsp:cNvPr id="0" name=""/>
        <dsp:cNvSpPr/>
      </dsp:nvSpPr>
      <dsp:spPr>
        <a:xfrm>
          <a:off x="5505059" y="261080"/>
          <a:ext cx="1448995" cy="1448995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FD5503-F9A0-2B43-963D-329240DDCBDD}">
      <dsp:nvSpPr>
        <dsp:cNvPr id="0" name=""/>
        <dsp:cNvSpPr/>
      </dsp:nvSpPr>
      <dsp:spPr>
        <a:xfrm>
          <a:off x="7518789" y="0"/>
          <a:ext cx="2432514" cy="435133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solidFill>
                <a:schemeClr val="tx1"/>
              </a:solidFill>
            </a:rPr>
            <a:t>Employs staff specialized in and dedicated to – diversity, equity,  inclusion, or is a 501(c)(3) non-profit</a:t>
          </a:r>
        </a:p>
      </dsp:txBody>
      <dsp:txXfrm>
        <a:off x="7518789" y="1740535"/>
        <a:ext cx="2432514" cy="1740535"/>
      </dsp:txXfrm>
    </dsp:sp>
    <dsp:sp modelId="{A685DA00-D31B-8441-9E5F-4FD2FB3287F6}">
      <dsp:nvSpPr>
        <dsp:cNvPr id="0" name=""/>
        <dsp:cNvSpPr/>
      </dsp:nvSpPr>
      <dsp:spPr>
        <a:xfrm>
          <a:off x="8010549" y="261080"/>
          <a:ext cx="1448995" cy="1448995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167147-5B08-7C4F-934F-91362121B71F}">
      <dsp:nvSpPr>
        <dsp:cNvPr id="0" name=""/>
        <dsp:cNvSpPr/>
      </dsp:nvSpPr>
      <dsp:spPr>
        <a:xfrm>
          <a:off x="398144" y="3481070"/>
          <a:ext cx="9157335" cy="652700"/>
        </a:xfrm>
        <a:prstGeom prst="left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964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2504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999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884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835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456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26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4903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69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8804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855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767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6874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702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651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021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31055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494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5030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39953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21572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340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3573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2592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4663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3478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32432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01811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5475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2001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0068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4558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126471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413589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8327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D58848B9-AF39-4F4D-ADD3-FBC86C0DD679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B233-3804-5040-909D-E08839C361E0}" type="datetime1">
              <a:rPr lang="en-US" smtClean="0"/>
              <a:t>11/19/20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2062-66AF-0D46-9F68-C4B22D0B4D3A}" type="datetime1">
              <a:rPr lang="en-US" smtClean="0"/>
              <a:t>11/19/20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941E-F792-0F46-8683-1BD781AB42EA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904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D5072-0867-CC42-B1CC-B56F1EA9041B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180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59167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941E-F792-0F46-8683-1BD781AB42EA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D5072-0867-CC42-B1CC-B56F1EA9041B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7CBBA-4CC2-694B-8F66-08D662E7F26C}" type="datetime1">
              <a:rPr lang="en-US" smtClean="0"/>
              <a:t>11/19/20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1E143-2A19-F04C-B450-8BCBC4AD8AD2}" type="datetime1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AC8A-5507-8E47-8635-508E16261B39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D0EA5-8414-1A4C-AD05-4E9EA0B658BD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360D2-7077-F44A-8732-778EDF0B25BC}" type="datetime1">
              <a:rPr lang="en-US" smtClean="0"/>
              <a:t>11/19/20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1CE4-6637-284A-B06B-112D5015D985}" type="datetime1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3722-66A2-C84A-B7DB-E32EBCEB1106}" type="datetime1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DF817-EB09-3B4E-9788-ED5BD1B569F2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D43345-CE8E-0841-A74F-B26363861C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3429"/>
            <a:ext cx="2322857" cy="65479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0242673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3ABD-9675-804F-8E75-A1FADE00584E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06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0A1CE-951A-4042-ABB4-412EF96B4866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131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1E8D-C216-894B-A24E-D2FC91DDC8AE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6115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F1EFE-64E3-7244-9FF6-015EB1ED40F2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989074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A0A3-D0E6-F344-BE29-DF336D990882}" type="datetime1">
              <a:rPr lang="en-US" smtClean="0"/>
              <a:t>11/19/20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760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8686E-A666-C640-95EB-176215BCCA4F}" type="datetime1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8006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B8EAF-F46E-5241-9D77-590229D11832}" type="datetime1">
              <a:rPr lang="en-US" smtClean="0"/>
              <a:t>11/19/20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1091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3EB-2340-5E40-85F0-3C1720B0A5C5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3262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0FAA-4806-0349-9A13-299377417D80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4061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D6C2-5BB6-E646-BBE0-F089793A7B88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373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3501C-47BE-E947-B69C-4749ECEB583C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971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6FF4B8-010A-B047-A4A2-CECC568B8D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05C0-2F38-7E4B-8EEB-2D8EF8D846B0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215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CAA20-1DC3-6E47-BF94-583AC93732EC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75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9B9E-205B-6D49-AAAA-6931F3B19D2D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2815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61C9E-52E1-044B-9E20-F0DED19CBDC0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798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4A69-453C-324B-9124-90D63AA21B74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222477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BFB14-A80B-E34E-A1F1-ED78F872755C}" type="datetime1">
              <a:rPr lang="en-US" smtClean="0"/>
              <a:t>11/19/20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7626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8F93-D770-7647-9163-989DE1EE8352}" type="datetime1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9739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8B20-4AFB-DC40-BE9C-5F0A87829C8C}" type="datetime1">
              <a:rPr lang="en-US" smtClean="0"/>
              <a:t>11/19/20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0010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D7476-D90D-194A-8074-A734CB5BF418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4787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F99E-2259-604E-8BE9-2DFF829D4FA2}" type="datetime1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8079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F2DD-7C7A-F849-95FA-1DD4E6E2763D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70697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2272D-3D8D-FE43-8450-F28DD4FEB2A9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507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5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D09C8-7CFD-E648-A2C1-BD21E58BDD8E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716" r:id="rId4"/>
    <p:sldLayoutId id="2147483717" r:id="rId5"/>
    <p:sldLayoutId id="214748371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6FFB921E-1188-C04B-9980-ADF725E5451E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4C5CF-94EA-7644-AC04-A0361CF300DB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892279C7-5B9A-384C-9592-BFB2F90277E0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DBDAF-4698-EF45-8F54-8A27E7C5BE2C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5D3B68-BA55-194E-9563-CFC86516698D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accent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accent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887649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D0BF57F1-8823-0643-94D6-96EC892B2E2B}" type="datetime1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bg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bg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1335479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bg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leginfo.legislature.ca.gov/faces/billTextClient.xhtml?bill_id=201520160SB350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leginfo.legislature.ca.gov/faces/billNavClient.xhtml?bill_id=201520160AB865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leginfo.legislature.ca.gov/faces/billNavClient.xhtml?bill_id=201720180AB523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5" Type="http://schemas.openxmlformats.org/officeDocument/2006/relationships/chart" Target="../charts/chart1.xml"/><Relationship Id="rId4" Type="http://schemas.openxmlformats.org/officeDocument/2006/relationships/hyperlink" Target="https://ww3.arb.ca.gov/cc/capandtrade/auctionproceeds/communityinvestments.htm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0.sv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24.svg"/><Relationship Id="rId10" Type="http://schemas.openxmlformats.org/officeDocument/2006/relationships/image" Target="../media/image1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8.svg"/><Relationship Id="rId1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leginfo.legislature.ca.gov/faces/billTextClient.xhtml?bill_id=201720180SB100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leginfo.legislature.ca.gov/faces/billTextClient.xhtml?bill_id=201920200AB841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767933"/>
            <a:ext cx="12192000" cy="956342"/>
          </a:xfrm>
        </p:spPr>
        <p:txBody>
          <a:bodyPr>
            <a:noAutofit/>
          </a:bodyPr>
          <a:lstStyle/>
          <a:p>
            <a:r>
              <a:rPr lang="en-US" sz="6600" dirty="0">
                <a:ea typeface="+mj-lt"/>
                <a:cs typeface="+mj-lt"/>
              </a:rPr>
              <a:t>Advancing Energy Equity</a:t>
            </a:r>
            <a:endParaRPr lang="en-US" sz="6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28E6C6-961F-4A25-97ED-58EFF9C06AD0}"/>
              </a:ext>
            </a:extLst>
          </p:cNvPr>
          <p:cNvSpPr txBox="1"/>
          <p:nvPr/>
        </p:nvSpPr>
        <p:spPr>
          <a:xfrm>
            <a:off x="390525" y="5715505"/>
            <a:ext cx="3634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11/18/2020 1:00 PM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CEF00E-C3D3-4665-B511-41040FE2DCF8}"/>
              </a:ext>
            </a:extLst>
          </p:cNvPr>
          <p:cNvSpPr txBox="1"/>
          <p:nvPr/>
        </p:nvSpPr>
        <p:spPr>
          <a:xfrm>
            <a:off x="5493440" y="5689379"/>
            <a:ext cx="6308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err="1"/>
              <a:t>Noemí</a:t>
            </a:r>
            <a:r>
              <a:rPr lang="en-US" b="1" dirty="0"/>
              <a:t> Gallardo</a:t>
            </a:r>
          </a:p>
          <a:p>
            <a:pPr algn="r"/>
            <a:r>
              <a:rPr lang="en-US" b="1" dirty="0"/>
              <a:t>Kathleen Yip</a:t>
            </a:r>
          </a:p>
        </p:txBody>
      </p:sp>
      <p:grpSp>
        <p:nvGrpSpPr>
          <p:cNvPr id="6" name="Group 5" descr="CPUC and CEC Logo">
            <a:extLst>
              <a:ext uri="{FF2B5EF4-FFF2-40B4-BE49-F238E27FC236}">
                <a16:creationId xmlns:a16="http://schemas.microsoft.com/office/drawing/2014/main" id="{D923CD21-4038-42E0-9F0A-B7C47DB8575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3922066" y="531038"/>
            <a:ext cx="3223295" cy="1313354"/>
            <a:chOff x="629281" y="314764"/>
            <a:chExt cx="1771477" cy="82242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BCB27EE-BEA8-42B7-9CC0-82C4A622B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5000" y="314764"/>
              <a:ext cx="935758" cy="822427"/>
            </a:xfrm>
            <a:prstGeom prst="rect">
              <a:avLst/>
            </a:prstGeom>
          </p:spPr>
        </p:pic>
        <p:pic>
          <p:nvPicPr>
            <p:cNvPr id="8" name="Picture 7" descr="A close up of a sign&#10;&#10;Description automatically generated">
              <a:extLst>
                <a:ext uri="{FF2B5EF4-FFF2-40B4-BE49-F238E27FC236}">
                  <a16:creationId xmlns:a16="http://schemas.microsoft.com/office/drawing/2014/main" id="{64A2A3D2-C6E5-4992-BA37-B96E8F75FCB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281" y="314765"/>
              <a:ext cx="808103" cy="82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2755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5CD24-8887-4D74-9292-E82AE8067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2863" y="-744826"/>
            <a:ext cx="12192000" cy="1038840"/>
          </a:xfrm>
        </p:spPr>
        <p:txBody>
          <a:bodyPr>
            <a:normAutofit/>
          </a:bodyPr>
          <a:lstStyle/>
          <a:p>
            <a:pPr algn="ctr"/>
            <a:r>
              <a:rPr lang="en-US" sz="5000" dirty="0"/>
              <a:t>DACAG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87BAD2-1B37-46FD-A789-0EF26D610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263" y="1146348"/>
            <a:ext cx="11416937" cy="571165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Purpose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	</a:t>
            </a:r>
            <a:r>
              <a:rPr lang="en-US" sz="2800" dirty="0"/>
              <a:t>Obtain DACAG’s advise to guide and advance CEC and CPUC’s 	equity work to benefit DACs and other communities of concern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Objective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	</a:t>
            </a:r>
            <a:r>
              <a:rPr lang="en-US" sz="2800" dirty="0"/>
              <a:t>Gather initial input about current CEC and CPUC approaches to 	engage DACs and address equity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Process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	</a:t>
            </a:r>
            <a:r>
              <a:rPr lang="en-US" sz="2800" dirty="0"/>
              <a:t>Begin iterative discussion today and dive deep into essential 	topics in future meetings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500" dirty="0"/>
          </a:p>
          <a:p>
            <a:pPr lvl="3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Review DACAG’s Equity Framework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Share agency use of DAC definitions and metrics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Highlight gaps to measure programmatic impact, outcomes</a:t>
            </a:r>
            <a:endParaRPr lang="en-US" sz="25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E48C3-A9A7-4F74-851C-ED78C9063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grpSp>
        <p:nvGrpSpPr>
          <p:cNvPr id="8" name="Group 7" descr="CEC and CPUC Logo">
            <a:extLst>
              <a:ext uri="{FF2B5EF4-FFF2-40B4-BE49-F238E27FC236}">
                <a16:creationId xmlns:a16="http://schemas.microsoft.com/office/drawing/2014/main" id="{16D1D335-F886-46AD-B62B-F2950A406E45}"/>
              </a:ext>
            </a:extLst>
          </p:cNvPr>
          <p:cNvGrpSpPr/>
          <p:nvPr/>
        </p:nvGrpSpPr>
        <p:grpSpPr>
          <a:xfrm>
            <a:off x="342863" y="201580"/>
            <a:ext cx="1943773" cy="822428"/>
            <a:chOff x="428269" y="314764"/>
            <a:chExt cx="1943773" cy="82242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30E07EF-CEDF-4682-81E2-A21C710D0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6284" y="314764"/>
              <a:ext cx="935758" cy="822427"/>
            </a:xfrm>
            <a:prstGeom prst="rect">
              <a:avLst/>
            </a:prstGeom>
          </p:spPr>
        </p:pic>
        <p:pic>
          <p:nvPicPr>
            <p:cNvPr id="10" name="Picture 9" descr="A close up of a sign&#10;&#10;Description automatically generated">
              <a:extLst>
                <a:ext uri="{FF2B5EF4-FFF2-40B4-BE49-F238E27FC236}">
                  <a16:creationId xmlns:a16="http://schemas.microsoft.com/office/drawing/2014/main" id="{09EB0EEB-2289-446A-837B-0B791FA3F3EE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269" y="314765"/>
              <a:ext cx="808103" cy="82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8625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5CD24-8887-4D74-9292-E82AE8067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837260"/>
            <a:ext cx="12192000" cy="1038840"/>
          </a:xfrm>
        </p:spPr>
        <p:txBody>
          <a:bodyPr>
            <a:normAutofit/>
          </a:bodyPr>
          <a:lstStyle/>
          <a:p>
            <a:pPr algn="ctr"/>
            <a:r>
              <a:rPr lang="en-US" sz="5000" dirty="0"/>
              <a:t>Steps to liberation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E48C3-A9A7-4F74-851C-ED78C9063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 dirty="0"/>
          </a:p>
        </p:txBody>
      </p:sp>
      <p:grpSp>
        <p:nvGrpSpPr>
          <p:cNvPr id="8" name="Group 7" descr="CEC and CPUC Logo">
            <a:extLst>
              <a:ext uri="{FF2B5EF4-FFF2-40B4-BE49-F238E27FC236}">
                <a16:creationId xmlns:a16="http://schemas.microsoft.com/office/drawing/2014/main" id="{16D1D335-F886-46AD-B62B-F2950A406E45}"/>
              </a:ext>
            </a:extLst>
          </p:cNvPr>
          <p:cNvGrpSpPr/>
          <p:nvPr/>
        </p:nvGrpSpPr>
        <p:grpSpPr>
          <a:xfrm>
            <a:off x="342863" y="201580"/>
            <a:ext cx="1943773" cy="822428"/>
            <a:chOff x="428269" y="314764"/>
            <a:chExt cx="1943773" cy="82242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30E07EF-CEDF-4682-81E2-A21C710D0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6284" y="314764"/>
              <a:ext cx="935758" cy="822427"/>
            </a:xfrm>
            <a:prstGeom prst="rect">
              <a:avLst/>
            </a:prstGeom>
          </p:spPr>
        </p:pic>
        <p:pic>
          <p:nvPicPr>
            <p:cNvPr id="10" name="Picture 9" descr="A close up of a sign&#10;&#10;Description automatically generated">
              <a:extLst>
                <a:ext uri="{FF2B5EF4-FFF2-40B4-BE49-F238E27FC236}">
                  <a16:creationId xmlns:a16="http://schemas.microsoft.com/office/drawing/2014/main" id="{09EB0EEB-2289-446A-837B-0B791FA3F3EE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269" y="314765"/>
              <a:ext cx="808103" cy="822427"/>
            </a:xfrm>
            <a:prstGeom prst="rect">
              <a:avLst/>
            </a:prstGeom>
          </p:spPr>
        </p:pic>
      </p:grpSp>
      <p:pic>
        <p:nvPicPr>
          <p:cNvPr id="2050" name="Picture 2" descr="The difference between the terms equality, equity, and liberation,... |  Download Scientific Diagram">
            <a:extLst>
              <a:ext uri="{FF2B5EF4-FFF2-40B4-BE49-F238E27FC236}">
                <a16:creationId xmlns:a16="http://schemas.microsoft.com/office/drawing/2014/main" id="{501F86E4-FFE4-424D-A07A-8BA4F7B38ED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09" y="1240420"/>
            <a:ext cx="10907485" cy="531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844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5CD24-8887-4D74-9292-E82AE8067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3374"/>
            <a:ext cx="12192000" cy="10388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000" dirty="0"/>
              <a:t>           Disadvantaged Communities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87BAD2-1B37-46FD-A789-0EF26D610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263" y="1159410"/>
            <a:ext cx="11416937" cy="560521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DACAG adopted definition in the Energy Equity Indicators tool, and advocates for equitable programming to reach the following </a:t>
            </a:r>
            <a:r>
              <a:rPr lang="en-US" sz="2800" b="1" dirty="0"/>
              <a:t>(including community residents, workers, and businesses)</a:t>
            </a:r>
            <a:r>
              <a:rPr lang="en-US" sz="2800" dirty="0"/>
              <a:t>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5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5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◆</a:t>
            </a:r>
            <a:r>
              <a:rPr lang="en-US" sz="2800" dirty="0" err="1"/>
              <a:t>CalEnviroScreen</a:t>
            </a:r>
            <a:r>
              <a:rPr lang="en-US" sz="2800" dirty="0"/>
              <a:t>, as defined by Cal EPA,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◆Tribal Lands,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◆Census tracts with area median household income/state median income, less than 80%, and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◆Households with median household income less than 80% of Area Median Income (AMI).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500" dirty="0"/>
              <a:t>https://www.cpuc.ca.gov/uploadedFiles/CPUCWebsite/Content/UtilitiesIndustries/Energy/EnergyPrograms/Infrastructure/DC/DAC%20AG%20Equity%20Framework%20(Revised).pdf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E48C3-A9A7-4F74-851C-ED78C9063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  <p:grpSp>
        <p:nvGrpSpPr>
          <p:cNvPr id="8" name="Group 7" descr="CEC and CPUC Logo">
            <a:extLst>
              <a:ext uri="{FF2B5EF4-FFF2-40B4-BE49-F238E27FC236}">
                <a16:creationId xmlns:a16="http://schemas.microsoft.com/office/drawing/2014/main" id="{D1FA2B4C-8BC7-4B8C-8EB0-F5EE2817D70F}"/>
              </a:ext>
            </a:extLst>
          </p:cNvPr>
          <p:cNvGrpSpPr/>
          <p:nvPr/>
        </p:nvGrpSpPr>
        <p:grpSpPr>
          <a:xfrm>
            <a:off x="342863" y="201580"/>
            <a:ext cx="1943773" cy="822428"/>
            <a:chOff x="428269" y="314764"/>
            <a:chExt cx="1943773" cy="82242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B9DA0AA-26B2-4A0F-9911-4EA85703A6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6284" y="314764"/>
              <a:ext cx="935758" cy="822427"/>
            </a:xfrm>
            <a:prstGeom prst="rect">
              <a:avLst/>
            </a:prstGeom>
          </p:spPr>
        </p:pic>
        <p:pic>
          <p:nvPicPr>
            <p:cNvPr id="10" name="Picture 9" descr="A close up of a sign&#10;&#10;Description automatically generated">
              <a:extLst>
                <a:ext uri="{FF2B5EF4-FFF2-40B4-BE49-F238E27FC236}">
                  <a16:creationId xmlns:a16="http://schemas.microsoft.com/office/drawing/2014/main" id="{5C3A1697-EAF6-46E7-B6D7-D79328695347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269" y="314765"/>
              <a:ext cx="808103" cy="82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775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5CD24-8887-4D74-9292-E82AE8067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3374"/>
            <a:ext cx="12192000" cy="1038840"/>
          </a:xfrm>
        </p:spPr>
        <p:txBody>
          <a:bodyPr>
            <a:normAutofit/>
          </a:bodyPr>
          <a:lstStyle/>
          <a:p>
            <a:pPr algn="ctr"/>
            <a:r>
              <a:rPr lang="en-US" sz="5000" dirty="0"/>
              <a:t>          DACAG Equity Framework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87BAD2-1B37-46FD-A789-0EF26D610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263" y="1146348"/>
            <a:ext cx="11416937" cy="524138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000" dirty="0"/>
              <a:t>Focuses on 5 key areas: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4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000" dirty="0"/>
              <a:t>1) Health &amp; Safety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000" dirty="0"/>
              <a:t>2) Access &amp; Education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000" dirty="0"/>
              <a:t>3) Financial Benefits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000" dirty="0"/>
              <a:t>4) Economic Development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000" dirty="0"/>
              <a:t>5) Consumer Protection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E48C3-A9A7-4F74-851C-ED78C9063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/>
          </a:p>
        </p:txBody>
      </p:sp>
      <p:grpSp>
        <p:nvGrpSpPr>
          <p:cNvPr id="8" name="Group 7" descr="CEC and CPUC Logo">
            <a:extLst>
              <a:ext uri="{FF2B5EF4-FFF2-40B4-BE49-F238E27FC236}">
                <a16:creationId xmlns:a16="http://schemas.microsoft.com/office/drawing/2014/main" id="{E9962FC1-E685-481F-AABF-B19D631B4646}"/>
              </a:ext>
            </a:extLst>
          </p:cNvPr>
          <p:cNvGrpSpPr/>
          <p:nvPr/>
        </p:nvGrpSpPr>
        <p:grpSpPr>
          <a:xfrm>
            <a:off x="342863" y="201580"/>
            <a:ext cx="1800080" cy="822428"/>
            <a:chOff x="428269" y="314764"/>
            <a:chExt cx="1800080" cy="82242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64FD939-9471-47A4-9D0E-3349E04B8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2591" y="314764"/>
              <a:ext cx="935758" cy="822427"/>
            </a:xfrm>
            <a:prstGeom prst="rect">
              <a:avLst/>
            </a:prstGeom>
          </p:spPr>
        </p:pic>
        <p:pic>
          <p:nvPicPr>
            <p:cNvPr id="10" name="Picture 9" descr="A close up of a sign&#10;&#10;Description automatically generated">
              <a:extLst>
                <a:ext uri="{FF2B5EF4-FFF2-40B4-BE49-F238E27FC236}">
                  <a16:creationId xmlns:a16="http://schemas.microsoft.com/office/drawing/2014/main" id="{D359E331-0C3D-4C96-ADFB-063AC8D02B2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269" y="314765"/>
              <a:ext cx="808103" cy="82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8385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3359" y="2767933"/>
            <a:ext cx="10411968" cy="956342"/>
          </a:xfrm>
        </p:spPr>
        <p:txBody>
          <a:bodyPr>
            <a:noAutofit/>
          </a:bodyPr>
          <a:lstStyle/>
          <a:p>
            <a:r>
              <a:rPr lang="en-US" sz="8000" dirty="0">
                <a:ea typeface="+mj-lt"/>
                <a:cs typeface="+mj-lt"/>
              </a:rPr>
              <a:t>IDEA Initiative</a:t>
            </a:r>
            <a:endParaRPr lang="en-US" sz="8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0BF54E-0951-44F3-9AA3-4B649DC375CB}"/>
              </a:ext>
            </a:extLst>
          </p:cNvPr>
          <p:cNvSpPr txBox="1"/>
          <p:nvPr/>
        </p:nvSpPr>
        <p:spPr>
          <a:xfrm>
            <a:off x="361950" y="4744278"/>
            <a:ext cx="11439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     Inclusion     Diversity     Equity     Access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CEF00E-C3D3-4665-B511-41040FE2DCF8}"/>
              </a:ext>
            </a:extLst>
          </p:cNvPr>
          <p:cNvSpPr txBox="1"/>
          <p:nvPr/>
        </p:nvSpPr>
        <p:spPr>
          <a:xfrm>
            <a:off x="5493440" y="5597938"/>
            <a:ext cx="6308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Noemí Gallardo</a:t>
            </a:r>
          </a:p>
          <a:p>
            <a:pPr algn="r"/>
            <a:r>
              <a:rPr lang="en-US" dirty="0"/>
              <a:t>Carousel Gore</a:t>
            </a:r>
          </a:p>
          <a:p>
            <a:pPr algn="r"/>
            <a:r>
              <a:rPr lang="en-US" dirty="0"/>
              <a:t>Darcie Houck</a:t>
            </a:r>
          </a:p>
          <a:p>
            <a:pPr algn="r"/>
            <a:r>
              <a:rPr lang="en-US" dirty="0"/>
              <a:t>Courtney Smith</a:t>
            </a:r>
          </a:p>
        </p:txBody>
      </p:sp>
    </p:spTree>
    <p:extLst>
      <p:ext uri="{BB962C8B-B14F-4D97-AF65-F5344CB8AC3E}">
        <p14:creationId xmlns:p14="http://schemas.microsoft.com/office/powerpoint/2010/main" val="420193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000" dirty="0"/>
              <a:t>IDEA Initiative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116715"/>
            <a:ext cx="5181600" cy="2060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buNone/>
            </a:pPr>
            <a:r>
              <a:rPr lang="en-US" sz="2300" b="1" dirty="0">
                <a:ea typeface="+mn-lt"/>
                <a:cs typeface="+mn-lt"/>
              </a:rPr>
              <a:t>Focus:</a:t>
            </a:r>
            <a:r>
              <a:rPr lang="en-US" sz="2300" dirty="0">
                <a:ea typeface="+mn-lt"/>
                <a:cs typeface="+mn-lt"/>
              </a:rPr>
              <a:t> Internal-facing</a:t>
            </a:r>
          </a:p>
          <a:p>
            <a:pPr marL="457200" lvl="1" indent="0">
              <a:buNone/>
            </a:pPr>
            <a:r>
              <a:rPr lang="en-US" sz="2300" b="1" dirty="0">
                <a:ea typeface="+mn-lt"/>
                <a:cs typeface="+mn-lt"/>
              </a:rPr>
              <a:t>Purpose:</a:t>
            </a:r>
            <a:r>
              <a:rPr lang="en-US" sz="2300" dirty="0">
                <a:ea typeface="+mn-lt"/>
                <a:cs typeface="+mn-lt"/>
              </a:rPr>
              <a:t> Create welcoming  workforce environment </a:t>
            </a:r>
          </a:p>
          <a:p>
            <a:pPr marL="457200" lvl="1" indent="0">
              <a:buNone/>
            </a:pPr>
            <a:r>
              <a:rPr lang="en-US" sz="2300" b="1" dirty="0">
                <a:ea typeface="+mn-lt"/>
                <a:cs typeface="+mn-lt"/>
              </a:rPr>
              <a:t>Facilitation:</a:t>
            </a:r>
            <a:r>
              <a:rPr lang="en-US" sz="2300" dirty="0">
                <a:ea typeface="+mn-lt"/>
                <a:cs typeface="+mn-lt"/>
              </a:rPr>
              <a:t> Carousel &amp; Courtney</a:t>
            </a:r>
          </a:p>
          <a:p>
            <a:pPr marL="457200" lvl="1" indent="0">
              <a:buNone/>
            </a:pPr>
            <a:r>
              <a:rPr lang="en-US" sz="2300" b="1" dirty="0">
                <a:ea typeface="+mn-lt"/>
                <a:cs typeface="+mn-lt"/>
              </a:rPr>
              <a:t>Operations:</a:t>
            </a:r>
            <a:r>
              <a:rPr lang="en-US" sz="2300" dirty="0">
                <a:ea typeface="+mn-lt"/>
                <a:cs typeface="+mn-lt"/>
              </a:rPr>
              <a:t> Agency-wide task force identifies and prioritizes action – for workforce by the workforce</a:t>
            </a:r>
            <a:endParaRPr lang="en-US" sz="2300" dirty="0"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116715"/>
            <a:ext cx="5181600" cy="206024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buNone/>
            </a:pPr>
            <a:r>
              <a:rPr lang="en-US" sz="2300" b="1" dirty="0">
                <a:cs typeface="Arial"/>
              </a:rPr>
              <a:t>Focus:</a:t>
            </a:r>
            <a:r>
              <a:rPr lang="en-US" sz="2300" dirty="0">
                <a:cs typeface="Arial"/>
              </a:rPr>
              <a:t> </a:t>
            </a:r>
            <a:r>
              <a:rPr lang="en" sz="2300" dirty="0">
                <a:cs typeface="Arial"/>
              </a:rPr>
              <a:t>E</a:t>
            </a:r>
            <a:r>
              <a:rPr lang="en-US" sz="2300" dirty="0" err="1">
                <a:cs typeface="Arial"/>
              </a:rPr>
              <a:t>xternal</a:t>
            </a:r>
            <a:r>
              <a:rPr lang="en-US" sz="2300" dirty="0">
                <a:cs typeface="Arial"/>
              </a:rPr>
              <a:t>-facing</a:t>
            </a:r>
          </a:p>
          <a:p>
            <a:pPr marL="457200" lvl="1" indent="0">
              <a:buNone/>
            </a:pPr>
            <a:r>
              <a:rPr lang="en-US" sz="2300" b="1" dirty="0">
                <a:cs typeface="Arial"/>
              </a:rPr>
              <a:t>Purpose: </a:t>
            </a:r>
            <a:r>
              <a:rPr lang="en-US" sz="2300" dirty="0">
                <a:cs typeface="Arial"/>
              </a:rPr>
              <a:t>Increase benefits for and participation of stakeholders and communities</a:t>
            </a:r>
          </a:p>
          <a:p>
            <a:pPr marL="457200" lvl="1" indent="0">
              <a:buNone/>
            </a:pPr>
            <a:r>
              <a:rPr lang="en-US" sz="2300" b="1" dirty="0">
                <a:cs typeface="Arial"/>
              </a:rPr>
              <a:t>Facilitation:</a:t>
            </a:r>
            <a:r>
              <a:rPr lang="en-US" sz="2300" dirty="0">
                <a:cs typeface="Arial"/>
              </a:rPr>
              <a:t> Noemi &amp; Darcie</a:t>
            </a:r>
          </a:p>
          <a:p>
            <a:pPr marL="457200" lvl="1" indent="0">
              <a:buNone/>
            </a:pPr>
            <a:r>
              <a:rPr lang="en-US" sz="2300" b="1" dirty="0">
                <a:cs typeface="Arial"/>
              </a:rPr>
              <a:t>Operations:</a:t>
            </a:r>
            <a:r>
              <a:rPr lang="en-US" sz="2300" dirty="0">
                <a:cs typeface="Arial"/>
              </a:rPr>
              <a:t> Leadership develops strategy for programmatic action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 dirty="0"/>
          </a:p>
        </p:txBody>
      </p:sp>
      <p:pic>
        <p:nvPicPr>
          <p:cNvPr id="1026" name="Picture 2" descr="paper chain figures house for rent or to buy owner inside and people on waiting list outside Stock Photo - 8558528">
            <a:extLst>
              <a:ext uri="{FF2B5EF4-FFF2-40B4-BE49-F238E27FC236}">
                <a16:creationId xmlns:a16="http://schemas.microsoft.com/office/drawing/2014/main" id="{E5D13169-0526-49FC-B10D-BC734AE28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91" y="1305858"/>
            <a:ext cx="4684125" cy="281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per chain figures house for rent or to buy owner inside and people on waiting list outside Stock Photo - 8558528">
            <a:extLst>
              <a:ext uri="{FF2B5EF4-FFF2-40B4-BE49-F238E27FC236}">
                <a16:creationId xmlns:a16="http://schemas.microsoft.com/office/drawing/2014/main" id="{0364080A-ACA1-497E-8C33-8FDEEAE93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306791"/>
            <a:ext cx="4572000" cy="281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rrow: Striped Right 11">
            <a:extLst>
              <a:ext uri="{FF2B5EF4-FFF2-40B4-BE49-F238E27FC236}">
                <a16:creationId xmlns:a16="http://schemas.microsoft.com/office/drawing/2014/main" id="{3DF04603-F58C-4761-BEE7-637095652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265635">
            <a:off x="3378086" y="1957322"/>
            <a:ext cx="978408" cy="4846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row: Striped Right 14">
            <a:extLst>
              <a:ext uri="{FF2B5EF4-FFF2-40B4-BE49-F238E27FC236}">
                <a16:creationId xmlns:a16="http://schemas.microsoft.com/office/drawing/2014/main" id="{33D8D306-4EAC-4D25-8234-CBCC2C94CE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431106">
            <a:off x="8196915" y="2103743"/>
            <a:ext cx="1057691" cy="5247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451F7D-5540-4C2E-9998-114740D9B77C}"/>
              </a:ext>
            </a:extLst>
          </p:cNvPr>
          <p:cNvSpPr txBox="1"/>
          <p:nvPr/>
        </p:nvSpPr>
        <p:spPr>
          <a:xfrm>
            <a:off x="1455422" y="1511039"/>
            <a:ext cx="217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3000" b="1" dirty="0">
                <a:ea typeface="+mn-lt"/>
                <a:cs typeface="+mn-lt"/>
              </a:rPr>
              <a:t>IDEA-In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2D38A5-2785-4A12-A1B0-B81E0D8052A7}"/>
              </a:ext>
            </a:extLst>
          </p:cNvPr>
          <p:cNvSpPr txBox="1"/>
          <p:nvPr/>
        </p:nvSpPr>
        <p:spPr>
          <a:xfrm>
            <a:off x="9104813" y="1647919"/>
            <a:ext cx="17634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cs typeface="Arial"/>
              </a:rPr>
              <a:t>IDEA-Ex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091785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000" dirty="0"/>
              <a:t>IDEA-In(</a:t>
            </a:r>
            <a:r>
              <a:rPr lang="en-US" sz="5000" dirty="0" err="1"/>
              <a:t>ternal</a:t>
            </a:r>
            <a:r>
              <a:rPr lang="en-US" sz="5000" dirty="0"/>
              <a:t>)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17DB8BF-518C-4BC1-BCA2-CE38B08F6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ctr">
              <a:buNone/>
            </a:pPr>
            <a:r>
              <a:rPr lang="en-US" b="1" u="sng" dirty="0"/>
              <a:t>Convenings</a:t>
            </a:r>
          </a:p>
          <a:p>
            <a:pPr fontAlgn="ctr"/>
            <a:r>
              <a:rPr lang="en-US" dirty="0"/>
              <a:t>Multiple Task Force convenings </a:t>
            </a:r>
          </a:p>
          <a:p>
            <a:pPr fontAlgn="ctr"/>
            <a:r>
              <a:rPr lang="en-US" dirty="0"/>
              <a:t>100+ attendees, robust discussion</a:t>
            </a:r>
          </a:p>
          <a:p>
            <a:pPr marL="0" indent="0" fontAlgn="ctr">
              <a:buNone/>
            </a:pPr>
            <a:endParaRPr lang="en-US" b="1" u="sng" dirty="0"/>
          </a:p>
          <a:p>
            <a:pPr marL="0" indent="0" fontAlgn="ctr">
              <a:buNone/>
            </a:pPr>
            <a:r>
              <a:rPr lang="en-US" b="1" u="sng" dirty="0"/>
              <a:t>5 Subgroups with Co-chairs:</a:t>
            </a:r>
            <a:endParaRPr lang="en-US" sz="2000" b="1" u="sng" dirty="0"/>
          </a:p>
          <a:p>
            <a:pPr lvl="1" fontAlgn="ctr"/>
            <a:r>
              <a:rPr lang="en-US" dirty="0"/>
              <a:t>Hiring/Recruitment</a:t>
            </a:r>
          </a:p>
          <a:p>
            <a:pPr lvl="1" fontAlgn="ctr"/>
            <a:r>
              <a:rPr lang="en-US" dirty="0"/>
              <a:t>Transforming Culture</a:t>
            </a:r>
          </a:p>
          <a:p>
            <a:pPr lvl="1" fontAlgn="ctr"/>
            <a:r>
              <a:rPr lang="en-US" dirty="0"/>
              <a:t>Staff Development/Promotions</a:t>
            </a:r>
          </a:p>
          <a:p>
            <a:pPr lvl="1" fontAlgn="ctr"/>
            <a:r>
              <a:rPr lang="en-US" dirty="0"/>
              <a:t>Access/Resources</a:t>
            </a:r>
          </a:p>
          <a:p>
            <a:pPr lvl="1" fontAlgn="ctr"/>
            <a:r>
              <a:rPr lang="en-US" dirty="0"/>
              <a:t>Tracking Progress/Accountability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8519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17487-1AF9-45C3-A47F-A779A4DC7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500" dirty="0"/>
              <a:t>IDEA-Ex Planning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FC9C8-9CD5-4384-A4C0-8FD020D64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en-US" sz="3000" dirty="0"/>
          </a:p>
          <a:p>
            <a:r>
              <a:rPr lang="en-US" sz="3000" dirty="0"/>
              <a:t>Develop strategy and roadmap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3000" dirty="0"/>
              <a:t> Define key terms: “energy equity communities”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3000" dirty="0"/>
              <a:t> Adopt baseline equity framework as lens for efforts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3000" dirty="0"/>
              <a:t> Develop metrics for accountability and evaluation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3000" dirty="0"/>
              <a:t> Determine action (priorities &amp; goals)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3000" dirty="0"/>
              <a:t>Community needs assessment/listening session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3000" dirty="0"/>
              <a:t>Technical assistance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5BF45C-BA4B-4FB3-88B0-5DA76F3F8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85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42B7B-69A4-41A9-9CE2-75C9CDE99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Additional Equity Efforts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CA9AA-2935-4F46-9118-745564AE8B0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3000" dirty="0"/>
              <a:t>DACAG Ambassador program</a:t>
            </a:r>
          </a:p>
          <a:p>
            <a:r>
              <a:rPr lang="en-US" sz="3000" dirty="0"/>
              <a:t>Energy Equity Toolkit</a:t>
            </a:r>
          </a:p>
          <a:p>
            <a:r>
              <a:rPr lang="en-US" sz="3000" dirty="0"/>
              <a:t>Energy Equity webpage</a:t>
            </a:r>
          </a:p>
          <a:p>
            <a:r>
              <a:rPr lang="en-US" sz="3000" dirty="0"/>
              <a:t>Energy Equity Summit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Content Placeholder 5" descr="Screenshot of Virtual Meeting Attendees">
            <a:extLst>
              <a:ext uri="{FF2B5EF4-FFF2-40B4-BE49-F238E27FC236}">
                <a16:creationId xmlns:a16="http://schemas.microsoft.com/office/drawing/2014/main" id="{5506C36C-4B19-4214-B28A-00E129B416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722198" y="1573307"/>
            <a:ext cx="5631602" cy="4496662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1A684-9550-4E45-885B-10A4B56CC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6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5CD24-8887-4D74-9292-E82AE8067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000" dirty="0"/>
              <a:t>2015 Resolution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E48C3-A9A7-4F74-851C-ED78C9063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11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87BAD2-1B37-46FD-A789-0EF26D610CA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69900" y="1473200"/>
            <a:ext cx="11722100" cy="5240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Diversity Policy Statement = Supplier Diversity and Energy Equity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dirty="0"/>
              <a:t>“</a:t>
            </a:r>
            <a:r>
              <a:rPr lang="en-US" sz="2500" dirty="0"/>
              <a:t>…it is the policy of the [CEC]…to </a:t>
            </a:r>
            <a:r>
              <a:rPr lang="en-US" sz="2500" i="1" dirty="0"/>
              <a:t>optimize fair and equal opportunities for </a:t>
            </a:r>
            <a:r>
              <a:rPr lang="en-US" sz="2500" b="1" i="1" dirty="0"/>
              <a:t>small businesses, </a:t>
            </a:r>
            <a:r>
              <a:rPr lang="en-US" sz="2500" i="1" dirty="0"/>
              <a:t>and </a:t>
            </a:r>
            <a:r>
              <a:rPr lang="en-US" sz="2500" b="1" i="1" dirty="0"/>
              <a:t>women-, disabled veteran-, minority-and LGBT -owned businesses, </a:t>
            </a:r>
            <a:r>
              <a:rPr lang="en-US" sz="2500" i="1" dirty="0"/>
              <a:t>as well as </a:t>
            </a:r>
            <a:r>
              <a:rPr lang="en-US" sz="2500" b="1" i="1" dirty="0"/>
              <a:t>economically disadvantaged and underserved communities, </a:t>
            </a:r>
            <a:r>
              <a:rPr lang="en-US" sz="2500" i="1" dirty="0"/>
              <a:t>to participate in and benefit from </a:t>
            </a:r>
            <a:r>
              <a:rPr lang="en-US" sz="2500" dirty="0"/>
              <a:t>[CEC] programs..”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500" dirty="0"/>
          </a:p>
          <a:p>
            <a:pPr lvl="4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3000" dirty="0"/>
              <a:t>Annual Diversity Report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dirty="0"/>
              <a:t>2015 Resolution: https://www.energy.ca.gov/sites/default/files/2020-07/diversity_policy_resolution_ada.pdf</a:t>
            </a:r>
          </a:p>
        </p:txBody>
      </p:sp>
    </p:spTree>
    <p:extLst>
      <p:ext uri="{BB962C8B-B14F-4D97-AF65-F5344CB8AC3E}">
        <p14:creationId xmlns:p14="http://schemas.microsoft.com/office/powerpoint/2010/main" val="35910277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Objectives &amp; Metrics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6D266E-2286-41FF-9D31-C1549C4C6606}"/>
              </a:ext>
            </a:extLst>
          </p:cNvPr>
          <p:cNvSpPr txBox="1"/>
          <p:nvPr/>
        </p:nvSpPr>
        <p:spPr>
          <a:xfrm>
            <a:off x="2152650" y="1543050"/>
            <a:ext cx="3228975" cy="4001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Increase Participation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C774EA-A5EF-44F6-BA89-80D3350B37B6}"/>
              </a:ext>
            </a:extLst>
          </p:cNvPr>
          <p:cNvSpPr txBox="1"/>
          <p:nvPr/>
        </p:nvSpPr>
        <p:spPr>
          <a:xfrm>
            <a:off x="6415087" y="1562100"/>
            <a:ext cx="3228975" cy="4001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Increase Benefits</a:t>
            </a:r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F3B106DB-D3E0-47E2-A64F-E0E5D27BBD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29000" y="2038350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01AF6F75-2F21-4086-9B77-FB29E3CB6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9575" y="2038350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DA3C19A-E75E-406B-BE75-0F0AB2703EDD}"/>
              </a:ext>
            </a:extLst>
          </p:cNvPr>
          <p:cNvSpPr txBox="1"/>
          <p:nvPr/>
        </p:nvSpPr>
        <p:spPr>
          <a:xfrm>
            <a:off x="876300" y="2781300"/>
            <a:ext cx="3228975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Metrics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3389381-538E-4C36-9101-65D8274887A9}"/>
              </a:ext>
            </a:extLst>
          </p:cNvPr>
          <p:cNvSpPr txBox="1"/>
          <p:nvPr/>
        </p:nvSpPr>
        <p:spPr>
          <a:xfrm>
            <a:off x="7610475" y="2781300"/>
            <a:ext cx="3228975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Metrics</a:t>
            </a:r>
          </a:p>
        </p:txBody>
      </p:sp>
      <p:sp>
        <p:nvSpPr>
          <p:cNvPr id="25" name="Arrow: Down 24">
            <a:extLst>
              <a:ext uri="{FF2B5EF4-FFF2-40B4-BE49-F238E27FC236}">
                <a16:creationId xmlns:a16="http://schemas.microsoft.com/office/drawing/2014/main" id="{E47859DE-B934-486A-A3A9-4FD4A08AD5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57275" y="3305175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FD24AAF3-E199-4BE7-9548-63A208583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600450" y="3305175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id="{B930AD82-86E4-4684-AEDE-17299ECEB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58125" y="3305175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8" name="Arrow: Down 27">
            <a:extLst>
              <a:ext uri="{FF2B5EF4-FFF2-40B4-BE49-F238E27FC236}">
                <a16:creationId xmlns:a16="http://schemas.microsoft.com/office/drawing/2014/main" id="{59390AAB-E35A-4E8A-B383-616CCED9C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401300" y="3305175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EDB5BCF-336A-45CB-981C-3C689C48B643}"/>
              </a:ext>
            </a:extLst>
          </p:cNvPr>
          <p:cNvSpPr txBox="1"/>
          <p:nvPr/>
        </p:nvSpPr>
        <p:spPr>
          <a:xfrm>
            <a:off x="333375" y="4044877"/>
            <a:ext cx="173355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Outreach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FBB0D10-2AA9-4B12-8590-AF9C6C2624AC}"/>
              </a:ext>
            </a:extLst>
          </p:cNvPr>
          <p:cNvSpPr txBox="1"/>
          <p:nvPr/>
        </p:nvSpPr>
        <p:spPr>
          <a:xfrm>
            <a:off x="2867025" y="4044877"/>
            <a:ext cx="173355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Engagement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752A31-701E-40B8-BC3A-C194A20D976A}"/>
              </a:ext>
            </a:extLst>
          </p:cNvPr>
          <p:cNvSpPr txBox="1"/>
          <p:nvPr/>
        </p:nvSpPr>
        <p:spPr>
          <a:xfrm>
            <a:off x="7134225" y="4054402"/>
            <a:ext cx="173355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Funding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CE01CF0-053F-4724-BC90-F30F3250F544}"/>
              </a:ext>
            </a:extLst>
          </p:cNvPr>
          <p:cNvSpPr txBox="1"/>
          <p:nvPr/>
        </p:nvSpPr>
        <p:spPr>
          <a:xfrm>
            <a:off x="9672637" y="4054402"/>
            <a:ext cx="1757363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Workforce Dev.</a:t>
            </a:r>
          </a:p>
        </p:txBody>
      </p:sp>
      <p:sp>
        <p:nvSpPr>
          <p:cNvPr id="33" name="Arrow: Down 32">
            <a:extLst>
              <a:ext uri="{FF2B5EF4-FFF2-40B4-BE49-F238E27FC236}">
                <a16:creationId xmlns:a16="http://schemas.microsoft.com/office/drawing/2014/main" id="{83D379EB-A845-4F1A-9FE2-95EC577F7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57275" y="4572000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34" name="Arrow: Down 33">
            <a:extLst>
              <a:ext uri="{FF2B5EF4-FFF2-40B4-BE49-F238E27FC236}">
                <a16:creationId xmlns:a16="http://schemas.microsoft.com/office/drawing/2014/main" id="{FFB1E457-7C63-4796-BA16-48B1FE4E4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600450" y="4572000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94FE617-8AD8-453D-AABD-BED1B7CDCF96}"/>
              </a:ext>
            </a:extLst>
          </p:cNvPr>
          <p:cNvSpPr txBox="1"/>
          <p:nvPr/>
        </p:nvSpPr>
        <p:spPr>
          <a:xfrm>
            <a:off x="333375" y="5311702"/>
            <a:ext cx="17335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Events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Networks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907B30C-C587-40BC-8CD5-47EBE2BBA1AF}"/>
              </a:ext>
            </a:extLst>
          </p:cNvPr>
          <p:cNvSpPr txBox="1"/>
          <p:nvPr/>
        </p:nvSpPr>
        <p:spPr>
          <a:xfrm>
            <a:off x="2867025" y="5311702"/>
            <a:ext cx="17335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Panels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Input</a:t>
            </a:r>
          </a:p>
        </p:txBody>
      </p:sp>
      <p:sp>
        <p:nvSpPr>
          <p:cNvPr id="37" name="Arrow: Down 36">
            <a:extLst>
              <a:ext uri="{FF2B5EF4-FFF2-40B4-BE49-F238E27FC236}">
                <a16:creationId xmlns:a16="http://schemas.microsoft.com/office/drawing/2014/main" id="{ADD01B65-72EA-4E43-AA02-6E8547341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67650" y="4572000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38" name="Arrow: Down 37">
            <a:extLst>
              <a:ext uri="{FF2B5EF4-FFF2-40B4-BE49-F238E27FC236}">
                <a16:creationId xmlns:a16="http://schemas.microsoft.com/office/drawing/2014/main" id="{3857D653-7165-44DB-9B4C-8DAEEE174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410825" y="4572000"/>
            <a:ext cx="285750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C2ED280-C861-4E98-B98B-B00C727CFDBA}"/>
              </a:ext>
            </a:extLst>
          </p:cNvPr>
          <p:cNvSpPr txBox="1"/>
          <p:nvPr/>
        </p:nvSpPr>
        <p:spPr>
          <a:xfrm>
            <a:off x="7143750" y="5311702"/>
            <a:ext cx="173355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Grants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Loans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Contracts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6D9B6F-E08D-45F7-B077-8997D155F5D5}"/>
              </a:ext>
            </a:extLst>
          </p:cNvPr>
          <p:cNvSpPr txBox="1"/>
          <p:nvPr/>
        </p:nvSpPr>
        <p:spPr>
          <a:xfrm>
            <a:off x="9677400" y="5311702"/>
            <a:ext cx="173355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Training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Jobs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390402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BBAFD-934F-4229-91D8-CB8FE77D0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Commitment to Tribes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AE9D86-C32E-4343-95B1-3CA805385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13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FA2F0-4824-4C5F-B137-F41E2515D86F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14350" y="1276350"/>
            <a:ext cx="11677650" cy="534511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“…the [CEC] recognizes the importance of Tribal Consultation in energy planning and policy and is committed to ensuring </a:t>
            </a:r>
            <a:r>
              <a:rPr lang="en-US" sz="2800" b="1" i="1" dirty="0"/>
              <a:t>California Native American tribes</a:t>
            </a:r>
            <a:r>
              <a:rPr lang="en-US" sz="2800" i="1" dirty="0"/>
              <a:t> </a:t>
            </a:r>
            <a:r>
              <a:rPr lang="en-US" sz="2800" dirty="0"/>
              <a:t>have the </a:t>
            </a:r>
            <a:r>
              <a:rPr lang="en-US" sz="2800" b="1" i="1" dirty="0"/>
              <a:t>opportunity to participate in and benefit</a:t>
            </a:r>
            <a:r>
              <a:rPr lang="en-US" sz="2800" dirty="0"/>
              <a:t> from [CEC] programs…” </a:t>
            </a:r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r>
              <a:rPr lang="en-US" sz="2800" dirty="0"/>
              <a:t>Consultation Policy: https://www.energy.ca.gov/sites/default/files/2020-01/2017CEC_Tribal_Consultation_Policy_ADA.pdf</a:t>
            </a:r>
          </a:p>
          <a:p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348566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431FA-A297-4172-A756-1EC3631785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75908"/>
            <a:ext cx="5181600" cy="4901056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b="1" dirty="0"/>
              <a:t>SB 350: Clean Energy and Pollution Reduction Act of 2015</a:t>
            </a:r>
            <a:r>
              <a:rPr lang="en-US" dirty="0"/>
              <a:t> </a:t>
            </a:r>
            <a:br>
              <a:rPr lang="en-US" dirty="0"/>
            </a:br>
            <a:r>
              <a:rPr lang="en-US" u="sng" dirty="0">
                <a:hlinkClick r:id="rId3"/>
              </a:rPr>
              <a:t>https://leginfo.legislature.ca.gov/faces/billTextClient.xhtml?bill_id=201520160SB350</a:t>
            </a:r>
            <a:r>
              <a:rPr lang="en-US" dirty="0"/>
              <a:t> </a:t>
            </a:r>
          </a:p>
          <a:p>
            <a:pPr fontAlgn="base"/>
            <a:r>
              <a:rPr lang="en-US" dirty="0"/>
              <a:t>Retail sales of renewable electricity to 50% by 2030</a:t>
            </a:r>
          </a:p>
          <a:p>
            <a:pPr fontAlgn="base"/>
            <a:r>
              <a:rPr lang="en-US" dirty="0"/>
              <a:t>Double energy efficiency savings in electricity and natural gas by 2030 </a:t>
            </a:r>
          </a:p>
          <a:p>
            <a:pPr fontAlgn="base"/>
            <a:r>
              <a:rPr lang="en-US" dirty="0"/>
              <a:t>Mandated report exploring barriers to and opportunities for expanding low-income customers’ access to energy efficiency, weatherization, and renewable energy investments. </a:t>
            </a:r>
          </a:p>
          <a:p>
            <a:pPr fontAlgn="base"/>
            <a:endParaRPr lang="en-US" dirty="0"/>
          </a:p>
          <a:p>
            <a:pPr marL="0" indent="0" fontAlgn="base">
              <a:buNone/>
            </a:pPr>
            <a:r>
              <a:rPr lang="en-US" dirty="0"/>
              <a:t>DAC = Health and Safety Code Sec 39711 (</a:t>
            </a:r>
            <a:r>
              <a:rPr lang="en-US" dirty="0" err="1"/>
              <a:t>CalEnviroScreen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Content Placeholder 6" descr="CalEnviroscreen Map">
            <a:extLst>
              <a:ext uri="{FF2B5EF4-FFF2-40B4-BE49-F238E27FC236}">
                <a16:creationId xmlns:a16="http://schemas.microsoft.com/office/drawing/2014/main" id="{64479680-BE1C-4F55-8E40-805BDCD61D7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410131" y="1210211"/>
            <a:ext cx="4186947" cy="4966752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4C0E78-429D-4BA7-9769-000905C62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14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29C789-10C1-4173-8F54-E6D0D37CD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Prior Efforts</a:t>
            </a:r>
          </a:p>
        </p:txBody>
      </p:sp>
    </p:spTree>
    <p:extLst>
      <p:ext uri="{BB962C8B-B14F-4D97-AF65-F5344CB8AC3E}">
        <p14:creationId xmlns:p14="http://schemas.microsoft.com/office/powerpoint/2010/main" val="453662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5CD24-8887-4D74-9292-E82AE8067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000" dirty="0"/>
              <a:t>SB 350 Barriers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0E579-AFC7-4A8D-81B2-CB0FED929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E48C3-A9A7-4F74-851C-ED78C9063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15</a:t>
            </a:fld>
            <a:endParaRPr lang="en-US"/>
          </a:p>
        </p:txBody>
      </p:sp>
      <p:pic>
        <p:nvPicPr>
          <p:cNvPr id="2" name="Picture 1" descr="Table of SB 350 Barriers Study Recommendations">
            <a:extLst>
              <a:ext uri="{FF2B5EF4-FFF2-40B4-BE49-F238E27FC236}">
                <a16:creationId xmlns:a16="http://schemas.microsoft.com/office/drawing/2014/main" id="{8CB9E00C-B98C-4BCC-99FE-18EED0711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264" y="1088846"/>
            <a:ext cx="11416936" cy="5769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9410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80B1B-1858-48BC-94F9-1AA433121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Efforts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56BBA-68BE-4977-A83A-4E2EEBE53BC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b="1" dirty="0"/>
              <a:t>AB 865 State Energy Resources Conservation and Development Commission (2015)</a:t>
            </a:r>
            <a:r>
              <a:rPr lang="en-US" dirty="0"/>
              <a:t> </a:t>
            </a:r>
            <a:br>
              <a:rPr lang="en-US" dirty="0"/>
            </a:br>
            <a:r>
              <a:rPr lang="en-US" u="sng" dirty="0">
                <a:hlinkClick r:id="rId3"/>
              </a:rPr>
              <a:t>https://leginfo.legislature.ca.gov/faces/billNavClient.xhtml?bill_id=201520160AB865</a:t>
            </a:r>
            <a:r>
              <a:rPr lang="en-US" dirty="0"/>
              <a:t>  </a:t>
            </a:r>
          </a:p>
          <a:p>
            <a:pPr fontAlgn="base"/>
            <a:r>
              <a:rPr lang="en-US" dirty="0"/>
              <a:t>Develop and implement an outreach program to inform certified women, minorities, disabled veterans, and LGBT businesses about CEC workshops, training, and funding opportunities. </a:t>
            </a:r>
          </a:p>
          <a:p>
            <a:pPr fontAlgn="base"/>
            <a:r>
              <a:rPr lang="en-US" dirty="0"/>
              <a:t>Track diversity of contractors, loan recipients, and grant recipients.  </a:t>
            </a:r>
          </a:p>
        </p:txBody>
      </p:sp>
      <p:pic>
        <p:nvPicPr>
          <p:cNvPr id="6" name="Content Placeholder 5" descr="Empower Innovation Webpage Startpage">
            <a:extLst>
              <a:ext uri="{FF2B5EF4-FFF2-40B4-BE49-F238E27FC236}">
                <a16:creationId xmlns:a16="http://schemas.microsoft.com/office/drawing/2014/main" id="{DB524B1C-017B-47A3-B60E-99DFB094353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172202" y="1275907"/>
            <a:ext cx="5187387" cy="478679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1DF544-F160-4A9E-98A0-57AB52B5B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16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CB7FC4-4767-4819-9BFB-D0841DDD6361}"/>
              </a:ext>
            </a:extLst>
          </p:cNvPr>
          <p:cNvSpPr/>
          <p:nvPr/>
        </p:nvSpPr>
        <p:spPr>
          <a:xfrm>
            <a:off x="5852160" y="6111746"/>
            <a:ext cx="63398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dirty="0"/>
              <a:t>https://www.empowerinnovation.net/</a:t>
            </a:r>
          </a:p>
        </p:txBody>
      </p:sp>
    </p:spTree>
    <p:extLst>
      <p:ext uri="{BB962C8B-B14F-4D97-AF65-F5344CB8AC3E}">
        <p14:creationId xmlns:p14="http://schemas.microsoft.com/office/powerpoint/2010/main" val="1208070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5EB68C-058C-457E-9EE4-4D453B852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552692" cy="1038840"/>
          </a:xfrm>
        </p:spPr>
        <p:txBody>
          <a:bodyPr>
            <a:normAutofit/>
          </a:bodyPr>
          <a:lstStyle/>
          <a:p>
            <a:r>
              <a:rPr lang="en-US" sz="3500" b="1" dirty="0"/>
              <a:t>AB 523 EPIC Demonstration Requirements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3905F7B-A5B2-4357-BB90-A01E2F271735}"/>
              </a:ext>
            </a:extLst>
          </p:cNvPr>
          <p:cNvSpPr txBox="1">
            <a:spLocks/>
          </p:cNvSpPr>
          <p:nvPr/>
        </p:nvSpPr>
        <p:spPr>
          <a:xfrm>
            <a:off x="7393577" y="1572800"/>
            <a:ext cx="47537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r>
              <a:rPr lang="en-US" b="1" dirty="0"/>
              <a:t>AB 523: Electric Program Investment Charge - EPIC (2017)</a:t>
            </a:r>
            <a:r>
              <a:rPr lang="en-US" dirty="0"/>
              <a:t> </a:t>
            </a:r>
            <a:br>
              <a:rPr lang="en-US" dirty="0"/>
            </a:br>
            <a:r>
              <a:rPr lang="en-US" u="sng" dirty="0">
                <a:hlinkClick r:id="rId3"/>
              </a:rPr>
              <a:t>https://leginfo.legislature.ca.gov/faces/billNavClient.xhtml?bill_id=201720180AB523</a:t>
            </a:r>
            <a:r>
              <a:rPr lang="en-US" dirty="0"/>
              <a:t>  </a:t>
            </a:r>
          </a:p>
          <a:p>
            <a:pPr fontAlgn="base"/>
            <a:endParaRPr lang="en-US" dirty="0"/>
          </a:p>
          <a:p>
            <a:pPr marL="0" indent="0" fontAlgn="base">
              <a:buNone/>
            </a:pPr>
            <a:r>
              <a:rPr lang="en-US" dirty="0"/>
              <a:t>DAC = </a:t>
            </a:r>
            <a:r>
              <a:rPr lang="en-US" dirty="0" err="1"/>
              <a:t>CalEnviroScreen</a:t>
            </a:r>
            <a:r>
              <a:rPr lang="en-US" dirty="0"/>
              <a:t> top 25%</a:t>
            </a:r>
          </a:p>
          <a:p>
            <a:pPr marL="0" indent="0" fontAlgn="base">
              <a:buNone/>
            </a:pPr>
            <a:r>
              <a:rPr lang="en-US" dirty="0"/>
              <a:t>LIC = AB 1550 (has 2 categories not included in AB 523). Link to CARB’s AB 1550 mapping app: </a:t>
            </a:r>
            <a:r>
              <a:rPr lang="en-US" dirty="0">
                <a:hlinkClick r:id="rId4"/>
              </a:rPr>
              <a:t>https://ww3.arb.ca.gov/cc/capandtrade/auctionproceeds/communityinvestments.htm</a:t>
            </a:r>
            <a:r>
              <a:rPr lang="en-US" dirty="0"/>
              <a:t> </a:t>
            </a:r>
          </a:p>
        </p:txBody>
      </p:sp>
      <p:graphicFrame>
        <p:nvGraphicFramePr>
          <p:cNvPr id="7" name="Chart 6" descr="Chart of Technology Demonstration and Deployment sites">
            <a:extLst>
              <a:ext uri="{FF2B5EF4-FFF2-40B4-BE49-F238E27FC236}">
                <a16:creationId xmlns:a16="http://schemas.microsoft.com/office/drawing/2014/main" id="{CD3F738C-11F7-421F-A414-DBC1676AE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020865"/>
              </p:ext>
            </p:extLst>
          </p:nvPr>
        </p:nvGraphicFramePr>
        <p:xfrm>
          <a:off x="44671" y="1097280"/>
          <a:ext cx="7348905" cy="5760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24742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5EB68C-058C-457E-9EE4-4D453B852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/>
              <a:t>       EPIC Demonstration Funding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066B245-4A6E-4655-AC60-DDEBB1539CB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789863" y="1276350"/>
            <a:ext cx="4402137" cy="494030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000" b="1" dirty="0">
                <a:solidFill>
                  <a:srgbClr val="00B050"/>
                </a:solidFill>
              </a:rPr>
              <a:t>As of 12/31/19, </a:t>
            </a:r>
            <a:r>
              <a:rPr lang="en-US" sz="5000" b="1" dirty="0">
                <a:solidFill>
                  <a:srgbClr val="00B050"/>
                </a:solidFill>
              </a:rPr>
              <a:t>65% </a:t>
            </a:r>
            <a:r>
              <a:rPr lang="en-US" sz="3000" b="1" dirty="0">
                <a:solidFill>
                  <a:srgbClr val="00B050"/>
                </a:solidFill>
              </a:rPr>
              <a:t>of TDD funds invested to projects in disadvantaged and low-income communities</a:t>
            </a:r>
            <a:endParaRPr lang="en-US" sz="3000" dirty="0"/>
          </a:p>
          <a:p>
            <a:pPr marL="0" indent="0" fontAlgn="base">
              <a:buNone/>
            </a:pPr>
            <a:r>
              <a:rPr lang="en-US" sz="2600" dirty="0"/>
              <a:t>    </a:t>
            </a:r>
            <a:r>
              <a:rPr lang="en-US" sz="4000" dirty="0"/>
              <a:t>= </a:t>
            </a:r>
            <a:r>
              <a:rPr lang="en-US" sz="5000" b="1" dirty="0">
                <a:solidFill>
                  <a:srgbClr val="00B050"/>
                </a:solidFill>
              </a:rPr>
              <a:t>$186 M</a:t>
            </a:r>
            <a:endParaRPr lang="en-US" sz="5000" dirty="0"/>
          </a:p>
        </p:txBody>
      </p:sp>
      <p:graphicFrame>
        <p:nvGraphicFramePr>
          <p:cNvPr id="7" name="Chart 6" descr="Chart of EPIC Distribution of Demonstration Funding ">
            <a:extLst>
              <a:ext uri="{FF2B5EF4-FFF2-40B4-BE49-F238E27FC236}">
                <a16:creationId xmlns:a16="http://schemas.microsoft.com/office/drawing/2014/main" id="{CD3F738C-11F7-421F-A414-DBC1676AE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1198801"/>
              </p:ext>
            </p:extLst>
          </p:nvPr>
        </p:nvGraphicFramePr>
        <p:xfrm>
          <a:off x="44671" y="1275907"/>
          <a:ext cx="8898161" cy="4940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779007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3847E7-8E91-4399-9DB5-8B86CAE2B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7" name="Content Placeholder 7" descr="EPIC Technology Demonstration and Deployment Project Map">
            <a:extLst>
              <a:ext uri="{FF2B5EF4-FFF2-40B4-BE49-F238E27FC236}">
                <a16:creationId xmlns:a16="http://schemas.microsoft.com/office/drawing/2014/main" id="{5011C835-3A21-4EA1-83C0-49C0DA741BCD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/>
          <a:srcRect l="6371" t="4867" r="5630" b="4172"/>
          <a:stretch/>
        </p:blipFill>
        <p:spPr>
          <a:xfrm>
            <a:off x="3166886" y="29641"/>
            <a:ext cx="641985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BFF67A-6B42-4026-89E4-744C8A6B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-1038840"/>
            <a:ext cx="9953978" cy="10388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EPIC TD&amp;D Projects in DACs and LICs</a:t>
            </a:r>
          </a:p>
        </p:txBody>
      </p:sp>
    </p:spTree>
    <p:extLst>
      <p:ext uri="{BB962C8B-B14F-4D97-AF65-F5344CB8AC3E}">
        <p14:creationId xmlns:p14="http://schemas.microsoft.com/office/powerpoint/2010/main" val="18141289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EPIC Scoring Criteria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58560-21F0-4F10-93E2-E23077306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3341F50-5109-FF45-B24F-A88BFB3D6B13}"/>
              </a:ext>
            </a:extLst>
          </p:cNvPr>
          <p:cNvGraphicFramePr>
            <a:graphicFrameLocks noGrp="1"/>
          </p:cNvGraphicFramePr>
          <p:nvPr/>
        </p:nvGraphicFramePr>
        <p:xfrm>
          <a:off x="728399" y="1412908"/>
          <a:ext cx="10735202" cy="476405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484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0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9181">
                <a:tc>
                  <a:txBody>
                    <a:bodyPr/>
                    <a:lstStyle/>
                    <a:p>
                      <a:r>
                        <a:rPr lang="en-US" sz="2200" dirty="0"/>
                        <a:t>Proposed Scoring Criteria</a:t>
                      </a:r>
                    </a:p>
                  </a:txBody>
                  <a:tcPr marL="138129" marR="138129" marT="69064" marB="69064"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Maximum Points</a:t>
                      </a:r>
                    </a:p>
                  </a:txBody>
                  <a:tcPr marL="138129" marR="138129" marT="69064" marB="6906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4241">
                <a:tc>
                  <a:txBody>
                    <a:bodyPr/>
                    <a:lstStyle/>
                    <a:p>
                      <a:pPr marL="623888" marR="0" lvl="0" indent="-623888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200" i="1" kern="1200" dirty="0">
                          <a:effectLst/>
                        </a:rPr>
                        <a:t>8.     Benefits to Disadvantaged/Low-Income Communities and               Localized Health Impacts 	</a:t>
                      </a:r>
                      <a:endParaRPr lang="en-US" sz="22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8129" marR="138129" marT="69064" marB="69064"/>
                </a:tc>
                <a:tc>
                  <a:txBody>
                    <a:bodyPr/>
                    <a:lstStyle/>
                    <a:p>
                      <a:pPr marL="123825" indent="0">
                        <a:tabLst/>
                      </a:pPr>
                      <a:endParaRPr lang="en-US" sz="2200" dirty="0"/>
                    </a:p>
                  </a:txBody>
                  <a:tcPr marL="138129" marR="138129" marT="69064" marB="6906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409">
                <a:tc>
                  <a:txBody>
                    <a:bodyPr/>
                    <a:lstStyle/>
                    <a:p>
                      <a:pPr marL="11112" lvl="0" indent="0">
                        <a:buFont typeface="+mj-lt"/>
                        <a:buNone/>
                        <a:tabLst/>
                      </a:pPr>
                      <a:r>
                        <a:rPr lang="en-US" sz="2200" kern="1200" dirty="0">
                          <a:effectLst/>
                        </a:rPr>
                        <a:t>8.1   Benefits to Disadvantaged/Low-Income Communities </a:t>
                      </a:r>
                    </a:p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8.2.  Community Engagement Efforts </a:t>
                      </a:r>
                    </a:p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8.3.  Localized Health Impacts </a:t>
                      </a: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8.4.  Technology Replicability</a:t>
                      </a:r>
                    </a:p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8.5.  Project Support Letters </a:t>
                      </a:r>
                      <a:endParaRPr lang="en-US" sz="2200" b="0" dirty="0"/>
                    </a:p>
                  </a:txBody>
                  <a:tcPr marL="138129" marR="138129" marT="69064" marB="69064"/>
                </a:tc>
                <a:tc>
                  <a:txBody>
                    <a:bodyPr/>
                    <a:lstStyle/>
                    <a:p>
                      <a:pPr marL="11113" indent="0" algn="ctr">
                        <a:tabLst/>
                      </a:pPr>
                      <a:r>
                        <a:rPr lang="en-US" sz="2200" dirty="0"/>
                        <a:t>15</a:t>
                      </a:r>
                    </a:p>
                    <a:p>
                      <a:pPr algn="ctr"/>
                      <a:r>
                        <a:rPr lang="en-US" sz="2200" dirty="0"/>
                        <a:t>10</a:t>
                      </a:r>
                    </a:p>
                    <a:p>
                      <a:pPr algn="ctr"/>
                      <a:r>
                        <a:rPr lang="en-US" sz="2200" dirty="0"/>
                        <a:t>15</a:t>
                      </a:r>
                    </a:p>
                    <a:p>
                      <a:pPr algn="ctr"/>
                      <a:r>
                        <a:rPr lang="en-US" sz="2200" dirty="0"/>
                        <a:t>5</a:t>
                      </a:r>
                    </a:p>
                    <a:p>
                      <a:pPr algn="ctr"/>
                      <a:r>
                        <a:rPr lang="en-US" sz="2200" dirty="0"/>
                        <a:t>5</a:t>
                      </a:r>
                      <a:endParaRPr lang="en-US" sz="2200" b="0" dirty="0"/>
                    </a:p>
                  </a:txBody>
                  <a:tcPr marL="138129" marR="138129" marT="69064" marB="6906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4241">
                <a:tc>
                  <a:txBody>
                    <a:bodyPr/>
                    <a:lstStyle/>
                    <a:p>
                      <a:r>
                        <a:rPr lang="en-US" sz="2200" b="0" kern="1200" dirty="0">
                          <a:effectLst/>
                        </a:rPr>
                        <a:t>Total Possible Points for criteria 8</a:t>
                      </a:r>
                    </a:p>
                    <a:p>
                      <a:r>
                        <a:rPr lang="en-US" sz="2200" b="0" kern="1200" dirty="0">
                          <a:effectLst/>
                        </a:rPr>
                        <a:t>(Minimum Passing Score for criteria 8 is 70% or 35.00)</a:t>
                      </a:r>
                      <a:endParaRPr lang="en-US" sz="2200" b="0" dirty="0"/>
                    </a:p>
                  </a:txBody>
                  <a:tcPr marL="138129" marR="138129" marT="69064" marB="690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0" dirty="0"/>
                        <a:t>50</a:t>
                      </a:r>
                    </a:p>
                  </a:txBody>
                  <a:tcPr marL="138129" marR="138129" marT="69064" marB="6906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3463">
                <a:tc>
                  <a:txBody>
                    <a:bodyPr/>
                    <a:lstStyle/>
                    <a:p>
                      <a:r>
                        <a:rPr lang="en-US" sz="2300" b="0" dirty="0"/>
                        <a:t>Total Possible</a:t>
                      </a:r>
                      <a:r>
                        <a:rPr lang="en-US" sz="2300" b="0" baseline="0" dirty="0"/>
                        <a:t> Points for Proposal</a:t>
                      </a:r>
                    </a:p>
                  </a:txBody>
                  <a:tcPr marL="138129" marR="138129" marT="69064" marB="69064"/>
                </a:tc>
                <a:tc>
                  <a:txBody>
                    <a:bodyPr/>
                    <a:lstStyle/>
                    <a:p>
                      <a:pPr marL="11113" indent="0" algn="ctr">
                        <a:tabLst/>
                      </a:pPr>
                      <a:r>
                        <a:rPr lang="en-US" sz="2300" b="0" dirty="0"/>
                        <a:t>150</a:t>
                      </a:r>
                    </a:p>
                  </a:txBody>
                  <a:tcPr marL="138129" marR="138129" marT="69064" marB="6906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TextBox 9" descr="EPIC Scoring Chriteria">
            <a:extLst>
              <a:ext uri="{FF2B5EF4-FFF2-40B4-BE49-F238E27FC236}">
                <a16:creationId xmlns:a16="http://schemas.microsoft.com/office/drawing/2014/main" id="{90A26B7A-7AAB-1A40-978F-4EFDD2D7A3DA}"/>
              </a:ext>
            </a:extLst>
          </p:cNvPr>
          <p:cNvSpPr txBox="1"/>
          <p:nvPr/>
        </p:nvSpPr>
        <p:spPr>
          <a:xfrm>
            <a:off x="728399" y="2198719"/>
            <a:ext cx="10735202" cy="2626822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6681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300" dirty="0"/>
              <a:t>Community Based Organization Requirements</a:t>
            </a:r>
          </a:p>
        </p:txBody>
      </p:sp>
      <p:graphicFrame>
        <p:nvGraphicFramePr>
          <p:cNvPr id="10" name="Content Placeholder 9" descr="Community Based Organization Requirements">
            <a:extLst>
              <a:ext uri="{FF2B5EF4-FFF2-40B4-BE49-F238E27FC236}">
                <a16:creationId xmlns:a16="http://schemas.microsoft.com/office/drawing/2014/main" id="{E8B99E16-17B3-A147-939B-37CE146736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166228"/>
              </p:ext>
            </p:extLst>
          </p:nvPr>
        </p:nvGraphicFramePr>
        <p:xfrm>
          <a:off x="1400175" y="1825625"/>
          <a:ext cx="9953625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13" name="Graphic 12" descr="City">
            <a:extLst>
              <a:ext uri="{FF2B5EF4-FFF2-40B4-BE49-F238E27FC236}">
                <a16:creationId xmlns:a16="http://schemas.microsoft.com/office/drawing/2014/main" id="{E9AECFD1-AD88-A849-A95C-0A998D2C78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99822" y="2012130"/>
            <a:ext cx="914400" cy="914400"/>
          </a:xfrm>
          <a:prstGeom prst="rect">
            <a:avLst/>
          </a:prstGeom>
        </p:spPr>
      </p:pic>
      <p:pic>
        <p:nvPicPr>
          <p:cNvPr id="15" name="Graphic 14" descr="Social network">
            <a:extLst>
              <a:ext uri="{FF2B5EF4-FFF2-40B4-BE49-F238E27FC236}">
                <a16:creationId xmlns:a16="http://schemas.microsoft.com/office/drawing/2014/main" id="{37449BF9-3203-5243-9CF5-A415D276CD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4288102" y="2012130"/>
            <a:ext cx="914400" cy="914400"/>
          </a:xfrm>
          <a:prstGeom prst="rect">
            <a:avLst/>
          </a:prstGeom>
        </p:spPr>
      </p:pic>
      <p:pic>
        <p:nvPicPr>
          <p:cNvPr id="17" name="Graphic 16" descr="Document">
            <a:extLst>
              <a:ext uri="{FF2B5EF4-FFF2-40B4-BE49-F238E27FC236}">
                <a16:creationId xmlns:a16="http://schemas.microsoft.com/office/drawing/2014/main" id="{A5117A29-074D-E149-A386-BD29D105EC5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192955" y="2012130"/>
            <a:ext cx="914400" cy="914400"/>
          </a:xfrm>
          <a:prstGeom prst="rect">
            <a:avLst/>
          </a:prstGeom>
        </p:spPr>
      </p:pic>
      <p:pic>
        <p:nvPicPr>
          <p:cNvPr id="19" name="Graphic 18" descr="Group">
            <a:extLst>
              <a:ext uri="{FF2B5EF4-FFF2-40B4-BE49-F238E27FC236}">
                <a16:creationId xmlns:a16="http://schemas.microsoft.com/office/drawing/2014/main" id="{F32A2B1B-1F36-E548-9451-64370D56F60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081235" y="20121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5026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5079" y="3063643"/>
            <a:ext cx="1099850" cy="7307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898" y="0"/>
                </a:moveTo>
                <a:cubicBezTo>
                  <a:pt x="3750" y="0"/>
                  <a:pt x="3628" y="176"/>
                  <a:pt x="3621" y="399"/>
                </a:cubicBezTo>
                <a:lnTo>
                  <a:pt x="3237" y="13861"/>
                </a:lnTo>
                <a:lnTo>
                  <a:pt x="1804" y="13861"/>
                </a:lnTo>
                <a:lnTo>
                  <a:pt x="1804" y="18222"/>
                </a:lnTo>
                <a:lnTo>
                  <a:pt x="0" y="18222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18222"/>
                </a:lnTo>
                <a:lnTo>
                  <a:pt x="19740" y="18222"/>
                </a:lnTo>
                <a:lnTo>
                  <a:pt x="19740" y="11465"/>
                </a:lnTo>
                <a:lnTo>
                  <a:pt x="18654" y="11465"/>
                </a:lnTo>
                <a:lnTo>
                  <a:pt x="18654" y="6253"/>
                </a:lnTo>
                <a:lnTo>
                  <a:pt x="15598" y="8796"/>
                </a:lnTo>
                <a:lnTo>
                  <a:pt x="15598" y="6253"/>
                </a:lnTo>
                <a:lnTo>
                  <a:pt x="12541" y="8796"/>
                </a:lnTo>
                <a:lnTo>
                  <a:pt x="12541" y="6253"/>
                </a:lnTo>
                <a:lnTo>
                  <a:pt x="8603" y="9530"/>
                </a:lnTo>
                <a:lnTo>
                  <a:pt x="8603" y="13861"/>
                </a:lnTo>
                <a:lnTo>
                  <a:pt x="7624" y="13861"/>
                </a:lnTo>
                <a:lnTo>
                  <a:pt x="7239" y="399"/>
                </a:lnTo>
                <a:cubicBezTo>
                  <a:pt x="7233" y="176"/>
                  <a:pt x="7112" y="0"/>
                  <a:pt x="6964" y="0"/>
                </a:cubicBezTo>
                <a:lnTo>
                  <a:pt x="6488" y="0"/>
                </a:lnTo>
                <a:cubicBezTo>
                  <a:pt x="6340" y="0"/>
                  <a:pt x="6218" y="176"/>
                  <a:pt x="6212" y="399"/>
                </a:cubicBezTo>
                <a:lnTo>
                  <a:pt x="5827" y="13861"/>
                </a:lnTo>
                <a:lnTo>
                  <a:pt x="5034" y="13861"/>
                </a:lnTo>
                <a:lnTo>
                  <a:pt x="4651" y="399"/>
                </a:lnTo>
                <a:cubicBezTo>
                  <a:pt x="4644" y="176"/>
                  <a:pt x="4522" y="0"/>
                  <a:pt x="4374" y="0"/>
                </a:cubicBezTo>
                <a:lnTo>
                  <a:pt x="3898" y="0"/>
                </a:lnTo>
                <a:close/>
              </a:path>
            </a:pathLst>
          </a:custGeom>
          <a:solidFill>
            <a:srgbClr val="0070C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1" name="Shape 16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48617" y="4896980"/>
            <a:ext cx="1082098" cy="7704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245" y="0"/>
                </a:moveTo>
                <a:cubicBezTo>
                  <a:pt x="3144" y="0"/>
                  <a:pt x="3046" y="54"/>
                  <a:pt x="2973" y="152"/>
                </a:cubicBezTo>
                <a:lnTo>
                  <a:pt x="2110" y="1307"/>
                </a:lnTo>
                <a:cubicBezTo>
                  <a:pt x="2009" y="1402"/>
                  <a:pt x="2058" y="1624"/>
                  <a:pt x="2180" y="1624"/>
                </a:cubicBezTo>
                <a:lnTo>
                  <a:pt x="3093" y="1624"/>
                </a:lnTo>
                <a:cubicBezTo>
                  <a:pt x="3177" y="1624"/>
                  <a:pt x="3237" y="1737"/>
                  <a:pt x="3211" y="1849"/>
                </a:cubicBezTo>
                <a:lnTo>
                  <a:pt x="1657" y="8608"/>
                </a:lnTo>
                <a:cubicBezTo>
                  <a:pt x="2546" y="7724"/>
                  <a:pt x="3631" y="7202"/>
                  <a:pt x="4801" y="7202"/>
                </a:cubicBezTo>
                <a:cubicBezTo>
                  <a:pt x="7806" y="7202"/>
                  <a:pt x="10250" y="10637"/>
                  <a:pt x="10250" y="14858"/>
                </a:cubicBezTo>
                <a:cubicBezTo>
                  <a:pt x="10250" y="15112"/>
                  <a:pt x="10243" y="15363"/>
                  <a:pt x="10225" y="15611"/>
                </a:cubicBezTo>
                <a:lnTo>
                  <a:pt x="11334" y="15611"/>
                </a:lnTo>
                <a:cubicBezTo>
                  <a:pt x="11436" y="15611"/>
                  <a:pt x="11528" y="15695"/>
                  <a:pt x="11567" y="15826"/>
                </a:cubicBezTo>
                <a:lnTo>
                  <a:pt x="11774" y="16517"/>
                </a:lnTo>
                <a:cubicBezTo>
                  <a:pt x="11814" y="16649"/>
                  <a:pt x="11904" y="16733"/>
                  <a:pt x="12005" y="16733"/>
                </a:cubicBezTo>
                <a:lnTo>
                  <a:pt x="13961" y="16733"/>
                </a:lnTo>
                <a:cubicBezTo>
                  <a:pt x="13961" y="16723"/>
                  <a:pt x="13959" y="16716"/>
                  <a:pt x="13959" y="16707"/>
                </a:cubicBezTo>
                <a:cubicBezTo>
                  <a:pt x="13959" y="13505"/>
                  <a:pt x="15814" y="10902"/>
                  <a:pt x="18094" y="10902"/>
                </a:cubicBezTo>
                <a:cubicBezTo>
                  <a:pt x="19132" y="10902"/>
                  <a:pt x="20081" y="11443"/>
                  <a:pt x="20808" y="12334"/>
                </a:cubicBezTo>
                <a:lnTo>
                  <a:pt x="21551" y="10625"/>
                </a:lnTo>
                <a:cubicBezTo>
                  <a:pt x="21583" y="10552"/>
                  <a:pt x="21600" y="10471"/>
                  <a:pt x="21600" y="10386"/>
                </a:cubicBezTo>
                <a:lnTo>
                  <a:pt x="21600" y="8186"/>
                </a:lnTo>
                <a:cubicBezTo>
                  <a:pt x="21600" y="7957"/>
                  <a:pt x="21479" y="7762"/>
                  <a:pt x="21317" y="7730"/>
                </a:cubicBezTo>
                <a:lnTo>
                  <a:pt x="16755" y="6811"/>
                </a:lnTo>
                <a:lnTo>
                  <a:pt x="16755" y="4017"/>
                </a:lnTo>
                <a:cubicBezTo>
                  <a:pt x="16755" y="2920"/>
                  <a:pt x="16951" y="2193"/>
                  <a:pt x="17357" y="1768"/>
                </a:cubicBezTo>
                <a:lnTo>
                  <a:pt x="17357" y="410"/>
                </a:lnTo>
                <a:cubicBezTo>
                  <a:pt x="16679" y="790"/>
                  <a:pt x="15904" y="1725"/>
                  <a:pt x="15904" y="4017"/>
                </a:cubicBezTo>
                <a:lnTo>
                  <a:pt x="15904" y="6641"/>
                </a:lnTo>
                <a:lnTo>
                  <a:pt x="13192" y="6094"/>
                </a:lnTo>
                <a:cubicBezTo>
                  <a:pt x="12873" y="6029"/>
                  <a:pt x="12598" y="5746"/>
                  <a:pt x="12457" y="5338"/>
                </a:cubicBezTo>
                <a:lnTo>
                  <a:pt x="11257" y="1854"/>
                </a:lnTo>
                <a:cubicBezTo>
                  <a:pt x="11220" y="1747"/>
                  <a:pt x="11275" y="1624"/>
                  <a:pt x="11360" y="1624"/>
                </a:cubicBezTo>
                <a:lnTo>
                  <a:pt x="11879" y="1624"/>
                </a:lnTo>
                <a:cubicBezTo>
                  <a:pt x="11967" y="1624"/>
                  <a:pt x="12023" y="1487"/>
                  <a:pt x="11978" y="1380"/>
                </a:cubicBezTo>
                <a:lnTo>
                  <a:pt x="11602" y="161"/>
                </a:lnTo>
                <a:cubicBezTo>
                  <a:pt x="11560" y="61"/>
                  <a:pt x="11485" y="0"/>
                  <a:pt x="11402" y="0"/>
                </a:cubicBezTo>
                <a:lnTo>
                  <a:pt x="9160" y="0"/>
                </a:lnTo>
                <a:lnTo>
                  <a:pt x="7065" y="0"/>
                </a:lnTo>
                <a:lnTo>
                  <a:pt x="3245" y="0"/>
                </a:lnTo>
                <a:close/>
                <a:moveTo>
                  <a:pt x="4582" y="1624"/>
                </a:moveTo>
                <a:lnTo>
                  <a:pt x="5274" y="1624"/>
                </a:lnTo>
                <a:lnTo>
                  <a:pt x="6330" y="1624"/>
                </a:lnTo>
                <a:cubicBezTo>
                  <a:pt x="6445" y="1624"/>
                  <a:pt x="6539" y="1755"/>
                  <a:pt x="6539" y="1918"/>
                </a:cubicBezTo>
                <a:lnTo>
                  <a:pt x="6539" y="5552"/>
                </a:lnTo>
                <a:cubicBezTo>
                  <a:pt x="6539" y="5714"/>
                  <a:pt x="6445" y="5845"/>
                  <a:pt x="6330" y="5845"/>
                </a:cubicBezTo>
                <a:lnTo>
                  <a:pt x="4049" y="5845"/>
                </a:lnTo>
                <a:cubicBezTo>
                  <a:pt x="3827" y="5845"/>
                  <a:pt x="3664" y="5550"/>
                  <a:pt x="3720" y="5248"/>
                </a:cubicBezTo>
                <a:lnTo>
                  <a:pt x="4347" y="1877"/>
                </a:lnTo>
                <a:cubicBezTo>
                  <a:pt x="4375" y="1727"/>
                  <a:pt x="4471" y="1624"/>
                  <a:pt x="4582" y="1624"/>
                </a:cubicBezTo>
                <a:close/>
                <a:moveTo>
                  <a:pt x="7789" y="1624"/>
                </a:moveTo>
                <a:lnTo>
                  <a:pt x="9959" y="1624"/>
                </a:lnTo>
                <a:cubicBezTo>
                  <a:pt x="10068" y="1624"/>
                  <a:pt x="10164" y="1725"/>
                  <a:pt x="10193" y="1873"/>
                </a:cubicBezTo>
                <a:lnTo>
                  <a:pt x="10889" y="5412"/>
                </a:lnTo>
                <a:cubicBezTo>
                  <a:pt x="10932" y="5629"/>
                  <a:pt x="10815" y="5845"/>
                  <a:pt x="10655" y="5845"/>
                </a:cubicBezTo>
                <a:lnTo>
                  <a:pt x="7789" y="5845"/>
                </a:lnTo>
                <a:cubicBezTo>
                  <a:pt x="7674" y="5845"/>
                  <a:pt x="7580" y="5714"/>
                  <a:pt x="7580" y="5552"/>
                </a:cubicBezTo>
                <a:lnTo>
                  <a:pt x="7580" y="1918"/>
                </a:lnTo>
                <a:cubicBezTo>
                  <a:pt x="7580" y="1755"/>
                  <a:pt x="7674" y="1624"/>
                  <a:pt x="7789" y="1624"/>
                </a:cubicBezTo>
                <a:close/>
                <a:moveTo>
                  <a:pt x="4801" y="8115"/>
                </a:moveTo>
                <a:cubicBezTo>
                  <a:pt x="2150" y="8115"/>
                  <a:pt x="0" y="11134"/>
                  <a:pt x="0" y="14858"/>
                </a:cubicBezTo>
                <a:cubicBezTo>
                  <a:pt x="0" y="18581"/>
                  <a:pt x="2150" y="21600"/>
                  <a:pt x="4801" y="21600"/>
                </a:cubicBezTo>
                <a:cubicBezTo>
                  <a:pt x="7452" y="21600"/>
                  <a:pt x="9601" y="18581"/>
                  <a:pt x="9601" y="14858"/>
                </a:cubicBezTo>
                <a:cubicBezTo>
                  <a:pt x="9601" y="11134"/>
                  <a:pt x="7452" y="8115"/>
                  <a:pt x="4801" y="8115"/>
                </a:cubicBezTo>
                <a:close/>
                <a:moveTo>
                  <a:pt x="4801" y="11115"/>
                </a:moveTo>
                <a:cubicBezTo>
                  <a:pt x="6273" y="11115"/>
                  <a:pt x="7466" y="12791"/>
                  <a:pt x="7466" y="14858"/>
                </a:cubicBezTo>
                <a:cubicBezTo>
                  <a:pt x="7466" y="16925"/>
                  <a:pt x="6273" y="18601"/>
                  <a:pt x="4801" y="18601"/>
                </a:cubicBezTo>
                <a:cubicBezTo>
                  <a:pt x="3329" y="18601"/>
                  <a:pt x="2136" y="16925"/>
                  <a:pt x="2136" y="14858"/>
                </a:cubicBezTo>
                <a:cubicBezTo>
                  <a:pt x="2136" y="12791"/>
                  <a:pt x="3329" y="11115"/>
                  <a:pt x="4801" y="11115"/>
                </a:cubicBezTo>
                <a:close/>
                <a:moveTo>
                  <a:pt x="18094" y="11813"/>
                </a:moveTo>
                <a:cubicBezTo>
                  <a:pt x="16170" y="11813"/>
                  <a:pt x="14610" y="14004"/>
                  <a:pt x="14610" y="16707"/>
                </a:cubicBezTo>
                <a:cubicBezTo>
                  <a:pt x="14610" y="19409"/>
                  <a:pt x="16170" y="21600"/>
                  <a:pt x="18094" y="21600"/>
                </a:cubicBezTo>
                <a:cubicBezTo>
                  <a:pt x="20018" y="21600"/>
                  <a:pt x="21578" y="19409"/>
                  <a:pt x="21578" y="16707"/>
                </a:cubicBezTo>
                <a:cubicBezTo>
                  <a:pt x="21578" y="14004"/>
                  <a:pt x="20018" y="11813"/>
                  <a:pt x="18094" y="11813"/>
                </a:cubicBezTo>
                <a:close/>
                <a:moveTo>
                  <a:pt x="18094" y="14065"/>
                </a:moveTo>
                <a:cubicBezTo>
                  <a:pt x="19132" y="14065"/>
                  <a:pt x="19973" y="15248"/>
                  <a:pt x="19973" y="16707"/>
                </a:cubicBezTo>
                <a:cubicBezTo>
                  <a:pt x="19973" y="18165"/>
                  <a:pt x="19132" y="19346"/>
                  <a:pt x="18094" y="19346"/>
                </a:cubicBezTo>
                <a:cubicBezTo>
                  <a:pt x="17055" y="19346"/>
                  <a:pt x="16213" y="18165"/>
                  <a:pt x="16213" y="16707"/>
                </a:cubicBezTo>
                <a:cubicBezTo>
                  <a:pt x="16213" y="15248"/>
                  <a:pt x="17055" y="14065"/>
                  <a:pt x="18094" y="1406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2" name="Shape 16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82949" y="4805301"/>
            <a:ext cx="1027219" cy="8636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944" y="0"/>
                </a:moveTo>
                <a:cubicBezTo>
                  <a:pt x="8777" y="0"/>
                  <a:pt x="8642" y="160"/>
                  <a:pt x="8642" y="359"/>
                </a:cubicBezTo>
                <a:lnTo>
                  <a:pt x="8642" y="1331"/>
                </a:lnTo>
                <a:lnTo>
                  <a:pt x="4191" y="1331"/>
                </a:lnTo>
                <a:cubicBezTo>
                  <a:pt x="4024" y="1331"/>
                  <a:pt x="3847" y="1484"/>
                  <a:pt x="3793" y="1670"/>
                </a:cubicBezTo>
                <a:lnTo>
                  <a:pt x="1740" y="8743"/>
                </a:lnTo>
                <a:cubicBezTo>
                  <a:pt x="1724" y="8795"/>
                  <a:pt x="1723" y="8846"/>
                  <a:pt x="1728" y="8898"/>
                </a:cubicBezTo>
                <a:cubicBezTo>
                  <a:pt x="697" y="9662"/>
                  <a:pt x="0" y="11017"/>
                  <a:pt x="0" y="12566"/>
                </a:cubicBezTo>
                <a:lnTo>
                  <a:pt x="0" y="13260"/>
                </a:lnTo>
                <a:cubicBezTo>
                  <a:pt x="0" y="14584"/>
                  <a:pt x="507" y="15766"/>
                  <a:pt x="1301" y="16563"/>
                </a:cubicBezTo>
                <a:lnTo>
                  <a:pt x="1301" y="19440"/>
                </a:lnTo>
                <a:cubicBezTo>
                  <a:pt x="1301" y="20628"/>
                  <a:pt x="2113" y="21600"/>
                  <a:pt x="3118" y="21600"/>
                </a:cubicBezTo>
                <a:cubicBezTo>
                  <a:pt x="4117" y="21600"/>
                  <a:pt x="4932" y="20635"/>
                  <a:pt x="4932" y="19440"/>
                </a:cubicBezTo>
                <a:lnTo>
                  <a:pt x="4932" y="17577"/>
                </a:lnTo>
                <a:lnTo>
                  <a:pt x="16680" y="17577"/>
                </a:lnTo>
                <a:lnTo>
                  <a:pt x="16680" y="19440"/>
                </a:lnTo>
                <a:cubicBezTo>
                  <a:pt x="16680" y="20628"/>
                  <a:pt x="17490" y="21600"/>
                  <a:pt x="18494" y="21600"/>
                </a:cubicBezTo>
                <a:cubicBezTo>
                  <a:pt x="19494" y="21600"/>
                  <a:pt x="20309" y="20635"/>
                  <a:pt x="20309" y="19440"/>
                </a:cubicBezTo>
                <a:lnTo>
                  <a:pt x="20309" y="16563"/>
                </a:lnTo>
                <a:cubicBezTo>
                  <a:pt x="21092" y="15766"/>
                  <a:pt x="21600" y="14577"/>
                  <a:pt x="21600" y="13260"/>
                </a:cubicBezTo>
                <a:lnTo>
                  <a:pt x="21600" y="12566"/>
                </a:lnTo>
                <a:cubicBezTo>
                  <a:pt x="21600" y="11017"/>
                  <a:pt x="20903" y="9656"/>
                  <a:pt x="19872" y="8898"/>
                </a:cubicBezTo>
                <a:cubicBezTo>
                  <a:pt x="19877" y="8846"/>
                  <a:pt x="19878" y="8795"/>
                  <a:pt x="19861" y="8743"/>
                </a:cubicBezTo>
                <a:lnTo>
                  <a:pt x="17809" y="1670"/>
                </a:lnTo>
                <a:cubicBezTo>
                  <a:pt x="17755" y="1484"/>
                  <a:pt x="17576" y="1331"/>
                  <a:pt x="17409" y="1331"/>
                </a:cubicBezTo>
                <a:lnTo>
                  <a:pt x="12958" y="1331"/>
                </a:lnTo>
                <a:lnTo>
                  <a:pt x="12958" y="359"/>
                </a:lnTo>
                <a:cubicBezTo>
                  <a:pt x="12958" y="160"/>
                  <a:pt x="12823" y="0"/>
                  <a:pt x="12656" y="0"/>
                </a:cubicBezTo>
                <a:lnTo>
                  <a:pt x="8944" y="0"/>
                </a:lnTo>
                <a:close/>
                <a:moveTo>
                  <a:pt x="5283" y="2815"/>
                </a:moveTo>
                <a:lnTo>
                  <a:pt x="10797" y="2815"/>
                </a:lnTo>
                <a:lnTo>
                  <a:pt x="16312" y="2815"/>
                </a:lnTo>
                <a:lnTo>
                  <a:pt x="17802" y="8693"/>
                </a:lnTo>
                <a:lnTo>
                  <a:pt x="10797" y="8693"/>
                </a:lnTo>
                <a:lnTo>
                  <a:pt x="3793" y="8693"/>
                </a:lnTo>
                <a:lnTo>
                  <a:pt x="5283" y="2815"/>
                </a:lnTo>
                <a:close/>
                <a:moveTo>
                  <a:pt x="3938" y="10042"/>
                </a:moveTo>
                <a:cubicBezTo>
                  <a:pt x="4743" y="10042"/>
                  <a:pt x="5391" y="10820"/>
                  <a:pt x="5391" y="11771"/>
                </a:cubicBezTo>
                <a:cubicBezTo>
                  <a:pt x="5397" y="12728"/>
                  <a:pt x="4743" y="13497"/>
                  <a:pt x="3938" y="13497"/>
                </a:cubicBezTo>
                <a:cubicBezTo>
                  <a:pt x="3133" y="13497"/>
                  <a:pt x="2485" y="12721"/>
                  <a:pt x="2485" y="11771"/>
                </a:cubicBezTo>
                <a:cubicBezTo>
                  <a:pt x="2485" y="10813"/>
                  <a:pt x="3138" y="10042"/>
                  <a:pt x="3938" y="10042"/>
                </a:cubicBezTo>
                <a:close/>
                <a:moveTo>
                  <a:pt x="17652" y="10042"/>
                </a:moveTo>
                <a:cubicBezTo>
                  <a:pt x="18457" y="10042"/>
                  <a:pt x="19105" y="10820"/>
                  <a:pt x="19105" y="11771"/>
                </a:cubicBezTo>
                <a:cubicBezTo>
                  <a:pt x="19105" y="12728"/>
                  <a:pt x="18451" y="13497"/>
                  <a:pt x="17652" y="13497"/>
                </a:cubicBezTo>
                <a:cubicBezTo>
                  <a:pt x="16853" y="13497"/>
                  <a:pt x="16199" y="12728"/>
                  <a:pt x="16199" y="11771"/>
                </a:cubicBezTo>
                <a:cubicBezTo>
                  <a:pt x="16199" y="10813"/>
                  <a:pt x="16853" y="10042"/>
                  <a:pt x="17652" y="10042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3" name="Shape 16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33194" y="1399937"/>
            <a:ext cx="982819" cy="920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4" extrusionOk="0">
                <a:moveTo>
                  <a:pt x="11838" y="1"/>
                </a:moveTo>
                <a:cubicBezTo>
                  <a:pt x="11451" y="20"/>
                  <a:pt x="11064" y="444"/>
                  <a:pt x="10677" y="58"/>
                </a:cubicBezTo>
                <a:cubicBezTo>
                  <a:pt x="10677" y="193"/>
                  <a:pt x="10677" y="375"/>
                  <a:pt x="10677" y="559"/>
                </a:cubicBezTo>
                <a:lnTo>
                  <a:pt x="10677" y="1177"/>
                </a:lnTo>
                <a:lnTo>
                  <a:pt x="10677" y="2404"/>
                </a:lnTo>
                <a:lnTo>
                  <a:pt x="7941" y="3999"/>
                </a:lnTo>
                <a:lnTo>
                  <a:pt x="5624" y="3999"/>
                </a:lnTo>
                <a:lnTo>
                  <a:pt x="5624" y="5805"/>
                </a:lnTo>
                <a:lnTo>
                  <a:pt x="0" y="5805"/>
                </a:lnTo>
                <a:lnTo>
                  <a:pt x="0" y="7219"/>
                </a:lnTo>
                <a:lnTo>
                  <a:pt x="21600" y="7219"/>
                </a:lnTo>
                <a:lnTo>
                  <a:pt x="21600" y="5805"/>
                </a:lnTo>
                <a:lnTo>
                  <a:pt x="15976" y="5805"/>
                </a:lnTo>
                <a:lnTo>
                  <a:pt x="15976" y="3999"/>
                </a:lnTo>
                <a:lnTo>
                  <a:pt x="13660" y="3999"/>
                </a:lnTo>
                <a:lnTo>
                  <a:pt x="10925" y="2404"/>
                </a:lnTo>
                <a:lnTo>
                  <a:pt x="10925" y="1325"/>
                </a:lnTo>
                <a:cubicBezTo>
                  <a:pt x="11358" y="1431"/>
                  <a:pt x="11792" y="847"/>
                  <a:pt x="12226" y="1278"/>
                </a:cubicBezTo>
                <a:cubicBezTo>
                  <a:pt x="12226" y="979"/>
                  <a:pt x="12226" y="460"/>
                  <a:pt x="12226" y="161"/>
                </a:cubicBezTo>
                <a:cubicBezTo>
                  <a:pt x="12097" y="32"/>
                  <a:pt x="11967" y="-6"/>
                  <a:pt x="11838" y="1"/>
                </a:cubicBezTo>
                <a:close/>
                <a:moveTo>
                  <a:pt x="10800" y="3999"/>
                </a:moveTo>
                <a:cubicBezTo>
                  <a:pt x="11375" y="3999"/>
                  <a:pt x="11841" y="4497"/>
                  <a:pt x="11841" y="5111"/>
                </a:cubicBezTo>
                <a:cubicBezTo>
                  <a:pt x="11841" y="5725"/>
                  <a:pt x="11375" y="6223"/>
                  <a:pt x="10800" y="6223"/>
                </a:cubicBezTo>
                <a:cubicBezTo>
                  <a:pt x="10225" y="6223"/>
                  <a:pt x="9760" y="5725"/>
                  <a:pt x="9761" y="5111"/>
                </a:cubicBezTo>
                <a:cubicBezTo>
                  <a:pt x="9761" y="4497"/>
                  <a:pt x="10225" y="3999"/>
                  <a:pt x="10800" y="3999"/>
                </a:cubicBezTo>
                <a:close/>
                <a:moveTo>
                  <a:pt x="494" y="7753"/>
                </a:moveTo>
                <a:lnTo>
                  <a:pt x="494" y="21594"/>
                </a:lnTo>
                <a:lnTo>
                  <a:pt x="7305" y="21594"/>
                </a:lnTo>
                <a:lnTo>
                  <a:pt x="7305" y="20913"/>
                </a:lnTo>
                <a:lnTo>
                  <a:pt x="8006" y="20913"/>
                </a:lnTo>
                <a:lnTo>
                  <a:pt x="8006" y="20205"/>
                </a:lnTo>
                <a:lnTo>
                  <a:pt x="8704" y="20205"/>
                </a:lnTo>
                <a:lnTo>
                  <a:pt x="8704" y="19498"/>
                </a:lnTo>
                <a:lnTo>
                  <a:pt x="9200" y="19498"/>
                </a:lnTo>
                <a:lnTo>
                  <a:pt x="9200" y="16916"/>
                </a:lnTo>
                <a:lnTo>
                  <a:pt x="8461" y="16916"/>
                </a:lnTo>
                <a:lnTo>
                  <a:pt x="10787" y="15561"/>
                </a:lnTo>
                <a:lnTo>
                  <a:pt x="13110" y="16916"/>
                </a:lnTo>
                <a:lnTo>
                  <a:pt x="12401" y="16916"/>
                </a:lnTo>
                <a:lnTo>
                  <a:pt x="12401" y="19498"/>
                </a:lnTo>
                <a:lnTo>
                  <a:pt x="12898" y="19498"/>
                </a:lnTo>
                <a:lnTo>
                  <a:pt x="12898" y="20205"/>
                </a:lnTo>
                <a:lnTo>
                  <a:pt x="13596" y="20205"/>
                </a:lnTo>
                <a:lnTo>
                  <a:pt x="13596" y="20913"/>
                </a:lnTo>
                <a:lnTo>
                  <a:pt x="14295" y="20913"/>
                </a:lnTo>
                <a:lnTo>
                  <a:pt x="14295" y="21594"/>
                </a:lnTo>
                <a:lnTo>
                  <a:pt x="21107" y="21594"/>
                </a:lnTo>
                <a:lnTo>
                  <a:pt x="21107" y="7753"/>
                </a:lnTo>
                <a:lnTo>
                  <a:pt x="494" y="7753"/>
                </a:lnTo>
                <a:close/>
                <a:moveTo>
                  <a:pt x="1801" y="9133"/>
                </a:moveTo>
                <a:lnTo>
                  <a:pt x="4293" y="9133"/>
                </a:lnTo>
                <a:lnTo>
                  <a:pt x="4293" y="11148"/>
                </a:lnTo>
                <a:lnTo>
                  <a:pt x="1801" y="11148"/>
                </a:lnTo>
                <a:lnTo>
                  <a:pt x="1801" y="9133"/>
                </a:lnTo>
                <a:close/>
                <a:moveTo>
                  <a:pt x="5670" y="9133"/>
                </a:moveTo>
                <a:lnTo>
                  <a:pt x="8162" y="9133"/>
                </a:lnTo>
                <a:lnTo>
                  <a:pt x="8162" y="11148"/>
                </a:lnTo>
                <a:lnTo>
                  <a:pt x="5670" y="11148"/>
                </a:lnTo>
                <a:lnTo>
                  <a:pt x="5670" y="9133"/>
                </a:lnTo>
                <a:close/>
                <a:moveTo>
                  <a:pt x="9539" y="9133"/>
                </a:moveTo>
                <a:lnTo>
                  <a:pt x="12032" y="9133"/>
                </a:lnTo>
                <a:lnTo>
                  <a:pt x="12032" y="11148"/>
                </a:lnTo>
                <a:lnTo>
                  <a:pt x="9539" y="11148"/>
                </a:lnTo>
                <a:lnTo>
                  <a:pt x="9539" y="9133"/>
                </a:lnTo>
                <a:close/>
                <a:moveTo>
                  <a:pt x="13411" y="9133"/>
                </a:moveTo>
                <a:lnTo>
                  <a:pt x="15901" y="9133"/>
                </a:lnTo>
                <a:lnTo>
                  <a:pt x="15901" y="11148"/>
                </a:lnTo>
                <a:lnTo>
                  <a:pt x="13411" y="11148"/>
                </a:lnTo>
                <a:lnTo>
                  <a:pt x="13411" y="9133"/>
                </a:lnTo>
                <a:close/>
                <a:moveTo>
                  <a:pt x="17280" y="9133"/>
                </a:moveTo>
                <a:lnTo>
                  <a:pt x="19771" y="9133"/>
                </a:lnTo>
                <a:lnTo>
                  <a:pt x="19771" y="11148"/>
                </a:lnTo>
                <a:lnTo>
                  <a:pt x="17280" y="11148"/>
                </a:lnTo>
                <a:lnTo>
                  <a:pt x="17280" y="9133"/>
                </a:lnTo>
                <a:close/>
                <a:moveTo>
                  <a:pt x="1801" y="13025"/>
                </a:moveTo>
                <a:lnTo>
                  <a:pt x="4293" y="13025"/>
                </a:lnTo>
                <a:lnTo>
                  <a:pt x="4293" y="15040"/>
                </a:lnTo>
                <a:lnTo>
                  <a:pt x="1801" y="15040"/>
                </a:lnTo>
                <a:lnTo>
                  <a:pt x="1801" y="13025"/>
                </a:lnTo>
                <a:close/>
                <a:moveTo>
                  <a:pt x="5670" y="13025"/>
                </a:moveTo>
                <a:lnTo>
                  <a:pt x="8162" y="13025"/>
                </a:lnTo>
                <a:lnTo>
                  <a:pt x="8162" y="15040"/>
                </a:lnTo>
                <a:lnTo>
                  <a:pt x="5670" y="15040"/>
                </a:lnTo>
                <a:lnTo>
                  <a:pt x="5670" y="13025"/>
                </a:lnTo>
                <a:close/>
                <a:moveTo>
                  <a:pt x="9539" y="13025"/>
                </a:moveTo>
                <a:lnTo>
                  <a:pt x="12032" y="13025"/>
                </a:lnTo>
                <a:lnTo>
                  <a:pt x="12032" y="15040"/>
                </a:lnTo>
                <a:lnTo>
                  <a:pt x="9539" y="15040"/>
                </a:lnTo>
                <a:lnTo>
                  <a:pt x="9539" y="13025"/>
                </a:lnTo>
                <a:close/>
                <a:moveTo>
                  <a:pt x="13411" y="13025"/>
                </a:moveTo>
                <a:lnTo>
                  <a:pt x="15901" y="13025"/>
                </a:lnTo>
                <a:lnTo>
                  <a:pt x="15901" y="15040"/>
                </a:lnTo>
                <a:lnTo>
                  <a:pt x="13411" y="15040"/>
                </a:lnTo>
                <a:lnTo>
                  <a:pt x="13411" y="13025"/>
                </a:lnTo>
                <a:close/>
                <a:moveTo>
                  <a:pt x="17280" y="13025"/>
                </a:moveTo>
                <a:lnTo>
                  <a:pt x="19771" y="13025"/>
                </a:lnTo>
                <a:lnTo>
                  <a:pt x="19771" y="15040"/>
                </a:lnTo>
                <a:lnTo>
                  <a:pt x="17280" y="15040"/>
                </a:lnTo>
                <a:lnTo>
                  <a:pt x="17280" y="13025"/>
                </a:lnTo>
                <a:close/>
                <a:moveTo>
                  <a:pt x="1801" y="16916"/>
                </a:moveTo>
                <a:lnTo>
                  <a:pt x="4293" y="16916"/>
                </a:lnTo>
                <a:lnTo>
                  <a:pt x="4293" y="18931"/>
                </a:lnTo>
                <a:lnTo>
                  <a:pt x="1801" y="18931"/>
                </a:lnTo>
                <a:lnTo>
                  <a:pt x="1801" y="16916"/>
                </a:lnTo>
                <a:close/>
                <a:moveTo>
                  <a:pt x="5670" y="16916"/>
                </a:moveTo>
                <a:lnTo>
                  <a:pt x="8162" y="16916"/>
                </a:lnTo>
                <a:lnTo>
                  <a:pt x="8162" y="18931"/>
                </a:lnTo>
                <a:lnTo>
                  <a:pt x="5670" y="18931"/>
                </a:lnTo>
                <a:lnTo>
                  <a:pt x="5670" y="16916"/>
                </a:lnTo>
                <a:close/>
                <a:moveTo>
                  <a:pt x="9734" y="16916"/>
                </a:moveTo>
                <a:lnTo>
                  <a:pt x="9734" y="19498"/>
                </a:lnTo>
                <a:lnTo>
                  <a:pt x="11868" y="19498"/>
                </a:lnTo>
                <a:lnTo>
                  <a:pt x="11868" y="16916"/>
                </a:lnTo>
                <a:lnTo>
                  <a:pt x="9734" y="16916"/>
                </a:lnTo>
                <a:close/>
                <a:moveTo>
                  <a:pt x="13411" y="16916"/>
                </a:moveTo>
                <a:lnTo>
                  <a:pt x="15901" y="16916"/>
                </a:lnTo>
                <a:lnTo>
                  <a:pt x="15901" y="18931"/>
                </a:lnTo>
                <a:lnTo>
                  <a:pt x="13411" y="18931"/>
                </a:lnTo>
                <a:lnTo>
                  <a:pt x="13411" y="16916"/>
                </a:lnTo>
                <a:close/>
                <a:moveTo>
                  <a:pt x="17280" y="16916"/>
                </a:moveTo>
                <a:lnTo>
                  <a:pt x="19771" y="16916"/>
                </a:lnTo>
                <a:lnTo>
                  <a:pt x="19771" y="18931"/>
                </a:lnTo>
                <a:lnTo>
                  <a:pt x="17280" y="18931"/>
                </a:lnTo>
                <a:lnTo>
                  <a:pt x="17280" y="16916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4" name="Shape 16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48353" y="2962542"/>
            <a:ext cx="952500" cy="952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1158" y="3613"/>
                </a:lnTo>
                <a:lnTo>
                  <a:pt x="1158" y="4293"/>
                </a:lnTo>
                <a:lnTo>
                  <a:pt x="20444" y="4293"/>
                </a:lnTo>
                <a:lnTo>
                  <a:pt x="20444" y="3613"/>
                </a:lnTo>
                <a:lnTo>
                  <a:pt x="10800" y="0"/>
                </a:lnTo>
                <a:close/>
                <a:moveTo>
                  <a:pt x="2354" y="4683"/>
                </a:moveTo>
                <a:lnTo>
                  <a:pt x="2354" y="6036"/>
                </a:lnTo>
                <a:lnTo>
                  <a:pt x="3269" y="6036"/>
                </a:lnTo>
                <a:lnTo>
                  <a:pt x="3269" y="6676"/>
                </a:lnTo>
                <a:cubicBezTo>
                  <a:pt x="3553" y="6676"/>
                  <a:pt x="3618" y="7023"/>
                  <a:pt x="3618" y="7023"/>
                </a:cubicBezTo>
                <a:lnTo>
                  <a:pt x="3618" y="15657"/>
                </a:lnTo>
                <a:lnTo>
                  <a:pt x="3346" y="15657"/>
                </a:lnTo>
                <a:lnTo>
                  <a:pt x="3346" y="16762"/>
                </a:lnTo>
                <a:lnTo>
                  <a:pt x="2354" y="16762"/>
                </a:lnTo>
                <a:lnTo>
                  <a:pt x="2354" y="18115"/>
                </a:lnTo>
                <a:lnTo>
                  <a:pt x="19246" y="18115"/>
                </a:lnTo>
                <a:lnTo>
                  <a:pt x="19246" y="16762"/>
                </a:lnTo>
                <a:lnTo>
                  <a:pt x="18254" y="16762"/>
                </a:lnTo>
                <a:lnTo>
                  <a:pt x="18254" y="15657"/>
                </a:lnTo>
                <a:lnTo>
                  <a:pt x="17984" y="15657"/>
                </a:lnTo>
                <a:lnTo>
                  <a:pt x="17984" y="7023"/>
                </a:lnTo>
                <a:cubicBezTo>
                  <a:pt x="17984" y="7023"/>
                  <a:pt x="18049" y="6676"/>
                  <a:pt x="18333" y="6676"/>
                </a:cubicBezTo>
                <a:lnTo>
                  <a:pt x="18333" y="6036"/>
                </a:lnTo>
                <a:lnTo>
                  <a:pt x="19246" y="6036"/>
                </a:lnTo>
                <a:lnTo>
                  <a:pt x="19246" y="4683"/>
                </a:lnTo>
                <a:lnTo>
                  <a:pt x="2354" y="4683"/>
                </a:lnTo>
                <a:close/>
                <a:moveTo>
                  <a:pt x="5670" y="6036"/>
                </a:moveTo>
                <a:lnTo>
                  <a:pt x="7489" y="6036"/>
                </a:lnTo>
                <a:lnTo>
                  <a:pt x="7489" y="6676"/>
                </a:lnTo>
                <a:cubicBezTo>
                  <a:pt x="7773" y="6676"/>
                  <a:pt x="7838" y="7023"/>
                  <a:pt x="7838" y="7023"/>
                </a:cubicBezTo>
                <a:lnTo>
                  <a:pt x="7838" y="15657"/>
                </a:lnTo>
                <a:lnTo>
                  <a:pt x="7568" y="15657"/>
                </a:lnTo>
                <a:lnTo>
                  <a:pt x="7568" y="16762"/>
                </a:lnTo>
                <a:lnTo>
                  <a:pt x="5591" y="16762"/>
                </a:lnTo>
                <a:lnTo>
                  <a:pt x="5591" y="15657"/>
                </a:lnTo>
                <a:lnTo>
                  <a:pt x="5321" y="15657"/>
                </a:lnTo>
                <a:lnTo>
                  <a:pt x="5321" y="7023"/>
                </a:lnTo>
                <a:cubicBezTo>
                  <a:pt x="5321" y="7023"/>
                  <a:pt x="5386" y="6676"/>
                  <a:pt x="5670" y="6676"/>
                </a:cubicBezTo>
                <a:lnTo>
                  <a:pt x="5670" y="6036"/>
                </a:lnTo>
                <a:close/>
                <a:moveTo>
                  <a:pt x="9890" y="6036"/>
                </a:moveTo>
                <a:lnTo>
                  <a:pt x="11710" y="6036"/>
                </a:lnTo>
                <a:lnTo>
                  <a:pt x="11710" y="6676"/>
                </a:lnTo>
                <a:cubicBezTo>
                  <a:pt x="11993" y="6676"/>
                  <a:pt x="12059" y="7023"/>
                  <a:pt x="12059" y="7023"/>
                </a:cubicBezTo>
                <a:lnTo>
                  <a:pt x="12059" y="15657"/>
                </a:lnTo>
                <a:lnTo>
                  <a:pt x="11789" y="15657"/>
                </a:lnTo>
                <a:lnTo>
                  <a:pt x="11789" y="16762"/>
                </a:lnTo>
                <a:lnTo>
                  <a:pt x="9813" y="16762"/>
                </a:lnTo>
                <a:lnTo>
                  <a:pt x="9813" y="15657"/>
                </a:lnTo>
                <a:lnTo>
                  <a:pt x="9541" y="15657"/>
                </a:lnTo>
                <a:lnTo>
                  <a:pt x="9541" y="7023"/>
                </a:lnTo>
                <a:cubicBezTo>
                  <a:pt x="9541" y="7023"/>
                  <a:pt x="9607" y="6676"/>
                  <a:pt x="9890" y="6676"/>
                </a:cubicBezTo>
                <a:lnTo>
                  <a:pt x="9890" y="6036"/>
                </a:lnTo>
                <a:close/>
                <a:moveTo>
                  <a:pt x="14113" y="6036"/>
                </a:moveTo>
                <a:lnTo>
                  <a:pt x="15932" y="6036"/>
                </a:lnTo>
                <a:lnTo>
                  <a:pt x="15932" y="6676"/>
                </a:lnTo>
                <a:cubicBezTo>
                  <a:pt x="16216" y="6676"/>
                  <a:pt x="16281" y="7023"/>
                  <a:pt x="16281" y="7023"/>
                </a:cubicBezTo>
                <a:lnTo>
                  <a:pt x="16281" y="15657"/>
                </a:lnTo>
                <a:lnTo>
                  <a:pt x="16009" y="15657"/>
                </a:lnTo>
                <a:lnTo>
                  <a:pt x="16009" y="16762"/>
                </a:lnTo>
                <a:lnTo>
                  <a:pt x="14033" y="16762"/>
                </a:lnTo>
                <a:lnTo>
                  <a:pt x="14033" y="15657"/>
                </a:lnTo>
                <a:lnTo>
                  <a:pt x="13763" y="15657"/>
                </a:lnTo>
                <a:lnTo>
                  <a:pt x="13763" y="7023"/>
                </a:lnTo>
                <a:cubicBezTo>
                  <a:pt x="13763" y="7023"/>
                  <a:pt x="13829" y="6676"/>
                  <a:pt x="14113" y="6676"/>
                </a:cubicBezTo>
                <a:lnTo>
                  <a:pt x="14113" y="6036"/>
                </a:lnTo>
                <a:close/>
                <a:moveTo>
                  <a:pt x="1158" y="18505"/>
                </a:moveTo>
                <a:lnTo>
                  <a:pt x="1158" y="19858"/>
                </a:lnTo>
                <a:lnTo>
                  <a:pt x="20444" y="19858"/>
                </a:lnTo>
                <a:lnTo>
                  <a:pt x="20444" y="18505"/>
                </a:lnTo>
                <a:lnTo>
                  <a:pt x="1158" y="18505"/>
                </a:lnTo>
                <a:close/>
                <a:moveTo>
                  <a:pt x="0" y="2024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20247"/>
                </a:lnTo>
                <a:lnTo>
                  <a:pt x="0" y="20247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5" name="Shape 16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40331" y="4748188"/>
            <a:ext cx="952500" cy="952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solidFill>
            <a:srgbClr val="FFC00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6" name="Shape 16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5079" y="1475072"/>
            <a:ext cx="1102364" cy="724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6" extrusionOk="0">
                <a:moveTo>
                  <a:pt x="18325" y="0"/>
                </a:moveTo>
                <a:cubicBezTo>
                  <a:pt x="18228" y="-4"/>
                  <a:pt x="18110" y="120"/>
                  <a:pt x="18021" y="383"/>
                </a:cubicBezTo>
                <a:cubicBezTo>
                  <a:pt x="17924" y="678"/>
                  <a:pt x="17108" y="2601"/>
                  <a:pt x="17076" y="8927"/>
                </a:cubicBezTo>
                <a:cubicBezTo>
                  <a:pt x="17076" y="9189"/>
                  <a:pt x="17141" y="9436"/>
                  <a:pt x="17265" y="9625"/>
                </a:cubicBezTo>
                <a:lnTo>
                  <a:pt x="17530" y="10028"/>
                </a:lnTo>
                <a:cubicBezTo>
                  <a:pt x="17730" y="10332"/>
                  <a:pt x="17837" y="10743"/>
                  <a:pt x="17832" y="11170"/>
                </a:cubicBezTo>
                <a:lnTo>
                  <a:pt x="17680" y="20633"/>
                </a:lnTo>
                <a:cubicBezTo>
                  <a:pt x="17675" y="20896"/>
                  <a:pt x="17816" y="21111"/>
                  <a:pt x="17989" y="21111"/>
                </a:cubicBezTo>
                <a:lnTo>
                  <a:pt x="18350" y="21111"/>
                </a:lnTo>
                <a:lnTo>
                  <a:pt x="18350" y="21093"/>
                </a:lnTo>
                <a:cubicBezTo>
                  <a:pt x="18523" y="21093"/>
                  <a:pt x="18657" y="20880"/>
                  <a:pt x="18657" y="20626"/>
                </a:cubicBezTo>
                <a:cubicBezTo>
                  <a:pt x="18635" y="17323"/>
                  <a:pt x="18495" y="834"/>
                  <a:pt x="18495" y="383"/>
                </a:cubicBezTo>
                <a:cubicBezTo>
                  <a:pt x="18495" y="136"/>
                  <a:pt x="18421" y="4"/>
                  <a:pt x="18325" y="0"/>
                </a:cubicBezTo>
                <a:close/>
                <a:moveTo>
                  <a:pt x="9391" y="72"/>
                </a:moveTo>
                <a:cubicBezTo>
                  <a:pt x="5481" y="72"/>
                  <a:pt x="2317" y="4894"/>
                  <a:pt x="2317" y="10834"/>
                </a:cubicBezTo>
                <a:cubicBezTo>
                  <a:pt x="2317" y="16774"/>
                  <a:pt x="5487" y="21596"/>
                  <a:pt x="9391" y="21596"/>
                </a:cubicBezTo>
                <a:cubicBezTo>
                  <a:pt x="13301" y="21596"/>
                  <a:pt x="16465" y="16774"/>
                  <a:pt x="16465" y="10834"/>
                </a:cubicBezTo>
                <a:cubicBezTo>
                  <a:pt x="16465" y="4894"/>
                  <a:pt x="13301" y="72"/>
                  <a:pt x="9391" y="72"/>
                </a:cubicBezTo>
                <a:close/>
                <a:moveTo>
                  <a:pt x="763" y="1566"/>
                </a:moveTo>
                <a:cubicBezTo>
                  <a:pt x="730" y="1566"/>
                  <a:pt x="709" y="1599"/>
                  <a:pt x="709" y="1648"/>
                </a:cubicBezTo>
                <a:lnTo>
                  <a:pt x="633" y="5173"/>
                </a:lnTo>
                <a:cubicBezTo>
                  <a:pt x="633" y="5222"/>
                  <a:pt x="606" y="5255"/>
                  <a:pt x="579" y="5255"/>
                </a:cubicBezTo>
                <a:lnTo>
                  <a:pt x="476" y="5255"/>
                </a:lnTo>
                <a:cubicBezTo>
                  <a:pt x="443" y="5255"/>
                  <a:pt x="422" y="5214"/>
                  <a:pt x="422" y="5173"/>
                </a:cubicBezTo>
                <a:lnTo>
                  <a:pt x="449" y="1656"/>
                </a:lnTo>
                <a:cubicBezTo>
                  <a:pt x="449" y="1607"/>
                  <a:pt x="422" y="1574"/>
                  <a:pt x="395" y="1574"/>
                </a:cubicBezTo>
                <a:lnTo>
                  <a:pt x="304" y="1574"/>
                </a:lnTo>
                <a:cubicBezTo>
                  <a:pt x="277" y="1574"/>
                  <a:pt x="250" y="1607"/>
                  <a:pt x="250" y="1648"/>
                </a:cubicBezTo>
                <a:lnTo>
                  <a:pt x="0" y="6791"/>
                </a:lnTo>
                <a:cubicBezTo>
                  <a:pt x="0" y="7053"/>
                  <a:pt x="65" y="7308"/>
                  <a:pt x="189" y="7489"/>
                </a:cubicBezTo>
                <a:lnTo>
                  <a:pt x="454" y="7892"/>
                </a:lnTo>
                <a:cubicBezTo>
                  <a:pt x="654" y="8196"/>
                  <a:pt x="761" y="8607"/>
                  <a:pt x="756" y="9034"/>
                </a:cubicBezTo>
                <a:lnTo>
                  <a:pt x="574" y="20610"/>
                </a:lnTo>
                <a:cubicBezTo>
                  <a:pt x="568" y="20873"/>
                  <a:pt x="720" y="21085"/>
                  <a:pt x="898" y="21085"/>
                </a:cubicBezTo>
                <a:lnTo>
                  <a:pt x="1168" y="21085"/>
                </a:lnTo>
                <a:cubicBezTo>
                  <a:pt x="1351" y="21085"/>
                  <a:pt x="1497" y="20873"/>
                  <a:pt x="1492" y="20610"/>
                </a:cubicBezTo>
                <a:lnTo>
                  <a:pt x="1318" y="9042"/>
                </a:lnTo>
                <a:cubicBezTo>
                  <a:pt x="1313" y="8615"/>
                  <a:pt x="1420" y="8195"/>
                  <a:pt x="1620" y="7900"/>
                </a:cubicBezTo>
                <a:lnTo>
                  <a:pt x="1885" y="7497"/>
                </a:lnTo>
                <a:cubicBezTo>
                  <a:pt x="2009" y="7308"/>
                  <a:pt x="2074" y="7061"/>
                  <a:pt x="2074" y="6798"/>
                </a:cubicBezTo>
                <a:lnTo>
                  <a:pt x="1826" y="1648"/>
                </a:lnTo>
                <a:cubicBezTo>
                  <a:pt x="1826" y="1607"/>
                  <a:pt x="1799" y="1574"/>
                  <a:pt x="1772" y="1574"/>
                </a:cubicBezTo>
                <a:lnTo>
                  <a:pt x="1681" y="1574"/>
                </a:lnTo>
                <a:cubicBezTo>
                  <a:pt x="1648" y="1574"/>
                  <a:pt x="1627" y="1615"/>
                  <a:pt x="1627" y="1656"/>
                </a:cubicBezTo>
                <a:lnTo>
                  <a:pt x="1654" y="5173"/>
                </a:lnTo>
                <a:cubicBezTo>
                  <a:pt x="1654" y="5222"/>
                  <a:pt x="1627" y="5255"/>
                  <a:pt x="1600" y="5255"/>
                </a:cubicBezTo>
                <a:lnTo>
                  <a:pt x="1502" y="5255"/>
                </a:lnTo>
                <a:cubicBezTo>
                  <a:pt x="1469" y="5255"/>
                  <a:pt x="1448" y="5222"/>
                  <a:pt x="1448" y="5173"/>
                </a:cubicBezTo>
                <a:lnTo>
                  <a:pt x="1372" y="1648"/>
                </a:lnTo>
                <a:cubicBezTo>
                  <a:pt x="1372" y="1599"/>
                  <a:pt x="1345" y="1566"/>
                  <a:pt x="1318" y="1566"/>
                </a:cubicBezTo>
                <a:lnTo>
                  <a:pt x="1232" y="1566"/>
                </a:lnTo>
                <a:cubicBezTo>
                  <a:pt x="1199" y="1566"/>
                  <a:pt x="1178" y="1599"/>
                  <a:pt x="1178" y="1648"/>
                </a:cubicBezTo>
                <a:lnTo>
                  <a:pt x="1141" y="5173"/>
                </a:lnTo>
                <a:cubicBezTo>
                  <a:pt x="1141" y="5222"/>
                  <a:pt x="1114" y="5255"/>
                  <a:pt x="1087" y="5255"/>
                </a:cubicBezTo>
                <a:lnTo>
                  <a:pt x="989" y="5255"/>
                </a:lnTo>
                <a:cubicBezTo>
                  <a:pt x="956" y="5255"/>
                  <a:pt x="935" y="5222"/>
                  <a:pt x="935" y="5173"/>
                </a:cubicBezTo>
                <a:lnTo>
                  <a:pt x="898" y="1648"/>
                </a:lnTo>
                <a:cubicBezTo>
                  <a:pt x="898" y="1599"/>
                  <a:pt x="871" y="1566"/>
                  <a:pt x="844" y="1566"/>
                </a:cubicBezTo>
                <a:lnTo>
                  <a:pt x="763" y="1566"/>
                </a:lnTo>
                <a:close/>
                <a:moveTo>
                  <a:pt x="9391" y="2806"/>
                </a:moveTo>
                <a:cubicBezTo>
                  <a:pt x="12307" y="2806"/>
                  <a:pt x="14668" y="6406"/>
                  <a:pt x="14668" y="10834"/>
                </a:cubicBezTo>
                <a:cubicBezTo>
                  <a:pt x="14668" y="15262"/>
                  <a:pt x="12307" y="18859"/>
                  <a:pt x="9391" y="18859"/>
                </a:cubicBezTo>
                <a:cubicBezTo>
                  <a:pt x="6475" y="18859"/>
                  <a:pt x="4116" y="15262"/>
                  <a:pt x="4116" y="10834"/>
                </a:cubicBezTo>
                <a:cubicBezTo>
                  <a:pt x="4116" y="6406"/>
                  <a:pt x="6480" y="2806"/>
                  <a:pt x="9391" y="2806"/>
                </a:cubicBezTo>
                <a:close/>
                <a:moveTo>
                  <a:pt x="9391" y="3291"/>
                </a:moveTo>
                <a:cubicBezTo>
                  <a:pt x="6653" y="3291"/>
                  <a:pt x="4435" y="6669"/>
                  <a:pt x="4435" y="10834"/>
                </a:cubicBezTo>
                <a:cubicBezTo>
                  <a:pt x="4435" y="14999"/>
                  <a:pt x="6653" y="18374"/>
                  <a:pt x="9391" y="18374"/>
                </a:cubicBezTo>
                <a:cubicBezTo>
                  <a:pt x="12129" y="18374"/>
                  <a:pt x="14349" y="14999"/>
                  <a:pt x="14349" y="10834"/>
                </a:cubicBezTo>
                <a:cubicBezTo>
                  <a:pt x="14349" y="6669"/>
                  <a:pt x="12129" y="3291"/>
                  <a:pt x="9391" y="3291"/>
                </a:cubicBezTo>
                <a:close/>
                <a:moveTo>
                  <a:pt x="20365" y="4483"/>
                </a:moveTo>
                <a:cubicBezTo>
                  <a:pt x="19641" y="4483"/>
                  <a:pt x="19128" y="5583"/>
                  <a:pt x="19128" y="6947"/>
                </a:cubicBezTo>
                <a:cubicBezTo>
                  <a:pt x="19128" y="7892"/>
                  <a:pt x="19338" y="9049"/>
                  <a:pt x="19754" y="9674"/>
                </a:cubicBezTo>
                <a:cubicBezTo>
                  <a:pt x="19975" y="10002"/>
                  <a:pt x="20061" y="10447"/>
                  <a:pt x="20056" y="10924"/>
                </a:cubicBezTo>
                <a:lnTo>
                  <a:pt x="19933" y="20626"/>
                </a:lnTo>
                <a:cubicBezTo>
                  <a:pt x="19927" y="20888"/>
                  <a:pt x="20067" y="21103"/>
                  <a:pt x="20240" y="21103"/>
                </a:cubicBezTo>
                <a:lnTo>
                  <a:pt x="20493" y="21103"/>
                </a:lnTo>
                <a:cubicBezTo>
                  <a:pt x="20666" y="21103"/>
                  <a:pt x="20802" y="20888"/>
                  <a:pt x="20802" y="20626"/>
                </a:cubicBezTo>
                <a:lnTo>
                  <a:pt x="20672" y="10916"/>
                </a:lnTo>
                <a:cubicBezTo>
                  <a:pt x="20666" y="10448"/>
                  <a:pt x="20753" y="9994"/>
                  <a:pt x="20974" y="9666"/>
                </a:cubicBezTo>
                <a:cubicBezTo>
                  <a:pt x="21390" y="9050"/>
                  <a:pt x="21600" y="7884"/>
                  <a:pt x="21600" y="6947"/>
                </a:cubicBezTo>
                <a:cubicBezTo>
                  <a:pt x="21600" y="5592"/>
                  <a:pt x="21088" y="4483"/>
                  <a:pt x="20365" y="4483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3595C6-F9F5-4B4C-A318-D6729158E498}"/>
              </a:ext>
            </a:extLst>
          </p:cNvPr>
          <p:cNvSpPr txBox="1"/>
          <p:nvPr/>
        </p:nvSpPr>
        <p:spPr>
          <a:xfrm>
            <a:off x="9867635" y="2839903"/>
            <a:ext cx="22755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Geothermal Resources Development Account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(GRDA)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$3.45 Million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49EB65-FF7A-4DA7-BD87-9FBC6F58C02E}"/>
              </a:ext>
            </a:extLst>
          </p:cNvPr>
          <p:cNvSpPr txBox="1"/>
          <p:nvPr/>
        </p:nvSpPr>
        <p:spPr>
          <a:xfrm>
            <a:off x="9867634" y="4748188"/>
            <a:ext cx="2267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Renewable Energy for Agriculture Program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(REAP)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$2.97 Million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C1C87D-F290-441C-8451-6FEE330EA398}"/>
              </a:ext>
            </a:extLst>
          </p:cNvPr>
          <p:cNvSpPr txBox="1"/>
          <p:nvPr/>
        </p:nvSpPr>
        <p:spPr>
          <a:xfrm>
            <a:off x="6096000" y="4815616"/>
            <a:ext cx="2241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Clean Transportation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(ARFVTP)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$256 Million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4D9BB5-2AC5-4FF5-A30D-47802650E06A}"/>
              </a:ext>
            </a:extLst>
          </p:cNvPr>
          <p:cNvSpPr txBox="1"/>
          <p:nvPr/>
        </p:nvSpPr>
        <p:spPr>
          <a:xfrm>
            <a:off x="6096000" y="1399937"/>
            <a:ext cx="2066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Clean Energy Jobs Act, K-12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(Prop 39)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$419 Million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9FC3C8-8635-4194-AAC7-1AE42AAD9BF9}"/>
              </a:ext>
            </a:extLst>
          </p:cNvPr>
          <p:cNvSpPr txBox="1"/>
          <p:nvPr/>
        </p:nvSpPr>
        <p:spPr>
          <a:xfrm>
            <a:off x="6095999" y="2964486"/>
            <a:ext cx="20663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Local Government Challenge Grant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(LGCG)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$7.85 Million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0B1B1-C57F-4E5E-BB73-8A4D9312FC59}"/>
              </a:ext>
            </a:extLst>
          </p:cNvPr>
          <p:cNvSpPr txBox="1"/>
          <p:nvPr/>
        </p:nvSpPr>
        <p:spPr>
          <a:xfrm>
            <a:off x="2118055" y="4790847"/>
            <a:ext cx="23790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New Solar Homes Partnership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(NSHP)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$32.8 Million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C51769-F73F-4C45-92B1-6545CB3E4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9867634" y="1342761"/>
            <a:ext cx="2275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Food Production Investment Program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(FPIP)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$88.9 Million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B964E2-1999-4BD9-9614-A35D1DA1F57C}"/>
              </a:ext>
            </a:extLst>
          </p:cNvPr>
          <p:cNvSpPr txBox="1"/>
          <p:nvPr/>
        </p:nvSpPr>
        <p:spPr>
          <a:xfrm>
            <a:off x="908046" y="1388927"/>
            <a:ext cx="3263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Total as of Oct 2020: $811 Million for DAC projects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C4BBD-51F8-4F4C-B2E1-A6774E498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DAC Funding</a:t>
            </a:r>
            <a:r>
              <a:rPr lang="en-US" baseline="0" dirty="0"/>
              <a:t> Opportunities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5079" y="3063643"/>
            <a:ext cx="1099850" cy="7307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898" y="0"/>
                </a:moveTo>
                <a:cubicBezTo>
                  <a:pt x="3750" y="0"/>
                  <a:pt x="3628" y="176"/>
                  <a:pt x="3621" y="399"/>
                </a:cubicBezTo>
                <a:lnTo>
                  <a:pt x="3237" y="13861"/>
                </a:lnTo>
                <a:lnTo>
                  <a:pt x="1804" y="13861"/>
                </a:lnTo>
                <a:lnTo>
                  <a:pt x="1804" y="18222"/>
                </a:lnTo>
                <a:lnTo>
                  <a:pt x="0" y="18222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18222"/>
                </a:lnTo>
                <a:lnTo>
                  <a:pt x="19740" y="18222"/>
                </a:lnTo>
                <a:lnTo>
                  <a:pt x="19740" y="11465"/>
                </a:lnTo>
                <a:lnTo>
                  <a:pt x="18654" y="11465"/>
                </a:lnTo>
                <a:lnTo>
                  <a:pt x="18654" y="6253"/>
                </a:lnTo>
                <a:lnTo>
                  <a:pt x="15598" y="8796"/>
                </a:lnTo>
                <a:lnTo>
                  <a:pt x="15598" y="6253"/>
                </a:lnTo>
                <a:lnTo>
                  <a:pt x="12541" y="8796"/>
                </a:lnTo>
                <a:lnTo>
                  <a:pt x="12541" y="6253"/>
                </a:lnTo>
                <a:lnTo>
                  <a:pt x="8603" y="9530"/>
                </a:lnTo>
                <a:lnTo>
                  <a:pt x="8603" y="13861"/>
                </a:lnTo>
                <a:lnTo>
                  <a:pt x="7624" y="13861"/>
                </a:lnTo>
                <a:lnTo>
                  <a:pt x="7239" y="399"/>
                </a:lnTo>
                <a:cubicBezTo>
                  <a:pt x="7233" y="176"/>
                  <a:pt x="7112" y="0"/>
                  <a:pt x="6964" y="0"/>
                </a:cubicBezTo>
                <a:lnTo>
                  <a:pt x="6488" y="0"/>
                </a:lnTo>
                <a:cubicBezTo>
                  <a:pt x="6340" y="0"/>
                  <a:pt x="6218" y="176"/>
                  <a:pt x="6212" y="399"/>
                </a:cubicBezTo>
                <a:lnTo>
                  <a:pt x="5827" y="13861"/>
                </a:lnTo>
                <a:lnTo>
                  <a:pt x="5034" y="13861"/>
                </a:lnTo>
                <a:lnTo>
                  <a:pt x="4651" y="399"/>
                </a:lnTo>
                <a:cubicBezTo>
                  <a:pt x="4644" y="176"/>
                  <a:pt x="4522" y="0"/>
                  <a:pt x="4374" y="0"/>
                </a:cubicBezTo>
                <a:lnTo>
                  <a:pt x="3898" y="0"/>
                </a:lnTo>
                <a:close/>
              </a:path>
            </a:pathLst>
          </a:custGeom>
          <a:solidFill>
            <a:srgbClr val="0070C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1" name="Shape 16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29567" y="4896980"/>
            <a:ext cx="1082098" cy="7704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245" y="0"/>
                </a:moveTo>
                <a:cubicBezTo>
                  <a:pt x="3144" y="0"/>
                  <a:pt x="3046" y="54"/>
                  <a:pt x="2973" y="152"/>
                </a:cubicBezTo>
                <a:lnTo>
                  <a:pt x="2110" y="1307"/>
                </a:lnTo>
                <a:cubicBezTo>
                  <a:pt x="2009" y="1402"/>
                  <a:pt x="2058" y="1624"/>
                  <a:pt x="2180" y="1624"/>
                </a:cubicBezTo>
                <a:lnTo>
                  <a:pt x="3093" y="1624"/>
                </a:lnTo>
                <a:cubicBezTo>
                  <a:pt x="3177" y="1624"/>
                  <a:pt x="3237" y="1737"/>
                  <a:pt x="3211" y="1849"/>
                </a:cubicBezTo>
                <a:lnTo>
                  <a:pt x="1657" y="8608"/>
                </a:lnTo>
                <a:cubicBezTo>
                  <a:pt x="2546" y="7724"/>
                  <a:pt x="3631" y="7202"/>
                  <a:pt x="4801" y="7202"/>
                </a:cubicBezTo>
                <a:cubicBezTo>
                  <a:pt x="7806" y="7202"/>
                  <a:pt x="10250" y="10637"/>
                  <a:pt x="10250" y="14858"/>
                </a:cubicBezTo>
                <a:cubicBezTo>
                  <a:pt x="10250" y="15112"/>
                  <a:pt x="10243" y="15363"/>
                  <a:pt x="10225" y="15611"/>
                </a:cubicBezTo>
                <a:lnTo>
                  <a:pt x="11334" y="15611"/>
                </a:lnTo>
                <a:cubicBezTo>
                  <a:pt x="11436" y="15611"/>
                  <a:pt x="11528" y="15695"/>
                  <a:pt x="11567" y="15826"/>
                </a:cubicBezTo>
                <a:lnTo>
                  <a:pt x="11774" y="16517"/>
                </a:lnTo>
                <a:cubicBezTo>
                  <a:pt x="11814" y="16649"/>
                  <a:pt x="11904" y="16733"/>
                  <a:pt x="12005" y="16733"/>
                </a:cubicBezTo>
                <a:lnTo>
                  <a:pt x="13961" y="16733"/>
                </a:lnTo>
                <a:cubicBezTo>
                  <a:pt x="13961" y="16723"/>
                  <a:pt x="13959" y="16716"/>
                  <a:pt x="13959" y="16707"/>
                </a:cubicBezTo>
                <a:cubicBezTo>
                  <a:pt x="13959" y="13505"/>
                  <a:pt x="15814" y="10902"/>
                  <a:pt x="18094" y="10902"/>
                </a:cubicBezTo>
                <a:cubicBezTo>
                  <a:pt x="19132" y="10902"/>
                  <a:pt x="20081" y="11443"/>
                  <a:pt x="20808" y="12334"/>
                </a:cubicBezTo>
                <a:lnTo>
                  <a:pt x="21551" y="10625"/>
                </a:lnTo>
                <a:cubicBezTo>
                  <a:pt x="21583" y="10552"/>
                  <a:pt x="21600" y="10471"/>
                  <a:pt x="21600" y="10386"/>
                </a:cubicBezTo>
                <a:lnTo>
                  <a:pt x="21600" y="8186"/>
                </a:lnTo>
                <a:cubicBezTo>
                  <a:pt x="21600" y="7957"/>
                  <a:pt x="21479" y="7762"/>
                  <a:pt x="21317" y="7730"/>
                </a:cubicBezTo>
                <a:lnTo>
                  <a:pt x="16755" y="6811"/>
                </a:lnTo>
                <a:lnTo>
                  <a:pt x="16755" y="4017"/>
                </a:lnTo>
                <a:cubicBezTo>
                  <a:pt x="16755" y="2920"/>
                  <a:pt x="16951" y="2193"/>
                  <a:pt x="17357" y="1768"/>
                </a:cubicBezTo>
                <a:lnTo>
                  <a:pt x="17357" y="410"/>
                </a:lnTo>
                <a:cubicBezTo>
                  <a:pt x="16679" y="790"/>
                  <a:pt x="15904" y="1725"/>
                  <a:pt x="15904" y="4017"/>
                </a:cubicBezTo>
                <a:lnTo>
                  <a:pt x="15904" y="6641"/>
                </a:lnTo>
                <a:lnTo>
                  <a:pt x="13192" y="6094"/>
                </a:lnTo>
                <a:cubicBezTo>
                  <a:pt x="12873" y="6029"/>
                  <a:pt x="12598" y="5746"/>
                  <a:pt x="12457" y="5338"/>
                </a:cubicBezTo>
                <a:lnTo>
                  <a:pt x="11257" y="1854"/>
                </a:lnTo>
                <a:cubicBezTo>
                  <a:pt x="11220" y="1747"/>
                  <a:pt x="11275" y="1624"/>
                  <a:pt x="11360" y="1624"/>
                </a:cubicBezTo>
                <a:lnTo>
                  <a:pt x="11879" y="1624"/>
                </a:lnTo>
                <a:cubicBezTo>
                  <a:pt x="11967" y="1624"/>
                  <a:pt x="12023" y="1487"/>
                  <a:pt x="11978" y="1380"/>
                </a:cubicBezTo>
                <a:lnTo>
                  <a:pt x="11602" y="161"/>
                </a:lnTo>
                <a:cubicBezTo>
                  <a:pt x="11560" y="61"/>
                  <a:pt x="11485" y="0"/>
                  <a:pt x="11402" y="0"/>
                </a:cubicBezTo>
                <a:lnTo>
                  <a:pt x="9160" y="0"/>
                </a:lnTo>
                <a:lnTo>
                  <a:pt x="7065" y="0"/>
                </a:lnTo>
                <a:lnTo>
                  <a:pt x="3245" y="0"/>
                </a:lnTo>
                <a:close/>
                <a:moveTo>
                  <a:pt x="4582" y="1624"/>
                </a:moveTo>
                <a:lnTo>
                  <a:pt x="5274" y="1624"/>
                </a:lnTo>
                <a:lnTo>
                  <a:pt x="6330" y="1624"/>
                </a:lnTo>
                <a:cubicBezTo>
                  <a:pt x="6445" y="1624"/>
                  <a:pt x="6539" y="1755"/>
                  <a:pt x="6539" y="1918"/>
                </a:cubicBezTo>
                <a:lnTo>
                  <a:pt x="6539" y="5552"/>
                </a:lnTo>
                <a:cubicBezTo>
                  <a:pt x="6539" y="5714"/>
                  <a:pt x="6445" y="5845"/>
                  <a:pt x="6330" y="5845"/>
                </a:cubicBezTo>
                <a:lnTo>
                  <a:pt x="4049" y="5845"/>
                </a:lnTo>
                <a:cubicBezTo>
                  <a:pt x="3827" y="5845"/>
                  <a:pt x="3664" y="5550"/>
                  <a:pt x="3720" y="5248"/>
                </a:cubicBezTo>
                <a:lnTo>
                  <a:pt x="4347" y="1877"/>
                </a:lnTo>
                <a:cubicBezTo>
                  <a:pt x="4375" y="1727"/>
                  <a:pt x="4471" y="1624"/>
                  <a:pt x="4582" y="1624"/>
                </a:cubicBezTo>
                <a:close/>
                <a:moveTo>
                  <a:pt x="7789" y="1624"/>
                </a:moveTo>
                <a:lnTo>
                  <a:pt x="9959" y="1624"/>
                </a:lnTo>
                <a:cubicBezTo>
                  <a:pt x="10068" y="1624"/>
                  <a:pt x="10164" y="1725"/>
                  <a:pt x="10193" y="1873"/>
                </a:cubicBezTo>
                <a:lnTo>
                  <a:pt x="10889" y="5412"/>
                </a:lnTo>
                <a:cubicBezTo>
                  <a:pt x="10932" y="5629"/>
                  <a:pt x="10815" y="5845"/>
                  <a:pt x="10655" y="5845"/>
                </a:cubicBezTo>
                <a:lnTo>
                  <a:pt x="7789" y="5845"/>
                </a:lnTo>
                <a:cubicBezTo>
                  <a:pt x="7674" y="5845"/>
                  <a:pt x="7580" y="5714"/>
                  <a:pt x="7580" y="5552"/>
                </a:cubicBezTo>
                <a:lnTo>
                  <a:pt x="7580" y="1918"/>
                </a:lnTo>
                <a:cubicBezTo>
                  <a:pt x="7580" y="1755"/>
                  <a:pt x="7674" y="1624"/>
                  <a:pt x="7789" y="1624"/>
                </a:cubicBezTo>
                <a:close/>
                <a:moveTo>
                  <a:pt x="4801" y="8115"/>
                </a:moveTo>
                <a:cubicBezTo>
                  <a:pt x="2150" y="8115"/>
                  <a:pt x="0" y="11134"/>
                  <a:pt x="0" y="14858"/>
                </a:cubicBezTo>
                <a:cubicBezTo>
                  <a:pt x="0" y="18581"/>
                  <a:pt x="2150" y="21600"/>
                  <a:pt x="4801" y="21600"/>
                </a:cubicBezTo>
                <a:cubicBezTo>
                  <a:pt x="7452" y="21600"/>
                  <a:pt x="9601" y="18581"/>
                  <a:pt x="9601" y="14858"/>
                </a:cubicBezTo>
                <a:cubicBezTo>
                  <a:pt x="9601" y="11134"/>
                  <a:pt x="7452" y="8115"/>
                  <a:pt x="4801" y="8115"/>
                </a:cubicBezTo>
                <a:close/>
                <a:moveTo>
                  <a:pt x="4801" y="11115"/>
                </a:moveTo>
                <a:cubicBezTo>
                  <a:pt x="6273" y="11115"/>
                  <a:pt x="7466" y="12791"/>
                  <a:pt x="7466" y="14858"/>
                </a:cubicBezTo>
                <a:cubicBezTo>
                  <a:pt x="7466" y="16925"/>
                  <a:pt x="6273" y="18601"/>
                  <a:pt x="4801" y="18601"/>
                </a:cubicBezTo>
                <a:cubicBezTo>
                  <a:pt x="3329" y="18601"/>
                  <a:pt x="2136" y="16925"/>
                  <a:pt x="2136" y="14858"/>
                </a:cubicBezTo>
                <a:cubicBezTo>
                  <a:pt x="2136" y="12791"/>
                  <a:pt x="3329" y="11115"/>
                  <a:pt x="4801" y="11115"/>
                </a:cubicBezTo>
                <a:close/>
                <a:moveTo>
                  <a:pt x="18094" y="11813"/>
                </a:moveTo>
                <a:cubicBezTo>
                  <a:pt x="16170" y="11813"/>
                  <a:pt x="14610" y="14004"/>
                  <a:pt x="14610" y="16707"/>
                </a:cubicBezTo>
                <a:cubicBezTo>
                  <a:pt x="14610" y="19409"/>
                  <a:pt x="16170" y="21600"/>
                  <a:pt x="18094" y="21600"/>
                </a:cubicBezTo>
                <a:cubicBezTo>
                  <a:pt x="20018" y="21600"/>
                  <a:pt x="21578" y="19409"/>
                  <a:pt x="21578" y="16707"/>
                </a:cubicBezTo>
                <a:cubicBezTo>
                  <a:pt x="21578" y="14004"/>
                  <a:pt x="20018" y="11813"/>
                  <a:pt x="18094" y="11813"/>
                </a:cubicBezTo>
                <a:close/>
                <a:moveTo>
                  <a:pt x="18094" y="14065"/>
                </a:moveTo>
                <a:cubicBezTo>
                  <a:pt x="19132" y="14065"/>
                  <a:pt x="19973" y="15248"/>
                  <a:pt x="19973" y="16707"/>
                </a:cubicBezTo>
                <a:cubicBezTo>
                  <a:pt x="19973" y="18165"/>
                  <a:pt x="19132" y="19346"/>
                  <a:pt x="18094" y="19346"/>
                </a:cubicBezTo>
                <a:cubicBezTo>
                  <a:pt x="17055" y="19346"/>
                  <a:pt x="16213" y="18165"/>
                  <a:pt x="16213" y="16707"/>
                </a:cubicBezTo>
                <a:cubicBezTo>
                  <a:pt x="16213" y="15248"/>
                  <a:pt x="17055" y="14065"/>
                  <a:pt x="18094" y="1406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2" name="Shape 16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66073" y="4768297"/>
            <a:ext cx="1027219" cy="8636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944" y="0"/>
                </a:moveTo>
                <a:cubicBezTo>
                  <a:pt x="8777" y="0"/>
                  <a:pt x="8642" y="160"/>
                  <a:pt x="8642" y="359"/>
                </a:cubicBezTo>
                <a:lnTo>
                  <a:pt x="8642" y="1331"/>
                </a:lnTo>
                <a:lnTo>
                  <a:pt x="4191" y="1331"/>
                </a:lnTo>
                <a:cubicBezTo>
                  <a:pt x="4024" y="1331"/>
                  <a:pt x="3847" y="1484"/>
                  <a:pt x="3793" y="1670"/>
                </a:cubicBezTo>
                <a:lnTo>
                  <a:pt x="1740" y="8743"/>
                </a:lnTo>
                <a:cubicBezTo>
                  <a:pt x="1724" y="8795"/>
                  <a:pt x="1723" y="8846"/>
                  <a:pt x="1728" y="8898"/>
                </a:cubicBezTo>
                <a:cubicBezTo>
                  <a:pt x="697" y="9662"/>
                  <a:pt x="0" y="11017"/>
                  <a:pt x="0" y="12566"/>
                </a:cubicBezTo>
                <a:lnTo>
                  <a:pt x="0" y="13260"/>
                </a:lnTo>
                <a:cubicBezTo>
                  <a:pt x="0" y="14584"/>
                  <a:pt x="507" y="15766"/>
                  <a:pt x="1301" y="16563"/>
                </a:cubicBezTo>
                <a:lnTo>
                  <a:pt x="1301" y="19440"/>
                </a:lnTo>
                <a:cubicBezTo>
                  <a:pt x="1301" y="20628"/>
                  <a:pt x="2113" y="21600"/>
                  <a:pt x="3118" y="21600"/>
                </a:cubicBezTo>
                <a:cubicBezTo>
                  <a:pt x="4117" y="21600"/>
                  <a:pt x="4932" y="20635"/>
                  <a:pt x="4932" y="19440"/>
                </a:cubicBezTo>
                <a:lnTo>
                  <a:pt x="4932" y="17577"/>
                </a:lnTo>
                <a:lnTo>
                  <a:pt x="16680" y="17577"/>
                </a:lnTo>
                <a:lnTo>
                  <a:pt x="16680" y="19440"/>
                </a:lnTo>
                <a:cubicBezTo>
                  <a:pt x="16680" y="20628"/>
                  <a:pt x="17490" y="21600"/>
                  <a:pt x="18494" y="21600"/>
                </a:cubicBezTo>
                <a:cubicBezTo>
                  <a:pt x="19494" y="21600"/>
                  <a:pt x="20309" y="20635"/>
                  <a:pt x="20309" y="19440"/>
                </a:cubicBezTo>
                <a:lnTo>
                  <a:pt x="20309" y="16563"/>
                </a:lnTo>
                <a:cubicBezTo>
                  <a:pt x="21092" y="15766"/>
                  <a:pt x="21600" y="14577"/>
                  <a:pt x="21600" y="13260"/>
                </a:cubicBezTo>
                <a:lnTo>
                  <a:pt x="21600" y="12566"/>
                </a:lnTo>
                <a:cubicBezTo>
                  <a:pt x="21600" y="11017"/>
                  <a:pt x="20903" y="9656"/>
                  <a:pt x="19872" y="8898"/>
                </a:cubicBezTo>
                <a:cubicBezTo>
                  <a:pt x="19877" y="8846"/>
                  <a:pt x="19878" y="8795"/>
                  <a:pt x="19861" y="8743"/>
                </a:cubicBezTo>
                <a:lnTo>
                  <a:pt x="17809" y="1670"/>
                </a:lnTo>
                <a:cubicBezTo>
                  <a:pt x="17755" y="1484"/>
                  <a:pt x="17576" y="1331"/>
                  <a:pt x="17409" y="1331"/>
                </a:cubicBezTo>
                <a:lnTo>
                  <a:pt x="12958" y="1331"/>
                </a:lnTo>
                <a:lnTo>
                  <a:pt x="12958" y="359"/>
                </a:lnTo>
                <a:cubicBezTo>
                  <a:pt x="12958" y="160"/>
                  <a:pt x="12823" y="0"/>
                  <a:pt x="12656" y="0"/>
                </a:cubicBezTo>
                <a:lnTo>
                  <a:pt x="8944" y="0"/>
                </a:lnTo>
                <a:close/>
                <a:moveTo>
                  <a:pt x="5283" y="2815"/>
                </a:moveTo>
                <a:lnTo>
                  <a:pt x="10797" y="2815"/>
                </a:lnTo>
                <a:lnTo>
                  <a:pt x="16312" y="2815"/>
                </a:lnTo>
                <a:lnTo>
                  <a:pt x="17802" y="8693"/>
                </a:lnTo>
                <a:lnTo>
                  <a:pt x="10797" y="8693"/>
                </a:lnTo>
                <a:lnTo>
                  <a:pt x="3793" y="8693"/>
                </a:lnTo>
                <a:lnTo>
                  <a:pt x="5283" y="2815"/>
                </a:lnTo>
                <a:close/>
                <a:moveTo>
                  <a:pt x="3938" y="10042"/>
                </a:moveTo>
                <a:cubicBezTo>
                  <a:pt x="4743" y="10042"/>
                  <a:pt x="5391" y="10820"/>
                  <a:pt x="5391" y="11771"/>
                </a:cubicBezTo>
                <a:cubicBezTo>
                  <a:pt x="5397" y="12728"/>
                  <a:pt x="4743" y="13497"/>
                  <a:pt x="3938" y="13497"/>
                </a:cubicBezTo>
                <a:cubicBezTo>
                  <a:pt x="3133" y="13497"/>
                  <a:pt x="2485" y="12721"/>
                  <a:pt x="2485" y="11771"/>
                </a:cubicBezTo>
                <a:cubicBezTo>
                  <a:pt x="2485" y="10813"/>
                  <a:pt x="3138" y="10042"/>
                  <a:pt x="3938" y="10042"/>
                </a:cubicBezTo>
                <a:close/>
                <a:moveTo>
                  <a:pt x="17652" y="10042"/>
                </a:moveTo>
                <a:cubicBezTo>
                  <a:pt x="18457" y="10042"/>
                  <a:pt x="19105" y="10820"/>
                  <a:pt x="19105" y="11771"/>
                </a:cubicBezTo>
                <a:cubicBezTo>
                  <a:pt x="19105" y="12728"/>
                  <a:pt x="18451" y="13497"/>
                  <a:pt x="17652" y="13497"/>
                </a:cubicBezTo>
                <a:cubicBezTo>
                  <a:pt x="16853" y="13497"/>
                  <a:pt x="16199" y="12728"/>
                  <a:pt x="16199" y="11771"/>
                </a:cubicBezTo>
                <a:cubicBezTo>
                  <a:pt x="16199" y="10813"/>
                  <a:pt x="16853" y="10042"/>
                  <a:pt x="17652" y="10042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3" name="Shape 16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33194" y="1399937"/>
            <a:ext cx="982819" cy="920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4" extrusionOk="0">
                <a:moveTo>
                  <a:pt x="11838" y="1"/>
                </a:moveTo>
                <a:cubicBezTo>
                  <a:pt x="11451" y="20"/>
                  <a:pt x="11064" y="444"/>
                  <a:pt x="10677" y="58"/>
                </a:cubicBezTo>
                <a:cubicBezTo>
                  <a:pt x="10677" y="193"/>
                  <a:pt x="10677" y="375"/>
                  <a:pt x="10677" y="559"/>
                </a:cubicBezTo>
                <a:lnTo>
                  <a:pt x="10677" y="1177"/>
                </a:lnTo>
                <a:lnTo>
                  <a:pt x="10677" y="2404"/>
                </a:lnTo>
                <a:lnTo>
                  <a:pt x="7941" y="3999"/>
                </a:lnTo>
                <a:lnTo>
                  <a:pt x="5624" y="3999"/>
                </a:lnTo>
                <a:lnTo>
                  <a:pt x="5624" y="5805"/>
                </a:lnTo>
                <a:lnTo>
                  <a:pt x="0" y="5805"/>
                </a:lnTo>
                <a:lnTo>
                  <a:pt x="0" y="7219"/>
                </a:lnTo>
                <a:lnTo>
                  <a:pt x="21600" y="7219"/>
                </a:lnTo>
                <a:lnTo>
                  <a:pt x="21600" y="5805"/>
                </a:lnTo>
                <a:lnTo>
                  <a:pt x="15976" y="5805"/>
                </a:lnTo>
                <a:lnTo>
                  <a:pt x="15976" y="3999"/>
                </a:lnTo>
                <a:lnTo>
                  <a:pt x="13660" y="3999"/>
                </a:lnTo>
                <a:lnTo>
                  <a:pt x="10925" y="2404"/>
                </a:lnTo>
                <a:lnTo>
                  <a:pt x="10925" y="1325"/>
                </a:lnTo>
                <a:cubicBezTo>
                  <a:pt x="11358" y="1431"/>
                  <a:pt x="11792" y="847"/>
                  <a:pt x="12226" y="1278"/>
                </a:cubicBezTo>
                <a:cubicBezTo>
                  <a:pt x="12226" y="979"/>
                  <a:pt x="12226" y="460"/>
                  <a:pt x="12226" y="161"/>
                </a:cubicBezTo>
                <a:cubicBezTo>
                  <a:pt x="12097" y="32"/>
                  <a:pt x="11967" y="-6"/>
                  <a:pt x="11838" y="1"/>
                </a:cubicBezTo>
                <a:close/>
                <a:moveTo>
                  <a:pt x="10800" y="3999"/>
                </a:moveTo>
                <a:cubicBezTo>
                  <a:pt x="11375" y="3999"/>
                  <a:pt x="11841" y="4497"/>
                  <a:pt x="11841" y="5111"/>
                </a:cubicBezTo>
                <a:cubicBezTo>
                  <a:pt x="11841" y="5725"/>
                  <a:pt x="11375" y="6223"/>
                  <a:pt x="10800" y="6223"/>
                </a:cubicBezTo>
                <a:cubicBezTo>
                  <a:pt x="10225" y="6223"/>
                  <a:pt x="9760" y="5725"/>
                  <a:pt x="9761" y="5111"/>
                </a:cubicBezTo>
                <a:cubicBezTo>
                  <a:pt x="9761" y="4497"/>
                  <a:pt x="10225" y="3999"/>
                  <a:pt x="10800" y="3999"/>
                </a:cubicBezTo>
                <a:close/>
                <a:moveTo>
                  <a:pt x="494" y="7753"/>
                </a:moveTo>
                <a:lnTo>
                  <a:pt x="494" y="21594"/>
                </a:lnTo>
                <a:lnTo>
                  <a:pt x="7305" y="21594"/>
                </a:lnTo>
                <a:lnTo>
                  <a:pt x="7305" y="20913"/>
                </a:lnTo>
                <a:lnTo>
                  <a:pt x="8006" y="20913"/>
                </a:lnTo>
                <a:lnTo>
                  <a:pt x="8006" y="20205"/>
                </a:lnTo>
                <a:lnTo>
                  <a:pt x="8704" y="20205"/>
                </a:lnTo>
                <a:lnTo>
                  <a:pt x="8704" y="19498"/>
                </a:lnTo>
                <a:lnTo>
                  <a:pt x="9200" y="19498"/>
                </a:lnTo>
                <a:lnTo>
                  <a:pt x="9200" y="16916"/>
                </a:lnTo>
                <a:lnTo>
                  <a:pt x="8461" y="16916"/>
                </a:lnTo>
                <a:lnTo>
                  <a:pt x="10787" y="15561"/>
                </a:lnTo>
                <a:lnTo>
                  <a:pt x="13110" y="16916"/>
                </a:lnTo>
                <a:lnTo>
                  <a:pt x="12401" y="16916"/>
                </a:lnTo>
                <a:lnTo>
                  <a:pt x="12401" y="19498"/>
                </a:lnTo>
                <a:lnTo>
                  <a:pt x="12898" y="19498"/>
                </a:lnTo>
                <a:lnTo>
                  <a:pt x="12898" y="20205"/>
                </a:lnTo>
                <a:lnTo>
                  <a:pt x="13596" y="20205"/>
                </a:lnTo>
                <a:lnTo>
                  <a:pt x="13596" y="20913"/>
                </a:lnTo>
                <a:lnTo>
                  <a:pt x="14295" y="20913"/>
                </a:lnTo>
                <a:lnTo>
                  <a:pt x="14295" y="21594"/>
                </a:lnTo>
                <a:lnTo>
                  <a:pt x="21107" y="21594"/>
                </a:lnTo>
                <a:lnTo>
                  <a:pt x="21107" y="7753"/>
                </a:lnTo>
                <a:lnTo>
                  <a:pt x="494" y="7753"/>
                </a:lnTo>
                <a:close/>
                <a:moveTo>
                  <a:pt x="1801" y="9133"/>
                </a:moveTo>
                <a:lnTo>
                  <a:pt x="4293" y="9133"/>
                </a:lnTo>
                <a:lnTo>
                  <a:pt x="4293" y="11148"/>
                </a:lnTo>
                <a:lnTo>
                  <a:pt x="1801" y="11148"/>
                </a:lnTo>
                <a:lnTo>
                  <a:pt x="1801" y="9133"/>
                </a:lnTo>
                <a:close/>
                <a:moveTo>
                  <a:pt x="5670" y="9133"/>
                </a:moveTo>
                <a:lnTo>
                  <a:pt x="8162" y="9133"/>
                </a:lnTo>
                <a:lnTo>
                  <a:pt x="8162" y="11148"/>
                </a:lnTo>
                <a:lnTo>
                  <a:pt x="5670" y="11148"/>
                </a:lnTo>
                <a:lnTo>
                  <a:pt x="5670" y="9133"/>
                </a:lnTo>
                <a:close/>
                <a:moveTo>
                  <a:pt x="9539" y="9133"/>
                </a:moveTo>
                <a:lnTo>
                  <a:pt x="12032" y="9133"/>
                </a:lnTo>
                <a:lnTo>
                  <a:pt x="12032" y="11148"/>
                </a:lnTo>
                <a:lnTo>
                  <a:pt x="9539" y="11148"/>
                </a:lnTo>
                <a:lnTo>
                  <a:pt x="9539" y="9133"/>
                </a:lnTo>
                <a:close/>
                <a:moveTo>
                  <a:pt x="13411" y="9133"/>
                </a:moveTo>
                <a:lnTo>
                  <a:pt x="15901" y="9133"/>
                </a:lnTo>
                <a:lnTo>
                  <a:pt x="15901" y="11148"/>
                </a:lnTo>
                <a:lnTo>
                  <a:pt x="13411" y="11148"/>
                </a:lnTo>
                <a:lnTo>
                  <a:pt x="13411" y="9133"/>
                </a:lnTo>
                <a:close/>
                <a:moveTo>
                  <a:pt x="17280" y="9133"/>
                </a:moveTo>
                <a:lnTo>
                  <a:pt x="19771" y="9133"/>
                </a:lnTo>
                <a:lnTo>
                  <a:pt x="19771" y="11148"/>
                </a:lnTo>
                <a:lnTo>
                  <a:pt x="17280" y="11148"/>
                </a:lnTo>
                <a:lnTo>
                  <a:pt x="17280" y="9133"/>
                </a:lnTo>
                <a:close/>
                <a:moveTo>
                  <a:pt x="1801" y="13025"/>
                </a:moveTo>
                <a:lnTo>
                  <a:pt x="4293" y="13025"/>
                </a:lnTo>
                <a:lnTo>
                  <a:pt x="4293" y="15040"/>
                </a:lnTo>
                <a:lnTo>
                  <a:pt x="1801" y="15040"/>
                </a:lnTo>
                <a:lnTo>
                  <a:pt x="1801" y="13025"/>
                </a:lnTo>
                <a:close/>
                <a:moveTo>
                  <a:pt x="5670" y="13025"/>
                </a:moveTo>
                <a:lnTo>
                  <a:pt x="8162" y="13025"/>
                </a:lnTo>
                <a:lnTo>
                  <a:pt x="8162" y="15040"/>
                </a:lnTo>
                <a:lnTo>
                  <a:pt x="5670" y="15040"/>
                </a:lnTo>
                <a:lnTo>
                  <a:pt x="5670" y="13025"/>
                </a:lnTo>
                <a:close/>
                <a:moveTo>
                  <a:pt x="9539" y="13025"/>
                </a:moveTo>
                <a:lnTo>
                  <a:pt x="12032" y="13025"/>
                </a:lnTo>
                <a:lnTo>
                  <a:pt x="12032" y="15040"/>
                </a:lnTo>
                <a:lnTo>
                  <a:pt x="9539" y="15040"/>
                </a:lnTo>
                <a:lnTo>
                  <a:pt x="9539" y="13025"/>
                </a:lnTo>
                <a:close/>
                <a:moveTo>
                  <a:pt x="13411" y="13025"/>
                </a:moveTo>
                <a:lnTo>
                  <a:pt x="15901" y="13025"/>
                </a:lnTo>
                <a:lnTo>
                  <a:pt x="15901" y="15040"/>
                </a:lnTo>
                <a:lnTo>
                  <a:pt x="13411" y="15040"/>
                </a:lnTo>
                <a:lnTo>
                  <a:pt x="13411" y="13025"/>
                </a:lnTo>
                <a:close/>
                <a:moveTo>
                  <a:pt x="17280" y="13025"/>
                </a:moveTo>
                <a:lnTo>
                  <a:pt x="19771" y="13025"/>
                </a:lnTo>
                <a:lnTo>
                  <a:pt x="19771" y="15040"/>
                </a:lnTo>
                <a:lnTo>
                  <a:pt x="17280" y="15040"/>
                </a:lnTo>
                <a:lnTo>
                  <a:pt x="17280" y="13025"/>
                </a:lnTo>
                <a:close/>
                <a:moveTo>
                  <a:pt x="1801" y="16916"/>
                </a:moveTo>
                <a:lnTo>
                  <a:pt x="4293" y="16916"/>
                </a:lnTo>
                <a:lnTo>
                  <a:pt x="4293" y="18931"/>
                </a:lnTo>
                <a:lnTo>
                  <a:pt x="1801" y="18931"/>
                </a:lnTo>
                <a:lnTo>
                  <a:pt x="1801" y="16916"/>
                </a:lnTo>
                <a:close/>
                <a:moveTo>
                  <a:pt x="5670" y="16916"/>
                </a:moveTo>
                <a:lnTo>
                  <a:pt x="8162" y="16916"/>
                </a:lnTo>
                <a:lnTo>
                  <a:pt x="8162" y="18931"/>
                </a:lnTo>
                <a:lnTo>
                  <a:pt x="5670" y="18931"/>
                </a:lnTo>
                <a:lnTo>
                  <a:pt x="5670" y="16916"/>
                </a:lnTo>
                <a:close/>
                <a:moveTo>
                  <a:pt x="9734" y="16916"/>
                </a:moveTo>
                <a:lnTo>
                  <a:pt x="9734" y="19498"/>
                </a:lnTo>
                <a:lnTo>
                  <a:pt x="11868" y="19498"/>
                </a:lnTo>
                <a:lnTo>
                  <a:pt x="11868" y="16916"/>
                </a:lnTo>
                <a:lnTo>
                  <a:pt x="9734" y="16916"/>
                </a:lnTo>
                <a:close/>
                <a:moveTo>
                  <a:pt x="13411" y="16916"/>
                </a:moveTo>
                <a:lnTo>
                  <a:pt x="15901" y="16916"/>
                </a:lnTo>
                <a:lnTo>
                  <a:pt x="15901" y="18931"/>
                </a:lnTo>
                <a:lnTo>
                  <a:pt x="13411" y="18931"/>
                </a:lnTo>
                <a:lnTo>
                  <a:pt x="13411" y="16916"/>
                </a:lnTo>
                <a:close/>
                <a:moveTo>
                  <a:pt x="17280" y="16916"/>
                </a:moveTo>
                <a:lnTo>
                  <a:pt x="19771" y="16916"/>
                </a:lnTo>
                <a:lnTo>
                  <a:pt x="19771" y="18931"/>
                </a:lnTo>
                <a:lnTo>
                  <a:pt x="17280" y="18931"/>
                </a:lnTo>
                <a:lnTo>
                  <a:pt x="17280" y="16916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4" name="Shape 16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48353" y="2962542"/>
            <a:ext cx="952500" cy="952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1158" y="3613"/>
                </a:lnTo>
                <a:lnTo>
                  <a:pt x="1158" y="4293"/>
                </a:lnTo>
                <a:lnTo>
                  <a:pt x="20444" y="4293"/>
                </a:lnTo>
                <a:lnTo>
                  <a:pt x="20444" y="3613"/>
                </a:lnTo>
                <a:lnTo>
                  <a:pt x="10800" y="0"/>
                </a:lnTo>
                <a:close/>
                <a:moveTo>
                  <a:pt x="2354" y="4683"/>
                </a:moveTo>
                <a:lnTo>
                  <a:pt x="2354" y="6036"/>
                </a:lnTo>
                <a:lnTo>
                  <a:pt x="3269" y="6036"/>
                </a:lnTo>
                <a:lnTo>
                  <a:pt x="3269" y="6676"/>
                </a:lnTo>
                <a:cubicBezTo>
                  <a:pt x="3553" y="6676"/>
                  <a:pt x="3618" y="7023"/>
                  <a:pt x="3618" y="7023"/>
                </a:cubicBezTo>
                <a:lnTo>
                  <a:pt x="3618" y="15657"/>
                </a:lnTo>
                <a:lnTo>
                  <a:pt x="3346" y="15657"/>
                </a:lnTo>
                <a:lnTo>
                  <a:pt x="3346" y="16762"/>
                </a:lnTo>
                <a:lnTo>
                  <a:pt x="2354" y="16762"/>
                </a:lnTo>
                <a:lnTo>
                  <a:pt x="2354" y="18115"/>
                </a:lnTo>
                <a:lnTo>
                  <a:pt x="19246" y="18115"/>
                </a:lnTo>
                <a:lnTo>
                  <a:pt x="19246" y="16762"/>
                </a:lnTo>
                <a:lnTo>
                  <a:pt x="18254" y="16762"/>
                </a:lnTo>
                <a:lnTo>
                  <a:pt x="18254" y="15657"/>
                </a:lnTo>
                <a:lnTo>
                  <a:pt x="17984" y="15657"/>
                </a:lnTo>
                <a:lnTo>
                  <a:pt x="17984" y="7023"/>
                </a:lnTo>
                <a:cubicBezTo>
                  <a:pt x="17984" y="7023"/>
                  <a:pt x="18049" y="6676"/>
                  <a:pt x="18333" y="6676"/>
                </a:cubicBezTo>
                <a:lnTo>
                  <a:pt x="18333" y="6036"/>
                </a:lnTo>
                <a:lnTo>
                  <a:pt x="19246" y="6036"/>
                </a:lnTo>
                <a:lnTo>
                  <a:pt x="19246" y="4683"/>
                </a:lnTo>
                <a:lnTo>
                  <a:pt x="2354" y="4683"/>
                </a:lnTo>
                <a:close/>
                <a:moveTo>
                  <a:pt x="5670" y="6036"/>
                </a:moveTo>
                <a:lnTo>
                  <a:pt x="7489" y="6036"/>
                </a:lnTo>
                <a:lnTo>
                  <a:pt x="7489" y="6676"/>
                </a:lnTo>
                <a:cubicBezTo>
                  <a:pt x="7773" y="6676"/>
                  <a:pt x="7838" y="7023"/>
                  <a:pt x="7838" y="7023"/>
                </a:cubicBezTo>
                <a:lnTo>
                  <a:pt x="7838" y="15657"/>
                </a:lnTo>
                <a:lnTo>
                  <a:pt x="7568" y="15657"/>
                </a:lnTo>
                <a:lnTo>
                  <a:pt x="7568" y="16762"/>
                </a:lnTo>
                <a:lnTo>
                  <a:pt x="5591" y="16762"/>
                </a:lnTo>
                <a:lnTo>
                  <a:pt x="5591" y="15657"/>
                </a:lnTo>
                <a:lnTo>
                  <a:pt x="5321" y="15657"/>
                </a:lnTo>
                <a:lnTo>
                  <a:pt x="5321" y="7023"/>
                </a:lnTo>
                <a:cubicBezTo>
                  <a:pt x="5321" y="7023"/>
                  <a:pt x="5386" y="6676"/>
                  <a:pt x="5670" y="6676"/>
                </a:cubicBezTo>
                <a:lnTo>
                  <a:pt x="5670" y="6036"/>
                </a:lnTo>
                <a:close/>
                <a:moveTo>
                  <a:pt x="9890" y="6036"/>
                </a:moveTo>
                <a:lnTo>
                  <a:pt x="11710" y="6036"/>
                </a:lnTo>
                <a:lnTo>
                  <a:pt x="11710" y="6676"/>
                </a:lnTo>
                <a:cubicBezTo>
                  <a:pt x="11993" y="6676"/>
                  <a:pt x="12059" y="7023"/>
                  <a:pt x="12059" y="7023"/>
                </a:cubicBezTo>
                <a:lnTo>
                  <a:pt x="12059" y="15657"/>
                </a:lnTo>
                <a:lnTo>
                  <a:pt x="11789" y="15657"/>
                </a:lnTo>
                <a:lnTo>
                  <a:pt x="11789" y="16762"/>
                </a:lnTo>
                <a:lnTo>
                  <a:pt x="9813" y="16762"/>
                </a:lnTo>
                <a:lnTo>
                  <a:pt x="9813" y="15657"/>
                </a:lnTo>
                <a:lnTo>
                  <a:pt x="9541" y="15657"/>
                </a:lnTo>
                <a:lnTo>
                  <a:pt x="9541" y="7023"/>
                </a:lnTo>
                <a:cubicBezTo>
                  <a:pt x="9541" y="7023"/>
                  <a:pt x="9607" y="6676"/>
                  <a:pt x="9890" y="6676"/>
                </a:cubicBezTo>
                <a:lnTo>
                  <a:pt x="9890" y="6036"/>
                </a:lnTo>
                <a:close/>
                <a:moveTo>
                  <a:pt x="14113" y="6036"/>
                </a:moveTo>
                <a:lnTo>
                  <a:pt x="15932" y="6036"/>
                </a:lnTo>
                <a:lnTo>
                  <a:pt x="15932" y="6676"/>
                </a:lnTo>
                <a:cubicBezTo>
                  <a:pt x="16216" y="6676"/>
                  <a:pt x="16281" y="7023"/>
                  <a:pt x="16281" y="7023"/>
                </a:cubicBezTo>
                <a:lnTo>
                  <a:pt x="16281" y="15657"/>
                </a:lnTo>
                <a:lnTo>
                  <a:pt x="16009" y="15657"/>
                </a:lnTo>
                <a:lnTo>
                  <a:pt x="16009" y="16762"/>
                </a:lnTo>
                <a:lnTo>
                  <a:pt x="14033" y="16762"/>
                </a:lnTo>
                <a:lnTo>
                  <a:pt x="14033" y="15657"/>
                </a:lnTo>
                <a:lnTo>
                  <a:pt x="13763" y="15657"/>
                </a:lnTo>
                <a:lnTo>
                  <a:pt x="13763" y="7023"/>
                </a:lnTo>
                <a:cubicBezTo>
                  <a:pt x="13763" y="7023"/>
                  <a:pt x="13829" y="6676"/>
                  <a:pt x="14113" y="6676"/>
                </a:cubicBezTo>
                <a:lnTo>
                  <a:pt x="14113" y="6036"/>
                </a:lnTo>
                <a:close/>
                <a:moveTo>
                  <a:pt x="1158" y="18505"/>
                </a:moveTo>
                <a:lnTo>
                  <a:pt x="1158" y="19858"/>
                </a:lnTo>
                <a:lnTo>
                  <a:pt x="20444" y="19858"/>
                </a:lnTo>
                <a:lnTo>
                  <a:pt x="20444" y="18505"/>
                </a:lnTo>
                <a:lnTo>
                  <a:pt x="1158" y="18505"/>
                </a:lnTo>
                <a:close/>
                <a:moveTo>
                  <a:pt x="0" y="2024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20247"/>
                </a:lnTo>
                <a:lnTo>
                  <a:pt x="0" y="20247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5" name="Shape 16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78884" y="4896980"/>
            <a:ext cx="952500" cy="952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solidFill>
            <a:srgbClr val="FFC00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166" name="Shape 16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5079" y="1475072"/>
            <a:ext cx="1102364" cy="724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6" extrusionOk="0">
                <a:moveTo>
                  <a:pt x="18325" y="0"/>
                </a:moveTo>
                <a:cubicBezTo>
                  <a:pt x="18228" y="-4"/>
                  <a:pt x="18110" y="120"/>
                  <a:pt x="18021" y="383"/>
                </a:cubicBezTo>
                <a:cubicBezTo>
                  <a:pt x="17924" y="678"/>
                  <a:pt x="17108" y="2601"/>
                  <a:pt x="17076" y="8927"/>
                </a:cubicBezTo>
                <a:cubicBezTo>
                  <a:pt x="17076" y="9189"/>
                  <a:pt x="17141" y="9436"/>
                  <a:pt x="17265" y="9625"/>
                </a:cubicBezTo>
                <a:lnTo>
                  <a:pt x="17530" y="10028"/>
                </a:lnTo>
                <a:cubicBezTo>
                  <a:pt x="17730" y="10332"/>
                  <a:pt x="17837" y="10743"/>
                  <a:pt x="17832" y="11170"/>
                </a:cubicBezTo>
                <a:lnTo>
                  <a:pt x="17680" y="20633"/>
                </a:lnTo>
                <a:cubicBezTo>
                  <a:pt x="17675" y="20896"/>
                  <a:pt x="17816" y="21111"/>
                  <a:pt x="17989" y="21111"/>
                </a:cubicBezTo>
                <a:lnTo>
                  <a:pt x="18350" y="21111"/>
                </a:lnTo>
                <a:lnTo>
                  <a:pt x="18350" y="21093"/>
                </a:lnTo>
                <a:cubicBezTo>
                  <a:pt x="18523" y="21093"/>
                  <a:pt x="18657" y="20880"/>
                  <a:pt x="18657" y="20626"/>
                </a:cubicBezTo>
                <a:cubicBezTo>
                  <a:pt x="18635" y="17323"/>
                  <a:pt x="18495" y="834"/>
                  <a:pt x="18495" y="383"/>
                </a:cubicBezTo>
                <a:cubicBezTo>
                  <a:pt x="18495" y="136"/>
                  <a:pt x="18421" y="4"/>
                  <a:pt x="18325" y="0"/>
                </a:cubicBezTo>
                <a:close/>
                <a:moveTo>
                  <a:pt x="9391" y="72"/>
                </a:moveTo>
                <a:cubicBezTo>
                  <a:pt x="5481" y="72"/>
                  <a:pt x="2317" y="4894"/>
                  <a:pt x="2317" y="10834"/>
                </a:cubicBezTo>
                <a:cubicBezTo>
                  <a:pt x="2317" y="16774"/>
                  <a:pt x="5487" y="21596"/>
                  <a:pt x="9391" y="21596"/>
                </a:cubicBezTo>
                <a:cubicBezTo>
                  <a:pt x="13301" y="21596"/>
                  <a:pt x="16465" y="16774"/>
                  <a:pt x="16465" y="10834"/>
                </a:cubicBezTo>
                <a:cubicBezTo>
                  <a:pt x="16465" y="4894"/>
                  <a:pt x="13301" y="72"/>
                  <a:pt x="9391" y="72"/>
                </a:cubicBezTo>
                <a:close/>
                <a:moveTo>
                  <a:pt x="763" y="1566"/>
                </a:moveTo>
                <a:cubicBezTo>
                  <a:pt x="730" y="1566"/>
                  <a:pt x="709" y="1599"/>
                  <a:pt x="709" y="1648"/>
                </a:cubicBezTo>
                <a:lnTo>
                  <a:pt x="633" y="5173"/>
                </a:lnTo>
                <a:cubicBezTo>
                  <a:pt x="633" y="5222"/>
                  <a:pt x="606" y="5255"/>
                  <a:pt x="579" y="5255"/>
                </a:cubicBezTo>
                <a:lnTo>
                  <a:pt x="476" y="5255"/>
                </a:lnTo>
                <a:cubicBezTo>
                  <a:pt x="443" y="5255"/>
                  <a:pt x="422" y="5214"/>
                  <a:pt x="422" y="5173"/>
                </a:cubicBezTo>
                <a:lnTo>
                  <a:pt x="449" y="1656"/>
                </a:lnTo>
                <a:cubicBezTo>
                  <a:pt x="449" y="1607"/>
                  <a:pt x="422" y="1574"/>
                  <a:pt x="395" y="1574"/>
                </a:cubicBezTo>
                <a:lnTo>
                  <a:pt x="304" y="1574"/>
                </a:lnTo>
                <a:cubicBezTo>
                  <a:pt x="277" y="1574"/>
                  <a:pt x="250" y="1607"/>
                  <a:pt x="250" y="1648"/>
                </a:cubicBezTo>
                <a:lnTo>
                  <a:pt x="0" y="6791"/>
                </a:lnTo>
                <a:cubicBezTo>
                  <a:pt x="0" y="7053"/>
                  <a:pt x="65" y="7308"/>
                  <a:pt x="189" y="7489"/>
                </a:cubicBezTo>
                <a:lnTo>
                  <a:pt x="454" y="7892"/>
                </a:lnTo>
                <a:cubicBezTo>
                  <a:pt x="654" y="8196"/>
                  <a:pt x="761" y="8607"/>
                  <a:pt x="756" y="9034"/>
                </a:cubicBezTo>
                <a:lnTo>
                  <a:pt x="574" y="20610"/>
                </a:lnTo>
                <a:cubicBezTo>
                  <a:pt x="568" y="20873"/>
                  <a:pt x="720" y="21085"/>
                  <a:pt x="898" y="21085"/>
                </a:cubicBezTo>
                <a:lnTo>
                  <a:pt x="1168" y="21085"/>
                </a:lnTo>
                <a:cubicBezTo>
                  <a:pt x="1351" y="21085"/>
                  <a:pt x="1497" y="20873"/>
                  <a:pt x="1492" y="20610"/>
                </a:cubicBezTo>
                <a:lnTo>
                  <a:pt x="1318" y="9042"/>
                </a:lnTo>
                <a:cubicBezTo>
                  <a:pt x="1313" y="8615"/>
                  <a:pt x="1420" y="8195"/>
                  <a:pt x="1620" y="7900"/>
                </a:cubicBezTo>
                <a:lnTo>
                  <a:pt x="1885" y="7497"/>
                </a:lnTo>
                <a:cubicBezTo>
                  <a:pt x="2009" y="7308"/>
                  <a:pt x="2074" y="7061"/>
                  <a:pt x="2074" y="6798"/>
                </a:cubicBezTo>
                <a:lnTo>
                  <a:pt x="1826" y="1648"/>
                </a:lnTo>
                <a:cubicBezTo>
                  <a:pt x="1826" y="1607"/>
                  <a:pt x="1799" y="1574"/>
                  <a:pt x="1772" y="1574"/>
                </a:cubicBezTo>
                <a:lnTo>
                  <a:pt x="1681" y="1574"/>
                </a:lnTo>
                <a:cubicBezTo>
                  <a:pt x="1648" y="1574"/>
                  <a:pt x="1627" y="1615"/>
                  <a:pt x="1627" y="1656"/>
                </a:cubicBezTo>
                <a:lnTo>
                  <a:pt x="1654" y="5173"/>
                </a:lnTo>
                <a:cubicBezTo>
                  <a:pt x="1654" y="5222"/>
                  <a:pt x="1627" y="5255"/>
                  <a:pt x="1600" y="5255"/>
                </a:cubicBezTo>
                <a:lnTo>
                  <a:pt x="1502" y="5255"/>
                </a:lnTo>
                <a:cubicBezTo>
                  <a:pt x="1469" y="5255"/>
                  <a:pt x="1448" y="5222"/>
                  <a:pt x="1448" y="5173"/>
                </a:cubicBezTo>
                <a:lnTo>
                  <a:pt x="1372" y="1648"/>
                </a:lnTo>
                <a:cubicBezTo>
                  <a:pt x="1372" y="1599"/>
                  <a:pt x="1345" y="1566"/>
                  <a:pt x="1318" y="1566"/>
                </a:cubicBezTo>
                <a:lnTo>
                  <a:pt x="1232" y="1566"/>
                </a:lnTo>
                <a:cubicBezTo>
                  <a:pt x="1199" y="1566"/>
                  <a:pt x="1178" y="1599"/>
                  <a:pt x="1178" y="1648"/>
                </a:cubicBezTo>
                <a:lnTo>
                  <a:pt x="1141" y="5173"/>
                </a:lnTo>
                <a:cubicBezTo>
                  <a:pt x="1141" y="5222"/>
                  <a:pt x="1114" y="5255"/>
                  <a:pt x="1087" y="5255"/>
                </a:cubicBezTo>
                <a:lnTo>
                  <a:pt x="989" y="5255"/>
                </a:lnTo>
                <a:cubicBezTo>
                  <a:pt x="956" y="5255"/>
                  <a:pt x="935" y="5222"/>
                  <a:pt x="935" y="5173"/>
                </a:cubicBezTo>
                <a:lnTo>
                  <a:pt x="898" y="1648"/>
                </a:lnTo>
                <a:cubicBezTo>
                  <a:pt x="898" y="1599"/>
                  <a:pt x="871" y="1566"/>
                  <a:pt x="844" y="1566"/>
                </a:cubicBezTo>
                <a:lnTo>
                  <a:pt x="763" y="1566"/>
                </a:lnTo>
                <a:close/>
                <a:moveTo>
                  <a:pt x="9391" y="2806"/>
                </a:moveTo>
                <a:cubicBezTo>
                  <a:pt x="12307" y="2806"/>
                  <a:pt x="14668" y="6406"/>
                  <a:pt x="14668" y="10834"/>
                </a:cubicBezTo>
                <a:cubicBezTo>
                  <a:pt x="14668" y="15262"/>
                  <a:pt x="12307" y="18859"/>
                  <a:pt x="9391" y="18859"/>
                </a:cubicBezTo>
                <a:cubicBezTo>
                  <a:pt x="6475" y="18859"/>
                  <a:pt x="4116" y="15262"/>
                  <a:pt x="4116" y="10834"/>
                </a:cubicBezTo>
                <a:cubicBezTo>
                  <a:pt x="4116" y="6406"/>
                  <a:pt x="6480" y="2806"/>
                  <a:pt x="9391" y="2806"/>
                </a:cubicBezTo>
                <a:close/>
                <a:moveTo>
                  <a:pt x="9391" y="3291"/>
                </a:moveTo>
                <a:cubicBezTo>
                  <a:pt x="6653" y="3291"/>
                  <a:pt x="4435" y="6669"/>
                  <a:pt x="4435" y="10834"/>
                </a:cubicBezTo>
                <a:cubicBezTo>
                  <a:pt x="4435" y="14999"/>
                  <a:pt x="6653" y="18374"/>
                  <a:pt x="9391" y="18374"/>
                </a:cubicBezTo>
                <a:cubicBezTo>
                  <a:pt x="12129" y="18374"/>
                  <a:pt x="14349" y="14999"/>
                  <a:pt x="14349" y="10834"/>
                </a:cubicBezTo>
                <a:cubicBezTo>
                  <a:pt x="14349" y="6669"/>
                  <a:pt x="12129" y="3291"/>
                  <a:pt x="9391" y="3291"/>
                </a:cubicBezTo>
                <a:close/>
                <a:moveTo>
                  <a:pt x="20365" y="4483"/>
                </a:moveTo>
                <a:cubicBezTo>
                  <a:pt x="19641" y="4483"/>
                  <a:pt x="19128" y="5583"/>
                  <a:pt x="19128" y="6947"/>
                </a:cubicBezTo>
                <a:cubicBezTo>
                  <a:pt x="19128" y="7892"/>
                  <a:pt x="19338" y="9049"/>
                  <a:pt x="19754" y="9674"/>
                </a:cubicBezTo>
                <a:cubicBezTo>
                  <a:pt x="19975" y="10002"/>
                  <a:pt x="20061" y="10447"/>
                  <a:pt x="20056" y="10924"/>
                </a:cubicBezTo>
                <a:lnTo>
                  <a:pt x="19933" y="20626"/>
                </a:lnTo>
                <a:cubicBezTo>
                  <a:pt x="19927" y="20888"/>
                  <a:pt x="20067" y="21103"/>
                  <a:pt x="20240" y="21103"/>
                </a:cubicBezTo>
                <a:lnTo>
                  <a:pt x="20493" y="21103"/>
                </a:lnTo>
                <a:cubicBezTo>
                  <a:pt x="20666" y="21103"/>
                  <a:pt x="20802" y="20888"/>
                  <a:pt x="20802" y="20626"/>
                </a:cubicBezTo>
                <a:lnTo>
                  <a:pt x="20672" y="10916"/>
                </a:lnTo>
                <a:cubicBezTo>
                  <a:pt x="20666" y="10448"/>
                  <a:pt x="20753" y="9994"/>
                  <a:pt x="20974" y="9666"/>
                </a:cubicBezTo>
                <a:cubicBezTo>
                  <a:pt x="21390" y="9050"/>
                  <a:pt x="21600" y="7884"/>
                  <a:pt x="21600" y="6947"/>
                </a:cubicBezTo>
                <a:cubicBezTo>
                  <a:pt x="21600" y="5592"/>
                  <a:pt x="21088" y="4483"/>
                  <a:pt x="20365" y="4483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sym typeface="Helvetica Neue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3595C6-F9F5-4B4C-A318-D6729158E498}"/>
              </a:ext>
            </a:extLst>
          </p:cNvPr>
          <p:cNvSpPr txBox="1"/>
          <p:nvPr/>
        </p:nvSpPr>
        <p:spPr>
          <a:xfrm>
            <a:off x="9867635" y="2839903"/>
            <a:ext cx="22755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19%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Geothermal Resources Development Account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(GRDA)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49EB65-FF7A-4DA7-BD87-9FBC6F58C02E}"/>
              </a:ext>
            </a:extLst>
          </p:cNvPr>
          <p:cNvSpPr txBox="1"/>
          <p:nvPr/>
        </p:nvSpPr>
        <p:spPr>
          <a:xfrm>
            <a:off x="9867634" y="4748188"/>
            <a:ext cx="22672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31%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Renewable Energy for Agriculture Program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(REAP)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C1C87D-F290-441C-8451-6FEE330EA398}"/>
              </a:ext>
            </a:extLst>
          </p:cNvPr>
          <p:cNvSpPr txBox="1"/>
          <p:nvPr/>
        </p:nvSpPr>
        <p:spPr>
          <a:xfrm>
            <a:off x="6095999" y="4599173"/>
            <a:ext cx="22419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28%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Clean Transportation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(ARFVTP)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4D9BB5-2AC5-4FF5-A30D-47802650E06A}"/>
              </a:ext>
            </a:extLst>
          </p:cNvPr>
          <p:cNvSpPr txBox="1"/>
          <p:nvPr/>
        </p:nvSpPr>
        <p:spPr>
          <a:xfrm>
            <a:off x="6096000" y="1399937"/>
            <a:ext cx="20663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28%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Clean Energy Jobs Act, K-12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(Prop 39)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9FC3C8-8635-4194-AAC7-1AE42AAD9BF9}"/>
              </a:ext>
            </a:extLst>
          </p:cNvPr>
          <p:cNvSpPr txBox="1"/>
          <p:nvPr/>
        </p:nvSpPr>
        <p:spPr>
          <a:xfrm>
            <a:off x="6095999" y="2964486"/>
            <a:ext cx="20663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77%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Local Government Challenge Grant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(LGCG)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0B1B1-C57F-4E5E-BB73-8A4D9312FC59}"/>
              </a:ext>
            </a:extLst>
          </p:cNvPr>
          <p:cNvSpPr txBox="1"/>
          <p:nvPr/>
        </p:nvSpPr>
        <p:spPr>
          <a:xfrm>
            <a:off x="2237917" y="4710404"/>
            <a:ext cx="24286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14%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New Solar Homes Partnership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(NSHP)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C51769-F73F-4C45-92B1-6545CB3E4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9867634" y="1342761"/>
            <a:ext cx="2275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76%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Food Production Investment Program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(FPIP)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C4BBD-51F8-4F4C-B2E1-A6774E498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DAC Funding Opportunities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40576D-64F1-487F-A7DA-52FD5F07F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DC3C3C-E527-4534-BB65-A3893BCCB82F}"/>
              </a:ext>
            </a:extLst>
          </p:cNvPr>
          <p:cNvSpPr/>
          <p:nvPr/>
        </p:nvSpPr>
        <p:spPr>
          <a:xfrm>
            <a:off x="573865" y="1171882"/>
            <a:ext cx="324334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of Oct 2020, percent each program allocated to DAC projects</a:t>
            </a:r>
          </a:p>
        </p:txBody>
      </p:sp>
    </p:spTree>
    <p:extLst>
      <p:ext uri="{BB962C8B-B14F-4D97-AF65-F5344CB8AC3E}">
        <p14:creationId xmlns:p14="http://schemas.microsoft.com/office/powerpoint/2010/main" val="35431743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D33D-ECB6-A443-84A3-DEDE07C9B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302" y="2107355"/>
            <a:ext cx="2418817" cy="2643290"/>
          </a:xfrm>
        </p:spPr>
        <p:txBody>
          <a:bodyPr>
            <a:normAutofit fontScale="90000"/>
          </a:bodyPr>
          <a:lstStyle/>
          <a:p>
            <a:r>
              <a:rPr lang="en-US" dirty="0"/>
              <a:t>Map of Grant-funded Project Sites in DACs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C19190-3ABC-7343-A3F3-B8FA0D109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6" name="Picture 5" descr="Map of CEC projects in Disadvantaged Communities">
            <a:extLst>
              <a:ext uri="{FF2B5EF4-FFF2-40B4-BE49-F238E27FC236}">
                <a16:creationId xmlns:a16="http://schemas.microsoft.com/office/drawing/2014/main" id="{D88BDE38-0F8F-4CDE-84CB-F64A8C230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968" y="567"/>
            <a:ext cx="7771757" cy="685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38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B1E83-1FA7-45C8-9624-D07C1AE8B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Efforts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6309A-43EC-442F-B338-5B1FD34E0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2474" y="1408922"/>
            <a:ext cx="5150498" cy="5054311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b="1" dirty="0"/>
              <a:t>SB 100 100% Clean Energy Act of 2017 (2018)</a:t>
            </a:r>
            <a:r>
              <a:rPr lang="en-US" dirty="0"/>
              <a:t> </a:t>
            </a:r>
            <a:br>
              <a:rPr lang="en-US" dirty="0"/>
            </a:br>
            <a:r>
              <a:rPr lang="en-US" u="sng" dirty="0">
                <a:hlinkClick r:id="rId3"/>
              </a:rPr>
              <a:t>https://leginfo.legislature.ca.gov/faces/billTextClient.xhtml?bill_id=201720180SB100</a:t>
            </a:r>
            <a:r>
              <a:rPr lang="en-US" dirty="0"/>
              <a:t>  </a:t>
            </a:r>
          </a:p>
          <a:p>
            <a:pPr fontAlgn="base"/>
            <a:r>
              <a:rPr lang="en-US" dirty="0"/>
              <a:t>Renewable energy and zero-carbon resources must supply 100% of electric retail sales to end-use customers by 2045. </a:t>
            </a:r>
          </a:p>
          <a:p>
            <a:pPr fontAlgn="base"/>
            <a:r>
              <a:rPr lang="en-US" dirty="0"/>
              <a:t>Requires CEC, CPUC, and CARB to complete joint agency report evaluating 100% zero-carbon electricity policy.   </a:t>
            </a:r>
          </a:p>
          <a:p>
            <a:pPr fontAlgn="base"/>
            <a:r>
              <a:rPr lang="en-US" dirty="0"/>
              <a:t>Accelerates 50% mandate for clean renewable energy from 2030 to 2026 and establishes new RPS benchmark of 60% by 2030. </a:t>
            </a:r>
          </a:p>
          <a:p>
            <a:r>
              <a:rPr lang="en-US" dirty="0"/>
              <a:t>DAC = </a:t>
            </a:r>
            <a:r>
              <a:rPr lang="en-US" dirty="0" err="1"/>
              <a:t>CalEnviroScreen</a:t>
            </a:r>
            <a:r>
              <a:rPr lang="en-US" dirty="0"/>
              <a:t> top 25%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5D5D7-9949-4F13-9AC4-50B1905880A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25BC40-73F8-47C1-B46C-D09BA65C6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25</a:t>
            </a:fld>
            <a:endParaRPr lang="en-US"/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E11FD8D2-FD88-413D-8C07-8749016AD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635" t="17058" r="27347" b="20549"/>
          <a:stretch/>
        </p:blipFill>
        <p:spPr>
          <a:xfrm>
            <a:off x="5982789" y="1261277"/>
            <a:ext cx="6209211" cy="556708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869219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B1E83-1FA7-45C8-9624-D07C1AE8B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Effort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6309A-43EC-442F-B338-5B1FD34E0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4224" y="1275907"/>
            <a:ext cx="5181600" cy="5345026"/>
          </a:xfrm>
        </p:spPr>
        <p:txBody>
          <a:bodyPr>
            <a:noAutofit/>
          </a:bodyPr>
          <a:lstStyle/>
          <a:p>
            <a:pPr fontAlgn="base"/>
            <a:r>
              <a:rPr lang="en-US" sz="2000" b="1" dirty="0"/>
              <a:t>AB 841 Healthy Schools, Healthy Air, Healthy Recovery Bill (9/30/2020)</a:t>
            </a:r>
            <a:r>
              <a:rPr lang="en-US" sz="2000" dirty="0"/>
              <a:t> </a:t>
            </a:r>
            <a:br>
              <a:rPr lang="en-US" sz="2000" dirty="0"/>
            </a:br>
            <a:r>
              <a:rPr lang="en-US" sz="2000" u="sng" dirty="0">
                <a:hlinkClick r:id="rId3"/>
              </a:rPr>
              <a:t>https://leginfo.legislature.ca.gov/faces/billTextClient.xhtml?bill_id=201920200AB841</a:t>
            </a:r>
            <a:r>
              <a:rPr lang="en-US" sz="2000" dirty="0"/>
              <a:t> </a:t>
            </a:r>
          </a:p>
          <a:p>
            <a:pPr marL="0" indent="0" fontAlgn="base">
              <a:buNone/>
            </a:pPr>
            <a:endParaRPr lang="en-US" sz="2000" dirty="0"/>
          </a:p>
          <a:p>
            <a:pPr marL="0" indent="0" fontAlgn="base">
              <a:buNone/>
            </a:pPr>
            <a:r>
              <a:rPr lang="en-US" sz="5000" b="1" dirty="0">
                <a:solidFill>
                  <a:srgbClr val="00B050"/>
                </a:solidFill>
              </a:rPr>
              <a:t>35%</a:t>
            </a:r>
            <a:r>
              <a:rPr lang="en-US" sz="2000" dirty="0"/>
              <a:t> of electrification vehicle charging infrastructure investments must be made in </a:t>
            </a:r>
            <a:r>
              <a:rPr lang="en-US" sz="2000" u="sng" dirty="0"/>
              <a:t>underserved communities</a:t>
            </a:r>
            <a:r>
              <a:rPr lang="en-US" sz="2000" dirty="0"/>
              <a:t> burdened by dangerous air pollution and poverty. </a:t>
            </a:r>
          </a:p>
          <a:p>
            <a:pPr marL="0" indent="0" fontAlgn="base">
              <a:buNone/>
            </a:pPr>
            <a:r>
              <a:rPr lang="en-US" sz="5000" b="1" dirty="0">
                <a:solidFill>
                  <a:srgbClr val="00B050"/>
                </a:solidFill>
              </a:rPr>
              <a:t>25% </a:t>
            </a:r>
            <a:r>
              <a:rPr lang="en-US" sz="2000" dirty="0"/>
              <a:t>of projects funded by those programs be in </a:t>
            </a:r>
            <a:r>
              <a:rPr lang="en-US" sz="2000" u="sng" dirty="0"/>
              <a:t>underserved communities</a:t>
            </a:r>
            <a:r>
              <a:rPr lang="en-US" sz="2000" dirty="0"/>
              <a:t> and those near freeways or industrial facilities. 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C57578-C251-4B96-96E2-139A7858D3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75906"/>
            <a:ext cx="5181600" cy="5187327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dirty="0"/>
              <a:t>(e) “Underserved community” means a community that meets one of the following criteria:</a:t>
            </a:r>
          </a:p>
          <a:p>
            <a:pPr marL="0" indent="0" fontAlgn="base">
              <a:buNone/>
            </a:pPr>
            <a:r>
              <a:rPr lang="en-US" dirty="0"/>
              <a:t>(1) Is a “disadvantaged community” as defined by subdivision (g) of Section 75005 of the Public Resources Code.</a:t>
            </a:r>
          </a:p>
          <a:p>
            <a:pPr marL="0" indent="0" fontAlgn="base">
              <a:buNone/>
            </a:pPr>
            <a:r>
              <a:rPr lang="en-US" dirty="0"/>
              <a:t>(2) “low-income communities” as defined by paragraph (2) of subdivision (d) of Section 39713 of Health and Safety Code.</a:t>
            </a:r>
          </a:p>
          <a:p>
            <a:pPr marL="0" indent="0" fontAlgn="base">
              <a:buNone/>
            </a:pPr>
            <a:r>
              <a:rPr lang="en-US" dirty="0"/>
              <a:t>(3) </a:t>
            </a:r>
            <a:r>
              <a:rPr lang="en-US" dirty="0" err="1"/>
              <a:t>CalEnviroScreen</a:t>
            </a:r>
            <a:r>
              <a:rPr lang="en-US" dirty="0"/>
              <a:t> top 25%</a:t>
            </a:r>
          </a:p>
          <a:p>
            <a:pPr marL="0" indent="0" fontAlgn="base">
              <a:buNone/>
            </a:pPr>
            <a:r>
              <a:rPr lang="en-US" dirty="0"/>
              <a:t>(4) At least 75% of public school students in project area are eligible to receive free or reduced-price meals under the National School Lunch Program.</a:t>
            </a:r>
          </a:p>
          <a:p>
            <a:pPr marL="0" indent="0" fontAlgn="base">
              <a:buNone/>
            </a:pPr>
            <a:r>
              <a:rPr lang="en-US" dirty="0"/>
              <a:t>(5) Is a community located on lands belonging to a federally recognized California Indian tribe.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25BC40-73F8-47C1-B46C-D09BA65C6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313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F06D3-AD77-4D6A-8A5D-EA2FB5D33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Observations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FE2CEF-2EF7-434F-856B-6AEE1E3750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Advanced equity even before formal commitments</a:t>
            </a:r>
          </a:p>
          <a:p>
            <a:r>
              <a:rPr lang="en-US" dirty="0"/>
              <a:t>Applies definitions provided in mandates/legislation - most frequent is </a:t>
            </a:r>
            <a:r>
              <a:rPr lang="en-US" dirty="0" err="1"/>
              <a:t>CalEnviroScreen</a:t>
            </a:r>
            <a:endParaRPr lang="en-US" dirty="0"/>
          </a:p>
          <a:p>
            <a:r>
              <a:rPr lang="en-US" dirty="0"/>
              <a:t>Hasn’t adopted agency-wide equity framework</a:t>
            </a:r>
          </a:p>
          <a:p>
            <a:r>
              <a:rPr lang="en-US" dirty="0"/>
              <a:t>Meets objectives and has consistently exceeded compliance requirements</a:t>
            </a:r>
          </a:p>
          <a:p>
            <a:r>
              <a:rPr lang="en-US" dirty="0"/>
              <a:t>Exploring ways to measure impact and outcomes beyond monetary investment and location</a:t>
            </a:r>
          </a:p>
          <a:p>
            <a:r>
              <a:rPr lang="en-US" dirty="0"/>
              <a:t>Faces challenges including legislative constraints, constant new and multiple legislation demands/deadlines, limited resources, limited time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329B0B-F56B-420E-AD52-73F3AE029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918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3D9E9-B0A2-904D-9E33-1C1DE5F4D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" y="710883"/>
            <a:ext cx="9995065" cy="2306637"/>
          </a:xfrm>
        </p:spPr>
        <p:txBody>
          <a:bodyPr/>
          <a:lstStyle/>
          <a:p>
            <a:r>
              <a:rPr lang="en-US" dirty="0"/>
              <a:t>EQUITY RELATED: </a:t>
            </a:r>
            <a:br>
              <a:rPr lang="en-US" dirty="0"/>
            </a:br>
            <a:r>
              <a:rPr lang="en-US" dirty="0"/>
              <a:t>definitions and data at the CPUC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9610A6-BF99-D444-8765-3D077C18B1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" y="3647600"/>
            <a:ext cx="9601200" cy="1655762"/>
          </a:xfrm>
        </p:spPr>
        <p:txBody>
          <a:bodyPr vert="horz" lIns="0" tIns="0" rIns="0" bIns="0" rtlCol="0" anchor="t">
            <a:normAutofit/>
          </a:bodyPr>
          <a:lstStyle/>
          <a:p>
            <a:endParaRPr lang="en-US"/>
          </a:p>
          <a:p>
            <a:endParaRPr lang="en-US"/>
          </a:p>
          <a:p>
            <a:r>
              <a:rPr lang="en-US"/>
              <a:t>Kathleen Yip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8C3252-0834-0A4F-AFE0-4320AAB0B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08092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650BD-5D56-4445-ACA5-0F123B592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Equity related definitions </a:t>
            </a:r>
            <a:br>
              <a:rPr lang="en-US" dirty="0"/>
            </a:br>
            <a:r>
              <a:rPr lang="en-US" dirty="0"/>
              <a:t>at the CPUC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5F20BE-B9BB-8541-BB50-480A13A72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6884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24840-6203-40C7-A992-B7F68D5B6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65391"/>
            <a:ext cx="10972800" cy="1325563"/>
          </a:xfrm>
        </p:spPr>
        <p:txBody>
          <a:bodyPr>
            <a:normAutofit/>
          </a:bodyPr>
          <a:lstStyle/>
          <a:p>
            <a:r>
              <a:rPr lang="en-US" dirty="0"/>
              <a:t>HISTORY OF EQUITY DEFINITIONS AT THE CPUC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19862-3CB3-44CA-BCDE-1FDC77B22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352" y="1603699"/>
            <a:ext cx="10972800" cy="4797101"/>
          </a:xfrm>
        </p:spPr>
        <p:txBody>
          <a:bodyPr vert="horz" lIns="0" tIns="45720" rIns="91440" bIns="45720" rtlCol="0" anchor="t">
            <a:normAutofit lnSpcReduction="10000"/>
          </a:bodyPr>
          <a:lstStyle/>
          <a:p>
            <a:pPr fontAlgn="base"/>
            <a:r>
              <a:rPr lang="en-US" dirty="0"/>
              <a:t>Some designations created before </a:t>
            </a:r>
            <a:r>
              <a:rPr lang="en-US" dirty="0" err="1"/>
              <a:t>CalEnviroScreen</a:t>
            </a:r>
            <a:r>
              <a:rPr lang="en-US" dirty="0"/>
              <a:t>​</a:t>
            </a:r>
          </a:p>
          <a:p>
            <a:pPr lvl="1" fontAlgn="base"/>
            <a:r>
              <a:rPr lang="en-US" dirty="0"/>
              <a:t>Example: EV charging infrastructure installation through NRG settlement used low-income census tracts identified by PUMA (U.S. Census) data (2013)​</a:t>
            </a:r>
          </a:p>
          <a:p>
            <a:pPr lvl="1" fontAlgn="base"/>
            <a:r>
              <a:rPr lang="en-US" dirty="0"/>
              <a:t>Example: MASH program determines eligibility by identifying homes that receive low-income housing tax credits, bonds, or grants​</a:t>
            </a:r>
          </a:p>
          <a:p>
            <a:pPr fontAlgn="base"/>
            <a:r>
              <a:rPr lang="en-US" dirty="0"/>
              <a:t>Pursuant to SB 535, </a:t>
            </a:r>
            <a:r>
              <a:rPr lang="en-US" dirty="0" err="1"/>
              <a:t>CalEnviroScreen</a:t>
            </a:r>
            <a:r>
              <a:rPr lang="en-US" dirty="0"/>
              <a:t> was created to identify disadvantaged communities​</a:t>
            </a:r>
          </a:p>
          <a:p>
            <a:pPr fontAlgn="base"/>
            <a:r>
              <a:rPr lang="en-US" dirty="0"/>
              <a:t>CPUC starting using CalEPA’s definition of top 25 percent most affected census tracts in </a:t>
            </a:r>
            <a:r>
              <a:rPr lang="en-US" dirty="0" err="1"/>
              <a:t>CalEnviroScreen</a:t>
            </a:r>
            <a:r>
              <a:rPr lang="en-US" dirty="0"/>
              <a:t> ​</a:t>
            </a:r>
          </a:p>
          <a:p>
            <a:r>
              <a:rPr lang="en-US" dirty="0"/>
              <a:t>Party comments and DACAG Equity Framework helped expand CPUC thinking on who are the target communities for CPUC programs </a:t>
            </a:r>
          </a:p>
          <a:p>
            <a:r>
              <a:rPr lang="en-US" dirty="0"/>
              <a:t>CPUC Environmental and Social Justice Action Plan adopted similar definition as DACAG Equity Framework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75F96F-D83B-A24D-8C27-A0EC1823E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69387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06DC5-7A21-8A40-8777-1A9573992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177" y="170046"/>
            <a:ext cx="10972800" cy="1325563"/>
          </a:xfrm>
        </p:spPr>
        <p:txBody>
          <a:bodyPr/>
          <a:lstStyle/>
          <a:p>
            <a:r>
              <a:rPr lang="en-US" dirty="0"/>
              <a:t>ENVIRONMENTAL AND SOCIAL JUSTICE COMMUNITIES DEFINITION AT THE CPUC</a:t>
            </a:r>
            <a:r>
              <a:rPr lang="en-US" b="0" dirty="0"/>
              <a:t>​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5667E1-D41F-9E4A-80C4-9C3A7EB16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9247" y="1573308"/>
            <a:ext cx="10842812" cy="4504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5" name="Picture 4" descr="Environmental and Social Justice Plan definition at CPUC">
            <a:extLst>
              <a:ext uri="{FF2B5EF4-FFF2-40B4-BE49-F238E27FC236}">
                <a16:creationId xmlns:a16="http://schemas.microsoft.com/office/drawing/2014/main" id="{5C754A51-19E7-8849-878B-67FB9440E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04" y="1785846"/>
            <a:ext cx="10343698" cy="40527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01CC90-D02B-2C48-BF46-D95836849AC2}"/>
              </a:ext>
            </a:extLst>
          </p:cNvPr>
          <p:cNvSpPr txBox="1"/>
          <p:nvPr/>
        </p:nvSpPr>
        <p:spPr>
          <a:xfrm>
            <a:off x="5974977" y="6136721"/>
            <a:ext cx="58053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Source: CPUC Environmental &amp; Social Justice Action Plan (2019)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886AA4-79C9-664C-A545-0A46D145F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68216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AE096-8B88-2F4E-8BA0-4604A5868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8105"/>
            <a:ext cx="10972800" cy="1325563"/>
          </a:xfrm>
        </p:spPr>
        <p:txBody>
          <a:bodyPr>
            <a:normAutofit/>
          </a:bodyPr>
          <a:lstStyle/>
          <a:p>
            <a:r>
              <a:rPr lang="en-US"/>
              <a:t>SELECTED EXAMPLES OF DISADVANTAGED COMMUNITIES DEFINITION AT THE CPUC</a:t>
            </a:r>
          </a:p>
        </p:txBody>
      </p:sp>
      <p:graphicFrame>
        <p:nvGraphicFramePr>
          <p:cNvPr id="13" name="Object 12" descr="table of past CPUC definitions of Disadvantaged Communities">
            <a:extLst>
              <a:ext uri="{FF2B5EF4-FFF2-40B4-BE49-F238E27FC236}">
                <a16:creationId xmlns:a16="http://schemas.microsoft.com/office/drawing/2014/main" id="{20DD3135-F690-444E-B959-D8CA5DB5B3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3140873"/>
              </p:ext>
            </p:extLst>
          </p:nvPr>
        </p:nvGraphicFramePr>
        <p:xfrm>
          <a:off x="959757" y="1508982"/>
          <a:ext cx="10272485" cy="4695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Worksheet" r:id="rId3" imgW="9169400" imgH="4191000" progId="Excel.Sheet.12">
                  <p:embed/>
                </p:oleObj>
              </mc:Choice>
              <mc:Fallback>
                <p:oleObj name="Worksheet" r:id="rId3" imgW="9169400" imgH="4191000" progId="Excel.Sheet.12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20DD3135-F690-444E-B959-D8CA5DB5B39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9757" y="1508982"/>
                        <a:ext cx="10272485" cy="4695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52850428-189A-BA43-909E-AB48B88BB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24340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705F4-5A31-5D4E-833C-B386C2C08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48" y="678400"/>
            <a:ext cx="109728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FEEDBACK ON DISADVANTAGED VULNERABLE COMMUNITIES DEFINITION IN </a:t>
            </a:r>
            <a:br>
              <a:rPr lang="en-US" dirty="0"/>
            </a:br>
            <a:r>
              <a:rPr lang="en-US" dirty="0"/>
              <a:t>CLIMATE ADAPTATION PROCEEDING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14DC146-4FBA-E941-BC4F-725D729D41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742" y="2433621"/>
            <a:ext cx="7444323" cy="319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303106-098B-2543-9418-F8EF479BC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4702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1FB35-6174-5A42-8EB3-6F9CB69E9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2565"/>
            <a:ext cx="109728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EXAMPLE OF PARTY COMMENTS IN RESPONSE TO DVC DEFINITION IN CLIMATE ADAPTATION PROCEEDING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93AF1-48CA-9646-9EF4-CB5000805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85091"/>
            <a:ext cx="10972800" cy="4351338"/>
          </a:xfr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dirty="0"/>
              <a:t>Some parties commented DVCs should be limited to </a:t>
            </a:r>
            <a:r>
              <a:rPr lang="en-US" b="1" dirty="0"/>
              <a:t>&lt;80% statewide median income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Some parties commented DVCS definition should be limited </a:t>
            </a:r>
            <a:r>
              <a:rPr lang="en-US" b="1" dirty="0"/>
              <a:t>&lt;60% statewide median income </a:t>
            </a:r>
            <a:r>
              <a:rPr lang="en-US" dirty="0"/>
              <a:t>to prioritize communities that have the most significant adaptation issues because of income.</a:t>
            </a:r>
          </a:p>
          <a:p>
            <a:pPr lvl="1"/>
            <a:r>
              <a:rPr lang="en-US" dirty="0"/>
              <a:t>“to create </a:t>
            </a:r>
            <a:r>
              <a:rPr lang="en-US" b="1" dirty="0"/>
              <a:t>meaningful prioritization of limited climate adaptation actions and investments</a:t>
            </a:r>
            <a:r>
              <a:rPr lang="en-US" dirty="0"/>
              <a:t>, the definition of low-income communities that are disadvantaged should reflect about 20% of state census tracts, which represents about 20% of the state population and is consistent with other legislature and studies regarding the most impacted low-income disadvantaged communities.” </a:t>
            </a:r>
            <a:r>
              <a:rPr lang="en-US" sz="1200" dirty="0"/>
              <a:t>-Joint opening comments: CEJA, CBE, Leadership Counsel, and UC Berkeley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AEE507-F649-DD4D-9D57-4F650D913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8965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D8279-98CC-3B4B-8336-19CFBF8E6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36292"/>
            <a:ext cx="109728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EXAMPLE OF PARTY COMMENTS IN RESPONSE TO DVC DEFINITION IN CLIMATE ADAPTATION PROCEEDING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53E2F4-05DE-2147-B2A3-9804B8DF6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2905" y="1559511"/>
            <a:ext cx="9722222" cy="4222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4" name="Picture 3" descr="Census tract breakdown of disadvantaged vulnerable communities">
            <a:extLst>
              <a:ext uri="{FF2B5EF4-FFF2-40B4-BE49-F238E27FC236}">
                <a16:creationId xmlns:a16="http://schemas.microsoft.com/office/drawing/2014/main" id="{362A719F-6D5F-954A-AB75-20BDF4AED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075" y="1882239"/>
            <a:ext cx="9050340" cy="35564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D5A488-6684-D849-836D-CAFD0C25F1AB}"/>
              </a:ext>
            </a:extLst>
          </p:cNvPr>
          <p:cNvSpPr txBox="1"/>
          <p:nvPr/>
        </p:nvSpPr>
        <p:spPr>
          <a:xfrm>
            <a:off x="4381995" y="5781887"/>
            <a:ext cx="6673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Source: Joint Opening Comments from CEJA, CBE, Leadership Counsel,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and UC Berkeley on R.18-04-019 (2018)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430892-445F-8044-B183-32AEFFFA0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27181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DE601-0AD0-9A49-81A2-B5E118DD8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ADOPTED DISADVANTAGED VULNERABLE COMMUNITY DEFINITION IN CLIMATE ADAPTATION PROCEEDING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84B93-48E5-4647-821B-832E5DB92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86990"/>
            <a:ext cx="10972800" cy="4351338"/>
          </a:xfrm>
        </p:spPr>
        <p:txBody>
          <a:bodyPr/>
          <a:lstStyle/>
          <a:p>
            <a:r>
              <a:rPr lang="en-US"/>
              <a:t>Top 25% most affected census tracts as identified by </a:t>
            </a:r>
            <a:r>
              <a:rPr lang="en-US" err="1"/>
              <a:t>CalEnviroScreen</a:t>
            </a:r>
            <a:r>
              <a:rPr lang="en-US"/>
              <a:t> (CES), or score within the highest 5% of CES’ pollution burden, but does not receive an overall CES score</a:t>
            </a:r>
          </a:p>
          <a:p>
            <a:r>
              <a:rPr lang="en-US"/>
              <a:t>60% statewide median income</a:t>
            </a:r>
          </a:p>
          <a:p>
            <a:r>
              <a:rPr lang="en-US"/>
              <a:t>All tribal lands</a:t>
            </a:r>
          </a:p>
          <a:p>
            <a:endParaRPr lang="en-US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8A544836-0AAE-A040-AC07-C996A583A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34B77B-F996-994C-B2ED-9D554AB4B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5936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E0522-199C-444D-9338-DD1805AFD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FOR DACAG ON DAC 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3C209-A1B5-5745-B401-71CA8EDA0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we create a template-like definition that allows for modification of DAC definition to fit different needs? </a:t>
            </a:r>
          </a:p>
          <a:p>
            <a:r>
              <a:rPr lang="en-US" dirty="0"/>
              <a:t>What are data sources to identify vulnerable communities beyond CES?</a:t>
            </a:r>
          </a:p>
          <a:p>
            <a:r>
              <a:rPr lang="en-US" dirty="0"/>
              <a:t>How to identify tribal communities? 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A8850E-D32F-0045-BC66-B6964553A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4915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A269-B2AA-C34D-966C-C000F1466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sources to identify vulnerable communities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40A551-7E2B-3042-9B2C-2CD6CEB46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19350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8DC38-C26E-3B48-8765-929D07862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2003"/>
            <a:ext cx="10972800" cy="1325563"/>
          </a:xfrm>
        </p:spPr>
        <p:txBody>
          <a:bodyPr>
            <a:normAutofit/>
          </a:bodyPr>
          <a:lstStyle/>
          <a:p>
            <a:r>
              <a:rPr lang="en-US"/>
              <a:t>WHAT ARE SOURCES TO IDENTIFY VULNERABLE COMMUNITIES BEYOND CALENVIROSCREEN?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25901-E306-D14B-AB85-74A438528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34659"/>
            <a:ext cx="10972800" cy="4351338"/>
          </a:xfr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err="1"/>
              <a:t>CalEnviroScreen</a:t>
            </a:r>
            <a:r>
              <a:rPr lang="en-US"/>
              <a:t> is used to identify communities most impacted by air pollution</a:t>
            </a:r>
          </a:p>
          <a:p>
            <a:r>
              <a:rPr lang="en-US"/>
              <a:t>Parties identified other tools like Cal-Adapt and </a:t>
            </a:r>
            <a:r>
              <a:rPr lang="en-US" err="1"/>
              <a:t>CCHViz</a:t>
            </a:r>
            <a:r>
              <a:rPr lang="en-US"/>
              <a:t> in the climate change adaptation proceeding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sz="2800" b="1"/>
              <a:t>Gaps:</a:t>
            </a:r>
          </a:p>
          <a:p>
            <a:r>
              <a:rPr lang="en-US"/>
              <a:t>What are other resources to identify vulnerabilities that are not captured by CES – for purposes of wildfire, PSPS, climate adaptation, etc.</a:t>
            </a:r>
          </a:p>
          <a:p>
            <a:r>
              <a:rPr lang="en-US"/>
              <a:t>What are the right indicators to measure/track?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627AA8-E0B5-4143-B07D-F41F703D2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0125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80E8E-0D1C-1D41-BAEF-C4102F847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identify tribal communities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22FE25A-5EFA-E649-9B23-EB7426904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00895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7B32B-2D9B-E048-AF19-D2FF4233C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325563"/>
          </a:xfrm>
        </p:spPr>
        <p:txBody>
          <a:bodyPr/>
          <a:lstStyle/>
          <a:p>
            <a:r>
              <a:rPr lang="en-US" dirty="0"/>
              <a:t>HOW TO IDENTIFY TRIBAL COMMUNITIES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1650C-D6CA-B542-851F-A9C6EED8A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6684"/>
            <a:ext cx="10972800" cy="4351338"/>
          </a:xfrm>
        </p:spPr>
        <p:txBody>
          <a:bodyPr vert="horz" lIns="0" tIns="45720" rIns="91440" bIns="45720" rtlCol="0" anchor="t">
            <a:normAutofit lnSpcReduction="10000"/>
          </a:bodyPr>
          <a:lstStyle/>
          <a:p>
            <a:r>
              <a:rPr lang="en-US" dirty="0"/>
              <a:t>Currently using “All tribal lands” in CPUC ESJ Action Plan definition</a:t>
            </a:r>
          </a:p>
          <a:p>
            <a:pPr lvl="1"/>
            <a:r>
              <a:rPr lang="en-US" dirty="0"/>
              <a:t>Mostly using Bureau of Indian Affairs (BIA) data to identify federally recognized tribal lands; however, many tribes in California do not enjoy federal recognition status</a:t>
            </a:r>
          </a:p>
          <a:p>
            <a:r>
              <a:rPr lang="en-US" dirty="0"/>
              <a:t>Staff is exploring using California’s Native American Heritage Commission’s data to identify tribal communities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800" b="1" dirty="0"/>
              <a:t>Gaps</a:t>
            </a:r>
          </a:p>
          <a:p>
            <a:pPr lvl="1"/>
            <a:r>
              <a:rPr lang="en-US" dirty="0"/>
              <a:t>How do we identify/map tribal lands that are not federally recognized? </a:t>
            </a:r>
            <a:endParaRPr lang="en-US" sz="2400" dirty="0"/>
          </a:p>
          <a:p>
            <a:pPr lvl="1"/>
            <a:r>
              <a:rPr lang="en-US" dirty="0"/>
              <a:t>What are the sources CPUC should be using to identify tribal communities? </a:t>
            </a:r>
          </a:p>
          <a:p>
            <a:pPr lvl="1"/>
            <a:r>
              <a:rPr lang="en-US" dirty="0"/>
              <a:t>Should we explore using “all tribal communities” instead of, or in conjunction with, “all tribal lands”?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DF5262-35D0-5C43-9803-B41545BB5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55633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4787B-9236-3445-8E5A-2C6BF7661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Next steps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8097702-2386-A545-9007-51A4C8E8B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63368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878BA-876C-5A44-AFF7-FD3A2DF0A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TIMELINE OF PARALLEL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F2B64-BA9E-F74E-A126-D4E568C433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91440" bIns="45720" rtlCol="0" anchor="t">
            <a:normAutofit/>
          </a:bodyPr>
          <a:lstStyle/>
          <a:p>
            <a:r>
              <a:rPr lang="en-US"/>
              <a:t>Environmental and Social Justice Action Plan CPUC-wide update</a:t>
            </a:r>
            <a:endParaRPr lang="en-US" sz="2800"/>
          </a:p>
          <a:p>
            <a:pPr lvl="1"/>
            <a:r>
              <a:rPr lang="en-US"/>
              <a:t>Public workshop in late 2020/early 2021</a:t>
            </a:r>
          </a:p>
          <a:p>
            <a:pPr lvl="1"/>
            <a:r>
              <a:rPr lang="en-US"/>
              <a:t>Plan update in 2021</a:t>
            </a:r>
            <a:endParaRPr lang="en-US" sz="2400"/>
          </a:p>
          <a:p>
            <a:pPr marL="339725" lvl="1" indent="0">
              <a:buNone/>
            </a:pPr>
            <a:endParaRPr lang="en-US"/>
          </a:p>
          <a:p>
            <a:r>
              <a:rPr lang="en-US"/>
              <a:t>AB 52: Tribal lands consultation policy</a:t>
            </a:r>
          </a:p>
          <a:p>
            <a:pPr lvl="1"/>
            <a:r>
              <a:rPr lang="en-US"/>
              <a:t>Ongoing</a:t>
            </a:r>
          </a:p>
          <a:p>
            <a:endParaRPr lang="en-US">
              <a:highlight>
                <a:srgbClr val="FFFF00"/>
              </a:highlight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961DD3-6C8C-0D41-BD36-66DA5CF14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09083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207966-50F6-CE41-8495-8E9B75D44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6000"/>
          </a:blip>
          <a:stretch>
            <a:fillRect/>
          </a:stretch>
        </p:blipFill>
        <p:spPr>
          <a:xfrm>
            <a:off x="6636147" y="2558804"/>
            <a:ext cx="5029380" cy="37058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F2C590-3C1F-A145-B0F0-317DE005D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GAPS FOR FUTURE DISCUSSIONS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D0E8F-15BD-474E-B086-04851C3D7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25625"/>
            <a:ext cx="6162261" cy="4351338"/>
          </a:xfrm>
        </p:spPr>
        <p:txBody>
          <a:bodyPr vert="horz" lIns="0" tIns="45720" rIns="91440" bIns="45720" rtlCol="0" anchor="t">
            <a:normAutofit lnSpcReduction="10000"/>
          </a:bodyPr>
          <a:lstStyle/>
          <a:p>
            <a:pPr fontAlgn="base"/>
            <a:r>
              <a:rPr lang="en-US" dirty="0"/>
              <a:t>How should we measure impact in DACs?</a:t>
            </a:r>
          </a:p>
          <a:p>
            <a:pPr lvl="1" fontAlgn="base"/>
            <a:r>
              <a:rPr lang="en-US" dirty="0"/>
              <a:t>What are the right indicators to measure/track? </a:t>
            </a:r>
          </a:p>
          <a:p>
            <a:pPr lvl="1" fontAlgn="base"/>
            <a:r>
              <a:rPr lang="en-US" dirty="0"/>
              <a:t>How do we measure impact in areas where data is less available? I.e. rural areas that are not captured in census data</a:t>
            </a:r>
            <a:endParaRPr lang="en-US" sz="2400" dirty="0"/>
          </a:p>
          <a:p>
            <a:pPr lvl="1" fontAlgn="base"/>
            <a:r>
              <a:rPr lang="en-US" dirty="0"/>
              <a:t>How should we use this data?</a:t>
            </a:r>
            <a:endParaRPr lang="en-US" sz="2400" dirty="0"/>
          </a:p>
          <a:p>
            <a:pPr lvl="2" indent="-172720" fontAlgn="base"/>
            <a:r>
              <a:rPr lang="en-US" dirty="0"/>
              <a:t>How do we ensure we’re collecting data for a purpose, and not just to create a data repository that is never used. </a:t>
            </a:r>
            <a:endParaRPr lang="en-US" sz="2200" dirty="0"/>
          </a:p>
          <a:p>
            <a:pPr lvl="2" indent="-172720" fontAlgn="base"/>
            <a:r>
              <a:rPr lang="en-US" dirty="0"/>
              <a:t>How should we use data to create transparency?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32FA84-E0F4-0F49-8FCE-F671A9035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99612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32D61-4C4F-7D43-BCED-E387FA028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and Discussion with DACAG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BE1A572-824C-C245-8327-7B13CB090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43807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EC725-1167-9246-843B-64B13087D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6228"/>
            <a:ext cx="10972800" cy="1325563"/>
          </a:xfrm>
        </p:spPr>
        <p:txBody>
          <a:bodyPr/>
          <a:lstStyle/>
          <a:p>
            <a:r>
              <a:rPr lang="en-US"/>
              <a:t>QUESTIONS FOR DACAG re DACs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69F86C-177E-4141-9298-3FB6A56CB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691500"/>
            <a:ext cx="10972800" cy="4625172"/>
          </a:xfrm>
        </p:spPr>
        <p:txBody>
          <a:bodyPr>
            <a:normAutofit/>
          </a:bodyPr>
          <a:lstStyle/>
          <a:p>
            <a:r>
              <a:rPr lang="en-US"/>
              <a:t>What do you suggest as a template-like </a:t>
            </a:r>
            <a:r>
              <a:rPr lang="en-US" u="sng"/>
              <a:t>or baseline</a:t>
            </a:r>
            <a:r>
              <a:rPr lang="en-US"/>
              <a:t> DAC definition that allows for flexibility to fit different needs? </a:t>
            </a:r>
          </a:p>
          <a:p>
            <a:r>
              <a:rPr lang="en-US"/>
              <a:t>What </a:t>
            </a:r>
            <a:r>
              <a:rPr lang="en-US" u="sng"/>
              <a:t>data sources do you suggest</a:t>
            </a:r>
            <a:r>
              <a:rPr lang="en-US"/>
              <a:t> we use to identify </a:t>
            </a:r>
            <a:r>
              <a:rPr lang="en-US" u="sng"/>
              <a:t>beneficiaries</a:t>
            </a:r>
            <a:r>
              <a:rPr lang="en-US"/>
              <a:t> beyond </a:t>
            </a:r>
            <a:r>
              <a:rPr lang="en-US" err="1"/>
              <a:t>CalEnviroScreen</a:t>
            </a:r>
            <a:r>
              <a:rPr lang="en-US"/>
              <a:t>?</a:t>
            </a:r>
          </a:p>
          <a:p>
            <a:r>
              <a:rPr lang="en-US"/>
              <a:t>What indicators to </a:t>
            </a:r>
            <a:r>
              <a:rPr lang="en-US" u="sng"/>
              <a:t>track, measure, and evaluate</a:t>
            </a:r>
            <a:r>
              <a:rPr lang="en-US"/>
              <a:t> do you suggest? </a:t>
            </a:r>
          </a:p>
          <a:p>
            <a:r>
              <a:rPr lang="en-US"/>
              <a:t>What approaches do you suggest for us to identify gaps of unmet community needs?</a:t>
            </a:r>
          </a:p>
          <a:p>
            <a:r>
              <a:rPr lang="en-US"/>
              <a:t>What approaches do you suggest for us to inform/alert communities about funding and other opportunities?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4DEBD2-E851-064A-BB57-2832981D5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11255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EC725-1167-9246-843B-64B13087D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6228"/>
            <a:ext cx="10972800" cy="1325563"/>
          </a:xfrm>
        </p:spPr>
        <p:txBody>
          <a:bodyPr/>
          <a:lstStyle/>
          <a:p>
            <a:r>
              <a:rPr lang="en-US"/>
              <a:t>QUESTIONS FOR DACAG re Tribes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69F86C-177E-4141-9298-3FB6A56CB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775628"/>
            <a:ext cx="10972800" cy="4625172"/>
          </a:xfrm>
        </p:spPr>
        <p:txBody>
          <a:bodyPr>
            <a:normAutofit/>
          </a:bodyPr>
          <a:lstStyle/>
          <a:p>
            <a:r>
              <a:rPr lang="en-US" dirty="0"/>
              <a:t>What </a:t>
            </a:r>
            <a:r>
              <a:rPr lang="en-US" u="sng" dirty="0"/>
              <a:t>sources do you suggest we use</a:t>
            </a:r>
            <a:r>
              <a:rPr lang="en-US" dirty="0"/>
              <a:t> to identify tribal communities? </a:t>
            </a:r>
          </a:p>
          <a:p>
            <a:r>
              <a:rPr lang="en-US" dirty="0"/>
              <a:t>How should we </a:t>
            </a:r>
            <a:r>
              <a:rPr lang="en-US" u="sng" dirty="0"/>
              <a:t>identify</a:t>
            </a:r>
            <a:r>
              <a:rPr lang="en-US" dirty="0"/>
              <a:t> tribal lands that are not federally recognized? </a:t>
            </a:r>
            <a:endParaRPr lang="en-US" sz="2600" dirty="0"/>
          </a:p>
          <a:p>
            <a:r>
              <a:rPr lang="en-US" dirty="0"/>
              <a:t>What are your thoughts about using “all </a:t>
            </a:r>
            <a:r>
              <a:rPr lang="en-US"/>
              <a:t>tribal communities” </a:t>
            </a:r>
            <a:r>
              <a:rPr lang="en-US" dirty="0"/>
              <a:t>instead of, or in conjunction with, “all tribal lands”?</a:t>
            </a:r>
          </a:p>
          <a:p>
            <a:r>
              <a:rPr lang="en-US" dirty="0"/>
              <a:t>What are your thoughts about applying AB 1550’s additional ½ mile radius boundaries to tribal communities?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4DEBD2-E851-064A-BB57-2832981D5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3964922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CPUC Whit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UCtemplate_0920" id="{7E9F54C2-3C1C-C942-B1DE-74E05D64BEF4}" vid="{B8F0DD64-EEFB-0C44-A051-C152D4EBFB62}"/>
    </a:ext>
  </a:extLst>
</a:theme>
</file>

<file path=ppt/theme/theme7.xml><?xml version="1.0" encoding="utf-8"?>
<a:theme xmlns:a="http://schemas.openxmlformats.org/drawingml/2006/main" name="CPUC Blu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UCtemplate_0920" id="{7E9F54C2-3C1C-C942-B1DE-74E05D64BEF4}" vid="{2C779445-2F03-8D4A-B4F7-1E330358FDF9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6D956543654F9FA810507B908F89" ma:contentTypeVersion="0" ma:contentTypeDescription="Create a new document." ma:contentTypeScope="" ma:versionID="5cc4e716136e53dd02dca22e98dc7506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67b7be50301903c78f9c39c6fd9a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E627A7-8879-4DD6-ADF6-8C4F6EE8B27F}">
  <ds:schemaRefs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6CA0D6-7EDB-4F48-8D54-D8B248BA1F9A}">
  <ds:schemaRefs>
    <ds:schemaRef ds:uri="http://purl.org/dc/elements/1.1/"/>
    <ds:schemaRef ds:uri="http://purl.org/dc/terms/"/>
    <ds:schemaRef ds:uri="http://schemas.microsoft.com/internal/obd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129</TotalTime>
  <Words>2644</Words>
  <Application>Microsoft Macintosh PowerPoint</Application>
  <PresentationFormat>Widescreen</PresentationFormat>
  <Paragraphs>368</Paragraphs>
  <Slides>47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7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3" baseType="lpstr">
      <vt:lpstr>Arial</vt:lpstr>
      <vt:lpstr>Arial Black</vt:lpstr>
      <vt:lpstr>Calibri</vt:lpstr>
      <vt:lpstr>Century Gothic</vt:lpstr>
      <vt:lpstr>Courier New</vt:lpstr>
      <vt:lpstr>Helvetica Neue Medium</vt:lpstr>
      <vt:lpstr>Tahoma</vt:lpstr>
      <vt:lpstr>Wingdings</vt:lpstr>
      <vt:lpstr>Title/Section</vt:lpstr>
      <vt:lpstr>Content</vt:lpstr>
      <vt:lpstr>Content: blank background</vt:lpstr>
      <vt:lpstr>Blank: Black</vt:lpstr>
      <vt:lpstr>Blank: White</vt:lpstr>
      <vt:lpstr>CPUC White</vt:lpstr>
      <vt:lpstr>CPUC Blue</vt:lpstr>
      <vt:lpstr>Worksheet</vt:lpstr>
      <vt:lpstr>Advancing Energy Equity</vt:lpstr>
      <vt:lpstr>DACAG</vt:lpstr>
      <vt:lpstr>Steps to liberation</vt:lpstr>
      <vt:lpstr>           Disadvantaged Communities</vt:lpstr>
      <vt:lpstr>          DACAG Equity Framework</vt:lpstr>
      <vt:lpstr>IDEA Initiative</vt:lpstr>
      <vt:lpstr>IDEA Initiative</vt:lpstr>
      <vt:lpstr>IDEA-In(ternal)</vt:lpstr>
      <vt:lpstr>IDEA-Ex Planning Considerations</vt:lpstr>
      <vt:lpstr>Additional Equity Efforts</vt:lpstr>
      <vt:lpstr>2015 Resolution</vt:lpstr>
      <vt:lpstr>Objectives &amp; Metrics</vt:lpstr>
      <vt:lpstr>Commitment to Tribes</vt:lpstr>
      <vt:lpstr>Prior Efforts</vt:lpstr>
      <vt:lpstr>SB 350 Barriers Study</vt:lpstr>
      <vt:lpstr>Current Efforts</vt:lpstr>
      <vt:lpstr>AB 523 EPIC Demonstration Requirements</vt:lpstr>
      <vt:lpstr>       EPIC Demonstration Funding</vt:lpstr>
      <vt:lpstr>EPIC TD&amp;D Projects in DACs and LICs</vt:lpstr>
      <vt:lpstr>EPIC Scoring Criteria Change</vt:lpstr>
      <vt:lpstr>Community Based Organization Requirements</vt:lpstr>
      <vt:lpstr>DAC Funding Opportunities</vt:lpstr>
      <vt:lpstr>DAC Funding Opportunities</vt:lpstr>
      <vt:lpstr>Map of Grant-funded Project Sites in DACs</vt:lpstr>
      <vt:lpstr>Current Efforts </vt:lpstr>
      <vt:lpstr>New Effort </vt:lpstr>
      <vt:lpstr>Observations</vt:lpstr>
      <vt:lpstr>EQUITY RELATED:  definitions and data at the CPUC</vt:lpstr>
      <vt:lpstr>Equity related definitions  at the CPUC</vt:lpstr>
      <vt:lpstr>HISTORY OF EQUITY DEFINITIONS AT THE CPUC</vt:lpstr>
      <vt:lpstr>ENVIRONMENTAL AND SOCIAL JUSTICE COMMUNITIES DEFINITION AT THE CPUC​</vt:lpstr>
      <vt:lpstr>SELECTED EXAMPLES OF DISADVANTAGED COMMUNITIES DEFINITION AT THE CPUC</vt:lpstr>
      <vt:lpstr>FEEDBACK ON DISADVANTAGED VULNERABLE COMMUNITIES DEFINITION IN  CLIMATE ADAPTATION PROCEEDING</vt:lpstr>
      <vt:lpstr>EXAMPLE OF PARTY COMMENTS IN RESPONSE TO DVC DEFINITION IN CLIMATE ADAPTATION PROCEEDING</vt:lpstr>
      <vt:lpstr>EXAMPLE OF PARTY COMMENTS IN RESPONSE TO DVC DEFINITION IN CLIMATE ADAPTATION PROCEEDING</vt:lpstr>
      <vt:lpstr>ADOPTED DISADVANTAGED VULNERABLE COMMUNITY DEFINITION IN CLIMATE ADAPTATION PROCEEDING</vt:lpstr>
      <vt:lpstr>QUESTIONS FOR DACAG ON DAC DEFINITION</vt:lpstr>
      <vt:lpstr>Data sources to identify vulnerable communities</vt:lpstr>
      <vt:lpstr>WHAT ARE SOURCES TO IDENTIFY VULNERABLE COMMUNITIES BEYOND CALENVIROSCREEN?</vt:lpstr>
      <vt:lpstr>How to identify tribal communities</vt:lpstr>
      <vt:lpstr>HOW TO IDENTIFY TRIBAL COMMUNITIES</vt:lpstr>
      <vt:lpstr>Next steps</vt:lpstr>
      <vt:lpstr>TIMELINE OF PARALLEL PROCESSES</vt:lpstr>
      <vt:lpstr>OTHER GAPS FOR FUTURE DISCUSSIONS</vt:lpstr>
      <vt:lpstr>Questions and Discussion with DACAG</vt:lpstr>
      <vt:lpstr>QUESTIONS FOR DACAG re DACs</vt:lpstr>
      <vt:lpstr>QUESTIONS FOR DACAG re Tribes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Kathleen Yip</cp:lastModifiedBy>
  <cp:revision>14</cp:revision>
  <cp:lastPrinted>2019-12-11T23:19:58Z</cp:lastPrinted>
  <dcterms:created xsi:type="dcterms:W3CDTF">2020-03-06T19:07:21Z</dcterms:created>
  <dcterms:modified xsi:type="dcterms:W3CDTF">2020-11-19T16:17:24Z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0x010100C0D76D956543654F9FA810507B908F89</vt:lpwstr>
  </property>
</Properties>
</file>