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5"/>
  </p:sldMasterIdLst>
  <p:notesMasterIdLst>
    <p:notesMasterId r:id="rId24"/>
  </p:notesMasterIdLst>
  <p:sldIdLst>
    <p:sldId id="256" r:id="rId6"/>
    <p:sldId id="2147470942" r:id="rId7"/>
    <p:sldId id="2147470962" r:id="rId8"/>
    <p:sldId id="2147470944" r:id="rId9"/>
    <p:sldId id="2147470945" r:id="rId10"/>
    <p:sldId id="2147470937" r:id="rId11"/>
    <p:sldId id="2147470938" r:id="rId12"/>
    <p:sldId id="2147470939" r:id="rId13"/>
    <p:sldId id="2147470940" r:id="rId14"/>
    <p:sldId id="2147470941" r:id="rId15"/>
    <p:sldId id="2147470946" r:id="rId16"/>
    <p:sldId id="2147470949" r:id="rId17"/>
    <p:sldId id="2147470952" r:id="rId18"/>
    <p:sldId id="2147470958" r:id="rId19"/>
    <p:sldId id="2147470953" r:id="rId20"/>
    <p:sldId id="2147470959" r:id="rId21"/>
    <p:sldId id="2147470954" r:id="rId22"/>
    <p:sldId id="2147470955"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6B97413-8C44-9C0D-E641-6B1148E8C17B}" name="Mark Filimonov" initials="" userId="S::mark@buildmomentum.io::ba751709-2441-419c-86c2-490ba0843261" providerId="AD"/>
  <p188:author id="{3FB56314-D4DF-4D08-A3AA-342FE6C34792}" name="Lindemann, Jeannette" initials="" userId="S::J7LV@pge.com::7ae8e852-5e3c-4451-bae6-bf64696ff618" providerId="AD"/>
  <p188:author id="{F08C7225-6E76-410F-CD45-FF42ADA3A9E2}" name="Lindemann, Jeannette" initials="LJ" userId="S::j7lv@pge.com::7ae8e852-5e3c-4451-bae6-bf64696ff618" providerId="AD"/>
  <p188:author id="{27719B3C-F85E-AECF-2579-53EBA6CBF818}" name="Ramos, Stephen" initials="RS" userId="Ramos, Stephen" providerId="None"/>
  <p188:author id="{2D3F1940-846A-FC1A-5B38-C9EC17E638B6}" name="Rezendez, Aaron (he/him/his)" initials="AR" userId="S::ARR8@pge.com::de4b15c3-5bd4-4195-b32e-b26b455bbd4c" providerId="AD"/>
  <p188:author id="{A0FBB250-D48C-38ED-86AA-1FED48551F4A}" name="Ramos, Stephen" initials="RS" userId="S::s3rc@pge.com::4221c1bb-c372-4ff8-9242-fd383a66d7bc" providerId="AD"/>
  <p188:author id="{DE6A8577-9F0B-67DB-682C-5F2711252CB8}" name="Xu, David" initials="" userId="S::DXX2@pge.com::5c11ae14-925a-460b-8963-2af5f283bffa" providerId="AD"/>
  <p188:author id="{DE745E89-F716-4A7F-641F-354C275D59C1}" name="Rezendez, Aaron (he/him/his)" initials="RA" userId="S::arr8@pge.com::de4b15c3-5bd4-4195-b32e-b26b455bbd4c" providerId="AD"/>
  <p188:author id="{6C3D1D96-AC07-55EC-6218-381FEB8C1E6E}" name="Ramos, Stephen" initials="SR" userId="S::S3RC@pge.com::4221c1bb-c372-4ff8-9242-fd383a66d7bc" providerId="AD"/>
  <p188:author id="{9B9BD898-BA6E-7BF3-EEAB-723F0A117F1D}" name="Jamshed, Zara" initials="ZJ" userId="S::Zara.Jamshed@cpuc.ca.gov::cdcd30c8-df59-4ad3-ac29-acb95d0ede5f" providerId="AD"/>
  <p188:author id="{6DC521A1-9AF5-2F62-E22E-2FB4E16A3AFC}" name="Ka, Stephanie" initials="SK" userId="S::SYK1@pge.com::5d05d89d-fd8b-4bdb-81c1-41e852d5efcd" providerId="AD"/>
  <p188:author id="{5C0D5CC6-D44A-34D7-FFFE-1A79320E9912}" name="Xu, David" initials="XD" userId="S::dxx2@pge.com::5c11ae14-925a-460b-8963-2af5f283bffa" providerId="AD"/>
  <p188:author id="{35900ECC-F889-7271-4D3A-07E5854F9690}" name="Ka, Stephanie" initials="KS" userId="S::syk1@pge.com::5d05d89d-fd8b-4bdb-81c1-41e852d5efcd" providerId="AD"/>
  <p188:author id="{DC3015CE-D9A3-D308-8651-AE33F92990C0}" name="Montague, Monique" initials="MM" userId="S::MN1C@pge.com::3bb9fe96-1b2e-4966-bb0e-30ae71a70069" providerId="AD"/>
  <p188:author id="{47DF40E7-EBF3-03A3-2054-5BD8F8C9874F}" name="Maggioncalda, Emma" initials="EM" userId="S::Emma.Maggioncalda@cpuc.ca.gov::04b19d06-8061-498c-9f8b-9f490a17b367"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BC6"/>
    <a:srgbClr val="FFC000"/>
    <a:srgbClr val="000000"/>
    <a:srgbClr val="05B0F0"/>
    <a:srgbClr val="E8D9F3"/>
    <a:srgbClr val="ACC830"/>
    <a:srgbClr val="00446B"/>
    <a:srgbClr val="00446A"/>
    <a:srgbClr val="F26522"/>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B9A8C3-6847-482B-9B67-23100D16E6E4}" v="724" dt="2025-04-15T23:03:38.165"/>
    <p1510:client id="{23ED09FD-DC2D-EE10-1347-1E3699BF76FA}" v="461" dt="2025-04-16T19:30:16.296"/>
    <p1510:client id="{3CAE816A-3611-4FDE-93EA-05704CB1D44B}" v="47" dt="2025-04-16T18:02:50.337"/>
    <p1510:client id="{79AC5774-A130-454C-D917-4A3FA9D9E53D}" v="138" dt="2025-04-15T19:56:24.967"/>
    <p1510:client id="{960901DF-5F70-44F0-3850-A22DC64E134D}" v="300" dt="2025-04-15T23:13:09.044"/>
    <p1510:client id="{AB535C9D-1096-7AEC-667E-B2EDABD2FAFC}" v="25" dt="2025-04-15T19:55:25.610"/>
    <p1510:client id="{C2A2F560-3C2C-6979-FF4D-971019FEB105}" v="327" dt="2025-04-15T21:04:32.182"/>
    <p1510:client id="{F06345FC-561F-93E1-75E1-E31BBB881218}" v="8" dt="2025-04-15T23:03:30.728"/>
    <p1510:client id="{F58983F1-553E-4AB7-A756-727349213377}" v="872" dt="2025-04-15T23:04:09.511"/>
    <p1510:client id="{FEB5A8EC-F347-4AF5-B26D-E11147960642}" v="247" dt="2025-04-15T22:08:24.21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144" y="21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notesMaster" Target="notesMasters/notesMaster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0" Type="http://schemas.microsoft.com/office/2018/10/relationships/authors" Target="authors.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927489-EB4C-EC47-9D12-EA56A7CDC425}" type="datetimeFigureOut">
              <a:rPr lang="en-US" smtClean="0"/>
              <a:t>4/16/2025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96C25B-833D-3D4F-973F-9EF1529610D8}" type="slidenum">
              <a:rPr lang="en-US" smtClean="0"/>
              <a:t>‹#›</a:t>
            </a:fld>
            <a:endParaRPr lang="en-US"/>
          </a:p>
        </p:txBody>
      </p:sp>
    </p:spTree>
    <p:extLst>
      <p:ext uri="{BB962C8B-B14F-4D97-AF65-F5344CB8AC3E}">
        <p14:creationId xmlns:p14="http://schemas.microsoft.com/office/powerpoint/2010/main" val="4124402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696C25B-833D-3D4F-973F-9EF1529610D8}" type="slidenum">
              <a:rPr lang="en-US" smtClean="0"/>
              <a:t>1</a:t>
            </a:fld>
            <a:endParaRPr lang="en-US"/>
          </a:p>
        </p:txBody>
      </p:sp>
    </p:spTree>
    <p:extLst>
      <p:ext uri="{BB962C8B-B14F-4D97-AF65-F5344CB8AC3E}">
        <p14:creationId xmlns:p14="http://schemas.microsoft.com/office/powerpoint/2010/main" val="29767056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6B1D45-5FFE-825F-A380-5CA9CFB9C4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E9EC67-620C-0350-8DFE-30BEF6EAF9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7E8D4C-8104-71E1-1117-553232F7914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CEFFD31-8BC3-7A5D-1EF5-A1A2B17B8D90}"/>
              </a:ext>
            </a:extLst>
          </p:cNvPr>
          <p:cNvSpPr>
            <a:spLocks noGrp="1"/>
          </p:cNvSpPr>
          <p:nvPr>
            <p:ph type="sldNum" sz="quarter" idx="5"/>
          </p:nvPr>
        </p:nvSpPr>
        <p:spPr/>
        <p:txBody>
          <a:bodyPr/>
          <a:lstStyle/>
          <a:p>
            <a:fld id="{5696C25B-833D-3D4F-973F-9EF1529610D8}" type="slidenum">
              <a:rPr lang="en-US" smtClean="0"/>
              <a:t>2</a:t>
            </a:fld>
            <a:endParaRPr lang="en-US"/>
          </a:p>
        </p:txBody>
      </p:sp>
    </p:spTree>
    <p:extLst>
      <p:ext uri="{BB962C8B-B14F-4D97-AF65-F5344CB8AC3E}">
        <p14:creationId xmlns:p14="http://schemas.microsoft.com/office/powerpoint/2010/main" val="4345169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DD30F8-00DA-34F7-5A79-D4CDCCE0E4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600A3D-F70F-9EBE-F6B0-AC2C1FBF29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2B1DA4-438D-7EA9-CB83-9E3CCEA0EFDC}"/>
              </a:ext>
            </a:extLst>
          </p:cNvPr>
          <p:cNvSpPr>
            <a:spLocks noGrp="1"/>
          </p:cNvSpPr>
          <p:nvPr>
            <p:ph type="body" idx="1"/>
          </p:nvPr>
        </p:nvSpPr>
        <p:spPr/>
        <p:txBody>
          <a:bodyPr/>
          <a:lstStyle/>
          <a:p>
            <a:r>
              <a:rPr lang="en-US"/>
              <a:t>Today's goal is to get feedback for the 2024/2025 plans and help us identify future considerations for our program. Two initial thoughts from the team:</a:t>
            </a:r>
          </a:p>
          <a:p>
            <a:r>
              <a:rPr lang="en-US"/>
              <a:t>How can we  support and engage with individuals and community organizations?</a:t>
            </a:r>
          </a:p>
          <a:p>
            <a:r>
              <a:rPr lang="en-US"/>
              <a:t>What community priorities should we consider when choosing initiatives and where and how to deploy technologies?</a:t>
            </a:r>
          </a:p>
          <a:p>
            <a:endParaRPr lang="en-US"/>
          </a:p>
        </p:txBody>
      </p:sp>
      <p:sp>
        <p:nvSpPr>
          <p:cNvPr id="4" name="Slide Number Placeholder 3">
            <a:extLst>
              <a:ext uri="{FF2B5EF4-FFF2-40B4-BE49-F238E27FC236}">
                <a16:creationId xmlns:a16="http://schemas.microsoft.com/office/drawing/2014/main" id="{AF19D3E0-C784-EDF5-46EF-7846A7C6F3A8}"/>
              </a:ext>
            </a:extLst>
          </p:cNvPr>
          <p:cNvSpPr>
            <a:spLocks noGrp="1"/>
          </p:cNvSpPr>
          <p:nvPr>
            <p:ph type="sldNum" sz="quarter" idx="5"/>
          </p:nvPr>
        </p:nvSpPr>
        <p:spPr/>
        <p:txBody>
          <a:bodyPr/>
          <a:lstStyle/>
          <a:p>
            <a:fld id="{5696C25B-833D-3D4F-973F-9EF1529610D8}" type="slidenum">
              <a:rPr lang="en-US" smtClean="0"/>
              <a:t>3</a:t>
            </a:fld>
            <a:endParaRPr lang="en-US"/>
          </a:p>
        </p:txBody>
      </p:sp>
    </p:spTree>
    <p:extLst>
      <p:ext uri="{BB962C8B-B14F-4D97-AF65-F5344CB8AC3E}">
        <p14:creationId xmlns:p14="http://schemas.microsoft.com/office/powerpoint/2010/main" val="34588689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4AA8D-502A-F013-BC8B-0F5EBD3E83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45EFBA-860E-3D51-BA0A-4553C8A9EF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F4A2F4-3B58-F737-8CAE-7C701B5C08C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ACC6B7E-EC93-AA8A-022F-5088E41AF0A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96C25B-833D-3D4F-973F-9EF1529610D8}"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5849784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a:p>
        </p:txBody>
      </p:sp>
      <p:sp>
        <p:nvSpPr>
          <p:cNvPr id="4" name="Slide Number Placeholder 3"/>
          <p:cNvSpPr>
            <a:spLocks noGrp="1"/>
          </p:cNvSpPr>
          <p:nvPr>
            <p:ph type="sldNum" sz="quarter" idx="5"/>
          </p:nvPr>
        </p:nvSpPr>
        <p:spPr/>
        <p:txBody>
          <a:bodyPr/>
          <a:lstStyle/>
          <a:p>
            <a:fld id="{5696C25B-833D-3D4F-973F-9EF1529610D8}" type="slidenum">
              <a:rPr lang="en-US" smtClean="0"/>
              <a:t>5</a:t>
            </a:fld>
            <a:endParaRPr lang="en-US"/>
          </a:p>
        </p:txBody>
      </p:sp>
    </p:spTree>
    <p:extLst>
      <p:ext uri="{BB962C8B-B14F-4D97-AF65-F5344CB8AC3E}">
        <p14:creationId xmlns:p14="http://schemas.microsoft.com/office/powerpoint/2010/main" val="32901306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F8754F-165E-D372-3ECA-ABC9C64D9D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F06EED-A257-7C97-B8AD-F54EC776EA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3B3780-54F7-5835-182A-A63645D872B8}"/>
              </a:ext>
            </a:extLst>
          </p:cNvPr>
          <p:cNvSpPr>
            <a:spLocks noGrp="1"/>
          </p:cNvSpPr>
          <p:nvPr>
            <p:ph type="body" idx="1"/>
          </p:nvPr>
        </p:nvSpPr>
        <p:spPr/>
        <p:txBody>
          <a:bodyPr/>
          <a:lstStyle/>
          <a:p>
            <a:pPr marL="0" indent="0">
              <a:buNone/>
            </a:pPr>
            <a:endParaRPr lang="en-US"/>
          </a:p>
        </p:txBody>
      </p:sp>
      <p:sp>
        <p:nvSpPr>
          <p:cNvPr id="4" name="Slide Number Placeholder 3">
            <a:extLst>
              <a:ext uri="{FF2B5EF4-FFF2-40B4-BE49-F238E27FC236}">
                <a16:creationId xmlns:a16="http://schemas.microsoft.com/office/drawing/2014/main" id="{7F556B7F-6D83-105E-2273-62055933561C}"/>
              </a:ext>
            </a:extLst>
          </p:cNvPr>
          <p:cNvSpPr>
            <a:spLocks noGrp="1"/>
          </p:cNvSpPr>
          <p:nvPr>
            <p:ph type="sldNum" sz="quarter" idx="5"/>
          </p:nvPr>
        </p:nvSpPr>
        <p:spPr/>
        <p:txBody>
          <a:bodyPr/>
          <a:lstStyle/>
          <a:p>
            <a:fld id="{5696C25B-833D-3D4F-973F-9EF1529610D8}" type="slidenum">
              <a:rPr lang="en-US" smtClean="0"/>
              <a:t>6</a:t>
            </a:fld>
            <a:endParaRPr lang="en-US"/>
          </a:p>
        </p:txBody>
      </p:sp>
    </p:spTree>
    <p:extLst>
      <p:ext uri="{BB962C8B-B14F-4D97-AF65-F5344CB8AC3E}">
        <p14:creationId xmlns:p14="http://schemas.microsoft.com/office/powerpoint/2010/main" val="37553912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752F12-D541-9625-5640-43E0CF056F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291858-5EF2-AA50-336C-DBA7EAA60C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C0B82E-9907-610F-297C-B3B6C1B42A0F}"/>
              </a:ext>
            </a:extLst>
          </p:cNvPr>
          <p:cNvSpPr>
            <a:spLocks noGrp="1"/>
          </p:cNvSpPr>
          <p:nvPr>
            <p:ph type="body" idx="1"/>
          </p:nvPr>
        </p:nvSpPr>
        <p:spPr/>
        <p:txBody>
          <a:bodyPr/>
          <a:lstStyle/>
          <a:p>
            <a:pPr marL="0" indent="0">
              <a:buNone/>
            </a:pPr>
            <a:endParaRPr lang="en-US"/>
          </a:p>
        </p:txBody>
      </p:sp>
      <p:sp>
        <p:nvSpPr>
          <p:cNvPr id="4" name="Slide Number Placeholder 3">
            <a:extLst>
              <a:ext uri="{FF2B5EF4-FFF2-40B4-BE49-F238E27FC236}">
                <a16:creationId xmlns:a16="http://schemas.microsoft.com/office/drawing/2014/main" id="{870C526E-A40C-4355-6A8F-61D99086A8ED}"/>
              </a:ext>
            </a:extLst>
          </p:cNvPr>
          <p:cNvSpPr>
            <a:spLocks noGrp="1"/>
          </p:cNvSpPr>
          <p:nvPr>
            <p:ph type="sldNum" sz="quarter" idx="5"/>
          </p:nvPr>
        </p:nvSpPr>
        <p:spPr/>
        <p:txBody>
          <a:bodyPr/>
          <a:lstStyle/>
          <a:p>
            <a:fld id="{5696C25B-833D-3D4F-973F-9EF1529610D8}" type="slidenum">
              <a:rPr lang="en-US" smtClean="0"/>
              <a:t>7</a:t>
            </a:fld>
            <a:endParaRPr lang="en-US"/>
          </a:p>
        </p:txBody>
      </p:sp>
    </p:spTree>
    <p:extLst>
      <p:ext uri="{BB962C8B-B14F-4D97-AF65-F5344CB8AC3E}">
        <p14:creationId xmlns:p14="http://schemas.microsoft.com/office/powerpoint/2010/main" val="34259524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0C85FC-3B5A-6F38-7C6A-DD19A2CCDD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B280D2-3174-B98B-A167-FE9877262F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59B649-90CD-F057-1105-D26D3E36FF9A}"/>
              </a:ext>
            </a:extLst>
          </p:cNvPr>
          <p:cNvSpPr>
            <a:spLocks noGrp="1"/>
          </p:cNvSpPr>
          <p:nvPr>
            <p:ph type="body" idx="1"/>
          </p:nvPr>
        </p:nvSpPr>
        <p:spPr/>
        <p:txBody>
          <a:bodyPr/>
          <a:lstStyle/>
          <a:p>
            <a:pPr marL="0" indent="0">
              <a:buNone/>
            </a:pPr>
            <a:endParaRPr lang="en-US"/>
          </a:p>
        </p:txBody>
      </p:sp>
      <p:sp>
        <p:nvSpPr>
          <p:cNvPr id="4" name="Slide Number Placeholder 3">
            <a:extLst>
              <a:ext uri="{FF2B5EF4-FFF2-40B4-BE49-F238E27FC236}">
                <a16:creationId xmlns:a16="http://schemas.microsoft.com/office/drawing/2014/main" id="{F48AB44B-4F7B-7B78-7AE6-15A356CF4F25}"/>
              </a:ext>
            </a:extLst>
          </p:cNvPr>
          <p:cNvSpPr>
            <a:spLocks noGrp="1"/>
          </p:cNvSpPr>
          <p:nvPr>
            <p:ph type="sldNum" sz="quarter" idx="5"/>
          </p:nvPr>
        </p:nvSpPr>
        <p:spPr/>
        <p:txBody>
          <a:bodyPr/>
          <a:lstStyle/>
          <a:p>
            <a:fld id="{5696C25B-833D-3D4F-973F-9EF1529610D8}" type="slidenum">
              <a:rPr lang="en-US" smtClean="0"/>
              <a:t>8</a:t>
            </a:fld>
            <a:endParaRPr lang="en-US"/>
          </a:p>
        </p:txBody>
      </p:sp>
    </p:spTree>
    <p:extLst>
      <p:ext uri="{BB962C8B-B14F-4D97-AF65-F5344CB8AC3E}">
        <p14:creationId xmlns:p14="http://schemas.microsoft.com/office/powerpoint/2010/main" val="14183423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4D9BF4-428E-3B84-2C74-A522FFBA3A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69C733-2DEA-C68B-72B5-3AE5507772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114D69-A345-AFB1-6791-1B5726AF4DE0}"/>
              </a:ext>
            </a:extLst>
          </p:cNvPr>
          <p:cNvSpPr>
            <a:spLocks noGrp="1"/>
          </p:cNvSpPr>
          <p:nvPr>
            <p:ph type="body" idx="1"/>
          </p:nvPr>
        </p:nvSpPr>
        <p:spPr/>
        <p:txBody>
          <a:bodyPr/>
          <a:lstStyle/>
          <a:p>
            <a:pPr marL="0" indent="0">
              <a:buNone/>
            </a:pPr>
            <a:endParaRPr lang="en-US"/>
          </a:p>
        </p:txBody>
      </p:sp>
      <p:sp>
        <p:nvSpPr>
          <p:cNvPr id="4" name="Slide Number Placeholder 3">
            <a:extLst>
              <a:ext uri="{FF2B5EF4-FFF2-40B4-BE49-F238E27FC236}">
                <a16:creationId xmlns:a16="http://schemas.microsoft.com/office/drawing/2014/main" id="{1628DBFD-D442-58F4-81C0-2DBD768D46A8}"/>
              </a:ext>
            </a:extLst>
          </p:cNvPr>
          <p:cNvSpPr>
            <a:spLocks noGrp="1"/>
          </p:cNvSpPr>
          <p:nvPr>
            <p:ph type="sldNum" sz="quarter" idx="5"/>
          </p:nvPr>
        </p:nvSpPr>
        <p:spPr/>
        <p:txBody>
          <a:bodyPr/>
          <a:lstStyle/>
          <a:p>
            <a:fld id="{5696C25B-833D-3D4F-973F-9EF1529610D8}" type="slidenum">
              <a:rPr lang="en-US" smtClean="0"/>
              <a:t>9</a:t>
            </a:fld>
            <a:endParaRPr lang="en-US"/>
          </a:p>
        </p:txBody>
      </p:sp>
    </p:spTree>
    <p:extLst>
      <p:ext uri="{BB962C8B-B14F-4D97-AF65-F5344CB8AC3E}">
        <p14:creationId xmlns:p14="http://schemas.microsoft.com/office/powerpoint/2010/main" val="6313861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BAF31D-652F-EF3A-19BA-7D643AAEF5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85E3F5-294E-8FB7-E4B1-838739B79E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2EA2B3-4F3F-74C6-542B-99114F0E8025}"/>
              </a:ext>
            </a:extLst>
          </p:cNvPr>
          <p:cNvSpPr>
            <a:spLocks noGrp="1"/>
          </p:cNvSpPr>
          <p:nvPr>
            <p:ph type="body" idx="1"/>
          </p:nvPr>
        </p:nvSpPr>
        <p:spPr/>
        <p:txBody>
          <a:bodyPr/>
          <a:lstStyle/>
          <a:p>
            <a:pPr marL="0" indent="0">
              <a:buNone/>
            </a:pPr>
            <a:endParaRPr lang="en-US"/>
          </a:p>
        </p:txBody>
      </p:sp>
      <p:sp>
        <p:nvSpPr>
          <p:cNvPr id="4" name="Slide Number Placeholder 3">
            <a:extLst>
              <a:ext uri="{FF2B5EF4-FFF2-40B4-BE49-F238E27FC236}">
                <a16:creationId xmlns:a16="http://schemas.microsoft.com/office/drawing/2014/main" id="{8EC053E8-7C53-7946-D73D-AC09C17F2E40}"/>
              </a:ext>
            </a:extLst>
          </p:cNvPr>
          <p:cNvSpPr>
            <a:spLocks noGrp="1"/>
          </p:cNvSpPr>
          <p:nvPr>
            <p:ph type="sldNum" sz="quarter" idx="5"/>
          </p:nvPr>
        </p:nvSpPr>
        <p:spPr/>
        <p:txBody>
          <a:bodyPr/>
          <a:lstStyle/>
          <a:p>
            <a:fld id="{5696C25B-833D-3D4F-973F-9EF1529610D8}" type="slidenum">
              <a:rPr lang="en-US" smtClean="0"/>
              <a:t>10</a:t>
            </a:fld>
            <a:endParaRPr lang="en-US"/>
          </a:p>
        </p:txBody>
      </p:sp>
    </p:spTree>
    <p:extLst>
      <p:ext uri="{BB962C8B-B14F-4D97-AF65-F5344CB8AC3E}">
        <p14:creationId xmlns:p14="http://schemas.microsoft.com/office/powerpoint/2010/main" val="37165981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61383C-ED60-52AE-E383-E0E9F3BF4F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42709E-A283-F898-FF0D-DD1DEFC226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2F363D-A1B0-104A-BB68-EF63F33EFB2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2477816-EC11-BB6A-0ABD-C6EE9CBF3D6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96C25B-833D-3D4F-973F-9EF1529610D8}"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5286167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a:p>
            <a:endParaRPr lang="en-US"/>
          </a:p>
          <a:p>
            <a:endParaRPr lang="en-US"/>
          </a:p>
          <a:p>
            <a:pPr marL="0" marR="0">
              <a:lnSpc>
                <a:spcPct val="115000"/>
              </a:lnSpc>
              <a:spcAft>
                <a:spcPts val="800"/>
              </a:spcAft>
              <a:buNone/>
            </a:pPr>
            <a:r>
              <a:rPr lang="en-US" sz="1800" b="1" kern="0">
                <a:effectLst/>
                <a:latin typeface="Times New Roman" panose="02020603050405020304" pitchFamily="18" charset="0"/>
                <a:ea typeface="Times New Roman" panose="02020603050405020304" pitchFamily="18" charset="0"/>
                <a:cs typeface="Times New Roman" panose="02020603050405020304" pitchFamily="18" charset="0"/>
              </a:rPr>
              <a:t>Initiative 3: Energy Efficiency</a:t>
            </a:r>
            <a:endParaRPr lang="en-US" sz="1800" kern="10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nSpc>
                <a:spcPct val="115000"/>
              </a:lnSpc>
              <a:spcAft>
                <a:spcPts val="800"/>
              </a:spcAft>
              <a:buSzPts val="1000"/>
              <a:buFont typeface="Symbol" pitchFamily="2" charset="2"/>
              <a:buChar char=""/>
              <a:tabLst>
                <a:tab pos="457200" algn="l"/>
              </a:tabLs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What barriers to energy efficiency programs do residents in your communities face most often?</a:t>
            </a:r>
            <a:endParaRPr lang="en-US" sz="1800" kern="10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nSpc>
                <a:spcPct val="115000"/>
              </a:lnSpc>
              <a:spcAft>
                <a:spcPts val="800"/>
              </a:spcAft>
              <a:buSzPts val="1000"/>
              <a:buFont typeface="Symbol" pitchFamily="2" charset="2"/>
              <a:buChar char=""/>
              <a:tabLst>
                <a:tab pos="457200" algn="l"/>
              </a:tabLs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What kinds of co-benefits (e.g., indoor air quality, comfort, bill savings) matter most to your communities?</a:t>
            </a:r>
            <a:endParaRPr lang="en-US" sz="1800" kern="10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nSpc>
                <a:spcPct val="115000"/>
              </a:lnSpc>
              <a:spcAft>
                <a:spcPts val="800"/>
              </a:spcAft>
              <a:buSzPts val="1000"/>
              <a:buFont typeface="Symbol" pitchFamily="2" charset="2"/>
              <a:buChar char=""/>
              <a:tabLst>
                <a:tab pos="457200" algn="l"/>
              </a:tabLst>
            </a:pPr>
            <a:r>
              <a:rPr lang="en-US" sz="1800" kern="0">
                <a:effectLst/>
                <a:latin typeface="Times New Roman" panose="02020603050405020304" pitchFamily="18" charset="0"/>
                <a:ea typeface="Times New Roman" panose="02020603050405020304" pitchFamily="18" charset="0"/>
                <a:cs typeface="Times New Roman" panose="02020603050405020304" pitchFamily="18" charset="0"/>
              </a:rPr>
              <a:t>How can we design RD&amp;D pilots so that they directly inform future ESJ-focused efficiency programs?</a:t>
            </a:r>
            <a:endParaRPr lang="en-US" sz="1800" kern="100">
              <a:effectLst/>
              <a:latin typeface="Aptos" panose="020B0004020202020204" pitchFamily="34" charset="0"/>
              <a:ea typeface="Aptos" panose="020B0004020202020204" pitchFamily="34" charset="0"/>
              <a:cs typeface="Times New Roman" panose="02020603050405020304" pitchFamily="18" charset="0"/>
            </a:endParaRPr>
          </a:p>
          <a:p>
            <a:endParaRPr lang="en-US"/>
          </a:p>
        </p:txBody>
      </p:sp>
      <p:sp>
        <p:nvSpPr>
          <p:cNvPr id="4" name="Slide Number Placeholder 3"/>
          <p:cNvSpPr>
            <a:spLocks noGrp="1"/>
          </p:cNvSpPr>
          <p:nvPr>
            <p:ph type="sldNum" sz="quarter" idx="5"/>
          </p:nvPr>
        </p:nvSpPr>
        <p:spPr/>
        <p:txBody>
          <a:bodyPr/>
          <a:lstStyle/>
          <a:p>
            <a:fld id="{5696C25B-833D-3D4F-973F-9EF1529610D8}" type="slidenum">
              <a:rPr lang="en-US" smtClean="0"/>
              <a:t>12</a:t>
            </a:fld>
            <a:endParaRPr lang="en-US"/>
          </a:p>
        </p:txBody>
      </p:sp>
    </p:spTree>
    <p:extLst>
      <p:ext uri="{BB962C8B-B14F-4D97-AF65-F5344CB8AC3E}">
        <p14:creationId xmlns:p14="http://schemas.microsoft.com/office/powerpoint/2010/main" val="17937057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696C25B-833D-3D4F-973F-9EF1529610D8}" type="slidenum">
              <a:rPr lang="en-US" smtClean="0"/>
              <a:t>13</a:t>
            </a:fld>
            <a:endParaRPr lang="en-US"/>
          </a:p>
        </p:txBody>
      </p:sp>
    </p:spTree>
    <p:extLst>
      <p:ext uri="{BB962C8B-B14F-4D97-AF65-F5344CB8AC3E}">
        <p14:creationId xmlns:p14="http://schemas.microsoft.com/office/powerpoint/2010/main" val="39246373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EBBAEE-7F94-559C-2AE5-771DFA0284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1767A0-4937-1C52-E4BF-CF0376447E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4798D4-586A-C45E-AE68-216F7B2D3B1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6CB1777-EA23-B580-3A85-00ABC8DAF745}"/>
              </a:ext>
            </a:extLst>
          </p:cNvPr>
          <p:cNvSpPr>
            <a:spLocks noGrp="1"/>
          </p:cNvSpPr>
          <p:nvPr>
            <p:ph type="sldNum" sz="quarter" idx="5"/>
          </p:nvPr>
        </p:nvSpPr>
        <p:spPr/>
        <p:txBody>
          <a:bodyPr/>
          <a:lstStyle/>
          <a:p>
            <a:fld id="{5696C25B-833D-3D4F-973F-9EF1529610D8}" type="slidenum">
              <a:rPr lang="en-US" smtClean="0"/>
              <a:t>14</a:t>
            </a:fld>
            <a:endParaRPr lang="en-US"/>
          </a:p>
        </p:txBody>
      </p:sp>
    </p:spTree>
    <p:extLst>
      <p:ext uri="{BB962C8B-B14F-4D97-AF65-F5344CB8AC3E}">
        <p14:creationId xmlns:p14="http://schemas.microsoft.com/office/powerpoint/2010/main" val="19928834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696C25B-833D-3D4F-973F-9EF1529610D8}" type="slidenum">
              <a:rPr lang="en-US" smtClean="0"/>
              <a:t>15</a:t>
            </a:fld>
            <a:endParaRPr lang="en-US"/>
          </a:p>
        </p:txBody>
      </p:sp>
    </p:spTree>
    <p:extLst>
      <p:ext uri="{BB962C8B-B14F-4D97-AF65-F5344CB8AC3E}">
        <p14:creationId xmlns:p14="http://schemas.microsoft.com/office/powerpoint/2010/main" val="28050630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1997AD-C14D-E77B-7389-B63C2D2176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5D284F-9919-405F-6F4B-BB960F3187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D617B7-C919-79FE-796C-79602C573AE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70B1753-8F27-D462-CFDD-F7080CEE15E7}"/>
              </a:ext>
            </a:extLst>
          </p:cNvPr>
          <p:cNvSpPr>
            <a:spLocks noGrp="1"/>
          </p:cNvSpPr>
          <p:nvPr>
            <p:ph type="sldNum" sz="quarter" idx="5"/>
          </p:nvPr>
        </p:nvSpPr>
        <p:spPr/>
        <p:txBody>
          <a:bodyPr/>
          <a:lstStyle/>
          <a:p>
            <a:fld id="{5696C25B-833D-3D4F-973F-9EF1529610D8}" type="slidenum">
              <a:rPr lang="en-US" smtClean="0"/>
              <a:t>16</a:t>
            </a:fld>
            <a:endParaRPr lang="en-US"/>
          </a:p>
        </p:txBody>
      </p:sp>
    </p:spTree>
    <p:extLst>
      <p:ext uri="{BB962C8B-B14F-4D97-AF65-F5344CB8AC3E}">
        <p14:creationId xmlns:p14="http://schemas.microsoft.com/office/powerpoint/2010/main" val="5271166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9E93EF-6BA9-FA46-8C64-69D37380EA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F25422-31C5-299F-17D4-642C1E46A5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2BD1FD-8E4D-C417-980C-F2FE134FC05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0E93DAC-F3EF-677F-D0AF-27F29BA9466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96C25B-833D-3D4F-973F-9EF1529610D8}"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5847577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457200" rtl="0" eaLnBrk="1" fontAlgn="base" latinLnBrk="0" hangingPunct="1">
              <a:lnSpc>
                <a:spcPct val="100000"/>
              </a:lnSpc>
              <a:spcBef>
                <a:spcPct val="0"/>
              </a:spcBef>
              <a:spcAft>
                <a:spcPct val="0"/>
              </a:spcAft>
              <a:buClrTx/>
              <a:buSzTx/>
              <a:buFontTx/>
              <a:buNone/>
              <a:tabLst/>
              <a:defRPr/>
            </a:pPr>
            <a:fld id="{D1F2C99B-35A8-414E-B10E-6D5B16AEA133}"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pitchFamily="34" charset="0"/>
                <a:ea typeface="MS PGothic" panose="020B0600070205080204" pitchFamily="34" charset="-128"/>
                <a:cs typeface="+mn-cs"/>
              </a:rPr>
              <a:pPr marL="0" marR="0" lvl="0" indent="0" algn="r" defTabSz="4572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S PGothic" panose="020B0600070205080204" pitchFamily="34" charset="-128"/>
              <a:cs typeface="+mn-cs"/>
            </a:endParaRPr>
          </a:p>
        </p:txBody>
      </p:sp>
    </p:spTree>
    <p:extLst>
      <p:ext uri="{BB962C8B-B14F-4D97-AF65-F5344CB8AC3E}">
        <p14:creationId xmlns:p14="http://schemas.microsoft.com/office/powerpoint/2010/main" val="9462539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78AE0F-8685-967A-8D23-1C8C359EC41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255B233-6BA9-6184-545E-2C6F2982F0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B4C32ED-042B-DBCC-F838-E67471A81388}"/>
              </a:ext>
            </a:extLst>
          </p:cNvPr>
          <p:cNvSpPr>
            <a:spLocks noGrp="1"/>
          </p:cNvSpPr>
          <p:nvPr>
            <p:ph type="dt" sz="half" idx="10"/>
          </p:nvPr>
        </p:nvSpPr>
        <p:spPr/>
        <p:txBody>
          <a:bodyPr/>
          <a:lstStyle/>
          <a:p>
            <a:fld id="{0E693B96-A09F-F640-A78A-17F0CB9C708A}" type="datetime1">
              <a:rPr lang="en-US" smtClean="0"/>
              <a:t>4/16/2025</a:t>
            </a:fld>
            <a:endParaRPr lang="en-US"/>
          </a:p>
        </p:txBody>
      </p:sp>
      <p:sp>
        <p:nvSpPr>
          <p:cNvPr id="5" name="Footer Placeholder 4">
            <a:extLst>
              <a:ext uri="{FF2B5EF4-FFF2-40B4-BE49-F238E27FC236}">
                <a16:creationId xmlns:a16="http://schemas.microsoft.com/office/drawing/2014/main" id="{A9E9C685-54F3-4A01-50C7-DF64A93628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379F2C7-A7A5-BF8F-7BF0-8AB2AD4B7622}"/>
              </a:ext>
            </a:extLst>
          </p:cNvPr>
          <p:cNvSpPr>
            <a:spLocks noGrp="1"/>
          </p:cNvSpPr>
          <p:nvPr>
            <p:ph type="sldNum" sz="quarter" idx="12"/>
          </p:nvPr>
        </p:nvSpPr>
        <p:spPr/>
        <p:txBody>
          <a:bodyPr/>
          <a:lstStyle/>
          <a:p>
            <a:fld id="{975F71D1-CDF5-4F87-AC99-3FCF0E7D3F9F}" type="slidenum">
              <a:rPr lang="en-US" smtClean="0"/>
              <a:t>‹#›</a:t>
            </a:fld>
            <a:endParaRPr lang="en-US"/>
          </a:p>
        </p:txBody>
      </p:sp>
    </p:spTree>
    <p:extLst>
      <p:ext uri="{BB962C8B-B14F-4D97-AF65-F5344CB8AC3E}">
        <p14:creationId xmlns:p14="http://schemas.microsoft.com/office/powerpoint/2010/main" val="33365482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2B182-ACDE-FEA5-7F68-6F97667C6E1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F19F6BD-13D5-C6A3-0355-A008EFFA260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70BDA5A-2E77-9EB5-FF76-2C029D26B951}"/>
              </a:ext>
            </a:extLst>
          </p:cNvPr>
          <p:cNvSpPr>
            <a:spLocks noGrp="1"/>
          </p:cNvSpPr>
          <p:nvPr>
            <p:ph type="dt" sz="half" idx="10"/>
          </p:nvPr>
        </p:nvSpPr>
        <p:spPr/>
        <p:txBody>
          <a:bodyPr/>
          <a:lstStyle/>
          <a:p>
            <a:fld id="{2F7A1D69-41EB-B64A-B30C-95E2B093589F}" type="datetime1">
              <a:rPr lang="en-US" smtClean="0"/>
              <a:t>4/16/2025</a:t>
            </a:fld>
            <a:endParaRPr lang="en-US"/>
          </a:p>
        </p:txBody>
      </p:sp>
      <p:sp>
        <p:nvSpPr>
          <p:cNvPr id="5" name="Footer Placeholder 4">
            <a:extLst>
              <a:ext uri="{FF2B5EF4-FFF2-40B4-BE49-F238E27FC236}">
                <a16:creationId xmlns:a16="http://schemas.microsoft.com/office/drawing/2014/main" id="{E50FFB25-E4ED-1718-B72F-1FE119EDF7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D17D7-9A4F-6F77-01C7-4B7B14DFC50E}"/>
              </a:ext>
            </a:extLst>
          </p:cNvPr>
          <p:cNvSpPr>
            <a:spLocks noGrp="1"/>
          </p:cNvSpPr>
          <p:nvPr>
            <p:ph type="sldNum" sz="quarter" idx="12"/>
          </p:nvPr>
        </p:nvSpPr>
        <p:spPr/>
        <p:txBody>
          <a:bodyPr/>
          <a:lstStyle/>
          <a:p>
            <a:fld id="{975F71D1-CDF5-4F87-AC99-3FCF0E7D3F9F}" type="slidenum">
              <a:rPr lang="en-US" smtClean="0"/>
              <a:t>‹#›</a:t>
            </a:fld>
            <a:endParaRPr lang="en-US"/>
          </a:p>
        </p:txBody>
      </p:sp>
    </p:spTree>
    <p:extLst>
      <p:ext uri="{BB962C8B-B14F-4D97-AF65-F5344CB8AC3E}">
        <p14:creationId xmlns:p14="http://schemas.microsoft.com/office/powerpoint/2010/main" val="23382905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3ED48-6DFF-4A15-53F1-34D8D600434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47999CD-392D-5259-DA44-BB390FD195A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200090C-70D6-22FE-B28A-0ADFFB808A57}"/>
              </a:ext>
            </a:extLst>
          </p:cNvPr>
          <p:cNvSpPr>
            <a:spLocks noGrp="1"/>
          </p:cNvSpPr>
          <p:nvPr>
            <p:ph type="dt" sz="half" idx="10"/>
          </p:nvPr>
        </p:nvSpPr>
        <p:spPr/>
        <p:txBody>
          <a:bodyPr/>
          <a:lstStyle/>
          <a:p>
            <a:fld id="{6257A782-34D1-B343-9726-37BC1A754DC5}" type="datetime1">
              <a:rPr lang="en-US" smtClean="0"/>
              <a:t>4/16/2025</a:t>
            </a:fld>
            <a:endParaRPr lang="en-US"/>
          </a:p>
        </p:txBody>
      </p:sp>
      <p:sp>
        <p:nvSpPr>
          <p:cNvPr id="5" name="Footer Placeholder 4">
            <a:extLst>
              <a:ext uri="{FF2B5EF4-FFF2-40B4-BE49-F238E27FC236}">
                <a16:creationId xmlns:a16="http://schemas.microsoft.com/office/drawing/2014/main" id="{30B49A58-1492-7308-ED74-6EC36AD3A55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48C7DF-85D9-983F-A5B3-E6D56723A752}"/>
              </a:ext>
            </a:extLst>
          </p:cNvPr>
          <p:cNvSpPr>
            <a:spLocks noGrp="1"/>
          </p:cNvSpPr>
          <p:nvPr>
            <p:ph type="sldNum" sz="quarter" idx="12"/>
          </p:nvPr>
        </p:nvSpPr>
        <p:spPr/>
        <p:txBody>
          <a:bodyPr/>
          <a:lstStyle/>
          <a:p>
            <a:fld id="{975F71D1-CDF5-4F87-AC99-3FCF0E7D3F9F}" type="slidenum">
              <a:rPr lang="en-US" smtClean="0"/>
              <a:t>‹#›</a:t>
            </a:fld>
            <a:endParaRPr lang="en-US"/>
          </a:p>
        </p:txBody>
      </p:sp>
    </p:spTree>
    <p:extLst>
      <p:ext uri="{BB962C8B-B14F-4D97-AF65-F5344CB8AC3E}">
        <p14:creationId xmlns:p14="http://schemas.microsoft.com/office/powerpoint/2010/main" val="4813744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EA4AC-C9CE-DAE6-75D3-00C4282F018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12F2D97-3647-261D-9B05-714843FB198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47B7D45-876E-B33E-88A4-11758B38AA4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E2B4156-607E-9A49-EE9D-1C2CA36CA555}"/>
              </a:ext>
            </a:extLst>
          </p:cNvPr>
          <p:cNvSpPr>
            <a:spLocks noGrp="1"/>
          </p:cNvSpPr>
          <p:nvPr>
            <p:ph type="dt" sz="half" idx="10"/>
          </p:nvPr>
        </p:nvSpPr>
        <p:spPr/>
        <p:txBody>
          <a:bodyPr/>
          <a:lstStyle/>
          <a:p>
            <a:fld id="{0F501A65-D8FD-394D-8A31-285C05DD5D04}" type="datetime1">
              <a:rPr lang="en-US" smtClean="0"/>
              <a:t>4/16/2025</a:t>
            </a:fld>
            <a:endParaRPr lang="en-US"/>
          </a:p>
        </p:txBody>
      </p:sp>
      <p:sp>
        <p:nvSpPr>
          <p:cNvPr id="6" name="Footer Placeholder 5">
            <a:extLst>
              <a:ext uri="{FF2B5EF4-FFF2-40B4-BE49-F238E27FC236}">
                <a16:creationId xmlns:a16="http://schemas.microsoft.com/office/drawing/2014/main" id="{7741E2C5-AA04-7DFC-343F-1D8E402D41E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B250181-0DAC-256E-5C16-FBCA9C59110D}"/>
              </a:ext>
            </a:extLst>
          </p:cNvPr>
          <p:cNvSpPr>
            <a:spLocks noGrp="1"/>
          </p:cNvSpPr>
          <p:nvPr>
            <p:ph type="sldNum" sz="quarter" idx="12"/>
          </p:nvPr>
        </p:nvSpPr>
        <p:spPr/>
        <p:txBody>
          <a:bodyPr/>
          <a:lstStyle/>
          <a:p>
            <a:fld id="{975F71D1-CDF5-4F87-AC99-3FCF0E7D3F9F}" type="slidenum">
              <a:rPr lang="en-US" smtClean="0"/>
              <a:t>‹#›</a:t>
            </a:fld>
            <a:endParaRPr lang="en-US"/>
          </a:p>
        </p:txBody>
      </p:sp>
    </p:spTree>
    <p:extLst>
      <p:ext uri="{BB962C8B-B14F-4D97-AF65-F5344CB8AC3E}">
        <p14:creationId xmlns:p14="http://schemas.microsoft.com/office/powerpoint/2010/main" val="1601223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077088-7C42-E13B-9D7B-47EFB0B2722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63FD62D-0C55-2CF8-0DA4-D113F6B53E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8649D19-C319-3F28-26FF-C4C76659131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F7CDB31-95C3-6074-2771-4247DC654AC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00F5EAF-2482-8972-ACB4-9529220CFAD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B751038-18BD-289D-6687-EAC60692BAA6}"/>
              </a:ext>
            </a:extLst>
          </p:cNvPr>
          <p:cNvSpPr>
            <a:spLocks noGrp="1"/>
          </p:cNvSpPr>
          <p:nvPr>
            <p:ph type="dt" sz="half" idx="10"/>
          </p:nvPr>
        </p:nvSpPr>
        <p:spPr/>
        <p:txBody>
          <a:bodyPr/>
          <a:lstStyle/>
          <a:p>
            <a:fld id="{38C9CA14-70C1-6849-AB5C-0DA477A65955}" type="datetime1">
              <a:rPr lang="en-US" smtClean="0"/>
              <a:t>4/16/2025</a:t>
            </a:fld>
            <a:endParaRPr lang="en-US"/>
          </a:p>
        </p:txBody>
      </p:sp>
      <p:sp>
        <p:nvSpPr>
          <p:cNvPr id="8" name="Footer Placeholder 7">
            <a:extLst>
              <a:ext uri="{FF2B5EF4-FFF2-40B4-BE49-F238E27FC236}">
                <a16:creationId xmlns:a16="http://schemas.microsoft.com/office/drawing/2014/main" id="{5B917F23-D804-E735-0F21-091D65C1FB8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950E47B-15DA-349A-6688-EA160EBE2F90}"/>
              </a:ext>
            </a:extLst>
          </p:cNvPr>
          <p:cNvSpPr>
            <a:spLocks noGrp="1"/>
          </p:cNvSpPr>
          <p:nvPr>
            <p:ph type="sldNum" sz="quarter" idx="12"/>
          </p:nvPr>
        </p:nvSpPr>
        <p:spPr/>
        <p:txBody>
          <a:bodyPr/>
          <a:lstStyle/>
          <a:p>
            <a:fld id="{975F71D1-CDF5-4F87-AC99-3FCF0E7D3F9F}" type="slidenum">
              <a:rPr lang="en-US" smtClean="0"/>
              <a:t>‹#›</a:t>
            </a:fld>
            <a:endParaRPr lang="en-US"/>
          </a:p>
        </p:txBody>
      </p:sp>
    </p:spTree>
    <p:extLst>
      <p:ext uri="{BB962C8B-B14F-4D97-AF65-F5344CB8AC3E}">
        <p14:creationId xmlns:p14="http://schemas.microsoft.com/office/powerpoint/2010/main" val="671572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CCDBE-3DCD-D8B6-95A7-08F1F3042A5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11F4CB4-5287-AEC5-93C7-E50DE799C6B6}"/>
              </a:ext>
            </a:extLst>
          </p:cNvPr>
          <p:cNvSpPr>
            <a:spLocks noGrp="1"/>
          </p:cNvSpPr>
          <p:nvPr>
            <p:ph type="dt" sz="half" idx="10"/>
          </p:nvPr>
        </p:nvSpPr>
        <p:spPr/>
        <p:txBody>
          <a:bodyPr/>
          <a:lstStyle/>
          <a:p>
            <a:fld id="{B431AB17-25C5-2C47-A2E8-EC37928BB73E}" type="datetime1">
              <a:rPr lang="en-US" smtClean="0"/>
              <a:t>4/16/2025</a:t>
            </a:fld>
            <a:endParaRPr lang="en-US"/>
          </a:p>
        </p:txBody>
      </p:sp>
      <p:sp>
        <p:nvSpPr>
          <p:cNvPr id="4" name="Footer Placeholder 3">
            <a:extLst>
              <a:ext uri="{FF2B5EF4-FFF2-40B4-BE49-F238E27FC236}">
                <a16:creationId xmlns:a16="http://schemas.microsoft.com/office/drawing/2014/main" id="{4B6CAE99-723E-EEAB-45E9-E3CAAFB6E48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CF0FF28-DA26-4C80-0423-15B4C6ADD366}"/>
              </a:ext>
            </a:extLst>
          </p:cNvPr>
          <p:cNvSpPr>
            <a:spLocks noGrp="1"/>
          </p:cNvSpPr>
          <p:nvPr>
            <p:ph type="sldNum" sz="quarter" idx="12"/>
          </p:nvPr>
        </p:nvSpPr>
        <p:spPr/>
        <p:txBody>
          <a:bodyPr/>
          <a:lstStyle/>
          <a:p>
            <a:fld id="{975F71D1-CDF5-4F87-AC99-3FCF0E7D3F9F}" type="slidenum">
              <a:rPr lang="en-US" smtClean="0"/>
              <a:t>‹#›</a:t>
            </a:fld>
            <a:endParaRPr lang="en-US"/>
          </a:p>
        </p:txBody>
      </p:sp>
    </p:spTree>
    <p:extLst>
      <p:ext uri="{BB962C8B-B14F-4D97-AF65-F5344CB8AC3E}">
        <p14:creationId xmlns:p14="http://schemas.microsoft.com/office/powerpoint/2010/main" val="255893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E842BF-B424-EC35-3924-DCBBC5DE5D48}"/>
              </a:ext>
            </a:extLst>
          </p:cNvPr>
          <p:cNvSpPr>
            <a:spLocks noGrp="1"/>
          </p:cNvSpPr>
          <p:nvPr>
            <p:ph type="dt" sz="half" idx="10"/>
          </p:nvPr>
        </p:nvSpPr>
        <p:spPr/>
        <p:txBody>
          <a:bodyPr/>
          <a:lstStyle/>
          <a:p>
            <a:fld id="{5E537113-093C-9C40-85AC-4533E08C7819}" type="datetime1">
              <a:rPr lang="en-US" smtClean="0"/>
              <a:t>4/16/2025</a:t>
            </a:fld>
            <a:endParaRPr lang="en-US"/>
          </a:p>
        </p:txBody>
      </p:sp>
      <p:sp>
        <p:nvSpPr>
          <p:cNvPr id="3" name="Footer Placeholder 2">
            <a:extLst>
              <a:ext uri="{FF2B5EF4-FFF2-40B4-BE49-F238E27FC236}">
                <a16:creationId xmlns:a16="http://schemas.microsoft.com/office/drawing/2014/main" id="{52D3FA4C-6917-3396-1841-B53A3096D4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2400BE5-4946-B00D-C3BB-69C2933F90BC}"/>
              </a:ext>
            </a:extLst>
          </p:cNvPr>
          <p:cNvSpPr>
            <a:spLocks noGrp="1"/>
          </p:cNvSpPr>
          <p:nvPr>
            <p:ph type="sldNum" sz="quarter" idx="12"/>
          </p:nvPr>
        </p:nvSpPr>
        <p:spPr/>
        <p:txBody>
          <a:bodyPr/>
          <a:lstStyle/>
          <a:p>
            <a:fld id="{975F71D1-CDF5-4F87-AC99-3FCF0E7D3F9F}" type="slidenum">
              <a:rPr lang="en-US" smtClean="0"/>
              <a:t>‹#›</a:t>
            </a:fld>
            <a:endParaRPr lang="en-US"/>
          </a:p>
        </p:txBody>
      </p:sp>
    </p:spTree>
    <p:extLst>
      <p:ext uri="{BB962C8B-B14F-4D97-AF65-F5344CB8AC3E}">
        <p14:creationId xmlns:p14="http://schemas.microsoft.com/office/powerpoint/2010/main" val="20678538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F9EFF-E90C-EB88-D2B1-CA8414C10A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D5E37F5-B672-4F86-560D-9DC50DB601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F1EA024-F08B-7643-78C7-4E54AE85AA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E86134-D729-C206-3439-EAC8B4F02657}"/>
              </a:ext>
            </a:extLst>
          </p:cNvPr>
          <p:cNvSpPr>
            <a:spLocks noGrp="1"/>
          </p:cNvSpPr>
          <p:nvPr>
            <p:ph type="dt" sz="half" idx="10"/>
          </p:nvPr>
        </p:nvSpPr>
        <p:spPr/>
        <p:txBody>
          <a:bodyPr/>
          <a:lstStyle/>
          <a:p>
            <a:fld id="{9AF95613-0F02-6D46-8124-356C10ACDFB4}" type="datetime1">
              <a:rPr lang="en-US" smtClean="0"/>
              <a:t>4/16/2025</a:t>
            </a:fld>
            <a:endParaRPr lang="en-US"/>
          </a:p>
        </p:txBody>
      </p:sp>
      <p:sp>
        <p:nvSpPr>
          <p:cNvPr id="6" name="Footer Placeholder 5">
            <a:extLst>
              <a:ext uri="{FF2B5EF4-FFF2-40B4-BE49-F238E27FC236}">
                <a16:creationId xmlns:a16="http://schemas.microsoft.com/office/drawing/2014/main" id="{E5EBC19A-2D73-71D2-5445-262654EC6F9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AFA85B-980F-F2AB-AE70-C92FD0DADB56}"/>
              </a:ext>
            </a:extLst>
          </p:cNvPr>
          <p:cNvSpPr>
            <a:spLocks noGrp="1"/>
          </p:cNvSpPr>
          <p:nvPr>
            <p:ph type="sldNum" sz="quarter" idx="12"/>
          </p:nvPr>
        </p:nvSpPr>
        <p:spPr/>
        <p:txBody>
          <a:bodyPr/>
          <a:lstStyle/>
          <a:p>
            <a:fld id="{975F71D1-CDF5-4F87-AC99-3FCF0E7D3F9F}" type="slidenum">
              <a:rPr lang="en-US" smtClean="0"/>
              <a:t>‹#›</a:t>
            </a:fld>
            <a:endParaRPr lang="en-US"/>
          </a:p>
        </p:txBody>
      </p:sp>
    </p:spTree>
    <p:extLst>
      <p:ext uri="{BB962C8B-B14F-4D97-AF65-F5344CB8AC3E}">
        <p14:creationId xmlns:p14="http://schemas.microsoft.com/office/powerpoint/2010/main" val="29047931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B1B06-CB68-AA49-5C77-9F1F8E6DA3B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2FCB487-C899-317E-C70F-95D13E920C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910CA63-F15F-73C0-C404-3E11B4FF27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08917A-294B-4FB6-E20D-F1EC3E0B53B7}"/>
              </a:ext>
            </a:extLst>
          </p:cNvPr>
          <p:cNvSpPr>
            <a:spLocks noGrp="1"/>
          </p:cNvSpPr>
          <p:nvPr>
            <p:ph type="dt" sz="half" idx="10"/>
          </p:nvPr>
        </p:nvSpPr>
        <p:spPr/>
        <p:txBody>
          <a:bodyPr/>
          <a:lstStyle/>
          <a:p>
            <a:fld id="{FF72D29B-8D43-9644-B2D2-65F049673659}" type="datetime1">
              <a:rPr lang="en-US" smtClean="0"/>
              <a:t>4/16/2025</a:t>
            </a:fld>
            <a:endParaRPr lang="en-US"/>
          </a:p>
        </p:txBody>
      </p:sp>
      <p:sp>
        <p:nvSpPr>
          <p:cNvPr id="6" name="Footer Placeholder 5">
            <a:extLst>
              <a:ext uri="{FF2B5EF4-FFF2-40B4-BE49-F238E27FC236}">
                <a16:creationId xmlns:a16="http://schemas.microsoft.com/office/drawing/2014/main" id="{886DFC38-7F73-3787-7CBF-9DB37C488D1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E24AC23-0971-DEC1-49E7-B79218C3BC2C}"/>
              </a:ext>
            </a:extLst>
          </p:cNvPr>
          <p:cNvSpPr>
            <a:spLocks noGrp="1"/>
          </p:cNvSpPr>
          <p:nvPr>
            <p:ph type="sldNum" sz="quarter" idx="12"/>
          </p:nvPr>
        </p:nvSpPr>
        <p:spPr/>
        <p:txBody>
          <a:bodyPr/>
          <a:lstStyle/>
          <a:p>
            <a:fld id="{975F71D1-CDF5-4F87-AC99-3FCF0E7D3F9F}" type="slidenum">
              <a:rPr lang="en-US" smtClean="0"/>
              <a:t>‹#›</a:t>
            </a:fld>
            <a:endParaRPr lang="en-US"/>
          </a:p>
        </p:txBody>
      </p:sp>
    </p:spTree>
    <p:extLst>
      <p:ext uri="{BB962C8B-B14F-4D97-AF65-F5344CB8AC3E}">
        <p14:creationId xmlns:p14="http://schemas.microsoft.com/office/powerpoint/2010/main" val="689059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62EE8-A1A5-C738-93B7-8EBC32F2BBD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3D95982-B652-5FBE-8F30-72B3DD0E083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8E63314-6050-230D-8E95-6659865F9862}"/>
              </a:ext>
            </a:extLst>
          </p:cNvPr>
          <p:cNvSpPr>
            <a:spLocks noGrp="1"/>
          </p:cNvSpPr>
          <p:nvPr>
            <p:ph type="dt" sz="half" idx="10"/>
          </p:nvPr>
        </p:nvSpPr>
        <p:spPr/>
        <p:txBody>
          <a:bodyPr/>
          <a:lstStyle/>
          <a:p>
            <a:fld id="{6B999F4D-976B-6C41-86AD-541F8C68F1DD}" type="datetime1">
              <a:rPr lang="en-US" smtClean="0"/>
              <a:t>4/16/2025</a:t>
            </a:fld>
            <a:endParaRPr lang="en-US"/>
          </a:p>
        </p:txBody>
      </p:sp>
      <p:sp>
        <p:nvSpPr>
          <p:cNvPr id="5" name="Footer Placeholder 4">
            <a:extLst>
              <a:ext uri="{FF2B5EF4-FFF2-40B4-BE49-F238E27FC236}">
                <a16:creationId xmlns:a16="http://schemas.microsoft.com/office/drawing/2014/main" id="{31C75D2D-2240-5A4C-7A9A-934EDA57FF4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C813962-B760-C42A-9040-21B09FD83EBB}"/>
              </a:ext>
            </a:extLst>
          </p:cNvPr>
          <p:cNvSpPr>
            <a:spLocks noGrp="1"/>
          </p:cNvSpPr>
          <p:nvPr>
            <p:ph type="sldNum" sz="quarter" idx="12"/>
          </p:nvPr>
        </p:nvSpPr>
        <p:spPr/>
        <p:txBody>
          <a:bodyPr/>
          <a:lstStyle/>
          <a:p>
            <a:fld id="{975F71D1-CDF5-4F87-AC99-3FCF0E7D3F9F}" type="slidenum">
              <a:rPr lang="en-US" smtClean="0"/>
              <a:t>‹#›</a:t>
            </a:fld>
            <a:endParaRPr lang="en-US"/>
          </a:p>
        </p:txBody>
      </p:sp>
    </p:spTree>
    <p:extLst>
      <p:ext uri="{BB962C8B-B14F-4D97-AF65-F5344CB8AC3E}">
        <p14:creationId xmlns:p14="http://schemas.microsoft.com/office/powerpoint/2010/main" val="1495342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0DAA01A-E5B9-8BEE-F64D-0685C9500FA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68222B0-B897-0E96-1BC9-D67D464D9B7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D4A734E-5ACE-8797-59B8-BAB6FBFAE723}"/>
              </a:ext>
            </a:extLst>
          </p:cNvPr>
          <p:cNvSpPr>
            <a:spLocks noGrp="1"/>
          </p:cNvSpPr>
          <p:nvPr>
            <p:ph type="dt" sz="half" idx="10"/>
          </p:nvPr>
        </p:nvSpPr>
        <p:spPr/>
        <p:txBody>
          <a:bodyPr/>
          <a:lstStyle/>
          <a:p>
            <a:fld id="{FB7CFD02-AFD8-0F44-9959-8C0AAABAA569}" type="datetime1">
              <a:rPr lang="en-US" smtClean="0"/>
              <a:t>4/16/2025</a:t>
            </a:fld>
            <a:endParaRPr lang="en-US"/>
          </a:p>
        </p:txBody>
      </p:sp>
      <p:sp>
        <p:nvSpPr>
          <p:cNvPr id="5" name="Footer Placeholder 4">
            <a:extLst>
              <a:ext uri="{FF2B5EF4-FFF2-40B4-BE49-F238E27FC236}">
                <a16:creationId xmlns:a16="http://schemas.microsoft.com/office/drawing/2014/main" id="{C6D8E977-EA56-AE04-1D0A-743F5C8181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065CEDA-B5CA-0B2C-5E35-35A647E024D5}"/>
              </a:ext>
            </a:extLst>
          </p:cNvPr>
          <p:cNvSpPr>
            <a:spLocks noGrp="1"/>
          </p:cNvSpPr>
          <p:nvPr>
            <p:ph type="sldNum" sz="quarter" idx="12"/>
          </p:nvPr>
        </p:nvSpPr>
        <p:spPr/>
        <p:txBody>
          <a:bodyPr/>
          <a:lstStyle/>
          <a:p>
            <a:fld id="{975F71D1-CDF5-4F87-AC99-3FCF0E7D3F9F}" type="slidenum">
              <a:rPr lang="en-US" smtClean="0"/>
              <a:t>‹#›</a:t>
            </a:fld>
            <a:endParaRPr lang="en-US"/>
          </a:p>
        </p:txBody>
      </p:sp>
    </p:spTree>
    <p:extLst>
      <p:ext uri="{BB962C8B-B14F-4D97-AF65-F5344CB8AC3E}">
        <p14:creationId xmlns:p14="http://schemas.microsoft.com/office/powerpoint/2010/main" val="29639081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pic>
        <p:nvPicPr>
          <p:cNvPr id="2" name="Picture 1" descr="ColorBlue_bar_top-12.jpg">
            <a:extLst>
              <a:ext uri="{FF2B5EF4-FFF2-40B4-BE49-F238E27FC236}">
                <a16:creationId xmlns:a16="http://schemas.microsoft.com/office/drawing/2014/main" id="{A50298DB-575E-49A6-A448-8821179F196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
            <a:ext cx="12192000" cy="1198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993487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0_Custom Layout">
    <p:spTree>
      <p:nvGrpSpPr>
        <p:cNvPr id="1" name=""/>
        <p:cNvGrpSpPr/>
        <p:nvPr/>
      </p:nvGrpSpPr>
      <p:grpSpPr>
        <a:xfrm>
          <a:off x="0" y="0"/>
          <a:ext cx="0" cy="0"/>
          <a:chOff x="0" y="0"/>
          <a:chExt cx="0" cy="0"/>
        </a:xfrm>
      </p:grpSpPr>
      <p:pic>
        <p:nvPicPr>
          <p:cNvPr id="2" name="Picture 1" descr="ColorBlue_bar_top-12.jpg"/>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0" y="2"/>
            <a:ext cx="12192000"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2"/>
          <p:cNvSpPr>
            <a:spLocks noGrp="1"/>
          </p:cNvSpPr>
          <p:nvPr>
            <p:ph type="title"/>
          </p:nvPr>
        </p:nvSpPr>
        <p:spPr>
          <a:xfrm>
            <a:off x="1619796" y="209325"/>
            <a:ext cx="9962605" cy="626699"/>
          </a:xfrm>
          <a:prstGeom prst="rect">
            <a:avLst/>
          </a:prstGeom>
        </p:spPr>
        <p:txBody>
          <a:bodyPr/>
          <a:lstStyle>
            <a:lvl1pPr algn="l">
              <a:defRPr>
                <a:solidFill>
                  <a:schemeClr val="bg1"/>
                </a:solidFill>
              </a:defRPr>
            </a:lvl1pPr>
          </a:lstStyle>
          <a:p>
            <a:r>
              <a:rPr lang="en-US"/>
              <a:t>Click to edit Master title style</a:t>
            </a:r>
          </a:p>
        </p:txBody>
      </p:sp>
      <p:sp>
        <p:nvSpPr>
          <p:cNvPr id="7" name="Picture Placeholder 6"/>
          <p:cNvSpPr>
            <a:spLocks noGrp="1"/>
          </p:cNvSpPr>
          <p:nvPr>
            <p:ph type="pic" sz="quarter" idx="13"/>
          </p:nvPr>
        </p:nvSpPr>
        <p:spPr>
          <a:xfrm>
            <a:off x="508002" y="1260475"/>
            <a:ext cx="5044017" cy="5273491"/>
          </a:xfrm>
          <a:prstGeom prst="rect">
            <a:avLst/>
          </a:prstGeom>
        </p:spPr>
        <p:txBody>
          <a:bodyPr/>
          <a:lstStyle/>
          <a:p>
            <a:endParaRPr lang="en-US"/>
          </a:p>
        </p:txBody>
      </p:sp>
      <p:sp>
        <p:nvSpPr>
          <p:cNvPr id="9" name="Content Placeholder 8"/>
          <p:cNvSpPr>
            <a:spLocks noGrp="1"/>
          </p:cNvSpPr>
          <p:nvPr>
            <p:ph sz="quarter" idx="14"/>
          </p:nvPr>
        </p:nvSpPr>
        <p:spPr>
          <a:xfrm>
            <a:off x="5763684" y="1260475"/>
            <a:ext cx="5943600" cy="5273491"/>
          </a:xfrm>
          <a:prstGeom prst="rect">
            <a:avLst/>
          </a:prstGeom>
        </p:spPr>
        <p:txBody>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669395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 name="Group 20">
            <a:extLst>
              <a:ext uri="{FF2B5EF4-FFF2-40B4-BE49-F238E27FC236}">
                <a16:creationId xmlns:a16="http://schemas.microsoft.com/office/drawing/2014/main" id="{AA9C8A76-B8F4-49B4-A9B1-5C31435A9036}"/>
              </a:ext>
            </a:extLst>
          </p:cNvPr>
          <p:cNvGrpSpPr>
            <a:grpSpLocks/>
          </p:cNvGrpSpPr>
          <p:nvPr userDrawn="1"/>
        </p:nvGrpSpPr>
        <p:grpSpPr bwMode="auto">
          <a:xfrm>
            <a:off x="8403169" y="5314400"/>
            <a:ext cx="3486151" cy="898022"/>
            <a:chOff x="3282" y="3514"/>
            <a:chExt cx="1647" cy="566"/>
          </a:xfrm>
        </p:grpSpPr>
        <p:sp>
          <p:nvSpPr>
            <p:cNvPr id="3" name="Rectangle 6">
              <a:extLst>
                <a:ext uri="{FF2B5EF4-FFF2-40B4-BE49-F238E27FC236}">
                  <a16:creationId xmlns:a16="http://schemas.microsoft.com/office/drawing/2014/main" id="{F221EDD7-0012-4403-AF90-26A51D9782C2}"/>
                </a:ext>
              </a:extLst>
            </p:cNvPr>
            <p:cNvSpPr>
              <a:spLocks noChangeArrowheads="1"/>
            </p:cNvSpPr>
            <p:nvPr/>
          </p:nvSpPr>
          <p:spPr bwMode="gray">
            <a:xfrm>
              <a:off x="3289" y="3514"/>
              <a:ext cx="1640" cy="566"/>
            </a:xfrm>
            <a:prstGeom prst="rect">
              <a:avLst/>
            </a:prstGeom>
            <a:noFill/>
            <a:ln w="19050">
              <a:solidFill>
                <a:schemeClr val="bg1"/>
              </a:solidFill>
              <a:miter lim="800000"/>
              <a:headEnd/>
              <a:tailEnd/>
            </a:ln>
            <a:extLst>
              <a:ext uri="{909E8E84-426E-40DD-AFC4-6F175D3DCCD1}">
                <a14:hiddenFill xmlns:a14="http://schemas.microsoft.com/office/drawing/2010/main">
                  <a:solidFill>
                    <a:schemeClr val="bg1"/>
                  </a:solidFill>
                </a14:hiddenFill>
              </a:ext>
            </a:extLst>
          </p:spPr>
          <p:txBody>
            <a:bodyPr lIns="137160" bIns="91440" anchor="b">
              <a:spAutoFit/>
            </a:bodyPr>
            <a:lstStyle>
              <a:lvl1pPr eaLnBrk="0" hangingPunct="0">
                <a:tabLst>
                  <a:tab pos="149225" algn="l"/>
                </a:tabLst>
                <a:defRPr sz="2400">
                  <a:solidFill>
                    <a:schemeClr val="tx1"/>
                  </a:solidFill>
                  <a:latin typeface="Calibri" panose="020F0502020204030204" pitchFamily="34" charset="0"/>
                  <a:ea typeface="MS PGothic" panose="020B0600070205080204" pitchFamily="34" charset="-128"/>
                </a:defRPr>
              </a:lvl1pPr>
              <a:lvl2pPr marL="742950" indent="-285750" eaLnBrk="0" hangingPunct="0">
                <a:tabLst>
                  <a:tab pos="149225" algn="l"/>
                </a:tabLst>
                <a:defRPr sz="2400">
                  <a:solidFill>
                    <a:schemeClr val="tx1"/>
                  </a:solidFill>
                  <a:latin typeface="Calibri" panose="020F0502020204030204" pitchFamily="34" charset="0"/>
                  <a:ea typeface="MS PGothic" panose="020B0600070205080204" pitchFamily="34" charset="-128"/>
                </a:defRPr>
              </a:lvl2pPr>
              <a:lvl3pPr marL="1143000" indent="-228600" eaLnBrk="0" hangingPunct="0">
                <a:tabLst>
                  <a:tab pos="149225" algn="l"/>
                </a:tabLst>
                <a:defRPr sz="2400">
                  <a:solidFill>
                    <a:schemeClr val="tx1"/>
                  </a:solidFill>
                  <a:latin typeface="Calibri" panose="020F0502020204030204" pitchFamily="34" charset="0"/>
                  <a:ea typeface="MS PGothic" panose="020B0600070205080204" pitchFamily="34" charset="-128"/>
                </a:defRPr>
              </a:lvl3pPr>
              <a:lvl4pPr marL="1600200" indent="-228600" eaLnBrk="0" hangingPunct="0">
                <a:tabLst>
                  <a:tab pos="149225" algn="l"/>
                </a:tabLst>
                <a:defRPr sz="2400">
                  <a:solidFill>
                    <a:schemeClr val="tx1"/>
                  </a:solidFill>
                  <a:latin typeface="Calibri" panose="020F0502020204030204" pitchFamily="34" charset="0"/>
                  <a:ea typeface="MS PGothic" panose="020B0600070205080204" pitchFamily="34" charset="-128"/>
                </a:defRPr>
              </a:lvl4pPr>
              <a:lvl5pPr marL="2057400" indent="-228600" eaLnBrk="0" hangingPunct="0">
                <a:tabLst>
                  <a:tab pos="149225" algn="l"/>
                </a:tabLst>
                <a:defRPr sz="24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tabLst>
                  <a:tab pos="149225" algn="l"/>
                </a:tabLst>
                <a:defRPr sz="24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tabLst>
                  <a:tab pos="149225" algn="l"/>
                </a:tabLst>
                <a:defRPr sz="24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tabLst>
                  <a:tab pos="149225" algn="l"/>
                </a:tabLst>
                <a:defRPr sz="24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tabLst>
                  <a:tab pos="149225" algn="l"/>
                </a:tabLst>
                <a:defRPr sz="2400">
                  <a:solidFill>
                    <a:schemeClr val="tx1"/>
                  </a:solidFill>
                  <a:latin typeface="Calibri" panose="020F0502020204030204" pitchFamily="34" charset="0"/>
                  <a:ea typeface="MS PGothic" panose="020B0600070205080204" pitchFamily="34" charset="-128"/>
                </a:defRPr>
              </a:lvl9pPr>
            </a:lstStyle>
            <a:p>
              <a:pPr>
                <a:spcBef>
                  <a:spcPct val="25000"/>
                </a:spcBef>
              </a:pPr>
              <a:r>
                <a:rPr lang="en-US" altLang="en-US" sz="1333" b="1">
                  <a:solidFill>
                    <a:schemeClr val="tx2"/>
                  </a:solidFill>
                </a:rPr>
                <a:t>     </a:t>
              </a:r>
              <a:r>
                <a:rPr lang="en-US" altLang="en-US" sz="1333" b="1">
                  <a:solidFill>
                    <a:schemeClr val="bg1"/>
                  </a:solidFill>
                </a:rPr>
                <a:t>READ AND DELETE</a:t>
              </a:r>
            </a:p>
            <a:p>
              <a:pPr>
                <a:spcBef>
                  <a:spcPct val="25000"/>
                </a:spcBef>
              </a:pPr>
              <a:r>
                <a:rPr lang="en-US" altLang="en-US" sz="1600">
                  <a:solidFill>
                    <a:schemeClr val="bg1"/>
                  </a:solidFill>
                </a:rPr>
                <a:t>For best results with this template, use PowerPoint 2003 </a:t>
              </a:r>
            </a:p>
          </p:txBody>
        </p:sp>
        <p:grpSp>
          <p:nvGrpSpPr>
            <p:cNvPr id="4" name="Group 9">
              <a:extLst>
                <a:ext uri="{FF2B5EF4-FFF2-40B4-BE49-F238E27FC236}">
                  <a16:creationId xmlns:a16="http://schemas.microsoft.com/office/drawing/2014/main" id="{321C038C-3CA6-41DE-A33C-4FA0599AFC81}"/>
                </a:ext>
              </a:extLst>
            </p:cNvPr>
            <p:cNvGrpSpPr>
              <a:grpSpLocks/>
            </p:cNvGrpSpPr>
            <p:nvPr/>
          </p:nvGrpSpPr>
          <p:grpSpPr bwMode="auto">
            <a:xfrm rot="2700000">
              <a:off x="3388" y="3550"/>
              <a:ext cx="34" cy="246"/>
              <a:chOff x="2808" y="3203"/>
              <a:chExt cx="51" cy="368"/>
            </a:xfrm>
          </p:grpSpPr>
          <p:sp>
            <p:nvSpPr>
              <p:cNvPr id="5" name="Oval 4">
                <a:extLst>
                  <a:ext uri="{FF2B5EF4-FFF2-40B4-BE49-F238E27FC236}">
                    <a16:creationId xmlns:a16="http://schemas.microsoft.com/office/drawing/2014/main" id="{4D7EA167-1434-4DB9-A85E-DD95E9D7E655}"/>
                  </a:ext>
                </a:extLst>
              </p:cNvPr>
              <p:cNvSpPr>
                <a:spLocks noChangeArrowheads="1"/>
              </p:cNvSpPr>
              <p:nvPr/>
            </p:nvSpPr>
            <p:spPr bwMode="gray">
              <a:xfrm>
                <a:off x="2808" y="3203"/>
                <a:ext cx="0" cy="368"/>
              </a:xfrm>
              <a:prstGeom prst="ellipse">
                <a:avLst/>
              </a:prstGeom>
              <a:noFill/>
              <a:ln w="19050">
                <a:solidFill>
                  <a:schemeClr val="bg1"/>
                </a:solidFill>
                <a:round/>
                <a:headEnd/>
                <a:tailEnd/>
              </a:ln>
              <a:effectLst/>
              <a:extLst>
                <a:ext uri="{909E8E84-426E-40dd-AFC4-6F175D3DCCD1}">
                  <a14:hiddenFill xmlns="" xmlns:a14="http://schemas.microsoft.com/office/drawing/2010/main">
                    <a:solidFill>
                      <a:schemeClr val="tx1"/>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wrap="none" lIns="0" tIns="0" rIns="0" bIns="0" anchor="ctr">
                <a:spAutoFit/>
              </a:bodyPr>
              <a:lstStyle/>
              <a:p>
                <a:pPr fontAlgn="auto">
                  <a:spcBef>
                    <a:spcPts val="0"/>
                  </a:spcBef>
                  <a:spcAft>
                    <a:spcPts val="0"/>
                  </a:spcAft>
                  <a:defRPr/>
                </a:pPr>
                <a:endParaRPr lang="en-US" sz="2400">
                  <a:latin typeface="+mn-lt"/>
                  <a:ea typeface="Geneva" charset="0"/>
                  <a:cs typeface="Arial Unicode MS" charset="0"/>
                </a:endParaRPr>
              </a:p>
            </p:txBody>
          </p:sp>
          <p:sp>
            <p:nvSpPr>
              <p:cNvPr id="6" name="Line 11">
                <a:extLst>
                  <a:ext uri="{FF2B5EF4-FFF2-40B4-BE49-F238E27FC236}">
                    <a16:creationId xmlns:a16="http://schemas.microsoft.com/office/drawing/2014/main" id="{74224FCD-80B0-4CE4-8B8B-4DD47D9DE4FE}"/>
                  </a:ext>
                </a:extLst>
              </p:cNvPr>
              <p:cNvSpPr>
                <a:spLocks noChangeShapeType="1"/>
              </p:cNvSpPr>
              <p:nvPr/>
            </p:nvSpPr>
            <p:spPr bwMode="gray">
              <a:xfrm>
                <a:off x="2859" y="3477"/>
                <a:ext cx="0" cy="90"/>
              </a:xfrm>
              <a:prstGeom prst="line">
                <a:avLst/>
              </a:prstGeom>
              <a:noFill/>
              <a:ln w="38100">
                <a:solidFill>
                  <a:schemeClr val="bg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txBody>
              <a:bodyPr anchor="ctr"/>
              <a:lstStyle/>
              <a:p>
                <a:pPr fontAlgn="auto">
                  <a:spcBef>
                    <a:spcPts val="0"/>
                  </a:spcBef>
                  <a:spcAft>
                    <a:spcPts val="0"/>
                  </a:spcAft>
                  <a:defRPr/>
                </a:pPr>
                <a:endParaRPr lang="en-US" sz="2400">
                  <a:latin typeface="+mn-lt"/>
                  <a:ea typeface="Geneva" charset="0"/>
                  <a:cs typeface="Arial Unicode MS" charset="0"/>
                </a:endParaRPr>
              </a:p>
            </p:txBody>
          </p:sp>
        </p:grpSp>
      </p:grpSp>
      <p:pic>
        <p:nvPicPr>
          <p:cNvPr id="7" name="Picture 6" descr="footer_blue_Artboard 17 copy.jpg">
            <a:extLst>
              <a:ext uri="{FF2B5EF4-FFF2-40B4-BE49-F238E27FC236}">
                <a16:creationId xmlns:a16="http://schemas.microsoft.com/office/drawing/2014/main" id="{2762ABD7-3829-4E9A-AD20-A33E5F42BCF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5693834"/>
            <a:ext cx="12192000" cy="1174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Slide Number Placeholder 5">
            <a:extLst>
              <a:ext uri="{FF2B5EF4-FFF2-40B4-BE49-F238E27FC236}">
                <a16:creationId xmlns:a16="http://schemas.microsoft.com/office/drawing/2014/main" id="{CC42AF28-7A1D-4D04-9CF7-B562B487CF78}"/>
              </a:ext>
            </a:extLst>
          </p:cNvPr>
          <p:cNvSpPr txBox="1">
            <a:spLocks/>
          </p:cNvSpPr>
          <p:nvPr userDrawn="1"/>
        </p:nvSpPr>
        <p:spPr bwMode="auto">
          <a:xfrm>
            <a:off x="11006667" y="6371168"/>
            <a:ext cx="1185333" cy="48683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eaLnBrk="1" hangingPunct="1">
              <a:defRPr/>
            </a:pPr>
            <a:r>
              <a:rPr lang="en-US" sz="1200">
                <a:solidFill>
                  <a:srgbClr val="FFFFFF"/>
                </a:solidFill>
                <a:latin typeface="Arial" charset="0"/>
                <a:cs typeface="Arial" charset="0"/>
              </a:rPr>
              <a:t>INTERNAL</a:t>
            </a:r>
          </a:p>
        </p:txBody>
      </p:sp>
    </p:spTree>
    <p:extLst>
      <p:ext uri="{BB962C8B-B14F-4D97-AF65-F5344CB8AC3E}">
        <p14:creationId xmlns:p14="http://schemas.microsoft.com/office/powerpoint/2010/main" val="3210246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1111C03-4F52-527F-972E-B2A620B31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96B6E86-251D-2819-48A7-2615B8A6A19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1D49D8-FE90-308B-E06E-E538B9E27AF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F97420-FC48-1840-A3A7-D54734B36950}" type="datetime1">
              <a:rPr lang="en-US" smtClean="0"/>
              <a:t>4/16/2025</a:t>
            </a:fld>
            <a:endParaRPr lang="en-US"/>
          </a:p>
        </p:txBody>
      </p:sp>
      <p:sp>
        <p:nvSpPr>
          <p:cNvPr id="5" name="Footer Placeholder 4">
            <a:extLst>
              <a:ext uri="{FF2B5EF4-FFF2-40B4-BE49-F238E27FC236}">
                <a16:creationId xmlns:a16="http://schemas.microsoft.com/office/drawing/2014/main" id="{9625F25A-B1DA-1CDD-54D6-04E671A273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1FEA857-AB94-8D96-6C61-1A0C7C5C7F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5F71D1-CDF5-4F87-AC99-3FCF0E7D3F9F}" type="slidenum">
              <a:rPr lang="en-US" smtClean="0"/>
              <a:t>‹#›</a:t>
            </a:fld>
            <a:endParaRPr lang="en-US"/>
          </a:p>
        </p:txBody>
      </p:sp>
    </p:spTree>
    <p:extLst>
      <p:ext uri="{BB962C8B-B14F-4D97-AF65-F5344CB8AC3E}">
        <p14:creationId xmlns:p14="http://schemas.microsoft.com/office/powerpoint/2010/main" val="34432416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75" r:id="rId13"/>
    <p:sldLayoutId id="2147483685"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5.png"/><Relationship Id="rId7"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hyperlink" Target="https://www.arb.ca.gov/carbapps/pollution-map/" TargetMode="External"/><Relationship Id="rId5" Type="http://schemas.openxmlformats.org/officeDocument/2006/relationships/hyperlink" Target="https://experience.arcgis.com/experience/88d47f08dc124f80a425534bbb761b72/" TargetMode="External"/><Relationship Id="rId10" Type="http://schemas.openxmlformats.org/officeDocument/2006/relationships/image" Target="../media/image19.png"/><Relationship Id="rId4" Type="http://schemas.openxmlformats.org/officeDocument/2006/relationships/hyperlink" Target="https://services1.arcgis.com/PCHfdHz4GlDNAhBb/arcgis/rest/services/SB_535_Disadvantaged_Communities_2022/FeatureServer" TargetMode="External"/><Relationship Id="rId9"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hyperlink" Target="https://www.graphitic.com/"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hyperlink" Target="https://www.gti.energy/c2sages/" TargetMode="Externa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mailto:Innovation@pge.com" TargetMode="External"/><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hyperlink" Target="http://www.pge.com/innova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FE4B7F1-010E-AD47-5ABE-5F32D1CA23BD}"/>
              </a:ext>
              <a:ext uri="{C183D7F6-B498-43B3-948B-1728B52AA6E4}">
                <adec:decorative xmlns:adec="http://schemas.microsoft.com/office/drawing/2017/decorative" val="1"/>
              </a:ext>
            </a:extLst>
          </p:cNvPr>
          <p:cNvSpPr/>
          <p:nvPr/>
        </p:nvSpPr>
        <p:spPr>
          <a:xfrm>
            <a:off x="0" y="4891178"/>
            <a:ext cx="12192000" cy="1966822"/>
          </a:xfrm>
          <a:prstGeom prst="rect">
            <a:avLst/>
          </a:prstGeom>
          <a:solidFill>
            <a:srgbClr val="00A5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DC3DA1CB-7B76-F50E-6006-CDF42B7F9D35}"/>
              </a:ext>
            </a:extLst>
          </p:cNvPr>
          <p:cNvSpPr>
            <a:spLocks noGrp="1"/>
          </p:cNvSpPr>
          <p:nvPr>
            <p:ph type="ctrTitle"/>
          </p:nvPr>
        </p:nvSpPr>
        <p:spPr>
          <a:xfrm>
            <a:off x="561675" y="875899"/>
            <a:ext cx="10980467" cy="2460444"/>
          </a:xfrm>
        </p:spPr>
        <p:txBody>
          <a:bodyPr>
            <a:normAutofit fontScale="90000"/>
          </a:bodyPr>
          <a:lstStyle/>
          <a:p>
            <a:pPr algn="l"/>
            <a:r>
              <a:rPr lang="en-US">
                <a:solidFill>
                  <a:srgbClr val="2A88C5"/>
                </a:solidFill>
                <a:latin typeface="Arial"/>
                <a:cs typeface="Arial"/>
              </a:rPr>
              <a:t>Pacific Gas &amp; Electric Company</a:t>
            </a:r>
            <a:br>
              <a:rPr lang="en-US">
                <a:solidFill>
                  <a:srgbClr val="2A88C5"/>
                </a:solidFill>
                <a:latin typeface="Arial"/>
                <a:cs typeface="Arial"/>
              </a:rPr>
            </a:br>
            <a:r>
              <a:rPr lang="en-US">
                <a:solidFill>
                  <a:srgbClr val="2A88C5"/>
                </a:solidFill>
                <a:latin typeface="Arial"/>
                <a:cs typeface="Arial"/>
              </a:rPr>
              <a:t>Gas Research, Development &amp; Demonstration</a:t>
            </a:r>
          </a:p>
        </p:txBody>
      </p:sp>
      <p:sp>
        <p:nvSpPr>
          <p:cNvPr id="19" name="Subtitle 2">
            <a:extLst>
              <a:ext uri="{FF2B5EF4-FFF2-40B4-BE49-F238E27FC236}">
                <a16:creationId xmlns:a16="http://schemas.microsoft.com/office/drawing/2014/main" id="{B037E5A8-9C53-1EF2-6C33-8B036A486C33}"/>
              </a:ext>
            </a:extLst>
          </p:cNvPr>
          <p:cNvSpPr>
            <a:spLocks noGrp="1"/>
          </p:cNvSpPr>
          <p:nvPr>
            <p:ph type="subTitle" idx="1"/>
          </p:nvPr>
        </p:nvSpPr>
        <p:spPr>
          <a:xfrm>
            <a:off x="561675" y="3403159"/>
            <a:ext cx="10980467" cy="681863"/>
          </a:xfrm>
        </p:spPr>
        <p:txBody>
          <a:bodyPr vert="horz" lIns="91440" tIns="45720" rIns="91440" bIns="45720" rtlCol="0" anchor="t">
            <a:normAutofit/>
          </a:bodyPr>
          <a:lstStyle/>
          <a:p>
            <a:pPr algn="l"/>
            <a:r>
              <a:rPr lang="en-US" sz="3600">
                <a:solidFill>
                  <a:srgbClr val="00A5DF"/>
                </a:solidFill>
                <a:latin typeface="Arial"/>
                <a:cs typeface="Arial"/>
              </a:rPr>
              <a:t>2024/2025 Investment Plan</a:t>
            </a:r>
          </a:p>
        </p:txBody>
      </p:sp>
      <p:pic>
        <p:nvPicPr>
          <p:cNvPr id="16" name="Picture 15" descr="PG&amp;E logo">
            <a:extLst>
              <a:ext uri="{FF2B5EF4-FFF2-40B4-BE49-F238E27FC236}">
                <a16:creationId xmlns:a16="http://schemas.microsoft.com/office/drawing/2014/main" id="{4D67CBD1-B5BB-115B-A7E7-D4CA1BD69F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1676" y="5162728"/>
            <a:ext cx="1317685" cy="1373184"/>
          </a:xfrm>
          <a:prstGeom prst="rect">
            <a:avLst/>
          </a:prstGeom>
        </p:spPr>
      </p:pic>
      <p:sp>
        <p:nvSpPr>
          <p:cNvPr id="12" name="TextBox 11">
            <a:extLst>
              <a:ext uri="{FF2B5EF4-FFF2-40B4-BE49-F238E27FC236}">
                <a16:creationId xmlns:a16="http://schemas.microsoft.com/office/drawing/2014/main" id="{9FC154B1-5FF3-FD2B-BC08-1835A28E08D1}"/>
              </a:ext>
            </a:extLst>
          </p:cNvPr>
          <p:cNvSpPr txBox="1"/>
          <p:nvPr/>
        </p:nvSpPr>
        <p:spPr>
          <a:xfrm>
            <a:off x="8653113" y="6074247"/>
            <a:ext cx="2977212" cy="461665"/>
          </a:xfrm>
          <a:prstGeom prst="rect">
            <a:avLst/>
          </a:prstGeom>
          <a:noFill/>
        </p:spPr>
        <p:txBody>
          <a:bodyPr wrap="square" lIns="91440" tIns="45720" rIns="91440" bIns="45720" anchor="t">
            <a:spAutoFit/>
          </a:bodyPr>
          <a:lstStyle/>
          <a:p>
            <a:pPr algn="r"/>
            <a:r>
              <a:rPr lang="en-US" sz="2400">
                <a:solidFill>
                  <a:schemeClr val="bg1"/>
                </a:solidFill>
                <a:latin typeface="Calibri"/>
                <a:ea typeface="Calibri"/>
                <a:cs typeface="Calibri"/>
              </a:rPr>
              <a:t>April 18, 2025</a:t>
            </a:r>
          </a:p>
        </p:txBody>
      </p:sp>
    </p:spTree>
    <p:extLst>
      <p:ext uri="{BB962C8B-B14F-4D97-AF65-F5344CB8AC3E}">
        <p14:creationId xmlns:p14="http://schemas.microsoft.com/office/powerpoint/2010/main" val="20534908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256F1-A39E-9978-AB02-98A60FD7A85A}"/>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08611181-0ABD-6933-D7B1-12E9DF1D40E3}"/>
              </a:ext>
            </a:extLst>
          </p:cNvPr>
          <p:cNvSpPr txBox="1">
            <a:spLocks noGrp="1"/>
          </p:cNvSpPr>
          <p:nvPr>
            <p:ph type="title" idx="4294967295"/>
          </p:nvPr>
        </p:nvSpPr>
        <p:spPr>
          <a:xfrm>
            <a:off x="1549667" y="327260"/>
            <a:ext cx="10555702" cy="596766"/>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80000"/>
              </a:lnSpc>
              <a:spcBef>
                <a:spcPct val="0"/>
              </a:spcBef>
              <a:spcAft>
                <a:spcPts val="0"/>
              </a:spcAft>
              <a:buClrTx/>
              <a:buSzTx/>
              <a:buFontTx/>
              <a:buNone/>
              <a:tabLst/>
              <a:defRPr/>
            </a:pPr>
            <a:r>
              <a:rPr kumimoji="0" lang="pt-BR" sz="4000" b="1" i="0" u="none" strike="noStrike" kern="1200" cap="none" spc="0" normalizeH="0" baseline="0" noProof="0" dirty="0">
                <a:ln>
                  <a:noFill/>
                </a:ln>
                <a:solidFill>
                  <a:schemeClr val="bg1"/>
                </a:solidFill>
                <a:effectLst/>
                <a:uLnTx/>
                <a:uFillTx/>
                <a:latin typeface="+mj-lt"/>
                <a:ea typeface="Calibri Light"/>
                <a:cs typeface="Calibri Light"/>
              </a:rPr>
              <a:t>PG&amp;E Gas RD&amp;D Overview</a:t>
            </a:r>
            <a:endParaRPr kumimoji="0" lang="en-US" sz="4000" b="1" i="0" u="none" strike="noStrike" kern="1200" cap="none" spc="0" normalizeH="0" baseline="0" noProof="0" dirty="0">
              <a:ln>
                <a:noFill/>
              </a:ln>
              <a:solidFill>
                <a:schemeClr val="bg1"/>
              </a:solidFill>
              <a:effectLst/>
              <a:uLnTx/>
              <a:uFillTx/>
              <a:latin typeface="+mj-lt"/>
              <a:ea typeface="Calibri Light"/>
              <a:cs typeface="Calibri Light"/>
            </a:endParaRPr>
          </a:p>
        </p:txBody>
      </p:sp>
      <p:sp>
        <p:nvSpPr>
          <p:cNvPr id="14" name="TextBox 13">
            <a:extLst>
              <a:ext uri="{FF2B5EF4-FFF2-40B4-BE49-F238E27FC236}">
                <a16:creationId xmlns:a16="http://schemas.microsoft.com/office/drawing/2014/main" id="{88355219-882F-15CE-1A2F-45C77492C188}"/>
              </a:ext>
            </a:extLst>
          </p:cNvPr>
          <p:cNvSpPr txBox="1"/>
          <p:nvPr/>
        </p:nvSpPr>
        <p:spPr>
          <a:xfrm>
            <a:off x="2741421" y="962429"/>
            <a:ext cx="6709158" cy="338554"/>
          </a:xfrm>
          <a:prstGeom prst="rect">
            <a:avLst/>
          </a:prstGeom>
          <a:solidFill>
            <a:schemeClr val="accent2">
              <a:lumMod val="40000"/>
              <a:lumOff val="60000"/>
            </a:schemeClr>
          </a:solidFill>
        </p:spPr>
        <p:txBody>
          <a:bodyPr wrap="square">
            <a:spAutoFit/>
          </a:bodyPr>
          <a:lstStyle/>
          <a:p>
            <a:r>
              <a:rPr lang="en-US" sz="1600" b="1" kern="100">
                <a:solidFill>
                  <a:srgbClr val="0070C0"/>
                </a:solidFill>
                <a:ea typeface="Calibri" panose="020F0502020204030204" pitchFamily="34" charset="0"/>
              </a:rPr>
              <a:t>Purpose: Seek your feedback on 2024 &amp; 2025 Plans, our filing date is June 1</a:t>
            </a:r>
          </a:p>
        </p:txBody>
      </p:sp>
      <p:sp>
        <p:nvSpPr>
          <p:cNvPr id="9" name="TextBox 8">
            <a:extLst>
              <a:ext uri="{FF2B5EF4-FFF2-40B4-BE49-F238E27FC236}">
                <a16:creationId xmlns:a16="http://schemas.microsoft.com/office/drawing/2014/main" id="{BAD5ED75-10C4-DFA8-BE72-D08CD9FCC6FF}"/>
              </a:ext>
            </a:extLst>
          </p:cNvPr>
          <p:cNvSpPr txBox="1"/>
          <p:nvPr/>
        </p:nvSpPr>
        <p:spPr>
          <a:xfrm>
            <a:off x="274763" y="1406411"/>
            <a:ext cx="7270124" cy="2308324"/>
          </a:xfrm>
          <a:prstGeom prst="rect">
            <a:avLst/>
          </a:prstGeom>
          <a:noFill/>
        </p:spPr>
        <p:txBody>
          <a:bodyPr wrap="square" rtlCol="0">
            <a:spAutoFit/>
          </a:bodyPr>
          <a:lstStyle/>
          <a:p>
            <a:pPr>
              <a:spcAft>
                <a:spcPts val="900"/>
              </a:spcAft>
            </a:pPr>
            <a:r>
              <a:rPr lang="en-US" sz="1600" b="1" kern="100">
                <a:solidFill>
                  <a:srgbClr val="0070C0"/>
                </a:solidFill>
                <a:effectLst/>
                <a:ea typeface="Calibri" panose="020F0502020204030204" pitchFamily="34" charset="0"/>
              </a:rPr>
              <a:t>Since 2013 </a:t>
            </a:r>
            <a:r>
              <a:rPr lang="en-US" sz="1400" kern="100">
                <a:effectLst/>
                <a:ea typeface="Calibri" panose="020F0502020204030204" pitchFamily="34" charset="0"/>
              </a:rPr>
              <a:t>and with guidance from the California Public Utilities Commission, PG&amp;E’s Gas RD&amp;D team has supported hundreds of projects with technical resources, personnel, and funding.</a:t>
            </a:r>
          </a:p>
          <a:p>
            <a:pPr>
              <a:spcAft>
                <a:spcPts val="900"/>
              </a:spcAft>
            </a:pPr>
            <a:r>
              <a:rPr lang="en-US" sz="1400" kern="100">
                <a:effectLst/>
                <a:ea typeface="Calibri" panose="020F0502020204030204" pitchFamily="34" charset="0"/>
              </a:rPr>
              <a:t>These projects seek to develop technologies and processes </a:t>
            </a:r>
            <a:r>
              <a:rPr lang="en-US" sz="1400" kern="0">
                <a:solidFill>
                  <a:srgbClr val="000000"/>
                </a:solidFill>
                <a:effectLst/>
                <a:ea typeface="Calibri" panose="020F0502020204030204" pitchFamily="34" charset="0"/>
              </a:rPr>
              <a:t>to:</a:t>
            </a:r>
          </a:p>
          <a:p>
            <a:pPr marL="285750" indent="-285750">
              <a:spcAft>
                <a:spcPts val="600"/>
              </a:spcAft>
              <a:buFont typeface="Arial" panose="020B0604020202020204" pitchFamily="34" charset="0"/>
              <a:buChar char="•"/>
            </a:pPr>
            <a:r>
              <a:rPr lang="en-US" sz="1400" kern="0">
                <a:solidFill>
                  <a:srgbClr val="000000"/>
                </a:solidFill>
                <a:effectLst/>
                <a:ea typeface="Calibri" panose="020F0502020204030204" pitchFamily="34" charset="0"/>
              </a:rPr>
              <a:t>Enhance the safety, affordability, and reliability of the gas system</a:t>
            </a:r>
          </a:p>
          <a:p>
            <a:pPr marL="285750" indent="-285750">
              <a:spcAft>
                <a:spcPts val="600"/>
              </a:spcAft>
              <a:buFont typeface="Arial" panose="020B0604020202020204" pitchFamily="34" charset="0"/>
              <a:buChar char="•"/>
            </a:pPr>
            <a:r>
              <a:rPr lang="en-US" sz="1400" kern="0">
                <a:solidFill>
                  <a:srgbClr val="000000"/>
                </a:solidFill>
                <a:ea typeface="Calibri" panose="020F0502020204030204" pitchFamily="34" charset="0"/>
              </a:rPr>
              <a:t>Reduce emissions</a:t>
            </a:r>
          </a:p>
          <a:p>
            <a:pPr marL="285750" indent="-285750">
              <a:spcAft>
                <a:spcPts val="600"/>
              </a:spcAft>
              <a:buFont typeface="Arial" panose="020B0604020202020204" pitchFamily="34" charset="0"/>
              <a:buChar char="•"/>
            </a:pPr>
            <a:r>
              <a:rPr lang="en-US" sz="1400" kern="0">
                <a:solidFill>
                  <a:srgbClr val="000000"/>
                </a:solidFill>
                <a:ea typeface="Calibri" panose="020F0502020204030204" pitchFamily="34" charset="0"/>
              </a:rPr>
              <a:t>Understand how to adapt the gas system for the migration to cleaner fuels, </a:t>
            </a:r>
            <a:br>
              <a:rPr lang="en-US" sz="1400" kern="0">
                <a:solidFill>
                  <a:srgbClr val="000000"/>
                </a:solidFill>
                <a:ea typeface="Calibri" panose="020F0502020204030204" pitchFamily="34" charset="0"/>
              </a:rPr>
            </a:br>
            <a:r>
              <a:rPr lang="en-US" sz="1400" kern="0">
                <a:solidFill>
                  <a:srgbClr val="000000"/>
                </a:solidFill>
                <a:ea typeface="Calibri" panose="020F0502020204030204" pitchFamily="34" charset="0"/>
              </a:rPr>
              <a:t>such as hydrogen</a:t>
            </a:r>
          </a:p>
          <a:p>
            <a:pPr marL="285750" indent="-285750">
              <a:spcAft>
                <a:spcPts val="600"/>
              </a:spcAft>
              <a:buFont typeface="Arial" panose="020B0604020202020204" pitchFamily="34" charset="0"/>
              <a:buChar char="•"/>
            </a:pPr>
            <a:r>
              <a:rPr lang="en-US" sz="1400" kern="0">
                <a:solidFill>
                  <a:srgbClr val="000000"/>
                </a:solidFill>
                <a:ea typeface="Calibri" panose="020F0502020204030204" pitchFamily="34" charset="0"/>
              </a:rPr>
              <a:t>Increase the benefits of clean energy programs in disadvantaged communities</a:t>
            </a:r>
            <a:endParaRPr lang="en-US" sz="1400" kern="0">
              <a:solidFill>
                <a:srgbClr val="000000"/>
              </a:solidFill>
              <a:effectLst/>
              <a:ea typeface="Calibri" panose="020F0502020204030204" pitchFamily="34" charset="0"/>
            </a:endParaRPr>
          </a:p>
        </p:txBody>
      </p:sp>
      <p:sp>
        <p:nvSpPr>
          <p:cNvPr id="8" name="TextBox 7">
            <a:extLst>
              <a:ext uri="{FF2B5EF4-FFF2-40B4-BE49-F238E27FC236}">
                <a16:creationId xmlns:a16="http://schemas.microsoft.com/office/drawing/2014/main" id="{CAF0CEAE-6AB7-E42D-A9AB-3EE5C3D61134}"/>
              </a:ext>
            </a:extLst>
          </p:cNvPr>
          <p:cNvSpPr txBox="1"/>
          <p:nvPr/>
        </p:nvSpPr>
        <p:spPr>
          <a:xfrm>
            <a:off x="274763" y="3798097"/>
            <a:ext cx="4180938" cy="338554"/>
          </a:xfrm>
          <a:prstGeom prst="rect">
            <a:avLst/>
          </a:prstGeom>
          <a:noFill/>
        </p:spPr>
        <p:txBody>
          <a:bodyPr wrap="square">
            <a:spAutoFit/>
          </a:bodyPr>
          <a:lstStyle/>
          <a:p>
            <a:r>
              <a:rPr lang="en-US" sz="1600" b="1">
                <a:solidFill>
                  <a:srgbClr val="0070C0"/>
                </a:solidFill>
                <a:ea typeface="Calibri Light"/>
                <a:cs typeface="Calibri Light"/>
              </a:rPr>
              <a:t>Our 2025 Plan Drivers</a:t>
            </a:r>
            <a:endParaRPr lang="en-US" sz="1600">
              <a:solidFill>
                <a:srgbClr val="0070C0"/>
              </a:solidFill>
            </a:endParaRPr>
          </a:p>
        </p:txBody>
      </p:sp>
      <p:sp>
        <p:nvSpPr>
          <p:cNvPr id="5" name="TextBox 4">
            <a:extLst>
              <a:ext uri="{FF2B5EF4-FFF2-40B4-BE49-F238E27FC236}">
                <a16:creationId xmlns:a16="http://schemas.microsoft.com/office/drawing/2014/main" id="{21C8550F-1A15-222C-9371-AED047597FE3}"/>
              </a:ext>
            </a:extLst>
          </p:cNvPr>
          <p:cNvSpPr txBox="1"/>
          <p:nvPr/>
        </p:nvSpPr>
        <p:spPr>
          <a:xfrm>
            <a:off x="274763" y="4112003"/>
            <a:ext cx="6025399" cy="2377574"/>
          </a:xfrm>
          <a:prstGeom prst="rect">
            <a:avLst/>
          </a:prstGeom>
          <a:noFill/>
        </p:spPr>
        <p:txBody>
          <a:bodyPr wrap="square" rtlCol="0">
            <a:spAutoFit/>
          </a:bodyPr>
          <a:lstStyle/>
          <a:p>
            <a:pPr marL="285750" indent="-285750">
              <a:spcAft>
                <a:spcPts val="900"/>
              </a:spcAft>
              <a:buFont typeface="Arial" panose="020B0604020202020204" pitchFamily="34" charset="0"/>
              <a:buChar char="•"/>
            </a:pPr>
            <a:r>
              <a:rPr lang="en-US" sz="1400" kern="100">
                <a:solidFill>
                  <a:srgbClr val="000000"/>
                </a:solidFill>
                <a:ea typeface="Calibri" panose="020F0502020204030204" pitchFamily="34" charset="0"/>
              </a:rPr>
              <a:t>Each year, Gas RD&amp;D staff prepare a research plan for approval by the CPUC.</a:t>
            </a:r>
          </a:p>
          <a:p>
            <a:pPr marL="285750" indent="-285750">
              <a:spcAft>
                <a:spcPts val="900"/>
              </a:spcAft>
              <a:buFont typeface="Arial" panose="020B0604020202020204" pitchFamily="34" charset="0"/>
              <a:buChar char="•"/>
            </a:pPr>
            <a:r>
              <a:rPr lang="en-US" sz="1400" kern="100">
                <a:solidFill>
                  <a:srgbClr val="000000"/>
                </a:solidFill>
                <a:ea typeface="Calibri" panose="020F0502020204030204" pitchFamily="34" charset="0"/>
              </a:rPr>
              <a:t>The plan is influenced by CPUC policies and proceedings, such as its ESJ Action Plan, as well as various state and federal policies, including AB 32, SB 1383, and AB 617.</a:t>
            </a:r>
          </a:p>
          <a:p>
            <a:pPr marL="285750" indent="-285750">
              <a:spcAft>
                <a:spcPts val="900"/>
              </a:spcAft>
              <a:buFont typeface="Arial" panose="020B0604020202020204" pitchFamily="34" charset="0"/>
              <a:buChar char="•"/>
            </a:pPr>
            <a:r>
              <a:rPr lang="en-US" sz="1400" kern="100">
                <a:solidFill>
                  <a:srgbClr val="000000"/>
                </a:solidFill>
                <a:effectLst/>
                <a:ea typeface="Calibri" panose="020F0502020204030204" pitchFamily="34" charset="0"/>
              </a:rPr>
              <a:t>A key part of plan development is gathering stakeholder input.</a:t>
            </a:r>
          </a:p>
          <a:p>
            <a:pPr marL="914400" lvl="3" indent="-285750">
              <a:buFont typeface="Arial" panose="020B0604020202020204" pitchFamily="34" charset="0"/>
              <a:buChar char="•"/>
            </a:pPr>
            <a:r>
              <a:rPr lang="en-US" sz="1400" kern="100">
                <a:solidFill>
                  <a:srgbClr val="000000"/>
                </a:solidFill>
                <a:ea typeface="Calibri" panose="020F0502020204030204" pitchFamily="34" charset="0"/>
              </a:rPr>
              <a:t>Annual Workshop</a:t>
            </a:r>
          </a:p>
          <a:p>
            <a:pPr marL="914400" lvl="3" indent="-285750">
              <a:buFont typeface="Arial" panose="020B0604020202020204" pitchFamily="34" charset="0"/>
              <a:buChar char="•"/>
            </a:pPr>
            <a:r>
              <a:rPr lang="en-US" sz="1400" kern="100">
                <a:solidFill>
                  <a:srgbClr val="000000"/>
                </a:solidFill>
                <a:effectLst/>
                <a:ea typeface="Calibri" panose="020F0502020204030204" pitchFamily="34" charset="0"/>
              </a:rPr>
              <a:t>Meetings with IOUs and other R&amp;D groups</a:t>
            </a:r>
          </a:p>
          <a:p>
            <a:pPr marL="914400" lvl="3" indent="-285750">
              <a:buFont typeface="Arial" panose="020B0604020202020204" pitchFamily="34" charset="0"/>
              <a:buChar char="•"/>
            </a:pPr>
            <a:r>
              <a:rPr lang="en-US" sz="1400" kern="100">
                <a:solidFill>
                  <a:srgbClr val="000000"/>
                </a:solidFill>
                <a:ea typeface="Calibri" panose="020F0502020204030204" pitchFamily="34" charset="0"/>
              </a:rPr>
              <a:t>Annual outreach campaign</a:t>
            </a:r>
          </a:p>
          <a:p>
            <a:pPr marL="914400" lvl="3" indent="-285750">
              <a:buFont typeface="Arial" panose="020B0604020202020204" pitchFamily="34" charset="0"/>
              <a:buChar char="•"/>
            </a:pPr>
            <a:r>
              <a:rPr lang="en-US" sz="1400" kern="100">
                <a:solidFill>
                  <a:srgbClr val="000000"/>
                </a:solidFill>
                <a:ea typeface="Calibri" panose="020F0502020204030204" pitchFamily="34" charset="0"/>
              </a:rPr>
              <a:t>DACAG</a:t>
            </a:r>
          </a:p>
        </p:txBody>
      </p:sp>
      <p:sp>
        <p:nvSpPr>
          <p:cNvPr id="11" name="TextBox 10">
            <a:extLst>
              <a:ext uri="{FF2B5EF4-FFF2-40B4-BE49-F238E27FC236}">
                <a16:creationId xmlns:a16="http://schemas.microsoft.com/office/drawing/2014/main" id="{3A424F30-852E-4BB8-C2C6-977D8672D0AC}"/>
              </a:ext>
            </a:extLst>
          </p:cNvPr>
          <p:cNvSpPr txBox="1"/>
          <p:nvPr/>
        </p:nvSpPr>
        <p:spPr>
          <a:xfrm>
            <a:off x="7645026" y="3429000"/>
            <a:ext cx="4546974" cy="1754326"/>
          </a:xfrm>
          <a:prstGeom prst="rect">
            <a:avLst/>
          </a:prstGeom>
          <a:solidFill>
            <a:schemeClr val="accent3">
              <a:lumMod val="40000"/>
              <a:lumOff val="60000"/>
            </a:schemeClr>
          </a:solidFill>
        </p:spPr>
        <p:txBody>
          <a:bodyPr wrap="square" lIns="91440" tIns="45720" rIns="91440" bIns="45720" rtlCol="0" anchor="t">
            <a:spAutoFit/>
          </a:bodyPr>
          <a:lstStyle/>
          <a:p>
            <a:pPr algn="ctr"/>
            <a:r>
              <a:rPr lang="en-US" sz="1200" b="1" u="sng"/>
              <a:t>2025 Outreach Campaign Participants</a:t>
            </a:r>
          </a:p>
          <a:p>
            <a:pPr algn="ctr"/>
            <a:r>
              <a:rPr lang="en-US" sz="1200"/>
              <a:t>California Energy Commission</a:t>
            </a:r>
          </a:p>
          <a:p>
            <a:pPr algn="ctr"/>
            <a:r>
              <a:rPr lang="en-US" sz="1200"/>
              <a:t>Lawrence Livermore National Laboratory</a:t>
            </a:r>
          </a:p>
          <a:p>
            <a:pPr algn="ctr"/>
            <a:r>
              <a:rPr lang="en-US" sz="1200"/>
              <a:t>Pipeline Research Council International</a:t>
            </a:r>
          </a:p>
          <a:p>
            <a:pPr algn="ctr"/>
            <a:r>
              <a:rPr lang="en-US" sz="1200"/>
              <a:t>SoCalGas RD&amp;D</a:t>
            </a:r>
          </a:p>
          <a:p>
            <a:pPr algn="ctr"/>
            <a:r>
              <a:rPr lang="en-US" sz="1200"/>
              <a:t>University of California, Berkeley</a:t>
            </a:r>
          </a:p>
          <a:p>
            <a:pPr algn="ctr"/>
            <a:r>
              <a:rPr lang="en-US" sz="1200"/>
              <a:t>University of California, Irvine</a:t>
            </a:r>
          </a:p>
          <a:p>
            <a:pPr algn="ctr"/>
            <a:r>
              <a:rPr lang="en-US" sz="1200"/>
              <a:t>University of California, Los Angeles</a:t>
            </a:r>
          </a:p>
          <a:p>
            <a:pPr algn="ctr"/>
            <a:r>
              <a:rPr lang="en-US" sz="1200"/>
              <a:t>University of California, Riverside</a:t>
            </a:r>
          </a:p>
        </p:txBody>
      </p:sp>
      <p:sp>
        <p:nvSpPr>
          <p:cNvPr id="4" name="Slide Number Placeholder 3">
            <a:extLst>
              <a:ext uri="{FF2B5EF4-FFF2-40B4-BE49-F238E27FC236}">
                <a16:creationId xmlns:a16="http://schemas.microsoft.com/office/drawing/2014/main" id="{741CA48F-55D9-2765-EFD6-A8F8398FE8FF}"/>
              </a:ext>
            </a:extLst>
          </p:cNvPr>
          <p:cNvSpPr>
            <a:spLocks noGrp="1"/>
          </p:cNvSpPr>
          <p:nvPr>
            <p:ph type="sldNum" sz="quarter" idx="4294967295"/>
          </p:nvPr>
        </p:nvSpPr>
        <p:spPr>
          <a:xfrm>
            <a:off x="9448800" y="6356350"/>
            <a:ext cx="2743200" cy="365125"/>
          </a:xfrm>
        </p:spPr>
        <p:txBody>
          <a:bodyPr/>
          <a:lstStyle/>
          <a:p>
            <a:fld id="{A5B56432-4C90-4F05-B8D0-B4F6788E1284}" type="slidenum">
              <a:rPr lang="en-US" smtClean="0"/>
              <a:pPr/>
              <a:t>2</a:t>
            </a:fld>
            <a:endParaRPr lang="en-US"/>
          </a:p>
        </p:txBody>
      </p:sp>
    </p:spTree>
    <p:extLst>
      <p:ext uri="{BB962C8B-B14F-4D97-AF65-F5344CB8AC3E}">
        <p14:creationId xmlns:p14="http://schemas.microsoft.com/office/powerpoint/2010/main" val="3784844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8BC44A-5043-CAA2-B663-D7D37F90997A}"/>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3F2B5448-207A-5C9F-8165-5EFBE5DC56FA}"/>
              </a:ext>
            </a:extLst>
          </p:cNvPr>
          <p:cNvSpPr txBox="1">
            <a:spLocks noGrp="1"/>
          </p:cNvSpPr>
          <p:nvPr>
            <p:ph type="title" idx="4294967295"/>
          </p:nvPr>
        </p:nvSpPr>
        <p:spPr>
          <a:xfrm>
            <a:off x="1549667" y="327260"/>
            <a:ext cx="10555702" cy="596766"/>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80000"/>
              </a:lnSpc>
              <a:spcBef>
                <a:spcPct val="0"/>
              </a:spcBef>
              <a:spcAft>
                <a:spcPts val="0"/>
              </a:spcAft>
              <a:buClrTx/>
              <a:buSzTx/>
              <a:buFontTx/>
              <a:buNone/>
              <a:tabLst/>
              <a:defRPr/>
            </a:pPr>
            <a:r>
              <a:rPr kumimoji="0" lang="pt-BR" sz="4000" b="1" i="0" u="none" strike="noStrike" kern="1200" cap="none" spc="0" normalizeH="0" baseline="0" noProof="0" dirty="0">
                <a:ln>
                  <a:noFill/>
                </a:ln>
                <a:solidFill>
                  <a:schemeClr val="bg1"/>
                </a:solidFill>
                <a:effectLst/>
                <a:uLnTx/>
                <a:uFillTx/>
                <a:latin typeface="+mj-lt"/>
                <a:ea typeface="Calibri Light"/>
                <a:cs typeface="Calibri Light"/>
              </a:rPr>
              <a:t>PG&amp;E Gas RD&amp;D Overview Cont.</a:t>
            </a:r>
            <a:endParaRPr kumimoji="0" lang="en-US" sz="4000" b="1" i="0" u="none" strike="noStrike" kern="1200" cap="none" spc="0" normalizeH="0" baseline="0" noProof="0" dirty="0">
              <a:ln>
                <a:noFill/>
              </a:ln>
              <a:solidFill>
                <a:schemeClr val="bg1"/>
              </a:solidFill>
              <a:effectLst/>
              <a:uLnTx/>
              <a:uFillTx/>
              <a:latin typeface="+mj-lt"/>
              <a:ea typeface="Calibri Light"/>
              <a:cs typeface="Calibri Light"/>
            </a:endParaRPr>
          </a:p>
        </p:txBody>
      </p:sp>
      <p:graphicFrame>
        <p:nvGraphicFramePr>
          <p:cNvPr id="7" name="Table 6">
            <a:extLst>
              <a:ext uri="{FF2B5EF4-FFF2-40B4-BE49-F238E27FC236}">
                <a16:creationId xmlns:a16="http://schemas.microsoft.com/office/drawing/2014/main" id="{3633DD7D-A2BC-9831-82EA-30642F117C77}"/>
              </a:ext>
            </a:extLst>
          </p:cNvPr>
          <p:cNvGraphicFramePr>
            <a:graphicFrameLocks noGrp="1"/>
          </p:cNvGraphicFramePr>
          <p:nvPr>
            <p:extLst>
              <p:ext uri="{D42A27DB-BD31-4B8C-83A1-F6EECF244321}">
                <p14:modId xmlns:p14="http://schemas.microsoft.com/office/powerpoint/2010/main" val="2870896705"/>
              </p:ext>
            </p:extLst>
          </p:nvPr>
        </p:nvGraphicFramePr>
        <p:xfrm>
          <a:off x="2706991" y="1338874"/>
          <a:ext cx="6802285" cy="4361914"/>
        </p:xfrm>
        <a:graphic>
          <a:graphicData uri="http://schemas.openxmlformats.org/drawingml/2006/table">
            <a:tbl>
              <a:tblPr firstRow="1" bandRow="1">
                <a:tableStyleId>{7DF18680-E054-41AD-8BC1-D1AEF772440D}</a:tableStyleId>
              </a:tblPr>
              <a:tblGrid>
                <a:gridCol w="3884689">
                  <a:extLst>
                    <a:ext uri="{9D8B030D-6E8A-4147-A177-3AD203B41FA5}">
                      <a16:colId xmlns:a16="http://schemas.microsoft.com/office/drawing/2014/main" val="2683243471"/>
                    </a:ext>
                  </a:extLst>
                </a:gridCol>
                <a:gridCol w="1446897">
                  <a:extLst>
                    <a:ext uri="{9D8B030D-6E8A-4147-A177-3AD203B41FA5}">
                      <a16:colId xmlns:a16="http://schemas.microsoft.com/office/drawing/2014/main" val="1010073576"/>
                    </a:ext>
                  </a:extLst>
                </a:gridCol>
                <a:gridCol w="1470699">
                  <a:extLst>
                    <a:ext uri="{9D8B030D-6E8A-4147-A177-3AD203B41FA5}">
                      <a16:colId xmlns:a16="http://schemas.microsoft.com/office/drawing/2014/main" val="1563696270"/>
                    </a:ext>
                  </a:extLst>
                </a:gridCol>
              </a:tblGrid>
              <a:tr h="613555">
                <a:tc>
                  <a:txBody>
                    <a:bodyPr/>
                    <a:lstStyle/>
                    <a:p>
                      <a:pPr algn="ctr" rtl="0" fontAlgn="t"/>
                      <a:r>
                        <a:rPr lang="en-US" sz="1400" u="none" strike="noStrike">
                          <a:solidFill>
                            <a:schemeClr val="tx1"/>
                          </a:solidFill>
                          <a:effectLst/>
                          <a:latin typeface="+mn-lt"/>
                        </a:rPr>
                        <a:t>THEME/INITIATIVE</a:t>
                      </a:r>
                      <a:endParaRPr lang="en-US" sz="1400" b="1" i="0" u="none" strike="noStrike">
                        <a:solidFill>
                          <a:schemeClr val="tx1"/>
                        </a:solidFill>
                        <a:effectLst/>
                        <a:latin typeface="+mn-lt"/>
                      </a:endParaRPr>
                    </a:p>
                  </a:txBody>
                  <a:tcPr marL="9525" marR="9525" marT="9525" marB="0" anchor="ctr"/>
                </a:tc>
                <a:tc>
                  <a:txBody>
                    <a:bodyPr/>
                    <a:lstStyle/>
                    <a:p>
                      <a:pPr algn="ctr" rtl="0" fontAlgn="t"/>
                      <a:r>
                        <a:rPr lang="en-US" sz="1400" u="none" strike="noStrike">
                          <a:solidFill>
                            <a:schemeClr val="tx1"/>
                          </a:solidFill>
                          <a:effectLst/>
                          <a:latin typeface="+mn-lt"/>
                        </a:rPr>
                        <a:t>2024 BUDGET</a:t>
                      </a:r>
                      <a:endParaRPr lang="en-US" sz="1400" b="1" i="0" u="none" strike="noStrike">
                        <a:solidFill>
                          <a:schemeClr val="tx1"/>
                        </a:solidFill>
                        <a:effectLst/>
                        <a:latin typeface="+mn-lt"/>
                      </a:endParaRPr>
                    </a:p>
                  </a:txBody>
                  <a:tcPr marL="9525" marR="9525" marT="9525" marB="0" anchor="ctr"/>
                </a:tc>
                <a:tc>
                  <a:txBody>
                    <a:bodyPr/>
                    <a:lstStyle/>
                    <a:p>
                      <a:pPr algn="ctr" rtl="0" fontAlgn="t"/>
                      <a:r>
                        <a:rPr lang="en-US" sz="1400" u="none" strike="noStrike">
                          <a:solidFill>
                            <a:schemeClr val="tx1"/>
                          </a:solidFill>
                          <a:effectLst/>
                          <a:latin typeface="+mn-lt"/>
                        </a:rPr>
                        <a:t>2025 BUDGET</a:t>
                      </a:r>
                      <a:endParaRPr lang="en-US" sz="1400" b="1" i="0" u="none" strike="noStrike">
                        <a:solidFill>
                          <a:schemeClr val="tx1"/>
                        </a:solidFill>
                        <a:effectLst/>
                        <a:latin typeface="+mn-lt"/>
                      </a:endParaRPr>
                    </a:p>
                  </a:txBody>
                  <a:tcPr marL="9525" marR="9525" marT="9525" marB="0" anchor="ctr"/>
                </a:tc>
                <a:extLst>
                  <a:ext uri="{0D108BD9-81ED-4DB2-BD59-A6C34878D82A}">
                    <a16:rowId xmlns:a16="http://schemas.microsoft.com/office/drawing/2014/main" val="4146123774"/>
                  </a:ext>
                </a:extLst>
              </a:tr>
              <a:tr h="299348">
                <a:tc>
                  <a:txBody>
                    <a:bodyPr/>
                    <a:lstStyle/>
                    <a:p>
                      <a:pPr algn="l" fontAlgn="b"/>
                      <a:r>
                        <a:rPr lang="en-US" sz="1400" b="1" i="0" u="none" strike="noStrike">
                          <a:solidFill>
                            <a:schemeClr val="tx1"/>
                          </a:solidFill>
                          <a:effectLst/>
                          <a:latin typeface="+mn-lt"/>
                        </a:rPr>
                        <a:t>Gas System Integrity Theme</a:t>
                      </a:r>
                    </a:p>
                  </a:txBody>
                  <a:tcPr marL="85725" marR="0" marT="0" marB="0" anchor="b">
                    <a:solidFill>
                      <a:schemeClr val="accent5">
                        <a:lumMod val="60000"/>
                        <a:lumOff val="40000"/>
                      </a:schemeClr>
                    </a:solidFill>
                  </a:tcPr>
                </a:tc>
                <a:tc>
                  <a:txBody>
                    <a:bodyPr/>
                    <a:lstStyle/>
                    <a:p>
                      <a:pPr algn="ctr" fontAlgn="b"/>
                      <a:r>
                        <a:rPr lang="en-US" sz="1400" b="1" i="0" u="none" strike="noStrike">
                          <a:solidFill>
                            <a:schemeClr val="tx1"/>
                          </a:solidFill>
                          <a:effectLst/>
                          <a:latin typeface="+mn-lt"/>
                        </a:rPr>
                        <a:t>$4,794,740</a:t>
                      </a:r>
                    </a:p>
                  </a:txBody>
                  <a:tcPr marL="0" marR="0" marT="0" marB="0" anchor="b">
                    <a:solidFill>
                      <a:schemeClr val="accent5">
                        <a:lumMod val="60000"/>
                        <a:lumOff val="40000"/>
                      </a:schemeClr>
                    </a:solidFill>
                  </a:tcPr>
                </a:tc>
                <a:tc>
                  <a:txBody>
                    <a:bodyPr/>
                    <a:lstStyle/>
                    <a:p>
                      <a:pPr algn="ctr" fontAlgn="b"/>
                      <a:r>
                        <a:rPr lang="en-US" sz="1400" b="1" i="0" u="none" strike="noStrike">
                          <a:solidFill>
                            <a:schemeClr val="tx1"/>
                          </a:solidFill>
                          <a:effectLst/>
                          <a:latin typeface="+mn-lt"/>
                        </a:rPr>
                        <a:t>$5,091,348</a:t>
                      </a:r>
                    </a:p>
                  </a:txBody>
                  <a:tcPr marL="0" marR="0" marT="0" marB="0" anchor="b">
                    <a:solidFill>
                      <a:schemeClr val="accent5">
                        <a:lumMod val="60000"/>
                        <a:lumOff val="40000"/>
                      </a:schemeClr>
                    </a:solidFill>
                  </a:tcPr>
                </a:tc>
                <a:extLst>
                  <a:ext uri="{0D108BD9-81ED-4DB2-BD59-A6C34878D82A}">
                    <a16:rowId xmlns:a16="http://schemas.microsoft.com/office/drawing/2014/main" val="4290918695"/>
                  </a:ext>
                </a:extLst>
              </a:tr>
              <a:tr h="299348">
                <a:tc gridSpan="3">
                  <a:txBody>
                    <a:bodyPr/>
                    <a:lstStyle/>
                    <a:p>
                      <a:pPr marL="403225" indent="0" algn="l" fontAlgn="b"/>
                      <a:r>
                        <a:rPr lang="en-US" sz="1400" b="0" i="0" u="none" strike="noStrike">
                          <a:solidFill>
                            <a:schemeClr val="tx1"/>
                          </a:solidFill>
                          <a:effectLst/>
                          <a:latin typeface="+mn-lt"/>
                        </a:rPr>
                        <a:t>Geohazard Risk Management​</a:t>
                      </a:r>
                    </a:p>
                  </a:txBody>
                  <a:tcPr marL="171450" marR="0" marT="0" marB="0" anchor="b">
                    <a:solidFill>
                      <a:schemeClr val="accent5">
                        <a:lumMod val="20000"/>
                        <a:lumOff val="80000"/>
                      </a:schemeClr>
                    </a:solidFill>
                  </a:tcPr>
                </a:tc>
                <a:tc hMerge="1">
                  <a:txBody>
                    <a:bodyPr/>
                    <a:lstStyle/>
                    <a:p>
                      <a:pPr algn="ctr" fontAlgn="b"/>
                      <a:endParaRPr lang="en-US" sz="1400" b="0" i="0" u="none" strike="noStrike">
                        <a:solidFill>
                          <a:srgbClr val="000000"/>
                        </a:solidFill>
                        <a:effectLst/>
                        <a:latin typeface="+mn-lt"/>
                      </a:endParaRPr>
                    </a:p>
                  </a:txBody>
                  <a:tcPr marL="0" marR="0" marT="0" marB="0" anchor="b">
                    <a:solidFill>
                      <a:schemeClr val="accent5">
                        <a:lumMod val="20000"/>
                        <a:lumOff val="80000"/>
                      </a:schemeClr>
                    </a:solidFill>
                  </a:tcPr>
                </a:tc>
                <a:tc hMerge="1">
                  <a:txBody>
                    <a:bodyPr/>
                    <a:lstStyle/>
                    <a:p>
                      <a:pPr algn="ctr" fontAlgn="b"/>
                      <a:endParaRPr lang="en-US" sz="1400" b="0" i="0" u="none" strike="noStrike">
                        <a:solidFill>
                          <a:srgbClr val="000000"/>
                        </a:solidFill>
                        <a:effectLst/>
                        <a:latin typeface="+mn-lt"/>
                      </a:endParaRPr>
                    </a:p>
                  </a:txBody>
                  <a:tcPr marL="0" marR="0" marT="0" marB="0" anchor="b">
                    <a:solidFill>
                      <a:schemeClr val="accent5">
                        <a:lumMod val="20000"/>
                        <a:lumOff val="80000"/>
                      </a:schemeClr>
                    </a:solidFill>
                  </a:tcPr>
                </a:tc>
                <a:extLst>
                  <a:ext uri="{0D108BD9-81ED-4DB2-BD59-A6C34878D82A}">
                    <a16:rowId xmlns:a16="http://schemas.microsoft.com/office/drawing/2014/main" val="27680974"/>
                  </a:ext>
                </a:extLst>
              </a:tr>
              <a:tr h="286333">
                <a:tc gridSpan="3">
                  <a:txBody>
                    <a:bodyPr/>
                    <a:lstStyle/>
                    <a:p>
                      <a:pPr marL="403225" indent="0" algn="l" defTabSz="914400" rtl="0" eaLnBrk="1" fontAlgn="b" latinLnBrk="0" hangingPunct="1"/>
                      <a:r>
                        <a:rPr lang="en-US" sz="1400" b="0" i="0" u="none" strike="noStrike" kern="1200">
                          <a:solidFill>
                            <a:schemeClr val="tx1"/>
                          </a:solidFill>
                          <a:effectLst/>
                          <a:latin typeface="+mn-lt"/>
                          <a:ea typeface="+mn-ea"/>
                          <a:cs typeface="+mn-cs"/>
                        </a:rPr>
                        <a:t>Compliance with New Regulations​</a:t>
                      </a:r>
                    </a:p>
                  </a:txBody>
                  <a:tcPr marL="171450" marR="0" marT="0" marB="0" anchor="b">
                    <a:solidFill>
                      <a:schemeClr val="accent5">
                        <a:lumMod val="20000"/>
                        <a:lumOff val="80000"/>
                      </a:schemeClr>
                    </a:solidFill>
                  </a:tcPr>
                </a:tc>
                <a:tc hMerge="1">
                  <a:txBody>
                    <a:bodyPr/>
                    <a:lstStyle/>
                    <a:p>
                      <a:pPr algn="ctr" fontAlgn="b"/>
                      <a:endParaRPr lang="en-US" sz="1400" b="0" i="0" u="none" strike="noStrike">
                        <a:solidFill>
                          <a:srgbClr val="000000"/>
                        </a:solidFill>
                        <a:effectLst/>
                        <a:latin typeface="+mn-lt"/>
                      </a:endParaRPr>
                    </a:p>
                  </a:txBody>
                  <a:tcPr marL="0" marR="0" marT="0" marB="0" anchor="b">
                    <a:solidFill>
                      <a:schemeClr val="accent5">
                        <a:lumMod val="20000"/>
                        <a:lumOff val="80000"/>
                      </a:schemeClr>
                    </a:solidFill>
                  </a:tcPr>
                </a:tc>
                <a:tc hMerge="1">
                  <a:txBody>
                    <a:bodyPr/>
                    <a:lstStyle/>
                    <a:p>
                      <a:pPr algn="ctr" fontAlgn="b"/>
                      <a:endParaRPr lang="en-US" sz="1400" b="0" i="0" u="none" strike="noStrike">
                        <a:solidFill>
                          <a:srgbClr val="000000"/>
                        </a:solidFill>
                        <a:effectLst/>
                        <a:latin typeface="+mn-lt"/>
                      </a:endParaRPr>
                    </a:p>
                  </a:txBody>
                  <a:tcPr marL="0" marR="0" marT="0" marB="0" anchor="b">
                    <a:solidFill>
                      <a:schemeClr val="accent5">
                        <a:lumMod val="20000"/>
                        <a:lumOff val="80000"/>
                      </a:schemeClr>
                    </a:solidFill>
                  </a:tcPr>
                </a:tc>
                <a:extLst>
                  <a:ext uri="{0D108BD9-81ED-4DB2-BD59-A6C34878D82A}">
                    <a16:rowId xmlns:a16="http://schemas.microsoft.com/office/drawing/2014/main" val="1086316007"/>
                  </a:ext>
                </a:extLst>
              </a:tr>
              <a:tr h="286333">
                <a:tc gridSpan="3">
                  <a:txBody>
                    <a:bodyPr/>
                    <a:lstStyle/>
                    <a:p>
                      <a:pPr marL="403225" indent="0" algn="l" defTabSz="914400" rtl="0" eaLnBrk="1" fontAlgn="b" latinLnBrk="0" hangingPunct="1"/>
                      <a:r>
                        <a:rPr lang="en-US" sz="1400" b="0" i="0" u="none" strike="noStrike" kern="1200">
                          <a:solidFill>
                            <a:schemeClr val="tx1"/>
                          </a:solidFill>
                          <a:effectLst/>
                          <a:latin typeface="+mn-lt"/>
                          <a:ea typeface="+mn-ea"/>
                          <a:cs typeface="+mn-cs"/>
                        </a:rPr>
                        <a:t>Storage Wells​</a:t>
                      </a:r>
                    </a:p>
                  </a:txBody>
                  <a:tcPr marL="171450" marR="0" marT="0" marB="0" anchor="b">
                    <a:solidFill>
                      <a:schemeClr val="accent5">
                        <a:lumMod val="20000"/>
                        <a:lumOff val="80000"/>
                      </a:schemeClr>
                    </a:solidFill>
                  </a:tcPr>
                </a:tc>
                <a:tc hMerge="1">
                  <a:txBody>
                    <a:bodyPr/>
                    <a:lstStyle/>
                    <a:p>
                      <a:pPr algn="ctr" fontAlgn="b"/>
                      <a:endParaRPr lang="en-US" sz="1400" b="0" i="0" u="none" strike="noStrike">
                        <a:solidFill>
                          <a:srgbClr val="000000"/>
                        </a:solidFill>
                        <a:effectLst/>
                        <a:latin typeface="+mn-lt"/>
                      </a:endParaRPr>
                    </a:p>
                  </a:txBody>
                  <a:tcPr marL="0" marR="0" marT="0" marB="0" anchor="b">
                    <a:solidFill>
                      <a:schemeClr val="accent5">
                        <a:lumMod val="20000"/>
                        <a:lumOff val="80000"/>
                      </a:schemeClr>
                    </a:solidFill>
                  </a:tcPr>
                </a:tc>
                <a:tc hMerge="1">
                  <a:txBody>
                    <a:bodyPr/>
                    <a:lstStyle/>
                    <a:p>
                      <a:pPr algn="ctr" fontAlgn="b"/>
                      <a:endParaRPr lang="en-US" sz="1400" b="0" i="0" u="none" strike="noStrike">
                        <a:solidFill>
                          <a:srgbClr val="000000"/>
                        </a:solidFill>
                        <a:effectLst/>
                        <a:latin typeface="+mn-lt"/>
                      </a:endParaRPr>
                    </a:p>
                  </a:txBody>
                  <a:tcPr marL="0" marR="0" marT="0" marB="0" anchor="b">
                    <a:solidFill>
                      <a:schemeClr val="accent5">
                        <a:lumMod val="20000"/>
                        <a:lumOff val="80000"/>
                      </a:schemeClr>
                    </a:solidFill>
                  </a:tcPr>
                </a:tc>
                <a:extLst>
                  <a:ext uri="{0D108BD9-81ED-4DB2-BD59-A6C34878D82A}">
                    <a16:rowId xmlns:a16="http://schemas.microsoft.com/office/drawing/2014/main" val="1025060176"/>
                  </a:ext>
                </a:extLst>
              </a:tr>
              <a:tr h="286333">
                <a:tc gridSpan="3">
                  <a:txBody>
                    <a:bodyPr/>
                    <a:lstStyle/>
                    <a:p>
                      <a:pPr marL="403225" indent="0" algn="l" defTabSz="914400" rtl="0" eaLnBrk="1" fontAlgn="b" latinLnBrk="0" hangingPunct="1"/>
                      <a:r>
                        <a:rPr lang="en-US" sz="1400" b="0" i="0" u="none" strike="noStrike" kern="1200">
                          <a:solidFill>
                            <a:schemeClr val="tx1"/>
                          </a:solidFill>
                          <a:effectLst/>
                          <a:latin typeface="+mn-lt"/>
                          <a:ea typeface="+mn-ea"/>
                          <a:cs typeface="+mn-cs"/>
                        </a:rPr>
                        <a:t>Revised Emission Calculation Methodologies​</a:t>
                      </a:r>
                    </a:p>
                  </a:txBody>
                  <a:tcPr marL="171450" marR="0" marT="0" marB="0" anchor="b">
                    <a:solidFill>
                      <a:schemeClr val="accent5">
                        <a:lumMod val="20000"/>
                        <a:lumOff val="80000"/>
                      </a:schemeClr>
                    </a:solidFill>
                  </a:tcPr>
                </a:tc>
                <a:tc hMerge="1">
                  <a:txBody>
                    <a:bodyPr/>
                    <a:lstStyle/>
                    <a:p>
                      <a:pPr algn="ctr" fontAlgn="b"/>
                      <a:endParaRPr lang="en-US" sz="1400" b="0" i="0" u="none" strike="noStrike">
                        <a:solidFill>
                          <a:srgbClr val="000000"/>
                        </a:solidFill>
                        <a:effectLst/>
                        <a:latin typeface="+mn-lt"/>
                      </a:endParaRPr>
                    </a:p>
                  </a:txBody>
                  <a:tcPr marL="0" marR="0" marT="0" marB="0" anchor="b">
                    <a:solidFill>
                      <a:schemeClr val="accent5">
                        <a:lumMod val="20000"/>
                        <a:lumOff val="80000"/>
                      </a:schemeClr>
                    </a:solidFill>
                  </a:tcPr>
                </a:tc>
                <a:tc hMerge="1">
                  <a:txBody>
                    <a:bodyPr/>
                    <a:lstStyle/>
                    <a:p>
                      <a:pPr algn="ctr" fontAlgn="b"/>
                      <a:endParaRPr lang="en-US" sz="1400" b="0" i="0" u="none" strike="noStrike">
                        <a:solidFill>
                          <a:srgbClr val="000000"/>
                        </a:solidFill>
                        <a:effectLst/>
                        <a:latin typeface="+mn-lt"/>
                      </a:endParaRPr>
                    </a:p>
                  </a:txBody>
                  <a:tcPr marL="0" marR="0" marT="0" marB="0" anchor="b">
                    <a:solidFill>
                      <a:schemeClr val="accent5">
                        <a:lumMod val="20000"/>
                        <a:lumOff val="80000"/>
                      </a:schemeClr>
                    </a:solidFill>
                  </a:tcPr>
                </a:tc>
                <a:extLst>
                  <a:ext uri="{0D108BD9-81ED-4DB2-BD59-A6C34878D82A}">
                    <a16:rowId xmlns:a16="http://schemas.microsoft.com/office/drawing/2014/main" val="3787389010"/>
                  </a:ext>
                </a:extLst>
              </a:tr>
              <a:tr h="286333">
                <a:tc gridSpan="3">
                  <a:txBody>
                    <a:bodyPr/>
                    <a:lstStyle/>
                    <a:p>
                      <a:pPr marL="403225" indent="0" algn="l" defTabSz="914400" rtl="0" eaLnBrk="1" fontAlgn="b" latinLnBrk="0" hangingPunct="1"/>
                      <a:r>
                        <a:rPr lang="en-US" sz="1400" b="0" i="0" u="none" strike="noStrike" kern="1200">
                          <a:solidFill>
                            <a:schemeClr val="tx1"/>
                          </a:solidFill>
                          <a:effectLst/>
                          <a:latin typeface="+mn-lt"/>
                          <a:ea typeface="+mn-ea"/>
                          <a:cs typeface="+mn-cs"/>
                        </a:rPr>
                        <a:t>Efficient Methane Leak Repair​</a:t>
                      </a:r>
                    </a:p>
                  </a:txBody>
                  <a:tcPr marL="171450" marR="0" marT="0" marB="0" anchor="b">
                    <a:solidFill>
                      <a:schemeClr val="accent5">
                        <a:lumMod val="20000"/>
                        <a:lumOff val="80000"/>
                      </a:schemeClr>
                    </a:solidFill>
                  </a:tcPr>
                </a:tc>
                <a:tc hMerge="1">
                  <a:txBody>
                    <a:bodyPr/>
                    <a:lstStyle/>
                    <a:p>
                      <a:pPr algn="ctr" fontAlgn="b"/>
                      <a:endParaRPr lang="en-US" sz="1400" b="0" i="0" u="none" strike="noStrike">
                        <a:solidFill>
                          <a:srgbClr val="000000"/>
                        </a:solidFill>
                        <a:effectLst/>
                        <a:latin typeface="+mn-lt"/>
                      </a:endParaRPr>
                    </a:p>
                  </a:txBody>
                  <a:tcPr marL="0" marR="0" marT="0" marB="0" anchor="b">
                    <a:solidFill>
                      <a:schemeClr val="accent5">
                        <a:lumMod val="20000"/>
                        <a:lumOff val="80000"/>
                      </a:schemeClr>
                    </a:solidFill>
                  </a:tcPr>
                </a:tc>
                <a:tc hMerge="1">
                  <a:txBody>
                    <a:bodyPr/>
                    <a:lstStyle/>
                    <a:p>
                      <a:pPr algn="ctr" fontAlgn="b"/>
                      <a:endParaRPr lang="en-US" sz="1400" b="0" i="0" u="none" strike="noStrike">
                        <a:solidFill>
                          <a:srgbClr val="000000"/>
                        </a:solidFill>
                        <a:effectLst/>
                        <a:latin typeface="+mn-lt"/>
                      </a:endParaRPr>
                    </a:p>
                  </a:txBody>
                  <a:tcPr marL="0" marR="0" marT="0" marB="0" anchor="b">
                    <a:solidFill>
                      <a:schemeClr val="accent5">
                        <a:lumMod val="20000"/>
                        <a:lumOff val="80000"/>
                      </a:schemeClr>
                    </a:solidFill>
                  </a:tcPr>
                </a:tc>
                <a:extLst>
                  <a:ext uri="{0D108BD9-81ED-4DB2-BD59-A6C34878D82A}">
                    <a16:rowId xmlns:a16="http://schemas.microsoft.com/office/drawing/2014/main" val="2404699885"/>
                  </a:ext>
                </a:extLst>
              </a:tr>
              <a:tr h="286333">
                <a:tc gridSpan="3">
                  <a:txBody>
                    <a:bodyPr/>
                    <a:lstStyle/>
                    <a:p>
                      <a:pPr marL="403225" indent="0" algn="l" defTabSz="914400" rtl="0" eaLnBrk="1" fontAlgn="b" latinLnBrk="0" hangingPunct="1"/>
                      <a:r>
                        <a:rPr lang="en-US" sz="1400" b="0" i="0" u="none" strike="noStrike" kern="1200">
                          <a:solidFill>
                            <a:schemeClr val="tx1"/>
                          </a:solidFill>
                          <a:effectLst/>
                          <a:latin typeface="+mn-lt"/>
                          <a:ea typeface="+mn-ea"/>
                          <a:cs typeface="+mn-cs"/>
                        </a:rPr>
                        <a:t>Advanced Methane Leak Detection​</a:t>
                      </a:r>
                    </a:p>
                  </a:txBody>
                  <a:tcPr marL="171450" marR="0" marT="0" marB="0" anchor="b">
                    <a:solidFill>
                      <a:schemeClr val="accent5">
                        <a:lumMod val="20000"/>
                        <a:lumOff val="80000"/>
                      </a:schemeClr>
                    </a:solidFill>
                  </a:tcPr>
                </a:tc>
                <a:tc hMerge="1">
                  <a:txBody>
                    <a:bodyPr/>
                    <a:lstStyle/>
                    <a:p>
                      <a:pPr algn="ctr" fontAlgn="b"/>
                      <a:endParaRPr lang="en-US" sz="1400" b="0" i="0" u="none" strike="noStrike">
                        <a:solidFill>
                          <a:srgbClr val="000000"/>
                        </a:solidFill>
                        <a:effectLst/>
                        <a:latin typeface="+mn-lt"/>
                      </a:endParaRPr>
                    </a:p>
                  </a:txBody>
                  <a:tcPr marL="0" marR="0" marT="0" marB="0" anchor="b">
                    <a:solidFill>
                      <a:schemeClr val="accent5">
                        <a:lumMod val="20000"/>
                        <a:lumOff val="80000"/>
                      </a:schemeClr>
                    </a:solidFill>
                  </a:tcPr>
                </a:tc>
                <a:tc hMerge="1">
                  <a:txBody>
                    <a:bodyPr/>
                    <a:lstStyle/>
                    <a:p>
                      <a:pPr algn="ctr" fontAlgn="b"/>
                      <a:endParaRPr lang="en-US" sz="1400" b="0" i="0" u="none" strike="noStrike">
                        <a:solidFill>
                          <a:srgbClr val="000000"/>
                        </a:solidFill>
                        <a:effectLst/>
                        <a:latin typeface="+mn-lt"/>
                      </a:endParaRPr>
                    </a:p>
                  </a:txBody>
                  <a:tcPr marL="0" marR="0" marT="0" marB="0" anchor="b">
                    <a:solidFill>
                      <a:schemeClr val="accent5">
                        <a:lumMod val="20000"/>
                        <a:lumOff val="80000"/>
                      </a:schemeClr>
                    </a:solidFill>
                  </a:tcPr>
                </a:tc>
                <a:extLst>
                  <a:ext uri="{0D108BD9-81ED-4DB2-BD59-A6C34878D82A}">
                    <a16:rowId xmlns:a16="http://schemas.microsoft.com/office/drawing/2014/main" val="2004545772"/>
                  </a:ext>
                </a:extLst>
              </a:tr>
              <a:tr h="286333">
                <a:tc>
                  <a:txBody>
                    <a:bodyPr/>
                    <a:lstStyle/>
                    <a:p>
                      <a:pPr algn="l" fontAlgn="b"/>
                      <a:r>
                        <a:rPr lang="en-US" sz="1400" b="1" i="0" u="none" strike="noStrike">
                          <a:solidFill>
                            <a:schemeClr val="tx1"/>
                          </a:solidFill>
                          <a:effectLst/>
                          <a:latin typeface="+mn-lt"/>
                        </a:rPr>
                        <a:t>Decarbonization Theme</a:t>
                      </a:r>
                    </a:p>
                  </a:txBody>
                  <a:tcPr marL="85725" marR="0" marT="0" marB="0" anchor="b">
                    <a:solidFill>
                      <a:schemeClr val="accent5">
                        <a:lumMod val="60000"/>
                        <a:lumOff val="40000"/>
                      </a:schemeClr>
                    </a:solidFill>
                  </a:tcPr>
                </a:tc>
                <a:tc>
                  <a:txBody>
                    <a:bodyPr/>
                    <a:lstStyle/>
                    <a:p>
                      <a:pPr algn="ctr" fontAlgn="b"/>
                      <a:r>
                        <a:rPr lang="en-US" sz="1400" b="1" i="0" u="none" strike="noStrike">
                          <a:solidFill>
                            <a:schemeClr val="tx1"/>
                          </a:solidFill>
                          <a:effectLst/>
                          <a:latin typeface="+mn-lt"/>
                        </a:rPr>
                        <a:t>$2,191,660</a:t>
                      </a:r>
                    </a:p>
                  </a:txBody>
                  <a:tcPr marL="0" marR="0" marT="0" marB="0" anchor="b">
                    <a:solidFill>
                      <a:schemeClr val="accent5">
                        <a:lumMod val="60000"/>
                        <a:lumOff val="40000"/>
                      </a:schemeClr>
                    </a:solidFill>
                  </a:tcPr>
                </a:tc>
                <a:tc>
                  <a:txBody>
                    <a:bodyPr/>
                    <a:lstStyle/>
                    <a:p>
                      <a:pPr algn="ctr" fontAlgn="b"/>
                      <a:r>
                        <a:rPr lang="en-US" sz="1400" b="1" i="0" u="none" strike="noStrike">
                          <a:solidFill>
                            <a:schemeClr val="tx1"/>
                          </a:solidFill>
                          <a:effectLst/>
                          <a:latin typeface="+mn-lt"/>
                        </a:rPr>
                        <a:t>$2,291,965</a:t>
                      </a:r>
                    </a:p>
                  </a:txBody>
                  <a:tcPr marL="0" marR="0" marT="0" marB="0" anchor="b">
                    <a:solidFill>
                      <a:schemeClr val="accent5">
                        <a:lumMod val="60000"/>
                        <a:lumOff val="40000"/>
                      </a:schemeClr>
                    </a:solidFill>
                  </a:tcPr>
                </a:tc>
                <a:extLst>
                  <a:ext uri="{0D108BD9-81ED-4DB2-BD59-A6C34878D82A}">
                    <a16:rowId xmlns:a16="http://schemas.microsoft.com/office/drawing/2014/main" val="2517663215"/>
                  </a:ext>
                </a:extLst>
              </a:tr>
              <a:tr h="286333">
                <a:tc gridSpan="3">
                  <a:txBody>
                    <a:bodyPr/>
                    <a:lstStyle/>
                    <a:p>
                      <a:pPr marL="403225" indent="0" algn="l" defTabSz="914400" rtl="0" eaLnBrk="1" fontAlgn="b" latinLnBrk="0" hangingPunct="1"/>
                      <a:r>
                        <a:rPr lang="en-US" sz="1400" b="0" i="0" u="none" strike="noStrike" kern="1200">
                          <a:solidFill>
                            <a:schemeClr val="tx1"/>
                          </a:solidFill>
                          <a:effectLst/>
                          <a:latin typeface="+mn-lt"/>
                          <a:ea typeface="+mn-ea"/>
                          <a:cs typeface="+mn-cs"/>
                        </a:rPr>
                        <a:t>Impact of Hydrogen​</a:t>
                      </a:r>
                    </a:p>
                  </a:txBody>
                  <a:tcPr marL="171450" marR="0" marT="0" marB="0" anchor="b">
                    <a:solidFill>
                      <a:schemeClr val="accent5">
                        <a:lumMod val="20000"/>
                        <a:lumOff val="80000"/>
                      </a:schemeClr>
                    </a:solidFill>
                  </a:tcPr>
                </a:tc>
                <a:tc hMerge="1">
                  <a:txBody>
                    <a:bodyPr/>
                    <a:lstStyle/>
                    <a:p>
                      <a:pPr algn="ctr" fontAlgn="b"/>
                      <a:endParaRPr lang="en-US" sz="1400" b="0" i="0" u="none" strike="noStrike">
                        <a:solidFill>
                          <a:srgbClr val="000000"/>
                        </a:solidFill>
                        <a:effectLst/>
                        <a:latin typeface="+mn-lt"/>
                      </a:endParaRPr>
                    </a:p>
                  </a:txBody>
                  <a:tcPr marL="0" marR="0" marT="0" marB="0" anchor="b">
                    <a:solidFill>
                      <a:schemeClr val="accent5">
                        <a:lumMod val="20000"/>
                        <a:lumOff val="80000"/>
                      </a:schemeClr>
                    </a:solidFill>
                  </a:tcPr>
                </a:tc>
                <a:tc hMerge="1">
                  <a:txBody>
                    <a:bodyPr/>
                    <a:lstStyle/>
                    <a:p>
                      <a:pPr algn="ctr" fontAlgn="b"/>
                      <a:endParaRPr lang="en-US" sz="1400" b="0" i="0" u="none" strike="noStrike">
                        <a:solidFill>
                          <a:srgbClr val="000000"/>
                        </a:solidFill>
                        <a:effectLst/>
                        <a:latin typeface="+mn-lt"/>
                      </a:endParaRPr>
                    </a:p>
                  </a:txBody>
                  <a:tcPr marL="0" marR="0" marT="0" marB="0" anchor="b">
                    <a:solidFill>
                      <a:schemeClr val="accent5">
                        <a:lumMod val="20000"/>
                        <a:lumOff val="80000"/>
                      </a:schemeClr>
                    </a:solidFill>
                  </a:tcPr>
                </a:tc>
                <a:extLst>
                  <a:ext uri="{0D108BD9-81ED-4DB2-BD59-A6C34878D82A}">
                    <a16:rowId xmlns:a16="http://schemas.microsoft.com/office/drawing/2014/main" val="618436855"/>
                  </a:ext>
                </a:extLst>
              </a:tr>
              <a:tr h="286333">
                <a:tc gridSpan="3">
                  <a:txBody>
                    <a:bodyPr/>
                    <a:lstStyle/>
                    <a:p>
                      <a:pPr marL="403225" indent="0" algn="l" defTabSz="914400" rtl="0" eaLnBrk="1" fontAlgn="b" latinLnBrk="0" hangingPunct="1"/>
                      <a:r>
                        <a:rPr lang="en-US" sz="1400" b="0" i="0" u="none" strike="noStrike" kern="1200">
                          <a:solidFill>
                            <a:schemeClr val="tx1"/>
                          </a:solidFill>
                          <a:effectLst/>
                          <a:latin typeface="+mn-lt"/>
                          <a:ea typeface="+mn-ea"/>
                          <a:cs typeface="+mn-cs"/>
                        </a:rPr>
                        <a:t>Energy Efficiency</a:t>
                      </a:r>
                    </a:p>
                  </a:txBody>
                  <a:tcPr marL="171450" marR="0" marT="0" marB="0" anchor="b">
                    <a:solidFill>
                      <a:schemeClr val="accent5">
                        <a:lumMod val="20000"/>
                        <a:lumOff val="80000"/>
                      </a:schemeClr>
                    </a:solidFill>
                  </a:tcPr>
                </a:tc>
                <a:tc hMerge="1">
                  <a:txBody>
                    <a:bodyPr/>
                    <a:lstStyle/>
                    <a:p>
                      <a:pPr algn="ctr" fontAlgn="b"/>
                      <a:endParaRPr lang="en-US" sz="1400" b="0" i="0" u="none" strike="noStrike">
                        <a:solidFill>
                          <a:srgbClr val="000000"/>
                        </a:solidFill>
                        <a:effectLst/>
                        <a:latin typeface="+mn-lt"/>
                      </a:endParaRPr>
                    </a:p>
                  </a:txBody>
                  <a:tcPr marL="0" marR="0" marT="0" marB="0" anchor="b">
                    <a:solidFill>
                      <a:schemeClr val="accent5">
                        <a:lumMod val="20000"/>
                        <a:lumOff val="80000"/>
                      </a:schemeClr>
                    </a:solidFill>
                  </a:tcPr>
                </a:tc>
                <a:tc hMerge="1">
                  <a:txBody>
                    <a:bodyPr/>
                    <a:lstStyle/>
                    <a:p>
                      <a:pPr algn="ctr" fontAlgn="b"/>
                      <a:endParaRPr lang="en-US" sz="1400" b="0" i="0" u="none" strike="noStrike">
                        <a:solidFill>
                          <a:srgbClr val="000000"/>
                        </a:solidFill>
                        <a:effectLst/>
                        <a:latin typeface="+mn-lt"/>
                      </a:endParaRPr>
                    </a:p>
                  </a:txBody>
                  <a:tcPr marL="0" marR="0" marT="0" marB="0" anchor="b">
                    <a:solidFill>
                      <a:schemeClr val="accent5">
                        <a:lumMod val="20000"/>
                        <a:lumOff val="80000"/>
                      </a:schemeClr>
                    </a:solidFill>
                  </a:tcPr>
                </a:tc>
                <a:extLst>
                  <a:ext uri="{0D108BD9-81ED-4DB2-BD59-A6C34878D82A}">
                    <a16:rowId xmlns:a16="http://schemas.microsoft.com/office/drawing/2014/main" val="1555089416"/>
                  </a:ext>
                </a:extLst>
              </a:tr>
              <a:tr h="286333">
                <a:tc gridSpan="3">
                  <a:txBody>
                    <a:bodyPr/>
                    <a:lstStyle/>
                    <a:p>
                      <a:pPr marL="403225" indent="0" algn="l" defTabSz="914400" rtl="0" eaLnBrk="1" fontAlgn="b" latinLnBrk="0" hangingPunct="1"/>
                      <a:r>
                        <a:rPr lang="en-US" sz="1400" b="0" i="0" u="none" strike="noStrike" kern="1200">
                          <a:solidFill>
                            <a:schemeClr val="tx1"/>
                          </a:solidFill>
                          <a:effectLst/>
                          <a:latin typeface="+mn-lt"/>
                          <a:ea typeface="+mn-ea"/>
                          <a:cs typeface="+mn-cs"/>
                        </a:rPr>
                        <a:t>Networked Geothermal</a:t>
                      </a:r>
                    </a:p>
                  </a:txBody>
                  <a:tcPr marL="171450" marR="0" marT="0" marB="0" anchor="b">
                    <a:solidFill>
                      <a:schemeClr val="accent5">
                        <a:lumMod val="20000"/>
                        <a:lumOff val="80000"/>
                      </a:schemeClr>
                    </a:solidFill>
                  </a:tcPr>
                </a:tc>
                <a:tc hMerge="1">
                  <a:txBody>
                    <a:bodyPr/>
                    <a:lstStyle/>
                    <a:p>
                      <a:pPr algn="ctr" fontAlgn="b"/>
                      <a:endParaRPr lang="en-US" sz="1400" b="0" i="0" u="none" strike="noStrike">
                        <a:solidFill>
                          <a:srgbClr val="000000"/>
                        </a:solidFill>
                        <a:effectLst/>
                        <a:latin typeface="+mn-lt"/>
                      </a:endParaRPr>
                    </a:p>
                  </a:txBody>
                  <a:tcPr marL="0" marR="0" marT="0" marB="0" anchor="b">
                    <a:solidFill>
                      <a:schemeClr val="accent5">
                        <a:lumMod val="20000"/>
                        <a:lumOff val="80000"/>
                      </a:schemeClr>
                    </a:solidFill>
                  </a:tcPr>
                </a:tc>
                <a:tc hMerge="1">
                  <a:txBody>
                    <a:bodyPr/>
                    <a:lstStyle/>
                    <a:p>
                      <a:pPr algn="ctr" fontAlgn="b"/>
                      <a:endParaRPr lang="en-US" sz="1400" b="0" i="0" u="none" strike="noStrike">
                        <a:solidFill>
                          <a:srgbClr val="000000"/>
                        </a:solidFill>
                        <a:effectLst/>
                        <a:latin typeface="+mn-lt"/>
                      </a:endParaRPr>
                    </a:p>
                  </a:txBody>
                  <a:tcPr marL="0" marR="0" marT="0" marB="0" anchor="b">
                    <a:solidFill>
                      <a:schemeClr val="accent5">
                        <a:lumMod val="20000"/>
                        <a:lumOff val="80000"/>
                      </a:schemeClr>
                    </a:solidFill>
                  </a:tcPr>
                </a:tc>
                <a:extLst>
                  <a:ext uri="{0D108BD9-81ED-4DB2-BD59-A6C34878D82A}">
                    <a16:rowId xmlns:a16="http://schemas.microsoft.com/office/drawing/2014/main" val="1827403013"/>
                  </a:ext>
                </a:extLst>
              </a:tr>
              <a:tr h="286333">
                <a:tc gridSpan="3">
                  <a:txBody>
                    <a:bodyPr/>
                    <a:lstStyle/>
                    <a:p>
                      <a:pPr marL="403225" indent="0" algn="l" defTabSz="914400" rtl="0" eaLnBrk="1" fontAlgn="b" latinLnBrk="0" hangingPunct="1"/>
                      <a:r>
                        <a:rPr lang="en-US" sz="1400" b="0" i="0" u="none" strike="noStrike" kern="1200">
                          <a:solidFill>
                            <a:schemeClr val="tx1"/>
                          </a:solidFill>
                          <a:effectLst/>
                          <a:latin typeface="+mn-lt"/>
                          <a:ea typeface="+mn-ea"/>
                          <a:cs typeface="+mn-cs"/>
                        </a:rPr>
                        <a:t>Integrating Cleaner Fuels​</a:t>
                      </a:r>
                    </a:p>
                  </a:txBody>
                  <a:tcPr marL="171450" marR="0" marT="0" marB="0" anchor="b">
                    <a:solidFill>
                      <a:schemeClr val="accent5">
                        <a:lumMod val="20000"/>
                        <a:lumOff val="80000"/>
                      </a:schemeClr>
                    </a:solidFill>
                  </a:tcPr>
                </a:tc>
                <a:tc hMerge="1">
                  <a:txBody>
                    <a:bodyPr/>
                    <a:lstStyle/>
                    <a:p>
                      <a:pPr algn="ctr" fontAlgn="b"/>
                      <a:endParaRPr lang="en-US" sz="1400" b="0" i="0" u="none" strike="noStrike">
                        <a:solidFill>
                          <a:srgbClr val="000000"/>
                        </a:solidFill>
                        <a:effectLst/>
                        <a:latin typeface="+mn-lt"/>
                      </a:endParaRPr>
                    </a:p>
                  </a:txBody>
                  <a:tcPr marL="0" marR="0" marT="0" marB="0" anchor="b">
                    <a:solidFill>
                      <a:schemeClr val="accent5">
                        <a:lumMod val="20000"/>
                        <a:lumOff val="80000"/>
                      </a:schemeClr>
                    </a:solidFill>
                  </a:tcPr>
                </a:tc>
                <a:tc hMerge="1">
                  <a:txBody>
                    <a:bodyPr/>
                    <a:lstStyle/>
                    <a:p>
                      <a:pPr algn="ctr" fontAlgn="b"/>
                      <a:endParaRPr lang="en-US" sz="1400" b="0" i="0" u="none" strike="noStrike">
                        <a:solidFill>
                          <a:srgbClr val="000000"/>
                        </a:solidFill>
                        <a:effectLst/>
                        <a:latin typeface="+mn-lt"/>
                      </a:endParaRPr>
                    </a:p>
                  </a:txBody>
                  <a:tcPr marL="0" marR="0" marT="0" marB="0" anchor="b">
                    <a:solidFill>
                      <a:schemeClr val="accent5">
                        <a:lumMod val="20000"/>
                        <a:lumOff val="80000"/>
                      </a:schemeClr>
                    </a:solidFill>
                  </a:tcPr>
                </a:tc>
                <a:extLst>
                  <a:ext uri="{0D108BD9-81ED-4DB2-BD59-A6C34878D82A}">
                    <a16:rowId xmlns:a16="http://schemas.microsoft.com/office/drawing/2014/main" val="986821953"/>
                  </a:ext>
                </a:extLst>
              </a:tr>
              <a:tr h="286333">
                <a:tc>
                  <a:txBody>
                    <a:bodyPr/>
                    <a:lstStyle/>
                    <a:p>
                      <a:pPr algn="ctr" fontAlgn="b"/>
                      <a:r>
                        <a:rPr lang="en-US" sz="1400" b="1" i="0" u="none" strike="noStrike">
                          <a:solidFill>
                            <a:schemeClr val="tx1"/>
                          </a:solidFill>
                          <a:effectLst/>
                          <a:latin typeface="+mn-lt"/>
                        </a:rPr>
                        <a:t>                                                                                Total</a:t>
                      </a:r>
                    </a:p>
                  </a:txBody>
                  <a:tcPr marL="0" marR="0" marT="0" marB="0" anchor="b">
                    <a:solidFill>
                      <a:schemeClr val="accent5">
                        <a:lumMod val="60000"/>
                        <a:lumOff val="40000"/>
                      </a:schemeClr>
                    </a:solidFill>
                  </a:tcPr>
                </a:tc>
                <a:tc>
                  <a:txBody>
                    <a:bodyPr/>
                    <a:lstStyle/>
                    <a:p>
                      <a:pPr algn="ctr" fontAlgn="b"/>
                      <a:r>
                        <a:rPr lang="en-US" sz="1400" b="1" i="0" u="none" strike="noStrike">
                          <a:solidFill>
                            <a:schemeClr val="tx1"/>
                          </a:solidFill>
                          <a:effectLst/>
                          <a:latin typeface="+mn-lt"/>
                        </a:rPr>
                        <a:t>$6,986,400</a:t>
                      </a:r>
                    </a:p>
                  </a:txBody>
                  <a:tcPr marL="0" marR="0" marT="0" marB="0" anchor="b">
                    <a:solidFill>
                      <a:schemeClr val="accent5">
                        <a:lumMod val="60000"/>
                        <a:lumOff val="40000"/>
                      </a:schemeClr>
                    </a:solidFill>
                  </a:tcPr>
                </a:tc>
                <a:tc>
                  <a:txBody>
                    <a:bodyPr/>
                    <a:lstStyle/>
                    <a:p>
                      <a:pPr algn="ctr" fontAlgn="b"/>
                      <a:r>
                        <a:rPr lang="en-US" sz="1400" b="1" i="0" u="none" strike="noStrike" dirty="0">
                          <a:solidFill>
                            <a:schemeClr val="tx1"/>
                          </a:solidFill>
                          <a:effectLst/>
                          <a:latin typeface="+mn-lt"/>
                        </a:rPr>
                        <a:t>$7,383,313</a:t>
                      </a:r>
                    </a:p>
                  </a:txBody>
                  <a:tcPr marL="0" marR="0" marT="0" marB="0" anchor="b">
                    <a:solidFill>
                      <a:schemeClr val="accent5">
                        <a:lumMod val="60000"/>
                        <a:lumOff val="40000"/>
                      </a:schemeClr>
                    </a:solidFill>
                  </a:tcPr>
                </a:tc>
                <a:extLst>
                  <a:ext uri="{0D108BD9-81ED-4DB2-BD59-A6C34878D82A}">
                    <a16:rowId xmlns:a16="http://schemas.microsoft.com/office/drawing/2014/main" val="3645219283"/>
                  </a:ext>
                </a:extLst>
              </a:tr>
            </a:tbl>
          </a:graphicData>
        </a:graphic>
      </p:graphicFrame>
      <p:sp>
        <p:nvSpPr>
          <p:cNvPr id="3" name="TextBox 2">
            <a:extLst>
              <a:ext uri="{FF2B5EF4-FFF2-40B4-BE49-F238E27FC236}">
                <a16:creationId xmlns:a16="http://schemas.microsoft.com/office/drawing/2014/main" id="{DC1685F8-FE8D-6593-690D-A60DAAA7BDD3}"/>
              </a:ext>
            </a:extLst>
          </p:cNvPr>
          <p:cNvSpPr txBox="1"/>
          <p:nvPr/>
        </p:nvSpPr>
        <p:spPr>
          <a:xfrm>
            <a:off x="540859" y="5796982"/>
            <a:ext cx="11116409" cy="738664"/>
          </a:xfrm>
          <a:prstGeom prst="rect">
            <a:avLst/>
          </a:prstGeom>
          <a:noFill/>
        </p:spPr>
        <p:txBody>
          <a:bodyPr wrap="square" lIns="91440" tIns="45720" rIns="91440" bIns="45720" rtlCol="0" anchor="t">
            <a:spAutoFit/>
          </a:bodyPr>
          <a:lstStyle/>
          <a:p>
            <a:r>
              <a:rPr lang="en-US" sz="1400" kern="100">
                <a:latin typeface="Calibri"/>
                <a:ea typeface="Calibri"/>
                <a:cs typeface="Calibri"/>
              </a:rPr>
              <a:t>Today's goal is to get feedback for the 2024/2025 plans and help us identify future considerations for our program.  Two initial thoughts from the team:</a:t>
            </a:r>
          </a:p>
          <a:p>
            <a:r>
              <a:rPr lang="en-US" sz="1400" kern="100">
                <a:latin typeface="Calibri"/>
                <a:ea typeface="Calibri"/>
                <a:cs typeface="Calibri"/>
              </a:rPr>
              <a:t>How can we support and engage with individuals </a:t>
            </a:r>
            <a:r>
              <a:rPr lang="en-US" sz="1400" kern="100">
                <a:effectLst/>
                <a:latin typeface="Calibri"/>
                <a:ea typeface="Calibri"/>
                <a:cs typeface="Calibri"/>
              </a:rPr>
              <a:t>and </a:t>
            </a:r>
            <a:r>
              <a:rPr lang="en-US" sz="1400" kern="100">
                <a:latin typeface="Calibri"/>
                <a:ea typeface="Calibri"/>
                <a:cs typeface="Calibri"/>
              </a:rPr>
              <a:t>community organizations?</a:t>
            </a:r>
            <a:endParaRPr lang="en-US" sz="1400">
              <a:latin typeface="Calibri"/>
              <a:ea typeface="Calibri"/>
              <a:cs typeface="Calibri"/>
            </a:endParaRPr>
          </a:p>
          <a:p>
            <a:r>
              <a:rPr lang="en-US" sz="1400" kern="100">
                <a:solidFill>
                  <a:srgbClr val="000000"/>
                </a:solidFill>
                <a:latin typeface="Calibri"/>
                <a:ea typeface="Calibri"/>
                <a:cs typeface="Calibri"/>
              </a:rPr>
              <a:t>What community priorities should we consider when choosing initiatives and where and how to deploy technologies?</a:t>
            </a:r>
            <a:endParaRPr lang="en-US" sz="1400">
              <a:latin typeface="Calibri"/>
              <a:ea typeface="Calibri"/>
              <a:cs typeface="Calibri"/>
            </a:endParaRPr>
          </a:p>
        </p:txBody>
      </p:sp>
      <p:sp>
        <p:nvSpPr>
          <p:cNvPr id="4" name="Slide Number Placeholder 3">
            <a:extLst>
              <a:ext uri="{FF2B5EF4-FFF2-40B4-BE49-F238E27FC236}">
                <a16:creationId xmlns:a16="http://schemas.microsoft.com/office/drawing/2014/main" id="{B2C15920-6B3B-5109-63E9-18D379E37468}"/>
              </a:ext>
            </a:extLst>
          </p:cNvPr>
          <p:cNvSpPr>
            <a:spLocks noGrp="1"/>
          </p:cNvSpPr>
          <p:nvPr>
            <p:ph type="sldNum" sz="quarter" idx="4294967295"/>
          </p:nvPr>
        </p:nvSpPr>
        <p:spPr>
          <a:xfrm>
            <a:off x="9448800" y="6356350"/>
            <a:ext cx="2743200" cy="365125"/>
          </a:xfrm>
        </p:spPr>
        <p:txBody>
          <a:bodyPr/>
          <a:lstStyle/>
          <a:p>
            <a:fld id="{A5B56432-4C90-4F05-B8D0-B4F6788E1284}" type="slidenum">
              <a:rPr lang="en-US" smtClean="0"/>
              <a:pPr/>
              <a:t>3</a:t>
            </a:fld>
            <a:endParaRPr lang="en-US"/>
          </a:p>
        </p:txBody>
      </p:sp>
    </p:spTree>
    <p:extLst>
      <p:ext uri="{BB962C8B-B14F-4D97-AF65-F5344CB8AC3E}">
        <p14:creationId xmlns:p14="http://schemas.microsoft.com/office/powerpoint/2010/main" val="9750813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AD99C-DE97-FBF2-E6F7-A4702E33D994}"/>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37FA8997-683D-90DC-AC62-D24770DC9C8D}"/>
              </a:ext>
              <a:ext uri="{C183D7F6-B498-43B3-948B-1728B52AA6E4}">
                <adec:decorative xmlns:adec="http://schemas.microsoft.com/office/drawing/2017/decorative" val="1"/>
              </a:ext>
            </a:extLst>
          </p:cNvPr>
          <p:cNvSpPr/>
          <p:nvPr/>
        </p:nvSpPr>
        <p:spPr>
          <a:xfrm>
            <a:off x="0" y="0"/>
            <a:ext cx="12192000" cy="6858000"/>
          </a:xfrm>
          <a:prstGeom prst="rect">
            <a:avLst/>
          </a:prstGeom>
          <a:solidFill>
            <a:srgbClr val="00A5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srgbClr val="00A5D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E4D55E0-1964-E8B3-CAF9-9C74CF02D05B}"/>
              </a:ext>
            </a:extLst>
          </p:cNvPr>
          <p:cNvSpPr>
            <a:spLocks noGrp="1"/>
          </p:cNvSpPr>
          <p:nvPr>
            <p:ph type="title"/>
          </p:nvPr>
        </p:nvSpPr>
        <p:spPr>
          <a:xfrm>
            <a:off x="838200" y="2266363"/>
            <a:ext cx="10515600" cy="1617268"/>
          </a:xfrm>
        </p:spPr>
        <p:txBody>
          <a:bodyPr>
            <a:normAutofit/>
          </a:bodyPr>
          <a:lstStyle/>
          <a:p>
            <a:pPr algn="ctr"/>
            <a:r>
              <a:rPr lang="en-US" sz="4000" b="1">
                <a:solidFill>
                  <a:schemeClr val="bg1"/>
                </a:solidFill>
                <a:latin typeface="Arial" panose="020B0604020202020204" pitchFamily="34" charset="0"/>
                <a:cs typeface="Arial" panose="020B0604020202020204" pitchFamily="34" charset="0"/>
              </a:rPr>
              <a:t>Theme 1: Gas System Integrity</a:t>
            </a:r>
          </a:p>
        </p:txBody>
      </p:sp>
      <p:sp>
        <p:nvSpPr>
          <p:cNvPr id="6" name="Slide Number Placeholder 5">
            <a:extLst>
              <a:ext uri="{FF2B5EF4-FFF2-40B4-BE49-F238E27FC236}">
                <a16:creationId xmlns:a16="http://schemas.microsoft.com/office/drawing/2014/main" id="{5A4E0884-9806-975B-AE23-86FA6DCF2D1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5F71D1-CDF5-4F87-AC99-3FCF0E7D3F9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9967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106F7D-916D-4038-4D93-C4F139A45015}"/>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ABB1CA2A-8DA5-3D33-CB7E-9941B5D901BA}"/>
              </a:ext>
            </a:extLst>
          </p:cNvPr>
          <p:cNvSpPr txBox="1">
            <a:spLocks noGrp="1"/>
          </p:cNvSpPr>
          <p:nvPr>
            <p:ph type="title" idx="4294967295"/>
          </p:nvPr>
        </p:nvSpPr>
        <p:spPr>
          <a:xfrm>
            <a:off x="1251344" y="153997"/>
            <a:ext cx="9355696" cy="59676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Calibri Light"/>
                <a:ea typeface="Calibri Light"/>
                <a:cs typeface="Calibri Light"/>
              </a:rPr>
              <a:t>2024/2025 Initiative 1: Geohazard Risk Management</a:t>
            </a:r>
            <a:endParaRPr kumimoji="0" lang="en-US" sz="3200" b="0" i="0" u="none" strike="noStrike" kern="1200" cap="none" spc="0" normalizeH="0" baseline="0" noProof="0" dirty="0">
              <a:ln>
                <a:noFill/>
              </a:ln>
              <a:solidFill>
                <a:schemeClr val="bg1"/>
              </a:solidFill>
              <a:effectLst/>
              <a:uLnTx/>
              <a:uFillTx/>
              <a:latin typeface="+mj-lt"/>
              <a:ea typeface="Calibri Light"/>
              <a:cs typeface="Calibri Light"/>
            </a:endParaRPr>
          </a:p>
        </p:txBody>
      </p:sp>
      <p:sp>
        <p:nvSpPr>
          <p:cNvPr id="8" name="Title 1">
            <a:extLst>
              <a:ext uri="{FF2B5EF4-FFF2-40B4-BE49-F238E27FC236}">
                <a16:creationId xmlns:a16="http://schemas.microsoft.com/office/drawing/2014/main" id="{03D4779E-7CD9-EC27-3F13-075005080E2F}"/>
              </a:ext>
            </a:extLst>
          </p:cNvPr>
          <p:cNvSpPr txBox="1">
            <a:spLocks/>
          </p:cNvSpPr>
          <p:nvPr/>
        </p:nvSpPr>
        <p:spPr>
          <a:xfrm>
            <a:off x="1418152" y="601575"/>
            <a:ext cx="9355696" cy="596766"/>
          </a:xfrm>
          <a:prstGeom prst="rect">
            <a:avLst/>
          </a:prstGeom>
        </p:spPr>
        <p:txBody>
          <a:bodyPr lIns="91440" tIns="45720" rIns="91440" bIns="4572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sz="2000" b="1">
                <a:solidFill>
                  <a:schemeClr val="bg1"/>
                </a:solidFill>
                <a:latin typeface="Calibri Light"/>
                <a:ea typeface="Calibri Light"/>
                <a:cs typeface="Calibri Light"/>
              </a:rPr>
              <a:t>DACAG Priority Areas: Long-term Natural Gas, Community Engagement</a:t>
            </a:r>
            <a:endParaRPr lang="en-US" sz="2400">
              <a:solidFill>
                <a:schemeClr val="bg1"/>
              </a:solidFill>
              <a:ea typeface="Calibri Light"/>
              <a:cs typeface="Calibri Light"/>
            </a:endParaRPr>
          </a:p>
        </p:txBody>
      </p:sp>
      <p:sp>
        <p:nvSpPr>
          <p:cNvPr id="2" name="TextBox 1">
            <a:extLst>
              <a:ext uri="{FF2B5EF4-FFF2-40B4-BE49-F238E27FC236}">
                <a16:creationId xmlns:a16="http://schemas.microsoft.com/office/drawing/2014/main" id="{242AFBC5-EF6F-FD41-02AA-F21CDA20A176}"/>
              </a:ext>
            </a:extLst>
          </p:cNvPr>
          <p:cNvSpPr txBox="1"/>
          <p:nvPr/>
        </p:nvSpPr>
        <p:spPr>
          <a:xfrm>
            <a:off x="849720" y="1323858"/>
            <a:ext cx="5501640" cy="3554819"/>
          </a:xfrm>
          <a:prstGeom prst="rect">
            <a:avLst/>
          </a:prstGeom>
          <a:noFill/>
        </p:spPr>
        <p:txBody>
          <a:bodyPr wrap="square" lIns="91440" tIns="45720" rIns="91440" bIns="45720" rtlCol="0" anchor="t">
            <a:spAutoFit/>
          </a:bodyPr>
          <a:lstStyle/>
          <a:p>
            <a:r>
              <a:rPr lang="en-US" sz="2400" kern="100">
                <a:effectLst/>
                <a:ea typeface="Aptos" panose="020B0004020202020204" pitchFamily="34" charset="0"/>
                <a:cs typeface="Times New Roman" panose="02020603050405020304" pitchFamily="18" charset="0"/>
              </a:rPr>
              <a:t>Challenge</a:t>
            </a:r>
            <a:endParaRPr lang="en-US" sz="1600" kern="100">
              <a:effectLst/>
              <a:ea typeface="Aptos" panose="020B0004020202020204" pitchFamily="34" charset="0"/>
              <a:cs typeface="Times New Roman" panose="02020603050405020304" pitchFamily="18" charset="0"/>
            </a:endParaRPr>
          </a:p>
          <a:p>
            <a:pPr>
              <a:spcAft>
                <a:spcPts val="600"/>
              </a:spcAft>
            </a:pPr>
            <a:r>
              <a:rPr lang="en-US" sz="1600" kern="100">
                <a:ea typeface="Aptos" panose="020B0004020202020204" pitchFamily="34" charset="0"/>
                <a:cs typeface="Times New Roman" panose="02020603050405020304" pitchFamily="18" charset="0"/>
              </a:rPr>
              <a:t>Industry cannot accurately understand, predict, and model changing risk levels of emerging geohazards, such as earthquakes, landslides, soil subsidence, flooding, and wildfires.</a:t>
            </a:r>
          </a:p>
          <a:p>
            <a:pPr>
              <a:spcAft>
                <a:spcPts val="900"/>
              </a:spcAft>
            </a:pPr>
            <a:r>
              <a:rPr lang="en-US" sz="1600" kern="100">
                <a:ea typeface="Aptos" panose="020B0004020202020204" pitchFamily="34" charset="0"/>
                <a:cs typeface="Times New Roman" panose="02020603050405020304" pitchFamily="18" charset="0"/>
              </a:rPr>
              <a:t>Assessments use costly inline inspection tools or even more costly digging to expose pipe.</a:t>
            </a:r>
            <a:endParaRPr lang="en-US" sz="1600" kern="100">
              <a:effectLst/>
              <a:ea typeface="Aptos" panose="020B0004020202020204" pitchFamily="34" charset="0"/>
              <a:cs typeface="Times New Roman" panose="02020603050405020304" pitchFamily="18" charset="0"/>
            </a:endParaRPr>
          </a:p>
          <a:p>
            <a:r>
              <a:rPr lang="en-US" sz="2400" kern="100">
                <a:ea typeface="Aptos" panose="020B0004020202020204" pitchFamily="34" charset="0"/>
                <a:cs typeface="Times New Roman" panose="02020603050405020304" pitchFamily="18" charset="0"/>
              </a:rPr>
              <a:t>Solution</a:t>
            </a:r>
            <a:endParaRPr lang="en-US" sz="2400" kern="100">
              <a:effectLst/>
              <a:ea typeface="Aptos" panose="020B0004020202020204" pitchFamily="34" charset="0"/>
              <a:cs typeface="Times New Roman" panose="02020603050405020304" pitchFamily="18" charset="0"/>
            </a:endParaRPr>
          </a:p>
          <a:p>
            <a:pPr>
              <a:spcAft>
                <a:spcPts val="600"/>
              </a:spcAft>
            </a:pPr>
            <a:r>
              <a:rPr lang="en-US" sz="1600" kern="100">
                <a:ea typeface="Aptos" panose="020B0004020202020204" pitchFamily="34" charset="0"/>
                <a:cs typeface="Times New Roman" panose="02020603050405020304" pitchFamily="18" charset="0"/>
              </a:rPr>
              <a:t>Provide more capable inline inspection tools to increase visibility into the integrity of assets subject to increasing geohazard risks.</a:t>
            </a:r>
          </a:p>
          <a:p>
            <a:pPr>
              <a:spcAft>
                <a:spcPts val="900"/>
              </a:spcAft>
            </a:pPr>
            <a:r>
              <a:rPr lang="en-US" sz="1600" kern="100">
                <a:ea typeface="Aptos" panose="020B0004020202020204" pitchFamily="34" charset="0"/>
                <a:cs typeface="Times New Roman" panose="02020603050405020304" pitchFamily="18" charset="0"/>
              </a:rPr>
              <a:t>Develop more accurate modeling tools to use the better data.</a:t>
            </a:r>
          </a:p>
          <a:p>
            <a:r>
              <a:rPr lang="en-US" sz="2400" kern="100">
                <a:ea typeface="Aptos" panose="020B0004020202020204" pitchFamily="34" charset="0"/>
                <a:cs typeface="Times New Roman" panose="02020603050405020304" pitchFamily="18" charset="0"/>
              </a:rPr>
              <a:t>Relevant DACAG Priorities</a:t>
            </a:r>
          </a:p>
        </p:txBody>
      </p:sp>
      <p:sp>
        <p:nvSpPr>
          <p:cNvPr id="27" name="TextBox 26">
            <a:extLst>
              <a:ext uri="{FF2B5EF4-FFF2-40B4-BE49-F238E27FC236}">
                <a16:creationId xmlns:a16="http://schemas.microsoft.com/office/drawing/2014/main" id="{27624790-1F31-8146-1BFF-59B3DC2370E5}"/>
              </a:ext>
            </a:extLst>
          </p:cNvPr>
          <p:cNvSpPr txBox="1"/>
          <p:nvPr/>
        </p:nvSpPr>
        <p:spPr>
          <a:xfrm>
            <a:off x="849720" y="4812347"/>
            <a:ext cx="6573112" cy="1323439"/>
          </a:xfrm>
          <a:prstGeom prst="rect">
            <a:avLst/>
          </a:prstGeom>
          <a:noFill/>
        </p:spPr>
        <p:txBody>
          <a:bodyPr wrap="square">
            <a:spAutoFit/>
          </a:bodyPr>
          <a:lstStyle/>
          <a:p>
            <a:pPr marL="285750" indent="-285750">
              <a:buFont typeface="Arial" panose="020B0604020202020204" pitchFamily="34" charset="0"/>
              <a:buChar char="•"/>
            </a:pPr>
            <a:r>
              <a:rPr lang="en-US" sz="1600" kern="100">
                <a:ea typeface="Aptos" panose="020B0004020202020204" pitchFamily="34" charset="0"/>
                <a:cs typeface="Times New Roman" panose="02020603050405020304" pitchFamily="18" charset="0"/>
              </a:rPr>
              <a:t>Prioritizes safety in communities located near aging infrastructure</a:t>
            </a:r>
          </a:p>
          <a:p>
            <a:pPr marL="285750" indent="-285750">
              <a:buFont typeface="Arial" panose="020B0604020202020204" pitchFamily="34" charset="0"/>
              <a:buChar char="•"/>
            </a:pPr>
            <a:r>
              <a:rPr lang="en-US" sz="1600" kern="100">
                <a:ea typeface="Aptos" panose="020B0004020202020204" pitchFamily="34" charset="0"/>
                <a:cs typeface="Times New Roman" panose="02020603050405020304" pitchFamily="18" charset="0"/>
              </a:rPr>
              <a:t>Prevents </a:t>
            </a:r>
            <a:r>
              <a:rPr lang="en-US" sz="1600"/>
              <a:t>service outages, evacuations, or infrastructure failure, which have greater impact on households with fewer resources</a:t>
            </a:r>
          </a:p>
          <a:p>
            <a:pPr marL="285750" indent="-285750">
              <a:buFont typeface="Arial" panose="020B0604020202020204" pitchFamily="34" charset="0"/>
              <a:buChar char="•"/>
            </a:pPr>
            <a:r>
              <a:rPr lang="en-US" sz="1600" kern="100">
                <a:ea typeface="Aptos" panose="020B0004020202020204" pitchFamily="34" charset="0"/>
                <a:cs typeface="Times New Roman" panose="02020603050405020304" pitchFamily="18" charset="0"/>
              </a:rPr>
              <a:t>Enables more equitable investment</a:t>
            </a:r>
          </a:p>
          <a:p>
            <a:pPr marL="285750" indent="-285750">
              <a:buFont typeface="Arial" panose="020B0604020202020204" pitchFamily="34" charset="0"/>
              <a:buChar char="•"/>
            </a:pPr>
            <a:r>
              <a:rPr lang="en-US" sz="1600" kern="100">
                <a:ea typeface="Aptos" panose="020B0004020202020204" pitchFamily="34" charset="0"/>
                <a:cs typeface="Times New Roman" panose="02020603050405020304" pitchFamily="18" charset="0"/>
              </a:rPr>
              <a:t>Supports more clear, transparent communication</a:t>
            </a:r>
          </a:p>
        </p:txBody>
      </p:sp>
      <p:pic>
        <p:nvPicPr>
          <p:cNvPr id="3" name="Picture 2" descr="Map and photo of fiber optic sensor at fault-crossing and landslide">
            <a:extLst>
              <a:ext uri="{FF2B5EF4-FFF2-40B4-BE49-F238E27FC236}">
                <a16:creationId xmlns:a16="http://schemas.microsoft.com/office/drawing/2014/main" id="{B03D96A4-FE2F-570C-B6B1-98CA52E60A8B}"/>
              </a:ext>
            </a:extLst>
          </p:cNvPr>
          <p:cNvPicPr>
            <a:picLocks noChangeAspect="1"/>
          </p:cNvPicPr>
          <p:nvPr/>
        </p:nvPicPr>
        <p:blipFill>
          <a:blip r:embed="rId3"/>
          <a:stretch>
            <a:fillRect/>
          </a:stretch>
        </p:blipFill>
        <p:spPr>
          <a:xfrm>
            <a:off x="7985469" y="1318979"/>
            <a:ext cx="3834716" cy="3420152"/>
          </a:xfrm>
          <a:prstGeom prst="rect">
            <a:avLst/>
          </a:prstGeom>
        </p:spPr>
      </p:pic>
      <p:pic>
        <p:nvPicPr>
          <p:cNvPr id="5" name="Picture 4" descr="Diagram of above-ground bending strain survey">
            <a:extLst>
              <a:ext uri="{FF2B5EF4-FFF2-40B4-BE49-F238E27FC236}">
                <a16:creationId xmlns:a16="http://schemas.microsoft.com/office/drawing/2014/main" id="{7FA12D8F-335D-93DD-AFE0-9AF34A51EC0B}"/>
              </a:ext>
            </a:extLst>
          </p:cNvPr>
          <p:cNvPicPr>
            <a:picLocks noChangeAspect="1"/>
          </p:cNvPicPr>
          <p:nvPr/>
        </p:nvPicPr>
        <p:blipFill>
          <a:blip r:embed="rId4"/>
          <a:stretch>
            <a:fillRect/>
          </a:stretch>
        </p:blipFill>
        <p:spPr>
          <a:xfrm>
            <a:off x="7927867" y="4714865"/>
            <a:ext cx="3892318" cy="1620831"/>
          </a:xfrm>
          <a:prstGeom prst="rect">
            <a:avLst/>
          </a:prstGeom>
        </p:spPr>
      </p:pic>
      <p:pic>
        <p:nvPicPr>
          <p:cNvPr id="11" name="Picture 10" descr="Red rectangles highlight &quot;Reliability,&quot; &quot;Safety,&quot; and Equity">
            <a:extLst>
              <a:ext uri="{FF2B5EF4-FFF2-40B4-BE49-F238E27FC236}">
                <a16:creationId xmlns:a16="http://schemas.microsoft.com/office/drawing/2014/main" id="{B0CDDBC5-1A6E-0A23-B453-7703919D4CCC}"/>
              </a:ext>
            </a:extLst>
          </p:cNvPr>
          <p:cNvPicPr>
            <a:picLocks noChangeAspect="1"/>
          </p:cNvPicPr>
          <p:nvPr/>
        </p:nvPicPr>
        <p:blipFill>
          <a:blip r:embed="rId5"/>
          <a:stretch>
            <a:fillRect/>
          </a:stretch>
        </p:blipFill>
        <p:spPr>
          <a:xfrm>
            <a:off x="2209800" y="6256424"/>
            <a:ext cx="7772400" cy="501445"/>
          </a:xfrm>
          <a:prstGeom prst="rect">
            <a:avLst/>
          </a:prstGeom>
        </p:spPr>
      </p:pic>
      <p:sp>
        <p:nvSpPr>
          <p:cNvPr id="12" name="Rectangle 11">
            <a:extLst>
              <a:ext uri="{FF2B5EF4-FFF2-40B4-BE49-F238E27FC236}">
                <a16:creationId xmlns:a16="http://schemas.microsoft.com/office/drawing/2014/main" id="{8107A01D-EB0A-94EE-CB73-408BCFF271D0}"/>
              </a:ext>
              <a:ext uri="{C183D7F6-B498-43B3-948B-1728B52AA6E4}">
                <adec:decorative xmlns:adec="http://schemas.microsoft.com/office/drawing/2017/decorative" val="1"/>
              </a:ext>
            </a:extLst>
          </p:cNvPr>
          <p:cNvSpPr/>
          <p:nvPr/>
        </p:nvSpPr>
        <p:spPr>
          <a:xfrm>
            <a:off x="2290242" y="6335696"/>
            <a:ext cx="971432"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2E4F5DA-2707-2C7B-1CDC-A057971B6CF9}"/>
              </a:ext>
              <a:ext uri="{C183D7F6-B498-43B3-948B-1728B52AA6E4}">
                <adec:decorative xmlns:adec="http://schemas.microsoft.com/office/drawing/2017/decorative" val="1"/>
              </a:ext>
            </a:extLst>
          </p:cNvPr>
          <p:cNvSpPr/>
          <p:nvPr/>
        </p:nvSpPr>
        <p:spPr>
          <a:xfrm>
            <a:off x="3342116" y="6335696"/>
            <a:ext cx="843385"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FB5426F1-89FE-2F2E-1536-442D34F60A6A}"/>
              </a:ext>
              <a:ext uri="{C183D7F6-B498-43B3-948B-1728B52AA6E4}">
                <adec:decorative xmlns:adec="http://schemas.microsoft.com/office/drawing/2017/decorative" val="1"/>
              </a:ext>
            </a:extLst>
          </p:cNvPr>
          <p:cNvSpPr/>
          <p:nvPr/>
        </p:nvSpPr>
        <p:spPr>
          <a:xfrm>
            <a:off x="4269807" y="6335696"/>
            <a:ext cx="843385"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lide Number Placeholder 3">
            <a:extLst>
              <a:ext uri="{FF2B5EF4-FFF2-40B4-BE49-F238E27FC236}">
                <a16:creationId xmlns:a16="http://schemas.microsoft.com/office/drawing/2014/main" id="{B3F20E32-42C7-4B3C-5947-2623E940FAE5}"/>
              </a:ext>
            </a:extLst>
          </p:cNvPr>
          <p:cNvSpPr>
            <a:spLocks noGrp="1"/>
          </p:cNvSpPr>
          <p:nvPr>
            <p:ph type="sldNum" sz="quarter" idx="4294967295"/>
          </p:nvPr>
        </p:nvSpPr>
        <p:spPr>
          <a:xfrm>
            <a:off x="10386686" y="6530740"/>
            <a:ext cx="1718683" cy="256285"/>
          </a:xfrm>
        </p:spPr>
        <p:txBody>
          <a:bodyPr/>
          <a:lstStyle/>
          <a:p>
            <a:fld id="{A5B56432-4C90-4F05-B8D0-B4F6788E1284}" type="slidenum">
              <a:rPr lang="en-US" smtClean="0"/>
              <a:pPr/>
              <a:t>5</a:t>
            </a:fld>
            <a:endParaRPr lang="en-US"/>
          </a:p>
        </p:txBody>
      </p:sp>
    </p:spTree>
    <p:extLst>
      <p:ext uri="{BB962C8B-B14F-4D97-AF65-F5344CB8AC3E}">
        <p14:creationId xmlns:p14="http://schemas.microsoft.com/office/powerpoint/2010/main" val="1656892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EA9460-FA8A-DC02-CECE-CBA9AB0526EE}"/>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00BDF5CB-33F2-4351-2AEB-0B8DFC69CA3A}"/>
              </a:ext>
            </a:extLst>
          </p:cNvPr>
          <p:cNvSpPr txBox="1">
            <a:spLocks noGrp="1"/>
          </p:cNvSpPr>
          <p:nvPr>
            <p:ph type="title" idx="4294967295"/>
          </p:nvPr>
        </p:nvSpPr>
        <p:spPr>
          <a:xfrm>
            <a:off x="1251344" y="153997"/>
            <a:ext cx="9355696" cy="59676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Calibri Light"/>
                <a:ea typeface="Calibri Light"/>
                <a:cs typeface="Calibri Light"/>
              </a:rPr>
              <a:t>2024/2025 Initiative 2: Compliance with New Regulations</a:t>
            </a:r>
            <a:endParaRPr kumimoji="0" lang="en-US" sz="3200" b="0" i="0" u="none" strike="noStrike" kern="1200" cap="none" spc="0" normalizeH="0" baseline="0" noProof="0" dirty="0">
              <a:ln>
                <a:noFill/>
              </a:ln>
              <a:solidFill>
                <a:schemeClr val="bg1"/>
              </a:solidFill>
              <a:effectLst/>
              <a:uLnTx/>
              <a:uFillTx/>
              <a:latin typeface="+mj-lt"/>
              <a:ea typeface="Calibri Light"/>
              <a:cs typeface="Calibri Light"/>
            </a:endParaRPr>
          </a:p>
        </p:txBody>
      </p:sp>
      <p:sp>
        <p:nvSpPr>
          <p:cNvPr id="8" name="Title 1">
            <a:extLst>
              <a:ext uri="{FF2B5EF4-FFF2-40B4-BE49-F238E27FC236}">
                <a16:creationId xmlns:a16="http://schemas.microsoft.com/office/drawing/2014/main" id="{BD64954D-EAD7-7B2D-2A96-3CA3056E5221}"/>
              </a:ext>
            </a:extLst>
          </p:cNvPr>
          <p:cNvSpPr txBox="1">
            <a:spLocks/>
          </p:cNvSpPr>
          <p:nvPr/>
        </p:nvSpPr>
        <p:spPr>
          <a:xfrm>
            <a:off x="1418152" y="601575"/>
            <a:ext cx="9355696" cy="596766"/>
          </a:xfrm>
          <a:prstGeom prst="rect">
            <a:avLst/>
          </a:prstGeom>
        </p:spPr>
        <p:txBody>
          <a:bodyPr lIns="91440" tIns="45720" rIns="91440" bIns="4572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sz="2000" b="1">
                <a:solidFill>
                  <a:schemeClr val="bg1"/>
                </a:solidFill>
                <a:latin typeface="Calibri Light"/>
                <a:ea typeface="Calibri Light"/>
                <a:cs typeface="Calibri Light"/>
              </a:rPr>
              <a:t>DACAG Priority Areas: Affordability, Long-term Natural Gas, Community Engagement</a:t>
            </a:r>
            <a:endParaRPr lang="en-US" sz="2400">
              <a:solidFill>
                <a:schemeClr val="bg1"/>
              </a:solidFill>
              <a:ea typeface="Calibri Light"/>
              <a:cs typeface="Calibri Light"/>
            </a:endParaRPr>
          </a:p>
        </p:txBody>
      </p:sp>
      <p:sp>
        <p:nvSpPr>
          <p:cNvPr id="2" name="TextBox 1">
            <a:extLst>
              <a:ext uri="{FF2B5EF4-FFF2-40B4-BE49-F238E27FC236}">
                <a16:creationId xmlns:a16="http://schemas.microsoft.com/office/drawing/2014/main" id="{3BA6351A-F2CD-850A-12B0-4E761864DA6D}"/>
              </a:ext>
            </a:extLst>
          </p:cNvPr>
          <p:cNvSpPr txBox="1"/>
          <p:nvPr/>
        </p:nvSpPr>
        <p:spPr>
          <a:xfrm>
            <a:off x="808169" y="1347941"/>
            <a:ext cx="5501640" cy="4016484"/>
          </a:xfrm>
          <a:prstGeom prst="rect">
            <a:avLst/>
          </a:prstGeom>
          <a:noFill/>
        </p:spPr>
        <p:txBody>
          <a:bodyPr wrap="square" lIns="91440" tIns="45720" rIns="91440" bIns="45720" rtlCol="0" anchor="t">
            <a:spAutoFit/>
          </a:bodyPr>
          <a:lstStyle/>
          <a:p>
            <a:r>
              <a:rPr lang="en-US" sz="2400" kern="100">
                <a:effectLst/>
                <a:ea typeface="Aptos" panose="020B0004020202020204" pitchFamily="34" charset="0"/>
                <a:cs typeface="Times New Roman" panose="02020603050405020304" pitchFamily="18" charset="0"/>
              </a:rPr>
              <a:t>Challenge</a:t>
            </a:r>
            <a:endParaRPr lang="en-US" sz="1600" kern="100">
              <a:effectLst/>
              <a:ea typeface="Aptos" panose="020B0004020202020204" pitchFamily="34" charset="0"/>
              <a:cs typeface="Times New Roman" panose="02020603050405020304" pitchFamily="18" charset="0"/>
            </a:endParaRPr>
          </a:p>
          <a:p>
            <a:pPr>
              <a:spcAft>
                <a:spcPts val="600"/>
              </a:spcAft>
            </a:pPr>
            <a:r>
              <a:rPr lang="en-US" sz="1600" kern="100">
                <a:ea typeface="Aptos" panose="020B0004020202020204" pitchFamily="34" charset="0"/>
                <a:cs typeface="Times New Roman" panose="02020603050405020304" pitchFamily="18" charset="0"/>
              </a:rPr>
              <a:t>Per the Federal </a:t>
            </a:r>
            <a:r>
              <a:rPr lang="en-US" sz="1600" b="0" i="0">
                <a:solidFill>
                  <a:srgbClr val="1F1F1F"/>
                </a:solidFill>
                <a:effectLst/>
                <a:latin typeface="Google Sans"/>
              </a:rPr>
              <a:t>Pipeline and Hazardous Materials Safety Administration (</a:t>
            </a:r>
            <a:r>
              <a:rPr lang="en-US" sz="1600" kern="100">
                <a:ea typeface="Aptos" panose="020B0004020202020204" pitchFamily="34" charset="0"/>
                <a:cs typeface="Times New Roman" panose="02020603050405020304" pitchFamily="18" charset="0"/>
              </a:rPr>
              <a:t>PHMSA) New Mega Rule requirements, PG&amp;E needs to expand the scope of many existing inspection and monitoring processes and deploy entirely new processes across many of our assets. This drives O&amp;M costs upward, decreasing energy affordability.</a:t>
            </a:r>
            <a:endParaRPr lang="en-US" sz="1600" kern="100">
              <a:effectLst/>
              <a:ea typeface="Aptos" panose="020B0004020202020204" pitchFamily="34" charset="0"/>
              <a:cs typeface="Times New Roman" panose="02020603050405020304" pitchFamily="18" charset="0"/>
            </a:endParaRPr>
          </a:p>
          <a:p>
            <a:r>
              <a:rPr lang="en-US" sz="2400" kern="100">
                <a:ea typeface="Aptos" panose="020B0004020202020204" pitchFamily="34" charset="0"/>
                <a:cs typeface="Times New Roman" panose="02020603050405020304" pitchFamily="18" charset="0"/>
              </a:rPr>
              <a:t>Solution</a:t>
            </a:r>
            <a:endParaRPr lang="en-US" sz="2400" kern="100">
              <a:effectLst/>
              <a:ea typeface="Aptos" panose="020B0004020202020204" pitchFamily="34" charset="0"/>
              <a:cs typeface="Times New Roman" panose="02020603050405020304" pitchFamily="18" charset="0"/>
            </a:endParaRPr>
          </a:p>
          <a:p>
            <a:pPr>
              <a:spcAft>
                <a:spcPts val="600"/>
              </a:spcAft>
            </a:pPr>
            <a:r>
              <a:rPr lang="en-US" sz="1600">
                <a:ea typeface="Aptos" panose="020B0004020202020204" pitchFamily="34" charset="0"/>
              </a:rPr>
              <a:t>M</a:t>
            </a:r>
            <a:r>
              <a:rPr lang="en-US" sz="1600">
                <a:effectLst/>
                <a:ea typeface="Aptos" panose="020B0004020202020204" pitchFamily="34" charset="0"/>
              </a:rPr>
              <a:t>aintain or improve gas system safety and reliability to meet compliance requirements</a:t>
            </a:r>
            <a:r>
              <a:rPr lang="en-US" sz="1600" kern="100">
                <a:ea typeface="Aptos" panose="020B0004020202020204" pitchFamily="34" charset="0"/>
                <a:cs typeface="Times New Roman" panose="02020603050405020304" pitchFamily="18" charset="0"/>
              </a:rPr>
              <a:t>.</a:t>
            </a:r>
          </a:p>
          <a:p>
            <a:pPr>
              <a:spcAft>
                <a:spcPts val="600"/>
              </a:spcAft>
            </a:pPr>
            <a:r>
              <a:rPr lang="en-US" sz="1600" kern="100">
                <a:ea typeface="Aptos" panose="020B0004020202020204" pitchFamily="34" charset="0"/>
                <a:cs typeface="Times New Roman" panose="02020603050405020304" pitchFamily="18" charset="0"/>
              </a:rPr>
              <a:t>Proactively reduce costs and improve affordability.</a:t>
            </a:r>
          </a:p>
          <a:p>
            <a:r>
              <a:rPr lang="en-US" sz="2400" kern="100">
                <a:ea typeface="Aptos" panose="020B0004020202020204" pitchFamily="34" charset="0"/>
                <a:cs typeface="Times New Roman" panose="02020603050405020304" pitchFamily="18" charset="0"/>
              </a:rPr>
              <a:t>Relevant DACAG Priorities</a:t>
            </a:r>
          </a:p>
          <a:p>
            <a:endParaRPr lang="en-US" sz="2400" kern="100">
              <a:ea typeface="Aptos" panose="020B0004020202020204" pitchFamily="34" charset="0"/>
              <a:cs typeface="Times New Roman" panose="02020603050405020304" pitchFamily="18" charset="0"/>
            </a:endParaRPr>
          </a:p>
        </p:txBody>
      </p:sp>
      <p:sp>
        <p:nvSpPr>
          <p:cNvPr id="27" name="TextBox 26">
            <a:extLst>
              <a:ext uri="{FF2B5EF4-FFF2-40B4-BE49-F238E27FC236}">
                <a16:creationId xmlns:a16="http://schemas.microsoft.com/office/drawing/2014/main" id="{07C81247-53A9-6D26-7268-3CD9967D535D}"/>
              </a:ext>
            </a:extLst>
          </p:cNvPr>
          <p:cNvSpPr txBox="1"/>
          <p:nvPr/>
        </p:nvSpPr>
        <p:spPr>
          <a:xfrm>
            <a:off x="849406" y="4946529"/>
            <a:ext cx="7772400" cy="1077218"/>
          </a:xfrm>
          <a:prstGeom prst="rect">
            <a:avLst/>
          </a:prstGeom>
          <a:noFill/>
        </p:spPr>
        <p:txBody>
          <a:bodyPr wrap="square" lIns="91440" tIns="45720" rIns="91440" bIns="45720" anchor="t">
            <a:spAutoFit/>
          </a:bodyPr>
          <a:lstStyle/>
          <a:p>
            <a:pPr marL="285750" indent="-285750">
              <a:buFont typeface="Arial"/>
              <a:buChar char="•"/>
            </a:pPr>
            <a:r>
              <a:rPr lang="en-US" sz="1600" kern="100">
                <a:solidFill>
                  <a:srgbClr val="333333"/>
                </a:solidFill>
                <a:ea typeface="Calibri"/>
                <a:cs typeface="Calibri"/>
              </a:rPr>
              <a:t>More capably and efficiently comply to the new regulations and enhance the resulted safety, reliability and affordability benefits at ESJ Communities.</a:t>
            </a:r>
            <a:endParaRPr lang="en-US">
              <a:ea typeface="Calibri" panose="020F0502020204030204"/>
              <a:cs typeface="Calibri" panose="020F0502020204030204"/>
            </a:endParaRPr>
          </a:p>
          <a:p>
            <a:pPr marL="285750" indent="-285750">
              <a:buFont typeface="Arial" panose="020B0604020202020204" pitchFamily="34" charset="0"/>
              <a:buChar char="•"/>
            </a:pPr>
            <a:r>
              <a:rPr lang="en-US" sz="1600" kern="100">
                <a:ea typeface="Aptos" panose="020B0004020202020204" pitchFamily="34" charset="0"/>
                <a:cs typeface="Times New Roman"/>
              </a:rPr>
              <a:t>Reduces environmental burden, which ESJ Communities are more likely to experience</a:t>
            </a:r>
          </a:p>
          <a:p>
            <a:pPr marL="285750" indent="-285750">
              <a:buFont typeface="Arial" panose="020B0604020202020204" pitchFamily="34" charset="0"/>
              <a:buChar char="•"/>
            </a:pPr>
            <a:r>
              <a:rPr lang="en-US" sz="1600" kern="100">
                <a:ea typeface="Aptos" panose="020B0004020202020204" pitchFamily="34" charset="0"/>
                <a:cs typeface="Times New Roman"/>
              </a:rPr>
              <a:t>Encourages community transparency and engagement</a:t>
            </a:r>
          </a:p>
        </p:txBody>
      </p:sp>
      <p:pic>
        <p:nvPicPr>
          <p:cNvPr id="11" name="Picture 10" descr="Red rectangles highlight &quot;Reliability,&quot; &quot;Safety,&quot; &quot;Equity,&quot; &quot;Operational Efficiency,&quot; and &quot;Improved Affordability&quot;">
            <a:extLst>
              <a:ext uri="{FF2B5EF4-FFF2-40B4-BE49-F238E27FC236}">
                <a16:creationId xmlns:a16="http://schemas.microsoft.com/office/drawing/2014/main" id="{892E98C2-7EB8-B800-D716-050730A11BDA}"/>
              </a:ext>
            </a:extLst>
          </p:cNvPr>
          <p:cNvPicPr>
            <a:picLocks noChangeAspect="1"/>
          </p:cNvPicPr>
          <p:nvPr/>
        </p:nvPicPr>
        <p:blipFill>
          <a:blip r:embed="rId3"/>
          <a:stretch>
            <a:fillRect/>
          </a:stretch>
        </p:blipFill>
        <p:spPr>
          <a:xfrm>
            <a:off x="2209800" y="6256424"/>
            <a:ext cx="7772400" cy="501445"/>
          </a:xfrm>
          <a:prstGeom prst="rect">
            <a:avLst/>
          </a:prstGeom>
        </p:spPr>
      </p:pic>
      <p:pic>
        <p:nvPicPr>
          <p:cNvPr id="10" name="Picture 9" descr="Bar graph of Cost for ASR to current explorer vs inspection in feet">
            <a:extLst>
              <a:ext uri="{FF2B5EF4-FFF2-40B4-BE49-F238E27FC236}">
                <a16:creationId xmlns:a16="http://schemas.microsoft.com/office/drawing/2014/main" id="{00A5593A-D4F0-C00E-333F-26C84C6B0CC3}"/>
              </a:ext>
            </a:extLst>
          </p:cNvPr>
          <p:cNvPicPr>
            <a:picLocks noChangeAspect="1"/>
          </p:cNvPicPr>
          <p:nvPr/>
        </p:nvPicPr>
        <p:blipFill>
          <a:blip r:embed="rId4"/>
          <a:stretch>
            <a:fillRect/>
          </a:stretch>
        </p:blipFill>
        <p:spPr>
          <a:xfrm>
            <a:off x="7988808" y="1199502"/>
            <a:ext cx="4117665" cy="2239967"/>
          </a:xfrm>
          <a:prstGeom prst="rect">
            <a:avLst/>
          </a:prstGeom>
          <a:solidFill>
            <a:schemeClr val="bg1"/>
          </a:solidFill>
        </p:spPr>
      </p:pic>
      <p:sp>
        <p:nvSpPr>
          <p:cNvPr id="5" name="Slide Number Placeholder 3">
            <a:extLst>
              <a:ext uri="{FF2B5EF4-FFF2-40B4-BE49-F238E27FC236}">
                <a16:creationId xmlns:a16="http://schemas.microsoft.com/office/drawing/2014/main" id="{2C49CDA1-D619-7A88-4EBD-B024C16C02A9}"/>
              </a:ext>
            </a:extLst>
          </p:cNvPr>
          <p:cNvSpPr txBox="1">
            <a:spLocks/>
          </p:cNvSpPr>
          <p:nvPr/>
        </p:nvSpPr>
        <p:spPr>
          <a:xfrm>
            <a:off x="8177278" y="3431737"/>
            <a:ext cx="4115480" cy="469441"/>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dirty="0">
                <a:solidFill>
                  <a:schemeClr val="tx1"/>
                </a:solidFill>
              </a:rPr>
              <a:t>Gen II Explorer Robot Inspection System for </a:t>
            </a:r>
            <a:r>
              <a:rPr lang="en-US" sz="1400" dirty="0" err="1">
                <a:solidFill>
                  <a:schemeClr val="tx1"/>
                </a:solidFill>
              </a:rPr>
              <a:t>unpiggable</a:t>
            </a:r>
            <a:r>
              <a:rPr lang="en-US" sz="1400" dirty="0">
                <a:solidFill>
                  <a:schemeClr val="tx1"/>
                </a:solidFill>
              </a:rPr>
              <a:t> pipeline live inspection </a:t>
            </a:r>
          </a:p>
        </p:txBody>
      </p:sp>
      <p:pic>
        <p:nvPicPr>
          <p:cNvPr id="13" name="Picture 12" descr="Photo of person in hardhat conducting monitoring of pipeline">
            <a:extLst>
              <a:ext uri="{FF2B5EF4-FFF2-40B4-BE49-F238E27FC236}">
                <a16:creationId xmlns:a16="http://schemas.microsoft.com/office/drawing/2014/main" id="{BE8968FD-6AD9-6794-D3B1-85740EEB60F8}"/>
              </a:ext>
            </a:extLst>
          </p:cNvPr>
          <p:cNvPicPr>
            <a:picLocks noChangeAspect="1"/>
          </p:cNvPicPr>
          <p:nvPr/>
        </p:nvPicPr>
        <p:blipFill>
          <a:blip r:embed="rId5"/>
          <a:srcRect b="12247"/>
          <a:stretch/>
        </p:blipFill>
        <p:spPr>
          <a:xfrm>
            <a:off x="8809183" y="3957078"/>
            <a:ext cx="3042607" cy="1864529"/>
          </a:xfrm>
          <a:prstGeom prst="rect">
            <a:avLst/>
          </a:prstGeom>
        </p:spPr>
      </p:pic>
      <p:sp>
        <p:nvSpPr>
          <p:cNvPr id="14" name="TextBox 13">
            <a:extLst>
              <a:ext uri="{FF2B5EF4-FFF2-40B4-BE49-F238E27FC236}">
                <a16:creationId xmlns:a16="http://schemas.microsoft.com/office/drawing/2014/main" id="{CA47BBCE-04DE-59BE-2538-DBA13161944F}"/>
              </a:ext>
            </a:extLst>
          </p:cNvPr>
          <p:cNvSpPr txBox="1"/>
          <p:nvPr/>
        </p:nvSpPr>
        <p:spPr>
          <a:xfrm>
            <a:off x="8566701" y="5818827"/>
            <a:ext cx="354833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400"/>
              <a:t>EMPIT's non-intrusive inspection/monitoring </a:t>
            </a:r>
            <a:endParaRPr lang="en-US">
              <a:ea typeface="Calibri" panose="020F0502020204030204"/>
              <a:cs typeface="Calibri" panose="020F0502020204030204"/>
            </a:endParaRPr>
          </a:p>
          <a:p>
            <a:pPr algn="ctr"/>
            <a:r>
              <a:rPr lang="en-US" sz="1400"/>
              <a:t>of pipeline integrity</a:t>
            </a:r>
            <a:endParaRPr lang="en-US">
              <a:ea typeface="Calibri" panose="020F0502020204030204"/>
              <a:cs typeface="Calibri" panose="020F0502020204030204"/>
            </a:endParaRPr>
          </a:p>
        </p:txBody>
      </p:sp>
      <p:sp>
        <p:nvSpPr>
          <p:cNvPr id="4" name="Slide Number Placeholder 3">
            <a:extLst>
              <a:ext uri="{FF2B5EF4-FFF2-40B4-BE49-F238E27FC236}">
                <a16:creationId xmlns:a16="http://schemas.microsoft.com/office/drawing/2014/main" id="{925A969B-9CD6-255C-DE76-1270F23E6748}"/>
              </a:ext>
            </a:extLst>
          </p:cNvPr>
          <p:cNvSpPr>
            <a:spLocks noGrp="1"/>
          </p:cNvSpPr>
          <p:nvPr>
            <p:ph type="sldNum" sz="quarter" idx="4294967295"/>
          </p:nvPr>
        </p:nvSpPr>
        <p:spPr>
          <a:xfrm>
            <a:off x="10386686" y="6530740"/>
            <a:ext cx="1718683" cy="256285"/>
          </a:xfrm>
        </p:spPr>
        <p:txBody>
          <a:bodyPr/>
          <a:lstStyle/>
          <a:p>
            <a:fld id="{A5B56432-4C90-4F05-B8D0-B4F6788E1284}" type="slidenum">
              <a:rPr lang="en-US" smtClean="0"/>
              <a:pPr/>
              <a:t>6</a:t>
            </a:fld>
            <a:endParaRPr lang="en-US"/>
          </a:p>
        </p:txBody>
      </p:sp>
      <p:sp>
        <p:nvSpPr>
          <p:cNvPr id="12" name="Rectangle 11">
            <a:extLst>
              <a:ext uri="{FF2B5EF4-FFF2-40B4-BE49-F238E27FC236}">
                <a16:creationId xmlns:a16="http://schemas.microsoft.com/office/drawing/2014/main" id="{D45299E1-F0A3-6B4D-1673-46B1B4847049}"/>
              </a:ext>
              <a:ext uri="{C183D7F6-B498-43B3-948B-1728B52AA6E4}">
                <adec:decorative xmlns:adec="http://schemas.microsoft.com/office/drawing/2017/decorative" val="1"/>
              </a:ext>
            </a:extLst>
          </p:cNvPr>
          <p:cNvSpPr/>
          <p:nvPr/>
        </p:nvSpPr>
        <p:spPr>
          <a:xfrm>
            <a:off x="2290242" y="6342611"/>
            <a:ext cx="971432"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B5CDB7D5-CD77-D662-247F-A9366D9B0132}"/>
              </a:ext>
              <a:ext uri="{C183D7F6-B498-43B3-948B-1728B52AA6E4}">
                <adec:decorative xmlns:adec="http://schemas.microsoft.com/office/drawing/2017/decorative" val="1"/>
              </a:ext>
            </a:extLst>
          </p:cNvPr>
          <p:cNvSpPr/>
          <p:nvPr/>
        </p:nvSpPr>
        <p:spPr>
          <a:xfrm>
            <a:off x="3342116" y="6342611"/>
            <a:ext cx="843385"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FFD98402-47CB-4B00-B762-AEE44BCDC1D1}"/>
              </a:ext>
              <a:ext uri="{C183D7F6-B498-43B3-948B-1728B52AA6E4}">
                <adec:decorative xmlns:adec="http://schemas.microsoft.com/office/drawing/2017/decorative" val="1"/>
              </a:ext>
            </a:extLst>
          </p:cNvPr>
          <p:cNvSpPr/>
          <p:nvPr/>
        </p:nvSpPr>
        <p:spPr>
          <a:xfrm>
            <a:off x="6339840" y="6342611"/>
            <a:ext cx="1145042"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DAEFAF1-B6B5-2133-9F38-AB5F0ACB016F}"/>
              </a:ext>
              <a:ext uri="{C183D7F6-B498-43B3-948B-1728B52AA6E4}">
                <adec:decorative xmlns:adec="http://schemas.microsoft.com/office/drawing/2017/decorative" val="1"/>
              </a:ext>
            </a:extLst>
          </p:cNvPr>
          <p:cNvSpPr/>
          <p:nvPr/>
        </p:nvSpPr>
        <p:spPr>
          <a:xfrm>
            <a:off x="4227426" y="6342611"/>
            <a:ext cx="843385"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6767E5C-B4EB-AED4-5029-8A671F3021AE}"/>
              </a:ext>
              <a:ext uri="{C183D7F6-B498-43B3-948B-1728B52AA6E4}">
                <adec:decorative xmlns:adec="http://schemas.microsoft.com/office/drawing/2017/decorative" val="1"/>
              </a:ext>
            </a:extLst>
          </p:cNvPr>
          <p:cNvSpPr/>
          <p:nvPr/>
        </p:nvSpPr>
        <p:spPr>
          <a:xfrm>
            <a:off x="5154740" y="6342611"/>
            <a:ext cx="1145042"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026533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0E08EE-3C20-BC35-B6A9-2ACEB7049031}"/>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76074620-F72E-9326-A4D7-A75347F7CBBB}"/>
              </a:ext>
            </a:extLst>
          </p:cNvPr>
          <p:cNvSpPr txBox="1">
            <a:spLocks noGrp="1"/>
          </p:cNvSpPr>
          <p:nvPr>
            <p:ph type="title" idx="4294967295"/>
          </p:nvPr>
        </p:nvSpPr>
        <p:spPr>
          <a:xfrm>
            <a:off x="1251344" y="153997"/>
            <a:ext cx="9355696" cy="59676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Calibri Light"/>
                <a:ea typeface="Calibri Light"/>
                <a:cs typeface="Calibri Light"/>
              </a:rPr>
              <a:t>2024/2025 Initiative 3: Storage Wells</a:t>
            </a:r>
            <a:endParaRPr kumimoji="0" lang="en-US" sz="3200" b="0" i="0" u="none" strike="noStrike" kern="1200" cap="none" spc="0" normalizeH="0" baseline="0" noProof="0" dirty="0">
              <a:ln>
                <a:noFill/>
              </a:ln>
              <a:solidFill>
                <a:schemeClr val="bg1"/>
              </a:solidFill>
              <a:effectLst/>
              <a:uLnTx/>
              <a:uFillTx/>
              <a:latin typeface="+mj-lt"/>
              <a:ea typeface="Calibri Light"/>
              <a:cs typeface="Calibri Light"/>
            </a:endParaRPr>
          </a:p>
        </p:txBody>
      </p:sp>
      <p:sp>
        <p:nvSpPr>
          <p:cNvPr id="8" name="Title 1">
            <a:extLst>
              <a:ext uri="{FF2B5EF4-FFF2-40B4-BE49-F238E27FC236}">
                <a16:creationId xmlns:a16="http://schemas.microsoft.com/office/drawing/2014/main" id="{D78170AE-2AE0-4179-15FC-41F9D7196A5C}"/>
              </a:ext>
            </a:extLst>
          </p:cNvPr>
          <p:cNvSpPr txBox="1">
            <a:spLocks/>
          </p:cNvSpPr>
          <p:nvPr/>
        </p:nvSpPr>
        <p:spPr>
          <a:xfrm>
            <a:off x="1418152" y="601575"/>
            <a:ext cx="9355696" cy="596766"/>
          </a:xfrm>
          <a:prstGeom prst="rect">
            <a:avLst/>
          </a:prstGeom>
        </p:spPr>
        <p:txBody>
          <a:bodyPr lIns="91440" tIns="45720" rIns="91440" bIns="4572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sz="2000" b="1">
                <a:solidFill>
                  <a:schemeClr val="bg1"/>
                </a:solidFill>
                <a:latin typeface="Calibri Light"/>
                <a:ea typeface="Calibri Light"/>
                <a:cs typeface="Calibri Light"/>
              </a:rPr>
              <a:t>DACAG Priority Areas: Affordability, Long-term Natural Gas</a:t>
            </a:r>
            <a:endParaRPr lang="en-US" sz="2400">
              <a:solidFill>
                <a:schemeClr val="bg1"/>
              </a:solidFill>
              <a:ea typeface="Calibri Light"/>
              <a:cs typeface="Calibri Light"/>
            </a:endParaRPr>
          </a:p>
        </p:txBody>
      </p:sp>
      <p:sp>
        <p:nvSpPr>
          <p:cNvPr id="2" name="TextBox 1">
            <a:extLst>
              <a:ext uri="{FF2B5EF4-FFF2-40B4-BE49-F238E27FC236}">
                <a16:creationId xmlns:a16="http://schemas.microsoft.com/office/drawing/2014/main" id="{E95A506B-F323-B924-51CB-83A5BA8A2463}"/>
              </a:ext>
            </a:extLst>
          </p:cNvPr>
          <p:cNvSpPr txBox="1"/>
          <p:nvPr/>
        </p:nvSpPr>
        <p:spPr>
          <a:xfrm>
            <a:off x="838200" y="1263039"/>
            <a:ext cx="5696644" cy="4216539"/>
          </a:xfrm>
          <a:prstGeom prst="rect">
            <a:avLst/>
          </a:prstGeom>
          <a:noFill/>
        </p:spPr>
        <p:txBody>
          <a:bodyPr wrap="square" lIns="91440" tIns="45720" rIns="91440" bIns="45720" rtlCol="0" anchor="t">
            <a:spAutoFit/>
          </a:bodyPr>
          <a:lstStyle/>
          <a:p>
            <a:r>
              <a:rPr lang="en-US" sz="2400" kern="100">
                <a:effectLst/>
                <a:ea typeface="Aptos" panose="020B0004020202020204" pitchFamily="34" charset="0"/>
                <a:cs typeface="Times New Roman" panose="02020603050405020304" pitchFamily="18" charset="0"/>
              </a:rPr>
              <a:t>Challenge</a:t>
            </a:r>
            <a:endParaRPr lang="en-US" sz="1600" kern="100">
              <a:effectLst/>
              <a:ea typeface="Aptos" panose="020B0004020202020204" pitchFamily="34" charset="0"/>
              <a:cs typeface="Times New Roman" panose="02020603050405020304" pitchFamily="18" charset="0"/>
            </a:endParaRPr>
          </a:p>
          <a:p>
            <a:pPr>
              <a:spcAft>
                <a:spcPts val="600"/>
              </a:spcAft>
            </a:pPr>
            <a:r>
              <a:rPr lang="en-US" sz="1600" kern="100">
                <a:ea typeface="Aptos" panose="020B0004020202020204" pitchFamily="34" charset="0"/>
                <a:cs typeface="Times New Roman" panose="02020603050405020304" pitchFamily="18" charset="0"/>
              </a:rPr>
              <a:t>Per Geologic Energy Management Division (</a:t>
            </a:r>
            <a:r>
              <a:rPr lang="en-US" sz="1600" kern="100" err="1">
                <a:ea typeface="Aptos" panose="020B0004020202020204" pitchFamily="34" charset="0"/>
                <a:cs typeface="Times New Roman" panose="02020603050405020304" pitchFamily="18" charset="0"/>
              </a:rPr>
              <a:t>CalGEM</a:t>
            </a:r>
            <a:r>
              <a:rPr lang="en-US" sz="1600" kern="100">
                <a:ea typeface="Aptos" panose="020B0004020202020204" pitchFamily="34" charset="0"/>
                <a:cs typeface="Times New Roman" panose="02020603050405020304" pitchFamily="18" charset="0"/>
              </a:rPr>
              <a:t>) and </a:t>
            </a:r>
            <a:r>
              <a:rPr lang="en-US" sz="1600" b="0" i="0">
                <a:solidFill>
                  <a:srgbClr val="1F1F1F"/>
                </a:solidFill>
                <a:effectLst/>
                <a:latin typeface="Google Sans"/>
              </a:rPr>
              <a:t>Pipeline and Hazardous Materials Safety Administration (</a:t>
            </a:r>
            <a:r>
              <a:rPr lang="en-US" sz="1600" kern="100">
                <a:ea typeface="Aptos" panose="020B0004020202020204" pitchFamily="34" charset="0"/>
                <a:cs typeface="Times New Roman" panose="02020603050405020304" pitchFamily="18" charset="0"/>
              </a:rPr>
              <a:t>PHMSA) Regulations on underground storage well integrity inspection and testing, current practices rely on periodic high-resolution, in-line technologies that are intrusive and may cause damage or introduce additional risk from frequent rig intervention activities. </a:t>
            </a:r>
          </a:p>
          <a:p>
            <a:pPr>
              <a:spcAft>
                <a:spcPts val="600"/>
              </a:spcAft>
            </a:pPr>
            <a:r>
              <a:rPr lang="en-US" sz="1600" kern="100">
                <a:ea typeface="Aptos" panose="020B0004020202020204" pitchFamily="34" charset="0"/>
                <a:cs typeface="Times New Roman" panose="02020603050405020304" pitchFamily="18" charset="0"/>
              </a:rPr>
              <a:t>This can result in very costly inspections—up to $3 million per well for in-line methods.</a:t>
            </a:r>
          </a:p>
          <a:p>
            <a:r>
              <a:rPr lang="en-US" sz="2400" kern="100">
                <a:ea typeface="Aptos" panose="020B0004020202020204" pitchFamily="34" charset="0"/>
                <a:cs typeface="Times New Roman" panose="02020603050405020304" pitchFamily="18" charset="0"/>
              </a:rPr>
              <a:t>Solution</a:t>
            </a:r>
            <a:endParaRPr lang="en-US" sz="2400" kern="100">
              <a:effectLst/>
              <a:ea typeface="Aptos" panose="020B0004020202020204" pitchFamily="34" charset="0"/>
              <a:cs typeface="Times New Roman" panose="02020603050405020304" pitchFamily="18" charset="0"/>
            </a:endParaRPr>
          </a:p>
          <a:p>
            <a:pPr>
              <a:spcAft>
                <a:spcPts val="600"/>
              </a:spcAft>
            </a:pPr>
            <a:r>
              <a:rPr lang="en-US" sz="1600">
                <a:ea typeface="Aptos" panose="020B0004020202020204" pitchFamily="34" charset="0"/>
              </a:rPr>
              <a:t>Develop technoeconomic fiber optic sensor monitoring solutions focusing on AI/ML field data analytics and transmission</a:t>
            </a:r>
            <a:r>
              <a:rPr lang="en-US" sz="1600" kern="100">
                <a:ea typeface="Aptos" panose="020B0004020202020204" pitchFamily="34" charset="0"/>
                <a:cs typeface="Times New Roman" panose="02020603050405020304" pitchFamily="18" charset="0"/>
              </a:rPr>
              <a:t>.</a:t>
            </a:r>
          </a:p>
          <a:p>
            <a:pPr>
              <a:spcAft>
                <a:spcPts val="600"/>
              </a:spcAft>
            </a:pPr>
            <a:r>
              <a:rPr lang="en-US" sz="1600" kern="100">
                <a:ea typeface="Aptos" panose="020B0004020202020204" pitchFamily="34" charset="0"/>
                <a:cs typeface="Times New Roman" panose="02020603050405020304" pitchFamily="18" charset="0"/>
              </a:rPr>
              <a:t>Optimize O&amp;M costs via continuous monitoring of well integrity.</a:t>
            </a:r>
          </a:p>
          <a:p>
            <a:r>
              <a:rPr lang="en-US" sz="2400" kern="100">
                <a:ea typeface="Aptos" panose="020B0004020202020204" pitchFamily="34" charset="0"/>
                <a:cs typeface="Times New Roman" panose="02020603050405020304" pitchFamily="18" charset="0"/>
              </a:rPr>
              <a:t>Relevant DACAG Priorities</a:t>
            </a:r>
          </a:p>
        </p:txBody>
      </p:sp>
      <p:sp>
        <p:nvSpPr>
          <p:cNvPr id="27" name="TextBox 26">
            <a:extLst>
              <a:ext uri="{FF2B5EF4-FFF2-40B4-BE49-F238E27FC236}">
                <a16:creationId xmlns:a16="http://schemas.microsoft.com/office/drawing/2014/main" id="{CE8EEF6F-4571-A29E-6FDE-D833F8ED2913}"/>
              </a:ext>
            </a:extLst>
          </p:cNvPr>
          <p:cNvSpPr txBox="1"/>
          <p:nvPr/>
        </p:nvSpPr>
        <p:spPr>
          <a:xfrm>
            <a:off x="838200" y="5326268"/>
            <a:ext cx="6138971" cy="830997"/>
          </a:xfrm>
          <a:prstGeom prst="rect">
            <a:avLst/>
          </a:prstGeom>
          <a:noFill/>
        </p:spPr>
        <p:txBody>
          <a:bodyPr wrap="square">
            <a:spAutoFit/>
          </a:bodyPr>
          <a:lstStyle/>
          <a:p>
            <a:pPr marL="285750" indent="-285750">
              <a:buFont typeface="Arial" panose="020B0604020202020204" pitchFamily="34" charset="0"/>
              <a:buChar char="•"/>
            </a:pPr>
            <a:r>
              <a:rPr lang="en-US" sz="1600" kern="100" dirty="0">
                <a:ea typeface="Aptos" panose="020B0004020202020204" pitchFamily="34" charset="0"/>
                <a:cs typeface="Times New Roman" panose="02020603050405020304" pitchFamily="18" charset="0"/>
              </a:rPr>
              <a:t>Prevent catastrophic failures in vulnerable areas such as ESJ Communities that are often located near legacy infrastructure</a:t>
            </a:r>
          </a:p>
          <a:p>
            <a:pPr marL="285750" indent="-285750">
              <a:buFont typeface="Arial" panose="020B0604020202020204" pitchFamily="34" charset="0"/>
              <a:buChar char="•"/>
            </a:pPr>
            <a:r>
              <a:rPr lang="en-US" sz="1600" kern="100" dirty="0">
                <a:ea typeface="Aptos" panose="020B0004020202020204" pitchFamily="34" charset="0"/>
                <a:cs typeface="Times New Roman" panose="02020603050405020304" pitchFamily="18" charset="0"/>
              </a:rPr>
              <a:t>Reduce energy costs through operational efficiency</a:t>
            </a:r>
          </a:p>
        </p:txBody>
      </p:sp>
      <p:pic>
        <p:nvPicPr>
          <p:cNvPr id="10" name="Picture 9" descr="Graph of real time monitoring of well integrity">
            <a:extLst>
              <a:ext uri="{FF2B5EF4-FFF2-40B4-BE49-F238E27FC236}">
                <a16:creationId xmlns:a16="http://schemas.microsoft.com/office/drawing/2014/main" id="{BBCDD142-2B04-D176-AE0F-51557342D117}"/>
              </a:ext>
            </a:extLst>
          </p:cNvPr>
          <p:cNvPicPr>
            <a:picLocks noChangeAspect="1"/>
          </p:cNvPicPr>
          <p:nvPr/>
        </p:nvPicPr>
        <p:blipFill>
          <a:blip r:embed="rId3"/>
          <a:stretch>
            <a:fillRect/>
          </a:stretch>
        </p:blipFill>
        <p:spPr>
          <a:xfrm>
            <a:off x="7228141" y="1265420"/>
            <a:ext cx="4710510" cy="5026932"/>
          </a:xfrm>
          <a:prstGeom prst="rect">
            <a:avLst/>
          </a:prstGeom>
        </p:spPr>
      </p:pic>
      <p:pic>
        <p:nvPicPr>
          <p:cNvPr id="11" name="Picture 10" descr="Red rectangles highlight &quot;Reliability,&quot; &quot;Safety, &quot;Operational Efficiency,&quot; and &quot;Improved Affordability&quot;">
            <a:extLst>
              <a:ext uri="{FF2B5EF4-FFF2-40B4-BE49-F238E27FC236}">
                <a16:creationId xmlns:a16="http://schemas.microsoft.com/office/drawing/2014/main" id="{07222CA9-8D00-FB07-7C59-2C6F8497779D}"/>
              </a:ext>
            </a:extLst>
          </p:cNvPr>
          <p:cNvPicPr>
            <a:picLocks noChangeAspect="1"/>
          </p:cNvPicPr>
          <p:nvPr/>
        </p:nvPicPr>
        <p:blipFill>
          <a:blip r:embed="rId4"/>
          <a:stretch>
            <a:fillRect/>
          </a:stretch>
        </p:blipFill>
        <p:spPr>
          <a:xfrm>
            <a:off x="2209800" y="6256424"/>
            <a:ext cx="7772400" cy="501445"/>
          </a:xfrm>
          <a:prstGeom prst="rect">
            <a:avLst/>
          </a:prstGeom>
        </p:spPr>
      </p:pic>
      <p:sp>
        <p:nvSpPr>
          <p:cNvPr id="4" name="Slide Number Placeholder 3">
            <a:extLst>
              <a:ext uri="{FF2B5EF4-FFF2-40B4-BE49-F238E27FC236}">
                <a16:creationId xmlns:a16="http://schemas.microsoft.com/office/drawing/2014/main" id="{0AAC3ED7-2FEC-32E2-CDA2-C16F938FC098}"/>
              </a:ext>
            </a:extLst>
          </p:cNvPr>
          <p:cNvSpPr>
            <a:spLocks noGrp="1"/>
          </p:cNvSpPr>
          <p:nvPr>
            <p:ph type="sldNum" sz="quarter" idx="4294967295"/>
          </p:nvPr>
        </p:nvSpPr>
        <p:spPr>
          <a:xfrm>
            <a:off x="10386686" y="6530740"/>
            <a:ext cx="1718683" cy="256285"/>
          </a:xfrm>
        </p:spPr>
        <p:txBody>
          <a:bodyPr/>
          <a:lstStyle/>
          <a:p>
            <a:fld id="{A5B56432-4C90-4F05-B8D0-B4F6788E1284}" type="slidenum">
              <a:rPr lang="en-US" smtClean="0"/>
              <a:pPr/>
              <a:t>7</a:t>
            </a:fld>
            <a:endParaRPr lang="en-US"/>
          </a:p>
        </p:txBody>
      </p:sp>
      <p:sp>
        <p:nvSpPr>
          <p:cNvPr id="12" name="Rectangle 11">
            <a:extLst>
              <a:ext uri="{FF2B5EF4-FFF2-40B4-BE49-F238E27FC236}">
                <a16:creationId xmlns:a16="http://schemas.microsoft.com/office/drawing/2014/main" id="{C7D9D632-907E-2CD7-12D1-734C21188FA6}"/>
              </a:ext>
              <a:ext uri="{C183D7F6-B498-43B3-948B-1728B52AA6E4}">
                <adec:decorative xmlns:adec="http://schemas.microsoft.com/office/drawing/2017/decorative" val="1"/>
              </a:ext>
            </a:extLst>
          </p:cNvPr>
          <p:cNvSpPr/>
          <p:nvPr/>
        </p:nvSpPr>
        <p:spPr>
          <a:xfrm>
            <a:off x="2290242" y="6335696"/>
            <a:ext cx="971432"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F28DCF1-5EBA-163A-D58D-9A69EC8CA7D2}"/>
              </a:ext>
              <a:ext uri="{C183D7F6-B498-43B3-948B-1728B52AA6E4}">
                <adec:decorative xmlns:adec="http://schemas.microsoft.com/office/drawing/2017/decorative" val="1"/>
              </a:ext>
            </a:extLst>
          </p:cNvPr>
          <p:cNvSpPr/>
          <p:nvPr/>
        </p:nvSpPr>
        <p:spPr>
          <a:xfrm>
            <a:off x="3342116" y="6335696"/>
            <a:ext cx="843385"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9411B4B2-5E4A-595D-E728-DC1A6B8A83F4}"/>
              </a:ext>
              <a:ext uri="{C183D7F6-B498-43B3-948B-1728B52AA6E4}">
                <adec:decorative xmlns:adec="http://schemas.microsoft.com/office/drawing/2017/decorative" val="1"/>
              </a:ext>
            </a:extLst>
          </p:cNvPr>
          <p:cNvSpPr/>
          <p:nvPr/>
        </p:nvSpPr>
        <p:spPr>
          <a:xfrm>
            <a:off x="6339840" y="6335696"/>
            <a:ext cx="1145042"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588C1A96-A0A6-5FE9-F0D5-DD50576ED904}"/>
              </a:ext>
              <a:ext uri="{C183D7F6-B498-43B3-948B-1728B52AA6E4}">
                <adec:decorative xmlns:adec="http://schemas.microsoft.com/office/drawing/2017/decorative" val="1"/>
              </a:ext>
            </a:extLst>
          </p:cNvPr>
          <p:cNvSpPr/>
          <p:nvPr/>
        </p:nvSpPr>
        <p:spPr>
          <a:xfrm>
            <a:off x="5203596" y="6335696"/>
            <a:ext cx="1040562"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427709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E99E6A-807C-59B2-C27E-F65E693FD9FC}"/>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5988A984-13F8-F7F7-4F73-36B0DFD629A1}"/>
              </a:ext>
            </a:extLst>
          </p:cNvPr>
          <p:cNvSpPr txBox="1">
            <a:spLocks noGrp="1"/>
          </p:cNvSpPr>
          <p:nvPr>
            <p:ph type="title" idx="4294967295"/>
          </p:nvPr>
        </p:nvSpPr>
        <p:spPr>
          <a:xfrm>
            <a:off x="1251343" y="153997"/>
            <a:ext cx="9985407" cy="59676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Calibri Light"/>
                <a:ea typeface="Calibri Light"/>
                <a:cs typeface="Calibri Light"/>
              </a:rPr>
              <a:t>2024/2025 Initiative 4: Revised Emission Calculation Methodologies</a:t>
            </a:r>
            <a:endParaRPr kumimoji="0" lang="en-US" sz="2800" b="0" i="0" u="none" strike="noStrike" kern="1200" cap="none" spc="0" normalizeH="0" baseline="0" noProof="0" dirty="0">
              <a:ln>
                <a:noFill/>
              </a:ln>
              <a:solidFill>
                <a:schemeClr val="bg1"/>
              </a:solidFill>
              <a:effectLst/>
              <a:uLnTx/>
              <a:uFillTx/>
              <a:latin typeface="+mj-lt"/>
              <a:ea typeface="Calibri Light"/>
              <a:cs typeface="Calibri Light"/>
            </a:endParaRPr>
          </a:p>
        </p:txBody>
      </p:sp>
      <p:sp>
        <p:nvSpPr>
          <p:cNvPr id="8" name="Title 1">
            <a:extLst>
              <a:ext uri="{FF2B5EF4-FFF2-40B4-BE49-F238E27FC236}">
                <a16:creationId xmlns:a16="http://schemas.microsoft.com/office/drawing/2014/main" id="{64F2C245-34FC-5B55-6F16-C7BFD866865C}"/>
              </a:ext>
            </a:extLst>
          </p:cNvPr>
          <p:cNvSpPr txBox="1">
            <a:spLocks/>
          </p:cNvSpPr>
          <p:nvPr/>
        </p:nvSpPr>
        <p:spPr>
          <a:xfrm>
            <a:off x="1418152" y="601575"/>
            <a:ext cx="9355696" cy="596766"/>
          </a:xfrm>
          <a:prstGeom prst="rect">
            <a:avLst/>
          </a:prstGeom>
        </p:spPr>
        <p:txBody>
          <a:bodyPr lIns="91440" tIns="45720" rIns="91440" bIns="4572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sz="2000" b="1">
                <a:solidFill>
                  <a:schemeClr val="bg1"/>
                </a:solidFill>
                <a:latin typeface="Calibri Light"/>
                <a:ea typeface="Calibri Light"/>
                <a:cs typeface="Calibri Light"/>
              </a:rPr>
              <a:t>DACAG Priority Areas: Gas System Decarbonization</a:t>
            </a:r>
            <a:endParaRPr lang="en-US" sz="2400">
              <a:solidFill>
                <a:schemeClr val="bg1"/>
              </a:solidFill>
              <a:ea typeface="Calibri Light"/>
              <a:cs typeface="Calibri Light"/>
            </a:endParaRPr>
          </a:p>
        </p:txBody>
      </p:sp>
      <p:sp>
        <p:nvSpPr>
          <p:cNvPr id="2" name="TextBox 1">
            <a:extLst>
              <a:ext uri="{FF2B5EF4-FFF2-40B4-BE49-F238E27FC236}">
                <a16:creationId xmlns:a16="http://schemas.microsoft.com/office/drawing/2014/main" id="{BBD7C421-E377-8FDA-F48E-65E590C715DA}"/>
              </a:ext>
            </a:extLst>
          </p:cNvPr>
          <p:cNvSpPr txBox="1"/>
          <p:nvPr/>
        </p:nvSpPr>
        <p:spPr>
          <a:xfrm>
            <a:off x="774031" y="1360845"/>
            <a:ext cx="6413349" cy="3970318"/>
          </a:xfrm>
          <a:prstGeom prst="rect">
            <a:avLst/>
          </a:prstGeom>
          <a:noFill/>
        </p:spPr>
        <p:txBody>
          <a:bodyPr wrap="square" lIns="91440" tIns="45720" rIns="91440" bIns="45720" rtlCol="0" anchor="t">
            <a:spAutoFit/>
          </a:bodyPr>
          <a:lstStyle/>
          <a:p>
            <a:r>
              <a:rPr lang="en-US" sz="2400" kern="100">
                <a:effectLst/>
                <a:ea typeface="Aptos" panose="020B0004020202020204" pitchFamily="34" charset="0"/>
                <a:cs typeface="Times New Roman" panose="02020603050405020304" pitchFamily="18" charset="0"/>
              </a:rPr>
              <a:t>Challenge</a:t>
            </a:r>
            <a:endParaRPr lang="en-US" sz="1600" kern="100">
              <a:effectLst/>
              <a:ea typeface="Aptos" panose="020B0004020202020204" pitchFamily="34" charset="0"/>
              <a:cs typeface="Times New Roman" panose="02020603050405020304" pitchFamily="18" charset="0"/>
            </a:endParaRPr>
          </a:p>
          <a:p>
            <a:pPr>
              <a:spcAft>
                <a:spcPts val="600"/>
              </a:spcAft>
            </a:pPr>
            <a:r>
              <a:rPr lang="en-US" sz="1600" kern="100">
                <a:ea typeface="Aptos" panose="020B0004020202020204" pitchFamily="34" charset="0"/>
                <a:cs typeface="Times New Roman" panose="02020603050405020304" pitchFamily="18" charset="0"/>
              </a:rPr>
              <a:t>PG&amp;E has made great progress in reducing emissions, but there are still limitations on reaching both internal and regulatory emission reduction goals.</a:t>
            </a:r>
          </a:p>
          <a:p>
            <a:pPr>
              <a:spcAft>
                <a:spcPts val="600"/>
              </a:spcAft>
            </a:pPr>
            <a:r>
              <a:rPr lang="en-US" sz="1600" kern="100">
                <a:ea typeface="Aptos" panose="020B0004020202020204" pitchFamily="34" charset="0"/>
                <a:cs typeface="Times New Roman" panose="02020603050405020304" pitchFamily="18" charset="0"/>
              </a:rPr>
              <a:t>Figures for Transmission Metering and Regulating station emissions are not based on actual recorded emissions but instead on station-level population-based emission factors. </a:t>
            </a:r>
          </a:p>
          <a:p>
            <a:pPr>
              <a:spcAft>
                <a:spcPts val="600"/>
              </a:spcAft>
            </a:pPr>
            <a:r>
              <a:rPr lang="en-US" sz="1600" kern="100">
                <a:ea typeface="Aptos" panose="020B0004020202020204" pitchFamily="34" charset="0"/>
                <a:cs typeface="Times New Roman" panose="02020603050405020304" pitchFamily="18" charset="0"/>
              </a:rPr>
              <a:t>While efficient, this approach doesn't provide accurate emissions estimates and does not allow PG&amp;E to demonstrate emissions reduction efforts.</a:t>
            </a:r>
          </a:p>
          <a:p>
            <a:r>
              <a:rPr lang="en-US" sz="2400" kern="100">
                <a:ea typeface="Aptos" panose="020B0004020202020204" pitchFamily="34" charset="0"/>
                <a:cs typeface="Times New Roman" panose="02020603050405020304" pitchFamily="18" charset="0"/>
              </a:rPr>
              <a:t>Solution</a:t>
            </a:r>
            <a:endParaRPr lang="en-US" sz="2400" kern="100">
              <a:effectLst/>
              <a:ea typeface="Aptos" panose="020B0004020202020204" pitchFamily="34" charset="0"/>
              <a:cs typeface="Times New Roman" panose="02020603050405020304" pitchFamily="18" charset="0"/>
            </a:endParaRPr>
          </a:p>
          <a:p>
            <a:pPr>
              <a:spcAft>
                <a:spcPts val="600"/>
              </a:spcAft>
            </a:pPr>
            <a:r>
              <a:rPr lang="en-US" sz="1600"/>
              <a:t>Gather essential data to facilitate adjustments in the emissions reporting framework.</a:t>
            </a:r>
          </a:p>
          <a:p>
            <a:r>
              <a:rPr lang="en-US" sz="2400" kern="100">
                <a:ea typeface="Aptos" panose="020B0004020202020204" pitchFamily="34" charset="0"/>
                <a:cs typeface="Times New Roman" panose="02020603050405020304" pitchFamily="18" charset="0"/>
              </a:rPr>
              <a:t>Relevant DACAG Priorities</a:t>
            </a:r>
          </a:p>
        </p:txBody>
      </p:sp>
      <p:sp>
        <p:nvSpPr>
          <p:cNvPr id="27" name="TextBox 26">
            <a:extLst>
              <a:ext uri="{FF2B5EF4-FFF2-40B4-BE49-F238E27FC236}">
                <a16:creationId xmlns:a16="http://schemas.microsoft.com/office/drawing/2014/main" id="{C9D4B669-B70C-716A-6A53-D02D6DD74903}"/>
              </a:ext>
            </a:extLst>
          </p:cNvPr>
          <p:cNvSpPr txBox="1"/>
          <p:nvPr/>
        </p:nvSpPr>
        <p:spPr>
          <a:xfrm>
            <a:off x="774031" y="5203991"/>
            <a:ext cx="6705823" cy="830997"/>
          </a:xfrm>
          <a:prstGeom prst="rect">
            <a:avLst/>
          </a:prstGeom>
          <a:noFill/>
        </p:spPr>
        <p:txBody>
          <a:bodyPr wrap="square">
            <a:spAutoFit/>
          </a:bodyPr>
          <a:lstStyle/>
          <a:p>
            <a:pPr marL="285750" indent="-285750">
              <a:buFont typeface="Arial" panose="020B0604020202020204" pitchFamily="34" charset="0"/>
              <a:buChar char="•"/>
            </a:pPr>
            <a:r>
              <a:rPr lang="en-US" sz="1600" kern="100">
                <a:ea typeface="Aptos" panose="020B0004020202020204" pitchFamily="34" charset="0"/>
                <a:cs typeface="Times New Roman" panose="02020603050405020304" pitchFamily="18" charset="0"/>
              </a:rPr>
              <a:t>Better represent emissions in low-density or underserved communities</a:t>
            </a:r>
          </a:p>
          <a:p>
            <a:pPr marL="285750" indent="-285750">
              <a:buFont typeface="Arial" panose="020B0604020202020204" pitchFamily="34" charset="0"/>
              <a:buChar char="•"/>
            </a:pPr>
            <a:r>
              <a:rPr lang="en-US" sz="1600" kern="100">
                <a:ea typeface="Aptos" panose="020B0004020202020204" pitchFamily="34" charset="0"/>
                <a:cs typeface="Times New Roman" panose="02020603050405020304" pitchFamily="18" charset="0"/>
              </a:rPr>
              <a:t>Enables better modeling of health impacts and cumulative pollution exposure</a:t>
            </a:r>
          </a:p>
        </p:txBody>
      </p:sp>
      <p:pic>
        <p:nvPicPr>
          <p:cNvPr id="7" name="Picture 6" descr="Photo of data meter">
            <a:extLst>
              <a:ext uri="{FF2B5EF4-FFF2-40B4-BE49-F238E27FC236}">
                <a16:creationId xmlns:a16="http://schemas.microsoft.com/office/drawing/2014/main" id="{AC77C116-8A07-6DB8-71A3-0E90DB82D6E2}"/>
              </a:ext>
            </a:extLst>
          </p:cNvPr>
          <p:cNvPicPr>
            <a:picLocks noChangeAspect="1"/>
          </p:cNvPicPr>
          <p:nvPr/>
        </p:nvPicPr>
        <p:blipFill>
          <a:blip r:embed="rId3"/>
          <a:stretch>
            <a:fillRect/>
          </a:stretch>
        </p:blipFill>
        <p:spPr>
          <a:xfrm>
            <a:off x="7726204" y="1285030"/>
            <a:ext cx="3578662" cy="4846740"/>
          </a:xfrm>
          <a:prstGeom prst="rect">
            <a:avLst/>
          </a:prstGeom>
        </p:spPr>
      </p:pic>
      <p:pic>
        <p:nvPicPr>
          <p:cNvPr id="11" name="Picture 10" descr="Red rectangles highlight &quot;Reliability,&quot; &quot;Safety,&quot; &quot;Reduced GHG Emissions&quot; and &quot;Improved Air Quality&quot;">
            <a:extLst>
              <a:ext uri="{FF2B5EF4-FFF2-40B4-BE49-F238E27FC236}">
                <a16:creationId xmlns:a16="http://schemas.microsoft.com/office/drawing/2014/main" id="{045E0A5B-0EE5-57AE-74A3-5F29C8FDD95F}"/>
              </a:ext>
            </a:extLst>
          </p:cNvPr>
          <p:cNvPicPr>
            <a:picLocks noChangeAspect="1"/>
          </p:cNvPicPr>
          <p:nvPr/>
        </p:nvPicPr>
        <p:blipFill>
          <a:blip r:embed="rId4"/>
          <a:stretch>
            <a:fillRect/>
          </a:stretch>
        </p:blipFill>
        <p:spPr>
          <a:xfrm>
            <a:off x="2209800" y="6256424"/>
            <a:ext cx="7772400" cy="501445"/>
          </a:xfrm>
          <a:prstGeom prst="rect">
            <a:avLst/>
          </a:prstGeom>
        </p:spPr>
      </p:pic>
      <p:sp>
        <p:nvSpPr>
          <p:cNvPr id="4" name="Slide Number Placeholder 3">
            <a:extLst>
              <a:ext uri="{FF2B5EF4-FFF2-40B4-BE49-F238E27FC236}">
                <a16:creationId xmlns:a16="http://schemas.microsoft.com/office/drawing/2014/main" id="{1A244E2E-3C6B-6364-523A-C14308F0B1A0}"/>
              </a:ext>
            </a:extLst>
          </p:cNvPr>
          <p:cNvSpPr>
            <a:spLocks noGrp="1"/>
          </p:cNvSpPr>
          <p:nvPr>
            <p:ph type="sldNum" sz="quarter" idx="4294967295"/>
          </p:nvPr>
        </p:nvSpPr>
        <p:spPr>
          <a:xfrm>
            <a:off x="10386686" y="6530740"/>
            <a:ext cx="1718683" cy="256285"/>
          </a:xfrm>
        </p:spPr>
        <p:txBody>
          <a:bodyPr/>
          <a:lstStyle/>
          <a:p>
            <a:fld id="{A5B56432-4C90-4F05-B8D0-B4F6788E1284}" type="slidenum">
              <a:rPr lang="en-US" smtClean="0"/>
              <a:pPr/>
              <a:t>8</a:t>
            </a:fld>
            <a:endParaRPr lang="en-US"/>
          </a:p>
        </p:txBody>
      </p:sp>
      <p:sp>
        <p:nvSpPr>
          <p:cNvPr id="5" name="Rectangle 4">
            <a:extLst>
              <a:ext uri="{FF2B5EF4-FFF2-40B4-BE49-F238E27FC236}">
                <a16:creationId xmlns:a16="http://schemas.microsoft.com/office/drawing/2014/main" id="{DD9793CE-B624-FFB6-57AB-12F20AE38DF0}"/>
              </a:ext>
              <a:ext uri="{C183D7F6-B498-43B3-948B-1728B52AA6E4}">
                <adec:decorative xmlns:adec="http://schemas.microsoft.com/office/drawing/2017/decorative" val="1"/>
              </a:ext>
            </a:extLst>
          </p:cNvPr>
          <p:cNvSpPr/>
          <p:nvPr/>
        </p:nvSpPr>
        <p:spPr>
          <a:xfrm>
            <a:off x="8861196" y="6346029"/>
            <a:ext cx="1040562"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4A645619-16E6-875E-1246-D8A36042B779}"/>
              </a:ext>
              <a:ext uri="{C183D7F6-B498-43B3-948B-1728B52AA6E4}">
                <adec:decorative xmlns:adec="http://schemas.microsoft.com/office/drawing/2017/decorative" val="1"/>
              </a:ext>
            </a:extLst>
          </p:cNvPr>
          <p:cNvSpPr/>
          <p:nvPr/>
        </p:nvSpPr>
        <p:spPr>
          <a:xfrm>
            <a:off x="7560297" y="6346029"/>
            <a:ext cx="1220456"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B538E56-C7DD-33A2-04FA-9A0EAE7A1ACD}"/>
              </a:ext>
              <a:ext uri="{C183D7F6-B498-43B3-948B-1728B52AA6E4}">
                <adec:decorative xmlns:adec="http://schemas.microsoft.com/office/drawing/2017/decorative" val="1"/>
              </a:ext>
            </a:extLst>
          </p:cNvPr>
          <p:cNvSpPr/>
          <p:nvPr/>
        </p:nvSpPr>
        <p:spPr>
          <a:xfrm>
            <a:off x="3342116" y="6346029"/>
            <a:ext cx="843385"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A05836A-20B5-B8CB-3CB9-714683657AAA}"/>
              </a:ext>
              <a:ext uri="{C183D7F6-B498-43B3-948B-1728B52AA6E4}">
                <adec:decorative xmlns:adec="http://schemas.microsoft.com/office/drawing/2017/decorative" val="1"/>
              </a:ext>
            </a:extLst>
          </p:cNvPr>
          <p:cNvSpPr/>
          <p:nvPr/>
        </p:nvSpPr>
        <p:spPr>
          <a:xfrm>
            <a:off x="2290242" y="6346029"/>
            <a:ext cx="971432"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646625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D86040-E646-578F-D736-E87EB3151B22}"/>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37D4EC60-010E-08BF-791F-405D6D0E9A21}"/>
              </a:ext>
            </a:extLst>
          </p:cNvPr>
          <p:cNvSpPr txBox="1">
            <a:spLocks noGrp="1"/>
          </p:cNvSpPr>
          <p:nvPr>
            <p:ph type="title" idx="4294967295"/>
          </p:nvPr>
        </p:nvSpPr>
        <p:spPr>
          <a:xfrm>
            <a:off x="1251343" y="153997"/>
            <a:ext cx="9985407" cy="59676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Calibri Light"/>
                <a:ea typeface="Calibri Light"/>
                <a:cs typeface="Calibri Light"/>
              </a:rPr>
              <a:t>2024/2025 Initiative 5: Efficient Methane Leak Repair</a:t>
            </a:r>
            <a:endParaRPr kumimoji="0" lang="en-US" sz="2800" b="0" i="0" u="none" strike="noStrike" kern="1200" cap="none" spc="0" normalizeH="0" baseline="0" noProof="0" dirty="0">
              <a:ln>
                <a:noFill/>
              </a:ln>
              <a:solidFill>
                <a:schemeClr val="bg1"/>
              </a:solidFill>
              <a:effectLst/>
              <a:uLnTx/>
              <a:uFillTx/>
              <a:latin typeface="+mj-lt"/>
              <a:ea typeface="Calibri Light"/>
              <a:cs typeface="Calibri Light"/>
            </a:endParaRPr>
          </a:p>
        </p:txBody>
      </p:sp>
      <p:sp>
        <p:nvSpPr>
          <p:cNvPr id="8" name="Title 1">
            <a:extLst>
              <a:ext uri="{FF2B5EF4-FFF2-40B4-BE49-F238E27FC236}">
                <a16:creationId xmlns:a16="http://schemas.microsoft.com/office/drawing/2014/main" id="{D1986848-9678-7446-FC7B-D48FD280CA34}"/>
              </a:ext>
            </a:extLst>
          </p:cNvPr>
          <p:cNvSpPr txBox="1">
            <a:spLocks/>
          </p:cNvSpPr>
          <p:nvPr/>
        </p:nvSpPr>
        <p:spPr>
          <a:xfrm>
            <a:off x="1418152" y="601575"/>
            <a:ext cx="9355696" cy="596766"/>
          </a:xfrm>
          <a:prstGeom prst="rect">
            <a:avLst/>
          </a:prstGeom>
        </p:spPr>
        <p:txBody>
          <a:bodyPr lIns="91440" tIns="45720" rIns="91440" bIns="4572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sz="2000" b="1">
                <a:solidFill>
                  <a:schemeClr val="bg1"/>
                </a:solidFill>
                <a:latin typeface="Calibri Light"/>
                <a:ea typeface="Calibri Light"/>
                <a:cs typeface="Calibri Light"/>
              </a:rPr>
              <a:t>DACAG Priority Areas: Affordability, Gas System Decarbonization</a:t>
            </a:r>
            <a:endParaRPr lang="en-US" sz="2400">
              <a:solidFill>
                <a:schemeClr val="bg1"/>
              </a:solidFill>
              <a:ea typeface="Calibri Light"/>
              <a:cs typeface="Calibri Light"/>
            </a:endParaRPr>
          </a:p>
        </p:txBody>
      </p:sp>
      <p:sp>
        <p:nvSpPr>
          <p:cNvPr id="2" name="TextBox 1">
            <a:extLst>
              <a:ext uri="{FF2B5EF4-FFF2-40B4-BE49-F238E27FC236}">
                <a16:creationId xmlns:a16="http://schemas.microsoft.com/office/drawing/2014/main" id="{D12B6508-C1BA-2DFF-1226-6492BB087CF7}"/>
              </a:ext>
            </a:extLst>
          </p:cNvPr>
          <p:cNvSpPr txBox="1"/>
          <p:nvPr/>
        </p:nvSpPr>
        <p:spPr>
          <a:xfrm>
            <a:off x="838199" y="1391375"/>
            <a:ext cx="6722097" cy="2585323"/>
          </a:xfrm>
          <a:prstGeom prst="rect">
            <a:avLst/>
          </a:prstGeom>
          <a:noFill/>
        </p:spPr>
        <p:txBody>
          <a:bodyPr wrap="square" lIns="91440" tIns="45720" rIns="91440" bIns="45720" rtlCol="0" anchor="t">
            <a:spAutoFit/>
          </a:bodyPr>
          <a:lstStyle/>
          <a:p>
            <a:r>
              <a:rPr lang="en-US" sz="2400" kern="100">
                <a:effectLst/>
                <a:ea typeface="Aptos" panose="020B0004020202020204" pitchFamily="34" charset="0"/>
                <a:cs typeface="Times New Roman" panose="02020603050405020304" pitchFamily="18" charset="0"/>
              </a:rPr>
              <a:t>Challenge</a:t>
            </a:r>
            <a:endParaRPr lang="en-US" sz="1600" kern="100">
              <a:effectLst/>
              <a:ea typeface="Aptos" panose="020B0004020202020204" pitchFamily="34" charset="0"/>
              <a:cs typeface="Times New Roman" panose="02020603050405020304" pitchFamily="18" charset="0"/>
            </a:endParaRPr>
          </a:p>
          <a:p>
            <a:pPr>
              <a:spcAft>
                <a:spcPts val="600"/>
              </a:spcAft>
              <a:buNone/>
            </a:pPr>
            <a:r>
              <a:rPr lang="en-US" sz="1600">
                <a:effectLst/>
                <a:cs typeface="Arial" panose="020B0604020202020204" pitchFamily="34" charset="0"/>
              </a:rPr>
              <a:t>The current meter set leak repair process is time-consuming and increases ergonomic exposure for workers completing the repairs.</a:t>
            </a:r>
          </a:p>
          <a:p>
            <a:r>
              <a:rPr lang="en-US" sz="2400" kern="100">
                <a:ea typeface="Aptos" panose="020B0004020202020204" pitchFamily="34" charset="0"/>
                <a:cs typeface="Times New Roman" panose="02020603050405020304" pitchFamily="18" charset="0"/>
              </a:rPr>
              <a:t>Solution</a:t>
            </a:r>
            <a:endParaRPr lang="en-US" sz="2400" kern="100">
              <a:effectLst/>
              <a:ea typeface="Aptos" panose="020B0004020202020204" pitchFamily="34" charset="0"/>
              <a:cs typeface="Times New Roman" panose="02020603050405020304" pitchFamily="18" charset="0"/>
            </a:endParaRPr>
          </a:p>
          <a:p>
            <a:pPr>
              <a:spcAft>
                <a:spcPts val="600"/>
              </a:spcAft>
            </a:pPr>
            <a:r>
              <a:rPr lang="en-US" sz="1600">
                <a:ea typeface="Aptos" panose="020B0004020202020204" pitchFamily="34" charset="0"/>
              </a:rPr>
              <a:t>Develop novel technologies that minimize repair times, reduce the need for follow-up service visits, and maintain a high-quality seal that can handle pressure at 60 psi.</a:t>
            </a:r>
          </a:p>
          <a:p>
            <a:r>
              <a:rPr lang="en-US" sz="2400" kern="100">
                <a:ea typeface="Aptos" panose="020B0004020202020204" pitchFamily="34" charset="0"/>
                <a:cs typeface="Times New Roman" panose="02020603050405020304" pitchFamily="18" charset="0"/>
              </a:rPr>
              <a:t>Relevant DACAG Priorities</a:t>
            </a:r>
          </a:p>
        </p:txBody>
      </p:sp>
      <p:sp>
        <p:nvSpPr>
          <p:cNvPr id="27" name="TextBox 26">
            <a:extLst>
              <a:ext uri="{FF2B5EF4-FFF2-40B4-BE49-F238E27FC236}">
                <a16:creationId xmlns:a16="http://schemas.microsoft.com/office/drawing/2014/main" id="{094CCE68-7C8B-B475-D182-5E6464251B98}"/>
              </a:ext>
            </a:extLst>
          </p:cNvPr>
          <p:cNvSpPr txBox="1"/>
          <p:nvPr/>
        </p:nvSpPr>
        <p:spPr>
          <a:xfrm>
            <a:off x="838199" y="3899682"/>
            <a:ext cx="6960360" cy="1815882"/>
          </a:xfrm>
          <a:prstGeom prst="rect">
            <a:avLst/>
          </a:prstGeom>
          <a:noFill/>
        </p:spPr>
        <p:txBody>
          <a:bodyPr wrap="square">
            <a:spAutoFit/>
          </a:bodyPr>
          <a:lstStyle/>
          <a:p>
            <a:pPr marL="285750" indent="-285750">
              <a:buFont typeface="Arial" panose="020B0604020202020204" pitchFamily="34" charset="0"/>
              <a:buChar char="•"/>
            </a:pPr>
            <a:r>
              <a:rPr lang="en-US" sz="1600" kern="100">
                <a:ea typeface="Aptos" panose="020B0004020202020204" pitchFamily="34" charset="0"/>
                <a:cs typeface="Times New Roman" panose="02020603050405020304" pitchFamily="18" charset="0"/>
              </a:rPr>
              <a:t>Improve air quality in residential areas, including low-income and frontline communities.</a:t>
            </a:r>
          </a:p>
          <a:p>
            <a:pPr marL="285750" indent="-285750">
              <a:buFont typeface="Arial" panose="020B0604020202020204" pitchFamily="34" charset="0"/>
              <a:buChar char="•"/>
            </a:pPr>
            <a:r>
              <a:rPr lang="en-US" sz="1600" kern="100">
                <a:ea typeface="Aptos" panose="020B0004020202020204" pitchFamily="34" charset="0"/>
                <a:cs typeface="Times New Roman" panose="02020603050405020304" pitchFamily="18" charset="0"/>
              </a:rPr>
              <a:t>Reduce gas service interruptions, which disproportionately impact those in ESJ communities.</a:t>
            </a:r>
          </a:p>
          <a:p>
            <a:pPr marL="285750" indent="-285750">
              <a:buFont typeface="Arial" panose="020B0604020202020204" pitchFamily="34" charset="0"/>
              <a:buChar char="•"/>
            </a:pPr>
            <a:r>
              <a:rPr lang="en-US" sz="1600" kern="100">
                <a:ea typeface="Aptos" panose="020B0004020202020204" pitchFamily="34" charset="0"/>
                <a:cs typeface="Times New Roman" panose="02020603050405020304" pitchFamily="18" charset="0"/>
              </a:rPr>
              <a:t>Faster repairs demonstrate accountability and responsiveness.</a:t>
            </a:r>
          </a:p>
          <a:p>
            <a:pPr marL="285750" indent="-285750">
              <a:buFont typeface="Arial" panose="020B0604020202020204" pitchFamily="34" charset="0"/>
              <a:buChar char="•"/>
            </a:pPr>
            <a:r>
              <a:rPr lang="en-US" sz="1600" kern="100">
                <a:ea typeface="Aptos" panose="020B0004020202020204" pitchFamily="34" charset="0"/>
                <a:cs typeface="Times New Roman" panose="02020603050405020304" pitchFamily="18" charset="0"/>
              </a:rPr>
              <a:t>Safer, more sustainable jobs support long-term employment and reduce injury-related costs.</a:t>
            </a:r>
          </a:p>
        </p:txBody>
      </p:sp>
      <p:pic>
        <p:nvPicPr>
          <p:cNvPr id="13" name="Picture 12" descr="Photo of pipe connection">
            <a:extLst>
              <a:ext uri="{FF2B5EF4-FFF2-40B4-BE49-F238E27FC236}">
                <a16:creationId xmlns:a16="http://schemas.microsoft.com/office/drawing/2014/main" id="{B00E5F8C-38E1-97AE-D2B7-8C0C0E52E34D}"/>
              </a:ext>
            </a:extLst>
          </p:cNvPr>
          <p:cNvPicPr>
            <a:picLocks noChangeAspect="1"/>
          </p:cNvPicPr>
          <p:nvPr/>
        </p:nvPicPr>
        <p:blipFill>
          <a:blip r:embed="rId3"/>
          <a:stretch>
            <a:fillRect/>
          </a:stretch>
        </p:blipFill>
        <p:spPr>
          <a:xfrm>
            <a:off x="8034379" y="1444232"/>
            <a:ext cx="3438442" cy="4566300"/>
          </a:xfrm>
          <a:prstGeom prst="rect">
            <a:avLst/>
          </a:prstGeom>
        </p:spPr>
      </p:pic>
      <p:pic>
        <p:nvPicPr>
          <p:cNvPr id="11" name="Picture 10" descr="Red rectangles highlight &quot;Reliability,&quot; &quot;Safety,&quot; &quot;Operational Efficiency,&quot; &quot;Improved Affordability,&quot; &quot;Reduced GHG Emissions,&quot; and &quot;Improved Air Quality&quot;">
            <a:extLst>
              <a:ext uri="{FF2B5EF4-FFF2-40B4-BE49-F238E27FC236}">
                <a16:creationId xmlns:a16="http://schemas.microsoft.com/office/drawing/2014/main" id="{FF79AEDE-54D9-3877-60DA-B65CB44290EA}"/>
              </a:ext>
            </a:extLst>
          </p:cNvPr>
          <p:cNvPicPr>
            <a:picLocks noChangeAspect="1"/>
          </p:cNvPicPr>
          <p:nvPr/>
        </p:nvPicPr>
        <p:blipFill>
          <a:blip r:embed="rId4"/>
          <a:stretch>
            <a:fillRect/>
          </a:stretch>
        </p:blipFill>
        <p:spPr>
          <a:xfrm>
            <a:off x="2209800" y="6256424"/>
            <a:ext cx="7772400" cy="501445"/>
          </a:xfrm>
          <a:prstGeom prst="rect">
            <a:avLst/>
          </a:prstGeom>
        </p:spPr>
      </p:pic>
      <p:sp>
        <p:nvSpPr>
          <p:cNvPr id="4" name="Slide Number Placeholder 3">
            <a:extLst>
              <a:ext uri="{FF2B5EF4-FFF2-40B4-BE49-F238E27FC236}">
                <a16:creationId xmlns:a16="http://schemas.microsoft.com/office/drawing/2014/main" id="{968D5FE9-9FAC-30DD-1681-713388EFE182}"/>
              </a:ext>
            </a:extLst>
          </p:cNvPr>
          <p:cNvSpPr>
            <a:spLocks noGrp="1"/>
          </p:cNvSpPr>
          <p:nvPr>
            <p:ph type="sldNum" sz="quarter" idx="4294967295"/>
          </p:nvPr>
        </p:nvSpPr>
        <p:spPr>
          <a:xfrm>
            <a:off x="10386686" y="6530740"/>
            <a:ext cx="1718683" cy="256285"/>
          </a:xfrm>
        </p:spPr>
        <p:txBody>
          <a:bodyPr/>
          <a:lstStyle/>
          <a:p>
            <a:fld id="{A5B56432-4C90-4F05-B8D0-B4F6788E1284}" type="slidenum">
              <a:rPr lang="en-US" smtClean="0"/>
              <a:pPr/>
              <a:t>9</a:t>
            </a:fld>
            <a:endParaRPr lang="en-US"/>
          </a:p>
        </p:txBody>
      </p:sp>
      <p:sp>
        <p:nvSpPr>
          <p:cNvPr id="12" name="Rectangle 11">
            <a:extLst>
              <a:ext uri="{FF2B5EF4-FFF2-40B4-BE49-F238E27FC236}">
                <a16:creationId xmlns:a16="http://schemas.microsoft.com/office/drawing/2014/main" id="{4F3CF577-D486-41D4-05BF-F8DC7E5FC83E}"/>
              </a:ext>
              <a:ext uri="{C183D7F6-B498-43B3-948B-1728B52AA6E4}">
                <adec:decorative xmlns:adec="http://schemas.microsoft.com/office/drawing/2017/decorative" val="1"/>
              </a:ext>
            </a:extLst>
          </p:cNvPr>
          <p:cNvSpPr/>
          <p:nvPr/>
        </p:nvSpPr>
        <p:spPr>
          <a:xfrm>
            <a:off x="2290242" y="6334694"/>
            <a:ext cx="971432" cy="356616"/>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651BA37-DCCE-879F-26E3-7E7FEA487D8F}"/>
              </a:ext>
              <a:ext uri="{C183D7F6-B498-43B3-948B-1728B52AA6E4}">
                <adec:decorative xmlns:adec="http://schemas.microsoft.com/office/drawing/2017/decorative" val="1"/>
              </a:ext>
            </a:extLst>
          </p:cNvPr>
          <p:cNvSpPr/>
          <p:nvPr/>
        </p:nvSpPr>
        <p:spPr>
          <a:xfrm>
            <a:off x="3342116" y="6334694"/>
            <a:ext cx="843385" cy="356616"/>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38CC9757-F00E-29E3-287F-6271AA0869BC}"/>
              </a:ext>
              <a:ext uri="{C183D7F6-B498-43B3-948B-1728B52AA6E4}">
                <adec:decorative xmlns:adec="http://schemas.microsoft.com/office/drawing/2017/decorative" val="1"/>
              </a:ext>
            </a:extLst>
          </p:cNvPr>
          <p:cNvSpPr/>
          <p:nvPr/>
        </p:nvSpPr>
        <p:spPr>
          <a:xfrm>
            <a:off x="7560297" y="6334694"/>
            <a:ext cx="1220456" cy="356616"/>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520B9023-A1FE-0E93-6EBC-5CFF9A1A2FCB}"/>
              </a:ext>
              <a:ext uri="{C183D7F6-B498-43B3-948B-1728B52AA6E4}">
                <adec:decorative xmlns:adec="http://schemas.microsoft.com/office/drawing/2017/decorative" val="1"/>
              </a:ext>
            </a:extLst>
          </p:cNvPr>
          <p:cNvSpPr/>
          <p:nvPr/>
        </p:nvSpPr>
        <p:spPr>
          <a:xfrm>
            <a:off x="8861196" y="6334694"/>
            <a:ext cx="1040562" cy="356616"/>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2272066-B07E-1514-DA81-98EE10EC2BC6}"/>
              </a:ext>
              <a:ext uri="{C183D7F6-B498-43B3-948B-1728B52AA6E4}">
                <adec:decorative xmlns:adec="http://schemas.microsoft.com/office/drawing/2017/decorative" val="1"/>
              </a:ext>
            </a:extLst>
          </p:cNvPr>
          <p:cNvSpPr/>
          <p:nvPr/>
        </p:nvSpPr>
        <p:spPr>
          <a:xfrm>
            <a:off x="6357718" y="6334694"/>
            <a:ext cx="1097280" cy="356616"/>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289F0D94-FCF2-4FE4-8C05-8592004E2844}"/>
              </a:ext>
              <a:ext uri="{C183D7F6-B498-43B3-948B-1728B52AA6E4}">
                <adec:decorative xmlns:adec="http://schemas.microsoft.com/office/drawing/2017/decorative" val="1"/>
              </a:ext>
            </a:extLst>
          </p:cNvPr>
          <p:cNvSpPr/>
          <p:nvPr/>
        </p:nvSpPr>
        <p:spPr>
          <a:xfrm>
            <a:off x="5147094" y="6334694"/>
            <a:ext cx="1097280" cy="356616"/>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276873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4A2F4F-CD9C-0449-0F81-D500E11CCDCA}"/>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F736686B-95E8-2754-BA60-0E4B85C22B80}"/>
              </a:ext>
            </a:extLst>
          </p:cNvPr>
          <p:cNvSpPr txBox="1">
            <a:spLocks noGrp="1"/>
          </p:cNvSpPr>
          <p:nvPr>
            <p:ph type="title" idx="4294967295"/>
          </p:nvPr>
        </p:nvSpPr>
        <p:spPr>
          <a:xfrm>
            <a:off x="1251343" y="153997"/>
            <a:ext cx="9985407" cy="59676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Calibri Light"/>
                <a:ea typeface="Calibri Light"/>
                <a:cs typeface="Calibri Light"/>
              </a:rPr>
              <a:t>2024/2025 Initiative 6: Advanced Methane Leak Detection</a:t>
            </a:r>
            <a:endParaRPr kumimoji="0" lang="en-US" sz="2800" b="0" i="0" u="none" strike="noStrike" kern="1200" cap="none" spc="0" normalizeH="0" baseline="0" noProof="0" dirty="0">
              <a:ln>
                <a:noFill/>
              </a:ln>
              <a:solidFill>
                <a:schemeClr val="bg1"/>
              </a:solidFill>
              <a:effectLst/>
              <a:uLnTx/>
              <a:uFillTx/>
              <a:latin typeface="+mj-lt"/>
              <a:ea typeface="Calibri Light"/>
              <a:cs typeface="Calibri Light"/>
            </a:endParaRPr>
          </a:p>
        </p:txBody>
      </p:sp>
      <p:sp>
        <p:nvSpPr>
          <p:cNvPr id="8" name="Title 1">
            <a:extLst>
              <a:ext uri="{FF2B5EF4-FFF2-40B4-BE49-F238E27FC236}">
                <a16:creationId xmlns:a16="http://schemas.microsoft.com/office/drawing/2014/main" id="{2C2A9DED-D8E7-A5D9-593C-4E77E55AE971}"/>
              </a:ext>
            </a:extLst>
          </p:cNvPr>
          <p:cNvSpPr txBox="1">
            <a:spLocks/>
          </p:cNvSpPr>
          <p:nvPr/>
        </p:nvSpPr>
        <p:spPr>
          <a:xfrm>
            <a:off x="1418152" y="601575"/>
            <a:ext cx="9355696" cy="596766"/>
          </a:xfrm>
          <a:prstGeom prst="rect">
            <a:avLst/>
          </a:prstGeom>
        </p:spPr>
        <p:txBody>
          <a:bodyPr lIns="91440" tIns="45720" rIns="91440" bIns="4572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sz="2000" b="1">
                <a:solidFill>
                  <a:schemeClr val="bg1"/>
                </a:solidFill>
                <a:latin typeface="Calibri Light"/>
                <a:ea typeface="Calibri Light"/>
                <a:cs typeface="Calibri Light"/>
              </a:rPr>
              <a:t>DACAG Priority Areas: Affordability, Gas System Decarbonization, Long-term Natural Gas</a:t>
            </a:r>
            <a:endParaRPr lang="en-US" sz="2400">
              <a:solidFill>
                <a:schemeClr val="bg1"/>
              </a:solidFill>
              <a:ea typeface="Calibri Light"/>
              <a:cs typeface="Calibri Light"/>
            </a:endParaRPr>
          </a:p>
        </p:txBody>
      </p:sp>
      <p:sp>
        <p:nvSpPr>
          <p:cNvPr id="2" name="TextBox 1">
            <a:extLst>
              <a:ext uri="{FF2B5EF4-FFF2-40B4-BE49-F238E27FC236}">
                <a16:creationId xmlns:a16="http://schemas.microsoft.com/office/drawing/2014/main" id="{AFD9B0EE-BCF4-78CA-C648-69EEC2A24CA7}"/>
              </a:ext>
            </a:extLst>
          </p:cNvPr>
          <p:cNvSpPr txBox="1"/>
          <p:nvPr/>
        </p:nvSpPr>
        <p:spPr>
          <a:xfrm>
            <a:off x="838199" y="1391375"/>
            <a:ext cx="6212306" cy="3077766"/>
          </a:xfrm>
          <a:prstGeom prst="rect">
            <a:avLst/>
          </a:prstGeom>
          <a:noFill/>
        </p:spPr>
        <p:txBody>
          <a:bodyPr wrap="square" lIns="91440" tIns="45720" rIns="91440" bIns="45720" rtlCol="0" anchor="t">
            <a:spAutoFit/>
          </a:bodyPr>
          <a:lstStyle/>
          <a:p>
            <a:r>
              <a:rPr lang="en-US" sz="2400" kern="100">
                <a:effectLst/>
                <a:ea typeface="Aptos" panose="020B0004020202020204" pitchFamily="34" charset="0"/>
                <a:cs typeface="Times New Roman" panose="02020603050405020304" pitchFamily="18" charset="0"/>
              </a:rPr>
              <a:t>Challenge</a:t>
            </a:r>
            <a:endParaRPr lang="en-US" sz="1600" kern="100">
              <a:effectLst/>
              <a:ea typeface="Aptos" panose="020B0004020202020204" pitchFamily="34" charset="0"/>
              <a:cs typeface="Times New Roman" panose="02020603050405020304" pitchFamily="18" charset="0"/>
            </a:endParaRPr>
          </a:p>
          <a:p>
            <a:pPr>
              <a:spcAft>
                <a:spcPts val="600"/>
              </a:spcAft>
              <a:buNone/>
            </a:pPr>
            <a:r>
              <a:rPr lang="en-US" sz="1600">
                <a:effectLst/>
                <a:cs typeface="Arial" panose="020B0604020202020204" pitchFamily="34" charset="0"/>
              </a:rPr>
              <a:t>The industry evolves quickly and there are constantly new technologies on the market that can quicken leak detection and improve efficiency.</a:t>
            </a:r>
          </a:p>
          <a:p>
            <a:r>
              <a:rPr lang="en-US" sz="2400" kern="100">
                <a:ea typeface="Aptos" panose="020B0004020202020204" pitchFamily="34" charset="0"/>
                <a:cs typeface="Times New Roman" panose="02020603050405020304" pitchFamily="18" charset="0"/>
              </a:rPr>
              <a:t>Solution</a:t>
            </a:r>
            <a:endParaRPr lang="en-US" sz="2400" kern="100">
              <a:effectLst/>
              <a:ea typeface="Aptos" panose="020B0004020202020204" pitchFamily="34" charset="0"/>
              <a:cs typeface="Times New Roman" panose="02020603050405020304" pitchFamily="18" charset="0"/>
            </a:endParaRPr>
          </a:p>
          <a:p>
            <a:pPr>
              <a:spcAft>
                <a:spcPts val="600"/>
              </a:spcAft>
            </a:pPr>
            <a:r>
              <a:rPr lang="en-US" sz="1600">
                <a:ea typeface="Aptos" panose="020B0004020202020204" pitchFamily="34" charset="0"/>
              </a:rPr>
              <a:t>Continuously investigate new leak detection technologies as they enter the market, including mobile leak detection, aerial leak detection (drones, helicopters, fixed-wing aircraft, and satellite systems), as well as continuous monitoring options for facilities such as underground storage and station assets.</a:t>
            </a:r>
          </a:p>
          <a:p>
            <a:r>
              <a:rPr lang="en-US" sz="2400" kern="100">
                <a:ea typeface="Aptos" panose="020B0004020202020204" pitchFamily="34" charset="0"/>
                <a:cs typeface="Times New Roman" panose="02020603050405020304" pitchFamily="18" charset="0"/>
              </a:rPr>
              <a:t>Relevant DACAG Priorities</a:t>
            </a:r>
          </a:p>
        </p:txBody>
      </p:sp>
      <p:sp>
        <p:nvSpPr>
          <p:cNvPr id="27" name="TextBox 26">
            <a:extLst>
              <a:ext uri="{FF2B5EF4-FFF2-40B4-BE49-F238E27FC236}">
                <a16:creationId xmlns:a16="http://schemas.microsoft.com/office/drawing/2014/main" id="{A5C5AD48-8F28-3880-E632-7B5A6FEB5F3D}"/>
              </a:ext>
            </a:extLst>
          </p:cNvPr>
          <p:cNvSpPr txBox="1"/>
          <p:nvPr/>
        </p:nvSpPr>
        <p:spPr>
          <a:xfrm>
            <a:off x="882315" y="4523450"/>
            <a:ext cx="6722096" cy="1569660"/>
          </a:xfrm>
          <a:prstGeom prst="rect">
            <a:avLst/>
          </a:prstGeom>
          <a:noFill/>
        </p:spPr>
        <p:txBody>
          <a:bodyPr wrap="square">
            <a:spAutoFit/>
          </a:bodyPr>
          <a:lstStyle/>
          <a:p>
            <a:pPr marL="285750" indent="-285750">
              <a:buFont typeface="Arial" panose="020B0604020202020204" pitchFamily="34" charset="0"/>
              <a:buChar char="•"/>
            </a:pPr>
            <a:r>
              <a:rPr lang="en-US" sz="1600" kern="100">
                <a:ea typeface="Aptos" panose="020B0004020202020204" pitchFamily="34" charset="0"/>
                <a:cs typeface="Times New Roman" panose="02020603050405020304" pitchFamily="18" charset="0"/>
              </a:rPr>
              <a:t>Early leak detection allows for faster repairs, reducing the environmental impact and ensuring cleaner air for those communities most exposed to pollution.</a:t>
            </a:r>
          </a:p>
          <a:p>
            <a:pPr marL="285750" indent="-285750">
              <a:buFont typeface="Arial" panose="020B0604020202020204" pitchFamily="34" charset="0"/>
              <a:buChar char="•"/>
            </a:pPr>
            <a:r>
              <a:rPr lang="en-US" sz="1600" kern="100">
                <a:ea typeface="Aptos" panose="020B0004020202020204" pitchFamily="34" charset="0"/>
                <a:cs typeface="Times New Roman" panose="02020603050405020304" pitchFamily="18" charset="0"/>
              </a:rPr>
              <a:t>Reduce overall operating costs, which often lead to lower rates for all customers, but especially benefit lower-income households that spend a larger share of their income on utilities.</a:t>
            </a:r>
          </a:p>
        </p:txBody>
      </p:sp>
      <p:pic>
        <p:nvPicPr>
          <p:cNvPr id="13" name="Picture 12" descr="Photo of construction crew and leak detection equipment">
            <a:extLst>
              <a:ext uri="{FF2B5EF4-FFF2-40B4-BE49-F238E27FC236}">
                <a16:creationId xmlns:a16="http://schemas.microsoft.com/office/drawing/2014/main" id="{0750E011-DA7C-DA94-E8EC-D6565C17ED6B}"/>
              </a:ext>
            </a:extLst>
          </p:cNvPr>
          <p:cNvPicPr>
            <a:picLocks noChangeAspect="1"/>
          </p:cNvPicPr>
          <p:nvPr/>
        </p:nvPicPr>
        <p:blipFill>
          <a:blip r:embed="rId3"/>
          <a:srcRect l="1997" t="-1261" r="-1997" b="1261"/>
          <a:stretch/>
        </p:blipFill>
        <p:spPr>
          <a:xfrm>
            <a:off x="8243963" y="1303284"/>
            <a:ext cx="3200400" cy="2365513"/>
          </a:xfrm>
          <a:prstGeom prst="rect">
            <a:avLst/>
          </a:prstGeom>
        </p:spPr>
      </p:pic>
      <p:pic>
        <p:nvPicPr>
          <p:cNvPr id="9" name="Picture 8" descr="Photo of leak detection equipment">
            <a:extLst>
              <a:ext uri="{FF2B5EF4-FFF2-40B4-BE49-F238E27FC236}">
                <a16:creationId xmlns:a16="http://schemas.microsoft.com/office/drawing/2014/main" id="{574688BA-CFFA-FA16-0AD4-D96B1A9C3891}"/>
              </a:ext>
            </a:extLst>
          </p:cNvPr>
          <p:cNvPicPr>
            <a:picLocks noChangeAspect="1"/>
          </p:cNvPicPr>
          <p:nvPr/>
        </p:nvPicPr>
        <p:blipFill>
          <a:blip r:embed="rId4"/>
          <a:stretch>
            <a:fillRect/>
          </a:stretch>
        </p:blipFill>
        <p:spPr>
          <a:xfrm>
            <a:off x="8202912" y="3790078"/>
            <a:ext cx="3203846" cy="2340028"/>
          </a:xfrm>
          <a:prstGeom prst="rect">
            <a:avLst/>
          </a:prstGeom>
        </p:spPr>
      </p:pic>
      <p:pic>
        <p:nvPicPr>
          <p:cNvPr id="11" name="Picture 10" descr="Red rectangles highlight &quot;Reliability,&quot; &quot;Safety,&quot; &quot;Improved Affordability,&quot; &quot;Reduced GHG Emissions,&quot; and &quot;Improved Air Quality.&quot;">
            <a:extLst>
              <a:ext uri="{FF2B5EF4-FFF2-40B4-BE49-F238E27FC236}">
                <a16:creationId xmlns:a16="http://schemas.microsoft.com/office/drawing/2014/main" id="{4AE3DB5A-532B-8963-E74B-EAAD83EB8591}"/>
              </a:ext>
            </a:extLst>
          </p:cNvPr>
          <p:cNvPicPr>
            <a:picLocks noChangeAspect="1"/>
          </p:cNvPicPr>
          <p:nvPr/>
        </p:nvPicPr>
        <p:blipFill>
          <a:blip r:embed="rId5"/>
          <a:stretch>
            <a:fillRect/>
          </a:stretch>
        </p:blipFill>
        <p:spPr>
          <a:xfrm>
            <a:off x="2209800" y="6256424"/>
            <a:ext cx="7772400" cy="501445"/>
          </a:xfrm>
          <a:prstGeom prst="rect">
            <a:avLst/>
          </a:prstGeom>
        </p:spPr>
      </p:pic>
      <p:sp>
        <p:nvSpPr>
          <p:cNvPr id="4" name="Slide Number Placeholder 3">
            <a:extLst>
              <a:ext uri="{FF2B5EF4-FFF2-40B4-BE49-F238E27FC236}">
                <a16:creationId xmlns:a16="http://schemas.microsoft.com/office/drawing/2014/main" id="{F6580C5C-1C41-F27A-CB41-16E08A2B54C0}"/>
              </a:ext>
            </a:extLst>
          </p:cNvPr>
          <p:cNvSpPr>
            <a:spLocks noGrp="1"/>
          </p:cNvSpPr>
          <p:nvPr>
            <p:ph type="sldNum" sz="quarter" idx="4294967295"/>
          </p:nvPr>
        </p:nvSpPr>
        <p:spPr>
          <a:xfrm>
            <a:off x="10386686" y="6530740"/>
            <a:ext cx="1718683" cy="256285"/>
          </a:xfrm>
        </p:spPr>
        <p:txBody>
          <a:bodyPr/>
          <a:lstStyle/>
          <a:p>
            <a:fld id="{A5B56432-4C90-4F05-B8D0-B4F6788E1284}" type="slidenum">
              <a:rPr lang="en-US" smtClean="0"/>
              <a:pPr/>
              <a:t>10</a:t>
            </a:fld>
            <a:endParaRPr lang="en-US"/>
          </a:p>
        </p:txBody>
      </p:sp>
      <p:sp>
        <p:nvSpPr>
          <p:cNvPr id="10" name="Rectangle 9">
            <a:extLst>
              <a:ext uri="{FF2B5EF4-FFF2-40B4-BE49-F238E27FC236}">
                <a16:creationId xmlns:a16="http://schemas.microsoft.com/office/drawing/2014/main" id="{27E9ED43-63EF-7D80-8AA5-C1BC5BC33DFC}"/>
              </a:ext>
              <a:ext uri="{C183D7F6-B498-43B3-948B-1728B52AA6E4}">
                <adec:decorative xmlns:adec="http://schemas.microsoft.com/office/drawing/2017/decorative" val="1"/>
              </a:ext>
            </a:extLst>
          </p:cNvPr>
          <p:cNvSpPr/>
          <p:nvPr/>
        </p:nvSpPr>
        <p:spPr>
          <a:xfrm>
            <a:off x="6328439" y="6347126"/>
            <a:ext cx="1151415" cy="32004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79308C77-B526-7015-810C-16BA355D88D8}"/>
              </a:ext>
              <a:ext uri="{C183D7F6-B498-43B3-948B-1728B52AA6E4}">
                <adec:decorative xmlns:adec="http://schemas.microsoft.com/office/drawing/2017/decorative" val="1"/>
              </a:ext>
            </a:extLst>
          </p:cNvPr>
          <p:cNvSpPr/>
          <p:nvPr/>
        </p:nvSpPr>
        <p:spPr>
          <a:xfrm>
            <a:off x="7560297" y="6347126"/>
            <a:ext cx="1220456" cy="32004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9651295-C8B5-DC7C-A71F-BB5715DB78B0}"/>
              </a:ext>
              <a:ext uri="{C183D7F6-B498-43B3-948B-1728B52AA6E4}">
                <adec:decorative xmlns:adec="http://schemas.microsoft.com/office/drawing/2017/decorative" val="1"/>
              </a:ext>
            </a:extLst>
          </p:cNvPr>
          <p:cNvSpPr/>
          <p:nvPr/>
        </p:nvSpPr>
        <p:spPr>
          <a:xfrm>
            <a:off x="8861196" y="6347126"/>
            <a:ext cx="1040562" cy="32004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173939-B1C3-EBDB-FBD5-CDC4D22E9048}"/>
              </a:ext>
              <a:ext uri="{C183D7F6-B498-43B3-948B-1728B52AA6E4}">
                <adec:decorative xmlns:adec="http://schemas.microsoft.com/office/drawing/2017/decorative" val="1"/>
              </a:ext>
            </a:extLst>
          </p:cNvPr>
          <p:cNvSpPr/>
          <p:nvPr/>
        </p:nvSpPr>
        <p:spPr>
          <a:xfrm>
            <a:off x="2290242" y="6347126"/>
            <a:ext cx="971432" cy="32004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CE9FE75-6DA6-E4D5-4716-706BDF8E7E80}"/>
              </a:ext>
              <a:ext uri="{C183D7F6-B498-43B3-948B-1728B52AA6E4}">
                <adec:decorative xmlns:adec="http://schemas.microsoft.com/office/drawing/2017/decorative" val="1"/>
              </a:ext>
            </a:extLst>
          </p:cNvPr>
          <p:cNvSpPr/>
          <p:nvPr/>
        </p:nvSpPr>
        <p:spPr>
          <a:xfrm>
            <a:off x="3342116" y="6347126"/>
            <a:ext cx="843385" cy="32004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728361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B953F3-C1BC-4C80-0009-54C8A4EB80AE}"/>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C119A208-3475-D668-AF92-01AFBCD6F098}"/>
              </a:ext>
              <a:ext uri="{C183D7F6-B498-43B3-948B-1728B52AA6E4}">
                <adec:decorative xmlns:adec="http://schemas.microsoft.com/office/drawing/2017/decorative" val="1"/>
              </a:ext>
            </a:extLst>
          </p:cNvPr>
          <p:cNvSpPr/>
          <p:nvPr/>
        </p:nvSpPr>
        <p:spPr>
          <a:xfrm>
            <a:off x="0" y="0"/>
            <a:ext cx="12192000" cy="6858000"/>
          </a:xfrm>
          <a:prstGeom prst="rect">
            <a:avLst/>
          </a:prstGeom>
          <a:solidFill>
            <a:srgbClr val="00A5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srgbClr val="00A5D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D224D74-6414-10BA-7F14-518402CAD855}"/>
              </a:ext>
            </a:extLst>
          </p:cNvPr>
          <p:cNvSpPr>
            <a:spLocks noGrp="1"/>
          </p:cNvSpPr>
          <p:nvPr>
            <p:ph type="title"/>
          </p:nvPr>
        </p:nvSpPr>
        <p:spPr>
          <a:xfrm>
            <a:off x="838200" y="2266363"/>
            <a:ext cx="10515600" cy="1617268"/>
          </a:xfrm>
        </p:spPr>
        <p:txBody>
          <a:bodyPr>
            <a:normAutofit/>
          </a:bodyPr>
          <a:lstStyle/>
          <a:p>
            <a:pPr algn="ctr"/>
            <a:r>
              <a:rPr lang="en-US" sz="4000" b="1">
                <a:solidFill>
                  <a:schemeClr val="bg1"/>
                </a:solidFill>
                <a:latin typeface="Arial" panose="020B0604020202020204" pitchFamily="34" charset="0"/>
                <a:cs typeface="Arial" panose="020B0604020202020204" pitchFamily="34" charset="0"/>
              </a:rPr>
              <a:t>Theme 2: Decarbonization</a:t>
            </a:r>
          </a:p>
        </p:txBody>
      </p:sp>
      <p:sp>
        <p:nvSpPr>
          <p:cNvPr id="6" name="Slide Number Placeholder 5">
            <a:extLst>
              <a:ext uri="{FF2B5EF4-FFF2-40B4-BE49-F238E27FC236}">
                <a16:creationId xmlns:a16="http://schemas.microsoft.com/office/drawing/2014/main" id="{DDE3D91A-5ECF-712E-5E54-30C08FCE275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5F71D1-CDF5-4F87-AC99-3FCF0E7D3F9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967897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D2A81E-1850-67C4-6D19-577A3E62671F}"/>
            </a:ext>
          </a:extLst>
        </p:cNvPr>
        <p:cNvGrpSpPr/>
        <p:nvPr/>
      </p:nvGrpSpPr>
      <p:grpSpPr>
        <a:xfrm>
          <a:off x="0" y="0"/>
          <a:ext cx="0" cy="0"/>
          <a:chOff x="0" y="0"/>
          <a:chExt cx="0" cy="0"/>
        </a:xfrm>
      </p:grpSpPr>
      <p:sp>
        <p:nvSpPr>
          <p:cNvPr id="3" name="Title 1">
            <a:extLst>
              <a:ext uri="{FF2B5EF4-FFF2-40B4-BE49-F238E27FC236}">
                <a16:creationId xmlns:a16="http://schemas.microsoft.com/office/drawing/2014/main" id="{1C9F4B2D-4266-E88C-D98F-75200CEB80A3}"/>
              </a:ext>
            </a:extLst>
          </p:cNvPr>
          <p:cNvSpPr txBox="1">
            <a:spLocks noGrp="1"/>
          </p:cNvSpPr>
          <p:nvPr>
            <p:ph type="title" idx="4294967295"/>
          </p:nvPr>
        </p:nvSpPr>
        <p:spPr>
          <a:xfrm>
            <a:off x="1418152" y="147145"/>
            <a:ext cx="10555702" cy="59676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80000"/>
              </a:lnSpc>
              <a:spcBef>
                <a:spcPct val="0"/>
              </a:spcBef>
              <a:spcAft>
                <a:spcPts val="0"/>
              </a:spcAft>
              <a:buClrTx/>
              <a:buSzTx/>
              <a:buFontTx/>
              <a:buNone/>
              <a:tabLst/>
              <a:defRPr/>
            </a:pPr>
            <a:r>
              <a:rPr kumimoji="0" lang="en-US" sz="4000" b="1" i="0" u="none" strike="noStrike" kern="1200" cap="none" spc="0" normalizeH="0" baseline="0" noProof="0" dirty="0">
                <a:ln>
                  <a:noFill/>
                </a:ln>
                <a:solidFill>
                  <a:schemeClr val="bg1"/>
                </a:solidFill>
                <a:effectLst/>
                <a:uLnTx/>
                <a:uFillTx/>
                <a:latin typeface="Calibri Light"/>
                <a:ea typeface="Calibri Light"/>
                <a:cs typeface="Calibri Light"/>
              </a:rPr>
              <a:t>Decarbonization Background</a:t>
            </a:r>
            <a:endParaRPr kumimoji="0" lang="en-US" sz="4400" b="0" i="0" u="none" strike="noStrike" kern="1200" cap="none" spc="0" normalizeH="0" baseline="0" noProof="0" dirty="0">
              <a:ln>
                <a:noFill/>
              </a:ln>
              <a:solidFill>
                <a:schemeClr val="bg1"/>
              </a:solidFill>
              <a:effectLst/>
              <a:uLnTx/>
              <a:uFillTx/>
              <a:latin typeface="+mj-lt"/>
              <a:ea typeface="Calibri Light"/>
              <a:cs typeface="Calibri Light"/>
            </a:endParaRPr>
          </a:p>
        </p:txBody>
      </p:sp>
      <p:sp>
        <p:nvSpPr>
          <p:cNvPr id="7" name="Title 1">
            <a:extLst>
              <a:ext uri="{FF2B5EF4-FFF2-40B4-BE49-F238E27FC236}">
                <a16:creationId xmlns:a16="http://schemas.microsoft.com/office/drawing/2014/main" id="{90B4417C-77AD-3936-2535-1A16C3F8A3C4}"/>
              </a:ext>
            </a:extLst>
          </p:cNvPr>
          <p:cNvSpPr txBox="1">
            <a:spLocks/>
          </p:cNvSpPr>
          <p:nvPr/>
        </p:nvSpPr>
        <p:spPr>
          <a:xfrm>
            <a:off x="1418152" y="601575"/>
            <a:ext cx="9355696" cy="596766"/>
          </a:xfrm>
          <a:prstGeom prst="rect">
            <a:avLst/>
          </a:prstGeom>
        </p:spPr>
        <p:txBody>
          <a:bodyPr lIns="91440" tIns="45720" rIns="91440" bIns="4572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sz="2000" b="1">
                <a:solidFill>
                  <a:schemeClr val="bg1"/>
                </a:solidFill>
                <a:latin typeface="Calibri Light"/>
                <a:ea typeface="Calibri Light"/>
                <a:cs typeface="Calibri Light"/>
              </a:rPr>
              <a:t>DACAG Priority Areas: Affordability, Gas System Decarbonization, Long-term Planning</a:t>
            </a:r>
            <a:endParaRPr lang="en-US" sz="2400">
              <a:solidFill>
                <a:schemeClr val="bg1"/>
              </a:solidFill>
              <a:ea typeface="Calibri Light"/>
              <a:cs typeface="Calibri Light"/>
            </a:endParaRPr>
          </a:p>
        </p:txBody>
      </p:sp>
      <p:pic>
        <p:nvPicPr>
          <p:cNvPr id="5" name="Picture 4" descr="Heat map of emissions sources in disadvantaged communities and tribal lands ">
            <a:extLst>
              <a:ext uri="{FF2B5EF4-FFF2-40B4-BE49-F238E27FC236}">
                <a16:creationId xmlns:a16="http://schemas.microsoft.com/office/drawing/2014/main" id="{28A4901A-2143-47CE-A2D7-9F77C2D4B83C}"/>
              </a:ext>
            </a:extLst>
          </p:cNvPr>
          <p:cNvPicPr>
            <a:picLocks noChangeAspect="1"/>
          </p:cNvPicPr>
          <p:nvPr/>
        </p:nvPicPr>
        <p:blipFill>
          <a:blip r:embed="rId3"/>
          <a:stretch>
            <a:fillRect/>
          </a:stretch>
        </p:blipFill>
        <p:spPr>
          <a:xfrm>
            <a:off x="155610" y="1198340"/>
            <a:ext cx="4624769" cy="4951773"/>
          </a:xfrm>
          <a:prstGeom prst="rect">
            <a:avLst/>
          </a:prstGeom>
        </p:spPr>
      </p:pic>
      <p:sp>
        <p:nvSpPr>
          <p:cNvPr id="2" name="TextBox 1">
            <a:extLst>
              <a:ext uri="{FF2B5EF4-FFF2-40B4-BE49-F238E27FC236}">
                <a16:creationId xmlns:a16="http://schemas.microsoft.com/office/drawing/2014/main" id="{79900657-248E-B78D-54FD-D95F5E1801D8}"/>
              </a:ext>
            </a:extLst>
          </p:cNvPr>
          <p:cNvSpPr txBox="1"/>
          <p:nvPr/>
        </p:nvSpPr>
        <p:spPr>
          <a:xfrm>
            <a:off x="155611" y="6150114"/>
            <a:ext cx="5522806" cy="707886"/>
          </a:xfrm>
          <a:prstGeom prst="rect">
            <a:avLst/>
          </a:prstGeom>
          <a:noFill/>
        </p:spPr>
        <p:txBody>
          <a:bodyPr wrap="square" rtlCol="0">
            <a:spAutoFit/>
          </a:bodyPr>
          <a:lstStyle/>
          <a:p>
            <a:pPr marR="0" lvl="0">
              <a:buSzPts val="1000"/>
              <a:tabLst>
                <a:tab pos="457200" algn="l"/>
              </a:tabLst>
            </a:pPr>
            <a:r>
              <a:rPr lang="en-US" sz="1000" b="1">
                <a:solidFill>
                  <a:srgbClr val="000000"/>
                </a:solidFill>
                <a:effectLst/>
                <a:latin typeface="Aptos" panose="020B0004020202020204" pitchFamily="34" charset="0"/>
                <a:ea typeface="Times New Roman" panose="02020603050405020304" pitchFamily="18" charset="0"/>
                <a:cs typeface="Aptos" panose="020B0004020202020204" pitchFamily="34" charset="0"/>
              </a:rPr>
              <a:t>Sources:</a:t>
            </a:r>
            <a:endParaRPr lang="en-US" sz="1000" b="1">
              <a:solidFill>
                <a:srgbClr val="000000"/>
              </a:solidFill>
              <a:effectLst/>
              <a:latin typeface="Aptos" panose="020B0004020202020204" pitchFamily="34" charset="0"/>
              <a:ea typeface="Times New Roman" panose="02020603050405020304" pitchFamily="18" charset="0"/>
              <a:cs typeface="Aptos" panose="020B0004020202020204" pitchFamily="34" charset="0"/>
              <a:hlinkClick r:id="rId4">
                <a:extLst>
                  <a:ext uri="{A12FA001-AC4F-418D-AE19-62706E023703}">
                    <ahyp:hlinkClr xmlns:ahyp="http://schemas.microsoft.com/office/drawing/2018/hyperlinkcolor" val="tx"/>
                  </a:ext>
                </a:extLst>
              </a:hlinkClick>
            </a:endParaRPr>
          </a:p>
          <a:p>
            <a:pPr marL="342900" marR="0" lvl="0" indent="-342900">
              <a:buSzPts val="1000"/>
              <a:buFont typeface="Symbol" panose="05050102010706020507" pitchFamily="18" charset="2"/>
              <a:buChar char=""/>
              <a:tabLst>
                <a:tab pos="457200" algn="l"/>
              </a:tabLst>
            </a:pPr>
            <a:r>
              <a:rPr lang="en-US" sz="1000" u="sng">
                <a:solidFill>
                  <a:srgbClr val="0563C1"/>
                </a:solidFill>
                <a:effectLst/>
                <a:latin typeface="Aptos" panose="020B0004020202020204" pitchFamily="34" charset="0"/>
                <a:ea typeface="Times New Roman" panose="02020603050405020304" pitchFamily="18" charset="0"/>
                <a:cs typeface="Aptos" panose="020B0004020202020204" pitchFamily="34" charset="0"/>
                <a:hlinkClick r:id="rId4">
                  <a:extLst>
                    <a:ext uri="{A12FA001-AC4F-418D-AE19-62706E023703}">
                      <ahyp:hlinkClr xmlns:ahyp="http://schemas.microsoft.com/office/drawing/2018/hyperlinkcolor" val="tx"/>
                    </a:ext>
                  </a:extLst>
                </a:hlinkClick>
              </a:rPr>
              <a:t>SB_535_Disadvantaged_Communities_2022 (</a:t>
            </a:r>
            <a:r>
              <a:rPr lang="en-US" sz="1000" u="sng" err="1">
                <a:solidFill>
                  <a:srgbClr val="0563C1"/>
                </a:solidFill>
                <a:effectLst/>
                <a:latin typeface="Aptos" panose="020B0004020202020204" pitchFamily="34" charset="0"/>
                <a:ea typeface="Times New Roman" panose="02020603050405020304" pitchFamily="18" charset="0"/>
                <a:cs typeface="Aptos" panose="020B0004020202020204" pitchFamily="34" charset="0"/>
                <a:hlinkClick r:id="rId4">
                  <a:extLst>
                    <a:ext uri="{A12FA001-AC4F-418D-AE19-62706E023703}">
                      <ahyp:hlinkClr xmlns:ahyp="http://schemas.microsoft.com/office/drawing/2018/hyperlinkcolor" val="tx"/>
                    </a:ext>
                  </a:extLst>
                </a:hlinkClick>
              </a:rPr>
              <a:t>FeatureServer</a:t>
            </a:r>
            <a:r>
              <a:rPr lang="en-US" sz="1000" u="sng">
                <a:solidFill>
                  <a:srgbClr val="0563C1"/>
                </a:solidFill>
                <a:effectLst/>
                <a:latin typeface="Aptos" panose="020B0004020202020204" pitchFamily="34" charset="0"/>
                <a:ea typeface="Times New Roman" panose="02020603050405020304" pitchFamily="18" charset="0"/>
                <a:cs typeface="Aptos" panose="020B0004020202020204" pitchFamily="34" charset="0"/>
                <a:hlinkClick r:id="rId4">
                  <a:extLst>
                    <a:ext uri="{A12FA001-AC4F-418D-AE19-62706E023703}">
                      <ahyp:hlinkClr xmlns:ahyp="http://schemas.microsoft.com/office/drawing/2018/hyperlinkcolor" val="tx"/>
                    </a:ext>
                  </a:extLst>
                </a:hlinkClick>
              </a:rPr>
              <a:t>)</a:t>
            </a:r>
            <a:endParaRPr lang="en-US" sz="1000">
              <a:effectLst/>
              <a:latin typeface="Aptos" panose="020B0004020202020204" pitchFamily="34" charset="0"/>
              <a:ea typeface="Aptos" panose="020B0004020202020204" pitchFamily="34" charset="0"/>
              <a:cs typeface="Aptos" panose="020B0004020202020204" pitchFamily="34" charset="0"/>
            </a:endParaRPr>
          </a:p>
          <a:p>
            <a:pPr marL="342900" marR="0" lvl="0" indent="-342900">
              <a:buSzPts val="1000"/>
              <a:buFont typeface="Symbol" panose="05050102010706020507" pitchFamily="18" charset="2"/>
              <a:buChar char=""/>
              <a:tabLst>
                <a:tab pos="457200" algn="l"/>
              </a:tabLst>
            </a:pPr>
            <a:r>
              <a:rPr lang="en-US" sz="1000" u="sng">
                <a:solidFill>
                  <a:srgbClr val="467886"/>
                </a:solidFill>
                <a:effectLst/>
                <a:latin typeface="Aptos" panose="020B0004020202020204" pitchFamily="34" charset="0"/>
                <a:ea typeface="Times New Roman" panose="02020603050405020304" pitchFamily="18" charset="0"/>
                <a:cs typeface="Aptos" panose="020B0004020202020204" pitchFamily="34" charset="0"/>
                <a:hlinkClick r:id="rId5"/>
              </a:rPr>
              <a:t>NAHC Digital Atlas</a:t>
            </a:r>
            <a:endParaRPr lang="en-US" sz="1000">
              <a:effectLst/>
              <a:latin typeface="Aptos" panose="020B0004020202020204" pitchFamily="34" charset="0"/>
              <a:ea typeface="Aptos" panose="020B0004020202020204" pitchFamily="34" charset="0"/>
              <a:cs typeface="Aptos" panose="020B0004020202020204" pitchFamily="34" charset="0"/>
            </a:endParaRPr>
          </a:p>
          <a:p>
            <a:pPr marL="342900" marR="0" lvl="0" indent="-342900">
              <a:buSzPts val="1000"/>
              <a:buFont typeface="Symbol" panose="05050102010706020507" pitchFamily="18" charset="2"/>
              <a:buChar char=""/>
              <a:tabLst>
                <a:tab pos="457200" algn="l"/>
              </a:tabLst>
            </a:pPr>
            <a:r>
              <a:rPr lang="en-US" sz="1000" u="sng">
                <a:solidFill>
                  <a:srgbClr val="467886"/>
                </a:solidFill>
                <a:effectLst/>
                <a:latin typeface="Aptos" panose="020B0004020202020204" pitchFamily="34" charset="0"/>
                <a:ea typeface="Aptos" panose="020B0004020202020204" pitchFamily="34" charset="0"/>
                <a:cs typeface="Aptos" panose="020B0004020202020204" pitchFamily="34" charset="0"/>
                <a:hlinkClick r:id="rId6"/>
              </a:rPr>
              <a:t>CARB’s pollution map</a:t>
            </a:r>
            <a:endParaRPr lang="en-US" sz="1000">
              <a:effectLst/>
              <a:latin typeface="Aptos" panose="020B0004020202020204" pitchFamily="34" charset="0"/>
              <a:ea typeface="Aptos" panose="020B0004020202020204" pitchFamily="34" charset="0"/>
              <a:cs typeface="Aptos" panose="020B0004020202020204" pitchFamily="34" charset="0"/>
            </a:endParaRPr>
          </a:p>
        </p:txBody>
      </p:sp>
      <p:pic>
        <p:nvPicPr>
          <p:cNvPr id="12" name="Picture 11" descr="Map of Bay Area GHG Emissions Sources">
            <a:extLst>
              <a:ext uri="{FF2B5EF4-FFF2-40B4-BE49-F238E27FC236}">
                <a16:creationId xmlns:a16="http://schemas.microsoft.com/office/drawing/2014/main" id="{E80C0514-B751-94C9-6482-01DAE166F1DA}"/>
              </a:ext>
            </a:extLst>
          </p:cNvPr>
          <p:cNvPicPr>
            <a:picLocks noChangeAspect="1"/>
          </p:cNvPicPr>
          <p:nvPr/>
        </p:nvPicPr>
        <p:blipFill>
          <a:blip r:embed="rId7"/>
          <a:stretch>
            <a:fillRect/>
          </a:stretch>
        </p:blipFill>
        <p:spPr>
          <a:xfrm>
            <a:off x="4981371" y="1180107"/>
            <a:ext cx="3463607" cy="3252599"/>
          </a:xfrm>
          <a:prstGeom prst="rect">
            <a:avLst/>
          </a:prstGeom>
        </p:spPr>
      </p:pic>
      <p:pic>
        <p:nvPicPr>
          <p:cNvPr id="14" name="Picture 13" descr="Legend of Emissions sources">
            <a:extLst>
              <a:ext uri="{FF2B5EF4-FFF2-40B4-BE49-F238E27FC236}">
                <a16:creationId xmlns:a16="http://schemas.microsoft.com/office/drawing/2014/main" id="{692B80A9-80BC-66F2-56F6-FCA57344D5C8}"/>
              </a:ext>
            </a:extLst>
          </p:cNvPr>
          <p:cNvPicPr>
            <a:picLocks noChangeAspect="1"/>
          </p:cNvPicPr>
          <p:nvPr/>
        </p:nvPicPr>
        <p:blipFill>
          <a:blip r:embed="rId8"/>
          <a:stretch>
            <a:fillRect/>
          </a:stretch>
        </p:blipFill>
        <p:spPr>
          <a:xfrm>
            <a:off x="4981371" y="1942651"/>
            <a:ext cx="992787" cy="1537740"/>
          </a:xfrm>
          <a:prstGeom prst="rect">
            <a:avLst/>
          </a:prstGeom>
        </p:spPr>
      </p:pic>
      <p:pic>
        <p:nvPicPr>
          <p:cNvPr id="6" name="Picture 5" descr="Pie chart of Facility Total GHG Emissiosn by sector in MT CO2 equivalent">
            <a:extLst>
              <a:ext uri="{FF2B5EF4-FFF2-40B4-BE49-F238E27FC236}">
                <a16:creationId xmlns:a16="http://schemas.microsoft.com/office/drawing/2014/main" id="{CD0504F9-C38E-DF19-A2F6-45C4DCA61DB2}"/>
              </a:ext>
            </a:extLst>
          </p:cNvPr>
          <p:cNvPicPr>
            <a:picLocks noChangeAspect="1"/>
          </p:cNvPicPr>
          <p:nvPr/>
        </p:nvPicPr>
        <p:blipFill>
          <a:blip r:embed="rId9"/>
          <a:stretch>
            <a:fillRect/>
          </a:stretch>
        </p:blipFill>
        <p:spPr>
          <a:xfrm>
            <a:off x="8645970" y="1168575"/>
            <a:ext cx="3517244" cy="2930113"/>
          </a:xfrm>
          <a:prstGeom prst="rect">
            <a:avLst/>
          </a:prstGeom>
        </p:spPr>
      </p:pic>
      <p:pic>
        <p:nvPicPr>
          <p:cNvPr id="16" name="Picture 15" descr="Pie chart of 2020-2022 GHG inventory of California by usage in MMT of CO2 equivalent">
            <a:extLst>
              <a:ext uri="{FF2B5EF4-FFF2-40B4-BE49-F238E27FC236}">
                <a16:creationId xmlns:a16="http://schemas.microsoft.com/office/drawing/2014/main" id="{EA0E1DF4-B724-F00F-D892-43221697D79A}"/>
              </a:ext>
            </a:extLst>
          </p:cNvPr>
          <p:cNvPicPr>
            <a:picLocks noChangeAspect="1"/>
          </p:cNvPicPr>
          <p:nvPr/>
        </p:nvPicPr>
        <p:blipFill>
          <a:blip r:embed="rId10"/>
          <a:stretch>
            <a:fillRect/>
          </a:stretch>
        </p:blipFill>
        <p:spPr>
          <a:xfrm>
            <a:off x="4981372" y="4098688"/>
            <a:ext cx="3775590" cy="2669723"/>
          </a:xfrm>
          <a:prstGeom prst="rect">
            <a:avLst/>
          </a:prstGeom>
        </p:spPr>
      </p:pic>
      <p:sp>
        <p:nvSpPr>
          <p:cNvPr id="9" name="TextBox 8">
            <a:extLst>
              <a:ext uri="{FF2B5EF4-FFF2-40B4-BE49-F238E27FC236}">
                <a16:creationId xmlns:a16="http://schemas.microsoft.com/office/drawing/2014/main" id="{0F899671-C043-2CD0-FAF8-B5BD71267EEE}"/>
              </a:ext>
            </a:extLst>
          </p:cNvPr>
          <p:cNvSpPr txBox="1"/>
          <p:nvPr/>
        </p:nvSpPr>
        <p:spPr>
          <a:xfrm>
            <a:off x="9142024" y="6167477"/>
            <a:ext cx="2587590" cy="553998"/>
          </a:xfrm>
          <a:prstGeom prst="rect">
            <a:avLst/>
          </a:prstGeom>
          <a:noFill/>
        </p:spPr>
        <p:txBody>
          <a:bodyPr wrap="square" rtlCol="0">
            <a:spAutoFit/>
          </a:bodyPr>
          <a:lstStyle/>
          <a:p>
            <a:pPr marR="0" lvl="0">
              <a:buSzPts val="1000"/>
              <a:tabLst>
                <a:tab pos="457200" algn="l"/>
              </a:tabLst>
            </a:pPr>
            <a:r>
              <a:rPr lang="en-US" sz="1000" b="1" dirty="0">
                <a:solidFill>
                  <a:srgbClr val="000000"/>
                </a:solidFill>
                <a:effectLst/>
                <a:latin typeface="Aptos" panose="020B0004020202020204" pitchFamily="34" charset="0"/>
                <a:ea typeface="Times New Roman" panose="02020603050405020304" pitchFamily="18" charset="0"/>
                <a:cs typeface="Aptos" panose="020B0004020202020204" pitchFamily="34" charset="0"/>
              </a:rPr>
              <a:t>Source:</a:t>
            </a:r>
            <a:endParaRPr lang="en-US" sz="1000" b="1" dirty="0">
              <a:solidFill>
                <a:srgbClr val="000000"/>
              </a:solidFill>
              <a:effectLst/>
              <a:latin typeface="Aptos" panose="020B0004020202020204" pitchFamily="34" charset="0"/>
              <a:ea typeface="Times New Roman" panose="02020603050405020304" pitchFamily="18" charset="0"/>
              <a:cs typeface="Aptos" panose="020B0004020202020204" pitchFamily="34" charset="0"/>
              <a:hlinkClick r:id="rId4">
                <a:extLst>
                  <a:ext uri="{A12FA001-AC4F-418D-AE19-62706E023703}">
                    <ahyp:hlinkClr xmlns:ahyp="http://schemas.microsoft.com/office/drawing/2018/hyperlinkcolor" val="tx"/>
                  </a:ext>
                </a:extLst>
              </a:hlinkClick>
            </a:endParaRPr>
          </a:p>
          <a:p>
            <a:pPr marL="342900" marR="0" lvl="0" indent="-342900">
              <a:buSzPts val="1000"/>
              <a:buFont typeface="Symbol" panose="05050102010706020507" pitchFamily="18" charset="2"/>
              <a:buChar char=""/>
              <a:tabLst>
                <a:tab pos="457200" algn="l"/>
              </a:tabLst>
            </a:pPr>
            <a:r>
              <a:rPr lang="en-US" sz="1000" u="sng" dirty="0">
                <a:solidFill>
                  <a:srgbClr val="0563C1"/>
                </a:solidFill>
                <a:effectLst/>
                <a:latin typeface="Aptos" panose="020B0004020202020204" pitchFamily="34" charset="0"/>
                <a:ea typeface="Times New Roman" panose="02020603050405020304" pitchFamily="18" charset="0"/>
                <a:cs typeface="Aptos" panose="020B0004020202020204" pitchFamily="34" charset="0"/>
              </a:rPr>
              <a:t>https://ww2.arb.ca.gov/ghg-inventory-data</a:t>
            </a:r>
            <a:endParaRPr lang="en-US" sz="1000" dirty="0">
              <a:effectLst/>
              <a:latin typeface="Aptos" panose="020B0004020202020204" pitchFamily="34" charset="0"/>
              <a:ea typeface="Aptos" panose="020B0004020202020204" pitchFamily="34" charset="0"/>
              <a:cs typeface="Aptos" panose="020B0004020202020204" pitchFamily="34" charset="0"/>
            </a:endParaRPr>
          </a:p>
        </p:txBody>
      </p:sp>
      <p:sp>
        <p:nvSpPr>
          <p:cNvPr id="4" name="Slide Number Placeholder 3">
            <a:extLst>
              <a:ext uri="{FF2B5EF4-FFF2-40B4-BE49-F238E27FC236}">
                <a16:creationId xmlns:a16="http://schemas.microsoft.com/office/drawing/2014/main" id="{D9B57750-3F5A-313A-1B10-B02A361F11D1}"/>
              </a:ext>
            </a:extLst>
          </p:cNvPr>
          <p:cNvSpPr>
            <a:spLocks noGrp="1"/>
          </p:cNvSpPr>
          <p:nvPr>
            <p:ph type="sldNum" sz="quarter" idx="4294967295"/>
          </p:nvPr>
        </p:nvSpPr>
        <p:spPr>
          <a:xfrm>
            <a:off x="9448800" y="6356350"/>
            <a:ext cx="2743200" cy="365125"/>
          </a:xfrm>
        </p:spPr>
        <p:txBody>
          <a:bodyPr/>
          <a:lstStyle/>
          <a:p>
            <a:fld id="{A5B56432-4C90-4F05-B8D0-B4F6788E1284}" type="slidenum">
              <a:rPr lang="en-US" smtClean="0"/>
              <a:pPr/>
              <a:t>12</a:t>
            </a:fld>
            <a:endParaRPr lang="en-US"/>
          </a:p>
        </p:txBody>
      </p:sp>
    </p:spTree>
    <p:extLst>
      <p:ext uri="{BB962C8B-B14F-4D97-AF65-F5344CB8AC3E}">
        <p14:creationId xmlns:p14="http://schemas.microsoft.com/office/powerpoint/2010/main" val="36355904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D7E2D-8EDE-3C93-87AF-88703DB67C96}"/>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B4E6B6AB-61B8-4A8E-2ECD-DBDE5A1F5ABC}"/>
              </a:ext>
            </a:extLst>
          </p:cNvPr>
          <p:cNvSpPr txBox="1">
            <a:spLocks noGrp="1"/>
          </p:cNvSpPr>
          <p:nvPr>
            <p:ph type="title" idx="4294967295"/>
          </p:nvPr>
        </p:nvSpPr>
        <p:spPr>
          <a:xfrm>
            <a:off x="1418152" y="147145"/>
            <a:ext cx="10555702" cy="59676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8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Calibri Light"/>
                <a:ea typeface="Calibri Light"/>
                <a:cs typeface="Calibri Light"/>
              </a:rPr>
              <a:t>2024/2025 Initiative 1: Impact of Hydrogen </a:t>
            </a:r>
            <a:endParaRPr kumimoji="0" lang="en-US" sz="3200" b="0" i="0" u="none" strike="noStrike" kern="1200" cap="none" spc="0" normalizeH="0" baseline="0" noProof="0" dirty="0">
              <a:ln>
                <a:noFill/>
              </a:ln>
              <a:solidFill>
                <a:schemeClr val="bg1"/>
              </a:solidFill>
              <a:effectLst/>
              <a:uLnTx/>
              <a:uFillTx/>
              <a:latin typeface="+mj-lt"/>
              <a:ea typeface="Calibri Light"/>
              <a:cs typeface="Calibri Light"/>
            </a:endParaRPr>
          </a:p>
        </p:txBody>
      </p:sp>
      <p:sp>
        <p:nvSpPr>
          <p:cNvPr id="3" name="Title 1">
            <a:extLst>
              <a:ext uri="{FF2B5EF4-FFF2-40B4-BE49-F238E27FC236}">
                <a16:creationId xmlns:a16="http://schemas.microsoft.com/office/drawing/2014/main" id="{F1A445C1-2905-6DE6-BD0D-8F156DB6F685}"/>
              </a:ext>
            </a:extLst>
          </p:cNvPr>
          <p:cNvSpPr txBox="1">
            <a:spLocks/>
          </p:cNvSpPr>
          <p:nvPr/>
        </p:nvSpPr>
        <p:spPr>
          <a:xfrm>
            <a:off x="1464704" y="522686"/>
            <a:ext cx="9355696" cy="596766"/>
          </a:xfrm>
          <a:prstGeom prst="rect">
            <a:avLst/>
          </a:prstGeom>
        </p:spPr>
        <p:txBody>
          <a:bodyPr lIns="91440" tIns="45720" rIns="91440" bIns="4572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sz="2000" b="1">
                <a:solidFill>
                  <a:schemeClr val="bg1"/>
                </a:solidFill>
                <a:latin typeface="Calibri Light"/>
                <a:ea typeface="Calibri Light"/>
                <a:cs typeface="Calibri Light"/>
              </a:rPr>
              <a:t>DACAG Priority Areas: Gas System Decarbonization, Long-term Natural Gas</a:t>
            </a:r>
            <a:endParaRPr lang="en-US" sz="2400">
              <a:solidFill>
                <a:schemeClr val="bg1"/>
              </a:solidFill>
              <a:ea typeface="Calibri Light"/>
              <a:cs typeface="Calibri Light"/>
            </a:endParaRPr>
          </a:p>
        </p:txBody>
      </p:sp>
      <p:sp>
        <p:nvSpPr>
          <p:cNvPr id="9" name="TextBox 8">
            <a:extLst>
              <a:ext uri="{FF2B5EF4-FFF2-40B4-BE49-F238E27FC236}">
                <a16:creationId xmlns:a16="http://schemas.microsoft.com/office/drawing/2014/main" id="{4CE34251-BF41-E18A-1736-FBF6B5188E55}"/>
              </a:ext>
            </a:extLst>
          </p:cNvPr>
          <p:cNvSpPr txBox="1"/>
          <p:nvPr/>
        </p:nvSpPr>
        <p:spPr>
          <a:xfrm>
            <a:off x="811499" y="1391375"/>
            <a:ext cx="7545920" cy="2631490"/>
          </a:xfrm>
          <a:prstGeom prst="rect">
            <a:avLst/>
          </a:prstGeom>
          <a:noFill/>
        </p:spPr>
        <p:txBody>
          <a:bodyPr wrap="square" lIns="91440" tIns="45720" rIns="91440" bIns="45720" rtlCol="0" anchor="t">
            <a:spAutoFit/>
          </a:bodyPr>
          <a:lstStyle/>
          <a:p>
            <a:r>
              <a:rPr lang="en-US" sz="2400" kern="100">
                <a:effectLst/>
                <a:ea typeface="Aptos" panose="020B0004020202020204" pitchFamily="34" charset="0"/>
                <a:cs typeface="Times New Roman" panose="02020603050405020304" pitchFamily="18" charset="0"/>
              </a:rPr>
              <a:t>Challenge</a:t>
            </a:r>
            <a:endParaRPr lang="en-US" sz="1600" kern="100">
              <a:effectLst/>
              <a:ea typeface="Aptos" panose="020B0004020202020204" pitchFamily="34" charset="0"/>
              <a:cs typeface="Times New Roman" panose="02020603050405020304" pitchFamily="18" charset="0"/>
            </a:endParaRPr>
          </a:p>
          <a:p>
            <a:pPr>
              <a:spcAft>
                <a:spcPts val="600"/>
              </a:spcAft>
              <a:buNone/>
            </a:pPr>
            <a:r>
              <a:rPr lang="en-US" sz="1600">
                <a:effectLst/>
                <a:cs typeface="Arial" panose="020B0604020202020204" pitchFamily="34" charset="0"/>
              </a:rPr>
              <a:t>Hydrogen has different physical and chemical properties compared to natural gas, which can affect the integrity and safety of the infrastructure</a:t>
            </a:r>
          </a:p>
          <a:p>
            <a:r>
              <a:rPr lang="en-US" sz="2400" kern="100">
                <a:ea typeface="Aptos" panose="020B0004020202020204" pitchFamily="34" charset="0"/>
                <a:cs typeface="Times New Roman" panose="02020603050405020304" pitchFamily="18" charset="0"/>
              </a:rPr>
              <a:t>Solution</a:t>
            </a:r>
            <a:endParaRPr lang="en-US" sz="2400" kern="100">
              <a:effectLst/>
              <a:ea typeface="Aptos" panose="020B0004020202020204" pitchFamily="34" charset="0"/>
              <a:cs typeface="Times New Roman" panose="02020603050405020304" pitchFamily="18" charset="0"/>
            </a:endParaRPr>
          </a:p>
          <a:p>
            <a:pPr>
              <a:spcAft>
                <a:spcPts val="600"/>
              </a:spcAft>
            </a:pPr>
            <a:r>
              <a:rPr lang="en-US" sz="1600">
                <a:ea typeface="Aptos" panose="020B0004020202020204" pitchFamily="34" charset="0"/>
              </a:rPr>
              <a:t>To understand the impact of hydrogen utilization on the gas system, customer end uses, and appliances, it is essential to study and adapt existing infrastructure accordingly. Supporting the interaction between traditional energy resources and emerging fuels can achieve affordability by repurposing natural gas pipelines and avoiding additional electrical infrastructure costs</a:t>
            </a:r>
            <a:endParaRPr lang="en-US" sz="2400" kern="100">
              <a:ea typeface="Aptos" panose="020B000402020202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65592248-D881-11F5-AC9B-9398F11F8D13}"/>
              </a:ext>
            </a:extLst>
          </p:cNvPr>
          <p:cNvSpPr txBox="1"/>
          <p:nvPr/>
        </p:nvSpPr>
        <p:spPr>
          <a:xfrm>
            <a:off x="811499" y="4092994"/>
            <a:ext cx="7545919" cy="1692771"/>
          </a:xfrm>
          <a:prstGeom prst="rect">
            <a:avLst/>
          </a:prstGeom>
          <a:noFill/>
        </p:spPr>
        <p:txBody>
          <a:bodyPr wrap="square">
            <a:spAutoFit/>
          </a:bodyPr>
          <a:lstStyle/>
          <a:p>
            <a:r>
              <a:rPr lang="en-US" sz="2400" kern="100">
                <a:ea typeface="Aptos" panose="020B0004020202020204" pitchFamily="34" charset="0"/>
                <a:cs typeface="Times New Roman" panose="02020603050405020304" pitchFamily="18" charset="0"/>
              </a:rPr>
              <a:t>Relevant DACAG Priorities</a:t>
            </a:r>
          </a:p>
          <a:p>
            <a:pPr marL="285750" indent="-285750">
              <a:buFont typeface="Arial" panose="020B0604020202020204" pitchFamily="34" charset="0"/>
              <a:buChar char="•"/>
            </a:pPr>
            <a:r>
              <a:rPr lang="en-US" sz="1600" kern="100">
                <a:ea typeface="Aptos" panose="020B0004020202020204" pitchFamily="34" charset="0"/>
                <a:cs typeface="Times New Roman" panose="02020603050405020304" pitchFamily="18" charset="0"/>
              </a:rPr>
              <a:t>This approach will reduce GHG emissions, benefiting ESJ communities, while providing training and education opportunities in hydrogen blending pipeline operations. </a:t>
            </a:r>
          </a:p>
          <a:p>
            <a:pPr marL="285750" indent="-285750">
              <a:buFont typeface="Arial" panose="020B0604020202020204" pitchFamily="34" charset="0"/>
              <a:buChar char="•"/>
            </a:pPr>
            <a:r>
              <a:rPr lang="en-US" sz="1600" kern="100">
                <a:ea typeface="Aptos" panose="020B0004020202020204" pitchFamily="34" charset="0"/>
                <a:cs typeface="Times New Roman" panose="02020603050405020304" pitchFamily="18" charset="0"/>
              </a:rPr>
              <a:t>Additionally, enabling hard-to-electrify customers to access affordable energy solutions promotes the exploration of hydrogen and renewable energy sources.</a:t>
            </a:r>
          </a:p>
        </p:txBody>
      </p:sp>
      <p:pic>
        <p:nvPicPr>
          <p:cNvPr id="22" name="Picture 21" descr="Photo of boiler">
            <a:extLst>
              <a:ext uri="{FF2B5EF4-FFF2-40B4-BE49-F238E27FC236}">
                <a16:creationId xmlns:a16="http://schemas.microsoft.com/office/drawing/2014/main" id="{2A97379F-85C6-9645-FCF4-6BE484C205D8}"/>
              </a:ext>
            </a:extLst>
          </p:cNvPr>
          <p:cNvPicPr>
            <a:picLocks noChangeAspect="1"/>
          </p:cNvPicPr>
          <p:nvPr/>
        </p:nvPicPr>
        <p:blipFill>
          <a:blip r:embed="rId3"/>
          <a:stretch>
            <a:fillRect/>
          </a:stretch>
        </p:blipFill>
        <p:spPr>
          <a:xfrm>
            <a:off x="8807453" y="1269371"/>
            <a:ext cx="2955643" cy="4140625"/>
          </a:xfrm>
          <a:prstGeom prst="rect">
            <a:avLst/>
          </a:prstGeom>
        </p:spPr>
      </p:pic>
      <p:sp>
        <p:nvSpPr>
          <p:cNvPr id="23" name="TextBox 22">
            <a:extLst>
              <a:ext uri="{FF2B5EF4-FFF2-40B4-BE49-F238E27FC236}">
                <a16:creationId xmlns:a16="http://schemas.microsoft.com/office/drawing/2014/main" id="{CAD6E0ED-E43D-8A4E-A65D-995CC3D2D505}"/>
              </a:ext>
            </a:extLst>
          </p:cNvPr>
          <p:cNvSpPr txBox="1"/>
          <p:nvPr/>
        </p:nvSpPr>
        <p:spPr>
          <a:xfrm>
            <a:off x="10255195" y="5380235"/>
            <a:ext cx="1669228" cy="646331"/>
          </a:xfrm>
          <a:prstGeom prst="rect">
            <a:avLst/>
          </a:prstGeom>
          <a:noFill/>
        </p:spPr>
        <p:txBody>
          <a:bodyPr wrap="square" rtlCol="0">
            <a:spAutoFit/>
          </a:bodyPr>
          <a:lstStyle/>
          <a:p>
            <a:r>
              <a:rPr lang="en-US" sz="900" i="1"/>
              <a:t>Source: UTD 2.24.H Hydrogen-blending at Asphalt Plants – Field Tests</a:t>
            </a:r>
          </a:p>
          <a:p>
            <a:endParaRPr lang="en-US" sz="900" i="1"/>
          </a:p>
        </p:txBody>
      </p:sp>
      <p:pic>
        <p:nvPicPr>
          <p:cNvPr id="11" name="Picture 10" descr="Red rectangles highlight &quot;Reliability,&quot; &quot;Safety,&quot; &quot;Equity,&quot; &quot;Reduced GHG Emissions,&quot; and &quot;Improved Air Quality.&quot;">
            <a:extLst>
              <a:ext uri="{FF2B5EF4-FFF2-40B4-BE49-F238E27FC236}">
                <a16:creationId xmlns:a16="http://schemas.microsoft.com/office/drawing/2014/main" id="{93206A7A-B6AD-BD4A-414A-FD929FEAEB45}"/>
              </a:ext>
            </a:extLst>
          </p:cNvPr>
          <p:cNvPicPr>
            <a:picLocks noChangeAspect="1"/>
          </p:cNvPicPr>
          <p:nvPr/>
        </p:nvPicPr>
        <p:blipFill>
          <a:blip r:embed="rId4"/>
          <a:stretch>
            <a:fillRect/>
          </a:stretch>
        </p:blipFill>
        <p:spPr>
          <a:xfrm>
            <a:off x="2209800" y="6256424"/>
            <a:ext cx="7772400" cy="501445"/>
          </a:xfrm>
          <a:prstGeom prst="rect">
            <a:avLst/>
          </a:prstGeom>
        </p:spPr>
      </p:pic>
      <p:sp>
        <p:nvSpPr>
          <p:cNvPr id="4" name="Slide Number Placeholder 3">
            <a:extLst>
              <a:ext uri="{FF2B5EF4-FFF2-40B4-BE49-F238E27FC236}">
                <a16:creationId xmlns:a16="http://schemas.microsoft.com/office/drawing/2014/main" id="{8BDF3169-A1DB-D931-C58B-37BA2DB72B86}"/>
              </a:ext>
            </a:extLst>
          </p:cNvPr>
          <p:cNvSpPr>
            <a:spLocks noGrp="1"/>
          </p:cNvSpPr>
          <p:nvPr>
            <p:ph type="sldNum" sz="quarter" idx="4294967295"/>
          </p:nvPr>
        </p:nvSpPr>
        <p:spPr>
          <a:xfrm>
            <a:off x="9448800" y="6356350"/>
            <a:ext cx="2743200" cy="365125"/>
          </a:xfrm>
        </p:spPr>
        <p:txBody>
          <a:bodyPr/>
          <a:lstStyle/>
          <a:p>
            <a:fld id="{A5B56432-4C90-4F05-B8D0-B4F6788E1284}" type="slidenum">
              <a:rPr lang="en-US" smtClean="0"/>
              <a:pPr/>
              <a:t>13</a:t>
            </a:fld>
            <a:endParaRPr lang="en-US"/>
          </a:p>
        </p:txBody>
      </p:sp>
      <p:sp>
        <p:nvSpPr>
          <p:cNvPr id="2" name="Rectangle 1">
            <a:extLst>
              <a:ext uri="{FF2B5EF4-FFF2-40B4-BE49-F238E27FC236}">
                <a16:creationId xmlns:a16="http://schemas.microsoft.com/office/drawing/2014/main" id="{DD31C02E-D5F4-89C4-5D6B-E7D9C5E017EB}"/>
              </a:ext>
              <a:ext uri="{C183D7F6-B498-43B3-948B-1728B52AA6E4}">
                <adec:decorative xmlns:adec="http://schemas.microsoft.com/office/drawing/2017/decorative" val="1"/>
              </a:ext>
            </a:extLst>
          </p:cNvPr>
          <p:cNvSpPr/>
          <p:nvPr/>
        </p:nvSpPr>
        <p:spPr>
          <a:xfrm>
            <a:off x="3384550" y="6334833"/>
            <a:ext cx="768350"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D561A68-E983-190C-455D-27D52A044BB4}"/>
              </a:ext>
              <a:ext uri="{C183D7F6-B498-43B3-948B-1728B52AA6E4}">
                <adec:decorative xmlns:adec="http://schemas.microsoft.com/office/drawing/2017/decorative" val="1"/>
              </a:ext>
            </a:extLst>
          </p:cNvPr>
          <p:cNvSpPr/>
          <p:nvPr/>
        </p:nvSpPr>
        <p:spPr>
          <a:xfrm>
            <a:off x="4258743" y="6334833"/>
            <a:ext cx="768350"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3799C0AB-6AE4-6E34-6B49-262A7CB5FF0D}"/>
              </a:ext>
              <a:ext uri="{C183D7F6-B498-43B3-948B-1728B52AA6E4}">
                <adec:decorative xmlns:adec="http://schemas.microsoft.com/office/drawing/2017/decorative" val="1"/>
              </a:ext>
            </a:extLst>
          </p:cNvPr>
          <p:cNvSpPr/>
          <p:nvPr/>
        </p:nvSpPr>
        <p:spPr>
          <a:xfrm>
            <a:off x="2315832" y="6334833"/>
            <a:ext cx="913143"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3041739-EE77-E0F1-ACED-061D263AE7F9}"/>
              </a:ext>
              <a:ext uri="{C183D7F6-B498-43B3-948B-1728B52AA6E4}">
                <adec:decorative xmlns:adec="http://schemas.microsoft.com/office/drawing/2017/decorative" val="1"/>
              </a:ext>
            </a:extLst>
          </p:cNvPr>
          <p:cNvSpPr/>
          <p:nvPr/>
        </p:nvSpPr>
        <p:spPr>
          <a:xfrm>
            <a:off x="8861196" y="6334833"/>
            <a:ext cx="1040562"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C01F495-FDDE-E1E8-1CDC-7828B562848F}"/>
              </a:ext>
              <a:ext uri="{C183D7F6-B498-43B3-948B-1728B52AA6E4}">
                <adec:decorative xmlns:adec="http://schemas.microsoft.com/office/drawing/2017/decorative" val="1"/>
              </a:ext>
            </a:extLst>
          </p:cNvPr>
          <p:cNvSpPr/>
          <p:nvPr/>
        </p:nvSpPr>
        <p:spPr>
          <a:xfrm>
            <a:off x="7594154" y="6334833"/>
            <a:ext cx="1186599"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299344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AD21A1-DE09-973D-087A-B6FFEF343A9E}"/>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8EDD4D9A-EDC4-AF9A-AA23-8973FB30A877}"/>
              </a:ext>
              <a:ext uri="{C183D7F6-B498-43B3-948B-1728B52AA6E4}">
                <adec:decorative xmlns:adec="http://schemas.microsoft.com/office/drawing/2017/decorative" val="0"/>
              </a:ext>
            </a:extLst>
          </p:cNvPr>
          <p:cNvSpPr txBox="1">
            <a:spLocks noGrp="1"/>
          </p:cNvSpPr>
          <p:nvPr>
            <p:ph type="title" idx="4294967295"/>
          </p:nvPr>
        </p:nvSpPr>
        <p:spPr>
          <a:xfrm>
            <a:off x="1418152" y="147145"/>
            <a:ext cx="10555702" cy="59676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8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Calibri Light"/>
                <a:ea typeface="Calibri Light"/>
                <a:cs typeface="Calibri Light"/>
              </a:rPr>
              <a:t>2024/2025 Initiative 2: Integrating Cleaner Fuels </a:t>
            </a:r>
            <a:endParaRPr kumimoji="0" lang="en-US" sz="3200" b="0" i="0" u="none" strike="noStrike" kern="1200" cap="none" spc="0" normalizeH="0" baseline="0" noProof="0" dirty="0">
              <a:ln>
                <a:noFill/>
              </a:ln>
              <a:solidFill>
                <a:schemeClr val="bg1"/>
              </a:solidFill>
              <a:effectLst/>
              <a:uLnTx/>
              <a:uFillTx/>
              <a:latin typeface="+mj-lt"/>
              <a:ea typeface="Calibri Light"/>
              <a:cs typeface="Calibri Light"/>
            </a:endParaRPr>
          </a:p>
        </p:txBody>
      </p:sp>
      <p:sp>
        <p:nvSpPr>
          <p:cNvPr id="3" name="Title 1">
            <a:extLst>
              <a:ext uri="{FF2B5EF4-FFF2-40B4-BE49-F238E27FC236}">
                <a16:creationId xmlns:a16="http://schemas.microsoft.com/office/drawing/2014/main" id="{42965F19-C9F8-57A7-E5AC-15DDA45E99E6}"/>
              </a:ext>
            </a:extLst>
          </p:cNvPr>
          <p:cNvSpPr txBox="1">
            <a:spLocks/>
          </p:cNvSpPr>
          <p:nvPr/>
        </p:nvSpPr>
        <p:spPr>
          <a:xfrm>
            <a:off x="1418152" y="601575"/>
            <a:ext cx="9355696" cy="596766"/>
          </a:xfrm>
          <a:prstGeom prst="rect">
            <a:avLst/>
          </a:prstGeom>
        </p:spPr>
        <p:txBody>
          <a:bodyPr lIns="91440" tIns="45720" rIns="91440" bIns="4572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sz="2000" b="1">
                <a:solidFill>
                  <a:schemeClr val="bg1"/>
                </a:solidFill>
                <a:latin typeface="Calibri Light"/>
                <a:ea typeface="Calibri Light"/>
                <a:cs typeface="Calibri Light"/>
              </a:rPr>
              <a:t>DACAG Priority Areas: Gas System Decarbonization, Long-term Natural Gas</a:t>
            </a:r>
            <a:endParaRPr lang="en-US" sz="2400">
              <a:solidFill>
                <a:schemeClr val="bg1"/>
              </a:solidFill>
              <a:ea typeface="Calibri Light"/>
              <a:cs typeface="Calibri Light"/>
            </a:endParaRPr>
          </a:p>
        </p:txBody>
      </p:sp>
      <p:sp>
        <p:nvSpPr>
          <p:cNvPr id="2" name="TextBox 1">
            <a:extLst>
              <a:ext uri="{FF2B5EF4-FFF2-40B4-BE49-F238E27FC236}">
                <a16:creationId xmlns:a16="http://schemas.microsoft.com/office/drawing/2014/main" id="{29074933-DF13-BDE8-A81F-9D70FB60C3F3}"/>
              </a:ext>
            </a:extLst>
          </p:cNvPr>
          <p:cNvSpPr txBox="1"/>
          <p:nvPr/>
        </p:nvSpPr>
        <p:spPr>
          <a:xfrm>
            <a:off x="838199" y="1391375"/>
            <a:ext cx="6968613" cy="3247043"/>
          </a:xfrm>
          <a:prstGeom prst="rect">
            <a:avLst/>
          </a:prstGeom>
          <a:noFill/>
        </p:spPr>
        <p:txBody>
          <a:bodyPr wrap="square" lIns="91440" tIns="45720" rIns="91440" bIns="45720" rtlCol="0" anchor="t">
            <a:spAutoFit/>
          </a:bodyPr>
          <a:lstStyle/>
          <a:p>
            <a:r>
              <a:rPr lang="en-US" sz="2400" kern="100">
                <a:effectLst/>
                <a:ea typeface="Aptos" panose="020B0004020202020204" pitchFamily="34" charset="0"/>
                <a:cs typeface="Times New Roman" panose="02020603050405020304" pitchFamily="18" charset="0"/>
              </a:rPr>
              <a:t>Challenge</a:t>
            </a:r>
            <a:endParaRPr lang="en-US" sz="1600" kern="100">
              <a:effectLst/>
              <a:ea typeface="Aptos" panose="020B00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a:t>Blending clean fuels with natural gas can affect overall gas quality and require modifications to measurement systems.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a:p>
          <a:p>
            <a:r>
              <a:rPr lang="en-US" sz="2400" kern="100">
                <a:ea typeface="Aptos" panose="020B0004020202020204" pitchFamily="34" charset="0"/>
                <a:cs typeface="Times New Roman" panose="02020603050405020304" pitchFamily="18" charset="0"/>
              </a:rPr>
              <a:t>Solution</a:t>
            </a:r>
            <a:endParaRPr lang="en-US" sz="2400" kern="100">
              <a:effectLst/>
              <a:ea typeface="Aptos" panose="020B0004020202020204" pitchFamily="34" charset="0"/>
              <a:cs typeface="Times New Roman" panose="02020603050405020304" pitchFamily="18" charset="0"/>
            </a:endParaRPr>
          </a:p>
          <a:p>
            <a:pPr>
              <a:spcAft>
                <a:spcPts val="600"/>
              </a:spcAft>
            </a:pPr>
            <a:r>
              <a:rPr lang="en-US" sz="1600">
                <a:ea typeface="Aptos" panose="020B0004020202020204" pitchFamily="34" charset="0"/>
              </a:rPr>
              <a:t>Integrating clean fuels like traditional and non-traditional RNG, renewable hydrogen, and synthetic methane involves supporting R&amp;D and pilot projects to explore cost-effective interconnection, addressing feedstock limitations, ensuring compatibility with existing infrastructure and processes, and developing novel fuel production methods.</a:t>
            </a:r>
          </a:p>
          <a:p>
            <a:pPr>
              <a:spcAft>
                <a:spcPts val="600"/>
              </a:spcAft>
            </a:pPr>
            <a:endParaRPr lang="en-US" sz="2400" kern="100">
              <a:ea typeface="Aptos" panose="020B000402020202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53E1C6C9-56D2-B589-5FDE-238CC6444D1E}"/>
              </a:ext>
            </a:extLst>
          </p:cNvPr>
          <p:cNvSpPr txBox="1"/>
          <p:nvPr/>
        </p:nvSpPr>
        <p:spPr>
          <a:xfrm>
            <a:off x="838199" y="4026524"/>
            <a:ext cx="8934450" cy="1938992"/>
          </a:xfrm>
          <a:prstGeom prst="rect">
            <a:avLst/>
          </a:prstGeom>
          <a:noFill/>
        </p:spPr>
        <p:txBody>
          <a:bodyPr wrap="square">
            <a:spAutoFit/>
          </a:bodyPr>
          <a:lstStyle/>
          <a:p>
            <a:pPr marL="285750" indent="-285750">
              <a:buFont typeface="Arial" panose="020B0604020202020204" pitchFamily="34" charset="0"/>
              <a:buChar char="•"/>
            </a:pPr>
            <a:endParaRPr lang="en-US" sz="1600" kern="100">
              <a:ea typeface="Aptos" panose="020B0004020202020204" pitchFamily="34" charset="0"/>
              <a:cs typeface="Times New Roman" panose="02020603050405020304" pitchFamily="18" charset="0"/>
            </a:endParaRPr>
          </a:p>
          <a:p>
            <a:r>
              <a:rPr lang="en-US" sz="2400" kern="100">
                <a:ea typeface="Aptos" panose="020B0004020202020204" pitchFamily="34" charset="0"/>
                <a:cs typeface="Times New Roman" panose="02020603050405020304" pitchFamily="18" charset="0"/>
              </a:rPr>
              <a:t>Relevant DACAG Priorities</a:t>
            </a:r>
          </a:p>
          <a:p>
            <a:pPr marL="285750" indent="-285750">
              <a:buFont typeface="Arial" panose="020B0604020202020204" pitchFamily="34" charset="0"/>
              <a:buChar char="•"/>
            </a:pPr>
            <a:r>
              <a:rPr lang="en-US" sz="1600"/>
              <a:t>Accelerate the transition to clean energy by supporting R&amp;D and pilot projects that explore cost-effective interconnection and ensure compatibility with existing infrastructure</a:t>
            </a:r>
          </a:p>
          <a:p>
            <a:pPr marL="285750" indent="-285750">
              <a:buFont typeface="Arial" panose="020B0604020202020204" pitchFamily="34" charset="0"/>
              <a:buChar char="•"/>
            </a:pPr>
            <a:r>
              <a:rPr lang="en-US" sz="1600"/>
              <a:t>Create safer, more sustainable jobs in the green energy sector, supporting long-term employment</a:t>
            </a:r>
          </a:p>
          <a:p>
            <a:pPr marL="285750" indent="-285750">
              <a:buFont typeface="Arial" panose="020B0604020202020204" pitchFamily="34" charset="0"/>
              <a:buChar char="•"/>
            </a:pPr>
            <a:r>
              <a:rPr lang="en-US" sz="1600"/>
              <a:t>Reduce greenhouse gas emissions, benefiting disadvantaged communities and contributing to overall environmental justice goals</a:t>
            </a:r>
          </a:p>
        </p:txBody>
      </p:sp>
      <p:pic>
        <p:nvPicPr>
          <p:cNvPr id="13" name="Picture 12" descr="Photo of hydrogen plant">
            <a:extLst>
              <a:ext uri="{FF2B5EF4-FFF2-40B4-BE49-F238E27FC236}">
                <a16:creationId xmlns:a16="http://schemas.microsoft.com/office/drawing/2014/main" id="{A9F52DF3-616E-CC88-727F-44E22B510B9C}"/>
              </a:ext>
            </a:extLst>
          </p:cNvPr>
          <p:cNvPicPr>
            <a:picLocks noChangeAspect="1"/>
          </p:cNvPicPr>
          <p:nvPr/>
        </p:nvPicPr>
        <p:blipFill>
          <a:blip r:embed="rId3"/>
          <a:stretch>
            <a:fillRect/>
          </a:stretch>
        </p:blipFill>
        <p:spPr>
          <a:xfrm>
            <a:off x="8174106" y="1298267"/>
            <a:ext cx="3179694" cy="3256696"/>
          </a:xfrm>
          <a:prstGeom prst="rect">
            <a:avLst/>
          </a:prstGeom>
        </p:spPr>
      </p:pic>
      <p:sp>
        <p:nvSpPr>
          <p:cNvPr id="11" name="TextBox 10">
            <a:extLst>
              <a:ext uri="{FF2B5EF4-FFF2-40B4-BE49-F238E27FC236}">
                <a16:creationId xmlns:a16="http://schemas.microsoft.com/office/drawing/2014/main" id="{4A30F748-2ACF-562F-B142-8A68598C1747}"/>
              </a:ext>
            </a:extLst>
          </p:cNvPr>
          <p:cNvSpPr txBox="1"/>
          <p:nvPr/>
        </p:nvSpPr>
        <p:spPr>
          <a:xfrm>
            <a:off x="10280365" y="4607452"/>
            <a:ext cx="1717537" cy="507831"/>
          </a:xfrm>
          <a:prstGeom prst="rect">
            <a:avLst/>
          </a:prstGeom>
          <a:noFill/>
        </p:spPr>
        <p:txBody>
          <a:bodyPr wrap="square" rtlCol="0">
            <a:spAutoFit/>
          </a:bodyPr>
          <a:lstStyle/>
          <a:p>
            <a:r>
              <a:rPr lang="en-US" sz="900" i="1" dirty="0"/>
              <a:t>Source: Formerly C-zero, </a:t>
            </a:r>
            <a:r>
              <a:rPr lang="en-US" sz="900" dirty="0">
                <a:hlinkClick r:id="rId4"/>
              </a:rPr>
              <a:t>Graphitic Energy | Moving American energy forward</a:t>
            </a:r>
            <a:endParaRPr lang="en-US" sz="900" i="1" dirty="0"/>
          </a:p>
        </p:txBody>
      </p:sp>
      <p:pic>
        <p:nvPicPr>
          <p:cNvPr id="7" name="Picture 6" descr="Red rectangles highlight &quot;Reliability,&quot; &quot;Safety,&quot; &quot;Equity,&quot;  &quot;Reduced GHG Emissions,&quot; and &quot;Improved Air Quality.&quot;">
            <a:extLst>
              <a:ext uri="{FF2B5EF4-FFF2-40B4-BE49-F238E27FC236}">
                <a16:creationId xmlns:a16="http://schemas.microsoft.com/office/drawing/2014/main" id="{02F1EC74-8933-8FB6-41BA-DFE7CC4E6A02}"/>
              </a:ext>
            </a:extLst>
          </p:cNvPr>
          <p:cNvPicPr>
            <a:picLocks noChangeAspect="1"/>
          </p:cNvPicPr>
          <p:nvPr/>
        </p:nvPicPr>
        <p:blipFill>
          <a:blip r:embed="rId5"/>
          <a:stretch>
            <a:fillRect/>
          </a:stretch>
        </p:blipFill>
        <p:spPr>
          <a:xfrm>
            <a:off x="2209800" y="6256424"/>
            <a:ext cx="7772400" cy="501445"/>
          </a:xfrm>
          <a:prstGeom prst="rect">
            <a:avLst/>
          </a:prstGeom>
        </p:spPr>
      </p:pic>
      <p:sp>
        <p:nvSpPr>
          <p:cNvPr id="4" name="Slide Number Placeholder 3">
            <a:extLst>
              <a:ext uri="{FF2B5EF4-FFF2-40B4-BE49-F238E27FC236}">
                <a16:creationId xmlns:a16="http://schemas.microsoft.com/office/drawing/2014/main" id="{21997570-547F-A808-9E59-CA9637452779}"/>
              </a:ext>
            </a:extLst>
          </p:cNvPr>
          <p:cNvSpPr>
            <a:spLocks noGrp="1"/>
          </p:cNvSpPr>
          <p:nvPr>
            <p:ph type="sldNum" sz="quarter" idx="4294967295"/>
          </p:nvPr>
        </p:nvSpPr>
        <p:spPr>
          <a:xfrm>
            <a:off x="9448800" y="6356350"/>
            <a:ext cx="2743200" cy="365125"/>
          </a:xfrm>
        </p:spPr>
        <p:txBody>
          <a:bodyPr/>
          <a:lstStyle/>
          <a:p>
            <a:fld id="{A5B56432-4C90-4F05-B8D0-B4F6788E1284}" type="slidenum">
              <a:rPr lang="en-US" smtClean="0"/>
              <a:pPr/>
              <a:t>14</a:t>
            </a:fld>
            <a:endParaRPr lang="en-US"/>
          </a:p>
        </p:txBody>
      </p:sp>
      <p:sp>
        <p:nvSpPr>
          <p:cNvPr id="16" name="Rectangle 15">
            <a:extLst>
              <a:ext uri="{FF2B5EF4-FFF2-40B4-BE49-F238E27FC236}">
                <a16:creationId xmlns:a16="http://schemas.microsoft.com/office/drawing/2014/main" id="{89298928-186F-0C77-CEB0-6AABC675F2DB}"/>
              </a:ext>
              <a:ext uri="{C183D7F6-B498-43B3-948B-1728B52AA6E4}">
                <adec:decorative xmlns:adec="http://schemas.microsoft.com/office/drawing/2017/decorative" val="1"/>
              </a:ext>
            </a:extLst>
          </p:cNvPr>
          <p:cNvSpPr/>
          <p:nvPr/>
        </p:nvSpPr>
        <p:spPr>
          <a:xfrm>
            <a:off x="7594154" y="6334833"/>
            <a:ext cx="1186599"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BB99688-5C42-8816-D5E2-163BC0D336EB}"/>
              </a:ext>
              <a:ext uri="{C183D7F6-B498-43B3-948B-1728B52AA6E4}">
                <adec:decorative xmlns:adec="http://schemas.microsoft.com/office/drawing/2017/decorative" val="1"/>
              </a:ext>
            </a:extLst>
          </p:cNvPr>
          <p:cNvSpPr/>
          <p:nvPr/>
        </p:nvSpPr>
        <p:spPr>
          <a:xfrm>
            <a:off x="8861196" y="6334833"/>
            <a:ext cx="1040562"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8CBA0CCC-B3EB-E422-C308-C071B880B364}"/>
              </a:ext>
              <a:ext uri="{C183D7F6-B498-43B3-948B-1728B52AA6E4}">
                <adec:decorative xmlns:adec="http://schemas.microsoft.com/office/drawing/2017/decorative" val="1"/>
              </a:ext>
            </a:extLst>
          </p:cNvPr>
          <p:cNvSpPr/>
          <p:nvPr/>
        </p:nvSpPr>
        <p:spPr>
          <a:xfrm>
            <a:off x="4268457" y="6334833"/>
            <a:ext cx="779793"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B42BEC0C-E4AA-977B-BFF1-936FF06D3D56}"/>
              </a:ext>
              <a:ext uri="{C183D7F6-B498-43B3-948B-1728B52AA6E4}">
                <adec:decorative xmlns:adec="http://schemas.microsoft.com/office/drawing/2017/decorative" val="1"/>
              </a:ext>
            </a:extLst>
          </p:cNvPr>
          <p:cNvSpPr/>
          <p:nvPr/>
        </p:nvSpPr>
        <p:spPr>
          <a:xfrm>
            <a:off x="3384550" y="6334833"/>
            <a:ext cx="768350"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F1ABA536-9A6B-3956-CC2B-790B383E9331}"/>
              </a:ext>
              <a:ext uri="{C183D7F6-B498-43B3-948B-1728B52AA6E4}">
                <adec:decorative xmlns:adec="http://schemas.microsoft.com/office/drawing/2017/decorative" val="1"/>
              </a:ext>
            </a:extLst>
          </p:cNvPr>
          <p:cNvSpPr/>
          <p:nvPr/>
        </p:nvSpPr>
        <p:spPr>
          <a:xfrm>
            <a:off x="2315832" y="6334833"/>
            <a:ext cx="913143"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375320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F60E4-6157-BAE6-581F-8DE2F619FCF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CA70628-958C-258B-CA62-6EC6670CF46F}"/>
              </a:ext>
            </a:extLst>
          </p:cNvPr>
          <p:cNvSpPr txBox="1">
            <a:spLocks noGrp="1"/>
          </p:cNvSpPr>
          <p:nvPr>
            <p:ph type="title" idx="4294967295"/>
          </p:nvPr>
        </p:nvSpPr>
        <p:spPr>
          <a:xfrm>
            <a:off x="1418152" y="147145"/>
            <a:ext cx="10555702" cy="59676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8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Calibri Light"/>
                <a:ea typeface="Calibri Light"/>
                <a:cs typeface="Calibri Light"/>
              </a:rPr>
              <a:t>2024/2025 Initiative 3: Energy Efficiency </a:t>
            </a:r>
            <a:endParaRPr kumimoji="0" lang="en-US" sz="3200" b="0" i="0" u="none" strike="noStrike" kern="1200" cap="none" spc="0" normalizeH="0" baseline="0" noProof="0" dirty="0">
              <a:ln>
                <a:noFill/>
              </a:ln>
              <a:solidFill>
                <a:schemeClr val="bg1"/>
              </a:solidFill>
              <a:effectLst/>
              <a:uLnTx/>
              <a:uFillTx/>
              <a:latin typeface="+mj-lt"/>
              <a:ea typeface="Calibri Light"/>
              <a:cs typeface="Calibri Light"/>
            </a:endParaRPr>
          </a:p>
        </p:txBody>
      </p:sp>
      <p:sp>
        <p:nvSpPr>
          <p:cNvPr id="5" name="Title 1">
            <a:extLst>
              <a:ext uri="{FF2B5EF4-FFF2-40B4-BE49-F238E27FC236}">
                <a16:creationId xmlns:a16="http://schemas.microsoft.com/office/drawing/2014/main" id="{1CCB8228-C48C-224D-96AB-D7EDB620F16E}"/>
              </a:ext>
            </a:extLst>
          </p:cNvPr>
          <p:cNvSpPr txBox="1">
            <a:spLocks/>
          </p:cNvSpPr>
          <p:nvPr/>
        </p:nvSpPr>
        <p:spPr>
          <a:xfrm>
            <a:off x="1418152" y="601575"/>
            <a:ext cx="9355696" cy="596766"/>
          </a:xfrm>
          <a:prstGeom prst="rect">
            <a:avLst/>
          </a:prstGeom>
        </p:spPr>
        <p:txBody>
          <a:bodyPr lIns="91440" tIns="45720" rIns="91440" bIns="4572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sz="2000" b="1">
                <a:solidFill>
                  <a:schemeClr val="bg1"/>
                </a:solidFill>
                <a:latin typeface="Calibri Light"/>
                <a:ea typeface="Calibri Light"/>
                <a:cs typeface="Calibri Light"/>
              </a:rPr>
              <a:t>DACAG Priority Areas: Affordability, Gas System Decarbonization, Long-term Natural Gas</a:t>
            </a:r>
            <a:endParaRPr lang="en-US" sz="2000">
              <a:solidFill>
                <a:schemeClr val="bg1"/>
              </a:solidFill>
              <a:ea typeface="Calibri Light"/>
              <a:cs typeface="Calibri Light"/>
            </a:endParaRPr>
          </a:p>
        </p:txBody>
      </p:sp>
      <p:sp>
        <p:nvSpPr>
          <p:cNvPr id="7" name="TextBox 6">
            <a:extLst>
              <a:ext uri="{FF2B5EF4-FFF2-40B4-BE49-F238E27FC236}">
                <a16:creationId xmlns:a16="http://schemas.microsoft.com/office/drawing/2014/main" id="{BEED5E4D-F8C5-3C85-5AD5-C0146E3A041E}"/>
              </a:ext>
            </a:extLst>
          </p:cNvPr>
          <p:cNvSpPr txBox="1"/>
          <p:nvPr/>
        </p:nvSpPr>
        <p:spPr>
          <a:xfrm>
            <a:off x="838200" y="1391375"/>
            <a:ext cx="6545826" cy="3123932"/>
          </a:xfrm>
          <a:prstGeom prst="rect">
            <a:avLst/>
          </a:prstGeom>
          <a:noFill/>
        </p:spPr>
        <p:txBody>
          <a:bodyPr wrap="square" lIns="91440" tIns="45720" rIns="91440" bIns="45720" rtlCol="0" anchor="t">
            <a:spAutoFit/>
          </a:bodyPr>
          <a:lstStyle/>
          <a:p>
            <a:r>
              <a:rPr lang="en-US" sz="2400" kern="100">
                <a:effectLst/>
                <a:ea typeface="Aptos" panose="020B0004020202020204" pitchFamily="34" charset="0"/>
                <a:cs typeface="Times New Roman" panose="02020603050405020304" pitchFamily="18" charset="0"/>
              </a:rPr>
              <a:t>Challenge</a:t>
            </a:r>
            <a:endParaRPr lang="en-US" sz="1600" kern="100">
              <a:effectLst/>
              <a:ea typeface="Aptos" panose="020B0004020202020204" pitchFamily="34" charset="0"/>
              <a:cs typeface="Times New Roman" panose="02020603050405020304" pitchFamily="18" charset="0"/>
            </a:endParaRPr>
          </a:p>
          <a:p>
            <a:pPr>
              <a:spcAft>
                <a:spcPts val="600"/>
              </a:spcAft>
              <a:buNone/>
            </a:pPr>
            <a:r>
              <a:rPr lang="en-US" sz="1600">
                <a:effectLst/>
                <a:cs typeface="Arial" panose="020B0604020202020204" pitchFamily="34" charset="0"/>
              </a:rPr>
              <a:t>California faces challenges in energy efficiency due to aging infrastructure, high energy demand, wildfire risks, regulatory hurdles, equity and accessibility issues, and the need for technological integration.</a:t>
            </a:r>
          </a:p>
          <a:p>
            <a:r>
              <a:rPr lang="en-US" sz="2400" kern="100">
                <a:ea typeface="Aptos" panose="020B0004020202020204" pitchFamily="34" charset="0"/>
                <a:cs typeface="Times New Roman" panose="02020603050405020304" pitchFamily="18" charset="0"/>
              </a:rPr>
              <a:t>Solution</a:t>
            </a:r>
            <a:endParaRPr lang="en-US" sz="2400" kern="100">
              <a:effectLst/>
              <a:ea typeface="Aptos" panose="020B0004020202020204" pitchFamily="34" charset="0"/>
              <a:cs typeface="Times New Roman" panose="02020603050405020304" pitchFamily="18" charset="0"/>
            </a:endParaRPr>
          </a:p>
          <a:p>
            <a:pPr>
              <a:spcAft>
                <a:spcPts val="600"/>
              </a:spcAft>
            </a:pPr>
            <a:r>
              <a:rPr lang="en-US" sz="1600">
                <a:ea typeface="Aptos" panose="020B0004020202020204" pitchFamily="34" charset="0"/>
              </a:rPr>
              <a:t>Implementing advanced energy systems with smart controls, energy storage, customer engagement, and financial incentives can significantly enhance energy efficiency for hard-to-electrify customers without the need for extensive electrical upgrades. These systems provide reliable and cost-effective heating with lower electrical demand, making them ideal for facilities with limited electrical capacity.</a:t>
            </a:r>
            <a:endParaRPr lang="en-US" sz="2400" kern="100">
              <a:ea typeface="Aptos" panose="020B000402020202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DD4DAEB4-484D-9507-FC49-EC19619AC971}"/>
              </a:ext>
            </a:extLst>
          </p:cNvPr>
          <p:cNvSpPr txBox="1"/>
          <p:nvPr/>
        </p:nvSpPr>
        <p:spPr>
          <a:xfrm>
            <a:off x="838200" y="4515307"/>
            <a:ext cx="8812043" cy="1446550"/>
          </a:xfrm>
          <a:prstGeom prst="rect">
            <a:avLst/>
          </a:prstGeom>
          <a:noFill/>
        </p:spPr>
        <p:txBody>
          <a:bodyPr wrap="square">
            <a:spAutoFit/>
          </a:bodyPr>
          <a:lstStyle/>
          <a:p>
            <a:r>
              <a:rPr lang="en-US" sz="2400" kern="100">
                <a:ea typeface="Aptos" panose="020B0004020202020204" pitchFamily="34" charset="0"/>
                <a:cs typeface="Times New Roman" panose="02020603050405020304" pitchFamily="18" charset="0"/>
              </a:rPr>
              <a:t>Relevant DACAG Priorities</a:t>
            </a:r>
          </a:p>
          <a:p>
            <a:pPr marL="285750" indent="-285750">
              <a:buFont typeface="Arial" panose="020B0604020202020204" pitchFamily="34" charset="0"/>
              <a:buChar char="•"/>
            </a:pPr>
            <a:r>
              <a:rPr lang="en-US" sz="1600" kern="100">
                <a:ea typeface="Aptos" panose="020B0004020202020204" pitchFamily="34" charset="0"/>
                <a:cs typeface="Times New Roman" panose="02020603050405020304" pitchFamily="18" charset="0"/>
              </a:rPr>
              <a:t>Improve air quality in residential areas, including low-income and frontline communities, by reducing energy consumption and emissions from traditional energy sources</a:t>
            </a:r>
          </a:p>
          <a:p>
            <a:pPr marL="285750" indent="-285750">
              <a:buFont typeface="Arial" panose="020B0604020202020204" pitchFamily="34" charset="0"/>
              <a:buChar char="•"/>
            </a:pPr>
            <a:r>
              <a:rPr lang="en-US" sz="1600" kern="100">
                <a:ea typeface="Aptos" panose="020B0004020202020204" pitchFamily="34" charset="0"/>
                <a:cs typeface="Times New Roman" panose="02020603050405020304" pitchFamily="18" charset="0"/>
              </a:rPr>
              <a:t>Reduce energy bills for low-income households through the adoption of energy-efficient technologies, improving affordability and financial stability</a:t>
            </a:r>
          </a:p>
        </p:txBody>
      </p:sp>
      <p:pic>
        <p:nvPicPr>
          <p:cNvPr id="3" name="Picture 2" descr="Photos of energy efficient technologies">
            <a:extLst>
              <a:ext uri="{FF2B5EF4-FFF2-40B4-BE49-F238E27FC236}">
                <a16:creationId xmlns:a16="http://schemas.microsoft.com/office/drawing/2014/main" id="{29B08EB4-E408-DBD2-7CC0-B6D4AE0FE821}"/>
              </a:ext>
            </a:extLst>
          </p:cNvPr>
          <p:cNvPicPr>
            <a:picLocks noChangeAspect="1"/>
          </p:cNvPicPr>
          <p:nvPr/>
        </p:nvPicPr>
        <p:blipFill>
          <a:blip r:embed="rId3"/>
          <a:stretch>
            <a:fillRect/>
          </a:stretch>
        </p:blipFill>
        <p:spPr>
          <a:xfrm>
            <a:off x="7788530" y="1391375"/>
            <a:ext cx="3723426" cy="3404276"/>
          </a:xfrm>
          <a:prstGeom prst="rect">
            <a:avLst/>
          </a:prstGeom>
        </p:spPr>
      </p:pic>
      <p:sp>
        <p:nvSpPr>
          <p:cNvPr id="9" name="TextBox 8">
            <a:extLst>
              <a:ext uri="{FF2B5EF4-FFF2-40B4-BE49-F238E27FC236}">
                <a16:creationId xmlns:a16="http://schemas.microsoft.com/office/drawing/2014/main" id="{48617229-C9F5-548B-87EE-F1CABAE03F2E}"/>
              </a:ext>
            </a:extLst>
          </p:cNvPr>
          <p:cNvSpPr txBox="1"/>
          <p:nvPr/>
        </p:nvSpPr>
        <p:spPr>
          <a:xfrm>
            <a:off x="10238691" y="4869250"/>
            <a:ext cx="1735163" cy="369332"/>
          </a:xfrm>
          <a:prstGeom prst="rect">
            <a:avLst/>
          </a:prstGeom>
          <a:noFill/>
        </p:spPr>
        <p:txBody>
          <a:bodyPr wrap="square" rtlCol="0">
            <a:spAutoFit/>
          </a:bodyPr>
          <a:lstStyle/>
          <a:p>
            <a:r>
              <a:rPr lang="en-US" sz="900" i="1"/>
              <a:t>Source: UTD Research Project Summaries 2023-2024</a:t>
            </a:r>
          </a:p>
        </p:txBody>
      </p:sp>
      <p:pic>
        <p:nvPicPr>
          <p:cNvPr id="10" name="Picture 9" descr="Red rectangles highlight &quot;Reliability,&quot; &quot;Safety,&quot; &quot;Equity,&quot; &quot;Improved Affordability,&quot; &quot;Reduced GHG Emissions,&quot; and &quot;Improved Air Quality.&quot;">
            <a:extLst>
              <a:ext uri="{FF2B5EF4-FFF2-40B4-BE49-F238E27FC236}">
                <a16:creationId xmlns:a16="http://schemas.microsoft.com/office/drawing/2014/main" id="{C2954F36-83B7-83E5-CB5E-3CF90C31B7BC}"/>
              </a:ext>
            </a:extLst>
          </p:cNvPr>
          <p:cNvPicPr>
            <a:picLocks noChangeAspect="1"/>
          </p:cNvPicPr>
          <p:nvPr/>
        </p:nvPicPr>
        <p:blipFill>
          <a:blip r:embed="rId4"/>
          <a:stretch>
            <a:fillRect/>
          </a:stretch>
        </p:blipFill>
        <p:spPr>
          <a:xfrm>
            <a:off x="2209800" y="6256424"/>
            <a:ext cx="7772400" cy="501445"/>
          </a:xfrm>
          <a:prstGeom prst="rect">
            <a:avLst/>
          </a:prstGeom>
        </p:spPr>
      </p:pic>
      <p:sp>
        <p:nvSpPr>
          <p:cNvPr id="4" name="Slide Number Placeholder 3">
            <a:extLst>
              <a:ext uri="{FF2B5EF4-FFF2-40B4-BE49-F238E27FC236}">
                <a16:creationId xmlns:a16="http://schemas.microsoft.com/office/drawing/2014/main" id="{B9C1C52A-B5BC-8123-EA33-8EE37DB966C9}"/>
              </a:ext>
            </a:extLst>
          </p:cNvPr>
          <p:cNvSpPr>
            <a:spLocks noGrp="1"/>
          </p:cNvSpPr>
          <p:nvPr>
            <p:ph type="sldNum" sz="quarter" idx="4294967295"/>
          </p:nvPr>
        </p:nvSpPr>
        <p:spPr>
          <a:xfrm>
            <a:off x="9448800" y="6356350"/>
            <a:ext cx="2743200" cy="365125"/>
          </a:xfrm>
        </p:spPr>
        <p:txBody>
          <a:bodyPr/>
          <a:lstStyle/>
          <a:p>
            <a:fld id="{A5B56432-4C90-4F05-B8D0-B4F6788E1284}" type="slidenum">
              <a:rPr lang="en-US" smtClean="0"/>
              <a:pPr/>
              <a:t>15</a:t>
            </a:fld>
            <a:endParaRPr lang="en-US"/>
          </a:p>
        </p:txBody>
      </p:sp>
      <p:sp>
        <p:nvSpPr>
          <p:cNvPr id="13" name="Rectangle 12">
            <a:extLst>
              <a:ext uri="{FF2B5EF4-FFF2-40B4-BE49-F238E27FC236}">
                <a16:creationId xmlns:a16="http://schemas.microsoft.com/office/drawing/2014/main" id="{23F8D7DA-45B6-0B87-3475-FD921B3F8E9A}"/>
              </a:ext>
              <a:ext uri="{C183D7F6-B498-43B3-948B-1728B52AA6E4}">
                <adec:decorative xmlns:adec="http://schemas.microsoft.com/office/drawing/2017/decorative" val="1"/>
              </a:ext>
            </a:extLst>
          </p:cNvPr>
          <p:cNvSpPr/>
          <p:nvPr/>
        </p:nvSpPr>
        <p:spPr>
          <a:xfrm>
            <a:off x="8861196" y="6334833"/>
            <a:ext cx="1040562"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E7233B9-8DF0-4F5D-5ECA-9E7A1996BA34}"/>
              </a:ext>
              <a:ext uri="{C183D7F6-B498-43B3-948B-1728B52AA6E4}">
                <adec:decorative xmlns:adec="http://schemas.microsoft.com/office/drawing/2017/decorative" val="1"/>
              </a:ext>
            </a:extLst>
          </p:cNvPr>
          <p:cNvSpPr/>
          <p:nvPr/>
        </p:nvSpPr>
        <p:spPr>
          <a:xfrm>
            <a:off x="7594154" y="6334833"/>
            <a:ext cx="1186599"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7CDBA32-34FE-9466-76C5-70E02F877D0E}"/>
              </a:ext>
              <a:ext uri="{C183D7F6-B498-43B3-948B-1728B52AA6E4}">
                <adec:decorative xmlns:adec="http://schemas.microsoft.com/office/drawing/2017/decorative" val="1"/>
              </a:ext>
            </a:extLst>
          </p:cNvPr>
          <p:cNvSpPr/>
          <p:nvPr/>
        </p:nvSpPr>
        <p:spPr>
          <a:xfrm>
            <a:off x="4268457" y="6334833"/>
            <a:ext cx="779793"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A228A23-AD8C-8488-514A-CAD3116B9B11}"/>
              </a:ext>
              <a:ext uri="{C183D7F6-B498-43B3-948B-1728B52AA6E4}">
                <adec:decorative xmlns:adec="http://schemas.microsoft.com/office/drawing/2017/decorative" val="1"/>
              </a:ext>
            </a:extLst>
          </p:cNvPr>
          <p:cNvSpPr/>
          <p:nvPr/>
        </p:nvSpPr>
        <p:spPr>
          <a:xfrm>
            <a:off x="3384550" y="6334833"/>
            <a:ext cx="768350"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E0B52194-B3ED-AE5F-9121-166C00E144F1}"/>
              </a:ext>
              <a:ext uri="{C183D7F6-B498-43B3-948B-1728B52AA6E4}">
                <adec:decorative xmlns:adec="http://schemas.microsoft.com/office/drawing/2017/decorative" val="1"/>
              </a:ext>
            </a:extLst>
          </p:cNvPr>
          <p:cNvSpPr/>
          <p:nvPr/>
        </p:nvSpPr>
        <p:spPr>
          <a:xfrm>
            <a:off x="2315832" y="6334833"/>
            <a:ext cx="913143"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30876EB1-08E5-FB3E-02CC-5F4E46B516CC}"/>
              </a:ext>
              <a:ext uri="{C183D7F6-B498-43B3-948B-1728B52AA6E4}">
                <adec:decorative xmlns:adec="http://schemas.microsoft.com/office/drawing/2017/decorative" val="1"/>
              </a:ext>
            </a:extLst>
          </p:cNvPr>
          <p:cNvSpPr/>
          <p:nvPr/>
        </p:nvSpPr>
        <p:spPr>
          <a:xfrm>
            <a:off x="6347268" y="6334833"/>
            <a:ext cx="1186599"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872137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1C7AE-DEF4-D5F4-1D02-8BF466A78F6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E66E2E-557D-A09C-4922-C5EB667B1096}"/>
              </a:ext>
            </a:extLst>
          </p:cNvPr>
          <p:cNvSpPr txBox="1">
            <a:spLocks noGrp="1"/>
          </p:cNvSpPr>
          <p:nvPr>
            <p:ph type="title" idx="4294967295"/>
          </p:nvPr>
        </p:nvSpPr>
        <p:spPr>
          <a:xfrm>
            <a:off x="1418152" y="147145"/>
            <a:ext cx="10555702" cy="59676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8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Calibri Light"/>
                <a:ea typeface="Calibri Light"/>
                <a:cs typeface="Calibri Light"/>
              </a:rPr>
              <a:t>2024/2025 Initiative 4: Networked Geothermal </a:t>
            </a:r>
            <a:endParaRPr kumimoji="0" lang="en-US" sz="3200" b="0" i="0" u="none" strike="noStrike" kern="1200" cap="none" spc="0" normalizeH="0" baseline="0" noProof="0" dirty="0">
              <a:ln>
                <a:noFill/>
              </a:ln>
              <a:solidFill>
                <a:schemeClr val="bg1"/>
              </a:solidFill>
              <a:effectLst/>
              <a:uLnTx/>
              <a:uFillTx/>
              <a:latin typeface="+mj-lt"/>
              <a:ea typeface="Calibri Light"/>
              <a:cs typeface="Calibri Light"/>
            </a:endParaRPr>
          </a:p>
        </p:txBody>
      </p:sp>
      <p:sp>
        <p:nvSpPr>
          <p:cNvPr id="5" name="Title 1">
            <a:extLst>
              <a:ext uri="{FF2B5EF4-FFF2-40B4-BE49-F238E27FC236}">
                <a16:creationId xmlns:a16="http://schemas.microsoft.com/office/drawing/2014/main" id="{9DE257B0-702D-7BFC-9E31-0FF2EADE29D4}"/>
              </a:ext>
            </a:extLst>
          </p:cNvPr>
          <p:cNvSpPr txBox="1">
            <a:spLocks/>
          </p:cNvSpPr>
          <p:nvPr/>
        </p:nvSpPr>
        <p:spPr>
          <a:xfrm>
            <a:off x="1418152" y="601575"/>
            <a:ext cx="9355696" cy="596766"/>
          </a:xfrm>
          <a:prstGeom prst="rect">
            <a:avLst/>
          </a:prstGeom>
        </p:spPr>
        <p:txBody>
          <a:bodyPr lIns="91440" tIns="45720" rIns="91440" bIns="4572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pPr>
            <a:r>
              <a:rPr lang="en-US" sz="2000" b="1">
                <a:solidFill>
                  <a:schemeClr val="bg1"/>
                </a:solidFill>
                <a:latin typeface="Calibri Light"/>
                <a:ea typeface="Calibri Light"/>
                <a:cs typeface="Calibri Light"/>
              </a:rPr>
              <a:t>DACAG Priority Areas: Affordability, Gas System Decarbonization, Long-term Natural Gas</a:t>
            </a:r>
            <a:endParaRPr lang="en-US" sz="2000">
              <a:solidFill>
                <a:schemeClr val="bg1"/>
              </a:solidFill>
              <a:ea typeface="Calibri Light"/>
              <a:cs typeface="Calibri Light"/>
            </a:endParaRPr>
          </a:p>
        </p:txBody>
      </p:sp>
      <p:sp>
        <p:nvSpPr>
          <p:cNvPr id="8" name="TextBox 7">
            <a:extLst>
              <a:ext uri="{FF2B5EF4-FFF2-40B4-BE49-F238E27FC236}">
                <a16:creationId xmlns:a16="http://schemas.microsoft.com/office/drawing/2014/main" id="{0ECB49E3-293F-C6DD-5AC5-AE785F1BA2E2}"/>
              </a:ext>
            </a:extLst>
          </p:cNvPr>
          <p:cNvSpPr txBox="1"/>
          <p:nvPr/>
        </p:nvSpPr>
        <p:spPr>
          <a:xfrm>
            <a:off x="838200" y="1293055"/>
            <a:ext cx="5501640" cy="3370153"/>
          </a:xfrm>
          <a:prstGeom prst="rect">
            <a:avLst/>
          </a:prstGeom>
          <a:noFill/>
        </p:spPr>
        <p:txBody>
          <a:bodyPr wrap="square" lIns="91440" tIns="45720" rIns="91440" bIns="45720" rtlCol="0" anchor="t">
            <a:spAutoFit/>
          </a:bodyPr>
          <a:lstStyle/>
          <a:p>
            <a:r>
              <a:rPr lang="en-US" sz="2400" kern="100">
                <a:effectLst/>
                <a:ea typeface="Aptos" panose="020B0004020202020204" pitchFamily="34" charset="0"/>
                <a:cs typeface="Times New Roman" panose="02020603050405020304" pitchFamily="18" charset="0"/>
              </a:rPr>
              <a:t>Challenge</a:t>
            </a:r>
            <a:endParaRPr lang="en-US" sz="1600" kern="100">
              <a:effectLst/>
              <a:ea typeface="Aptos" panose="020B0004020202020204" pitchFamily="34" charset="0"/>
              <a:cs typeface="Times New Roman" panose="02020603050405020304" pitchFamily="18" charset="0"/>
            </a:endParaRPr>
          </a:p>
          <a:p>
            <a:pPr>
              <a:spcAft>
                <a:spcPts val="600"/>
              </a:spcAft>
              <a:buNone/>
            </a:pPr>
            <a:r>
              <a:rPr lang="en-US" sz="1600">
                <a:effectLst/>
                <a:cs typeface="Arial" panose="020B0604020202020204" pitchFamily="34" charset="0"/>
              </a:rPr>
              <a:t>Utilities face increasing pressure to transition to low-carbon solutions in response to building electrification mandates. As more buildings switch to electric heat pumps, gas utilities risk losing customers and facing stranded assets in gas infrastructure.</a:t>
            </a:r>
          </a:p>
          <a:p>
            <a:r>
              <a:rPr lang="en-US" sz="2400" kern="100">
                <a:ea typeface="Aptos" panose="020B0004020202020204" pitchFamily="34" charset="0"/>
                <a:cs typeface="Times New Roman" panose="02020603050405020304" pitchFamily="18" charset="0"/>
              </a:rPr>
              <a:t>Solution</a:t>
            </a:r>
            <a:endParaRPr lang="en-US" sz="2400" kern="100">
              <a:effectLst/>
              <a:ea typeface="Aptos" panose="020B0004020202020204" pitchFamily="34" charset="0"/>
              <a:cs typeface="Times New Roman" panose="02020603050405020304" pitchFamily="18" charset="0"/>
            </a:endParaRPr>
          </a:p>
          <a:p>
            <a:pPr>
              <a:spcAft>
                <a:spcPts val="600"/>
              </a:spcAft>
            </a:pPr>
            <a:r>
              <a:rPr lang="en-US" sz="1600">
                <a:ea typeface="Aptos" panose="020B0004020202020204" pitchFamily="34" charset="0"/>
              </a:rPr>
              <a:t>Leveraging stable underground temperatures for heating and cooling, networked geothermal systems offer a sustainable solution. Supporting R&amp;D and pilot projects can explore cost-effective interconnection and deployment, addressing limitations in geothermal technologies and processes.</a:t>
            </a:r>
          </a:p>
        </p:txBody>
      </p:sp>
      <p:sp>
        <p:nvSpPr>
          <p:cNvPr id="12" name="TextBox 11">
            <a:extLst>
              <a:ext uri="{FF2B5EF4-FFF2-40B4-BE49-F238E27FC236}">
                <a16:creationId xmlns:a16="http://schemas.microsoft.com/office/drawing/2014/main" id="{AF3260C6-D50E-14BC-C408-E2D8AC36C927}"/>
              </a:ext>
            </a:extLst>
          </p:cNvPr>
          <p:cNvSpPr txBox="1"/>
          <p:nvPr/>
        </p:nvSpPr>
        <p:spPr>
          <a:xfrm>
            <a:off x="838200" y="4556871"/>
            <a:ext cx="8795929" cy="1446550"/>
          </a:xfrm>
          <a:prstGeom prst="rect">
            <a:avLst/>
          </a:prstGeom>
          <a:noFill/>
        </p:spPr>
        <p:txBody>
          <a:bodyPr wrap="square">
            <a:spAutoFit/>
          </a:bodyPr>
          <a:lstStyle/>
          <a:p>
            <a:r>
              <a:rPr lang="en-US" sz="2400" kern="100">
                <a:ea typeface="Aptos" panose="020B0004020202020204" pitchFamily="34" charset="0"/>
                <a:cs typeface="Times New Roman" panose="02020603050405020304" pitchFamily="18" charset="0"/>
              </a:rPr>
              <a:t>Relevant DACAG Priorities</a:t>
            </a:r>
          </a:p>
          <a:p>
            <a:pPr marL="285750" indent="-285750">
              <a:buFont typeface="Arial" panose="020B0604020202020204" pitchFamily="34" charset="0"/>
              <a:buChar char="•"/>
            </a:pPr>
            <a:r>
              <a:rPr lang="en-US" sz="1600" kern="100">
                <a:ea typeface="Aptos" panose="020B0004020202020204" pitchFamily="34" charset="0"/>
                <a:cs typeface="Times New Roman" panose="02020603050405020304" pitchFamily="18" charset="0"/>
              </a:rPr>
              <a:t>Enhance energy reliability by implementing networked geothermal systems, which can reduce gas service interruptions that disproportionately impact ESJ communities</a:t>
            </a:r>
          </a:p>
          <a:p>
            <a:pPr marL="285750" indent="-285750">
              <a:buFont typeface="Arial" panose="020B0604020202020204" pitchFamily="34" charset="0"/>
              <a:buChar char="•"/>
            </a:pPr>
            <a:r>
              <a:rPr lang="en-US" sz="1600" kern="100">
                <a:ea typeface="Aptos" panose="020B0004020202020204" pitchFamily="34" charset="0"/>
                <a:cs typeface="Times New Roman" panose="02020603050405020304" pitchFamily="18" charset="0"/>
              </a:rPr>
              <a:t>Reduce energy bills for low-income households through the adoption of geothermal technologies, improving affordability and financial stability</a:t>
            </a:r>
          </a:p>
        </p:txBody>
      </p:sp>
      <p:pic>
        <p:nvPicPr>
          <p:cNvPr id="7" name="Picture 6" descr="Graphic of networked geothermal system">
            <a:extLst>
              <a:ext uri="{FF2B5EF4-FFF2-40B4-BE49-F238E27FC236}">
                <a16:creationId xmlns:a16="http://schemas.microsoft.com/office/drawing/2014/main" id="{D4F55A0D-5C70-3E32-6CB5-7832E0B093A5}"/>
              </a:ext>
            </a:extLst>
          </p:cNvPr>
          <p:cNvPicPr>
            <a:picLocks noChangeAspect="1"/>
          </p:cNvPicPr>
          <p:nvPr/>
        </p:nvPicPr>
        <p:blipFill>
          <a:blip r:embed="rId3"/>
          <a:stretch>
            <a:fillRect/>
          </a:stretch>
        </p:blipFill>
        <p:spPr>
          <a:xfrm>
            <a:off x="7431554" y="1354243"/>
            <a:ext cx="4034491" cy="3300948"/>
          </a:xfrm>
          <a:prstGeom prst="rect">
            <a:avLst/>
          </a:prstGeom>
        </p:spPr>
      </p:pic>
      <p:sp>
        <p:nvSpPr>
          <p:cNvPr id="10" name="TextBox 9">
            <a:extLst>
              <a:ext uri="{FF2B5EF4-FFF2-40B4-BE49-F238E27FC236}">
                <a16:creationId xmlns:a16="http://schemas.microsoft.com/office/drawing/2014/main" id="{3343BAD5-F312-EC37-E1E9-4395126175E8}"/>
              </a:ext>
            </a:extLst>
          </p:cNvPr>
          <p:cNvSpPr txBox="1"/>
          <p:nvPr/>
        </p:nvSpPr>
        <p:spPr>
          <a:xfrm>
            <a:off x="10001860" y="4646112"/>
            <a:ext cx="3579725" cy="230832"/>
          </a:xfrm>
          <a:prstGeom prst="rect">
            <a:avLst/>
          </a:prstGeom>
          <a:noFill/>
        </p:spPr>
        <p:txBody>
          <a:bodyPr wrap="square" rtlCol="0">
            <a:spAutoFit/>
          </a:bodyPr>
          <a:lstStyle/>
          <a:p>
            <a:r>
              <a:rPr lang="en-US" sz="900" i="1"/>
              <a:t>Source: </a:t>
            </a:r>
            <a:r>
              <a:rPr lang="en-US" sz="900">
                <a:hlinkClick r:id="rId4"/>
              </a:rPr>
              <a:t>C2SAGES • GTI Energy</a:t>
            </a:r>
            <a:endParaRPr lang="en-US" sz="900" i="1"/>
          </a:p>
        </p:txBody>
      </p:sp>
      <p:pic>
        <p:nvPicPr>
          <p:cNvPr id="11" name="Picture 10" descr="Red rectangles highlight &quot;Reliability,&quot; &quot;Safety,&quot; &quot;Equity,&quot; &quot;Improved Affordability,&quot; &quot;Reduced GHG Emissions,&quot; and &quot;Improved Air Quality.&quot;">
            <a:extLst>
              <a:ext uri="{FF2B5EF4-FFF2-40B4-BE49-F238E27FC236}">
                <a16:creationId xmlns:a16="http://schemas.microsoft.com/office/drawing/2014/main" id="{68C56507-F3E7-44BB-9F9D-720C9BF5C84C}"/>
              </a:ext>
            </a:extLst>
          </p:cNvPr>
          <p:cNvPicPr>
            <a:picLocks noChangeAspect="1"/>
          </p:cNvPicPr>
          <p:nvPr/>
        </p:nvPicPr>
        <p:blipFill>
          <a:blip r:embed="rId5"/>
          <a:stretch>
            <a:fillRect/>
          </a:stretch>
        </p:blipFill>
        <p:spPr>
          <a:xfrm>
            <a:off x="2209800" y="6256424"/>
            <a:ext cx="7772400" cy="501445"/>
          </a:xfrm>
          <a:prstGeom prst="rect">
            <a:avLst/>
          </a:prstGeom>
        </p:spPr>
      </p:pic>
      <p:sp>
        <p:nvSpPr>
          <p:cNvPr id="4" name="Slide Number Placeholder 3">
            <a:extLst>
              <a:ext uri="{FF2B5EF4-FFF2-40B4-BE49-F238E27FC236}">
                <a16:creationId xmlns:a16="http://schemas.microsoft.com/office/drawing/2014/main" id="{F2E1D5F2-A150-A153-FBA6-9D28066463EE}"/>
              </a:ext>
            </a:extLst>
          </p:cNvPr>
          <p:cNvSpPr>
            <a:spLocks noGrp="1"/>
          </p:cNvSpPr>
          <p:nvPr>
            <p:ph type="sldNum" sz="quarter" idx="4294967295"/>
          </p:nvPr>
        </p:nvSpPr>
        <p:spPr>
          <a:xfrm>
            <a:off x="9448800" y="6356350"/>
            <a:ext cx="2743200" cy="365125"/>
          </a:xfrm>
        </p:spPr>
        <p:txBody>
          <a:bodyPr/>
          <a:lstStyle/>
          <a:p>
            <a:fld id="{A5B56432-4C90-4F05-B8D0-B4F6788E1284}" type="slidenum">
              <a:rPr lang="en-US" smtClean="0"/>
              <a:pPr/>
              <a:t>16</a:t>
            </a:fld>
            <a:endParaRPr lang="en-US"/>
          </a:p>
        </p:txBody>
      </p:sp>
      <p:sp>
        <p:nvSpPr>
          <p:cNvPr id="14" name="Rectangle 13">
            <a:extLst>
              <a:ext uri="{FF2B5EF4-FFF2-40B4-BE49-F238E27FC236}">
                <a16:creationId xmlns:a16="http://schemas.microsoft.com/office/drawing/2014/main" id="{0FD85751-FCE9-80DB-CD1E-CDD08BC3A37F}"/>
              </a:ext>
              <a:ext uri="{C183D7F6-B498-43B3-948B-1728B52AA6E4}">
                <adec:decorative xmlns:adec="http://schemas.microsoft.com/office/drawing/2017/decorative" val="1"/>
              </a:ext>
            </a:extLst>
          </p:cNvPr>
          <p:cNvSpPr/>
          <p:nvPr/>
        </p:nvSpPr>
        <p:spPr>
          <a:xfrm>
            <a:off x="8861196" y="6334833"/>
            <a:ext cx="1040562"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A31DE98-8E57-AB51-3C21-B8EB92405697}"/>
              </a:ext>
              <a:ext uri="{C183D7F6-B498-43B3-948B-1728B52AA6E4}">
                <adec:decorative xmlns:adec="http://schemas.microsoft.com/office/drawing/2017/decorative" val="1"/>
              </a:ext>
            </a:extLst>
          </p:cNvPr>
          <p:cNvSpPr/>
          <p:nvPr/>
        </p:nvSpPr>
        <p:spPr>
          <a:xfrm>
            <a:off x="7594154" y="6334833"/>
            <a:ext cx="1186599"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E52CD431-12CC-3CD7-E5E5-64121113109D}"/>
              </a:ext>
              <a:ext uri="{C183D7F6-B498-43B3-948B-1728B52AA6E4}">
                <adec:decorative xmlns:adec="http://schemas.microsoft.com/office/drawing/2017/decorative" val="1"/>
              </a:ext>
            </a:extLst>
          </p:cNvPr>
          <p:cNvSpPr/>
          <p:nvPr/>
        </p:nvSpPr>
        <p:spPr>
          <a:xfrm>
            <a:off x="4268457" y="6334833"/>
            <a:ext cx="779793"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A6A0440D-1E30-97FF-00F8-0ABAF3893B83}"/>
              </a:ext>
              <a:ext uri="{C183D7F6-B498-43B3-948B-1728B52AA6E4}">
                <adec:decorative xmlns:adec="http://schemas.microsoft.com/office/drawing/2017/decorative" val="1"/>
              </a:ext>
            </a:extLst>
          </p:cNvPr>
          <p:cNvSpPr/>
          <p:nvPr/>
        </p:nvSpPr>
        <p:spPr>
          <a:xfrm>
            <a:off x="3384550" y="6334833"/>
            <a:ext cx="768350"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876718B4-2180-F077-BFE4-728FB862213A}"/>
              </a:ext>
              <a:ext uri="{C183D7F6-B498-43B3-948B-1728B52AA6E4}">
                <adec:decorative xmlns:adec="http://schemas.microsoft.com/office/drawing/2017/decorative" val="1"/>
              </a:ext>
            </a:extLst>
          </p:cNvPr>
          <p:cNvSpPr/>
          <p:nvPr/>
        </p:nvSpPr>
        <p:spPr>
          <a:xfrm>
            <a:off x="2315832" y="6334833"/>
            <a:ext cx="913143"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0732F527-DBDB-E5DC-7124-E9B65CDAA924}"/>
              </a:ext>
              <a:ext uri="{C183D7F6-B498-43B3-948B-1728B52AA6E4}">
                <adec:decorative xmlns:adec="http://schemas.microsoft.com/office/drawing/2017/decorative" val="1"/>
              </a:ext>
            </a:extLst>
          </p:cNvPr>
          <p:cNvSpPr/>
          <p:nvPr/>
        </p:nvSpPr>
        <p:spPr>
          <a:xfrm>
            <a:off x="6347268" y="6334833"/>
            <a:ext cx="1186599" cy="34290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26495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E9CC5A-C68A-B806-C8DF-535F80D5EFF3}"/>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3DFB81A6-DEFE-5461-7894-EEC9AB454CCF}"/>
              </a:ext>
              <a:ext uri="{C183D7F6-B498-43B3-948B-1728B52AA6E4}">
                <adec:decorative xmlns:adec="http://schemas.microsoft.com/office/drawing/2017/decorative" val="1"/>
              </a:ext>
            </a:extLst>
          </p:cNvPr>
          <p:cNvSpPr/>
          <p:nvPr/>
        </p:nvSpPr>
        <p:spPr>
          <a:xfrm>
            <a:off x="0" y="0"/>
            <a:ext cx="12192000" cy="6858000"/>
          </a:xfrm>
          <a:prstGeom prst="rect">
            <a:avLst/>
          </a:prstGeom>
          <a:solidFill>
            <a:srgbClr val="00A5D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srgbClr val="00A5D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4275D96-290B-2160-5CE8-A03D7D09A395}"/>
              </a:ext>
            </a:extLst>
          </p:cNvPr>
          <p:cNvSpPr>
            <a:spLocks noGrp="1"/>
          </p:cNvSpPr>
          <p:nvPr>
            <p:ph type="title"/>
          </p:nvPr>
        </p:nvSpPr>
        <p:spPr>
          <a:xfrm>
            <a:off x="838200" y="2266363"/>
            <a:ext cx="10515600" cy="1617268"/>
          </a:xfrm>
        </p:spPr>
        <p:txBody>
          <a:bodyPr>
            <a:normAutofit/>
          </a:bodyPr>
          <a:lstStyle/>
          <a:p>
            <a:pPr algn="ctr"/>
            <a:r>
              <a:rPr lang="en-US" sz="4000" b="1">
                <a:solidFill>
                  <a:schemeClr val="bg1"/>
                </a:solidFill>
                <a:latin typeface="Arial" panose="020B0604020202020204" pitchFamily="34" charset="0"/>
                <a:cs typeface="Arial" panose="020B0604020202020204" pitchFamily="34" charset="0"/>
              </a:rPr>
              <a:t>Q&amp;A</a:t>
            </a:r>
          </a:p>
        </p:txBody>
      </p:sp>
      <p:sp>
        <p:nvSpPr>
          <p:cNvPr id="6" name="Slide Number Placeholder 5">
            <a:extLst>
              <a:ext uri="{FF2B5EF4-FFF2-40B4-BE49-F238E27FC236}">
                <a16:creationId xmlns:a16="http://schemas.microsoft.com/office/drawing/2014/main" id="{AEF16075-8E2E-B07E-01C1-15680838D75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75F71D1-CDF5-4F87-AC99-3FCF0E7D3F9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216189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18">
            <a:extLst>
              <a:ext uri="{FF2B5EF4-FFF2-40B4-BE49-F238E27FC236}">
                <a16:creationId xmlns:a16="http://schemas.microsoft.com/office/drawing/2014/main" id="{FEF18A19-9618-497F-AAB3-8C56D1C64ACE}"/>
              </a:ext>
            </a:extLst>
          </p:cNvPr>
          <p:cNvSpPr txBox="1">
            <a:spLocks noGrp="1" noChangeArrowheads="1"/>
          </p:cNvSpPr>
          <p:nvPr>
            <p:ph type="title" idx="4294967295"/>
          </p:nvPr>
        </p:nvSpPr>
        <p:spPr bwMode="auto">
          <a:xfrm>
            <a:off x="357822" y="2181841"/>
            <a:ext cx="11355389" cy="694267"/>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marL="0" marR="0" lvl="0" indent="0" algn="ctr" defTabSz="609585" rtl="0" eaLnBrk="1" fontAlgn="base" latinLnBrk="0" hangingPunct="1">
              <a:lnSpc>
                <a:spcPct val="100000"/>
              </a:lnSpc>
              <a:spcBef>
                <a:spcPct val="0"/>
              </a:spcBef>
              <a:spcAft>
                <a:spcPct val="0"/>
              </a:spcAft>
              <a:buClrTx/>
              <a:buSzTx/>
              <a:buFontTx/>
              <a:buNone/>
              <a:tabLst/>
              <a:defRPr/>
            </a:pPr>
            <a:r>
              <a:rPr kumimoji="0" lang="en-US" altLang="en-US" sz="4800" b="1" i="0" u="none" strike="noStrike" kern="1200" cap="none" spc="0" normalizeH="0" baseline="0" noProof="0" dirty="0">
                <a:ln>
                  <a:noFill/>
                </a:ln>
                <a:solidFill>
                  <a:srgbClr val="EEA420"/>
                </a:solidFill>
                <a:effectLst/>
                <a:uLnTx/>
                <a:uFillTx/>
                <a:latin typeface="Arial" panose="020B0604020202020204" pitchFamily="34" charset="0"/>
                <a:ea typeface="MS PGothic" panose="020B0600070205080204" pitchFamily="34" charset="-128"/>
                <a:cs typeface="+mn-cs"/>
              </a:rPr>
              <a:t>Thank you</a:t>
            </a:r>
          </a:p>
        </p:txBody>
      </p:sp>
      <p:sp>
        <p:nvSpPr>
          <p:cNvPr id="23554" name="Rectangle 19">
            <a:extLst>
              <a:ext uri="{FF2B5EF4-FFF2-40B4-BE49-F238E27FC236}">
                <a16:creationId xmlns:a16="http://schemas.microsoft.com/office/drawing/2014/main" id="{DE0D2C5D-0D3F-4DB2-990E-AA3268565333}"/>
              </a:ext>
            </a:extLst>
          </p:cNvPr>
          <p:cNvSpPr txBox="1">
            <a:spLocks noChangeArrowheads="1"/>
          </p:cNvSpPr>
          <p:nvPr/>
        </p:nvSpPr>
        <p:spPr bwMode="auto">
          <a:xfrm>
            <a:off x="357822" y="2948826"/>
            <a:ext cx="11355388" cy="986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t"/>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algn="ctr" defTabSz="609585" eaLnBrk="1" fontAlgn="base" hangingPunct="1">
              <a:lnSpc>
                <a:spcPct val="116409"/>
              </a:lnSpc>
              <a:spcBef>
                <a:spcPct val="0"/>
              </a:spcBef>
              <a:spcAft>
                <a:spcPct val="0"/>
              </a:spcAft>
            </a:pPr>
            <a:r>
              <a:rPr lang="en-US" altLang="en-US">
                <a:solidFill>
                  <a:srgbClr val="7F7F7F"/>
                </a:solidFill>
                <a:latin typeface="Arial"/>
                <a:ea typeface="MS PGothic"/>
                <a:cs typeface="Calibri"/>
              </a:rPr>
              <a:t>Gas Research  Development &amp; Demonstration</a:t>
            </a:r>
            <a:endParaRPr lang="en-US">
              <a:solidFill>
                <a:srgbClr val="0070C0"/>
              </a:solidFill>
              <a:latin typeface="Arial"/>
              <a:ea typeface="MS PGothic"/>
              <a:cs typeface="Calibri"/>
            </a:endParaRPr>
          </a:p>
        </p:txBody>
      </p:sp>
      <p:sp>
        <p:nvSpPr>
          <p:cNvPr id="3" name="TextBox 2">
            <a:extLst>
              <a:ext uri="{FF2B5EF4-FFF2-40B4-BE49-F238E27FC236}">
                <a16:creationId xmlns:a16="http://schemas.microsoft.com/office/drawing/2014/main" id="{61466D7E-C88F-B266-3F98-52FEBE3E5FD2}"/>
              </a:ext>
            </a:extLst>
          </p:cNvPr>
          <p:cNvSpPr txBox="1"/>
          <p:nvPr/>
        </p:nvSpPr>
        <p:spPr>
          <a:xfrm>
            <a:off x="2444654" y="3684745"/>
            <a:ext cx="7302692" cy="1477328"/>
          </a:xfrm>
          <a:prstGeom prst="rect">
            <a:avLst/>
          </a:prstGeom>
          <a:noFill/>
        </p:spPr>
        <p:txBody>
          <a:bodyPr wrap="square">
            <a:spAutoFit/>
          </a:bodyPr>
          <a:lstStyle/>
          <a:p>
            <a:pPr algn="ctr"/>
            <a:r>
              <a:rPr lang="en-US" sz="1800" b="1" kern="100">
                <a:solidFill>
                  <a:srgbClr val="00B0F0"/>
                </a:solidFill>
                <a:ea typeface="Calibri"/>
              </a:rPr>
              <a:t>Please email your feedback on 2024 &amp; 2025 Plans to </a:t>
            </a:r>
            <a:r>
              <a:rPr lang="en-US" sz="1800" b="1" kern="100">
                <a:solidFill>
                  <a:srgbClr val="0070C0"/>
                </a:solidFill>
                <a:ea typeface="Calibri"/>
                <a:hlinkClick r:id="rId3">
                  <a:extLst>
                    <a:ext uri="{A12FA001-AC4F-418D-AE19-62706E023703}">
                      <ahyp:hlinkClr xmlns:ahyp="http://schemas.microsoft.com/office/drawing/2018/hyperlinkcolor" val="tx"/>
                    </a:ext>
                  </a:extLst>
                </a:hlinkClick>
              </a:rPr>
              <a:t>Innovation@pge.com</a:t>
            </a:r>
            <a:r>
              <a:rPr lang="en-US" sz="1800" b="1" kern="100">
                <a:solidFill>
                  <a:srgbClr val="0070C0"/>
                </a:solidFill>
                <a:ea typeface="Calibri"/>
              </a:rPr>
              <a:t> </a:t>
            </a:r>
            <a:r>
              <a:rPr lang="en-US" sz="1800" b="1" kern="100">
                <a:solidFill>
                  <a:srgbClr val="00B0F0"/>
                </a:solidFill>
                <a:ea typeface="Calibri"/>
              </a:rPr>
              <a:t>by </a:t>
            </a:r>
            <a:r>
              <a:rPr lang="en-US" sz="1800" b="1" kern="100">
                <a:solidFill>
                  <a:srgbClr val="0070C0"/>
                </a:solidFill>
                <a:ea typeface="Calibri"/>
              </a:rPr>
              <a:t>April 29 </a:t>
            </a:r>
            <a:r>
              <a:rPr lang="en-US" sz="1800" b="1" kern="100">
                <a:solidFill>
                  <a:srgbClr val="00B0F0"/>
                </a:solidFill>
                <a:ea typeface="Calibri"/>
              </a:rPr>
              <a:t>to meet our June 1 filing date.  </a:t>
            </a:r>
          </a:p>
          <a:p>
            <a:pPr algn="ctr"/>
            <a:endParaRPr lang="en-US" b="1" kern="100">
              <a:solidFill>
                <a:srgbClr val="00B0F0"/>
              </a:solidFill>
              <a:ea typeface="Calibri"/>
            </a:endParaRPr>
          </a:p>
          <a:p>
            <a:pPr algn="ctr"/>
            <a:r>
              <a:rPr lang="en-US" sz="1800" b="1" kern="100">
                <a:solidFill>
                  <a:srgbClr val="00B0F0"/>
                </a:solidFill>
                <a:ea typeface="Calibri"/>
              </a:rPr>
              <a:t>For more information abou</a:t>
            </a:r>
            <a:r>
              <a:rPr lang="en-US" b="1" kern="100">
                <a:solidFill>
                  <a:srgbClr val="00B0F0"/>
                </a:solidFill>
                <a:ea typeface="Calibri"/>
              </a:rPr>
              <a:t>t our program, v</a:t>
            </a:r>
            <a:r>
              <a:rPr lang="en-US" sz="1800" b="1" kern="100">
                <a:solidFill>
                  <a:srgbClr val="00B0F0"/>
                </a:solidFill>
                <a:ea typeface="Calibri"/>
              </a:rPr>
              <a:t>isit us at </a:t>
            </a:r>
            <a:r>
              <a:rPr lang="en-US" sz="1800" b="1" kern="100">
                <a:solidFill>
                  <a:srgbClr val="00B0F0"/>
                </a:solidFill>
                <a:ea typeface="Calibri"/>
                <a:hlinkClick r:id="rId4"/>
              </a:rPr>
              <a:t>www.</a:t>
            </a:r>
            <a:r>
              <a:rPr lang="en-US" b="1" kern="100">
                <a:solidFill>
                  <a:srgbClr val="0070C0"/>
                </a:solidFill>
                <a:ea typeface="Calibri"/>
                <a:hlinkClick r:id="rId4"/>
              </a:rPr>
              <a:t>pge.com/innovation</a:t>
            </a:r>
            <a:r>
              <a:rPr lang="en-US" b="1" kern="100">
                <a:solidFill>
                  <a:srgbClr val="0070C0"/>
                </a:solidFill>
                <a:ea typeface="Calibri"/>
              </a:rPr>
              <a:t> </a:t>
            </a:r>
          </a:p>
        </p:txBody>
      </p:sp>
    </p:spTree>
    <p:extLst>
      <p:ext uri="{BB962C8B-B14F-4D97-AF65-F5344CB8AC3E}">
        <p14:creationId xmlns:p14="http://schemas.microsoft.com/office/powerpoint/2010/main" val="30403206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16CBC9CB40A3C43B2680CFA23C27204" ma:contentTypeVersion="14" ma:contentTypeDescription="Create a new document." ma:contentTypeScope="" ma:versionID="c7a4074df4fc66c902d1106ac18d0d96">
  <xsd:schema xmlns:xsd="http://www.w3.org/2001/XMLSchema" xmlns:xs="http://www.w3.org/2001/XMLSchema" xmlns:p="http://schemas.microsoft.com/office/2006/metadata/properties" xmlns:ns2="6753868a-e1ea-43b3-a4cc-2f100b712961" xmlns:ns3="1b357a4e-0e93-4a40-910b-4d326e359e95" targetNamespace="http://schemas.microsoft.com/office/2006/metadata/properties" ma:root="true" ma:fieldsID="c3217435b6344f1dd1dc74f55db6ba0a" ns2:_="" ns3:_="">
    <xsd:import namespace="6753868a-e1ea-43b3-a4cc-2f100b712961"/>
    <xsd:import namespace="1b357a4e-0e93-4a40-910b-4d326e359e95"/>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753868a-e1ea-43b3-a4cc-2f100b71296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96df981b-247c-4b11-954d-40cb19519683"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b357a4e-0e93-4a40-910b-4d326e359e9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f9acf73a-5098-4ad9-b7dc-70944cadd88d}" ma:internalName="TaxCatchAll" ma:showField="CatchAllData" ma:web="1b357a4e-0e93-4a40-910b-4d326e359e9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1b357a4e-0e93-4a40-910b-4d326e359e95">
      <UserInfo>
        <DisplayName>Montague, Monique</DisplayName>
        <AccountId>37</AccountId>
        <AccountType/>
      </UserInfo>
      <UserInfo>
        <DisplayName>Lindemann, Jeannette</DisplayName>
        <AccountId>82</AccountId>
        <AccountType/>
      </UserInfo>
      <UserInfo>
        <DisplayName>Ramos, Stephen</DisplayName>
        <AccountId>15</AccountId>
        <AccountType/>
      </UserInfo>
      <UserInfo>
        <DisplayName>Xu, David</DisplayName>
        <AccountId>18</AccountId>
        <AccountType/>
      </UserInfo>
    </SharedWithUsers>
    <lcf76f155ced4ddcb4097134ff3c332f xmlns="6753868a-e1ea-43b3-a4cc-2f100b712961">
      <Terms xmlns="http://schemas.microsoft.com/office/infopath/2007/PartnerControls"/>
    </lcf76f155ced4ddcb4097134ff3c332f>
    <TaxCatchAll xmlns="1b357a4e-0e93-4a40-910b-4d326e359e95" xsi:nil="true"/>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40818DA302BC354CA6FFF639185FC447" ma:contentTypeVersion="23" ma:contentTypeDescription="Create a new document." ma:contentTypeScope="" ma:versionID="6fc9b61386d3cf37603fb540b2421f8d">
  <xsd:schema xmlns:xsd="http://www.w3.org/2001/XMLSchema" xmlns:xs="http://www.w3.org/2001/XMLSchema" xmlns:p="http://schemas.microsoft.com/office/2006/metadata/properties" xmlns:ns2="97e57212-3e02-407f-8b2d-05f7d7f19b15" xmlns:ns3="d5d51782-4b64-49bc-b493-bf5b3c9fa45c" xmlns:ns4="08ed46bb-9959-41ba-85de-bd3f58d59cef" targetNamespace="http://schemas.microsoft.com/office/2006/metadata/properties" ma:root="true" ma:fieldsID="c0c4e6decbeb71c9c73d515ba5743341" ns2:_="" ns3:_="" ns4:_="">
    <xsd:import namespace="97e57212-3e02-407f-8b2d-05f7d7f19b15"/>
    <xsd:import namespace="d5d51782-4b64-49bc-b493-bf5b3c9fa45c"/>
    <xsd:import namespace="08ed46bb-9959-41ba-85de-bd3f58d59cef"/>
    <xsd:element name="properties">
      <xsd:complexType>
        <xsd:sequence>
          <xsd:element name="documentManagement">
            <xsd:complexType>
              <xsd:all>
                <xsd:element ref="ns2:pgeRetentionTriggerDate" minOccurs="0"/>
                <xsd:element ref="ns2:TaxCatchAll" minOccurs="0"/>
                <xsd:element ref="ns2:TaxCatchAllLabel" minOccurs="0"/>
                <xsd:element ref="ns2:mca9ac2a47d44219b4ff213ace4480ec" minOccurs="0"/>
                <xsd:element ref="ns3:MediaServiceMetadata" minOccurs="0"/>
                <xsd:element ref="ns3:MediaServiceFastMetadata" minOccurs="0"/>
                <xsd:element ref="ns3:MediaServiceDateTaken"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4:SharedWithUsers" minOccurs="0"/>
                <xsd:element ref="ns4:SharedWithDetails" minOccurs="0"/>
                <xsd:element ref="ns3:lcf76f155ced4ddcb4097134ff3c332f" minOccurs="0"/>
                <xsd:element ref="ns3:Link" minOccurs="0"/>
                <xsd:element ref="ns3:MediaServiceSearchProperties" minOccurs="0"/>
                <xsd:element ref="ns3:MediaServiceObjectDetectorVersions" minOccurs="0"/>
                <xsd:element ref="ns3:MediaLengthInSecond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7e57212-3e02-407f-8b2d-05f7d7f19b15" elementFormDefault="qualified">
    <xsd:import namespace="http://schemas.microsoft.com/office/2006/documentManagement/types"/>
    <xsd:import namespace="http://schemas.microsoft.com/office/infopath/2007/PartnerControls"/>
    <xsd:element name="pgeRetentionTriggerDate" ma:index="2" nillable="true" ma:displayName="PGE Retention Trigger Date" ma:description="This is a date field it will be populated when an event has occurred that will trigger retention" ma:format="DateOnly" ma:internalName="pgeRetentionTriggerDate">
      <xsd:simpleType>
        <xsd:restriction base="dms:DateTime"/>
      </xsd:simpleType>
    </xsd:element>
    <xsd:element name="TaxCatchAll" ma:index="3" nillable="true" ma:displayName="Taxonomy Catch All Column" ma:hidden="true" ma:list="{ceb523c3-8756-4b49-bbfc-a8f358c0c8ad}" ma:internalName="TaxCatchAll" ma:showField="CatchAllData" ma:web="08ed46bb-9959-41ba-85de-bd3f58d59cef">
      <xsd:complexType>
        <xsd:complexContent>
          <xsd:extension base="dms:MultiChoiceLookup">
            <xsd:sequence>
              <xsd:element name="Value" type="dms:Lookup" maxOccurs="unbounded" minOccurs="0" nillable="true"/>
            </xsd:sequence>
          </xsd:extension>
        </xsd:complexContent>
      </xsd:complexType>
    </xsd:element>
    <xsd:element name="TaxCatchAllLabel" ma:index="4" nillable="true" ma:displayName="Taxonomy Catch All Column1" ma:hidden="true" ma:list="{ceb523c3-8756-4b49-bbfc-a8f358c0c8ad}" ma:internalName="TaxCatchAllLabel" ma:readOnly="true" ma:showField="CatchAllDataLabel" ma:web="08ed46bb-9959-41ba-85de-bd3f58d59cef">
      <xsd:complexType>
        <xsd:complexContent>
          <xsd:extension base="dms:MultiChoiceLookup">
            <xsd:sequence>
              <xsd:element name="Value" type="dms:Lookup" maxOccurs="unbounded" minOccurs="0" nillable="true"/>
            </xsd:sequence>
          </xsd:extension>
        </xsd:complexContent>
      </xsd:complexType>
    </xsd:element>
    <xsd:element name="mca9ac2a47d44219b4ff213ace4480ec" ma:index="6" nillable="true" ma:taxonomy="true" ma:internalName="mca9ac2a47d44219b4ff213ace4480ec" ma:taxonomyFieldName="pgeRecordCategory" ma:displayName="PGE Record Category" ma:default="" ma:fieldId="{6ca9ac2a-47d4-4219-b4ff-213ace4480ec}" ma:sspId="b06c99b3-cd83-43e5-b4c1-d62f316c1e37" ma:termSetId="adcc1c58-aad5-4d6c-b2f3-f9d1112c68e9" ma:anchorId="00000000-0000-0000-0000-00000000000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d5d51782-4b64-49bc-b493-bf5b3c9fa45c" elementFormDefault="qualified">
    <xsd:import namespace="http://schemas.microsoft.com/office/2006/documentManagement/types"/>
    <xsd:import namespace="http://schemas.microsoft.com/office/infopath/2007/PartnerControls"/>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b06c99b3-cd83-43e5-b4c1-d62f316c1e37" ma:termSetId="09814cd3-568e-fe90-9814-8d621ff8fb84" ma:anchorId="fba54fb3-c3e1-fe81-a776-ca4b69148c4d" ma:open="true" ma:isKeyword="false">
      <xsd:complexType>
        <xsd:sequence>
          <xsd:element ref="pc:Terms" minOccurs="0" maxOccurs="1"/>
        </xsd:sequence>
      </xsd:complexType>
    </xsd:element>
    <xsd:element name="Link" ma:index="26" nillable="true" ma:displayName="Link" ma:format="Hyperlink" ma:internalName="Link">
      <xsd:complexType>
        <xsd:complexContent>
          <xsd:extension base="dms:URL">
            <xsd:sequence>
              <xsd:element name="Url" type="dms:ValidUrl" minOccurs="0" nillable="true"/>
              <xsd:element name="Description" type="xsd:string" nillable="true"/>
            </xsd:sequence>
          </xsd:extension>
        </xsd:complexContent>
      </xsd:complex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ObjectDetectorVersions" ma:index="28" nillable="true" ma:displayName="MediaServiceObjectDetectorVersions" ma:hidden="true" ma:indexed="true" ma:internalName="MediaServiceObjectDetectorVersions" ma:readOnly="true">
      <xsd:simpleType>
        <xsd:restriction base="dms:Text"/>
      </xsd:simpleType>
    </xsd:element>
    <xsd:element name="MediaLengthInSeconds" ma:index="29" nillable="true" ma:displayName="MediaLengthInSeconds" ma:hidden="true" ma:internalName="MediaLengthInSeconds" ma:readOnly="true">
      <xsd:simpleType>
        <xsd:restriction base="dms:Unknown"/>
      </xsd:simpleType>
    </xsd:element>
    <xsd:element name="MediaServiceBillingMetadata" ma:index="3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8ed46bb-9959-41ba-85de-bd3f58d59cef" elementFormDefault="qualified">
    <xsd:import namespace="http://schemas.microsoft.com/office/2006/documentManagement/types"/>
    <xsd:import namespace="http://schemas.microsoft.com/office/infopath/2007/PartnerControls"/>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5" ma:displayName="Content Type"/>
        <xsd:element ref="dc:title" minOccurs="0" maxOccurs="1" ma:index="0"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90B0D3C-E8A8-4FA6-B253-F00463C0B606}"/>
</file>

<file path=customXml/itemProps2.xml><?xml version="1.0" encoding="utf-8"?>
<ds:datastoreItem xmlns:ds="http://schemas.openxmlformats.org/officeDocument/2006/customXml" ds:itemID="{93EE34A4-13DE-46B9-AC83-9105F73DF2AE}">
  <ds:schemaRefs>
    <ds:schemaRef ds:uri="http://schemas.microsoft.com/sharepoint/v3/contenttype/forms"/>
  </ds:schemaRefs>
</ds:datastoreItem>
</file>

<file path=customXml/itemProps3.xml><?xml version="1.0" encoding="utf-8"?>
<ds:datastoreItem xmlns:ds="http://schemas.openxmlformats.org/officeDocument/2006/customXml" ds:itemID="{9941870C-1B02-4744-A64F-50CDBFB921E2}">
  <ds:schemaRefs>
    <ds:schemaRef ds:uri="08ed46bb-9959-41ba-85de-bd3f58d59cef"/>
    <ds:schemaRef ds:uri="97e57212-3e02-407f-8b2d-05f7d7f19b15"/>
    <ds:schemaRef ds:uri="d5d51782-4b64-49bc-b493-bf5b3c9fa45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4.xml><?xml version="1.0" encoding="utf-8"?>
<ds:datastoreItem xmlns:ds="http://schemas.openxmlformats.org/officeDocument/2006/customXml" ds:itemID="{F4B68599-4850-4D9A-A727-A26CD989953A}">
  <ds:schemaRefs>
    <ds:schemaRef ds:uri="08ed46bb-9959-41ba-85de-bd3f58d59cef"/>
    <ds:schemaRef ds:uri="97e57212-3e02-407f-8b2d-05f7d7f19b15"/>
    <ds:schemaRef ds:uri="d5d51782-4b64-49bc-b493-bf5b3c9fa45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34</TotalTime>
  <Words>2092</Words>
  <Application>Microsoft Office PowerPoint</Application>
  <PresentationFormat>Widescreen</PresentationFormat>
  <Paragraphs>226</Paragraphs>
  <Slides>18</Slides>
  <Notes>18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Aptos</vt:lpstr>
      <vt:lpstr>Arial</vt:lpstr>
      <vt:lpstr>Calibri</vt:lpstr>
      <vt:lpstr>Calibri Light</vt:lpstr>
      <vt:lpstr>Google Sans</vt:lpstr>
      <vt:lpstr>Symbol</vt:lpstr>
      <vt:lpstr>Times New Roman</vt:lpstr>
      <vt:lpstr>Office Theme</vt:lpstr>
      <vt:lpstr>Pacific Gas &amp; Electric Company Gas Research, Development &amp; Demonstration</vt:lpstr>
      <vt:lpstr>PG&amp;E Gas RD&amp;D Overview</vt:lpstr>
      <vt:lpstr>PG&amp;E Gas RD&amp;D Overview Cont.</vt:lpstr>
      <vt:lpstr>Theme 1: Gas System Integrity</vt:lpstr>
      <vt:lpstr>2024/2025 Initiative 1: Geohazard Risk Management</vt:lpstr>
      <vt:lpstr>2024/2025 Initiative 2: Compliance with New Regulations</vt:lpstr>
      <vt:lpstr>2024/2025 Initiative 3: Storage Wells</vt:lpstr>
      <vt:lpstr>2024/2025 Initiative 4: Revised Emission Calculation Methodologies</vt:lpstr>
      <vt:lpstr>2024/2025 Initiative 5: Efficient Methane Leak Repair</vt:lpstr>
      <vt:lpstr>2024/2025 Initiative 6: Advanced Methane Leak Detection</vt:lpstr>
      <vt:lpstr>Theme 2: Decarbonization</vt:lpstr>
      <vt:lpstr>Decarbonization Background</vt:lpstr>
      <vt:lpstr>2024/2025 Initiative 1: Impact of Hydrogen </vt:lpstr>
      <vt:lpstr>2024/2025 Initiative 2: Integrating Cleaner Fuels </vt:lpstr>
      <vt:lpstr>2024/2025 Initiative 3: Energy Efficiency </vt:lpstr>
      <vt:lpstr>2024/2025 Initiative 4: Networked Geothermal </vt:lpstr>
      <vt:lpstr>Q&amp;A</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Chiara Scaramuzzino</dc:creator>
  <cp:lastModifiedBy>Jamshed, Zara</cp:lastModifiedBy>
  <cp:revision>3</cp:revision>
  <dcterms:created xsi:type="dcterms:W3CDTF">2024-01-16T21:47:20Z</dcterms:created>
  <dcterms:modified xsi:type="dcterms:W3CDTF">2025-04-16T21:38:27Z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0x010100C16CBC9CB40A3C43B2680CFA23C27204</vt:lpwstr>
  </property>
  <property fmtid="{D5CDD505-2E9C-101B-9397-08002B2CF9AE}" pid="4" name="pgeRecordCategory">
    <vt:lpwstr/>
  </property>
</Properties>
</file>