
<file path=[Content_Types].xml><?xml version="1.0" encoding="utf-8"?>
<Types xmlns="http://schemas.openxmlformats.org/package/2006/content-types">
  <Default Extension="bin" ContentType="application/vnd.openxmlformats-officedocument.presentationml.printerSettings"/>
  <Default Extension="png" ContentType="image/png"/>
  <Default Extension="jpeg" ContentType="image/jpeg"/>
  <Default Extension="rels" ContentType="application/vnd.openxmlformats-package.relationships+xml"/>
  <Default Extension="emf" ContentType="image/x-emf"/>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s/slide14.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Masters/slideMaster2.xml" ContentType="application/vnd.openxmlformats-officedocument.presentationml.slideMaster+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34.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5.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commentAuthors.xml" ContentType="application/vnd.openxmlformats-officedocument.presentationml.commentAuthors+xml"/>
  <Override PartName="/ppt/charts/chart1.xml" ContentType="application/vnd.openxmlformats-officedocument.drawingml.chart+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ppt/charts/style1.xml" ContentType="application/vnd.ms-office.chartstyle+xml"/>
  <Override PartName="/ppt/charts/colors1.xml" ContentType="application/vnd.ms-office.chartcolorstyle+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 id="2147483759" r:id="rId2"/>
  </p:sldMasterIdLst>
  <p:notesMasterIdLst>
    <p:notesMasterId r:id="rId17"/>
  </p:notesMasterIdLst>
  <p:sldIdLst>
    <p:sldId id="497" r:id="rId3"/>
    <p:sldId id="499" r:id="rId4"/>
    <p:sldId id="510" r:id="rId5"/>
    <p:sldId id="511" r:id="rId6"/>
    <p:sldId id="530" r:id="rId7"/>
    <p:sldId id="536" r:id="rId8"/>
    <p:sldId id="526" r:id="rId9"/>
    <p:sldId id="525" r:id="rId10"/>
    <p:sldId id="527" r:id="rId11"/>
    <p:sldId id="517" r:id="rId12"/>
    <p:sldId id="528" r:id="rId13"/>
    <p:sldId id="514" r:id="rId14"/>
    <p:sldId id="533" r:id="rId15"/>
    <p:sldId id="532" r:id="rId16"/>
  </p:sldIdLst>
  <p:sldSz cx="9144000" cy="6858000" type="screen4x3"/>
  <p:notesSz cx="6934200" cy="92202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1632">
          <p15:clr>
            <a:srgbClr val="A4A3A4"/>
          </p15:clr>
        </p15:guide>
        <p15:guide id="2" pos="2880">
          <p15:clr>
            <a:srgbClr val="A4A3A4"/>
          </p15:clr>
        </p15:guide>
      </p15:sldGuideLst>
    </p:ext>
    <p:ext uri="{2D200454-40CA-4A62-9FC3-DE9A4176ACB9}">
      <p15:notesGuideLst xmlns:p15="http://schemas.microsoft.com/office/powerpoint/2012/main" xmlns="">
        <p15:guide id="1" orient="horz" pos="2904">
          <p15:clr>
            <a:srgbClr val="A4A3A4"/>
          </p15:clr>
        </p15:guide>
        <p15:guide id="2" pos="218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erdun, Gary" initials="VG"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42" autoAdjust="0"/>
    <p:restoredTop sz="85528" autoAdjust="0"/>
  </p:normalViewPr>
  <p:slideViewPr>
    <p:cSldViewPr>
      <p:cViewPr varScale="1">
        <p:scale>
          <a:sx n="94" d="100"/>
          <a:sy n="94" d="100"/>
        </p:scale>
        <p:origin x="-1736" y="-112"/>
      </p:cViewPr>
      <p:guideLst>
        <p:guide orient="horz" pos="1632"/>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howGuides="1">
      <p:cViewPr varScale="1">
        <p:scale>
          <a:sx n="100" d="100"/>
          <a:sy n="100" d="100"/>
        </p:scale>
        <p:origin x="-3564" y="-96"/>
      </p:cViewPr>
      <p:guideLst>
        <p:guide orient="horz" pos="2904"/>
        <p:guide pos="218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printerSettings" Target="printerSettings/printerSettings1.bin"/><Relationship Id="rId8" Type="http://schemas.openxmlformats.org/officeDocument/2006/relationships/slide" Target="slides/slide6.xml"/><Relationship Id="rId26" Type="http://schemas.openxmlformats.org/officeDocument/2006/relationships/customXml" Target="../customXml/item3.xml"/><Relationship Id="rId2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notesMaster" Target="notesMasters/notesMaster1.xml"/><Relationship Id="rId7" Type="http://schemas.openxmlformats.org/officeDocument/2006/relationships/slide" Target="slides/slide5.xml"/><Relationship Id="rId25" Type="http://schemas.openxmlformats.org/officeDocument/2006/relationships/customXml" Target="../customXml/item2.xml"/><Relationship Id="rId20" Type="http://schemas.openxmlformats.org/officeDocument/2006/relationships/presProps" Target="presProps.xml"/><Relationship Id="rId16" Type="http://schemas.openxmlformats.org/officeDocument/2006/relationships/slide" Target="slides/slide14.xml"/><Relationship Id="rId2" Type="http://schemas.openxmlformats.org/officeDocument/2006/relationships/slideMaster" Target="slideMasters/slideMaster2.xml"/><Relationship Id="rId11" Type="http://schemas.openxmlformats.org/officeDocument/2006/relationships/slide" Target="slides/slide9.xml"/><Relationship Id="rId1" Type="http://schemas.openxmlformats.org/officeDocument/2006/relationships/slideMaster" Target="slideMasters/slideMaster1.xml"/><Relationship Id="rId6" Type="http://schemas.openxmlformats.org/officeDocument/2006/relationships/slide" Target="slides/slide4.xml"/><Relationship Id="rId24" Type="http://schemas.openxmlformats.org/officeDocument/2006/relationships/customXml" Target="../customXml/item1.xml"/><Relationship Id="rId23" Type="http://schemas.openxmlformats.org/officeDocument/2006/relationships/tableStyles" Target="tableStyles.xml"/><Relationship Id="rId15" Type="http://schemas.openxmlformats.org/officeDocument/2006/relationships/slide" Target="slides/slide1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commentAuthors" Target="commentAuthors.xml"/><Relationship Id="rId9" Type="http://schemas.openxmlformats.org/officeDocument/2006/relationships/slide" Target="slides/slide7.xml"/><Relationship Id="rId22" Type="http://schemas.openxmlformats.org/officeDocument/2006/relationships/theme" Target="theme/theme1.xml"/><Relationship Id="rId14" Type="http://schemas.openxmlformats.org/officeDocument/2006/relationships/slide" Target="slides/slide12.xml"/><Relationship Id="rId4" Type="http://schemas.openxmlformats.org/officeDocument/2006/relationships/slide" Target="slides/slide2.xml"/><Relationship Id="rId27" Type="http://schemas.openxmlformats.org/officeDocument/2006/relationships/customXml" Target="../customXml/item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 Id="rId2" Type="http://schemas.microsoft.com/office/2011/relationships/chartStyle" Target="style1.xml"/><Relationship Id="rId3" Type="http://schemas.microsoft.com/office/2011/relationships/chartColorStyle" Target="colors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v>Desktop Margin to CEC Limit</c:v>
          </c:tx>
          <c:spPr>
            <a:ln w="28575" cap="rnd">
              <a:solidFill>
                <a:schemeClr val="accent1"/>
              </a:solidFill>
              <a:round/>
            </a:ln>
            <a:effectLst/>
          </c:spPr>
          <c:marker>
            <c:symbol val="none"/>
          </c:marker>
          <c:val>
            <c:numRef>
              <c:f>Data!$AM$7:$AM$415</c:f>
              <c:numCache>
                <c:formatCode>0.00</c:formatCode>
                <c:ptCount val="168"/>
                <c:pt idx="0">
                  <c:v>35.0074</c:v>
                </c:pt>
                <c:pt idx="1">
                  <c:v>32.248</c:v>
                </c:pt>
                <c:pt idx="2">
                  <c:v>31.94139999999999</c:v>
                </c:pt>
                <c:pt idx="3">
                  <c:v>31.63480000000001</c:v>
                </c:pt>
                <c:pt idx="4">
                  <c:v>29.78687799999999</c:v>
                </c:pt>
                <c:pt idx="5">
                  <c:v>27.44186000000001</c:v>
                </c:pt>
                <c:pt idx="6">
                  <c:v>23.49028000000001</c:v>
                </c:pt>
                <c:pt idx="7">
                  <c:v>21.783304</c:v>
                </c:pt>
                <c:pt idx="8">
                  <c:v>21.28714</c:v>
                </c:pt>
                <c:pt idx="9">
                  <c:v>20.90009999999999</c:v>
                </c:pt>
                <c:pt idx="10">
                  <c:v>20.37172</c:v>
                </c:pt>
                <c:pt idx="11">
                  <c:v>18.74884</c:v>
                </c:pt>
                <c:pt idx="12">
                  <c:v>18.38402000000001</c:v>
                </c:pt>
                <c:pt idx="13">
                  <c:v>17.84528</c:v>
                </c:pt>
                <c:pt idx="14">
                  <c:v>17.21058399999999</c:v>
                </c:pt>
                <c:pt idx="15">
                  <c:v>15.01498</c:v>
                </c:pt>
                <c:pt idx="16">
                  <c:v>10.65940000000001</c:v>
                </c:pt>
                <c:pt idx="17">
                  <c:v>8.732200000000002</c:v>
                </c:pt>
                <c:pt idx="18">
                  <c:v>6.659021600000003</c:v>
                </c:pt>
                <c:pt idx="19">
                  <c:v>1.739309800000029</c:v>
                </c:pt>
                <c:pt idx="20">
                  <c:v>0.605905577329338</c:v>
                </c:pt>
                <c:pt idx="21">
                  <c:v>0.34666274665291</c:v>
                </c:pt>
                <c:pt idx="22">
                  <c:v>-0.445199999999986</c:v>
                </c:pt>
                <c:pt idx="23">
                  <c:v>-0.504226399999979</c:v>
                </c:pt>
                <c:pt idx="24">
                  <c:v>-4.400359599999987</c:v>
                </c:pt>
                <c:pt idx="25">
                  <c:v>-5.346001999999999</c:v>
                </c:pt>
                <c:pt idx="26">
                  <c:v>-6.972121253347082</c:v>
                </c:pt>
                <c:pt idx="27">
                  <c:v>-9.601898000000011</c:v>
                </c:pt>
                <c:pt idx="28">
                  <c:v>-14.4202</c:v>
                </c:pt>
                <c:pt idx="29">
                  <c:v>-23.79059999999998</c:v>
                </c:pt>
                <c:pt idx="30">
                  <c:v>-25.49879999999995</c:v>
                </c:pt>
                <c:pt idx="31">
                  <c:v>-25.50285999999997</c:v>
                </c:pt>
                <c:pt idx="32">
                  <c:v>-25.62549999999998</c:v>
                </c:pt>
                <c:pt idx="33">
                  <c:v>-26.92431485334708</c:v>
                </c:pt>
                <c:pt idx="34">
                  <c:v>-27.00519999999998</c:v>
                </c:pt>
                <c:pt idx="35">
                  <c:v>-28.54659999999998</c:v>
                </c:pt>
                <c:pt idx="36">
                  <c:v>-29.28281382157082</c:v>
                </c:pt>
                <c:pt idx="37">
                  <c:v>-29.70123485334707</c:v>
                </c:pt>
                <c:pt idx="38">
                  <c:v>-30.67947620234281</c:v>
                </c:pt>
                <c:pt idx="39">
                  <c:v>-31.27352199999999</c:v>
                </c:pt>
                <c:pt idx="40">
                  <c:v>-32.00311848252605</c:v>
                </c:pt>
                <c:pt idx="41">
                  <c:v>-32.20164399999999</c:v>
                </c:pt>
                <c:pt idx="42">
                  <c:v>-32.23599485334706</c:v>
                </c:pt>
                <c:pt idx="43">
                  <c:v>-32.73491909585226</c:v>
                </c:pt>
                <c:pt idx="44">
                  <c:v>-32.893004</c:v>
                </c:pt>
                <c:pt idx="45">
                  <c:v>-33.065818</c:v>
                </c:pt>
                <c:pt idx="46">
                  <c:v>-33.581424</c:v>
                </c:pt>
                <c:pt idx="47">
                  <c:v>-33.95494</c:v>
                </c:pt>
                <c:pt idx="48">
                  <c:v>-34.36660000000001</c:v>
                </c:pt>
                <c:pt idx="49">
                  <c:v>-34.638076</c:v>
                </c:pt>
                <c:pt idx="50">
                  <c:v>-35.00552999999998</c:v>
                </c:pt>
                <c:pt idx="51">
                  <c:v>-35.57241382157086</c:v>
                </c:pt>
                <c:pt idx="52">
                  <c:v>-35.76075382157086</c:v>
                </c:pt>
                <c:pt idx="53">
                  <c:v>-35.9942807933275</c:v>
                </c:pt>
                <c:pt idx="54">
                  <c:v>-37.43259999999998</c:v>
                </c:pt>
                <c:pt idx="55">
                  <c:v>-37.78404599999999</c:v>
                </c:pt>
                <c:pt idx="56">
                  <c:v>-38.59516999999998</c:v>
                </c:pt>
                <c:pt idx="57">
                  <c:v>-39.324838</c:v>
                </c:pt>
                <c:pt idx="58">
                  <c:v>-41.11127799999998</c:v>
                </c:pt>
                <c:pt idx="59">
                  <c:v>-42.76862399999998</c:v>
                </c:pt>
                <c:pt idx="60">
                  <c:v>-42.90622879332752</c:v>
                </c:pt>
                <c:pt idx="61">
                  <c:v>-44.306736</c:v>
                </c:pt>
                <c:pt idx="62">
                  <c:v>-44.54757799999998</c:v>
                </c:pt>
                <c:pt idx="63">
                  <c:v>-45.33036</c:v>
                </c:pt>
                <c:pt idx="64">
                  <c:v>-45.580624</c:v>
                </c:pt>
                <c:pt idx="65">
                  <c:v>-45.76435399999997</c:v>
                </c:pt>
                <c:pt idx="66">
                  <c:v>-47.43897799999996</c:v>
                </c:pt>
                <c:pt idx="67">
                  <c:v>-47.503854</c:v>
                </c:pt>
                <c:pt idx="68">
                  <c:v>-48.721564398891</c:v>
                </c:pt>
                <c:pt idx="69">
                  <c:v>-49.25179485334705</c:v>
                </c:pt>
                <c:pt idx="70">
                  <c:v>-49.27118</c:v>
                </c:pt>
                <c:pt idx="71">
                  <c:v>-49.51618599999998</c:v>
                </c:pt>
                <c:pt idx="72">
                  <c:v>-50.64840000000001</c:v>
                </c:pt>
                <c:pt idx="73">
                  <c:v>-50.69740381182172</c:v>
                </c:pt>
                <c:pt idx="74">
                  <c:v>-51.1296</c:v>
                </c:pt>
                <c:pt idx="75">
                  <c:v>-51.20306399999997</c:v>
                </c:pt>
                <c:pt idx="76">
                  <c:v>-51.40705382157083</c:v>
                </c:pt>
                <c:pt idx="77">
                  <c:v>-52.35696439889096</c:v>
                </c:pt>
                <c:pt idx="78">
                  <c:v>-53.10059999999998</c:v>
                </c:pt>
                <c:pt idx="79">
                  <c:v>-53.1882</c:v>
                </c:pt>
                <c:pt idx="80">
                  <c:v>-53.49910879332751</c:v>
                </c:pt>
                <c:pt idx="81">
                  <c:v>-53.56299999999998</c:v>
                </c:pt>
                <c:pt idx="82">
                  <c:v>-53.579156</c:v>
                </c:pt>
                <c:pt idx="83">
                  <c:v>-53.66261799999998</c:v>
                </c:pt>
                <c:pt idx="84">
                  <c:v>-54.11566799999997</c:v>
                </c:pt>
                <c:pt idx="85">
                  <c:v>-54.30894399999998</c:v>
                </c:pt>
                <c:pt idx="86">
                  <c:v>-54.968716</c:v>
                </c:pt>
                <c:pt idx="87">
                  <c:v>-56.75605342343535</c:v>
                </c:pt>
                <c:pt idx="88">
                  <c:v>-57.41566399999996</c:v>
                </c:pt>
                <c:pt idx="89">
                  <c:v>-59.70374599999998</c:v>
                </c:pt>
                <c:pt idx="90">
                  <c:v>-60.21085382157082</c:v>
                </c:pt>
                <c:pt idx="91">
                  <c:v>-60.214804</c:v>
                </c:pt>
                <c:pt idx="92">
                  <c:v>-62.21485551808433</c:v>
                </c:pt>
                <c:pt idx="93">
                  <c:v>-62.24584999999996</c:v>
                </c:pt>
                <c:pt idx="94">
                  <c:v>-62.263564398891</c:v>
                </c:pt>
                <c:pt idx="95">
                  <c:v>-62.28388199999998</c:v>
                </c:pt>
                <c:pt idx="96">
                  <c:v>-63.356808</c:v>
                </c:pt>
                <c:pt idx="97">
                  <c:v>-63.70945382157081</c:v>
                </c:pt>
                <c:pt idx="98">
                  <c:v>-63.80358199999998</c:v>
                </c:pt>
                <c:pt idx="99">
                  <c:v>-63.92015800000002</c:v>
                </c:pt>
                <c:pt idx="100">
                  <c:v>-63.94964314421137</c:v>
                </c:pt>
                <c:pt idx="101">
                  <c:v>-66.02003799999999</c:v>
                </c:pt>
                <c:pt idx="102">
                  <c:v>-67.19617799999999</c:v>
                </c:pt>
                <c:pt idx="103">
                  <c:v>-67.37822025285681</c:v>
                </c:pt>
                <c:pt idx="104">
                  <c:v>-68.16466</c:v>
                </c:pt>
                <c:pt idx="105">
                  <c:v>-68.311164</c:v>
                </c:pt>
                <c:pt idx="106">
                  <c:v>-68.52487399999998</c:v>
                </c:pt>
                <c:pt idx="107">
                  <c:v>-68.911524</c:v>
                </c:pt>
                <c:pt idx="108">
                  <c:v>-69.30650199999995</c:v>
                </c:pt>
                <c:pt idx="109">
                  <c:v>-69.55634086343532</c:v>
                </c:pt>
                <c:pt idx="110">
                  <c:v>-70.34052199999996</c:v>
                </c:pt>
                <c:pt idx="111">
                  <c:v>-70.82995799999999</c:v>
                </c:pt>
                <c:pt idx="112">
                  <c:v>-71.37806436804375</c:v>
                </c:pt>
                <c:pt idx="113">
                  <c:v>-72.0076294931004</c:v>
                </c:pt>
                <c:pt idx="114">
                  <c:v>-72.7320790393372</c:v>
                </c:pt>
                <c:pt idx="115">
                  <c:v>-72.7579690393372</c:v>
                </c:pt>
                <c:pt idx="116">
                  <c:v>-75.66550199999996</c:v>
                </c:pt>
                <c:pt idx="117">
                  <c:v>-76.747111895742</c:v>
                </c:pt>
                <c:pt idx="118">
                  <c:v>-77.44877199999995</c:v>
                </c:pt>
                <c:pt idx="119">
                  <c:v>-77.92725382157082</c:v>
                </c:pt>
                <c:pt idx="120">
                  <c:v>-79.81177831977487</c:v>
                </c:pt>
                <c:pt idx="121">
                  <c:v>-81.13410400000002</c:v>
                </c:pt>
                <c:pt idx="122">
                  <c:v>-82.192624</c:v>
                </c:pt>
                <c:pt idx="123">
                  <c:v>-82.40778599999998</c:v>
                </c:pt>
                <c:pt idx="124">
                  <c:v>-82.79481000000002</c:v>
                </c:pt>
                <c:pt idx="125">
                  <c:v>-83.0092340977821</c:v>
                </c:pt>
                <c:pt idx="126">
                  <c:v>-83.1891147933275</c:v>
                </c:pt>
                <c:pt idx="127">
                  <c:v>-83.6146208533471</c:v>
                </c:pt>
                <c:pt idx="128">
                  <c:v>-83.90088122743934</c:v>
                </c:pt>
                <c:pt idx="129">
                  <c:v>-84.49335199999998</c:v>
                </c:pt>
                <c:pt idx="130">
                  <c:v>-85.65276439889094</c:v>
                </c:pt>
                <c:pt idx="131">
                  <c:v>-86.04928799999996</c:v>
                </c:pt>
                <c:pt idx="132">
                  <c:v>-86.36441799999997</c:v>
                </c:pt>
                <c:pt idx="133">
                  <c:v>-86.848215684848</c:v>
                </c:pt>
                <c:pt idx="134">
                  <c:v>-87.33410731307121</c:v>
                </c:pt>
                <c:pt idx="135">
                  <c:v>-87.34408599999997</c:v>
                </c:pt>
                <c:pt idx="136">
                  <c:v>-87.97425697368091</c:v>
                </c:pt>
                <c:pt idx="137">
                  <c:v>-88.598674</c:v>
                </c:pt>
                <c:pt idx="138">
                  <c:v>-89.71675</c:v>
                </c:pt>
                <c:pt idx="139">
                  <c:v>-89.7697436802133</c:v>
                </c:pt>
                <c:pt idx="140">
                  <c:v>-90.08145886343532</c:v>
                </c:pt>
                <c:pt idx="141">
                  <c:v>-90.28731886343532</c:v>
                </c:pt>
                <c:pt idx="142">
                  <c:v>-91.54337399999997</c:v>
                </c:pt>
                <c:pt idx="143">
                  <c:v>-92.17240524372743</c:v>
                </c:pt>
                <c:pt idx="144">
                  <c:v>-94.06196799999996</c:v>
                </c:pt>
                <c:pt idx="145">
                  <c:v>-94.06782399999998</c:v>
                </c:pt>
                <c:pt idx="146">
                  <c:v>-94.17901799999997</c:v>
                </c:pt>
                <c:pt idx="147">
                  <c:v>-94.73230599999992</c:v>
                </c:pt>
                <c:pt idx="148">
                  <c:v>-96.32017599999996</c:v>
                </c:pt>
                <c:pt idx="149">
                  <c:v>-96.55597328252604</c:v>
                </c:pt>
                <c:pt idx="150">
                  <c:v>-96.66389599999998</c:v>
                </c:pt>
                <c:pt idx="151">
                  <c:v>-96.97208212379311</c:v>
                </c:pt>
                <c:pt idx="152">
                  <c:v>-99.15322799999998</c:v>
                </c:pt>
                <c:pt idx="153">
                  <c:v>-100.61223</c:v>
                </c:pt>
                <c:pt idx="154">
                  <c:v>-102.580204</c:v>
                </c:pt>
                <c:pt idx="155">
                  <c:v>-103.169574</c:v>
                </c:pt>
                <c:pt idx="156">
                  <c:v>-107.965944</c:v>
                </c:pt>
                <c:pt idx="157">
                  <c:v>-111.2191053130712</c:v>
                </c:pt>
                <c:pt idx="158">
                  <c:v>-111.8458919999999</c:v>
                </c:pt>
                <c:pt idx="159">
                  <c:v>-121.3605573130712</c:v>
                </c:pt>
                <c:pt idx="160">
                  <c:v>-128.44222</c:v>
                </c:pt>
                <c:pt idx="161">
                  <c:v>-129.04442</c:v>
                </c:pt>
                <c:pt idx="162">
                  <c:v>-131.0795147933275</c:v>
                </c:pt>
                <c:pt idx="163">
                  <c:v>-132.0352513130712</c:v>
                </c:pt>
                <c:pt idx="164">
                  <c:v>-134.9133287933275</c:v>
                </c:pt>
                <c:pt idx="165">
                  <c:v>-156.08002</c:v>
                </c:pt>
                <c:pt idx="166">
                  <c:v>-245.4535858260646</c:v>
                </c:pt>
                <c:pt idx="167">
                  <c:v>-377.1708050105156</c:v>
                </c:pt>
              </c:numCache>
            </c:numRef>
          </c:val>
          <c:smooth val="0"/>
        </c:ser>
        <c:dLbls>
          <c:showLegendKey val="0"/>
          <c:showVal val="0"/>
          <c:showCatName val="0"/>
          <c:showSerName val="0"/>
          <c:showPercent val="0"/>
          <c:showBubbleSize val="0"/>
        </c:dLbls>
        <c:marker val="1"/>
        <c:smooth val="0"/>
        <c:axId val="-2114259112"/>
        <c:axId val="-2114296952"/>
      </c:lineChart>
      <c:catAx>
        <c:axId val="-211425911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Count of systems</a:t>
                </a:r>
              </a:p>
            </c:rich>
          </c:tx>
          <c:layout/>
          <c:overlay val="0"/>
          <c:spPr>
            <a:noFill/>
            <a:ln>
              <a:noFill/>
            </a:ln>
            <a:effectLst/>
          </c:sp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14296952"/>
        <c:crossesAt val="-400.0"/>
        <c:auto val="1"/>
        <c:lblAlgn val="ctr"/>
        <c:lblOffset val="100"/>
        <c:noMultiLvlLbl val="0"/>
      </c:catAx>
      <c:valAx>
        <c:axId val="-2114296952"/>
        <c:scaling>
          <c:orientation val="minMax"/>
          <c:max val="50.0"/>
        </c:scaling>
        <c:delete val="0"/>
        <c:axPos val="l"/>
        <c:majorGridlines>
          <c:spPr>
            <a:ln w="31750" cap="flat" cmpd="sng" algn="ctr">
              <a:solidFill>
                <a:schemeClr val="bg1">
                  <a:lumMod val="7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TEC </a:t>
                </a:r>
                <a:r>
                  <a:rPr lang="en-US" dirty="0" smtClean="0"/>
                  <a:t>Margin Value </a:t>
                </a:r>
                <a:endParaRPr lang="en-US" dirty="0"/>
              </a:p>
            </c:rich>
          </c:tx>
          <c:layout/>
          <c:overlay val="0"/>
          <c:spPr>
            <a:noFill/>
            <a:ln>
              <a:noFill/>
            </a:ln>
            <a:effectLst/>
          </c:sp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142591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037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27475" y="0"/>
            <a:ext cx="3005138" cy="46037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9101258-8833-4821-8270-0F61F9876DE9}" type="datetimeFigureOut">
              <a:rPr lang="en-US"/>
              <a:pPr>
                <a:defRPr/>
              </a:pPr>
              <a:t>4/25/16</a:t>
            </a:fld>
            <a:endParaRPr lang="en-US" dirty="0"/>
          </a:p>
        </p:txBody>
      </p:sp>
      <p:sp>
        <p:nvSpPr>
          <p:cNvPr id="4" name="Slide Image Placeholder 3"/>
          <p:cNvSpPr>
            <a:spLocks noGrp="1" noRot="1" noChangeAspect="1"/>
          </p:cNvSpPr>
          <p:nvPr>
            <p:ph type="sldImg" idx="2"/>
          </p:nvPr>
        </p:nvSpPr>
        <p:spPr>
          <a:xfrm>
            <a:off x="1162050" y="692150"/>
            <a:ext cx="4610100" cy="3457575"/>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93738" y="4379913"/>
            <a:ext cx="5546725" cy="4148137"/>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758238"/>
            <a:ext cx="3005138" cy="46037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27475" y="8758238"/>
            <a:ext cx="3005138" cy="46037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D1F5FBC-834D-4F39-BFFC-B7A3464FEF32}" type="slidenum">
              <a:rPr lang="en-US"/>
              <a:pPr>
                <a:defRPr/>
              </a:pPr>
              <a:t>‹#›</a:t>
            </a:fld>
            <a:endParaRPr lang="en-US" dirty="0"/>
          </a:p>
        </p:txBody>
      </p:sp>
    </p:spTree>
    <p:extLst>
      <p:ext uri="{BB962C8B-B14F-4D97-AF65-F5344CB8AC3E}">
        <p14:creationId xmlns:p14="http://schemas.microsoft.com/office/powerpoint/2010/main" val="7024967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D1F5FBC-834D-4F39-BFFC-B7A3464FEF32}" type="slidenum">
              <a:rPr lang="en-US" smtClean="0"/>
              <a:pPr>
                <a:defRPr/>
              </a:pPr>
              <a:t>1</a:t>
            </a:fld>
            <a:endParaRPr lang="en-US" dirty="0"/>
          </a:p>
        </p:txBody>
      </p:sp>
    </p:spTree>
    <p:extLst>
      <p:ext uri="{BB962C8B-B14F-4D97-AF65-F5344CB8AC3E}">
        <p14:creationId xmlns:p14="http://schemas.microsoft.com/office/powerpoint/2010/main" val="3241794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D1F5FBC-834D-4F39-BFFC-B7A3464FEF32}" type="slidenum">
              <a:rPr lang="en-US" smtClean="0"/>
              <a:pPr>
                <a:defRPr/>
              </a:pPr>
              <a:t>3</a:t>
            </a:fld>
            <a:endParaRPr lang="en-US" dirty="0"/>
          </a:p>
        </p:txBody>
      </p:sp>
    </p:spTree>
    <p:extLst>
      <p:ext uri="{BB962C8B-B14F-4D97-AF65-F5344CB8AC3E}">
        <p14:creationId xmlns:p14="http://schemas.microsoft.com/office/powerpoint/2010/main" val="1529169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D1F5FBC-834D-4F39-BFFC-B7A3464FEF32}" type="slidenum">
              <a:rPr lang="en-US" smtClean="0"/>
              <a:pPr>
                <a:defRPr/>
              </a:pPr>
              <a:t>4</a:t>
            </a:fld>
            <a:endParaRPr lang="en-US" dirty="0"/>
          </a:p>
        </p:txBody>
      </p:sp>
    </p:spTree>
    <p:extLst>
      <p:ext uri="{BB962C8B-B14F-4D97-AF65-F5344CB8AC3E}">
        <p14:creationId xmlns:p14="http://schemas.microsoft.com/office/powerpoint/2010/main" val="552814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C2F0DE8-4AD1-4F94-94B2-5F062B6264E8}" type="slidenum">
              <a:rPr lang="en-US" smtClean="0"/>
              <a:t>5</a:t>
            </a:fld>
            <a:endParaRPr lang="en-US"/>
          </a:p>
        </p:txBody>
      </p:sp>
    </p:spTree>
    <p:extLst>
      <p:ext uri="{BB962C8B-B14F-4D97-AF65-F5344CB8AC3E}">
        <p14:creationId xmlns:p14="http://schemas.microsoft.com/office/powerpoint/2010/main" val="1974123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4910FC-ED3D-400D-BDCF-A0C06F56978E}" type="slidenum">
              <a:rPr lang="en-US" smtClean="0"/>
              <a:t>10</a:t>
            </a:fld>
            <a:endParaRPr lang="en-US" dirty="0"/>
          </a:p>
        </p:txBody>
      </p:sp>
    </p:spTree>
    <p:extLst>
      <p:ext uri="{BB962C8B-B14F-4D97-AF65-F5344CB8AC3E}">
        <p14:creationId xmlns:p14="http://schemas.microsoft.com/office/powerpoint/2010/main" val="23924844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D1F5FBC-834D-4F39-BFFC-B7A3464FEF32}" type="slidenum">
              <a:rPr lang="en-US" smtClean="0"/>
              <a:pPr>
                <a:defRPr/>
              </a:pPr>
              <a:t>14</a:t>
            </a:fld>
            <a:endParaRPr lang="en-US" dirty="0"/>
          </a:p>
        </p:txBody>
      </p:sp>
    </p:spTree>
    <p:extLst>
      <p:ext uri="{BB962C8B-B14F-4D97-AF65-F5344CB8AC3E}">
        <p14:creationId xmlns:p14="http://schemas.microsoft.com/office/powerpoint/2010/main" val="2605150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3"/>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A1CD7AA-9712-493C-9E51-0E93E6EE88FF}"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9501FE2-394F-474E-AFE0-D68F5577237D}"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7"/>
            <a:ext cx="8229600" cy="884239"/>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64D791B-03CB-4D56-855E-60A9DACA2A1B}"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5556D59-B1A5-4F67-89B7-B5C6D6B62E8E}"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70851C3-15DB-4705-AB05-AAACB58CBE6F}"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EF35E9AF-EAF2-4009-9820-A1CD29A588C9}"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7A8FE21-274B-4ECF-B0A7-9FE91F1C4661}" type="datetime1">
              <a:rPr lang="en-US" smtClean="0"/>
              <a:t>4/25/16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A14FF80B-81CC-444A-8857-B15A0125934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DC5466F-A1C7-4E49-AB4A-5F0C5A3774B9}" type="datetime1">
              <a:rPr lang="en-US" smtClean="0"/>
              <a:t>4/25/16</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BE8575BC-6BE2-4D99-891C-FAF74F28326A}"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0E00F12C-CB2A-4A78-98D1-018A53721ED4}" type="datetime1">
              <a:rPr lang="en-US" smtClean="0"/>
              <a:t>4/25/16</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CAFE031C-CDE6-4755-B2CF-B1CBC94BB613}"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6264E0E-AEF9-4D7C-8AB0-D74B33151B2C}" type="datetime1">
              <a:rPr lang="en-US" smtClean="0"/>
              <a:t>4/25/16</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19CCD316-4CE9-4B8B-A21B-6BFB56AB3A8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DCF977D-E573-4FAC-9C79-EF9281B79E58}" type="datetime1">
              <a:rPr lang="en-US" smtClean="0"/>
              <a:t>4/25/16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B10D9603-FC8D-4A15-9463-80A47211049C}"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9"/>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61E526F-0ADC-4EDF-AF00-D397CF92252C}" type="datetime1">
              <a:rPr lang="en-US" smtClean="0"/>
              <a:t>4/25/16</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DBED1AFB-6957-425B-BF95-E5394D54B84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94158D3-EE50-4529-8A52-6A78F36285AF}"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9F397CB-D9EC-495F-B165-D19833C6AF9D}"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32F2B03-9CEC-475E-B25F-FEF8EAA70971}" type="datetime1">
              <a:rPr lang="en-US" smtClean="0"/>
              <a:t>4/25/16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D6A0F27-476B-411B-8423-598DF4807DE6}"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2"/>
            <a:ext cx="6048376" cy="1485901"/>
          </a:xfrm>
          <a:prstGeom prst="rect">
            <a:avLst/>
          </a:prstGeom>
          <a:noFill/>
        </p:spPr>
        <p:txBody>
          <a:bodyPr lIns="0" tIns="0" rIns="0" bIns="0" anchor="b">
            <a:noAutofit/>
          </a:bodyPr>
          <a:lstStyle>
            <a:lvl1pPr>
              <a:defRPr sz="4400">
                <a:solidFill>
                  <a:schemeClr val="tx2"/>
                </a:solidFill>
                <a:latin typeface="MetaNormalLF-Roman"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bwMode="gray">
          <a:xfrm>
            <a:off x="2728914" y="3025775"/>
            <a:ext cx="6048375" cy="838200"/>
          </a:xfrm>
          <a:prstGeom prst="rect">
            <a:avLst/>
          </a:prstGeom>
          <a:noFill/>
        </p:spPr>
        <p:txBody>
          <a:bodyPr lIns="0" tIns="0" rIns="0" bIns="0">
            <a:noAutofit/>
          </a:bodyPr>
          <a:lstStyle>
            <a:lvl1pPr marL="0" indent="0" algn="l">
              <a:spcBef>
                <a:spcPts val="0"/>
              </a:spcBef>
              <a:buNone/>
              <a:defRPr sz="2800">
                <a:solidFill>
                  <a:schemeClr val="bg2"/>
                </a:solidFill>
                <a:latin typeface="MetaNormalLF-Roman"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Picture Placeholder 2"/>
          <p:cNvSpPr>
            <a:spLocks noGrp="1"/>
          </p:cNvSpPr>
          <p:nvPr>
            <p:ph type="pic" idx="10"/>
          </p:nvPr>
        </p:nvSpPr>
        <p:spPr bwMode="gray">
          <a:xfrm>
            <a:off x="366714" y="1355733"/>
            <a:ext cx="2073275" cy="1323975"/>
          </a:xfrm>
          <a:prstGeom prst="rect">
            <a:avLst/>
          </a:prstGeom>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Tree>
  </p:cSld>
  <p:clrMapOvr>
    <a:masterClrMapping/>
  </p:clrMapOvr>
  <p:transition xmlns:p14="http://schemas.microsoft.com/office/powerpoint/2010/mai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1"/>
            <a:ext cx="6048376" cy="1485900"/>
          </a:xfrm>
          <a:prstGeom prst="rect">
            <a:avLst/>
          </a:prstGeom>
          <a:noFill/>
        </p:spPr>
        <p:txBody>
          <a:bodyPr lIns="0" tIns="0" rIns="0" bIns="0" anchor="b">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Picture Placeholder 2"/>
          <p:cNvSpPr>
            <a:spLocks noGrp="1"/>
          </p:cNvSpPr>
          <p:nvPr>
            <p:ph type="pic" idx="1"/>
          </p:nvPr>
        </p:nvSpPr>
        <p:spPr bwMode="gray">
          <a:xfrm>
            <a:off x="366714" y="1355733"/>
            <a:ext cx="2073275" cy="1323975"/>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Tree>
  </p:cSld>
  <p:clrMapOvr>
    <a:masterClrMapping/>
  </p:clrMapOvr>
  <p:transition xmlns:p14="http://schemas.microsoft.com/office/powerpoint/2010/mai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vider with Content">
    <p:spTree>
      <p:nvGrpSpPr>
        <p:cNvPr id="1" name=""/>
        <p:cNvGrpSpPr/>
        <p:nvPr/>
      </p:nvGrpSpPr>
      <p:grpSpPr>
        <a:xfrm>
          <a:off x="0" y="0"/>
          <a:ext cx="0" cy="0"/>
          <a:chOff x="0" y="0"/>
          <a:chExt cx="0" cy="0"/>
        </a:xfrm>
      </p:grpSpPr>
      <p:sp>
        <p:nvSpPr>
          <p:cNvPr id="2" name="Title 1"/>
          <p:cNvSpPr>
            <a:spLocks noGrp="1"/>
          </p:cNvSpPr>
          <p:nvPr>
            <p:ph type="ctrTitle"/>
          </p:nvPr>
        </p:nvSpPr>
        <p:spPr bwMode="gray">
          <a:xfrm>
            <a:off x="2728913" y="1200151"/>
            <a:ext cx="6048376" cy="1485900"/>
          </a:xfrm>
          <a:prstGeom prst="rect">
            <a:avLst/>
          </a:prstGeom>
          <a:noFill/>
        </p:spPr>
        <p:txBody>
          <a:bodyPr lIns="0" tIns="0" rIns="0" bIns="0" anchor="b">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2728914" y="3025776"/>
            <a:ext cx="6048375" cy="2803525"/>
          </a:xfrm>
          <a:prstGeom prst="rect">
            <a:avLst/>
          </a:prstGeom>
          <a:noFill/>
        </p:spPr>
        <p:txBody>
          <a:bodyPr lIns="0" tIns="0" rIns="0" bIns="0">
            <a:noAutofit/>
          </a:bodyPr>
          <a:lstStyle>
            <a:lvl1pPr>
              <a:buClr>
                <a:schemeClr val="tx2"/>
              </a:buClr>
              <a:defRPr>
                <a:solidFill>
                  <a:schemeClr val="bg2"/>
                </a:solidFill>
              </a:defRPr>
            </a:lvl1pPr>
            <a:lvl2pPr>
              <a:buClr>
                <a:schemeClr val="tx2"/>
              </a:buClr>
              <a:defRPr sz="1800">
                <a:solidFill>
                  <a:schemeClr val="bg2"/>
                </a:solidFill>
              </a:defRPr>
            </a:lvl2pPr>
          </a:lstStyle>
          <a:p>
            <a:pPr lvl="0"/>
            <a:r>
              <a:rPr lang="en-US" smtClean="0"/>
              <a:t>Click to edit Master text styles</a:t>
            </a:r>
          </a:p>
          <a:p>
            <a:pPr lvl="1"/>
            <a:r>
              <a:rPr lang="en-US" smtClean="0"/>
              <a:t>Second level</a:t>
            </a:r>
          </a:p>
        </p:txBody>
      </p:sp>
    </p:spTree>
  </p:cSld>
  <p:clrMapOvr>
    <a:masterClrMapping/>
  </p:clrMapOvr>
  <p:transition xmlns:p14="http://schemas.microsoft.com/office/powerpoint/2010/mai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nSpc>
                <a:spcPts val="3600"/>
              </a:lnSpc>
              <a:defRPr sz="3600">
                <a:solidFill>
                  <a:schemeClr val="tx2"/>
                </a:solidFill>
                <a:latin typeface="MetaNormalLF-Roman" pitchFamily="34" charset="0"/>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1"/>
          </p:nvPr>
        </p:nvSpPr>
        <p:spPr/>
        <p:txBody>
          <a:bodyPr/>
          <a:lstStyle>
            <a:lvl1pPr>
              <a:defRPr/>
            </a:lvl1pPr>
          </a:lstStyle>
          <a:p>
            <a:pPr>
              <a:defRPr/>
            </a:pPr>
            <a:fld id="{7E804A09-78BA-4A99-BF9E-DE6E51614EC0}" type="datetime1">
              <a:rPr lang="en-US" smtClean="0"/>
              <a:t>4/25/16</a:t>
            </a:fld>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C0AE26A-944B-45C8-B5A7-64AFACAD7DBD}"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1"/>
            <a:ext cx="8410575" cy="403224"/>
          </a:xfrm>
          <a:prstGeom prst="rect">
            <a:avLst/>
          </a:prstGeom>
          <a:noFill/>
        </p:spPr>
        <p:txBody>
          <a:bodyPr lIns="0" tIns="0" rIns="0" bIns="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D00EA17-E8B3-4BBE-BE51-B6D8E7D0AC08}" type="datetime1">
              <a:rPr lang="en-US" smtClean="0"/>
              <a:t>4/25/16</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FB3630AC-8854-4AE6-B21D-245131CB2DAD}"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with Sub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1"/>
            <a:ext cx="8410575" cy="403224"/>
          </a:xfrm>
          <a:prstGeom prst="rect">
            <a:avLst/>
          </a:prstGeom>
          <a:noFill/>
        </p:spPr>
        <p:txBody>
          <a:bodyPr lIns="0" tIns="0" rIns="0" bIns="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366714" y="1758952"/>
            <a:ext cx="8410575" cy="4183063"/>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91ABA6FA-36CB-4D7E-8A00-D57A84117653}" type="datetime1">
              <a:rPr lang="en-US" smtClean="0"/>
              <a:t>4/25/16</a:t>
            </a:fld>
            <a:endParaRPr lang="en-US" dirty="0"/>
          </a:p>
        </p:txBody>
      </p:sp>
      <p:sp>
        <p:nvSpPr>
          <p:cNvPr id="6" name="Slide Number Placeholder 5"/>
          <p:cNvSpPr>
            <a:spLocks noGrp="1"/>
          </p:cNvSpPr>
          <p:nvPr>
            <p:ph type="sldNum" sz="quarter" idx="11"/>
          </p:nvPr>
        </p:nvSpPr>
        <p:spPr/>
        <p:txBody>
          <a:bodyPr/>
          <a:lstStyle>
            <a:lvl1pPr>
              <a:defRPr/>
            </a:lvl1pPr>
          </a:lstStyle>
          <a:p>
            <a:pPr>
              <a:defRPr/>
            </a:pPr>
            <a:fld id="{5D4D44A0-6040-44AC-AEEE-ED29C7127CE5}"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graphic area on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2728914" y="1355725"/>
            <a:ext cx="60483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
          </p:nvPr>
        </p:nvSpPr>
        <p:spPr bwMode="gray">
          <a:xfrm>
            <a:off x="366714" y="1355725"/>
            <a:ext cx="2073275" cy="4587875"/>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6" name="Date Placeholder 3"/>
          <p:cNvSpPr>
            <a:spLocks noGrp="1"/>
          </p:cNvSpPr>
          <p:nvPr>
            <p:ph type="dt" sz="half" idx="11"/>
          </p:nvPr>
        </p:nvSpPr>
        <p:spPr/>
        <p:txBody>
          <a:bodyPr/>
          <a:lstStyle>
            <a:lvl1pPr>
              <a:defRPr/>
            </a:lvl1pPr>
          </a:lstStyle>
          <a:p>
            <a:pPr>
              <a:defRPr/>
            </a:pPr>
            <a:fld id="{28D22FFE-A404-4A5B-AA62-1B7665D7C17D}" type="datetime1">
              <a:rPr lang="en-US" smtClean="0"/>
              <a:t>4/25/16</a:t>
            </a:fld>
            <a:endParaRPr lang="en-US" dirty="0"/>
          </a:p>
        </p:txBody>
      </p:sp>
      <p:sp>
        <p:nvSpPr>
          <p:cNvPr id="7" name="Slide Number Placeholder 5"/>
          <p:cNvSpPr>
            <a:spLocks noGrp="1"/>
          </p:cNvSpPr>
          <p:nvPr>
            <p:ph type="sldNum" sz="quarter" idx="12"/>
          </p:nvPr>
        </p:nvSpPr>
        <p:spPr/>
        <p:txBody>
          <a:bodyPr/>
          <a:lstStyle>
            <a:lvl1pPr>
              <a:defRPr/>
            </a:lvl1pPr>
          </a:lstStyle>
          <a:p>
            <a:pPr>
              <a:defRPr/>
            </a:pPr>
            <a:fld id="{31BF6A45-26B9-4EA6-8291-5C4C722A6630}"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ubtitle, and Content with graphic area at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8"/>
            <a:ext cx="8410575" cy="403225"/>
          </a:xfrm>
          <a:prstGeom prst="rect">
            <a:avLst/>
          </a:prstGeom>
          <a:noFill/>
        </p:spPr>
        <p:txBody>
          <a:bodyPr lIns="0" tIns="0" rIns="0" bIns="0"/>
          <a:lstStyle>
            <a:lvl1pPr marL="0" indent="0">
              <a:buNone/>
              <a:tabLst>
                <a:tab pos="800100" algn="l"/>
              </a:tabLst>
              <a:defRPr lang="en-US" sz="2400" b="0" kern="1200" smtClean="0">
                <a:solidFill>
                  <a:schemeClr val="bg2"/>
                </a:solidFill>
                <a:latin typeface="MetaNormalLF-Roman"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2728913" y="1758956"/>
            <a:ext cx="6048374" cy="4194175"/>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0"/>
          </p:nvPr>
        </p:nvSpPr>
        <p:spPr bwMode="gray">
          <a:xfrm>
            <a:off x="366714" y="1771652"/>
            <a:ext cx="2073275" cy="4171951"/>
          </a:xfrm>
          <a:prstGeom prst="rect">
            <a:avLst/>
          </a:prstGeom>
          <a:noFill/>
        </p:spPr>
        <p:txBody>
          <a:bodyPr rtlCol="0">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6" name="Date Placeholder 3"/>
          <p:cNvSpPr>
            <a:spLocks noGrp="1"/>
          </p:cNvSpPr>
          <p:nvPr>
            <p:ph type="dt" sz="half" idx="11"/>
          </p:nvPr>
        </p:nvSpPr>
        <p:spPr/>
        <p:txBody>
          <a:bodyPr/>
          <a:lstStyle>
            <a:lvl1pPr>
              <a:defRPr/>
            </a:lvl1pPr>
          </a:lstStyle>
          <a:p>
            <a:pPr>
              <a:defRPr/>
            </a:pPr>
            <a:fld id="{8A4D1F81-332B-4330-9202-FCB3CED9D658}" type="datetime1">
              <a:rPr lang="en-US" smtClean="0"/>
              <a:t>4/25/16</a:t>
            </a:fld>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B8F1A51-D8F2-4103-98BC-3AF160B8EA2B}"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
        <p:nvSpPr>
          <p:cNvPr id="3" name="Title 2"/>
          <p:cNvSpPr>
            <a:spLocks noGrp="1"/>
          </p:cNvSpPr>
          <p:nvPr>
            <p:ph type="title"/>
          </p:nvPr>
        </p:nvSpPr>
        <p:spPr bwMode="gray">
          <a:xfrm>
            <a:off x="366714" y="203200"/>
            <a:ext cx="8410575" cy="920751"/>
          </a:xfrm>
          <a:prstGeom prst="rect">
            <a:avLst/>
          </a:prstGeom>
          <a:noFill/>
        </p:spPr>
        <p:txBody>
          <a:bodyPr lIns="0" tIns="0" rIns="0" bIns="0" anchor="b"/>
          <a:lstStyle>
            <a:lvl1pPr algn="l" defTabSz="914400" rtl="0" eaLnBrk="1" latinLnBrk="0" hangingPunct="1">
              <a:lnSpc>
                <a:spcPts val="3600"/>
              </a:lnSpc>
              <a:spcBef>
                <a:spcPct val="0"/>
              </a:spcBef>
              <a:buNone/>
              <a:defRPr lang="en-US" sz="3600" kern="1200" smtClean="0">
                <a:solidFill>
                  <a:schemeClr val="tx2"/>
                </a:solidFill>
                <a:latin typeface="MetaNormalLF-Roman" pitchFamily="34" charset="0"/>
                <a:ea typeface="+mj-ea"/>
                <a:cs typeface="+mj-cs"/>
              </a:defRPr>
            </a:lvl1pPr>
          </a:lstStyle>
          <a:p>
            <a:r>
              <a:rPr lang="en-US" smtClean="0"/>
              <a:t>Click to edit Master title style</a:t>
            </a:r>
            <a:endParaRPr lang="en-US"/>
          </a:p>
        </p:txBody>
      </p:sp>
      <p:sp>
        <p:nvSpPr>
          <p:cNvPr id="5" name="Date Placeholder 3"/>
          <p:cNvSpPr>
            <a:spLocks noGrp="1"/>
          </p:cNvSpPr>
          <p:nvPr>
            <p:ph type="dt" sz="half" idx="11"/>
          </p:nvPr>
        </p:nvSpPr>
        <p:spPr/>
        <p:txBody>
          <a:bodyPr/>
          <a:lstStyle>
            <a:lvl1pPr>
              <a:defRPr/>
            </a:lvl1pPr>
          </a:lstStyle>
          <a:p>
            <a:pPr>
              <a:defRPr/>
            </a:pPr>
            <a:fld id="{ED608E40-6195-416C-BDA5-37530BA48EE7}" type="datetime1">
              <a:rPr lang="en-US" smtClean="0"/>
              <a:t>4/25/16</a:t>
            </a:fld>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16292AD-01B2-4037-8F69-C6BB325062D2}"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4"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
        <p:nvSpPr>
          <p:cNvPr id="3" name="Date Placeholder 3"/>
          <p:cNvSpPr>
            <a:spLocks noGrp="1"/>
          </p:cNvSpPr>
          <p:nvPr>
            <p:ph type="dt" sz="half" idx="11"/>
          </p:nvPr>
        </p:nvSpPr>
        <p:spPr/>
        <p:txBody>
          <a:bodyPr/>
          <a:lstStyle>
            <a:lvl1pPr>
              <a:defRPr/>
            </a:lvl1pPr>
          </a:lstStyle>
          <a:p>
            <a:pPr>
              <a:defRPr/>
            </a:pPr>
            <a:fld id="{FCC0CB5B-CB29-4AF4-B504-3D9A5455F85F}" type="datetime1">
              <a:rPr lang="en-US" smtClean="0"/>
              <a:t>4/25/16</a:t>
            </a:fld>
            <a:endParaRPr lang="en-US" dirty="0"/>
          </a:p>
        </p:txBody>
      </p:sp>
      <p:sp>
        <p:nvSpPr>
          <p:cNvPr id="5" name="Slide Number Placeholder 5"/>
          <p:cNvSpPr>
            <a:spLocks noGrp="1"/>
          </p:cNvSpPr>
          <p:nvPr>
            <p:ph type="sldNum" sz="quarter" idx="12"/>
          </p:nvPr>
        </p:nvSpPr>
        <p:spPr/>
        <p:txBody>
          <a:bodyPr/>
          <a:lstStyle>
            <a:lvl1pPr>
              <a:defRPr/>
            </a:lvl1pPr>
          </a:lstStyle>
          <a:p>
            <a:pPr>
              <a:defRPr/>
            </a:pPr>
            <a:fld id="{FCC9CE0F-C5AE-4851-91FB-97D7BFAE4FBE}"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bwMode="gray">
          <a:xfrm>
            <a:off x="1792288" y="5143500"/>
            <a:ext cx="5486400" cy="566739"/>
          </a:xfrm>
          <a:prstGeom prst="rect">
            <a:avLst/>
          </a:prstGeom>
          <a:noFill/>
        </p:spPr>
        <p:txBody>
          <a:bodyPr anchor="t"/>
          <a:lstStyle>
            <a:lvl1pPr algn="ctr">
              <a:defRPr sz="2800" b="0">
                <a:solidFill>
                  <a:schemeClr val="bg2"/>
                </a:solidFill>
              </a:defRPr>
            </a:lvl1pPr>
          </a:lstStyle>
          <a:p>
            <a:r>
              <a:rPr lang="en-US" smtClean="0"/>
              <a:t>Click to edit Master title style</a:t>
            </a:r>
            <a:endParaRPr lang="en-US" dirty="0"/>
          </a:p>
        </p:txBody>
      </p:sp>
      <p:sp>
        <p:nvSpPr>
          <p:cNvPr id="3" name="Picture Placeholder 2"/>
          <p:cNvSpPr>
            <a:spLocks noGrp="1"/>
          </p:cNvSpPr>
          <p:nvPr>
            <p:ph type="pic" idx="1"/>
          </p:nvPr>
        </p:nvSpPr>
        <p:spPr bwMode="gray">
          <a:xfrm>
            <a:off x="1792288" y="612777"/>
            <a:ext cx="5486400" cy="4359275"/>
          </a:xfrm>
          <a:prstGeom prst="rect">
            <a:avLst/>
          </a:prstGeom>
          <a:no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Date Placeholder 3"/>
          <p:cNvSpPr>
            <a:spLocks noGrp="1"/>
          </p:cNvSpPr>
          <p:nvPr>
            <p:ph type="dt" sz="half" idx="10"/>
          </p:nvPr>
        </p:nvSpPr>
        <p:spPr/>
        <p:txBody>
          <a:bodyPr/>
          <a:lstStyle>
            <a:lvl1pPr>
              <a:defRPr/>
            </a:lvl1pPr>
          </a:lstStyle>
          <a:p>
            <a:pPr>
              <a:defRPr/>
            </a:pPr>
            <a:fld id="{03B6446E-D686-4450-AC91-43FDCE4FEEA3}" type="datetime1">
              <a:rPr lang="en-US" smtClean="0"/>
              <a:t>4/25/16</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05B684C8-C16C-4E55-9B80-A6D4A992B753}"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oter bar only">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C78781E-E1ED-48D3-B8FE-BB28D2D999DE}" type="datetime1">
              <a:rPr lang="en-US" smtClean="0"/>
              <a:t>4/25/16</a:t>
            </a:fld>
            <a:endParaRPr lang="en-US" dirty="0"/>
          </a:p>
        </p:txBody>
      </p:sp>
      <p:sp>
        <p:nvSpPr>
          <p:cNvPr id="3" name="Slide Number Placeholder 5"/>
          <p:cNvSpPr>
            <a:spLocks noGrp="1"/>
          </p:cNvSpPr>
          <p:nvPr>
            <p:ph type="sldNum" sz="quarter" idx="11"/>
          </p:nvPr>
        </p:nvSpPr>
        <p:spPr/>
        <p:txBody>
          <a:bodyPr/>
          <a:lstStyle>
            <a:lvl1pPr>
              <a:defRPr/>
            </a:lvl1pPr>
          </a:lstStyle>
          <a:p>
            <a:pPr>
              <a:defRPr/>
            </a:pPr>
            <a:fld id="{03E7F000-A497-4E86-8A40-C69E2E5A95FB}" type="slidenum">
              <a:rPr lang="en-US"/>
              <a:pPr>
                <a:defRPr/>
              </a:pPr>
              <a:t>‹#›</a:t>
            </a:fld>
            <a:endParaRPr lang="en-US" dirty="0"/>
          </a:p>
        </p:txBody>
      </p:sp>
    </p:spTree>
  </p:cSld>
  <p:clrMapOvr>
    <a:masterClrMapping/>
  </p:clrMapOvr>
  <p:transition xmlns:p14="http://schemas.microsoft.com/office/powerpoint/2010/mai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 name="TextBox 1"/>
          <p:cNvSpPr txBox="1"/>
          <p:nvPr userDrawn="1"/>
        </p:nvSpPr>
        <p:spPr bwMode="gray">
          <a:xfrm>
            <a:off x="2617366" y="2460636"/>
            <a:ext cx="3909275" cy="1015663"/>
          </a:xfrm>
          <a:prstGeom prst="rect">
            <a:avLst/>
          </a:prstGeom>
          <a:noFill/>
        </p:spPr>
        <p:txBody>
          <a:bodyPr wrap="none">
            <a:spAutoFit/>
          </a:bodyPr>
          <a:lstStyle/>
          <a:p>
            <a:pPr algn="ctr" fontAlgn="auto">
              <a:spcBef>
                <a:spcPts val="0"/>
              </a:spcBef>
              <a:spcAft>
                <a:spcPts val="0"/>
              </a:spcAft>
              <a:defRPr/>
            </a:pPr>
            <a:r>
              <a:rPr lang="en-US" sz="6000" dirty="0">
                <a:solidFill>
                  <a:schemeClr val="tx2"/>
                </a:solidFill>
                <a:latin typeface="+mn-lt"/>
                <a:cs typeface="+mn-cs"/>
              </a:rPr>
              <a:t>THANK YOU</a:t>
            </a:r>
          </a:p>
        </p:txBody>
      </p:sp>
    </p:spTree>
  </p:cSld>
  <p:clrMapOvr>
    <a:masterClrMapping/>
  </p:clrMapOvr>
  <p:transition xmlns:p14="http://schemas.microsoft.com/office/powerpoint/2010/mai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6" descr="Intel_white"/>
          <p:cNvPicPr>
            <a:picLocks noChangeAspect="1" noChangeArrowheads="1"/>
          </p:cNvPicPr>
          <p:nvPr userDrawn="1"/>
        </p:nvPicPr>
        <p:blipFill>
          <a:blip r:embed="rId2" cstate="print"/>
          <a:srcRect/>
          <a:stretch>
            <a:fillRect/>
          </a:stretch>
        </p:blipFill>
        <p:spPr bwMode="invGray">
          <a:xfrm>
            <a:off x="7436293" y="476252"/>
            <a:ext cx="1191739" cy="862013"/>
          </a:xfrm>
          <a:prstGeom prst="rect">
            <a:avLst/>
          </a:prstGeom>
          <a:noFill/>
          <a:ln w="9525">
            <a:noFill/>
            <a:miter lim="800000"/>
            <a:headEnd/>
            <a:tailEnd/>
          </a:ln>
        </p:spPr>
      </p:pic>
      <p:sp>
        <p:nvSpPr>
          <p:cNvPr id="5" name="Text Box 10"/>
          <p:cNvSpPr txBox="1">
            <a:spLocks noChangeArrowheads="1"/>
          </p:cNvSpPr>
          <p:nvPr userDrawn="1"/>
        </p:nvSpPr>
        <p:spPr bwMode="auto">
          <a:xfrm>
            <a:off x="6967612" y="6381758"/>
            <a:ext cx="1511952" cy="276999"/>
          </a:xfrm>
          <a:prstGeom prst="rect">
            <a:avLst/>
          </a:prstGeom>
          <a:noFill/>
          <a:ln w="9525">
            <a:noFill/>
            <a:miter lim="800000"/>
            <a:headEnd/>
            <a:tailEnd/>
          </a:ln>
          <a:effectLst/>
        </p:spPr>
        <p:txBody>
          <a:bodyPr wrap="none">
            <a:spAutoFit/>
          </a:bodyPr>
          <a:lstStyle/>
          <a:p>
            <a:pPr algn="ctr">
              <a:defRPr/>
            </a:pPr>
            <a:r>
              <a:rPr lang="en-US" sz="1200" dirty="0">
                <a:solidFill>
                  <a:srgbClr val="FFFFFF"/>
                </a:solidFill>
                <a:latin typeface="Verdana" pitchFamily="34" charset="0"/>
                <a:cs typeface="Arial" charset="0"/>
              </a:rPr>
              <a:t>Intel Confidential</a:t>
            </a:r>
          </a:p>
        </p:txBody>
      </p:sp>
      <p:sp>
        <p:nvSpPr>
          <p:cNvPr id="1499138" name="Rectangle 2"/>
          <p:cNvSpPr>
            <a:spLocks noGrp="1" noChangeArrowheads="1"/>
          </p:cNvSpPr>
          <p:nvPr>
            <p:ph type="subTitle" sz="quarter" idx="1"/>
          </p:nvPr>
        </p:nvSpPr>
        <p:spPr>
          <a:xfrm>
            <a:off x="888309" y="3619502"/>
            <a:ext cx="7811539" cy="1587500"/>
          </a:xfrm>
        </p:spPr>
        <p:txBody>
          <a:bodyPr lIns="98183" tIns="49093" rIns="98183" bIns="49093"/>
          <a:lstStyle>
            <a:lvl1pPr marL="0" indent="0" algn="r">
              <a:lnSpc>
                <a:spcPct val="100000"/>
              </a:lnSpc>
              <a:spcBef>
                <a:spcPct val="0"/>
              </a:spcBef>
              <a:buFont typeface="Wingdings" pitchFamily="2" charset="2"/>
              <a:buNone/>
              <a:defRPr sz="2700"/>
            </a:lvl1pPr>
          </a:lstStyle>
          <a:p>
            <a:r>
              <a:rPr lang="en-US"/>
              <a:t>Name</a:t>
            </a:r>
          </a:p>
          <a:p>
            <a:r>
              <a:rPr lang="en-US"/>
              <a:t>Title</a:t>
            </a:r>
          </a:p>
          <a:p>
            <a:r>
              <a:rPr lang="en-US"/>
              <a:t>Department</a:t>
            </a:r>
          </a:p>
        </p:txBody>
      </p:sp>
      <p:sp>
        <p:nvSpPr>
          <p:cNvPr id="1499139" name="Rectangle 3"/>
          <p:cNvSpPr>
            <a:spLocks noGrp="1" noChangeArrowheads="1"/>
          </p:cNvSpPr>
          <p:nvPr>
            <p:ph type="ctrTitle" sz="quarter"/>
          </p:nvPr>
        </p:nvSpPr>
        <p:spPr>
          <a:xfrm>
            <a:off x="926420" y="1957391"/>
            <a:ext cx="7757302" cy="1471612"/>
          </a:xfrm>
        </p:spPr>
        <p:txBody>
          <a:bodyPr lIns="68557" tIns="34277" rIns="68557" bIns="34277"/>
          <a:lstStyle>
            <a:lvl1pPr algn="r">
              <a:defRPr/>
            </a:lvl1pPr>
          </a:lstStyle>
          <a:p>
            <a:r>
              <a:rPr lang="en-US"/>
              <a:t>Click to edit Master title style</a:t>
            </a:r>
          </a:p>
        </p:txBody>
      </p:sp>
    </p:spTree>
    <p:extLst>
      <p:ext uri="{BB962C8B-B14F-4D97-AF65-F5344CB8AC3E}">
        <p14:creationId xmlns:p14="http://schemas.microsoft.com/office/powerpoint/2010/main" val="2150329677"/>
      </p:ext>
    </p:extLst>
  </p:cSld>
  <p:clrMapOvr>
    <a:masterClrMapping/>
  </p:clrMapOvr>
  <p:transition xmlns:p14="http://schemas.microsoft.com/office/powerpoint/2010/mai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E8B92802-BE3A-4706-A210-552FAAF0FF46}" type="slidenum">
              <a:rPr lang="en-US"/>
              <a:pPr>
                <a:defRPr/>
              </a:pPr>
              <a:t>‹#›</a:t>
            </a:fld>
            <a:endParaRPr lang="en-US" dirty="0"/>
          </a:p>
        </p:txBody>
      </p:sp>
    </p:spTree>
    <p:extLst>
      <p:ext uri="{BB962C8B-B14F-4D97-AF65-F5344CB8AC3E}">
        <p14:creationId xmlns:p14="http://schemas.microsoft.com/office/powerpoint/2010/main" val="202389713"/>
      </p:ext>
    </p:extLst>
  </p:cSld>
  <p:clrMapOvr>
    <a:masterClrMapping/>
  </p:clrMapOvr>
  <p:transition xmlns:p14="http://schemas.microsoft.com/office/powerpoint/2010/mai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667" y="4406901"/>
            <a:ext cx="777196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667" y="2906713"/>
            <a:ext cx="777196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FB9DC706-FE46-400A-9783-7E55DE4667DC}" type="slidenum">
              <a:rPr lang="en-US"/>
              <a:pPr>
                <a:defRPr/>
              </a:pPr>
              <a:t>‹#›</a:t>
            </a:fld>
            <a:endParaRPr lang="en-US" dirty="0"/>
          </a:p>
        </p:txBody>
      </p:sp>
    </p:spTree>
    <p:extLst>
      <p:ext uri="{BB962C8B-B14F-4D97-AF65-F5344CB8AC3E}">
        <p14:creationId xmlns:p14="http://schemas.microsoft.com/office/powerpoint/2010/main" val="2955170326"/>
      </p:ext>
    </p:extLst>
  </p:cSld>
  <p:clrMapOvr>
    <a:masterClrMapping/>
  </p:clrMapOvr>
  <p:transition xmlns:p14="http://schemas.microsoft.com/office/powerpoint/2010/mai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66464" y="1371601"/>
            <a:ext cx="4132244" cy="4754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9430" y="1371601"/>
            <a:ext cx="4133710" cy="4754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sldNum" sz="quarter" idx="10"/>
          </p:nvPr>
        </p:nvSpPr>
        <p:spPr>
          <a:ln/>
        </p:spPr>
        <p:txBody>
          <a:bodyPr/>
          <a:lstStyle>
            <a:lvl1pPr>
              <a:defRPr/>
            </a:lvl1pPr>
          </a:lstStyle>
          <a:p>
            <a:pPr>
              <a:defRPr/>
            </a:pPr>
            <a:fld id="{635AE946-6317-4AED-8583-E5AF050A0CF3}" type="slidenum">
              <a:rPr lang="en-US"/>
              <a:pPr>
                <a:defRPr/>
              </a:pPr>
              <a:t>‹#›</a:t>
            </a:fld>
            <a:endParaRPr lang="en-US" dirty="0"/>
          </a:p>
        </p:txBody>
      </p:sp>
    </p:spTree>
    <p:extLst>
      <p:ext uri="{BB962C8B-B14F-4D97-AF65-F5344CB8AC3E}">
        <p14:creationId xmlns:p14="http://schemas.microsoft.com/office/powerpoint/2010/main" val="791249811"/>
      </p:ext>
    </p:extLst>
  </p:cSld>
  <p:clrMapOvr>
    <a:masterClrMapping/>
  </p:clrMapOvr>
  <p:transition xmlns:p14="http://schemas.microsoft.com/office/powerpoint/2010/mai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348" y="274637"/>
            <a:ext cx="8229307"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351" y="1535113"/>
            <a:ext cx="403989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351" y="2174875"/>
            <a:ext cx="403989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294" y="1535113"/>
            <a:ext cx="4041360"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294" y="2174875"/>
            <a:ext cx="404136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8"/>
          <p:cNvSpPr>
            <a:spLocks noGrp="1" noChangeArrowheads="1"/>
          </p:cNvSpPr>
          <p:nvPr>
            <p:ph type="sldNum" sz="quarter" idx="10"/>
          </p:nvPr>
        </p:nvSpPr>
        <p:spPr>
          <a:ln/>
        </p:spPr>
        <p:txBody>
          <a:bodyPr/>
          <a:lstStyle>
            <a:lvl1pPr>
              <a:defRPr/>
            </a:lvl1pPr>
          </a:lstStyle>
          <a:p>
            <a:pPr>
              <a:defRPr/>
            </a:pPr>
            <a:fld id="{8F5B8B30-4C2E-4FCF-9ED3-BA1C5599A7D2}" type="slidenum">
              <a:rPr lang="en-US"/>
              <a:pPr>
                <a:defRPr/>
              </a:pPr>
              <a:t>‹#›</a:t>
            </a:fld>
            <a:endParaRPr lang="en-US" dirty="0"/>
          </a:p>
        </p:txBody>
      </p:sp>
    </p:spTree>
    <p:extLst>
      <p:ext uri="{BB962C8B-B14F-4D97-AF65-F5344CB8AC3E}">
        <p14:creationId xmlns:p14="http://schemas.microsoft.com/office/powerpoint/2010/main" val="2379408382"/>
      </p:ext>
    </p:extLst>
  </p:cSld>
  <p:clrMapOvr>
    <a:masterClrMapping/>
  </p:clrMapOvr>
  <p:transition xmlns:p14="http://schemas.microsoft.com/office/powerpoint/2010/mai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8"/>
          <p:cNvSpPr>
            <a:spLocks noGrp="1" noChangeArrowheads="1"/>
          </p:cNvSpPr>
          <p:nvPr>
            <p:ph type="sldNum" sz="quarter" idx="10"/>
          </p:nvPr>
        </p:nvSpPr>
        <p:spPr>
          <a:ln/>
        </p:spPr>
        <p:txBody>
          <a:bodyPr/>
          <a:lstStyle>
            <a:lvl1pPr>
              <a:defRPr/>
            </a:lvl1pPr>
          </a:lstStyle>
          <a:p>
            <a:pPr>
              <a:defRPr/>
            </a:pPr>
            <a:fld id="{F0B82B46-1AF0-4EC0-863B-6CAD6F912ED1}" type="slidenum">
              <a:rPr lang="en-US"/>
              <a:pPr>
                <a:defRPr/>
              </a:pPr>
              <a:t>‹#›</a:t>
            </a:fld>
            <a:endParaRPr lang="en-US" dirty="0"/>
          </a:p>
        </p:txBody>
      </p:sp>
    </p:spTree>
    <p:extLst>
      <p:ext uri="{BB962C8B-B14F-4D97-AF65-F5344CB8AC3E}">
        <p14:creationId xmlns:p14="http://schemas.microsoft.com/office/powerpoint/2010/main" val="451617389"/>
      </p:ext>
    </p:extLst>
  </p:cSld>
  <p:clrMapOvr>
    <a:masterClrMapping/>
  </p:clrMapOvr>
  <p:transition xmlns:p14="http://schemas.microsoft.com/office/powerpoint/2010/mai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F3DDCCD8-B2B2-4A0D-B0FC-E68EFA9898A3}" type="slidenum">
              <a:rPr lang="en-US"/>
              <a:pPr>
                <a:defRPr/>
              </a:pPr>
              <a:t>‹#›</a:t>
            </a:fld>
            <a:endParaRPr lang="en-US" dirty="0"/>
          </a:p>
        </p:txBody>
      </p:sp>
    </p:spTree>
    <p:extLst>
      <p:ext uri="{BB962C8B-B14F-4D97-AF65-F5344CB8AC3E}">
        <p14:creationId xmlns:p14="http://schemas.microsoft.com/office/powerpoint/2010/main" val="3046341426"/>
      </p:ext>
    </p:extLst>
  </p:cSld>
  <p:clrMapOvr>
    <a:masterClrMapping/>
  </p:clrMapOvr>
  <p:transition xmlns:p14="http://schemas.microsoft.com/office/powerpoint/2010/mai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349" y="273049"/>
            <a:ext cx="300793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219" y="273060"/>
            <a:ext cx="511143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349" y="1435104"/>
            <a:ext cx="300793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C4CEC421-5E33-47D5-9F78-13D55A6FEA62}" type="slidenum">
              <a:rPr lang="en-US"/>
              <a:pPr>
                <a:defRPr/>
              </a:pPr>
              <a:t>‹#›</a:t>
            </a:fld>
            <a:endParaRPr lang="en-US" dirty="0"/>
          </a:p>
        </p:txBody>
      </p:sp>
    </p:spTree>
    <p:extLst>
      <p:ext uri="{BB962C8B-B14F-4D97-AF65-F5344CB8AC3E}">
        <p14:creationId xmlns:p14="http://schemas.microsoft.com/office/powerpoint/2010/main" val="2618867397"/>
      </p:ext>
    </p:extLst>
  </p:cSld>
  <p:clrMapOvr>
    <a:masterClrMapping/>
  </p:clrMapOvr>
  <p:transition xmlns:p14="http://schemas.microsoft.com/office/powerpoint/2010/mai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746" y="4800601"/>
            <a:ext cx="5485227" cy="566739"/>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746" y="612775"/>
            <a:ext cx="5485227"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746" y="5367345"/>
            <a:ext cx="5485227"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75973339-2CCA-418C-8B81-FF1CB648DDDA}" type="slidenum">
              <a:rPr lang="en-US"/>
              <a:pPr>
                <a:defRPr/>
              </a:pPr>
              <a:t>‹#›</a:t>
            </a:fld>
            <a:endParaRPr lang="en-US" dirty="0"/>
          </a:p>
        </p:txBody>
      </p:sp>
    </p:spTree>
    <p:extLst>
      <p:ext uri="{BB962C8B-B14F-4D97-AF65-F5344CB8AC3E}">
        <p14:creationId xmlns:p14="http://schemas.microsoft.com/office/powerpoint/2010/main" val="2850862152"/>
      </p:ext>
    </p:extLst>
  </p:cSld>
  <p:clrMapOvr>
    <a:masterClrMapping/>
  </p:clrMapOvr>
  <p:transition xmlns:p14="http://schemas.microsoft.com/office/powerpoint/2010/mai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4E2EFE6A-2E5A-45D3-8786-F7D2AE8D7640}" type="slidenum">
              <a:rPr lang="en-US"/>
              <a:pPr>
                <a:defRPr/>
              </a:pPr>
              <a:t>‹#›</a:t>
            </a:fld>
            <a:endParaRPr lang="en-US" dirty="0"/>
          </a:p>
        </p:txBody>
      </p:sp>
    </p:spTree>
    <p:extLst>
      <p:ext uri="{BB962C8B-B14F-4D97-AF65-F5344CB8AC3E}">
        <p14:creationId xmlns:p14="http://schemas.microsoft.com/office/powerpoint/2010/main" val="409311193"/>
      </p:ext>
    </p:extLst>
  </p:cSld>
  <p:clrMapOvr>
    <a:masterClrMapping/>
  </p:clrMapOvr>
  <p:transition xmlns:p14="http://schemas.microsoft.com/office/powerpoint/2010/mai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2582" y="157163"/>
            <a:ext cx="2102035" cy="5969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64999" y="157163"/>
            <a:ext cx="6166849" cy="5969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fld id="{52E9F593-F8D9-4826-9796-2BDD2A0EEBD6}" type="slidenum">
              <a:rPr lang="en-US"/>
              <a:pPr>
                <a:defRPr/>
              </a:pPr>
              <a:t>‹#›</a:t>
            </a:fld>
            <a:endParaRPr lang="en-US" dirty="0"/>
          </a:p>
        </p:txBody>
      </p:sp>
    </p:spTree>
    <p:extLst>
      <p:ext uri="{BB962C8B-B14F-4D97-AF65-F5344CB8AC3E}">
        <p14:creationId xmlns:p14="http://schemas.microsoft.com/office/powerpoint/2010/main" val="2630425884"/>
      </p:ext>
    </p:extLst>
  </p:cSld>
  <p:clrMapOvr>
    <a:masterClrMapping/>
  </p:clrMapOvr>
  <p:transition xmlns:p14="http://schemas.microsoft.com/office/powerpoint/2010/main">
    <p:fad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theme" Target="../theme/theme1.xml"/><Relationship Id="rId26" Type="http://schemas.openxmlformats.org/officeDocument/2006/relationships/image" Target="../media/image1.emf"/><Relationship Id="rId27" Type="http://schemas.openxmlformats.org/officeDocument/2006/relationships/image" Target="../media/image2.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35.xml"/><Relationship Id="rId12" Type="http://schemas.openxmlformats.org/officeDocument/2006/relationships/theme" Target="../theme/theme2.xml"/><Relationship Id="rId13" Type="http://schemas.openxmlformats.org/officeDocument/2006/relationships/image" Target="../media/image3.jpeg"/><Relationship Id="rId14" Type="http://schemas.openxmlformats.org/officeDocument/2006/relationships/image" Target="../media/image4.png"/><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slideLayout" Target="../slideLayouts/slideLayout27.xml"/><Relationship Id="rId4" Type="http://schemas.openxmlformats.org/officeDocument/2006/relationships/slideLayout" Target="../slideLayouts/slideLayout28.xml"/><Relationship Id="rId5" Type="http://schemas.openxmlformats.org/officeDocument/2006/relationships/slideLayout" Target="../slideLayouts/slideLayout29.xml"/><Relationship Id="rId6" Type="http://schemas.openxmlformats.org/officeDocument/2006/relationships/slideLayout" Target="../slideLayouts/slideLayout30.xml"/><Relationship Id="rId7" Type="http://schemas.openxmlformats.org/officeDocument/2006/relationships/slideLayout" Target="../slideLayouts/slideLayout31.xml"/><Relationship Id="rId8" Type="http://schemas.openxmlformats.org/officeDocument/2006/relationships/slideLayout" Target="../slideLayouts/slideLayout32.xml"/><Relationship Id="rId9" Type="http://schemas.openxmlformats.org/officeDocument/2006/relationships/slideLayout" Target="../slideLayouts/slideLayout33.xml"/><Relationship Id="rId10"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469859"/>
            <a:ext cx="8229600" cy="67314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Text Placeholder 2"/>
          <p:cNvSpPr>
            <a:spLocks noGrp="1"/>
          </p:cNvSpPr>
          <p:nvPr>
            <p:ph type="body" idx="1"/>
          </p:nvPr>
        </p:nvSpPr>
        <p:spPr bwMode="auto">
          <a:xfrm>
            <a:off x="457200" y="1600201"/>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2B649F9-2F95-45B8-B5DA-0C69B2C502E6}" type="datetime1">
              <a:rPr lang="en-US" smtClean="0"/>
              <a:t>4/25/16</a:t>
            </a:fld>
            <a:endParaRPr lang="en-US" dirty="0"/>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ED30BB5-5850-4A6A-8773-7415328E38A1}" type="slidenum">
              <a:rPr lang="en-US"/>
              <a:pPr>
                <a:defRPr/>
              </a:pPr>
              <a:t>‹#›</a:t>
            </a:fld>
            <a:endParaRPr lang="en-US" dirty="0"/>
          </a:p>
        </p:txBody>
      </p:sp>
      <p:pic>
        <p:nvPicPr>
          <p:cNvPr id="2" name="Picture 2"/>
          <p:cNvPicPr>
            <a:picLocks noChangeAspect="1" noChangeArrowheads="1"/>
          </p:cNvPicPr>
          <p:nvPr userDrawn="1"/>
        </p:nvPicPr>
        <p:blipFill>
          <a:blip r:embed="rId26" cstate="print">
            <a:extLst>
              <a:ext uri="{28A0092B-C50C-407E-A947-70E740481C1C}">
                <a14:useLocalDpi xmlns:a14="http://schemas.microsoft.com/office/drawing/2010/main" val="0"/>
              </a:ext>
            </a:extLst>
          </a:blip>
          <a:srcRect/>
          <a:stretch>
            <a:fillRect/>
          </a:stretch>
        </p:blipFill>
        <p:spPr bwMode="auto">
          <a:xfrm>
            <a:off x="32132" y="0"/>
            <a:ext cx="1371600" cy="474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C:\Users\ssheikh1\AppData\Local\Microsoft\Windows\Temporary Internet Files\Content.Outlook\UWOWFTDC\ITI logo short color.png"/>
          <p:cNvPicPr>
            <a:picLocks noChangeAspect="1" noChangeArrowheads="1"/>
          </p:cNvPicPr>
          <p:nvPr userDrawn="1"/>
        </p:nvPicPr>
        <p:blipFill>
          <a:blip r:embed="rId27" cstate="print">
            <a:extLst>
              <a:ext uri="{28A0092B-C50C-407E-A947-70E740481C1C}">
                <a14:useLocalDpi xmlns:a14="http://schemas.microsoft.com/office/drawing/2010/main" val="0"/>
              </a:ext>
            </a:extLst>
          </a:blip>
          <a:srcRect/>
          <a:stretch>
            <a:fillRect/>
          </a:stretch>
        </p:blipFill>
        <p:spPr bwMode="auto">
          <a:xfrm>
            <a:off x="7968176" y="39404"/>
            <a:ext cx="1132675" cy="457551"/>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 id="2147483751" r:id="rId18"/>
    <p:sldLayoutId id="2147483752" r:id="rId19"/>
    <p:sldLayoutId id="2147483753" r:id="rId20"/>
    <p:sldLayoutId id="2147483754" r:id="rId21"/>
    <p:sldLayoutId id="2147483755" r:id="rId22"/>
    <p:sldLayoutId id="2147483756" r:id="rId23"/>
    <p:sldLayoutId id="2147483757" r:id="rId24"/>
  </p:sldLayoutIdLst>
  <p:transition xmlns:p14="http://schemas.microsoft.com/office/powerpoint/2010/main">
    <p:fade/>
  </p:transition>
  <p:timing>
    <p:tnLst>
      <p:par>
        <p:cTn xmlns:p14="http://schemas.microsoft.com/office/powerpoint/2010/mai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498114" name="Rectangle 2"/>
          <p:cNvSpPr>
            <a:spLocks noGrp="1" noChangeArrowheads="1"/>
          </p:cNvSpPr>
          <p:nvPr>
            <p:ph type="body" idx="1"/>
          </p:nvPr>
        </p:nvSpPr>
        <p:spPr bwMode="auto">
          <a:xfrm>
            <a:off x="366464" y="1371601"/>
            <a:ext cx="8406676" cy="4754563"/>
          </a:xfrm>
          <a:prstGeom prst="rect">
            <a:avLst/>
          </a:prstGeom>
          <a:noFill/>
          <a:ln w="9525">
            <a:noFill/>
            <a:miter lim="800000"/>
            <a:headEnd/>
            <a:tailEnd/>
          </a:ln>
          <a:effectLst/>
        </p:spPr>
        <p:txBody>
          <a:bodyPr vert="horz" wrap="square" lIns="97506" tIns="48755" rIns="97506" bIns="4875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1498115" name="Rectangle 3"/>
          <p:cNvSpPr>
            <a:spLocks noGrp="1" noChangeArrowheads="1"/>
          </p:cNvSpPr>
          <p:nvPr>
            <p:ph type="title"/>
          </p:nvPr>
        </p:nvSpPr>
        <p:spPr bwMode="auto">
          <a:xfrm>
            <a:off x="364999" y="157163"/>
            <a:ext cx="8409606" cy="1143000"/>
          </a:xfrm>
          <a:prstGeom prst="rect">
            <a:avLst/>
          </a:prstGeom>
          <a:noFill/>
          <a:ln w="9525">
            <a:noFill/>
            <a:miter lim="800000"/>
            <a:headEnd/>
            <a:tailEnd/>
          </a:ln>
          <a:effectLst/>
        </p:spPr>
        <p:txBody>
          <a:bodyPr vert="horz" wrap="square" lIns="98183" tIns="49093" rIns="98183" bIns="49093" numCol="1" anchor="ctr" anchorCtr="0" compatLnSpc="1">
            <a:prstTxWarp prst="textNoShape">
              <a:avLst/>
            </a:prstTxWarp>
          </a:bodyPr>
          <a:lstStyle/>
          <a:p>
            <a:pPr lvl="0"/>
            <a:r>
              <a:rPr lang="en-US" smtClean="0"/>
              <a:t>Slide Title</a:t>
            </a:r>
          </a:p>
        </p:txBody>
      </p:sp>
      <p:sp>
        <p:nvSpPr>
          <p:cNvPr id="1498120" name="Rectangle 8"/>
          <p:cNvSpPr>
            <a:spLocks noGrp="1" noChangeArrowheads="1"/>
          </p:cNvSpPr>
          <p:nvPr>
            <p:ph type="sldNum" sz="quarter" idx="4"/>
          </p:nvPr>
        </p:nvSpPr>
        <p:spPr bwMode="auto">
          <a:xfrm>
            <a:off x="382591" y="6437313"/>
            <a:ext cx="385519"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00" smtClean="0"/>
            </a:lvl1pPr>
          </a:lstStyle>
          <a:p>
            <a:pPr eaLnBrk="0" hangingPunct="0">
              <a:defRPr/>
            </a:pPr>
            <a:fld id="{EB711281-2F28-4B1E-AA00-C885F11ECE44}" type="slidenum">
              <a:rPr lang="en-US" b="1">
                <a:solidFill>
                  <a:srgbClr val="FFFFFF"/>
                </a:solidFill>
                <a:latin typeface="Verdana" pitchFamily="34" charset="0"/>
                <a:cs typeface="Arial" charset="0"/>
              </a:rPr>
              <a:pPr eaLnBrk="0" hangingPunct="0">
                <a:defRPr/>
              </a:pPr>
              <a:t>‹#›</a:t>
            </a:fld>
            <a:endParaRPr lang="en-US" b="1" dirty="0">
              <a:solidFill>
                <a:srgbClr val="FFFFFF"/>
              </a:solidFill>
              <a:latin typeface="Verdana" pitchFamily="34" charset="0"/>
              <a:cs typeface="Arial" charset="0"/>
            </a:endParaRPr>
          </a:p>
        </p:txBody>
      </p:sp>
      <p:pic>
        <p:nvPicPr>
          <p:cNvPr id="2053" name="Picture 19" descr="Intel_white"/>
          <p:cNvPicPr>
            <a:picLocks noChangeAspect="1" noChangeArrowheads="1"/>
          </p:cNvPicPr>
          <p:nvPr userDrawn="1"/>
        </p:nvPicPr>
        <p:blipFill>
          <a:blip r:embed="rId14" cstate="print"/>
          <a:srcRect/>
          <a:stretch>
            <a:fillRect/>
          </a:stretch>
        </p:blipFill>
        <p:spPr bwMode="invGray">
          <a:xfrm>
            <a:off x="8392018" y="6232529"/>
            <a:ext cx="700678" cy="549275"/>
          </a:xfrm>
          <a:prstGeom prst="rect">
            <a:avLst/>
          </a:prstGeom>
          <a:noFill/>
          <a:ln w="9525">
            <a:noFill/>
            <a:miter lim="800000"/>
            <a:headEnd/>
            <a:tailEnd/>
          </a:ln>
        </p:spPr>
      </p:pic>
    </p:spTree>
    <p:extLst>
      <p:ext uri="{BB962C8B-B14F-4D97-AF65-F5344CB8AC3E}">
        <p14:creationId xmlns:p14="http://schemas.microsoft.com/office/powerpoint/2010/main" val="1340841627"/>
      </p:ext>
    </p:extLst>
  </p:cSld>
  <p:clrMap bg1="dk2" tx1="lt1" bg2="dk1"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ransition xmlns:p14="http://schemas.microsoft.com/office/powerpoint/2010/main">
    <p:fade/>
  </p:transition>
  <p:timing>
    <p:tnLst>
      <p:par>
        <p:cTn xmlns:p14="http://schemas.microsoft.com/office/powerpoint/2010/main" id="1" dur="indefinite" restart="never" nodeType="tmRoot"/>
      </p:par>
    </p:tnLst>
  </p:timing>
  <p:hf hdr="0" ftr="0" dt="0"/>
  <p:txStyles>
    <p:titleStyle>
      <a:lvl1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mj-lt"/>
          <a:ea typeface="+mj-ea"/>
          <a:cs typeface="+mj-cs"/>
        </a:defRPr>
      </a:lvl1pPr>
      <a:lvl2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2pPr>
      <a:lvl3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3pPr>
      <a:lvl4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4pPr>
      <a:lvl5pPr algn="ctr" defTabSz="974725" rtl="0" eaLnBrk="0" fontAlgn="base" hangingPunct="0">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5pPr>
      <a:lvl6pPr marL="4572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6pPr>
      <a:lvl7pPr marL="9144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7pPr>
      <a:lvl8pPr marL="13716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8pPr>
      <a:lvl9pPr marL="1828800" algn="ctr" defTabSz="974725" rtl="0" fontAlgn="base">
        <a:lnSpc>
          <a:spcPct val="90000"/>
        </a:lnSpc>
        <a:spcBef>
          <a:spcPct val="0"/>
        </a:spcBef>
        <a:spcAft>
          <a:spcPct val="0"/>
        </a:spcAft>
        <a:defRPr sz="3400" b="1">
          <a:solidFill>
            <a:schemeClr val="tx1"/>
          </a:solidFill>
          <a:effectLst>
            <a:outerShdw blurRad="38100" dist="38100" dir="2700000" algn="tl">
              <a:srgbClr val="000000"/>
            </a:outerShdw>
          </a:effectLst>
          <a:latin typeface="Verdana" pitchFamily="34" charset="0"/>
          <a:cs typeface="Arial" charset="0"/>
        </a:defRPr>
      </a:lvl9pPr>
    </p:titleStyle>
    <p:bodyStyle>
      <a:lvl1pPr marL="239713" indent="-239713" algn="l" defTabSz="974725" rtl="0" eaLnBrk="0" fontAlgn="base" hangingPunct="0">
        <a:lnSpc>
          <a:spcPct val="95000"/>
        </a:lnSpc>
        <a:spcBef>
          <a:spcPct val="30000"/>
        </a:spcBef>
        <a:spcAft>
          <a:spcPct val="0"/>
        </a:spcAft>
        <a:buClr>
          <a:schemeClr val="tx1"/>
        </a:buClr>
        <a:buFont typeface="Wingdings" pitchFamily="2" charset="2"/>
        <a:buChar char=""/>
        <a:defRPr sz="3000">
          <a:solidFill>
            <a:srgbClr val="FFFFFF"/>
          </a:solidFill>
          <a:effectLst>
            <a:outerShdw blurRad="38100" dist="38100" dir="2700000" algn="tl">
              <a:srgbClr val="000000"/>
            </a:outerShdw>
          </a:effectLst>
          <a:latin typeface="+mn-lt"/>
          <a:ea typeface="+mn-ea"/>
          <a:cs typeface="+mn-cs"/>
        </a:defRPr>
      </a:lvl1pPr>
      <a:lvl2pPr marL="608013" indent="-241300" algn="l" defTabSz="974725" rtl="0" eaLnBrk="0" fontAlgn="base" hangingPunct="0">
        <a:lnSpc>
          <a:spcPct val="95000"/>
        </a:lnSpc>
        <a:spcBef>
          <a:spcPct val="30000"/>
        </a:spcBef>
        <a:spcAft>
          <a:spcPct val="0"/>
        </a:spcAft>
        <a:buClr>
          <a:schemeClr val="tx1"/>
        </a:buClr>
        <a:buChar char="–"/>
        <a:defRPr sz="2600">
          <a:solidFill>
            <a:schemeClr val="tx1"/>
          </a:solidFill>
          <a:effectLst>
            <a:outerShdw blurRad="38100" dist="38100" dir="2700000" algn="tl">
              <a:srgbClr val="000000"/>
            </a:outerShdw>
          </a:effectLst>
          <a:latin typeface="+mn-lt"/>
          <a:cs typeface="+mn-cs"/>
        </a:defRPr>
      </a:lvl2pPr>
      <a:lvl3pPr marL="974725" indent="-239713" algn="l" defTabSz="974725" rtl="0" eaLnBrk="0" fontAlgn="base" hangingPunct="0">
        <a:lnSpc>
          <a:spcPct val="95000"/>
        </a:lnSpc>
        <a:spcBef>
          <a:spcPct val="30000"/>
        </a:spcBef>
        <a:spcAft>
          <a:spcPct val="0"/>
        </a:spcAft>
        <a:buClr>
          <a:schemeClr val="tx1"/>
        </a:buClr>
        <a:buChar char="–"/>
        <a:defRPr sz="2300">
          <a:solidFill>
            <a:srgbClr val="FFFFFF"/>
          </a:solidFill>
          <a:effectLst>
            <a:outerShdw blurRad="38100" dist="38100" dir="2700000" algn="tl">
              <a:srgbClr val="000000"/>
            </a:outerShdw>
          </a:effectLst>
          <a:latin typeface="+mn-lt"/>
          <a:cs typeface="+mn-cs"/>
        </a:defRPr>
      </a:lvl3pPr>
      <a:lvl4pPr marL="1474788" indent="-255588" algn="l" defTabSz="974725"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4pPr>
      <a:lvl5pPr marL="1843088" indent="-246063" algn="l" defTabSz="974725" rtl="0" eaLnBrk="0" fontAlgn="base" hangingPunct="0">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5pPr>
      <a:lvl6pPr marL="23002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6pPr>
      <a:lvl7pPr marL="27574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7pPr>
      <a:lvl8pPr marL="32146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8pPr>
      <a:lvl9pPr marL="3671888" indent="-246063" algn="l" defTabSz="974725" rtl="0" fontAlgn="base">
        <a:spcBef>
          <a:spcPct val="20000"/>
        </a:spcBef>
        <a:spcAft>
          <a:spcPct val="0"/>
        </a:spcAft>
        <a:buChar char="•"/>
        <a:defRPr sz="21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2971800"/>
            <a:ext cx="7772400" cy="2895600"/>
          </a:xfrm>
        </p:spPr>
        <p:txBody>
          <a:bodyPr/>
          <a:lstStyle/>
          <a:p>
            <a:pPr algn="ctr"/>
            <a:r>
              <a:rPr lang="en-US" dirty="0" smtClean="0"/>
              <a:t>CEC </a:t>
            </a:r>
            <a:r>
              <a:rPr lang="en-US" dirty="0"/>
              <a:t>Computer Technical feasibility, Cost effectiveness, and Schedule </a:t>
            </a:r>
            <a:r>
              <a:rPr lang="en-US" dirty="0" smtClean="0"/>
              <a:t>impact</a:t>
            </a:r>
            <a:br>
              <a:rPr lang="en-US" dirty="0" smtClean="0"/>
            </a:br>
            <a:r>
              <a:rPr lang="en-US" sz="2000" dirty="0" smtClean="0"/>
              <a:t>		</a:t>
            </a:r>
            <a:br>
              <a:rPr lang="en-US" sz="2000" dirty="0" smtClean="0"/>
            </a:br>
            <a:r>
              <a:rPr lang="en-US" sz="2000" dirty="0" smtClean="0"/>
              <a:t>Robert White, Dell</a:t>
            </a:r>
            <a:br>
              <a:rPr lang="en-US" sz="2000" dirty="0" smtClean="0"/>
            </a:br>
            <a:r>
              <a:rPr lang="en-US" sz="2000" dirty="0" smtClean="0"/>
              <a:t>April 26, 2016</a:t>
            </a:r>
            <a:endParaRPr lang="en-US" dirty="0"/>
          </a:p>
        </p:txBody>
      </p:sp>
    </p:spTree>
    <p:extLst>
      <p:ext uri="{BB962C8B-B14F-4D97-AF65-F5344CB8AC3E}">
        <p14:creationId xmlns:p14="http://schemas.microsoft.com/office/powerpoint/2010/main" val="345912027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57201"/>
            <a:ext cx="8229600" cy="609600"/>
          </a:xfrm>
        </p:spPr>
        <p:txBody>
          <a:bodyPr/>
          <a:lstStyle/>
          <a:p>
            <a:r>
              <a:rPr lang="en-US" sz="3200" dirty="0"/>
              <a:t>TEC improvement potential &amp; shipment impact</a:t>
            </a:r>
          </a:p>
        </p:txBody>
      </p:sp>
      <p:sp>
        <p:nvSpPr>
          <p:cNvPr id="6" name="Content Placeholder 5"/>
          <p:cNvSpPr>
            <a:spLocks noGrp="1"/>
          </p:cNvSpPr>
          <p:nvPr>
            <p:ph idx="1"/>
          </p:nvPr>
        </p:nvSpPr>
        <p:spPr>
          <a:xfrm>
            <a:off x="457200" y="1373186"/>
            <a:ext cx="8382000" cy="4983166"/>
          </a:xfrm>
        </p:spPr>
        <p:txBody>
          <a:bodyPr/>
          <a:lstStyle/>
          <a:p>
            <a:pPr lvl="0"/>
            <a:r>
              <a:rPr lang="en-US" dirty="0"/>
              <a:t>Technical feasibility</a:t>
            </a:r>
          </a:p>
          <a:p>
            <a:pPr lvl="0"/>
            <a:r>
              <a:rPr lang="en-US" dirty="0"/>
              <a:t>Cost effectiveness (BOM plus other costs)</a:t>
            </a:r>
          </a:p>
          <a:p>
            <a:pPr lvl="0"/>
            <a:r>
              <a:rPr lang="en-US" dirty="0"/>
              <a:t>Schedule </a:t>
            </a:r>
            <a:r>
              <a:rPr lang="en-US" dirty="0" smtClean="0"/>
              <a:t>impact</a:t>
            </a:r>
            <a:endParaRPr lang="en-US" dirty="0"/>
          </a:p>
        </p:txBody>
      </p:sp>
      <p:sp>
        <p:nvSpPr>
          <p:cNvPr id="4" name="Slide Number Placeholder 3"/>
          <p:cNvSpPr>
            <a:spLocks noGrp="1"/>
          </p:cNvSpPr>
          <p:nvPr>
            <p:ph type="sldNum" sz="quarter" idx="12"/>
          </p:nvPr>
        </p:nvSpPr>
        <p:spPr/>
        <p:txBody>
          <a:bodyPr/>
          <a:lstStyle/>
          <a:p>
            <a:pPr>
              <a:defRPr/>
            </a:pPr>
            <a:fld id="{EF35E9AF-EAF2-4009-9820-A1CD29A588C9}" type="slidenum">
              <a:rPr lang="en-US" smtClean="0"/>
              <a:pPr>
                <a:defRPr/>
              </a:pPr>
              <a:t>2</a:t>
            </a:fld>
            <a:endParaRPr lang="en-US" dirty="0"/>
          </a:p>
        </p:txBody>
      </p:sp>
    </p:spTree>
    <p:extLst>
      <p:ext uri="{BB962C8B-B14F-4D97-AF65-F5344CB8AC3E}">
        <p14:creationId xmlns:p14="http://schemas.microsoft.com/office/powerpoint/2010/main" val="10532214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Desktops - Technical Feasibility</a:t>
            </a:r>
            <a:endParaRPr lang="en-US" dirty="0"/>
          </a:p>
        </p:txBody>
      </p:sp>
      <p:sp>
        <p:nvSpPr>
          <p:cNvPr id="3" name="Content Placeholder 2"/>
          <p:cNvSpPr>
            <a:spLocks noGrp="1"/>
          </p:cNvSpPr>
          <p:nvPr>
            <p:ph idx="1"/>
          </p:nvPr>
        </p:nvSpPr>
        <p:spPr>
          <a:xfrm>
            <a:off x="381000" y="1600200"/>
            <a:ext cx="8382000" cy="4525963"/>
          </a:xfrm>
        </p:spPr>
        <p:txBody>
          <a:bodyPr>
            <a:noAutofit/>
          </a:bodyPr>
          <a:lstStyle/>
          <a:p>
            <a:pPr>
              <a:spcBef>
                <a:spcPts val="1200"/>
              </a:spcBef>
            </a:pPr>
            <a:r>
              <a:rPr lang="en-US" sz="2400" dirty="0" smtClean="0"/>
              <a:t>Product development cycles do not allow enough time to redesign product to meet a January 1, 2018 effective date.  </a:t>
            </a:r>
          </a:p>
          <a:p>
            <a:pPr>
              <a:spcBef>
                <a:spcPts val="1200"/>
              </a:spcBef>
            </a:pPr>
            <a:r>
              <a:rPr lang="en-US" sz="2400" dirty="0" smtClean="0"/>
              <a:t>A 24 month grace period between publication of the final rule aligns with a January 1, 2019 effective date</a:t>
            </a:r>
          </a:p>
          <a:p>
            <a:pPr>
              <a:spcBef>
                <a:spcPts val="1200"/>
              </a:spcBef>
            </a:pPr>
            <a:r>
              <a:rPr lang="en-US" sz="2400" dirty="0" smtClean="0"/>
              <a:t>The proposed single category of 50 kWh TEC limit is too stringent and is 19 kWh lower than Category 0 (entry level) in ENERGY STAR 6.1 framework that provides 6 categories for DT’s</a:t>
            </a:r>
          </a:p>
          <a:p>
            <a:pPr>
              <a:spcBef>
                <a:spcPts val="1200"/>
              </a:spcBef>
            </a:pPr>
            <a:r>
              <a:rPr lang="en-US" sz="2400" dirty="0" smtClean="0"/>
              <a:t>ITI has collected power data for 170 currently shipping platforms, the 50 kWh limit only allows ~10% pass rate, most of those platforms utilize notebook parts and provide limited expandability </a:t>
            </a:r>
            <a:endParaRPr lang="en-US" sz="2400" dirty="0"/>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3</a:t>
            </a:fld>
            <a:endParaRPr lang="en-US" dirty="0"/>
          </a:p>
        </p:txBody>
      </p:sp>
    </p:spTree>
    <p:extLst>
      <p:ext uri="{BB962C8B-B14F-4D97-AF65-F5344CB8AC3E}">
        <p14:creationId xmlns:p14="http://schemas.microsoft.com/office/powerpoint/2010/main" val="352238788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11955"/>
            <a:ext cx="8229600" cy="884239"/>
          </a:xfrm>
        </p:spPr>
        <p:txBody>
          <a:bodyPr/>
          <a:lstStyle/>
          <a:p>
            <a:r>
              <a:rPr lang="en-US" sz="3200" dirty="0" smtClean="0"/>
              <a:t>Margin to CEC Limit – Desktop – All systems</a:t>
            </a:r>
            <a:endParaRPr lang="en-US" sz="3200" dirty="0"/>
          </a:p>
        </p:txBody>
      </p:sp>
      <p:sp>
        <p:nvSpPr>
          <p:cNvPr id="5" name="TextBox 4"/>
          <p:cNvSpPr txBox="1"/>
          <p:nvPr/>
        </p:nvSpPr>
        <p:spPr>
          <a:xfrm>
            <a:off x="344750" y="1265945"/>
            <a:ext cx="8575829" cy="1200329"/>
          </a:xfrm>
          <a:prstGeom prst="rect">
            <a:avLst/>
          </a:prstGeom>
          <a:noFill/>
        </p:spPr>
        <p:txBody>
          <a:bodyPr wrap="square" rtlCol="0">
            <a:spAutoFit/>
          </a:bodyPr>
          <a:lstStyle/>
          <a:p>
            <a:pPr marL="342900" indent="-342900" algn="l">
              <a:buFont typeface="Arial" panose="020B0604020202020204" pitchFamily="34" charset="0"/>
              <a:buChar char="•"/>
            </a:pPr>
            <a:r>
              <a:rPr lang="en-US" dirty="0" smtClean="0"/>
              <a:t>CEC D2 Limit – Measured TEC = TEC Margin Value</a:t>
            </a:r>
          </a:p>
          <a:p>
            <a:pPr marL="800100" lvl="1" indent="-342900">
              <a:buFont typeface="Arial" panose="020B0604020202020204" pitchFamily="34" charset="0"/>
              <a:buChar char="•"/>
            </a:pPr>
            <a:r>
              <a:rPr lang="en-US" b="0" dirty="0" smtClean="0">
                <a:solidFill>
                  <a:schemeClr val="tx1"/>
                </a:solidFill>
              </a:rPr>
              <a:t>Positive </a:t>
            </a:r>
            <a:r>
              <a:rPr lang="en-US" b="0" dirty="0">
                <a:solidFill>
                  <a:schemeClr val="tx1"/>
                </a:solidFill>
              </a:rPr>
              <a:t>Margin Passes CEC Limit, Negative Fails</a:t>
            </a:r>
          </a:p>
          <a:p>
            <a:pPr marL="342900" indent="-342900" algn="l">
              <a:buFont typeface="Arial" panose="020B0604020202020204" pitchFamily="34" charset="0"/>
              <a:buChar char="•"/>
            </a:pPr>
            <a:r>
              <a:rPr lang="en-US" b="0" dirty="0" smtClean="0">
                <a:solidFill>
                  <a:schemeClr val="tx1"/>
                </a:solidFill>
              </a:rPr>
              <a:t>Majority of systems have a margin of -25 to -100</a:t>
            </a:r>
          </a:p>
          <a:p>
            <a:pPr marL="800100" lvl="1" indent="-342900">
              <a:buFont typeface="Arial" panose="020B0604020202020204" pitchFamily="34" charset="0"/>
              <a:buChar char="•"/>
            </a:pPr>
            <a:r>
              <a:rPr lang="en-US" dirty="0" smtClean="0">
                <a:solidFill>
                  <a:schemeClr val="accent6">
                    <a:lumMod val="75000"/>
                  </a:schemeClr>
                </a:solidFill>
              </a:rPr>
              <a:t>Most systems are 50% to 200% over the limit</a:t>
            </a:r>
            <a:endParaRPr lang="en-US" b="0" dirty="0" smtClean="0">
              <a:solidFill>
                <a:schemeClr val="accent6">
                  <a:lumMod val="75000"/>
                </a:schemeClr>
              </a:solidFill>
            </a:endParaRPr>
          </a:p>
        </p:txBody>
      </p:sp>
      <p:graphicFrame>
        <p:nvGraphicFramePr>
          <p:cNvPr id="15" name="Content Placeholder 14"/>
          <p:cNvGraphicFramePr>
            <a:graphicFrameLocks noGrp="1"/>
          </p:cNvGraphicFramePr>
          <p:nvPr>
            <p:ph idx="1"/>
            <p:extLst/>
          </p:nvPr>
        </p:nvGraphicFramePr>
        <p:xfrm>
          <a:off x="337352" y="2438400"/>
          <a:ext cx="8089900" cy="4106912"/>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Straight Connector 15"/>
          <p:cNvCxnSpPr/>
          <p:nvPr/>
        </p:nvCxnSpPr>
        <p:spPr bwMode="auto">
          <a:xfrm>
            <a:off x="1136341" y="3241089"/>
            <a:ext cx="7111014" cy="8877"/>
          </a:xfrm>
          <a:prstGeom prst="line">
            <a:avLst/>
          </a:prstGeom>
          <a:solidFill>
            <a:schemeClr val="bg1"/>
          </a:solidFill>
          <a:ln w="28575" cap="flat" cmpd="sng" algn="ctr">
            <a:solidFill>
              <a:srgbClr val="FF0000"/>
            </a:solidFill>
            <a:prstDash val="solid"/>
            <a:round/>
            <a:headEnd type="none" w="sm" len="sm"/>
            <a:tailEnd type="none" w="sm" len="sm"/>
          </a:ln>
          <a:effectLst/>
        </p:spPr>
      </p:cxnSp>
      <p:sp>
        <p:nvSpPr>
          <p:cNvPr id="9" name="TextBox 8"/>
          <p:cNvSpPr txBox="1"/>
          <p:nvPr/>
        </p:nvSpPr>
        <p:spPr>
          <a:xfrm rot="16200000">
            <a:off x="329033" y="4238905"/>
            <a:ext cx="2720617" cy="355482"/>
          </a:xfrm>
          <a:prstGeom prst="rect">
            <a:avLst/>
          </a:prstGeom>
          <a:noFill/>
        </p:spPr>
        <p:txBody>
          <a:bodyPr wrap="none" rtlCol="0">
            <a:spAutoFit/>
          </a:bodyPr>
          <a:lstStyle/>
          <a:p>
            <a:pPr algn="ctr">
              <a:lnSpc>
                <a:spcPct val="95000"/>
              </a:lnSpc>
              <a:spcBef>
                <a:spcPct val="30000"/>
              </a:spcBef>
              <a:buClr>
                <a:srgbClr val="000000"/>
              </a:buClr>
              <a:buFont typeface="Wingdings" pitchFamily="2" charset="2"/>
              <a:buNone/>
            </a:pPr>
            <a:r>
              <a:rPr lang="en-US" b="1" dirty="0" smtClean="0">
                <a:solidFill>
                  <a:srgbClr val="33CC33"/>
                </a:solidFill>
                <a:latin typeface="Verdana" pitchFamily="34" charset="0"/>
                <a:cs typeface="Arial" charset="0"/>
              </a:rPr>
              <a:t>PASSING SYSTEMS </a:t>
            </a:r>
            <a:endParaRPr lang="en-US" b="1" dirty="0">
              <a:solidFill>
                <a:srgbClr val="33CC33"/>
              </a:solidFill>
              <a:latin typeface="Verdana" pitchFamily="34" charset="0"/>
              <a:cs typeface="Arial" charset="0"/>
            </a:endParaRPr>
          </a:p>
        </p:txBody>
      </p:sp>
      <p:sp>
        <p:nvSpPr>
          <p:cNvPr id="10" name="TextBox 9"/>
          <p:cNvSpPr txBox="1"/>
          <p:nvPr/>
        </p:nvSpPr>
        <p:spPr>
          <a:xfrm>
            <a:off x="3669422" y="5159612"/>
            <a:ext cx="2727029" cy="355482"/>
          </a:xfrm>
          <a:prstGeom prst="rect">
            <a:avLst/>
          </a:prstGeom>
          <a:noFill/>
        </p:spPr>
        <p:txBody>
          <a:bodyPr wrap="none" rtlCol="0">
            <a:spAutoFit/>
          </a:bodyPr>
          <a:lstStyle/>
          <a:p>
            <a:pPr algn="ctr">
              <a:lnSpc>
                <a:spcPct val="95000"/>
              </a:lnSpc>
              <a:spcBef>
                <a:spcPct val="30000"/>
              </a:spcBef>
              <a:buClr>
                <a:srgbClr val="000000"/>
              </a:buClr>
              <a:buFont typeface="Wingdings" pitchFamily="2" charset="2"/>
              <a:buNone/>
            </a:pPr>
            <a:r>
              <a:rPr lang="en-US" b="1" dirty="0" smtClean="0">
                <a:solidFill>
                  <a:srgbClr val="FF0000"/>
                </a:solidFill>
                <a:latin typeface="Verdana" pitchFamily="34" charset="0"/>
                <a:cs typeface="Arial" charset="0"/>
              </a:rPr>
              <a:t>FAILING  SYSTEMS </a:t>
            </a:r>
            <a:endParaRPr lang="en-US" b="1" dirty="0">
              <a:solidFill>
                <a:srgbClr val="FF0000"/>
              </a:solidFill>
              <a:latin typeface="Verdana" pitchFamily="34" charset="0"/>
              <a:cs typeface="Arial" charset="0"/>
            </a:endParaRPr>
          </a:p>
        </p:txBody>
      </p:sp>
      <p:cxnSp>
        <p:nvCxnSpPr>
          <p:cNvPr id="11" name="Straight Connector 10"/>
          <p:cNvCxnSpPr/>
          <p:nvPr/>
        </p:nvCxnSpPr>
        <p:spPr bwMode="auto">
          <a:xfrm>
            <a:off x="2065896" y="2459865"/>
            <a:ext cx="0" cy="3709117"/>
          </a:xfrm>
          <a:prstGeom prst="line">
            <a:avLst/>
          </a:prstGeom>
          <a:solidFill>
            <a:srgbClr val="FFFFFF"/>
          </a:solidFill>
          <a:ln w="12700" cap="flat" cmpd="sng" algn="ctr">
            <a:solidFill>
              <a:srgbClr val="000000"/>
            </a:solidFill>
            <a:prstDash val="solid"/>
            <a:round/>
            <a:headEnd type="none" w="sm" len="sm"/>
            <a:tailEnd type="none" w="sm" len="sm"/>
          </a:ln>
          <a:effectLst/>
        </p:spPr>
      </p:cxnSp>
      <p:sp>
        <p:nvSpPr>
          <p:cNvPr id="2" name="Slide Number Placeholder 1"/>
          <p:cNvSpPr>
            <a:spLocks noGrp="1"/>
          </p:cNvSpPr>
          <p:nvPr>
            <p:ph type="sldNum" sz="quarter" idx="12"/>
          </p:nvPr>
        </p:nvSpPr>
        <p:spPr/>
        <p:txBody>
          <a:bodyPr/>
          <a:lstStyle/>
          <a:p>
            <a:pPr>
              <a:defRPr/>
            </a:pPr>
            <a:fld id="{B5556D59-B1A5-4F67-89B7-B5C6D6B62E8E}" type="slidenum">
              <a:rPr lang="en-US" smtClean="0"/>
              <a:pPr>
                <a:defRPr/>
              </a:pPr>
              <a:t>4</a:t>
            </a:fld>
            <a:endParaRPr lang="en-US" dirty="0"/>
          </a:p>
        </p:txBody>
      </p:sp>
    </p:spTree>
    <p:extLst>
      <p:ext uri="{BB962C8B-B14F-4D97-AF65-F5344CB8AC3E}">
        <p14:creationId xmlns:p14="http://schemas.microsoft.com/office/powerpoint/2010/main" val="3071163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8420100" y="6324600"/>
            <a:ext cx="533400" cy="365125"/>
          </a:xfrm>
        </p:spPr>
        <p:txBody>
          <a:bodyPr/>
          <a:lstStyle/>
          <a:p>
            <a:fld id="{8F5142AE-5E19-4AC0-91C9-09463833C9E0}" type="slidenum">
              <a:rPr lang="en-US" smtClean="0"/>
              <a:t>5</a:t>
            </a:fld>
            <a:endParaRPr lang="en-US"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6774"/>
            <a:ext cx="4357688" cy="2309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4" name="Table 3"/>
          <p:cNvGraphicFramePr>
            <a:graphicFrameLocks noGrp="1"/>
          </p:cNvGraphicFramePr>
          <p:nvPr>
            <p:extLst>
              <p:ext uri="{D42A27DB-BD31-4B8C-83A1-F6EECF244321}">
                <p14:modId xmlns:p14="http://schemas.microsoft.com/office/powerpoint/2010/main" val="2240473428"/>
              </p:ext>
            </p:extLst>
          </p:nvPr>
        </p:nvGraphicFramePr>
        <p:xfrm>
          <a:off x="4529137" y="1143000"/>
          <a:ext cx="802958" cy="1920246"/>
        </p:xfrm>
        <a:graphic>
          <a:graphicData uri="http://schemas.openxmlformats.org/drawingml/2006/table">
            <a:tbl>
              <a:tblPr>
                <a:tableStyleId>{5C22544A-7EE6-4342-B048-85BDC9FD1C3A}</a:tableStyleId>
              </a:tblPr>
              <a:tblGrid>
                <a:gridCol w="802958"/>
              </a:tblGrid>
              <a:tr h="163569">
                <a:tc>
                  <a:txBody>
                    <a:bodyPr/>
                    <a:lstStyle/>
                    <a:p>
                      <a:pPr algn="ctr" fontAlgn="b"/>
                      <a:r>
                        <a:rPr lang="en-US" sz="700" b="1" u="none" strike="noStrike" dirty="0" smtClean="0">
                          <a:solidFill>
                            <a:schemeClr val="tx1"/>
                          </a:solidFill>
                          <a:effectLst/>
                        </a:rPr>
                        <a:t>Industry </a:t>
                      </a:r>
                      <a:r>
                        <a:rPr lang="en-US" sz="700" b="1" u="none" strike="noStrike" dirty="0">
                          <a:solidFill>
                            <a:schemeClr val="tx1"/>
                          </a:solidFill>
                          <a:effectLst/>
                        </a:rPr>
                        <a:t>Estimates</a:t>
                      </a:r>
                      <a:endParaRPr lang="en-US" sz="700" b="1" i="0" u="none" strike="noStrike" dirty="0">
                        <a:solidFill>
                          <a:schemeClr val="tx1"/>
                        </a:solidFill>
                        <a:effectLst/>
                        <a:latin typeface="Calibri"/>
                      </a:endParaRPr>
                    </a:p>
                  </a:txBody>
                  <a:tcPr marL="5953" marR="5953" marT="5953" marB="0" anchor="b"/>
                </a:tc>
              </a:tr>
              <a:tr h="86623">
                <a:tc>
                  <a:txBody>
                    <a:bodyPr/>
                    <a:lstStyle/>
                    <a:p>
                      <a:pPr algn="ctr" fontAlgn="b"/>
                      <a:r>
                        <a:rPr lang="en-US" sz="500" b="1" i="0"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8662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$11</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$255</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$16</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$150</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$60</a:t>
                      </a:r>
                      <a:r>
                        <a:rPr lang="en-US" sz="500" b="1" u="none" strike="noStrike" baseline="0" dirty="0" smtClean="0">
                          <a:solidFill>
                            <a:schemeClr val="tx1"/>
                          </a:solidFill>
                          <a:effectLst/>
                          <a:latin typeface="Arial" panose="020B0604020202020204" pitchFamily="34" charset="0"/>
                          <a:cs typeface="Arial" panose="020B0604020202020204" pitchFamily="34" charset="0"/>
                        </a:rPr>
                        <a:t> Platinum</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i="0" u="none" strike="noStrike" dirty="0" smtClean="0">
                          <a:solidFill>
                            <a:schemeClr val="tx1"/>
                          </a:solidFill>
                          <a:effectLst/>
                          <a:latin typeface="Arial" panose="020B0604020202020204" pitchFamily="34" charset="0"/>
                          <a:cs typeface="Arial" panose="020B0604020202020204" pitchFamily="34" charset="0"/>
                        </a:rPr>
                        <a:t>$1</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i="0"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$5</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$24</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i="0" u="none" strike="noStrike" dirty="0" smtClean="0">
                          <a:solidFill>
                            <a:schemeClr val="tx1"/>
                          </a:solidFill>
                          <a:effectLst/>
                          <a:latin typeface="Arial" panose="020B0604020202020204" pitchFamily="34" charset="0"/>
                          <a:cs typeface="Arial" panose="020B0604020202020204" pitchFamily="34" charset="0"/>
                        </a:rPr>
                        <a:t>$10 Mobile</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i="0"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r h="93143">
                <a:tc>
                  <a:txBody>
                    <a:bodyPr/>
                    <a:lstStyle/>
                    <a:p>
                      <a:pPr algn="ctr" fontAlgn="b"/>
                      <a:r>
                        <a:rPr lang="en-US" sz="500" b="1" u="none" strike="noStrike" dirty="0">
                          <a:solidFill>
                            <a:schemeClr val="tx1"/>
                          </a:solidFill>
                          <a:effectLst/>
                          <a:latin typeface="Arial" panose="020B0604020202020204" pitchFamily="34" charset="0"/>
                          <a:cs typeface="Arial" panose="020B0604020202020204" pitchFamily="34" charset="0"/>
                        </a:rPr>
                        <a:t> </a:t>
                      </a:r>
                      <a:r>
                        <a:rPr lang="en-US" sz="500" b="1" u="none" strike="noStrike" dirty="0" smtClean="0">
                          <a:solidFill>
                            <a:schemeClr val="tx1"/>
                          </a:solidFill>
                          <a:effectLst/>
                          <a:latin typeface="Arial" panose="020B0604020202020204" pitchFamily="34" charset="0"/>
                          <a:cs typeface="Arial" panose="020B0604020202020204" pitchFamily="34" charset="0"/>
                        </a:rPr>
                        <a:t>-</a:t>
                      </a:r>
                      <a:endParaRPr lang="en-US" sz="5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b"/>
                </a:tc>
              </a:tr>
            </a:tbl>
          </a:graphicData>
        </a:graphic>
      </p:graphicFrame>
      <p:cxnSp>
        <p:nvCxnSpPr>
          <p:cNvPr id="6" name="Straight Arrow Connector 5"/>
          <p:cNvCxnSpPr/>
          <p:nvPr/>
        </p:nvCxnSpPr>
        <p:spPr bwMode="auto">
          <a:xfrm flipV="1">
            <a:off x="4257675" y="135445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9" name="Straight Arrow Connector 8"/>
          <p:cNvCxnSpPr/>
          <p:nvPr/>
        </p:nvCxnSpPr>
        <p:spPr bwMode="auto">
          <a:xfrm flipV="1">
            <a:off x="4267200" y="144970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0" name="Straight Arrow Connector 9"/>
          <p:cNvCxnSpPr/>
          <p:nvPr/>
        </p:nvCxnSpPr>
        <p:spPr bwMode="auto">
          <a:xfrm flipV="1">
            <a:off x="4276725" y="154495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1" name="Straight Arrow Connector 10"/>
          <p:cNvCxnSpPr/>
          <p:nvPr/>
        </p:nvCxnSpPr>
        <p:spPr bwMode="auto">
          <a:xfrm flipV="1">
            <a:off x="4276725" y="1630680"/>
            <a:ext cx="228600" cy="5715"/>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2" name="Straight Arrow Connector 11"/>
          <p:cNvCxnSpPr/>
          <p:nvPr/>
        </p:nvCxnSpPr>
        <p:spPr bwMode="auto">
          <a:xfrm flipV="1">
            <a:off x="4282440" y="171640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3" name="Straight Arrow Connector 12"/>
          <p:cNvCxnSpPr/>
          <p:nvPr/>
        </p:nvCxnSpPr>
        <p:spPr bwMode="auto">
          <a:xfrm flipV="1">
            <a:off x="4276725" y="180213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4" name="Straight Arrow Connector 13"/>
          <p:cNvCxnSpPr/>
          <p:nvPr/>
        </p:nvCxnSpPr>
        <p:spPr bwMode="auto">
          <a:xfrm flipV="1">
            <a:off x="4271010" y="189928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5" name="Straight Arrow Connector 14"/>
          <p:cNvCxnSpPr/>
          <p:nvPr/>
        </p:nvCxnSpPr>
        <p:spPr bwMode="auto">
          <a:xfrm flipV="1">
            <a:off x="4276725" y="1990725"/>
            <a:ext cx="228600" cy="5715"/>
          </a:xfrm>
          <a:prstGeom prst="straightConnector1">
            <a:avLst/>
          </a:prstGeom>
          <a:ln>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16" name="Straight Arrow Connector 15"/>
          <p:cNvCxnSpPr/>
          <p:nvPr/>
        </p:nvCxnSpPr>
        <p:spPr bwMode="auto">
          <a:xfrm flipV="1">
            <a:off x="4271010" y="208216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7" name="Straight Arrow Connector 16"/>
          <p:cNvCxnSpPr/>
          <p:nvPr/>
        </p:nvCxnSpPr>
        <p:spPr bwMode="auto">
          <a:xfrm flipV="1">
            <a:off x="4276725" y="216789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8" name="Straight Arrow Connector 17"/>
          <p:cNvCxnSpPr/>
          <p:nvPr/>
        </p:nvCxnSpPr>
        <p:spPr bwMode="auto">
          <a:xfrm flipV="1">
            <a:off x="4276725" y="226504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19" name="Straight Arrow Connector 18"/>
          <p:cNvCxnSpPr/>
          <p:nvPr/>
        </p:nvCxnSpPr>
        <p:spPr bwMode="auto">
          <a:xfrm flipV="1">
            <a:off x="4282440" y="235648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20" name="Straight Arrow Connector 19"/>
          <p:cNvCxnSpPr/>
          <p:nvPr/>
        </p:nvCxnSpPr>
        <p:spPr bwMode="auto">
          <a:xfrm flipV="1">
            <a:off x="4282440" y="244792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21" name="Straight Arrow Connector 20"/>
          <p:cNvCxnSpPr/>
          <p:nvPr/>
        </p:nvCxnSpPr>
        <p:spPr bwMode="auto">
          <a:xfrm flipV="1">
            <a:off x="4276725" y="253936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22" name="Straight Arrow Connector 21"/>
          <p:cNvCxnSpPr/>
          <p:nvPr/>
        </p:nvCxnSpPr>
        <p:spPr bwMode="auto">
          <a:xfrm flipV="1">
            <a:off x="4276725" y="263080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23" name="Straight Arrow Connector 22"/>
          <p:cNvCxnSpPr/>
          <p:nvPr/>
        </p:nvCxnSpPr>
        <p:spPr bwMode="auto">
          <a:xfrm flipV="1">
            <a:off x="4282440" y="272796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24" name="Straight Arrow Connector 23"/>
          <p:cNvCxnSpPr/>
          <p:nvPr/>
        </p:nvCxnSpPr>
        <p:spPr bwMode="auto">
          <a:xfrm flipV="1">
            <a:off x="4267200" y="281368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25" name="Straight Arrow Connector 24"/>
          <p:cNvCxnSpPr/>
          <p:nvPr/>
        </p:nvCxnSpPr>
        <p:spPr bwMode="auto">
          <a:xfrm flipV="1">
            <a:off x="4271010" y="290512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26" name="Straight Arrow Connector 25"/>
          <p:cNvCxnSpPr/>
          <p:nvPr/>
        </p:nvCxnSpPr>
        <p:spPr bwMode="auto">
          <a:xfrm flipV="1">
            <a:off x="4271010" y="299656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13" y="3428047"/>
            <a:ext cx="4470797" cy="1928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8" name="Table 27"/>
          <p:cNvGraphicFramePr>
            <a:graphicFrameLocks noGrp="1"/>
          </p:cNvGraphicFramePr>
          <p:nvPr>
            <p:extLst/>
          </p:nvPr>
        </p:nvGraphicFramePr>
        <p:xfrm>
          <a:off x="4630102" y="3546634"/>
          <a:ext cx="776288" cy="1718785"/>
        </p:xfrm>
        <a:graphic>
          <a:graphicData uri="http://schemas.openxmlformats.org/drawingml/2006/table">
            <a:tbl>
              <a:tblPr>
                <a:tableStyleId>{5C22544A-7EE6-4342-B048-85BDC9FD1C3A}</a:tableStyleId>
              </a:tblPr>
              <a:tblGrid>
                <a:gridCol w="776288"/>
              </a:tblGrid>
              <a:tr h="176600">
                <a:tc>
                  <a:txBody>
                    <a:bodyPr/>
                    <a:lstStyle/>
                    <a:p>
                      <a:pPr algn="ctr" fontAlgn="b"/>
                      <a:r>
                        <a:rPr lang="en-US" sz="700" b="1" u="none" strike="noStrike" dirty="0" smtClean="0">
                          <a:solidFill>
                            <a:schemeClr val="tx1"/>
                          </a:solidFill>
                          <a:effectLst/>
                        </a:rPr>
                        <a:t>Industry </a:t>
                      </a:r>
                      <a:r>
                        <a:rPr lang="en-US" sz="700" b="1" u="none" strike="noStrike" dirty="0">
                          <a:solidFill>
                            <a:schemeClr val="tx1"/>
                          </a:solidFill>
                          <a:effectLst/>
                        </a:rPr>
                        <a:t>Estimates</a:t>
                      </a:r>
                      <a:endParaRPr lang="en-US" sz="700" b="1" i="0" u="none" strike="noStrike" dirty="0">
                        <a:solidFill>
                          <a:schemeClr val="tx1"/>
                        </a:solidFill>
                        <a:effectLst/>
                        <a:latin typeface="Calibri"/>
                      </a:endParaRPr>
                    </a:p>
                  </a:txBody>
                  <a:tcPr marL="5953" marR="5953" marT="5953" marB="0" anchor="ctr" anchorCtr="1"/>
                </a:tc>
              </a:tr>
              <a:tr h="179635">
                <a:tc>
                  <a:txBody>
                    <a:bodyPr/>
                    <a:lstStyle/>
                    <a:p>
                      <a:pPr algn="ctr" fontAlgn="b"/>
                      <a:r>
                        <a:rPr lang="en-US" sz="700" b="1" i="0" u="none" strike="noStrike" dirty="0" smtClean="0">
                          <a:solidFill>
                            <a:schemeClr val="tx1"/>
                          </a:solidFill>
                          <a:effectLst/>
                          <a:latin typeface="Arial" panose="020B0604020202020204" pitchFamily="34" charset="0"/>
                          <a:cs typeface="Arial" panose="020B0604020202020204" pitchFamily="34" charset="0"/>
                        </a:rPr>
                        <a:t>$0</a:t>
                      </a:r>
                      <a:endParaRPr lang="en-US" sz="7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ctr" anchorCtr="1"/>
                </a:tc>
              </a:tr>
              <a:tr h="182880">
                <a:tc>
                  <a:txBody>
                    <a:bodyPr/>
                    <a:lstStyle/>
                    <a:p>
                      <a:pPr algn="ctr" fontAlgn="b"/>
                      <a:r>
                        <a:rPr lang="en-US" sz="700" b="1" u="none" strike="noStrike" dirty="0">
                          <a:solidFill>
                            <a:schemeClr val="tx1"/>
                          </a:solidFill>
                          <a:effectLst/>
                          <a:latin typeface="Arial" panose="020B0604020202020204" pitchFamily="34" charset="0"/>
                          <a:cs typeface="Arial" panose="020B0604020202020204" pitchFamily="34" charset="0"/>
                        </a:rPr>
                        <a:t> </a:t>
                      </a:r>
                      <a:r>
                        <a:rPr lang="en-US" sz="700" b="1" u="none" strike="noStrike" dirty="0" smtClean="0">
                          <a:solidFill>
                            <a:schemeClr val="tx1"/>
                          </a:solidFill>
                          <a:effectLst/>
                          <a:latin typeface="Arial" panose="020B0604020202020204" pitchFamily="34" charset="0"/>
                          <a:cs typeface="Arial" panose="020B0604020202020204" pitchFamily="34" charset="0"/>
                        </a:rPr>
                        <a:t>$16</a:t>
                      </a:r>
                      <a:endParaRPr lang="en-US" sz="7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ctr" anchorCtr="1"/>
                </a:tc>
              </a:tr>
              <a:tr h="160020">
                <a:tc>
                  <a:txBody>
                    <a:bodyPr/>
                    <a:lstStyle/>
                    <a:p>
                      <a:pPr algn="ctr" fontAlgn="b"/>
                      <a:r>
                        <a:rPr lang="en-US" sz="700" b="1" i="0" u="none" strike="noStrike" dirty="0" smtClean="0">
                          <a:solidFill>
                            <a:schemeClr val="tx1"/>
                          </a:solidFill>
                          <a:effectLst/>
                          <a:latin typeface="Arial" panose="020B0604020202020204" pitchFamily="34" charset="0"/>
                          <a:cs typeface="Arial" panose="020B0604020202020204" pitchFamily="34" charset="0"/>
                        </a:rPr>
                        <a:t>$10</a:t>
                      </a:r>
                      <a:endParaRPr lang="en-US" sz="7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ctr" anchorCtr="1"/>
                </a:tc>
              </a:tr>
              <a:tr h="531495">
                <a:tc>
                  <a:txBody>
                    <a:bodyPr/>
                    <a:lstStyle/>
                    <a:p>
                      <a:pPr algn="ctr" fontAlgn="b"/>
                      <a:r>
                        <a:rPr lang="en-US" sz="700" b="1" u="none" strike="noStrike" dirty="0">
                          <a:solidFill>
                            <a:schemeClr val="tx1"/>
                          </a:solidFill>
                          <a:effectLst/>
                          <a:latin typeface="Arial" panose="020B0604020202020204" pitchFamily="34" charset="0"/>
                          <a:cs typeface="Arial" panose="020B0604020202020204" pitchFamily="34" charset="0"/>
                        </a:rPr>
                        <a:t> </a:t>
                      </a:r>
                      <a:r>
                        <a:rPr lang="en-US" sz="700" b="1" u="none" strike="noStrike" dirty="0" smtClean="0">
                          <a:solidFill>
                            <a:schemeClr val="tx1"/>
                          </a:solidFill>
                          <a:effectLst/>
                          <a:latin typeface="Arial" panose="020B0604020202020204" pitchFamily="34" charset="0"/>
                          <a:cs typeface="Arial" panose="020B0604020202020204" pitchFamily="34" charset="0"/>
                        </a:rPr>
                        <a:t>$24</a:t>
                      </a:r>
                      <a:endParaRPr lang="en-US" sz="7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ctr" anchorCtr="1"/>
                </a:tc>
              </a:tr>
              <a:tr h="262890">
                <a:tc>
                  <a:txBody>
                    <a:bodyPr/>
                    <a:lstStyle/>
                    <a:p>
                      <a:pPr algn="ctr" fontAlgn="b"/>
                      <a:r>
                        <a:rPr lang="en-US" sz="700" b="1" u="none" strike="noStrike" dirty="0">
                          <a:solidFill>
                            <a:schemeClr val="tx1"/>
                          </a:solidFill>
                          <a:effectLst/>
                          <a:latin typeface="Arial" panose="020B0604020202020204" pitchFamily="34" charset="0"/>
                          <a:cs typeface="Arial" panose="020B0604020202020204" pitchFamily="34" charset="0"/>
                        </a:rPr>
                        <a:t> </a:t>
                      </a:r>
                      <a:r>
                        <a:rPr lang="en-US" sz="700" b="1" u="none" strike="noStrike" dirty="0" smtClean="0">
                          <a:solidFill>
                            <a:schemeClr val="tx1"/>
                          </a:solidFill>
                          <a:effectLst/>
                          <a:latin typeface="Arial" panose="020B0604020202020204" pitchFamily="34" charset="0"/>
                          <a:cs typeface="Arial" panose="020B0604020202020204" pitchFamily="34" charset="0"/>
                        </a:rPr>
                        <a:t>$60</a:t>
                      </a:r>
                      <a:endParaRPr lang="en-US" sz="7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ctr" anchorCtr="1"/>
                </a:tc>
              </a:tr>
              <a:tr h="105966">
                <a:tc>
                  <a:txBody>
                    <a:bodyPr/>
                    <a:lstStyle/>
                    <a:p>
                      <a:pPr algn="ctr" fontAlgn="b"/>
                      <a:r>
                        <a:rPr lang="en-US" sz="700" b="1" u="none" strike="noStrike" dirty="0">
                          <a:solidFill>
                            <a:schemeClr val="tx1"/>
                          </a:solidFill>
                          <a:effectLst/>
                          <a:latin typeface="Arial" panose="020B0604020202020204" pitchFamily="34" charset="0"/>
                          <a:cs typeface="Arial" panose="020B0604020202020204" pitchFamily="34" charset="0"/>
                        </a:rPr>
                        <a:t> </a:t>
                      </a:r>
                      <a:r>
                        <a:rPr lang="en-US" sz="700" b="1" u="none" strike="noStrike" dirty="0" smtClean="0">
                          <a:solidFill>
                            <a:schemeClr val="tx1"/>
                          </a:solidFill>
                          <a:effectLst/>
                          <a:latin typeface="Arial" panose="020B0604020202020204" pitchFamily="34" charset="0"/>
                          <a:cs typeface="Arial" panose="020B0604020202020204" pitchFamily="34" charset="0"/>
                        </a:rPr>
                        <a:t>$110</a:t>
                      </a:r>
                      <a:endParaRPr lang="en-US" sz="7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ctr" anchorCtr="1"/>
                </a:tc>
              </a:tr>
              <a:tr h="105966">
                <a:tc>
                  <a:txBody>
                    <a:bodyPr/>
                    <a:lstStyle/>
                    <a:p>
                      <a:pPr algn="ctr" fontAlgn="b"/>
                      <a:r>
                        <a:rPr lang="en-US" sz="700" b="1" u="none" strike="noStrike" dirty="0">
                          <a:solidFill>
                            <a:schemeClr val="tx1"/>
                          </a:solidFill>
                          <a:effectLst/>
                          <a:latin typeface="Arial" panose="020B0604020202020204" pitchFamily="34" charset="0"/>
                          <a:cs typeface="Arial" panose="020B0604020202020204" pitchFamily="34" charset="0"/>
                        </a:rPr>
                        <a:t> </a:t>
                      </a:r>
                      <a:endParaRPr lang="en-US" sz="700" b="1" i="0" u="none" strike="noStrike" dirty="0">
                        <a:solidFill>
                          <a:schemeClr val="tx1"/>
                        </a:solidFill>
                        <a:effectLst/>
                        <a:latin typeface="Arial" panose="020B0604020202020204" pitchFamily="34" charset="0"/>
                        <a:cs typeface="Arial" panose="020B0604020202020204" pitchFamily="34" charset="0"/>
                      </a:endParaRPr>
                    </a:p>
                  </a:txBody>
                  <a:tcPr marL="5953" marR="5953" marT="5953" marB="0" anchor="ctr" anchorCtr="1"/>
                </a:tc>
              </a:tr>
            </a:tbl>
          </a:graphicData>
        </a:graphic>
      </p:graphicFrame>
      <p:cxnSp>
        <p:nvCxnSpPr>
          <p:cNvPr id="29" name="Straight Arrow Connector 28"/>
          <p:cNvCxnSpPr/>
          <p:nvPr/>
        </p:nvCxnSpPr>
        <p:spPr bwMode="auto">
          <a:xfrm flipV="1">
            <a:off x="4394835" y="382905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30" name="Straight Arrow Connector 29"/>
          <p:cNvCxnSpPr/>
          <p:nvPr/>
        </p:nvCxnSpPr>
        <p:spPr bwMode="auto">
          <a:xfrm flipV="1">
            <a:off x="4389120" y="400050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31" name="Straight Arrow Connector 30"/>
          <p:cNvCxnSpPr/>
          <p:nvPr/>
        </p:nvCxnSpPr>
        <p:spPr bwMode="auto">
          <a:xfrm flipV="1">
            <a:off x="4389120" y="417195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32" name="Straight Arrow Connector 31"/>
          <p:cNvCxnSpPr/>
          <p:nvPr/>
        </p:nvCxnSpPr>
        <p:spPr bwMode="auto">
          <a:xfrm flipV="1">
            <a:off x="4394835" y="453771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33" name="Straight Arrow Connector 32"/>
          <p:cNvCxnSpPr/>
          <p:nvPr/>
        </p:nvCxnSpPr>
        <p:spPr bwMode="auto">
          <a:xfrm flipV="1">
            <a:off x="4379595" y="4943475"/>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34" name="Straight Arrow Connector 33"/>
          <p:cNvCxnSpPr/>
          <p:nvPr/>
        </p:nvCxnSpPr>
        <p:spPr bwMode="auto">
          <a:xfrm flipV="1">
            <a:off x="4383405" y="508635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cxnSp>
        <p:nvCxnSpPr>
          <p:cNvPr id="35" name="Straight Arrow Connector 34"/>
          <p:cNvCxnSpPr/>
          <p:nvPr/>
        </p:nvCxnSpPr>
        <p:spPr bwMode="auto">
          <a:xfrm flipV="1">
            <a:off x="4383405" y="5189220"/>
            <a:ext cx="228600" cy="5715"/>
          </a:xfrm>
          <a:prstGeom prst="straightConnector1">
            <a:avLst/>
          </a:prstGeom>
          <a:ln w="28575">
            <a:solidFill>
              <a:srgbClr val="004280"/>
            </a:solidFill>
            <a:headEnd type="none" w="med" len="med"/>
            <a:tailEnd type="arrow"/>
          </a:ln>
        </p:spPr>
        <p:style>
          <a:lnRef idx="1">
            <a:schemeClr val="accent6"/>
          </a:lnRef>
          <a:fillRef idx="0">
            <a:schemeClr val="accent6"/>
          </a:fillRef>
          <a:effectRef idx="0">
            <a:schemeClr val="accent6"/>
          </a:effectRef>
          <a:fontRef idx="minor">
            <a:schemeClr val="tx1"/>
          </a:fontRef>
        </p:style>
      </p:cxnSp>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2721" y="1071027"/>
            <a:ext cx="3678216" cy="220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 name="Content Placeholder 2"/>
          <p:cNvSpPr txBox="1">
            <a:spLocks/>
          </p:cNvSpPr>
          <p:nvPr/>
        </p:nvSpPr>
        <p:spPr>
          <a:xfrm>
            <a:off x="5602288" y="3721030"/>
            <a:ext cx="3480236" cy="1468190"/>
          </a:xfrm>
          <a:prstGeom prst="rect">
            <a:avLst/>
          </a:prstGeom>
          <a:ln>
            <a:solidFill>
              <a:schemeClr val="accent6"/>
            </a:solidFill>
          </a:ln>
        </p:spPr>
        <p:txBody>
          <a:bodyPr/>
          <a:lstStyle>
            <a:lvl1pPr marL="197678" indent="-197678" algn="l" rtl="0" eaLnBrk="1" fontAlgn="base" hangingPunct="1">
              <a:lnSpc>
                <a:spcPct val="95000"/>
              </a:lnSpc>
              <a:spcBef>
                <a:spcPct val="30000"/>
              </a:spcBef>
              <a:spcAft>
                <a:spcPct val="0"/>
              </a:spcAft>
              <a:buClr>
                <a:schemeClr val="tx1"/>
              </a:buClr>
              <a:buFont typeface="Arial" pitchFamily="34" charset="0"/>
              <a:buChar char="•"/>
              <a:defRPr sz="3600">
                <a:solidFill>
                  <a:schemeClr val="tx1"/>
                </a:solidFill>
                <a:effectLst/>
                <a:latin typeface="+mn-lt"/>
                <a:ea typeface="+mn-ea"/>
                <a:cs typeface="+mn-cs"/>
              </a:defRPr>
            </a:lvl1pPr>
            <a:lvl2pPr marL="499765" indent="-197678" algn="l" rtl="0" eaLnBrk="1" fontAlgn="base" hangingPunct="1">
              <a:lnSpc>
                <a:spcPct val="95000"/>
              </a:lnSpc>
              <a:spcBef>
                <a:spcPct val="30000"/>
              </a:spcBef>
              <a:spcAft>
                <a:spcPct val="0"/>
              </a:spcAft>
              <a:buClr>
                <a:schemeClr val="tx1"/>
              </a:buClr>
              <a:buChar char="–"/>
              <a:defRPr sz="3200">
                <a:solidFill>
                  <a:schemeClr val="tx1"/>
                </a:solidFill>
                <a:effectLst/>
                <a:latin typeface="+mn-lt"/>
                <a:cs typeface="+mn-cs"/>
              </a:defRPr>
            </a:lvl2pPr>
            <a:lvl3pPr marL="801848" indent="-197678" algn="l" rtl="0" eaLnBrk="1" fontAlgn="base" hangingPunct="1">
              <a:lnSpc>
                <a:spcPct val="95000"/>
              </a:lnSpc>
              <a:spcBef>
                <a:spcPct val="30000"/>
              </a:spcBef>
              <a:spcAft>
                <a:spcPct val="0"/>
              </a:spcAft>
              <a:buClr>
                <a:schemeClr val="tx1"/>
              </a:buClr>
              <a:buChar char="–"/>
              <a:defRPr sz="2800">
                <a:solidFill>
                  <a:schemeClr val="tx1"/>
                </a:solidFill>
                <a:effectLst/>
                <a:latin typeface="+mn-lt"/>
                <a:cs typeface="+mn-cs"/>
              </a:defRPr>
            </a:lvl3pPr>
            <a:lvl4pPr marL="1212519" indent="-210208" algn="l" rtl="0" eaLnBrk="1" fontAlgn="base" hangingPunct="1">
              <a:spcBef>
                <a:spcPct val="20000"/>
              </a:spcBef>
              <a:spcAft>
                <a:spcPct val="0"/>
              </a:spcAft>
              <a:buChar char="–"/>
              <a:defRPr sz="1700">
                <a:solidFill>
                  <a:schemeClr val="tx1"/>
                </a:solidFill>
                <a:effectLst>
                  <a:outerShdw blurRad="38100" dist="38100" dir="2700000" algn="tl">
                    <a:srgbClr val="000000"/>
                  </a:outerShdw>
                </a:effectLst>
                <a:latin typeface="Arial" charset="0"/>
                <a:cs typeface="+mn-cs"/>
              </a:defRPr>
            </a:lvl4pPr>
            <a:lvl5pPr marL="1514603" indent="-201856" algn="l" rtl="0" eaLnBrk="1" fontAlgn="base" hangingPunct="1">
              <a:spcBef>
                <a:spcPct val="20000"/>
              </a:spcBef>
              <a:spcAft>
                <a:spcPct val="0"/>
              </a:spcAft>
              <a:buChar char="•"/>
              <a:defRPr sz="1700">
                <a:solidFill>
                  <a:schemeClr val="tx1"/>
                </a:solidFill>
                <a:effectLst>
                  <a:outerShdw blurRad="38100" dist="38100" dir="2700000" algn="tl">
                    <a:srgbClr val="000000"/>
                  </a:outerShdw>
                </a:effectLst>
                <a:latin typeface="Arial" charset="0"/>
                <a:cs typeface="+mn-cs"/>
              </a:defRPr>
            </a:lvl5pPr>
            <a:lvl6pPr marL="1915528" indent="-201856" algn="l" rtl="0" eaLnBrk="1" fontAlgn="base" hangingPunct="1">
              <a:spcBef>
                <a:spcPct val="20000"/>
              </a:spcBef>
              <a:spcAft>
                <a:spcPct val="0"/>
              </a:spcAft>
              <a:buChar char="•"/>
              <a:defRPr sz="1700">
                <a:solidFill>
                  <a:schemeClr val="tx1"/>
                </a:solidFill>
                <a:effectLst>
                  <a:outerShdw blurRad="38100" dist="38100" dir="2700000" algn="tl">
                    <a:srgbClr val="000000"/>
                  </a:outerShdw>
                </a:effectLst>
                <a:latin typeface="Arial" charset="0"/>
                <a:cs typeface="+mn-cs"/>
              </a:defRPr>
            </a:lvl6pPr>
            <a:lvl7pPr marL="2316452" indent="-201856" algn="l" rtl="0" eaLnBrk="1" fontAlgn="base" hangingPunct="1">
              <a:spcBef>
                <a:spcPct val="20000"/>
              </a:spcBef>
              <a:spcAft>
                <a:spcPct val="0"/>
              </a:spcAft>
              <a:buChar char="•"/>
              <a:defRPr sz="1700">
                <a:solidFill>
                  <a:schemeClr val="tx1"/>
                </a:solidFill>
                <a:effectLst>
                  <a:outerShdw blurRad="38100" dist="38100" dir="2700000" algn="tl">
                    <a:srgbClr val="000000"/>
                  </a:outerShdw>
                </a:effectLst>
                <a:latin typeface="Arial" charset="0"/>
                <a:cs typeface="+mn-cs"/>
              </a:defRPr>
            </a:lvl7pPr>
            <a:lvl8pPr marL="2717376" indent="-201856" algn="l" rtl="0" eaLnBrk="1" fontAlgn="base" hangingPunct="1">
              <a:spcBef>
                <a:spcPct val="20000"/>
              </a:spcBef>
              <a:spcAft>
                <a:spcPct val="0"/>
              </a:spcAft>
              <a:buChar char="•"/>
              <a:defRPr sz="1700">
                <a:solidFill>
                  <a:schemeClr val="tx1"/>
                </a:solidFill>
                <a:effectLst>
                  <a:outerShdw blurRad="38100" dist="38100" dir="2700000" algn="tl">
                    <a:srgbClr val="000000"/>
                  </a:outerShdw>
                </a:effectLst>
                <a:latin typeface="Arial" charset="0"/>
                <a:cs typeface="+mn-cs"/>
              </a:defRPr>
            </a:lvl8pPr>
            <a:lvl9pPr marL="3118299" indent="-201856" algn="l" rtl="0" eaLnBrk="1" fontAlgn="base" hangingPunct="1">
              <a:spcBef>
                <a:spcPct val="20000"/>
              </a:spcBef>
              <a:spcAft>
                <a:spcPct val="0"/>
              </a:spcAft>
              <a:buChar char="•"/>
              <a:defRPr sz="1700">
                <a:solidFill>
                  <a:schemeClr val="tx1"/>
                </a:solidFill>
                <a:effectLst>
                  <a:outerShdw blurRad="38100" dist="38100" dir="2700000" algn="tl">
                    <a:srgbClr val="000000"/>
                  </a:outerShdw>
                </a:effectLst>
                <a:latin typeface="Arial" charset="0"/>
                <a:cs typeface="+mn-cs"/>
              </a:defRPr>
            </a:lvl9pPr>
          </a:lstStyle>
          <a:p>
            <a:pPr marL="0" indent="0" defTabSz="571500">
              <a:buNone/>
            </a:pPr>
            <a:r>
              <a:rPr lang="en-US" sz="1250" u="sng" kern="0" dirty="0"/>
              <a:t>CEC BOM cost estimates -Key Issues:</a:t>
            </a:r>
          </a:p>
          <a:p>
            <a:pPr defTabSz="571500"/>
            <a:r>
              <a:rPr lang="en-US" sz="1250" kern="0" dirty="0"/>
              <a:t>Issue 1</a:t>
            </a:r>
            <a:r>
              <a:rPr lang="en-US" sz="1250" kern="0" dirty="0" smtClean="0"/>
              <a:t>: We are far apart on pricing. CEC &amp; Industry must agree on projected cost impacts</a:t>
            </a:r>
            <a:endParaRPr lang="en-US" sz="1250" kern="0" dirty="0"/>
          </a:p>
          <a:p>
            <a:pPr defTabSz="571500"/>
            <a:r>
              <a:rPr lang="en-US" sz="1250" kern="0" dirty="0"/>
              <a:t>Issue 2</a:t>
            </a:r>
            <a:r>
              <a:rPr lang="en-US" sz="1250" kern="0" dirty="0" smtClean="0"/>
              <a:t>: Industry requires multiple vendors for each component, manufacturing variability requires designs to be more efficient than specified limits which increases costs</a:t>
            </a:r>
            <a:endParaRPr lang="en-US" sz="1250" kern="0" dirty="0"/>
          </a:p>
        </p:txBody>
      </p:sp>
      <p:sp>
        <p:nvSpPr>
          <p:cNvPr id="36" name="Title 1"/>
          <p:cNvSpPr txBox="1">
            <a:spLocks/>
          </p:cNvSpPr>
          <p:nvPr/>
        </p:nvSpPr>
        <p:spPr>
          <a:xfrm>
            <a:off x="457200" y="126522"/>
            <a:ext cx="8229600" cy="884239"/>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mtClean="0"/>
              <a:t>CEC Cost Effectiveness</a:t>
            </a:r>
            <a:endParaRPr lang="en-US" dirty="0"/>
          </a:p>
        </p:txBody>
      </p:sp>
      <p:sp>
        <p:nvSpPr>
          <p:cNvPr id="5" name="Oval 4"/>
          <p:cNvSpPr/>
          <p:nvPr/>
        </p:nvSpPr>
        <p:spPr>
          <a:xfrm>
            <a:off x="3714750" y="5015476"/>
            <a:ext cx="381000" cy="141748"/>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9" name="Oval 38"/>
          <p:cNvSpPr/>
          <p:nvPr/>
        </p:nvSpPr>
        <p:spPr>
          <a:xfrm>
            <a:off x="4800600" y="5029200"/>
            <a:ext cx="457200" cy="160020"/>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 name="TextBox 6"/>
          <p:cNvSpPr txBox="1"/>
          <p:nvPr/>
        </p:nvSpPr>
        <p:spPr>
          <a:xfrm>
            <a:off x="285493" y="5894623"/>
            <a:ext cx="1630575" cy="246221"/>
          </a:xfrm>
          <a:prstGeom prst="rect">
            <a:avLst/>
          </a:prstGeom>
          <a:noFill/>
          <a:ln>
            <a:solidFill>
              <a:schemeClr val="tx1"/>
            </a:solidFill>
          </a:ln>
        </p:spPr>
        <p:txBody>
          <a:bodyPr wrap="none" rtlCol="0">
            <a:spAutoFit/>
          </a:bodyPr>
          <a:lstStyle/>
          <a:p>
            <a:r>
              <a:rPr lang="en-US" sz="1000" dirty="0" smtClean="0">
                <a:solidFill>
                  <a:srgbClr val="FF0000"/>
                </a:solidFill>
              </a:rPr>
              <a:t>300W  vs. 350W PSU???</a:t>
            </a:r>
            <a:endParaRPr lang="en-US" sz="1000" dirty="0">
              <a:solidFill>
                <a:srgbClr val="FF0000"/>
              </a:solidFill>
            </a:endParaRPr>
          </a:p>
        </p:txBody>
      </p:sp>
      <p:cxnSp>
        <p:nvCxnSpPr>
          <p:cNvPr id="40" name="Elbow Connector 39"/>
          <p:cNvCxnSpPr/>
          <p:nvPr/>
        </p:nvCxnSpPr>
        <p:spPr>
          <a:xfrm rot="10800000" flipH="1">
            <a:off x="76201" y="1905002"/>
            <a:ext cx="209291" cy="1403865"/>
          </a:xfrm>
          <a:prstGeom prst="bentConnector4">
            <a:avLst>
              <a:gd name="adj1" fmla="val -8669"/>
              <a:gd name="adj2" fmla="val 100000"/>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62" name="Elbow Connector 61"/>
          <p:cNvCxnSpPr/>
          <p:nvPr/>
        </p:nvCxnSpPr>
        <p:spPr>
          <a:xfrm rot="10800000" flipH="1" flipV="1">
            <a:off x="76201" y="3308867"/>
            <a:ext cx="118077" cy="1508315"/>
          </a:xfrm>
          <a:prstGeom prst="bentConnector4">
            <a:avLst>
              <a:gd name="adj1" fmla="val -9219"/>
              <a:gd name="adj2" fmla="val 100387"/>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31" name="Elbow Connector 1030"/>
          <p:cNvCxnSpPr/>
          <p:nvPr/>
        </p:nvCxnSpPr>
        <p:spPr>
          <a:xfrm rot="16200000" flipH="1">
            <a:off x="-53731" y="4926493"/>
            <a:ext cx="1098061" cy="838200"/>
          </a:xfrm>
          <a:prstGeom prst="bentConnector3">
            <a:avLst/>
          </a:prstGeom>
          <a:ln>
            <a:tailEnd type="triangle"/>
          </a:ln>
        </p:spPr>
        <p:style>
          <a:lnRef idx="1">
            <a:schemeClr val="accent2"/>
          </a:lnRef>
          <a:fillRef idx="0">
            <a:schemeClr val="accent2"/>
          </a:fillRef>
          <a:effectRef idx="0">
            <a:schemeClr val="accent2"/>
          </a:effectRef>
          <a:fontRef idx="minor">
            <a:schemeClr val="tx1"/>
          </a:fontRef>
        </p:style>
      </p:cxnSp>
      <p:sp>
        <p:nvSpPr>
          <p:cNvPr id="3" name="Rounded Rectangle 2"/>
          <p:cNvSpPr/>
          <p:nvPr/>
        </p:nvSpPr>
        <p:spPr>
          <a:xfrm>
            <a:off x="495299" y="6248400"/>
            <a:ext cx="7886701" cy="457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t>Cost effectiveness remains the biggest gap (CEC vs. Industry Estimates)</a:t>
            </a:r>
            <a:endParaRPr lang="en-US" sz="2000" dirty="0"/>
          </a:p>
        </p:txBody>
      </p:sp>
    </p:spTree>
    <p:extLst>
      <p:ext uri="{BB962C8B-B14F-4D97-AF65-F5344CB8AC3E}">
        <p14:creationId xmlns:p14="http://schemas.microsoft.com/office/powerpoint/2010/main" val="20408755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31846"/>
          </a:xfrm>
        </p:spPr>
        <p:txBody>
          <a:bodyPr/>
          <a:lstStyle/>
          <a:p>
            <a:r>
              <a:rPr lang="en-US" dirty="0" smtClean="0"/>
              <a:t>Preamble</a:t>
            </a:r>
            <a:endParaRPr lang="en-US" dirty="0"/>
          </a:p>
        </p:txBody>
      </p:sp>
      <p:sp>
        <p:nvSpPr>
          <p:cNvPr id="3" name="Content Placeholder 2"/>
          <p:cNvSpPr>
            <a:spLocks noGrp="1"/>
          </p:cNvSpPr>
          <p:nvPr>
            <p:ph idx="1"/>
          </p:nvPr>
        </p:nvSpPr>
        <p:spPr>
          <a:xfrm>
            <a:off x="228600" y="1905000"/>
            <a:ext cx="8686800" cy="3611553"/>
          </a:xfrm>
        </p:spPr>
        <p:txBody>
          <a:bodyPr/>
          <a:lstStyle/>
          <a:p>
            <a:pPr>
              <a:spcBef>
                <a:spcPts val="0"/>
              </a:spcBef>
            </a:pPr>
            <a:r>
              <a:rPr lang="en-US" sz="4000" dirty="0" smtClean="0"/>
              <a:t>Highlighting 4 slides industry previously presented related to cost and schedule</a:t>
            </a:r>
          </a:p>
          <a:p>
            <a:pPr>
              <a:spcBef>
                <a:spcPts val="0"/>
              </a:spcBef>
            </a:pPr>
            <a:endParaRPr lang="en-US" sz="4000" dirty="0" smtClean="0"/>
          </a:p>
          <a:p>
            <a:pPr>
              <a:spcBef>
                <a:spcPts val="0"/>
              </a:spcBef>
            </a:pPr>
            <a:r>
              <a:rPr lang="en-US" sz="4000" dirty="0" smtClean="0"/>
              <a:t>Want to understand why industry input wasn’t considered?</a:t>
            </a:r>
            <a:endParaRPr lang="en-US" dirty="0"/>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6</a:t>
            </a:fld>
            <a:endParaRPr lang="en-US" dirty="0"/>
          </a:p>
        </p:txBody>
      </p:sp>
    </p:spTree>
    <p:extLst>
      <p:ext uri="{BB962C8B-B14F-4D97-AF65-F5344CB8AC3E}">
        <p14:creationId xmlns:p14="http://schemas.microsoft.com/office/powerpoint/2010/main" val="394394751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7"/>
            <a:ext cx="8229600" cy="533393"/>
          </a:xfrm>
        </p:spPr>
        <p:txBody>
          <a:bodyPr/>
          <a:lstStyle/>
          <a:p>
            <a:r>
              <a:rPr lang="en-US" dirty="0" smtClean="0"/>
              <a:t>System &amp; Chipset Costs</a:t>
            </a:r>
            <a:endParaRPr lang="en-US" dirty="0"/>
          </a:p>
        </p:txBody>
      </p:sp>
      <p:sp>
        <p:nvSpPr>
          <p:cNvPr id="3" name="Content Placeholder 2"/>
          <p:cNvSpPr>
            <a:spLocks noGrp="1"/>
          </p:cNvSpPr>
          <p:nvPr>
            <p:ph idx="1"/>
          </p:nvPr>
        </p:nvSpPr>
        <p:spPr>
          <a:xfrm>
            <a:off x="152400" y="838200"/>
            <a:ext cx="8686800" cy="5410200"/>
          </a:xfrm>
        </p:spPr>
        <p:txBody>
          <a:bodyPr/>
          <a:lstStyle/>
          <a:p>
            <a:r>
              <a:rPr lang="en-US" sz="2000" dirty="0"/>
              <a:t>As previously stated in TN# </a:t>
            </a:r>
            <a:r>
              <a:rPr lang="en-US" sz="2000" dirty="0" smtClean="0"/>
              <a:t>205339 </a:t>
            </a:r>
            <a:r>
              <a:rPr lang="en-US" sz="2000" dirty="0"/>
              <a:t>Related to </a:t>
            </a:r>
            <a:r>
              <a:rPr lang="en-US" sz="2000" dirty="0" smtClean="0"/>
              <a:t>Costs and schedule impacts</a:t>
            </a:r>
          </a:p>
          <a:p>
            <a:endParaRPr lang="en-US" dirty="0"/>
          </a:p>
          <a:p>
            <a:endParaRPr lang="en-US" dirty="0" smtClean="0"/>
          </a:p>
          <a:p>
            <a:endParaRPr lang="en-US" dirty="0"/>
          </a:p>
          <a:p>
            <a:endParaRPr lang="en-US" dirty="0" smtClean="0"/>
          </a:p>
          <a:p>
            <a:endParaRPr lang="en-US" dirty="0"/>
          </a:p>
          <a:p>
            <a:endParaRPr lang="en-US" dirty="0" smtClean="0"/>
          </a:p>
          <a:p>
            <a:pPr>
              <a:spcBef>
                <a:spcPts val="0"/>
              </a:spcBef>
            </a:pPr>
            <a:r>
              <a:rPr lang="en-US" sz="2000" dirty="0"/>
              <a:t>Lack of categories or appropriate adders will leave mobile parts as only option to meet limit – Between $</a:t>
            </a:r>
            <a:r>
              <a:rPr lang="en-US" sz="2000" dirty="0" smtClean="0"/>
              <a:t>40.00 </a:t>
            </a:r>
            <a:r>
              <a:rPr lang="en-US" sz="2000" dirty="0"/>
              <a:t>and $</a:t>
            </a:r>
            <a:r>
              <a:rPr lang="en-US" sz="2000" dirty="0" smtClean="0"/>
              <a:t>120.00 </a:t>
            </a:r>
            <a:r>
              <a:rPr lang="en-US" sz="2000" dirty="0"/>
              <a:t>per unit to change</a:t>
            </a:r>
          </a:p>
          <a:p>
            <a:pPr>
              <a:spcBef>
                <a:spcPts val="0"/>
              </a:spcBef>
            </a:pPr>
            <a:r>
              <a:rPr lang="en-US" sz="2000" dirty="0"/>
              <a:t>Based on i5 / i3 processor and chipset prices  currently on Intel.com website </a:t>
            </a:r>
          </a:p>
          <a:p>
            <a:pPr>
              <a:spcBef>
                <a:spcPts val="0"/>
              </a:spcBef>
            </a:pPr>
            <a:r>
              <a:rPr lang="en-US" sz="2000" dirty="0"/>
              <a:t>Minimum price Average Price and Maximum price of  available listed processor and chipsets are </a:t>
            </a:r>
            <a:r>
              <a:rPr lang="en-US" sz="2000" dirty="0" smtClean="0"/>
              <a:t>compared</a:t>
            </a:r>
          </a:p>
          <a:p>
            <a:endParaRPr lang="en-US" dirty="0"/>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7</a:t>
            </a:fld>
            <a:endParaRPr lang="en-US" dirty="0"/>
          </a:p>
        </p:txBody>
      </p:sp>
      <p:pic>
        <p:nvPicPr>
          <p:cNvPr id="5" name="Picture 4"/>
          <p:cNvPicPr>
            <a:picLocks noChangeAspect="1"/>
          </p:cNvPicPr>
          <p:nvPr/>
        </p:nvPicPr>
        <p:blipFill>
          <a:blip r:embed="rId2"/>
          <a:stretch>
            <a:fillRect/>
          </a:stretch>
        </p:blipFill>
        <p:spPr>
          <a:xfrm>
            <a:off x="1143000" y="1295400"/>
            <a:ext cx="6147725" cy="3426480"/>
          </a:xfrm>
          <a:prstGeom prst="rect">
            <a:avLst/>
          </a:prstGeom>
        </p:spPr>
      </p:pic>
    </p:spTree>
    <p:extLst>
      <p:ext uri="{BB962C8B-B14F-4D97-AF65-F5344CB8AC3E}">
        <p14:creationId xmlns:p14="http://schemas.microsoft.com/office/powerpoint/2010/main" val="16166428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31846"/>
          </a:xfrm>
        </p:spPr>
        <p:txBody>
          <a:bodyPr/>
          <a:lstStyle/>
          <a:p>
            <a:r>
              <a:rPr lang="en-US" dirty="0" smtClean="0"/>
              <a:t>Hard Drives Capabilities</a:t>
            </a:r>
            <a:endParaRPr lang="en-US" dirty="0"/>
          </a:p>
        </p:txBody>
      </p:sp>
      <p:sp>
        <p:nvSpPr>
          <p:cNvPr id="3" name="Content Placeholder 2"/>
          <p:cNvSpPr>
            <a:spLocks noGrp="1"/>
          </p:cNvSpPr>
          <p:nvPr>
            <p:ph idx="1"/>
          </p:nvPr>
        </p:nvSpPr>
        <p:spPr>
          <a:xfrm>
            <a:off x="228600" y="1112847"/>
            <a:ext cx="8686800" cy="5608630"/>
          </a:xfrm>
        </p:spPr>
        <p:txBody>
          <a:bodyPr/>
          <a:lstStyle/>
          <a:p>
            <a:pPr marL="0" indent="0">
              <a:spcBef>
                <a:spcPts val="0"/>
              </a:spcBef>
              <a:buNone/>
            </a:pPr>
            <a:r>
              <a:rPr lang="en-US" sz="2400" dirty="0" smtClean="0"/>
              <a:t>As </a:t>
            </a:r>
            <a:r>
              <a:rPr lang="en-US" sz="2400" dirty="0"/>
              <a:t>previously stated in TN# </a:t>
            </a:r>
            <a:r>
              <a:rPr lang="en-US" sz="2400" dirty="0" smtClean="0"/>
              <a:t>206314 related </a:t>
            </a:r>
            <a:r>
              <a:rPr lang="en-US" sz="2400" dirty="0"/>
              <a:t>to </a:t>
            </a:r>
            <a:r>
              <a:rPr lang="en-US" sz="2400" dirty="0" smtClean="0"/>
              <a:t>Hard Drive Idle Power Summary</a:t>
            </a:r>
          </a:p>
          <a:p>
            <a:pPr>
              <a:spcBef>
                <a:spcPts val="0"/>
              </a:spcBef>
            </a:pPr>
            <a:r>
              <a:rPr lang="en-US" sz="2400" dirty="0" smtClean="0"/>
              <a:t>Although </a:t>
            </a:r>
            <a:r>
              <a:rPr lang="en-US" sz="2400" dirty="0"/>
              <a:t>we have discussed Idle and Standby drive states, it is </a:t>
            </a:r>
            <a:r>
              <a:rPr lang="en-US" sz="2400" dirty="0" smtClean="0"/>
              <a:t>not possible </a:t>
            </a:r>
            <a:r>
              <a:rPr lang="en-US" sz="2400" dirty="0"/>
              <a:t>to achieve platform standby state power levels with the drive </a:t>
            </a:r>
            <a:r>
              <a:rPr lang="en-US" sz="2400" dirty="0" smtClean="0"/>
              <a:t>in “</a:t>
            </a:r>
            <a:r>
              <a:rPr lang="en-US" sz="2400" dirty="0"/>
              <a:t>Idle” </a:t>
            </a:r>
            <a:r>
              <a:rPr lang="en-US" sz="2400" dirty="0" smtClean="0"/>
              <a:t>state (as defined in drive spec sheets)</a:t>
            </a:r>
          </a:p>
          <a:p>
            <a:pPr lvl="1">
              <a:spcBef>
                <a:spcPts val="0"/>
              </a:spcBef>
            </a:pPr>
            <a:r>
              <a:rPr lang="en-US" sz="2000" dirty="0">
                <a:solidFill>
                  <a:srgbClr val="0070C0"/>
                </a:solidFill>
              </a:rPr>
              <a:t>HDD idle states in spec sheets have platter spun down. This is not possible for main disk in idle test methods without developing new/changed operating systems</a:t>
            </a:r>
            <a:r>
              <a:rPr lang="en-US" sz="2000" dirty="0" smtClean="0">
                <a:solidFill>
                  <a:srgbClr val="0070C0"/>
                </a:solidFill>
              </a:rPr>
              <a:t>.</a:t>
            </a:r>
            <a:endParaRPr lang="en-US" sz="2000" dirty="0" smtClean="0"/>
          </a:p>
          <a:p>
            <a:pPr marL="0" indent="0">
              <a:spcBef>
                <a:spcPts val="0"/>
              </a:spcBef>
              <a:buNone/>
            </a:pPr>
            <a:r>
              <a:rPr lang="en-US" sz="2400" b="1" i="1" dirty="0" smtClean="0"/>
              <a:t>Main </a:t>
            </a:r>
            <a:r>
              <a:rPr lang="en-US" sz="2400" b="1" i="1" dirty="0"/>
              <a:t>Takeaway</a:t>
            </a:r>
            <a:endParaRPr lang="en-US" sz="2400" dirty="0"/>
          </a:p>
          <a:p>
            <a:pPr>
              <a:spcBef>
                <a:spcPts val="0"/>
              </a:spcBef>
            </a:pPr>
            <a:r>
              <a:rPr lang="en-US" sz="2400" dirty="0"/>
              <a:t>2.5” drives will be able to meet a 1W idle power goal</a:t>
            </a:r>
          </a:p>
          <a:p>
            <a:pPr>
              <a:spcBef>
                <a:spcPts val="0"/>
              </a:spcBef>
            </a:pPr>
            <a:r>
              <a:rPr lang="en-US" sz="2400" dirty="0">
                <a:solidFill>
                  <a:srgbClr val="FF0000"/>
                </a:solidFill>
              </a:rPr>
              <a:t>3.5” drives </a:t>
            </a:r>
            <a:r>
              <a:rPr lang="en-US" sz="2400" b="1" i="1" dirty="0">
                <a:solidFill>
                  <a:srgbClr val="FF0000"/>
                </a:solidFill>
              </a:rPr>
              <a:t>will not </a:t>
            </a:r>
            <a:r>
              <a:rPr lang="en-US" sz="2400" dirty="0">
                <a:solidFill>
                  <a:srgbClr val="FF0000"/>
                </a:solidFill>
              </a:rPr>
              <a:t>be able to meet a 1W idle power goal</a:t>
            </a:r>
          </a:p>
          <a:p>
            <a:pPr lvl="1">
              <a:spcBef>
                <a:spcPts val="0"/>
              </a:spcBef>
            </a:pPr>
            <a:r>
              <a:rPr lang="en-US" sz="1800" dirty="0"/>
              <a:t>Motor technology is very mature such that further power reductions are unlikely</a:t>
            </a:r>
          </a:p>
          <a:p>
            <a:pPr lvl="1">
              <a:spcBef>
                <a:spcPts val="0"/>
              </a:spcBef>
            </a:pPr>
            <a:r>
              <a:rPr lang="en-US" sz="1800" dirty="0"/>
              <a:t>Larger disk mass, higher motor bearing friction and windage contribute to </a:t>
            </a:r>
            <a:r>
              <a:rPr lang="en-US" sz="1800" dirty="0" smtClean="0"/>
              <a:t>higher motor </a:t>
            </a:r>
            <a:r>
              <a:rPr lang="en-US" sz="1800" dirty="0"/>
              <a:t>power at idle when compared to 2.5” drives</a:t>
            </a:r>
          </a:p>
          <a:p>
            <a:pPr lvl="1">
              <a:spcBef>
                <a:spcPts val="0"/>
              </a:spcBef>
            </a:pPr>
            <a:r>
              <a:rPr lang="en-US" sz="1800" dirty="0"/>
              <a:t>None of the power reduction enablers discussed previously will allow us to </a:t>
            </a:r>
            <a:r>
              <a:rPr lang="en-US" sz="1800" dirty="0" smtClean="0"/>
              <a:t>reach the </a:t>
            </a:r>
            <a:r>
              <a:rPr lang="en-US" sz="1800" dirty="0"/>
              <a:t>1 W power </a:t>
            </a:r>
            <a:r>
              <a:rPr lang="en-US" sz="1800" dirty="0" smtClean="0"/>
              <a:t>goal</a:t>
            </a:r>
            <a:endParaRPr lang="en-US" sz="1800" dirty="0"/>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8</a:t>
            </a:fld>
            <a:endParaRPr lang="en-US" dirty="0"/>
          </a:p>
        </p:txBody>
      </p:sp>
    </p:spTree>
    <p:extLst>
      <p:ext uri="{BB962C8B-B14F-4D97-AF65-F5344CB8AC3E}">
        <p14:creationId xmlns:p14="http://schemas.microsoft.com/office/powerpoint/2010/main" val="150196842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032" y="457200"/>
            <a:ext cx="8581968" cy="752218"/>
          </a:xfrm>
        </p:spPr>
        <p:txBody>
          <a:bodyPr>
            <a:normAutofit fontScale="90000"/>
          </a:bodyPr>
          <a:lstStyle/>
          <a:p>
            <a:r>
              <a:rPr lang="en-US" dirty="0" smtClean="0"/>
              <a:t>$ of changing to 2.5in HDD in a Desktop </a:t>
            </a:r>
            <a:endParaRPr lang="en-US" dirty="0"/>
          </a:p>
        </p:txBody>
      </p:sp>
      <p:pic>
        <p:nvPicPr>
          <p:cNvPr id="7" name="Picture 6"/>
          <p:cNvPicPr>
            <a:picLocks noChangeAspect="1"/>
          </p:cNvPicPr>
          <p:nvPr/>
        </p:nvPicPr>
        <p:blipFill>
          <a:blip r:embed="rId2"/>
          <a:stretch>
            <a:fillRect/>
          </a:stretch>
        </p:blipFill>
        <p:spPr>
          <a:xfrm>
            <a:off x="1157216" y="1488739"/>
            <a:ext cx="6386584" cy="4226261"/>
          </a:xfrm>
          <a:prstGeom prst="rect">
            <a:avLst/>
          </a:prstGeom>
        </p:spPr>
      </p:pic>
      <p:sp>
        <p:nvSpPr>
          <p:cNvPr id="4" name="Content Placeholder 3"/>
          <p:cNvSpPr>
            <a:spLocks noGrp="1"/>
          </p:cNvSpPr>
          <p:nvPr>
            <p:ph idx="1"/>
          </p:nvPr>
        </p:nvSpPr>
        <p:spPr>
          <a:xfrm>
            <a:off x="504548" y="5638800"/>
            <a:ext cx="8229600" cy="1143000"/>
          </a:xfrm>
        </p:spPr>
        <p:txBody>
          <a:bodyPr/>
          <a:lstStyle/>
          <a:p>
            <a:pPr>
              <a:spcBef>
                <a:spcPts val="0"/>
              </a:spcBef>
            </a:pPr>
            <a:r>
              <a:rPr lang="en-US" sz="1400" dirty="0"/>
              <a:t>Cost neutral only applies to limited range of capacities </a:t>
            </a:r>
          </a:p>
          <a:p>
            <a:pPr>
              <a:spcBef>
                <a:spcPts val="0"/>
              </a:spcBef>
            </a:pPr>
            <a:r>
              <a:rPr lang="en-US" sz="1400" dirty="0" smtClean="0"/>
              <a:t>2.5in </a:t>
            </a:r>
            <a:r>
              <a:rPr lang="en-US" sz="1400" dirty="0"/>
              <a:t>systems do have lower performance in some applications </a:t>
            </a:r>
          </a:p>
          <a:p>
            <a:pPr>
              <a:spcBef>
                <a:spcPts val="0"/>
              </a:spcBef>
            </a:pPr>
            <a:r>
              <a:rPr lang="en-US" sz="1400" dirty="0" smtClean="0"/>
              <a:t>3.5in </a:t>
            </a:r>
            <a:r>
              <a:rPr lang="en-US" sz="1400" dirty="0"/>
              <a:t>Eﬃcient drives still have size and performance tradeoﬀs  </a:t>
            </a:r>
          </a:p>
          <a:p>
            <a:pPr>
              <a:spcBef>
                <a:spcPts val="0"/>
              </a:spcBef>
            </a:pPr>
            <a:r>
              <a:rPr lang="en-US" sz="1400" dirty="0" smtClean="0"/>
              <a:t>Customers </a:t>
            </a:r>
            <a:r>
              <a:rPr lang="en-US" sz="1400" dirty="0"/>
              <a:t>needing large Capacity will experience between $50.00 and 150.00 per unit cost </a:t>
            </a:r>
            <a:r>
              <a:rPr lang="en-US" sz="1400" dirty="0" smtClean="0"/>
              <a:t>increase </a:t>
            </a:r>
            <a:r>
              <a:rPr lang="en-US" sz="1400" dirty="0" smtClean="0">
                <a:solidFill>
                  <a:srgbClr val="FF0000"/>
                </a:solidFill>
              </a:rPr>
              <a:t>or have to add drives after initial purchase</a:t>
            </a:r>
            <a:endParaRPr lang="en-US" sz="1400" dirty="0">
              <a:solidFill>
                <a:srgbClr val="FF0000"/>
              </a:solidFill>
            </a:endParaRPr>
          </a:p>
        </p:txBody>
      </p:sp>
      <p:sp>
        <p:nvSpPr>
          <p:cNvPr id="3" name="TextBox 2"/>
          <p:cNvSpPr txBox="1"/>
          <p:nvPr/>
        </p:nvSpPr>
        <p:spPr>
          <a:xfrm>
            <a:off x="609600" y="1108521"/>
            <a:ext cx="7887737" cy="369332"/>
          </a:xfrm>
          <a:prstGeom prst="rect">
            <a:avLst/>
          </a:prstGeom>
          <a:noFill/>
        </p:spPr>
        <p:txBody>
          <a:bodyPr wrap="none" rtlCol="0">
            <a:spAutoFit/>
          </a:bodyPr>
          <a:lstStyle/>
          <a:p>
            <a:r>
              <a:rPr lang="en-US" dirty="0"/>
              <a:t>As previously stated in TN# </a:t>
            </a:r>
            <a:r>
              <a:rPr lang="en-US" dirty="0" smtClean="0"/>
              <a:t>205339 </a:t>
            </a:r>
            <a:r>
              <a:rPr lang="en-US" dirty="0"/>
              <a:t>related to </a:t>
            </a:r>
            <a:r>
              <a:rPr lang="en-US" dirty="0" smtClean="0"/>
              <a:t>2.5” vs 3.5” Hard </a:t>
            </a:r>
            <a:r>
              <a:rPr lang="en-US" dirty="0"/>
              <a:t>Drive </a:t>
            </a:r>
            <a:r>
              <a:rPr lang="en-US" dirty="0" smtClean="0"/>
              <a:t>Costs</a:t>
            </a:r>
            <a:endParaRPr lang="en-US" dirty="0"/>
          </a:p>
        </p:txBody>
      </p:sp>
      <p:sp>
        <p:nvSpPr>
          <p:cNvPr id="5" name="Slide Number Placeholder 4"/>
          <p:cNvSpPr>
            <a:spLocks noGrp="1"/>
          </p:cNvSpPr>
          <p:nvPr>
            <p:ph type="sldNum" sz="quarter" idx="12"/>
          </p:nvPr>
        </p:nvSpPr>
        <p:spPr/>
        <p:txBody>
          <a:bodyPr/>
          <a:lstStyle/>
          <a:p>
            <a:pPr>
              <a:defRPr/>
            </a:pPr>
            <a:fld id="{B5556D59-B1A5-4F67-89B7-B5C6D6B62E8E}" type="slidenum">
              <a:rPr lang="en-US" smtClean="0"/>
              <a:pPr>
                <a:defRPr/>
              </a:pPr>
              <a:t>9</a:t>
            </a:fld>
            <a:endParaRPr lang="en-US" dirty="0"/>
          </a:p>
        </p:txBody>
      </p:sp>
    </p:spTree>
    <p:extLst>
      <p:ext uri="{BB962C8B-B14F-4D97-AF65-F5344CB8AC3E}">
        <p14:creationId xmlns:p14="http://schemas.microsoft.com/office/powerpoint/2010/main" val="17702440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2517"/>
            <a:ext cx="7886700" cy="718084"/>
          </a:xfrm>
        </p:spPr>
        <p:txBody>
          <a:bodyPr>
            <a:normAutofit fontScale="90000"/>
          </a:bodyPr>
          <a:lstStyle/>
          <a:p>
            <a:r>
              <a:rPr lang="en-US" dirty="0" smtClean="0">
                <a:solidFill>
                  <a:srgbClr val="0070C0"/>
                </a:solidFill>
              </a:rPr>
              <a:t>Power Supply Design Schedules</a:t>
            </a:r>
            <a:endParaRPr lang="en-US" dirty="0">
              <a:solidFill>
                <a:srgbClr val="0070C0"/>
              </a:solidFill>
            </a:endParaRPr>
          </a:p>
        </p:txBody>
      </p:sp>
      <p:sp>
        <p:nvSpPr>
          <p:cNvPr id="3" name="Content Placeholder 2"/>
          <p:cNvSpPr>
            <a:spLocks noGrp="1"/>
          </p:cNvSpPr>
          <p:nvPr>
            <p:ph idx="1"/>
          </p:nvPr>
        </p:nvSpPr>
        <p:spPr>
          <a:xfrm>
            <a:off x="304800" y="990600"/>
            <a:ext cx="8610600" cy="5791200"/>
          </a:xfrm>
        </p:spPr>
        <p:txBody>
          <a:bodyPr>
            <a:normAutofit fontScale="62500" lnSpcReduction="20000"/>
          </a:bodyPr>
          <a:lstStyle/>
          <a:p>
            <a:pPr marL="0" lvl="1" indent="0">
              <a:buNone/>
            </a:pPr>
            <a:endParaRPr lang="en-US" sz="500" dirty="0" smtClean="0"/>
          </a:p>
          <a:p>
            <a:pPr marL="0" lvl="1" indent="0">
              <a:buNone/>
            </a:pPr>
            <a:r>
              <a:rPr lang="en-US" sz="3300" dirty="0" smtClean="0">
                <a:solidFill>
                  <a:schemeClr val="tx2">
                    <a:lumMod val="60000"/>
                    <a:lumOff val="40000"/>
                  </a:schemeClr>
                </a:solidFill>
              </a:rPr>
              <a:t>Insufficient </a:t>
            </a:r>
            <a:r>
              <a:rPr lang="en-US" sz="3300" dirty="0">
                <a:solidFill>
                  <a:schemeClr val="tx2">
                    <a:lumMod val="60000"/>
                    <a:lumOff val="40000"/>
                  </a:schemeClr>
                </a:solidFill>
              </a:rPr>
              <a:t>number of existing PSU's to support all platforms being shipped into California</a:t>
            </a:r>
            <a:r>
              <a:rPr lang="en-US" sz="3300" dirty="0" smtClean="0">
                <a:solidFill>
                  <a:schemeClr val="tx2">
                    <a:lumMod val="60000"/>
                    <a:lumOff val="40000"/>
                  </a:schemeClr>
                </a:solidFill>
              </a:rPr>
              <a:t>. Demand of these PSU’s would exceed supply. </a:t>
            </a:r>
            <a:endParaRPr lang="en-US" sz="3300" dirty="0">
              <a:solidFill>
                <a:schemeClr val="tx2">
                  <a:lumMod val="60000"/>
                  <a:lumOff val="40000"/>
                </a:schemeClr>
              </a:solidFill>
            </a:endParaRPr>
          </a:p>
          <a:p>
            <a:pPr marL="0" indent="0">
              <a:buNone/>
            </a:pPr>
            <a:endParaRPr lang="en-US" sz="1800" dirty="0" smtClean="0"/>
          </a:p>
          <a:p>
            <a:pPr marL="0" indent="0">
              <a:buNone/>
            </a:pPr>
            <a:r>
              <a:rPr lang="en-US" dirty="0" smtClean="0"/>
              <a:t>As previously stated in TN# 206278 Related to Power Supply Redesign Schedules</a:t>
            </a:r>
          </a:p>
          <a:p>
            <a:r>
              <a:rPr lang="en-US" b="1" dirty="0" smtClean="0"/>
              <a:t>Short </a:t>
            </a:r>
            <a:r>
              <a:rPr lang="en-US" b="1" dirty="0"/>
              <a:t>Term 12-­‐24 mo.</a:t>
            </a:r>
          </a:p>
          <a:p>
            <a:pPr lvl="1"/>
            <a:r>
              <a:rPr lang="en-US" dirty="0" smtClean="0"/>
              <a:t>Use </a:t>
            </a:r>
            <a:r>
              <a:rPr lang="en-US" dirty="0"/>
              <a:t>existing PSU’s on the market selecting good low load eﬀ</a:t>
            </a:r>
            <a:r>
              <a:rPr lang="en-US" dirty="0" smtClean="0"/>
              <a:t>., (</a:t>
            </a:r>
            <a:r>
              <a:rPr lang="en-US" dirty="0" smtClean="0">
                <a:solidFill>
                  <a:srgbClr val="FF0000"/>
                </a:solidFill>
              </a:rPr>
              <a:t>will not provide enough margin</a:t>
            </a:r>
            <a:r>
              <a:rPr lang="en-US" dirty="0" smtClean="0"/>
              <a:t>)</a:t>
            </a:r>
          </a:p>
          <a:p>
            <a:pPr lvl="1"/>
            <a:r>
              <a:rPr lang="en-US" dirty="0" smtClean="0"/>
              <a:t>Transition </a:t>
            </a:r>
            <a:r>
              <a:rPr lang="en-US" dirty="0"/>
              <a:t>to single output PSU (Common now but not pervasive) </a:t>
            </a:r>
            <a:endParaRPr lang="en-US" dirty="0" smtClean="0"/>
          </a:p>
          <a:p>
            <a:r>
              <a:rPr lang="en-US" b="1" dirty="0" smtClean="0"/>
              <a:t>Medium </a:t>
            </a:r>
            <a:r>
              <a:rPr lang="en-US" b="1" dirty="0"/>
              <a:t>Term 24-­‐36 mo. </a:t>
            </a:r>
          </a:p>
          <a:p>
            <a:pPr lvl="1"/>
            <a:r>
              <a:rPr lang="en-US" dirty="0" smtClean="0"/>
              <a:t>Low </a:t>
            </a:r>
            <a:r>
              <a:rPr lang="en-US" dirty="0"/>
              <a:t>load optimization of existing PSU’s using existing system architecture </a:t>
            </a:r>
          </a:p>
          <a:p>
            <a:pPr lvl="2"/>
            <a:r>
              <a:rPr lang="en-US" dirty="0" smtClean="0"/>
              <a:t>Low </a:t>
            </a:r>
            <a:r>
              <a:rPr lang="en-US" dirty="0"/>
              <a:t>load Eﬀ. optimization  – </a:t>
            </a:r>
            <a:r>
              <a:rPr lang="en-US" u="sng" dirty="0"/>
              <a:t>may sacriﬁce high load Eﬀ. </a:t>
            </a:r>
          </a:p>
          <a:p>
            <a:pPr lvl="2"/>
            <a:r>
              <a:rPr lang="en-US" dirty="0" smtClean="0"/>
              <a:t>Implementation </a:t>
            </a:r>
            <a:r>
              <a:rPr lang="en-US" dirty="0"/>
              <a:t>costs still being evaluated </a:t>
            </a:r>
          </a:p>
          <a:p>
            <a:pPr marL="0" indent="0">
              <a:buNone/>
            </a:pPr>
            <a:r>
              <a:rPr lang="en-US" dirty="0"/>
              <a:t>•    </a:t>
            </a:r>
            <a:r>
              <a:rPr lang="en-US" b="1" dirty="0"/>
              <a:t>Long Term 36mo. Plus </a:t>
            </a:r>
            <a:endParaRPr lang="en-US" b="1" dirty="0" smtClean="0"/>
          </a:p>
          <a:p>
            <a:pPr lvl="1"/>
            <a:r>
              <a:rPr lang="en-US" dirty="0" smtClean="0"/>
              <a:t>Low </a:t>
            </a:r>
            <a:r>
              <a:rPr lang="en-US" dirty="0"/>
              <a:t>load optimization of PSU’s requiring silicon changes  </a:t>
            </a:r>
          </a:p>
          <a:p>
            <a:pPr lvl="2"/>
            <a:r>
              <a:rPr lang="en-US" dirty="0" smtClean="0"/>
              <a:t>Variable </a:t>
            </a:r>
            <a:r>
              <a:rPr lang="en-US" dirty="0"/>
              <a:t>frequency / pulse skipping … </a:t>
            </a:r>
          </a:p>
          <a:p>
            <a:pPr lvl="2"/>
            <a:r>
              <a:rPr lang="en-US" dirty="0" smtClean="0"/>
              <a:t>Evaluate </a:t>
            </a:r>
            <a:r>
              <a:rPr lang="en-US" dirty="0"/>
              <a:t>Light load indication system to PSU </a:t>
            </a:r>
            <a:endParaRPr lang="en-US" dirty="0" smtClean="0"/>
          </a:p>
          <a:p>
            <a:pPr lvl="3"/>
            <a:r>
              <a:rPr lang="en-US" dirty="0" smtClean="0"/>
              <a:t>PSU </a:t>
            </a:r>
            <a:r>
              <a:rPr lang="en-US" dirty="0"/>
              <a:t>redesign plus </a:t>
            </a:r>
            <a:r>
              <a:rPr lang="en-US" dirty="0" smtClean="0"/>
              <a:t>6-9 </a:t>
            </a:r>
            <a:r>
              <a:rPr lang="en-US" dirty="0"/>
              <a:t>mo. min to evaluate opportunities for light load </a:t>
            </a:r>
            <a:r>
              <a:rPr lang="en-US" dirty="0" smtClean="0"/>
              <a:t>indication</a:t>
            </a:r>
          </a:p>
          <a:p>
            <a:pPr lvl="2"/>
            <a:r>
              <a:rPr lang="en-US" dirty="0" smtClean="0"/>
              <a:t>Implementation </a:t>
            </a:r>
            <a:r>
              <a:rPr lang="en-US" dirty="0"/>
              <a:t>costs still being evaluated </a:t>
            </a:r>
          </a:p>
          <a:p>
            <a:r>
              <a:rPr lang="en-US" dirty="0" smtClean="0"/>
              <a:t>Variability </a:t>
            </a:r>
            <a:r>
              <a:rPr lang="en-US" dirty="0"/>
              <a:t>of light load eﬃciency in production may be signiﬁcant </a:t>
            </a:r>
          </a:p>
          <a:p>
            <a:pPr lvl="1"/>
            <a:r>
              <a:rPr lang="en-US" dirty="0" smtClean="0"/>
              <a:t>PSU </a:t>
            </a:r>
            <a:r>
              <a:rPr lang="en-US" dirty="0"/>
              <a:t>losses become dominated by parameters insigniﬁcant in normal </a:t>
            </a:r>
            <a:r>
              <a:rPr lang="en-US" dirty="0" smtClean="0"/>
              <a:t>operation </a:t>
            </a:r>
            <a:endParaRPr lang="en-US" dirty="0"/>
          </a:p>
          <a:p>
            <a:pPr lvl="1"/>
            <a:r>
              <a:rPr lang="en-US" dirty="0" smtClean="0"/>
              <a:t>Aggressive </a:t>
            </a:r>
            <a:r>
              <a:rPr lang="en-US" dirty="0"/>
              <a:t>limits may drive signiﬁcant yield loss driving up </a:t>
            </a:r>
            <a:r>
              <a:rPr lang="en-US" dirty="0" smtClean="0"/>
              <a:t>costs</a:t>
            </a:r>
            <a:endParaRPr lang="en-US" dirty="0"/>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10</a:t>
            </a:fld>
            <a:endParaRPr lang="en-US" dirty="0"/>
          </a:p>
        </p:txBody>
      </p:sp>
    </p:spTree>
    <p:extLst>
      <p:ext uri="{BB962C8B-B14F-4D97-AF65-F5344CB8AC3E}">
        <p14:creationId xmlns:p14="http://schemas.microsoft.com/office/powerpoint/2010/main" val="262218386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Improving low-load efficiency</a:t>
            </a:r>
            <a:endParaRPr lang="en-US" dirty="0"/>
          </a:p>
        </p:txBody>
      </p:sp>
      <p:sp>
        <p:nvSpPr>
          <p:cNvPr id="3" name="Content Placeholder 2"/>
          <p:cNvSpPr>
            <a:spLocks noGrp="1"/>
          </p:cNvSpPr>
          <p:nvPr>
            <p:ph idx="1"/>
          </p:nvPr>
        </p:nvSpPr>
        <p:spPr>
          <a:xfrm>
            <a:off x="457200" y="1600201"/>
            <a:ext cx="8229600" cy="5029199"/>
          </a:xfrm>
        </p:spPr>
        <p:txBody>
          <a:bodyPr/>
          <a:lstStyle/>
          <a:p>
            <a:pPr>
              <a:spcBef>
                <a:spcPts val="450"/>
              </a:spcBef>
            </a:pPr>
            <a:r>
              <a:rPr lang="en-US" sz="2400" dirty="0" smtClean="0"/>
              <a:t>Increasing </a:t>
            </a:r>
            <a:r>
              <a:rPr lang="en-US" sz="2400" dirty="0"/>
              <a:t>efficiency below 20% load </a:t>
            </a:r>
            <a:r>
              <a:rPr lang="en-US" sz="2400" dirty="0" smtClean="0"/>
              <a:t>is a long-term project</a:t>
            </a:r>
          </a:p>
          <a:p>
            <a:pPr>
              <a:spcBef>
                <a:spcPts val="450"/>
              </a:spcBef>
            </a:pPr>
            <a:r>
              <a:rPr lang="en-US" sz="2400" dirty="0" smtClean="0"/>
              <a:t>In </a:t>
            </a:r>
            <a:r>
              <a:rPr lang="en-US" sz="2400" dirty="0"/>
              <a:t>the December 16, 2015 EPRI and </a:t>
            </a:r>
            <a:r>
              <a:rPr lang="en-US" sz="2400" dirty="0" smtClean="0"/>
              <a:t>Ecova report named </a:t>
            </a:r>
            <a:r>
              <a:rPr lang="en-US" sz="2400" i="1" dirty="0" smtClean="0"/>
              <a:t>Test </a:t>
            </a:r>
            <a:r>
              <a:rPr lang="en-US" sz="2400" i="1" dirty="0"/>
              <a:t>Results for Low Power Testing of Computer Power Supplies </a:t>
            </a:r>
            <a:r>
              <a:rPr lang="en-US" sz="2400" dirty="0"/>
              <a:t>- </a:t>
            </a:r>
            <a:r>
              <a:rPr lang="en-US" sz="2400" dirty="0" smtClean="0"/>
              <a:t>stated </a:t>
            </a:r>
            <a:r>
              <a:rPr lang="en-US" sz="2400" dirty="0" smtClean="0">
                <a:solidFill>
                  <a:srgbClr val="0070C0"/>
                </a:solidFill>
              </a:rPr>
              <a:t>“</a:t>
            </a:r>
            <a:r>
              <a:rPr lang="en-US" sz="2400" dirty="0">
                <a:solidFill>
                  <a:srgbClr val="0070C0"/>
                </a:solidFill>
              </a:rPr>
              <a:t>lower leakage currents and switching losses as well as new techniques for addressing emissions through better filter designs or switching </a:t>
            </a:r>
            <a:r>
              <a:rPr lang="en-US" sz="2400" dirty="0" smtClean="0">
                <a:solidFill>
                  <a:srgbClr val="0070C0"/>
                </a:solidFill>
              </a:rPr>
              <a:t>algorithms would be required”</a:t>
            </a:r>
          </a:p>
          <a:p>
            <a:pPr>
              <a:spcBef>
                <a:spcPts val="450"/>
              </a:spcBef>
            </a:pPr>
            <a:r>
              <a:rPr lang="en-US" sz="2400" dirty="0" smtClean="0"/>
              <a:t>Because the loading point varies based upon the maximum output wattage (200W vs. 500W), specifying efficiency at a fixed loading point is not sufficient</a:t>
            </a:r>
          </a:p>
          <a:p>
            <a:pPr>
              <a:spcBef>
                <a:spcPts val="450"/>
              </a:spcBef>
            </a:pPr>
            <a:r>
              <a:rPr lang="en-US" sz="2400" dirty="0" smtClean="0"/>
              <a:t>Industry needs time to work with our suppliers and EPRI/Ecova to investigate a global standard that comprehends the technical difficulties and recognizes/awards best practices</a:t>
            </a:r>
          </a:p>
          <a:p>
            <a:pPr>
              <a:spcBef>
                <a:spcPts val="450"/>
              </a:spcBef>
            </a:pPr>
            <a:endParaRPr lang="en-US" sz="2800" dirty="0"/>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11</a:t>
            </a:fld>
            <a:endParaRPr lang="en-US" dirty="0"/>
          </a:p>
        </p:txBody>
      </p:sp>
    </p:spTree>
    <p:extLst>
      <p:ext uri="{BB962C8B-B14F-4D97-AF65-F5344CB8AC3E}">
        <p14:creationId xmlns:p14="http://schemas.microsoft.com/office/powerpoint/2010/main" val="251464861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Schedule Impacts</a:t>
            </a:r>
            <a:endParaRPr lang="en-US" dirty="0"/>
          </a:p>
        </p:txBody>
      </p:sp>
      <p:sp>
        <p:nvSpPr>
          <p:cNvPr id="3" name="Content Placeholder 2"/>
          <p:cNvSpPr>
            <a:spLocks noGrp="1"/>
          </p:cNvSpPr>
          <p:nvPr>
            <p:ph idx="1"/>
          </p:nvPr>
        </p:nvSpPr>
        <p:spPr>
          <a:xfrm>
            <a:off x="457200" y="1600201"/>
            <a:ext cx="8229600" cy="5105399"/>
          </a:xfrm>
        </p:spPr>
        <p:txBody>
          <a:bodyPr>
            <a:normAutofit fontScale="77500" lnSpcReduction="20000"/>
          </a:bodyPr>
          <a:lstStyle/>
          <a:p>
            <a:r>
              <a:rPr lang="en-US" dirty="0" smtClean="0"/>
              <a:t>Manufacturers cannot update design criteria until a final (locked) regulation is published</a:t>
            </a:r>
          </a:p>
          <a:p>
            <a:r>
              <a:rPr lang="en-US" dirty="0" smtClean="0"/>
              <a:t>1 year between publication and effective date does not provide adequate time to redesign shipping models nor introduce design changes to models that are undergoing global Safety, EMI, and Environmental certifications and have not been placed on the global market</a:t>
            </a:r>
          </a:p>
          <a:p>
            <a:r>
              <a:rPr lang="en-US" dirty="0" smtClean="0"/>
              <a:t>Major motherboard and chipset design changes typically require a minimum of 24 months to verify, implement and certify for the global marketplace </a:t>
            </a:r>
          </a:p>
          <a:p>
            <a:r>
              <a:rPr lang="en-US" dirty="0" smtClean="0"/>
              <a:t>Industry requests models that are already on the market on/after the effective date be grandfathered from the 50 kWh Desktop TEC limits</a:t>
            </a:r>
          </a:p>
          <a:p>
            <a:r>
              <a:rPr lang="en-US" dirty="0" smtClean="0"/>
              <a:t>New models introduced to the market after the effective date would comply to all CEC criteria</a:t>
            </a:r>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12</a:t>
            </a:fld>
            <a:endParaRPr lang="en-US" dirty="0"/>
          </a:p>
        </p:txBody>
      </p:sp>
    </p:spTree>
    <p:extLst>
      <p:ext uri="{BB962C8B-B14F-4D97-AF65-F5344CB8AC3E}">
        <p14:creationId xmlns:p14="http://schemas.microsoft.com/office/powerpoint/2010/main" val="388573208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1"/>
            <a:ext cx="8229600" cy="685800"/>
          </a:xfrm>
        </p:spPr>
        <p:txBody>
          <a:bodyPr/>
          <a:lstStyle/>
          <a:p>
            <a:r>
              <a:rPr lang="en-US" dirty="0" smtClean="0"/>
              <a:t>Additional Schedule Impacts</a:t>
            </a:r>
            <a:endParaRPr lang="en-US" dirty="0"/>
          </a:p>
        </p:txBody>
      </p:sp>
      <p:sp>
        <p:nvSpPr>
          <p:cNvPr id="3" name="Content Placeholder 2"/>
          <p:cNvSpPr>
            <a:spLocks noGrp="1"/>
          </p:cNvSpPr>
          <p:nvPr>
            <p:ph idx="1"/>
          </p:nvPr>
        </p:nvSpPr>
        <p:spPr>
          <a:xfrm>
            <a:off x="152400" y="990601"/>
            <a:ext cx="8915400" cy="5562599"/>
          </a:xfrm>
        </p:spPr>
        <p:txBody>
          <a:bodyPr/>
          <a:lstStyle/>
          <a:p>
            <a:pPr>
              <a:spcBef>
                <a:spcPts val="0"/>
              </a:spcBef>
            </a:pPr>
            <a:r>
              <a:rPr lang="en-US" sz="2800" dirty="0" smtClean="0"/>
              <a:t>Manufacturers adhere to technology roadmaps that incorporate new technology enhancements</a:t>
            </a:r>
          </a:p>
          <a:p>
            <a:pPr>
              <a:spcBef>
                <a:spcPts val="0"/>
              </a:spcBef>
            </a:pPr>
            <a:r>
              <a:rPr lang="en-US" sz="2800" dirty="0" smtClean="0"/>
              <a:t>To further reduce idle mode power, additional  modifications to those designs must include</a:t>
            </a:r>
          </a:p>
          <a:p>
            <a:pPr lvl="1">
              <a:spcBef>
                <a:spcPts val="0"/>
              </a:spcBef>
            </a:pPr>
            <a:r>
              <a:rPr lang="en-US" sz="2400" dirty="0" smtClean="0"/>
              <a:t>New Power Supply’s</a:t>
            </a:r>
          </a:p>
          <a:p>
            <a:pPr lvl="1">
              <a:spcBef>
                <a:spcPts val="0"/>
              </a:spcBef>
            </a:pPr>
            <a:r>
              <a:rPr lang="en-US" sz="2400" dirty="0"/>
              <a:t>New </a:t>
            </a:r>
            <a:r>
              <a:rPr lang="en-US" sz="2400" dirty="0" smtClean="0"/>
              <a:t>CPU’s/Chipsets/Motherboards</a:t>
            </a:r>
            <a:endParaRPr lang="en-US" sz="2400" dirty="0"/>
          </a:p>
          <a:p>
            <a:pPr lvl="1">
              <a:spcBef>
                <a:spcPts val="0"/>
              </a:spcBef>
            </a:pPr>
            <a:r>
              <a:rPr lang="en-US" sz="2400" dirty="0" smtClean="0"/>
              <a:t>2.5</a:t>
            </a:r>
            <a:r>
              <a:rPr lang="en-US" sz="2400" dirty="0"/>
              <a:t>” or SSD hard drives</a:t>
            </a:r>
          </a:p>
          <a:p>
            <a:pPr lvl="1">
              <a:spcBef>
                <a:spcPts val="0"/>
              </a:spcBef>
            </a:pPr>
            <a:r>
              <a:rPr lang="en-US" sz="2400" dirty="0" smtClean="0"/>
              <a:t>Discrete </a:t>
            </a:r>
            <a:r>
              <a:rPr lang="en-US" sz="2400" dirty="0"/>
              <a:t>Graphics cards with reduced idle </a:t>
            </a:r>
            <a:r>
              <a:rPr lang="en-US" sz="2400" dirty="0" smtClean="0"/>
              <a:t>power</a:t>
            </a:r>
          </a:p>
          <a:p>
            <a:pPr lvl="1">
              <a:spcBef>
                <a:spcPts val="0"/>
              </a:spcBef>
            </a:pPr>
            <a:r>
              <a:rPr lang="en-US" sz="2400" dirty="0" smtClean="0"/>
              <a:t>Expandability cards (NIC, Sound, TV tuner, etc.)</a:t>
            </a:r>
          </a:p>
          <a:p>
            <a:pPr lvl="1">
              <a:spcBef>
                <a:spcPts val="0"/>
              </a:spcBef>
            </a:pPr>
            <a:r>
              <a:rPr lang="en-US" sz="2400" dirty="0" smtClean="0"/>
              <a:t>Operating Systems enhancements to allow computers to remain in lower-power idle state (schedule/delay background tasks)</a:t>
            </a:r>
          </a:p>
          <a:p>
            <a:pPr lvl="1">
              <a:spcBef>
                <a:spcPts val="0"/>
              </a:spcBef>
            </a:pPr>
            <a:r>
              <a:rPr lang="en-US" sz="2400" dirty="0" smtClean="0"/>
              <a:t>Anti-virus, Spyware, Malware, and other Security enhancements</a:t>
            </a:r>
            <a:endParaRPr lang="en-US" dirty="0"/>
          </a:p>
          <a:p>
            <a:pPr lvl="1">
              <a:spcBef>
                <a:spcPts val="0"/>
              </a:spcBef>
            </a:pPr>
            <a:r>
              <a:rPr lang="en-US" sz="2400" dirty="0" smtClean="0"/>
              <a:t>Global EMI, Safety, Environmental, and other certifications</a:t>
            </a:r>
          </a:p>
          <a:p>
            <a:pPr>
              <a:spcBef>
                <a:spcPts val="0"/>
              </a:spcBef>
            </a:pPr>
            <a:r>
              <a:rPr lang="en-US" dirty="0" smtClean="0">
                <a:solidFill>
                  <a:srgbClr val="00B0F0"/>
                </a:solidFill>
              </a:rPr>
              <a:t>A minimum 24-36 months is necessary </a:t>
            </a:r>
          </a:p>
        </p:txBody>
      </p:sp>
      <p:sp>
        <p:nvSpPr>
          <p:cNvPr id="4" name="Slide Number Placeholder 3"/>
          <p:cNvSpPr>
            <a:spLocks noGrp="1"/>
          </p:cNvSpPr>
          <p:nvPr>
            <p:ph type="sldNum" sz="quarter" idx="12"/>
          </p:nvPr>
        </p:nvSpPr>
        <p:spPr/>
        <p:txBody>
          <a:bodyPr/>
          <a:lstStyle/>
          <a:p>
            <a:pPr>
              <a:defRPr/>
            </a:pPr>
            <a:fld id="{B5556D59-B1A5-4F67-89B7-B5C6D6B62E8E}" type="slidenum">
              <a:rPr lang="en-US" smtClean="0"/>
              <a:pPr>
                <a:defRPr/>
              </a:pPr>
              <a:t>13</a:t>
            </a:fld>
            <a:endParaRPr lang="en-US" dirty="0"/>
          </a:p>
        </p:txBody>
      </p:sp>
    </p:spTree>
    <p:extLst>
      <p:ext uri="{BB962C8B-B14F-4D97-AF65-F5344CB8AC3E}">
        <p14:creationId xmlns:p14="http://schemas.microsoft.com/office/powerpoint/2010/main" val="337974738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971800"/>
            <a:ext cx="8229600" cy="1447799"/>
          </a:xfrm>
        </p:spPr>
        <p:txBody>
          <a:bodyPr/>
          <a:lstStyle/>
          <a:p>
            <a:pPr marL="0" indent="0" algn="ctr">
              <a:buNone/>
            </a:pPr>
            <a:r>
              <a:rPr lang="en-US" sz="8000" dirty="0" smtClean="0"/>
              <a:t>END</a:t>
            </a:r>
            <a:endParaRPr lang="en-US" sz="8000" dirty="0"/>
          </a:p>
        </p:txBody>
      </p:sp>
    </p:spTree>
    <p:extLst>
      <p:ext uri="{BB962C8B-B14F-4D97-AF65-F5344CB8AC3E}">
        <p14:creationId xmlns:p14="http://schemas.microsoft.com/office/powerpoint/2010/main" val="59344967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Architecture">
  <a:themeElements>
    <a:clrScheme name="">
      <a:dk1>
        <a:srgbClr val="000000"/>
      </a:dk1>
      <a:lt1>
        <a:srgbClr val="FFFFFF"/>
      </a:lt1>
      <a:dk2>
        <a:srgbClr val="0860A8"/>
      </a:dk2>
      <a:lt2>
        <a:srgbClr val="FDB605"/>
      </a:lt2>
      <a:accent1>
        <a:srgbClr val="009900"/>
      </a:accent1>
      <a:accent2>
        <a:srgbClr val="FF5C00"/>
      </a:accent2>
      <a:accent3>
        <a:srgbClr val="AAB6D1"/>
      </a:accent3>
      <a:accent4>
        <a:srgbClr val="DADADA"/>
      </a:accent4>
      <a:accent5>
        <a:srgbClr val="AACAAA"/>
      </a:accent5>
      <a:accent6>
        <a:srgbClr val="E75300"/>
      </a:accent6>
      <a:hlink>
        <a:srgbClr val="AA014C"/>
      </a:hlink>
      <a:folHlink>
        <a:srgbClr val="567EB9"/>
      </a:folHlink>
    </a:clrScheme>
    <a:fontScheme name="3_Architectur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800" b="1" i="0" u="none" strike="noStrike" cap="none" normalizeH="0" baseline="0" smtClean="0">
            <a:ln>
              <a:noFill/>
            </a:ln>
            <a:solidFill>
              <a:srgbClr val="FFFFFF"/>
            </a:solidFill>
            <a:effectLst/>
            <a:latin typeface="Verdana" pitchFamily="34"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800" b="1" i="0" u="none" strike="noStrike" cap="none" normalizeH="0" baseline="0" smtClean="0">
            <a:ln>
              <a:noFill/>
            </a:ln>
            <a:solidFill>
              <a:srgbClr val="FFFFFF"/>
            </a:solidFill>
            <a:effectLst/>
            <a:latin typeface="Verdana" pitchFamily="34" charset="0"/>
            <a:cs typeface="Arial" charset="0"/>
          </a:defRPr>
        </a:defPPr>
      </a:lstStyle>
    </a:lnDef>
  </a:objectDefaults>
  <a:extraClrSchemeLst>
    <a:extraClrScheme>
      <a:clrScheme name="3_Architecture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Architectur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3_Architecture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Architecture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Architecture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Architecture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3_Architecture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3_Architecture 8">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5BB3B9"/>
        </a:hlink>
        <a:folHlink>
          <a:srgbClr val="CC00FF"/>
        </a:folHlink>
      </a:clrScheme>
      <a:clrMap bg1="dk2" tx1="lt1" bg2="dk1" tx2="lt2" accent1="accent1" accent2="accent2" accent3="accent3" accent4="accent4" accent5="accent5" accent6="accent6" hlink="hlink" folHlink="folHlink"/>
    </a:extraClrScheme>
    <a:extraClrScheme>
      <a:clrScheme name="3_Architecture 9">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FFCC00"/>
        </a:hlink>
        <a:folHlink>
          <a:srgbClr val="CC00FF"/>
        </a:folHlink>
      </a:clrScheme>
      <a:clrMap bg1="dk2" tx1="lt1" bg2="dk1" tx2="lt2" accent1="accent1" accent2="accent2" accent3="accent3" accent4="accent4" accent5="accent5" accent6="accent6" hlink="hlink" folHlink="folHlink"/>
    </a:extraClrScheme>
    <a:extraClrScheme>
      <a:clrScheme name="3_Architecture 10">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CC00FF"/>
        </a:folHlink>
      </a:clrScheme>
      <a:clrMap bg1="dk2" tx1="lt1" bg2="dk1" tx2="lt2" accent1="accent1" accent2="accent2" accent3="accent3" accent4="accent4" accent5="accent5" accent6="accent6" hlink="hlink" folHlink="folHlink"/>
    </a:extraClrScheme>
    <a:extraClrScheme>
      <a:clrScheme name="3_Architecture 11">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CC0099"/>
        </a:folHlink>
      </a:clrScheme>
      <a:clrMap bg1="dk2" tx1="lt1" bg2="dk1" tx2="lt2" accent1="accent1" accent2="accent2" accent3="accent3" accent4="accent4" accent5="accent5" accent6="accent6" hlink="hlink" folHlink="folHlink"/>
    </a:extraClrScheme>
    <a:extraClrScheme>
      <a:clrScheme name="3_Architecture 12">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9999"/>
        </a:hlink>
        <a:folHlink>
          <a:srgbClr val="AA014C"/>
        </a:folHlink>
      </a:clrScheme>
      <a:clrMap bg1="dk2" tx1="lt1" bg2="dk1" tx2="lt2" accent1="accent1" accent2="accent2" accent3="accent3" accent4="accent4" accent5="accent5" accent6="accent6" hlink="hlink" folHlink="folHlink"/>
    </a:extraClrScheme>
    <a:extraClrScheme>
      <a:clrScheme name="3_Architecture 13">
        <a:dk1>
          <a:srgbClr val="000000"/>
        </a:dk1>
        <a:lt1>
          <a:srgbClr val="FFFFFF"/>
        </a:lt1>
        <a:dk2>
          <a:srgbClr val="0034FF"/>
        </a:dk2>
        <a:lt2>
          <a:srgbClr val="FDB605"/>
        </a:lt2>
        <a:accent1>
          <a:srgbClr val="66CC33"/>
        </a:accent1>
        <a:accent2>
          <a:srgbClr val="FF6600"/>
        </a:accent2>
        <a:accent3>
          <a:srgbClr val="AAAEFF"/>
        </a:accent3>
        <a:accent4>
          <a:srgbClr val="DADADA"/>
        </a:accent4>
        <a:accent5>
          <a:srgbClr val="B8E2AD"/>
        </a:accent5>
        <a:accent6>
          <a:srgbClr val="E75C00"/>
        </a:accent6>
        <a:hlink>
          <a:srgbClr val="00C5C0"/>
        </a:hlink>
        <a:folHlink>
          <a:srgbClr val="AA014C"/>
        </a:folHlink>
      </a:clrScheme>
      <a:clrMap bg1="dk2" tx1="lt1" bg2="dk1" tx2="lt2" accent1="accent1" accent2="accent2" accent3="accent3" accent4="accent4" accent5="accent5" accent6="accent6" hlink="hlink" folHlink="folHlink"/>
    </a:extraClrScheme>
    <a:extraClrScheme>
      <a:clrScheme name="3_Architecture 14">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00C5C0"/>
        </a:hlink>
        <a:folHlink>
          <a:srgbClr val="AA014C"/>
        </a:folHlink>
      </a:clrScheme>
      <a:clrMap bg1="dk2" tx1="lt1" bg2="dk1" tx2="lt2" accent1="accent1" accent2="accent2" accent3="accent3" accent4="accent4" accent5="accent5" accent6="accent6" hlink="hlink" folHlink="folHlink"/>
    </a:extraClrScheme>
    <a:extraClrScheme>
      <a:clrScheme name="3_Architecture 15">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10C8E1"/>
        </a:hlink>
        <a:folHlink>
          <a:srgbClr val="AA014C"/>
        </a:folHlink>
      </a:clrScheme>
      <a:clrMap bg1="dk2" tx1="lt1" bg2="dk1" tx2="lt2" accent1="accent1" accent2="accent2" accent3="accent3" accent4="accent4" accent5="accent5" accent6="accent6" hlink="hlink" folHlink="folHlink"/>
    </a:extraClrScheme>
    <a:extraClrScheme>
      <a:clrScheme name="3_Architecture 16">
        <a:dk1>
          <a:srgbClr val="000000"/>
        </a:dk1>
        <a:lt1>
          <a:srgbClr val="FFFFFF"/>
        </a:lt1>
        <a:dk2>
          <a:srgbClr val="0034FF"/>
        </a:dk2>
        <a:lt2>
          <a:srgbClr val="FDB605"/>
        </a:lt2>
        <a:accent1>
          <a:srgbClr val="66CC33"/>
        </a:accent1>
        <a:accent2>
          <a:srgbClr val="FF5C00"/>
        </a:accent2>
        <a:accent3>
          <a:srgbClr val="AAAEFF"/>
        </a:accent3>
        <a:accent4>
          <a:srgbClr val="DADADA"/>
        </a:accent4>
        <a:accent5>
          <a:srgbClr val="B8E2AD"/>
        </a:accent5>
        <a:accent6>
          <a:srgbClr val="E75300"/>
        </a:accent6>
        <a:hlink>
          <a:srgbClr val="10C8E1"/>
        </a:hlink>
        <a:folHlink>
          <a:srgbClr val="F3016E"/>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TechNet</Received_x0020_From>
    <Docket_x0020_Number xmlns="8eef3743-c7b3-4cbe-8837-b6e805be353c">14-AAER-02</Docket_x0020_Number>
    <TaxCatchAll xmlns="8eef3743-c7b3-4cbe-8837-b6e805be353c">
      <Value>6</Value>
      <Value>7</Value>
      <Value>28</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Efficiency</TermName>
          <TermId xmlns="http://schemas.microsoft.com/office/infopath/2007/PartnerControls">3f4c3fa3-6422-4506-98bd-4d45194b6221</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Z5JXHV6S7NA6-3-103188</_dlc_DocId>
    <_dlc_DocIdUrl xmlns="8eef3743-c7b3-4cbe-8837-b6e805be353c">
      <Url>http://efilingspinternal/_layouts/DocIdRedir.aspx?ID=Z5JXHV6S7NA6-3-103188</Url>
      <Description>Z5JXHV6S7NA6-3-103188</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999EFF-8161-4BD4-868B-5115EAB5CEEF}"/>
</file>

<file path=customXml/itemProps2.xml><?xml version="1.0" encoding="utf-8"?>
<ds:datastoreItem xmlns:ds="http://schemas.openxmlformats.org/officeDocument/2006/customXml" ds:itemID="{97B3CE0E-5B84-430F-99C8-07ED33DFEF3B}"/>
</file>

<file path=customXml/itemProps3.xml><?xml version="1.0" encoding="utf-8"?>
<ds:datastoreItem xmlns:ds="http://schemas.openxmlformats.org/officeDocument/2006/customXml" ds:itemID="{5AA881D9-386A-420D-81CD-4734A6E354D9}"/>
</file>

<file path=customXml/itemProps4.xml><?xml version="1.0" encoding="utf-8"?>
<ds:datastoreItem xmlns:ds="http://schemas.openxmlformats.org/officeDocument/2006/customXml" ds:itemID="{1D3055F0-A51D-4D22-88CB-7FC576AE706F}"/>
</file>

<file path=docProps/app.xml><?xml version="1.0" encoding="utf-8"?>
<Properties xmlns="http://schemas.openxmlformats.org/officeDocument/2006/extended-properties" xmlns:vt="http://schemas.openxmlformats.org/officeDocument/2006/docPropsVTypes">
  <Template/>
  <TotalTime>16406</TotalTime>
  <Words>1204</Words>
  <Application>Microsoft Macintosh PowerPoint</Application>
  <PresentationFormat>On-screen Show (4:3)</PresentationFormat>
  <Paragraphs>148</Paragraphs>
  <Slides>14</Slides>
  <Notes>6</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Office Theme</vt:lpstr>
      <vt:lpstr>3_Architecture</vt:lpstr>
      <vt:lpstr>CEC Computer Technical feasibility, Cost effectiveness, and Schedule impact    Robert White, Dell April 26, 2016</vt:lpstr>
      <vt:lpstr>TEC improvement potential &amp; shipment impact</vt:lpstr>
      <vt:lpstr>Desktops - Technical Feasibility</vt:lpstr>
      <vt:lpstr>Margin to CEC Limit – Desktop – All systems</vt:lpstr>
      <vt:lpstr>PowerPoint Presentation</vt:lpstr>
      <vt:lpstr>Preamble</vt:lpstr>
      <vt:lpstr>System &amp; Chipset Costs</vt:lpstr>
      <vt:lpstr>Hard Drives Capabilities</vt:lpstr>
      <vt:lpstr>$ of changing to 2.5in HDD in a Desktop </vt:lpstr>
      <vt:lpstr>Power Supply Design Schedules</vt:lpstr>
      <vt:lpstr>Improving low-load efficiency</vt:lpstr>
      <vt:lpstr>Schedule Impacts</vt:lpstr>
      <vt:lpstr>Additional Schedule Impacts</vt:lpstr>
      <vt:lpstr>PowerPoint Presentation</vt:lpstr>
    </vt:vector>
  </TitlesOfParts>
  <Company>IT Industry Council (ITI)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CEC Computer Technical Feasibility, Cost Effectiveness, and Schedule Impact</dc:title>
  <dc:subject>Computers, Servers</dc:subject>
  <dc:creator>Shahid Sheikh</dc:creator>
  <cp:keywords>CEC, No Restrictions</cp:keywords>
  <cp:lastModifiedBy>Chris</cp:lastModifiedBy>
  <cp:revision>1131</cp:revision>
  <dcterms:created xsi:type="dcterms:W3CDTF">2010-06-15T11:03:11Z</dcterms:created>
  <dcterms:modified xsi:type="dcterms:W3CDTF">2016-04-25T18:11:23Z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08d1c58b-c6db-4240-beee-8acd15904c07</vt:lpwstr>
  </property>
  <property fmtid="{D5CDD505-2E9C-101B-9397-08002B2CF9AE}" pid="3" name="DellClassification">
    <vt:lpwstr>No Restrictions</vt:lpwstr>
  </property>
  <property fmtid="{D5CDD505-2E9C-101B-9397-08002B2CF9AE}" pid="4" name="DellSubLabels">
    <vt:lpwstr/>
  </property>
  <property fmtid="{D5CDD505-2E9C-101B-9397-08002B2CF9AE}" pid="5" name="ContentTypeId">
    <vt:lpwstr>0x01010060CCC58EB6DDD042AF64737FFB4292D8</vt:lpwstr>
  </property>
  <property fmtid="{D5CDD505-2E9C-101B-9397-08002B2CF9AE}" pid="6" name="_dlc_DocIdItemGuid">
    <vt:lpwstr>995bc59a-976c-4ef7-88a4-bd083181e6df</vt:lpwstr>
  </property>
  <property fmtid="{D5CDD505-2E9C-101B-9397-08002B2CF9AE}" pid="7" name="Subject_x0020_Areas">
    <vt:lpwstr>28;#Efficiency|3f4c3fa3-6422-4506-98bd-4d45194b6221</vt:lpwstr>
  </property>
  <property fmtid="{D5CDD505-2E9C-101B-9397-08002B2CF9AE}" pid="8" name="_CopySource">
    <vt:lpwstr>http://efilingspinternal/PendingDocuments/14-AAER-02/20160427T160355_CEC_Computer_Technical_feasibility_Cost_effectiveness_and_Sched.pptx</vt:lpwstr>
  </property>
  <property fmtid="{D5CDD505-2E9C-101B-9397-08002B2CF9AE}" pid="9" name="Subject Areas">
    <vt:lpwstr>28;#Efficiency|3f4c3fa3-6422-4506-98bd-4d45194b6221</vt:lpwstr>
  </property>
  <property fmtid="{D5CDD505-2E9C-101B-9397-08002B2CF9AE}" pid="10" name="Submission Type">
    <vt:lpwstr>6;#Document|6786e4f6-aafd-416d-a977-1b2d5f456edf</vt:lpwstr>
  </property>
  <property fmtid="{D5CDD505-2E9C-101B-9397-08002B2CF9AE}" pid="11" name="Submitter Role">
    <vt:lpwstr>7;#Public|5fee9918-69d5-40f5-9767-4e66d03898ce</vt:lpwstr>
  </property>
  <property fmtid="{D5CDD505-2E9C-101B-9397-08002B2CF9AE}" pid="12" name="Order">
    <vt:r8>1293100</vt:r8>
  </property>
  <property fmtid="{D5CDD505-2E9C-101B-9397-08002B2CF9AE}" pid="13" name="Document Type">
    <vt:lpwstr>3;#Document|f3c81208-9d0f-49cc-afc5-e227f36ec0e7</vt:lpwstr>
  </property>
  <property fmtid="{D5CDD505-2E9C-101B-9397-08002B2CF9AE}" pid="14" name="xd_ProgID">
    <vt:lpwstr/>
  </property>
  <property fmtid="{D5CDD505-2E9C-101B-9397-08002B2CF9AE}" pid="15" name="_SourceUrl">
    <vt:lpwstr/>
  </property>
  <property fmtid="{D5CDD505-2E9C-101B-9397-08002B2CF9AE}" pid="16" name="_SharedFileIndex">
    <vt:lpwstr/>
  </property>
  <property fmtid="{D5CDD505-2E9C-101B-9397-08002B2CF9AE}" pid="17" name="TemplateUrl">
    <vt:lpwstr/>
  </property>
</Properties>
</file>