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omments/comment1.xml" ContentType="application/vnd.openxmlformats-officedocument.presentationml.comment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2" r:id="rId6"/>
    <p:sldMasterId id="2147483678" r:id="rId7"/>
    <p:sldMasterId id="2147483679" r:id="rId8"/>
    <p:sldMasterId id="2147483688" r:id="rId9"/>
    <p:sldMasterId id="2147483701" r:id="rId10"/>
  </p:sldMasterIdLst>
  <p:notesMasterIdLst>
    <p:notesMasterId r:id="rId49"/>
  </p:notesMasterIdLst>
  <p:handoutMasterIdLst>
    <p:handoutMasterId r:id="rId50"/>
  </p:handoutMasterIdLst>
  <p:sldIdLst>
    <p:sldId id="276" r:id="rId11"/>
    <p:sldId id="328" r:id="rId12"/>
    <p:sldId id="312" r:id="rId13"/>
    <p:sldId id="320" r:id="rId14"/>
    <p:sldId id="319" r:id="rId15"/>
    <p:sldId id="317" r:id="rId16"/>
    <p:sldId id="279" r:id="rId17"/>
    <p:sldId id="310" r:id="rId18"/>
    <p:sldId id="323" r:id="rId19"/>
    <p:sldId id="318" r:id="rId20"/>
    <p:sldId id="321" r:id="rId21"/>
    <p:sldId id="322" r:id="rId22"/>
    <p:sldId id="314" r:id="rId23"/>
    <p:sldId id="329" r:id="rId24"/>
    <p:sldId id="330" r:id="rId25"/>
    <p:sldId id="331" r:id="rId26"/>
    <p:sldId id="332" r:id="rId27"/>
    <p:sldId id="324" r:id="rId28"/>
    <p:sldId id="256" r:id="rId29"/>
    <p:sldId id="283" r:id="rId30"/>
    <p:sldId id="288" r:id="rId31"/>
    <p:sldId id="272" r:id="rId32"/>
    <p:sldId id="289" r:id="rId33"/>
    <p:sldId id="274" r:id="rId34"/>
    <p:sldId id="273" r:id="rId35"/>
    <p:sldId id="275" r:id="rId36"/>
    <p:sldId id="325" r:id="rId37"/>
    <p:sldId id="277" r:id="rId38"/>
    <p:sldId id="284" r:id="rId39"/>
    <p:sldId id="326" r:id="rId40"/>
    <p:sldId id="285" r:id="rId41"/>
    <p:sldId id="278" r:id="rId42"/>
    <p:sldId id="286" r:id="rId43"/>
    <p:sldId id="280" r:id="rId44"/>
    <p:sldId id="281" r:id="rId45"/>
    <p:sldId id="282" r:id="rId46"/>
    <p:sldId id="290" r:id="rId47"/>
    <p:sldId id="32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8F5AAF-13DC-4FF5-BF80-E19373FC34F7}">
          <p14:sldIdLst>
            <p14:sldId id="276"/>
            <p14:sldId id="328"/>
            <p14:sldId id="312"/>
            <p14:sldId id="320"/>
            <p14:sldId id="319"/>
            <p14:sldId id="317"/>
            <p14:sldId id="279"/>
            <p14:sldId id="310"/>
            <p14:sldId id="323"/>
            <p14:sldId id="318"/>
            <p14:sldId id="321"/>
            <p14:sldId id="322"/>
            <p14:sldId id="314"/>
            <p14:sldId id="329"/>
            <p14:sldId id="330"/>
            <p14:sldId id="331"/>
            <p14:sldId id="332"/>
            <p14:sldId id="324"/>
            <p14:sldId id="256"/>
            <p14:sldId id="283"/>
            <p14:sldId id="288"/>
            <p14:sldId id="272"/>
            <p14:sldId id="289"/>
            <p14:sldId id="274"/>
            <p14:sldId id="273"/>
            <p14:sldId id="275"/>
            <p14:sldId id="325"/>
            <p14:sldId id="277"/>
            <p14:sldId id="284"/>
            <p14:sldId id="326"/>
            <p14:sldId id="285"/>
            <p14:sldId id="278"/>
            <p14:sldId id="286"/>
            <p14:sldId id="280"/>
            <p14:sldId id="281"/>
            <p14:sldId id="282"/>
            <p14:sldId id="290"/>
            <p14:sldId id="32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emi Gallardo" initials="NG" lastIdx="3" clrIdx="0">
    <p:extLst>
      <p:ext uri="{19B8F6BF-5375-455C-9EA6-DF929625EA0E}">
        <p15:presenceInfo xmlns:p15="http://schemas.microsoft.com/office/powerpoint/2012/main" userId="S::noemi.gallardo@energy.ca.gov::d2c68cff-de9a-4fe9-906d-16a79ac02aaf" providerId="AD"/>
      </p:ext>
    </p:extLst>
  </p:cmAuthor>
  <p:cmAuthor id="2" name="Mesrobian, Amy E." initials="ME" lastIdx="3" clrIdx="1">
    <p:extLst>
      <p:ext uri="{19B8F6BF-5375-455C-9EA6-DF929625EA0E}">
        <p15:presenceInfo xmlns:p15="http://schemas.microsoft.com/office/powerpoint/2012/main" userId="S::amy.mesrobian@cpuc.ca.gov::d336ee32-c0c6-4438-a1bd-305964860ecf" providerId="AD"/>
      </p:ext>
    </p:extLst>
  </p:cmAuthor>
  <p:cmAuthor id="3" name="Yip, Kathleen" initials="YK" lastIdx="9" clrIdx="2">
    <p:extLst>
      <p:ext uri="{19B8F6BF-5375-455C-9EA6-DF929625EA0E}">
        <p15:presenceInfo xmlns:p15="http://schemas.microsoft.com/office/powerpoint/2012/main" userId="S::kathleen.yip@cpuc.ca.gov::9444377d-b869-448a-996e-ae825cbc701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30" autoAdjust="0"/>
    <p:restoredTop sz="72793" autoAdjust="0"/>
  </p:normalViewPr>
  <p:slideViewPr>
    <p:cSldViewPr snapToGrid="0" snapToObjects="1">
      <p:cViewPr varScale="1">
        <p:scale>
          <a:sx n="83" d="100"/>
          <a:sy n="83" d="100"/>
        </p:scale>
        <p:origin x="1362" y="78"/>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132" d="100"/>
          <a:sy n="132" d="100"/>
        </p:scale>
        <p:origin x="1816" y="17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8" Type="http://schemas.openxmlformats.org/officeDocument/2006/relationships/slideMaster" Target="slideMasters/slideMaster5.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0-10-13T16:30:42.783" idx="2">
    <p:pos x="10" y="10"/>
    <p:text>I can't see the image on this slide</p:text>
    <p:extLst>
      <p:ext uri="{C676402C-5697-4E1C-873F-D02D1690AC5C}">
        <p15:threadingInfo xmlns:p15="http://schemas.microsoft.com/office/powerpoint/2012/main" timeZoneBias="420"/>
      </p:ext>
    </p:extLst>
  </p:cm>
  <p:cm authorId="3" dt="2020-10-13T16:38:05.820" idx="8">
    <p:pos x="10" y="106"/>
    <p:text>just reloaded it. Can you see it now?</p:text>
    <p:extLst>
      <p:ext uri="{C676402C-5697-4E1C-873F-D02D1690AC5C}">
        <p15:threadingInfo xmlns:p15="http://schemas.microsoft.com/office/powerpoint/2012/main" timeZoneBias="420">
          <p15:parentCm authorId="2" idx="2"/>
        </p15:threadingInfo>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10/15/2020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10/15/2020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838964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2504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3</a:t>
            </a:fld>
            <a:endParaRPr lang="en-US"/>
          </a:p>
        </p:txBody>
      </p:sp>
    </p:spTree>
    <p:extLst>
      <p:ext uri="{BB962C8B-B14F-4D97-AF65-F5344CB8AC3E}">
        <p14:creationId xmlns:p14="http://schemas.microsoft.com/office/powerpoint/2010/main" val="2783999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4</a:t>
            </a:fld>
            <a:endParaRPr lang="en-US"/>
          </a:p>
        </p:txBody>
      </p:sp>
    </p:spTree>
    <p:extLst>
      <p:ext uri="{BB962C8B-B14F-4D97-AF65-F5344CB8AC3E}">
        <p14:creationId xmlns:p14="http://schemas.microsoft.com/office/powerpoint/2010/main" val="1077884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5</a:t>
            </a:fld>
            <a:endParaRPr lang="en-US"/>
          </a:p>
        </p:txBody>
      </p:sp>
    </p:spTree>
    <p:extLst>
      <p:ext uri="{BB962C8B-B14F-4D97-AF65-F5344CB8AC3E}">
        <p14:creationId xmlns:p14="http://schemas.microsoft.com/office/powerpoint/2010/main" val="494835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2364456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966926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241869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9</a:t>
            </a:fld>
            <a:endParaRPr lang="en-US"/>
          </a:p>
        </p:txBody>
      </p:sp>
    </p:spTree>
    <p:extLst>
      <p:ext uri="{BB962C8B-B14F-4D97-AF65-F5344CB8AC3E}">
        <p14:creationId xmlns:p14="http://schemas.microsoft.com/office/powerpoint/2010/main" val="1581880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10</a:t>
            </a:fld>
            <a:endParaRPr lang="en-US"/>
          </a:p>
        </p:txBody>
      </p:sp>
    </p:spTree>
    <p:extLst>
      <p:ext uri="{BB962C8B-B14F-4D97-AF65-F5344CB8AC3E}">
        <p14:creationId xmlns:p14="http://schemas.microsoft.com/office/powerpoint/2010/main" val="1213085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11</a:t>
            </a:fld>
            <a:endParaRPr lang="en-US"/>
          </a:p>
        </p:txBody>
      </p:sp>
    </p:spTree>
    <p:extLst>
      <p:ext uri="{BB962C8B-B14F-4D97-AF65-F5344CB8AC3E}">
        <p14:creationId xmlns:p14="http://schemas.microsoft.com/office/powerpoint/2010/main" val="2169687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12</a:t>
            </a:fld>
            <a:endParaRPr lang="en-US"/>
          </a:p>
        </p:txBody>
      </p:sp>
    </p:spTree>
    <p:extLst>
      <p:ext uri="{BB962C8B-B14F-4D97-AF65-F5344CB8AC3E}">
        <p14:creationId xmlns:p14="http://schemas.microsoft.com/office/powerpoint/2010/main" val="1379702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13</a:t>
            </a:fld>
            <a:endParaRPr lang="en-US"/>
          </a:p>
        </p:txBody>
      </p:sp>
    </p:spTree>
    <p:extLst>
      <p:ext uri="{BB962C8B-B14F-4D97-AF65-F5344CB8AC3E}">
        <p14:creationId xmlns:p14="http://schemas.microsoft.com/office/powerpoint/2010/main" val="441651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14</a:t>
            </a:fld>
            <a:endParaRPr lang="en-US"/>
          </a:p>
        </p:txBody>
      </p:sp>
    </p:spTree>
    <p:extLst>
      <p:ext uri="{BB962C8B-B14F-4D97-AF65-F5344CB8AC3E}">
        <p14:creationId xmlns:p14="http://schemas.microsoft.com/office/powerpoint/2010/main" val="35620213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15</a:t>
            </a:fld>
            <a:endParaRPr lang="en-US"/>
          </a:p>
        </p:txBody>
      </p:sp>
    </p:spTree>
    <p:extLst>
      <p:ext uri="{BB962C8B-B14F-4D97-AF65-F5344CB8AC3E}">
        <p14:creationId xmlns:p14="http://schemas.microsoft.com/office/powerpoint/2010/main" val="17965030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16</a:t>
            </a:fld>
            <a:endParaRPr lang="en-US"/>
          </a:p>
        </p:txBody>
      </p:sp>
    </p:spTree>
    <p:extLst>
      <p:ext uri="{BB962C8B-B14F-4D97-AF65-F5344CB8AC3E}">
        <p14:creationId xmlns:p14="http://schemas.microsoft.com/office/powerpoint/2010/main" val="3937357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17</a:t>
            </a:fld>
            <a:endParaRPr lang="en-US"/>
          </a:p>
        </p:txBody>
      </p:sp>
    </p:spTree>
    <p:extLst>
      <p:ext uri="{BB962C8B-B14F-4D97-AF65-F5344CB8AC3E}">
        <p14:creationId xmlns:p14="http://schemas.microsoft.com/office/powerpoint/2010/main" val="1898259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18</a:t>
            </a:fld>
            <a:endParaRPr lang="en-US"/>
          </a:p>
        </p:txBody>
      </p:sp>
    </p:spTree>
    <p:extLst>
      <p:ext uri="{BB962C8B-B14F-4D97-AF65-F5344CB8AC3E}">
        <p14:creationId xmlns:p14="http://schemas.microsoft.com/office/powerpoint/2010/main" val="17394663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03478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3243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0181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95475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42001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0068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455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12647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41358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83275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D58848B9-AF39-4F4D-ADD3-FBC86C0DD679}" type="datetime1">
              <a:rPr lang="en-US" smtClean="0"/>
              <a:t>10/15/2020</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dirty="0"/>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dirty="0"/>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01DDB233-3804-5040-909D-E08839C361E0}" type="datetime1">
              <a:rPr lang="en-US" smtClean="0"/>
              <a:t>10/15/2020</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Presenters:</a:t>
            </a:r>
          </a:p>
          <a:p>
            <a:pPr lvl="0"/>
            <a:r>
              <a:rPr lang="en-US" dirty="0"/>
              <a:t>Name 1</a:t>
            </a:r>
          </a:p>
          <a:p>
            <a:pPr lvl="0"/>
            <a:r>
              <a:rPr lang="en-US" dirty="0"/>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E0752062-66AF-0D46-9F68-C4B22D0B4D3A}" type="datetime1">
              <a:rPr lang="en-US" smtClean="0"/>
              <a:t>10/15/2020</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40A941E-F792-0F46-8683-1BD781AB42EA}" type="datetime1">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03D5072-0867-CC42-B1CC-B56F1EA9041B}" type="datetime1">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37CBBA-4CC2-694B-8F66-08D662E7F26C}" type="datetime1">
              <a:rPr lang="en-US" smtClean="0"/>
              <a:t>10/15/2020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D41E143-2A19-F04C-B450-8BCBC4AD8AD2}" type="datetime1">
              <a:rPr lang="en-US" smtClean="0"/>
              <a:t>10/15/2020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55809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782AC8A-5507-8E47-8635-508E16261B39}" type="datetime1">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p:spPr>
        <p:txBody>
          <a:bodyPr/>
          <a:lstStyle/>
          <a:p>
            <a:r>
              <a:rPr lang="en-US" dirty="0"/>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FBD0EA5-8414-1A4C-AD05-4E9EA0B658BD}" type="datetime1">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2D360D2-7077-F44A-8732-778EDF0B25BC}" type="datetime1">
              <a:rPr lang="en-US" smtClean="0"/>
              <a:t>10/15/2020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3681CE4-6637-284A-B06B-112D5015D985}" type="datetime1">
              <a:rPr lang="en-US" smtClean="0"/>
              <a:t>10/15/2020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ED63722-66A2-C84A-B7DB-E32EBCEB1106}" type="datetime1">
              <a:rPr lang="en-US" smtClean="0"/>
              <a:t>10/15/2020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FECDF817-EB09-3B4E-9788-ED5BD1B569F2}" type="datetime1">
              <a:rPr lang="en-US" smtClean="0"/>
              <a:t>10/15/2020</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0242673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C7963ABD-9675-804F-8E75-A1FADE00584E}" type="datetime1">
              <a:rPr lang="en-US" smtClean="0"/>
              <a:t>10/15/2020</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6767060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7ED0A1CE-951A-4042-ABB4-412EF96B4866}" type="datetime1">
              <a:rPr lang="en-US" smtClean="0"/>
              <a:t>10/15/2020</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831310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B4391E8D-C216-894B-A24E-D2FC91DDC8AE}" type="datetime1">
              <a:rPr lang="en-US" smtClean="0"/>
              <a:t>10/15/2020</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21611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4EBF1EFE-64E3-7244-9FF6-015EB1ED40F2}" type="datetime1">
              <a:rPr lang="en-US" smtClean="0"/>
              <a:t>10/15/2020</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89074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E188A0A3-D0E6-F344-BE29-DF336D990882}" type="datetime1">
              <a:rPr lang="en-US" smtClean="0"/>
              <a:t>10/15/2020</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2647760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C468686E-A666-C640-95EB-176215BCCA4F}" type="datetime1">
              <a:rPr lang="en-US" smtClean="0"/>
              <a:t>10/15/2020</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058006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E94B8EAF-F46E-5241-9D77-590229D11832}" type="datetime1">
              <a:rPr lang="en-US" smtClean="0"/>
              <a:t>10/15/2020</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881091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D762A3EB-2340-5E40-85F0-3C1720B0A5C5}" type="datetime1">
              <a:rPr lang="en-US" smtClean="0"/>
              <a:t>10/15/2020</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2603262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827E0FAA-4806-0349-9A13-299377417D80}" type="datetime1">
              <a:rPr lang="en-US" smtClean="0"/>
              <a:t>10/15/2020</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954061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7AC2D6C2-5BB6-E646-BBE0-F089793A7B88}" type="datetime1">
              <a:rPr lang="en-US" smtClean="0"/>
              <a:t>10/15/2020</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0335373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8B43501C-47BE-E947-B69C-4749ECEB583C}" type="datetime1">
              <a:rPr lang="en-US" smtClean="0"/>
              <a:t>10/15/2020</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683971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55A005C0-2F38-7E4B-8EEB-2D8EF8D846B0}" type="datetime1">
              <a:rPr lang="en-US" smtClean="0"/>
              <a:t>10/15/2020</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694215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6E2CAA20-1DC3-6E47-BF94-583AC93732EC}" type="datetime1">
              <a:rPr lang="en-US" smtClean="0"/>
              <a:t>10/15/2020</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105475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0DDA9B9E-205B-6D49-AAAA-6931F3B19D2D}" type="datetime1">
              <a:rPr lang="en-US" smtClean="0"/>
              <a:t>10/15/2020</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622815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03C61C9E-52E1-044B-9E20-F0DED19CBDC0}" type="datetime1">
              <a:rPr lang="en-US" smtClean="0"/>
              <a:t>10/15/2020</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9087984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70D84A69-453C-324B-9124-90D63AA21B74}" type="datetime1">
              <a:rPr lang="en-US" smtClean="0"/>
              <a:t>10/15/2020</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222477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1B8BFB14-A80B-E34E-A1F1-ED78F872755C}" type="datetime1">
              <a:rPr lang="en-US" smtClean="0"/>
              <a:t>10/15/2020</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787626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9C758F93-D770-7647-9163-989DE1EE8352}" type="datetime1">
              <a:rPr lang="en-US" smtClean="0"/>
              <a:t>10/15/2020</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439739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26568B20-4AFB-DC40-BE9C-5F0A87829C8C}" type="datetime1">
              <a:rPr lang="en-US" smtClean="0"/>
              <a:t>10/15/2020</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31001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054D7476-D90D-194A-8074-A734CB5BF418}" type="datetime1">
              <a:rPr lang="en-US" smtClean="0"/>
              <a:t>10/15/2020</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074787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6E39F99E-2259-604E-8BE9-2DFF829D4FA2}" type="datetime1">
              <a:rPr lang="en-US" smtClean="0"/>
              <a:t>10/15/2020</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508079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7E01F2DD-7C7A-F849-95FA-1DD4E6E2763D}" type="datetime1">
              <a:rPr lang="en-US" smtClean="0"/>
              <a:t>10/15/2020</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497069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19E2272D-3D8D-FE43-8450-F28DD4FEB2A9}" type="datetime1">
              <a:rPr lang="en-US" smtClean="0"/>
              <a:t>10/15/2020</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345071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6.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3D09C8-7CFD-E648-A2C1-BD21E58BDD8E}" type="datetime1">
              <a:rPr lang="en-US" smtClean="0"/>
              <a:t>10/15/2020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6FFB921E-1188-C04B-9980-ADF725E5451E}" type="datetime1">
              <a:rPr lang="en-US" smtClean="0"/>
              <a:t>10/15/2020</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B4C5CF-94EA-7644-AC04-A0361CF300DB}" type="datetime1">
              <a:rPr lang="en-US" smtClean="0"/>
              <a:t>10/15/2020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892279C7-5B9A-384C-9592-BFB2F90277E0}" type="datetime1">
              <a:rPr lang="en-US" smtClean="0"/>
              <a:t>10/15/2020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3DBDAF-4698-EF45-8F54-8A27E7C5BE2C}" type="datetime1">
              <a:rPr lang="en-US" smtClean="0"/>
              <a:t>10/15/2020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5D5D3B68-BA55-194E-9563-CFC86516698D}" type="datetime1">
              <a:rPr lang="en-US" smtClean="0"/>
              <a:t>10/15/2020</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887649119"/>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D0BF57F1-8823-0643-94D6-96EC892B2E2B}" type="datetime1">
              <a:rPr lang="en-US" smtClean="0"/>
              <a:t>10/15/2020</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1335479038"/>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Lst>
  <p:hf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0.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s://leginfo.legislature.ca.gov/faces/billTextClient.xhtml?bill_id=201520160SB350"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leginfo.legislature.ca.gov/faces/billNavClient.xhtml?bill_id=201520160AB86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leginfo.legislature.ca.gov/faces/billNavClient.xhtml?bill_id=201720180AB523" TargetMode="Externa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ww3.arb.ca.gov/cc/capandtrade/auctionproceeds/communityinvestments.htm"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leginfo.legislature.ca.gov/faces/billTextClient.xhtml?bill_id=201720180SB100"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hyperlink" Target="https://leginfo.legislature.ca.gov/faces/billTextClient.xhtml?bill_id=201920200AB841"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slideLayout" Target="../slideLayouts/slideLayout14.xml"/><Relationship Id="rId1" Type="http://schemas.openxmlformats.org/officeDocument/2006/relationships/vmlDrawing" Target="../drawings/vmlDrawing1.vml"/><Relationship Id="rId5" Type="http://schemas.openxmlformats.org/officeDocument/2006/relationships/comments" Target="../comments/comment1.xml"/><Relationship Id="rId4" Type="http://schemas.openxmlformats.org/officeDocument/2006/relationships/image" Target="../media/image17.emf"/></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767933"/>
            <a:ext cx="12192000" cy="956342"/>
          </a:xfrm>
        </p:spPr>
        <p:txBody>
          <a:bodyPr>
            <a:noAutofit/>
          </a:bodyPr>
          <a:lstStyle/>
          <a:p>
            <a:r>
              <a:rPr lang="en-US" sz="6600" dirty="0">
                <a:ea typeface="+mj-lt"/>
                <a:cs typeface="+mj-lt"/>
              </a:rPr>
              <a:t>Advancing Energy Equity</a:t>
            </a:r>
            <a:endParaRPr lang="en-US" sz="6600" dirty="0"/>
          </a:p>
        </p:txBody>
      </p:sp>
      <p:sp>
        <p:nvSpPr>
          <p:cNvPr id="4" name="TextBox 3">
            <a:extLst>
              <a:ext uri="{FF2B5EF4-FFF2-40B4-BE49-F238E27FC236}">
                <a16:creationId xmlns:a16="http://schemas.microsoft.com/office/drawing/2014/main" id="{9528E6C6-961F-4A25-97ED-58EFF9C06AD0}"/>
              </a:ext>
            </a:extLst>
          </p:cNvPr>
          <p:cNvSpPr txBox="1"/>
          <p:nvPr/>
        </p:nvSpPr>
        <p:spPr>
          <a:xfrm>
            <a:off x="390525" y="5715505"/>
            <a:ext cx="3634415" cy="646331"/>
          </a:xfrm>
          <a:prstGeom prst="rect">
            <a:avLst/>
          </a:prstGeom>
          <a:noFill/>
        </p:spPr>
        <p:txBody>
          <a:bodyPr wrap="square" rtlCol="0">
            <a:spAutoFit/>
          </a:bodyPr>
          <a:lstStyle/>
          <a:p>
            <a:r>
              <a:rPr lang="en-US" b="1" dirty="0"/>
              <a:t>10/16/20 1:00 PM</a:t>
            </a:r>
          </a:p>
          <a:p>
            <a:endParaRPr lang="en-US" dirty="0"/>
          </a:p>
        </p:txBody>
      </p:sp>
      <p:sp>
        <p:nvSpPr>
          <p:cNvPr id="5" name="TextBox 4">
            <a:extLst>
              <a:ext uri="{FF2B5EF4-FFF2-40B4-BE49-F238E27FC236}">
                <a16:creationId xmlns:a16="http://schemas.microsoft.com/office/drawing/2014/main" id="{BBCEF00E-C3D3-4665-B511-41040FE2DCF8}"/>
              </a:ext>
            </a:extLst>
          </p:cNvPr>
          <p:cNvSpPr txBox="1"/>
          <p:nvPr/>
        </p:nvSpPr>
        <p:spPr>
          <a:xfrm>
            <a:off x="5493440" y="5689379"/>
            <a:ext cx="6308035" cy="646331"/>
          </a:xfrm>
          <a:prstGeom prst="rect">
            <a:avLst/>
          </a:prstGeom>
          <a:noFill/>
        </p:spPr>
        <p:txBody>
          <a:bodyPr wrap="square" rtlCol="0">
            <a:spAutoFit/>
          </a:bodyPr>
          <a:lstStyle/>
          <a:p>
            <a:pPr algn="r"/>
            <a:r>
              <a:rPr lang="en-US" b="1" dirty="0" err="1"/>
              <a:t>Noemí</a:t>
            </a:r>
            <a:r>
              <a:rPr lang="en-US" b="1" dirty="0"/>
              <a:t> Gallardo</a:t>
            </a:r>
          </a:p>
          <a:p>
            <a:pPr algn="r"/>
            <a:r>
              <a:rPr lang="en-US" b="1" dirty="0"/>
              <a:t>Kathleen Yip</a:t>
            </a:r>
          </a:p>
        </p:txBody>
      </p:sp>
      <p:grpSp>
        <p:nvGrpSpPr>
          <p:cNvPr id="6" name="Group 5">
            <a:extLst>
              <a:ext uri="{FF2B5EF4-FFF2-40B4-BE49-F238E27FC236}">
                <a16:creationId xmlns:a16="http://schemas.microsoft.com/office/drawing/2014/main" id="{D923CD21-4038-42E0-9F0A-B7C47DB85754}"/>
              </a:ext>
            </a:extLst>
          </p:cNvPr>
          <p:cNvGrpSpPr/>
          <p:nvPr/>
        </p:nvGrpSpPr>
        <p:grpSpPr>
          <a:xfrm>
            <a:off x="3922066" y="531038"/>
            <a:ext cx="3223295" cy="1313354"/>
            <a:chOff x="629281" y="314764"/>
            <a:chExt cx="1771477" cy="822428"/>
          </a:xfrm>
        </p:grpSpPr>
        <p:pic>
          <p:nvPicPr>
            <p:cNvPr id="7" name="Picture 6">
              <a:extLst>
                <a:ext uri="{FF2B5EF4-FFF2-40B4-BE49-F238E27FC236}">
                  <a16:creationId xmlns:a16="http://schemas.microsoft.com/office/drawing/2014/main" id="{CBCB27EE-BEA8-42B7-9CC0-82C4A622BD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65000" y="314764"/>
              <a:ext cx="935758" cy="822427"/>
            </a:xfrm>
            <a:prstGeom prst="rect">
              <a:avLst/>
            </a:prstGeom>
          </p:spPr>
        </p:pic>
        <p:pic>
          <p:nvPicPr>
            <p:cNvPr id="8" name="Picture 7" descr="A close up of a sign&#10;&#10;Description automatically generated">
              <a:extLst>
                <a:ext uri="{FF2B5EF4-FFF2-40B4-BE49-F238E27FC236}">
                  <a16:creationId xmlns:a16="http://schemas.microsoft.com/office/drawing/2014/main" id="{64A2A3D2-C6E5-4992-BA37-B96E8F75FCB8}"/>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29281" y="314765"/>
              <a:ext cx="808103" cy="822427"/>
            </a:xfrm>
            <a:prstGeom prst="rect">
              <a:avLst/>
            </a:prstGeom>
          </p:spPr>
        </p:pic>
      </p:grpSp>
    </p:spTree>
    <p:extLst>
      <p:ext uri="{BB962C8B-B14F-4D97-AF65-F5344CB8AC3E}">
        <p14:creationId xmlns:p14="http://schemas.microsoft.com/office/powerpoint/2010/main" val="212299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5CD24-8887-4D74-9292-E82AE8067B59}"/>
              </a:ext>
            </a:extLst>
          </p:cNvPr>
          <p:cNvSpPr>
            <a:spLocks noGrp="1"/>
          </p:cNvSpPr>
          <p:nvPr>
            <p:ph type="title"/>
          </p:nvPr>
        </p:nvSpPr>
        <p:spPr>
          <a:xfrm>
            <a:off x="0" y="93374"/>
            <a:ext cx="12192000" cy="1038840"/>
          </a:xfrm>
        </p:spPr>
        <p:txBody>
          <a:bodyPr>
            <a:normAutofit/>
          </a:bodyPr>
          <a:lstStyle/>
          <a:p>
            <a:pPr algn="ctr"/>
            <a:r>
              <a:rPr lang="en-US" sz="5000" dirty="0"/>
              <a:t>      </a:t>
            </a:r>
          </a:p>
        </p:txBody>
      </p:sp>
      <p:sp>
        <p:nvSpPr>
          <p:cNvPr id="7" name="Content Placeholder 6">
            <a:extLst>
              <a:ext uri="{FF2B5EF4-FFF2-40B4-BE49-F238E27FC236}">
                <a16:creationId xmlns:a16="http://schemas.microsoft.com/office/drawing/2014/main" id="{9087BAD2-1B37-46FD-A789-0EF26D610CAB}"/>
              </a:ext>
            </a:extLst>
          </p:cNvPr>
          <p:cNvSpPr>
            <a:spLocks noGrp="1"/>
          </p:cNvSpPr>
          <p:nvPr>
            <p:ph idx="1"/>
          </p:nvPr>
        </p:nvSpPr>
        <p:spPr>
          <a:xfrm>
            <a:off x="470263" y="1146348"/>
            <a:ext cx="11416937" cy="5510071"/>
          </a:xfrm>
        </p:spPr>
        <p:txBody>
          <a:bodyPr>
            <a:noAutofit/>
          </a:bodyPr>
          <a:lstStyle/>
          <a:p>
            <a:pPr marL="0" indent="0">
              <a:lnSpc>
                <a:spcPct val="100000"/>
              </a:lnSpc>
              <a:spcBef>
                <a:spcPts val="0"/>
              </a:spcBef>
              <a:buNone/>
            </a:pPr>
            <a:r>
              <a:rPr lang="en-US" sz="2800" b="1" dirty="0"/>
              <a:t>Purpose</a:t>
            </a:r>
          </a:p>
          <a:p>
            <a:pPr marL="0" indent="0">
              <a:lnSpc>
                <a:spcPct val="100000"/>
              </a:lnSpc>
              <a:spcBef>
                <a:spcPts val="0"/>
              </a:spcBef>
              <a:buNone/>
            </a:pPr>
            <a:r>
              <a:rPr lang="en-US" sz="2800" b="1" dirty="0"/>
              <a:t>	</a:t>
            </a:r>
            <a:r>
              <a:rPr lang="en-US" sz="2800" dirty="0"/>
              <a:t>Obtain DACAG’s advise to guide and advance CEC and CPUC’s 	equity work to benefit DACs and other communities of concern</a:t>
            </a:r>
          </a:p>
          <a:p>
            <a:pPr marL="0" indent="0">
              <a:lnSpc>
                <a:spcPct val="100000"/>
              </a:lnSpc>
              <a:spcBef>
                <a:spcPts val="0"/>
              </a:spcBef>
              <a:buNone/>
            </a:pPr>
            <a:endParaRPr lang="en-US" sz="1000" dirty="0"/>
          </a:p>
          <a:p>
            <a:pPr marL="0" indent="0">
              <a:lnSpc>
                <a:spcPct val="100000"/>
              </a:lnSpc>
              <a:spcBef>
                <a:spcPts val="0"/>
              </a:spcBef>
              <a:buNone/>
            </a:pPr>
            <a:r>
              <a:rPr lang="en-US" sz="2800" b="1" dirty="0"/>
              <a:t>Objective</a:t>
            </a:r>
          </a:p>
          <a:p>
            <a:pPr marL="0" indent="0">
              <a:lnSpc>
                <a:spcPct val="100000"/>
              </a:lnSpc>
              <a:spcBef>
                <a:spcPts val="0"/>
              </a:spcBef>
              <a:buNone/>
            </a:pPr>
            <a:r>
              <a:rPr lang="en-US" sz="2800" b="1" dirty="0"/>
              <a:t>	</a:t>
            </a:r>
            <a:r>
              <a:rPr lang="en-US" sz="2800" dirty="0"/>
              <a:t>Gather initial input about current CEC and CPUC approaches to 	DACs and equity</a:t>
            </a:r>
          </a:p>
          <a:p>
            <a:pPr marL="0" indent="0">
              <a:lnSpc>
                <a:spcPct val="100000"/>
              </a:lnSpc>
              <a:spcBef>
                <a:spcPts val="0"/>
              </a:spcBef>
              <a:buNone/>
            </a:pPr>
            <a:endParaRPr lang="en-US" sz="1000" dirty="0"/>
          </a:p>
          <a:p>
            <a:pPr marL="0" indent="0">
              <a:lnSpc>
                <a:spcPct val="100000"/>
              </a:lnSpc>
              <a:spcBef>
                <a:spcPts val="0"/>
              </a:spcBef>
              <a:buNone/>
            </a:pPr>
            <a:r>
              <a:rPr lang="en-US" sz="2800" b="1" dirty="0"/>
              <a:t>Process</a:t>
            </a:r>
          </a:p>
          <a:p>
            <a:pPr marL="0" indent="0">
              <a:lnSpc>
                <a:spcPct val="100000"/>
              </a:lnSpc>
              <a:spcBef>
                <a:spcPts val="0"/>
              </a:spcBef>
              <a:buNone/>
            </a:pPr>
            <a:r>
              <a:rPr lang="en-US" sz="2800" b="1" dirty="0"/>
              <a:t>	</a:t>
            </a:r>
            <a:r>
              <a:rPr lang="en-US" sz="2800" dirty="0"/>
              <a:t>Begin iterative discussion today and deep dive into essential 	topics in future meetings</a:t>
            </a:r>
          </a:p>
          <a:p>
            <a:pPr marL="0" indent="0">
              <a:lnSpc>
                <a:spcPct val="100000"/>
              </a:lnSpc>
              <a:spcBef>
                <a:spcPts val="0"/>
              </a:spcBef>
              <a:buNone/>
            </a:pPr>
            <a:endParaRPr lang="en-US" sz="500" dirty="0"/>
          </a:p>
          <a:p>
            <a:pPr lvl="3">
              <a:lnSpc>
                <a:spcPct val="100000"/>
              </a:lnSpc>
              <a:spcBef>
                <a:spcPts val="0"/>
              </a:spcBef>
              <a:buFont typeface="Arial" panose="020B0604020202020204" pitchFamily="34" charset="0"/>
              <a:buChar char="•"/>
            </a:pPr>
            <a:r>
              <a:rPr lang="en-US" sz="2800" dirty="0"/>
              <a:t>Review DACAG’s Equity Framework</a:t>
            </a:r>
          </a:p>
          <a:p>
            <a:pPr lvl="3">
              <a:lnSpc>
                <a:spcPct val="100000"/>
              </a:lnSpc>
              <a:spcBef>
                <a:spcPts val="0"/>
              </a:spcBef>
              <a:buFont typeface="Arial" panose="020B0604020202020204" pitchFamily="34" charset="0"/>
              <a:buChar char="•"/>
            </a:pPr>
            <a:r>
              <a:rPr lang="en-US" sz="2800" dirty="0"/>
              <a:t>Share use of DAC definitions and metrics</a:t>
            </a:r>
          </a:p>
          <a:p>
            <a:pPr lvl="3">
              <a:lnSpc>
                <a:spcPct val="100000"/>
              </a:lnSpc>
              <a:spcBef>
                <a:spcPts val="0"/>
              </a:spcBef>
              <a:buFont typeface="Arial" panose="020B0604020202020204" pitchFamily="34" charset="0"/>
              <a:buChar char="•"/>
            </a:pPr>
            <a:r>
              <a:rPr lang="en-US" sz="2800" dirty="0"/>
              <a:t>Highlight gaps to measure programmatic impact, outcomes</a:t>
            </a:r>
            <a:endParaRPr lang="en-US" sz="2500" dirty="0"/>
          </a:p>
        </p:txBody>
      </p:sp>
      <p:sp>
        <p:nvSpPr>
          <p:cNvPr id="5" name="Slide Number Placeholder 4">
            <a:extLst>
              <a:ext uri="{FF2B5EF4-FFF2-40B4-BE49-F238E27FC236}">
                <a16:creationId xmlns:a16="http://schemas.microsoft.com/office/drawing/2014/main" id="{7F5E48C3-A9A7-4F74-851C-ED78C906340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grpSp>
        <p:nvGrpSpPr>
          <p:cNvPr id="8" name="Group 7">
            <a:extLst>
              <a:ext uri="{FF2B5EF4-FFF2-40B4-BE49-F238E27FC236}">
                <a16:creationId xmlns:a16="http://schemas.microsoft.com/office/drawing/2014/main" id="{16D1D335-F886-46AD-B62B-F2950A406E45}"/>
              </a:ext>
            </a:extLst>
          </p:cNvPr>
          <p:cNvGrpSpPr/>
          <p:nvPr/>
        </p:nvGrpSpPr>
        <p:grpSpPr>
          <a:xfrm>
            <a:off x="342863" y="201580"/>
            <a:ext cx="1943773" cy="822428"/>
            <a:chOff x="428269" y="314764"/>
            <a:chExt cx="1943773" cy="822428"/>
          </a:xfrm>
        </p:grpSpPr>
        <p:pic>
          <p:nvPicPr>
            <p:cNvPr id="9" name="Picture 8">
              <a:extLst>
                <a:ext uri="{FF2B5EF4-FFF2-40B4-BE49-F238E27FC236}">
                  <a16:creationId xmlns:a16="http://schemas.microsoft.com/office/drawing/2014/main" id="{330E07EF-CEDF-4682-81E2-A21C710D04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84" y="314764"/>
              <a:ext cx="935758" cy="822427"/>
            </a:xfrm>
            <a:prstGeom prst="rect">
              <a:avLst/>
            </a:prstGeom>
          </p:spPr>
        </p:pic>
        <p:pic>
          <p:nvPicPr>
            <p:cNvPr id="10" name="Picture 9" descr="A close up of a sign&#10;&#10;Description automatically generated">
              <a:extLst>
                <a:ext uri="{FF2B5EF4-FFF2-40B4-BE49-F238E27FC236}">
                  <a16:creationId xmlns:a16="http://schemas.microsoft.com/office/drawing/2014/main" id="{09EB0EEB-2289-446A-837B-0B791FA3F3EE}"/>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28269" y="314765"/>
              <a:ext cx="808103" cy="822427"/>
            </a:xfrm>
            <a:prstGeom prst="rect">
              <a:avLst/>
            </a:prstGeom>
          </p:spPr>
        </p:pic>
      </p:grpSp>
    </p:spTree>
    <p:extLst>
      <p:ext uri="{BB962C8B-B14F-4D97-AF65-F5344CB8AC3E}">
        <p14:creationId xmlns:p14="http://schemas.microsoft.com/office/powerpoint/2010/main" val="891530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5CD24-8887-4D74-9292-E82AE8067B59}"/>
              </a:ext>
            </a:extLst>
          </p:cNvPr>
          <p:cNvSpPr>
            <a:spLocks noGrp="1"/>
          </p:cNvSpPr>
          <p:nvPr>
            <p:ph type="title"/>
          </p:nvPr>
        </p:nvSpPr>
        <p:spPr>
          <a:xfrm>
            <a:off x="0" y="93374"/>
            <a:ext cx="12192000" cy="1038840"/>
          </a:xfrm>
        </p:spPr>
        <p:txBody>
          <a:bodyPr>
            <a:normAutofit/>
          </a:bodyPr>
          <a:lstStyle/>
          <a:p>
            <a:pPr algn="ctr"/>
            <a:r>
              <a:rPr lang="en-US" sz="5000" dirty="0"/>
              <a:t>      </a:t>
            </a:r>
          </a:p>
        </p:txBody>
      </p:sp>
      <p:sp>
        <p:nvSpPr>
          <p:cNvPr id="5" name="Slide Number Placeholder 4">
            <a:extLst>
              <a:ext uri="{FF2B5EF4-FFF2-40B4-BE49-F238E27FC236}">
                <a16:creationId xmlns:a16="http://schemas.microsoft.com/office/drawing/2014/main" id="{7F5E48C3-A9A7-4F74-851C-ED78C906340F}"/>
              </a:ext>
            </a:extLst>
          </p:cNvPr>
          <p:cNvSpPr>
            <a:spLocks noGrp="1"/>
          </p:cNvSpPr>
          <p:nvPr>
            <p:ph type="sldNum" sz="quarter" idx="12"/>
          </p:nvPr>
        </p:nvSpPr>
        <p:spPr/>
        <p:txBody>
          <a:bodyPr/>
          <a:lstStyle/>
          <a:p>
            <a:fld id="{005C4985-ACD0-2B4C-8981-36243250F268}" type="slidenum">
              <a:rPr lang="en-US" smtClean="0"/>
              <a:t>3</a:t>
            </a:fld>
            <a:endParaRPr lang="en-US" dirty="0"/>
          </a:p>
        </p:txBody>
      </p:sp>
      <p:grpSp>
        <p:nvGrpSpPr>
          <p:cNvPr id="8" name="Group 7">
            <a:extLst>
              <a:ext uri="{FF2B5EF4-FFF2-40B4-BE49-F238E27FC236}">
                <a16:creationId xmlns:a16="http://schemas.microsoft.com/office/drawing/2014/main" id="{16D1D335-F886-46AD-B62B-F2950A406E45}"/>
              </a:ext>
            </a:extLst>
          </p:cNvPr>
          <p:cNvGrpSpPr/>
          <p:nvPr/>
        </p:nvGrpSpPr>
        <p:grpSpPr>
          <a:xfrm>
            <a:off x="342863" y="201580"/>
            <a:ext cx="1943773" cy="822428"/>
            <a:chOff x="428269" y="314764"/>
            <a:chExt cx="1943773" cy="822428"/>
          </a:xfrm>
        </p:grpSpPr>
        <p:pic>
          <p:nvPicPr>
            <p:cNvPr id="9" name="Picture 8">
              <a:extLst>
                <a:ext uri="{FF2B5EF4-FFF2-40B4-BE49-F238E27FC236}">
                  <a16:creationId xmlns:a16="http://schemas.microsoft.com/office/drawing/2014/main" id="{330E07EF-CEDF-4682-81E2-A21C710D04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84" y="314764"/>
              <a:ext cx="935758" cy="822427"/>
            </a:xfrm>
            <a:prstGeom prst="rect">
              <a:avLst/>
            </a:prstGeom>
          </p:spPr>
        </p:pic>
        <p:pic>
          <p:nvPicPr>
            <p:cNvPr id="10" name="Picture 9" descr="A close up of a sign&#10;&#10;Description automatically generated">
              <a:extLst>
                <a:ext uri="{FF2B5EF4-FFF2-40B4-BE49-F238E27FC236}">
                  <a16:creationId xmlns:a16="http://schemas.microsoft.com/office/drawing/2014/main" id="{09EB0EEB-2289-446A-837B-0B791FA3F3EE}"/>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28269" y="314765"/>
              <a:ext cx="808103" cy="822427"/>
            </a:xfrm>
            <a:prstGeom prst="rect">
              <a:avLst/>
            </a:prstGeom>
          </p:spPr>
        </p:pic>
      </p:grpSp>
      <p:pic>
        <p:nvPicPr>
          <p:cNvPr id="2050" name="Picture 2" descr="The difference between the terms equality, equity, and liberation,... |  Download Scientific Diagram">
            <a:extLst>
              <a:ext uri="{FF2B5EF4-FFF2-40B4-BE49-F238E27FC236}">
                <a16:creationId xmlns:a16="http://schemas.microsoft.com/office/drawing/2014/main" id="{501F86E4-FFE4-424D-A07A-8BA4F7B38ED5}"/>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770709" y="1240420"/>
            <a:ext cx="10907485" cy="5317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8844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5CD24-8887-4D74-9292-E82AE8067B59}"/>
              </a:ext>
            </a:extLst>
          </p:cNvPr>
          <p:cNvSpPr>
            <a:spLocks noGrp="1"/>
          </p:cNvSpPr>
          <p:nvPr>
            <p:ph type="title"/>
          </p:nvPr>
        </p:nvSpPr>
        <p:spPr>
          <a:xfrm>
            <a:off x="0" y="93374"/>
            <a:ext cx="12192000" cy="1038840"/>
          </a:xfrm>
        </p:spPr>
        <p:txBody>
          <a:bodyPr>
            <a:normAutofit fontScale="90000"/>
          </a:bodyPr>
          <a:lstStyle/>
          <a:p>
            <a:pPr algn="ctr"/>
            <a:r>
              <a:rPr lang="en-US" sz="5000" dirty="0"/>
              <a:t>           Disadvantaged Communities</a:t>
            </a:r>
          </a:p>
        </p:txBody>
      </p:sp>
      <p:sp>
        <p:nvSpPr>
          <p:cNvPr id="7" name="Content Placeholder 6">
            <a:extLst>
              <a:ext uri="{FF2B5EF4-FFF2-40B4-BE49-F238E27FC236}">
                <a16:creationId xmlns:a16="http://schemas.microsoft.com/office/drawing/2014/main" id="{9087BAD2-1B37-46FD-A789-0EF26D610CAB}"/>
              </a:ext>
            </a:extLst>
          </p:cNvPr>
          <p:cNvSpPr>
            <a:spLocks noGrp="1"/>
          </p:cNvSpPr>
          <p:nvPr>
            <p:ph idx="1"/>
          </p:nvPr>
        </p:nvSpPr>
        <p:spPr>
          <a:xfrm>
            <a:off x="470263" y="1159410"/>
            <a:ext cx="11416937" cy="5605215"/>
          </a:xfrm>
        </p:spPr>
        <p:txBody>
          <a:bodyPr>
            <a:noAutofit/>
          </a:bodyPr>
          <a:lstStyle/>
          <a:p>
            <a:pPr marL="0" indent="0">
              <a:lnSpc>
                <a:spcPct val="100000"/>
              </a:lnSpc>
              <a:spcBef>
                <a:spcPts val="0"/>
              </a:spcBef>
              <a:buNone/>
            </a:pPr>
            <a:r>
              <a:rPr lang="en-US" sz="2800" dirty="0"/>
              <a:t>DACAG adopted definition in the Energy Equity Indicators tool, and advocates for equitable programming to reach the following </a:t>
            </a:r>
            <a:r>
              <a:rPr lang="en-US" sz="2800" b="1" dirty="0"/>
              <a:t>(including community residents, workers, and businesses)</a:t>
            </a:r>
            <a:r>
              <a:rPr lang="en-US" sz="2800" dirty="0"/>
              <a:t>: </a:t>
            </a:r>
          </a:p>
          <a:p>
            <a:pPr marL="0" indent="0">
              <a:lnSpc>
                <a:spcPct val="100000"/>
              </a:lnSpc>
              <a:spcBef>
                <a:spcPts val="0"/>
              </a:spcBef>
              <a:buNone/>
            </a:pPr>
            <a:endParaRPr lang="en-US" sz="500" dirty="0"/>
          </a:p>
          <a:p>
            <a:pPr marL="0" indent="0">
              <a:lnSpc>
                <a:spcPct val="100000"/>
              </a:lnSpc>
              <a:spcBef>
                <a:spcPts val="0"/>
              </a:spcBef>
              <a:buNone/>
            </a:pPr>
            <a:endParaRPr lang="en-US" sz="500" dirty="0"/>
          </a:p>
          <a:p>
            <a:pPr marL="0" indent="0">
              <a:lnSpc>
                <a:spcPct val="100000"/>
              </a:lnSpc>
              <a:spcBef>
                <a:spcPts val="0"/>
              </a:spcBef>
              <a:buNone/>
            </a:pPr>
            <a:r>
              <a:rPr lang="en-US" sz="2800" dirty="0"/>
              <a:t>◆</a:t>
            </a:r>
            <a:r>
              <a:rPr lang="en-US" sz="2800" dirty="0" err="1"/>
              <a:t>CalEnviroScreen</a:t>
            </a:r>
            <a:r>
              <a:rPr lang="en-US" sz="2800" dirty="0"/>
              <a:t>, as defined by Cal EPA, </a:t>
            </a:r>
          </a:p>
          <a:p>
            <a:pPr marL="0" indent="0">
              <a:lnSpc>
                <a:spcPct val="100000"/>
              </a:lnSpc>
              <a:spcBef>
                <a:spcPts val="0"/>
              </a:spcBef>
              <a:buNone/>
            </a:pPr>
            <a:r>
              <a:rPr lang="en-US" sz="2800" dirty="0"/>
              <a:t>◆Tribal Lands, </a:t>
            </a:r>
          </a:p>
          <a:p>
            <a:pPr marL="0" indent="0">
              <a:lnSpc>
                <a:spcPct val="100000"/>
              </a:lnSpc>
              <a:spcBef>
                <a:spcPts val="0"/>
              </a:spcBef>
              <a:buNone/>
            </a:pPr>
            <a:r>
              <a:rPr lang="en-US" sz="2800" dirty="0"/>
              <a:t>◆Census tracts with area median household income/state median income, less than 80%, and </a:t>
            </a:r>
          </a:p>
          <a:p>
            <a:pPr marL="0" indent="0">
              <a:lnSpc>
                <a:spcPct val="100000"/>
              </a:lnSpc>
              <a:spcBef>
                <a:spcPts val="0"/>
              </a:spcBef>
              <a:buNone/>
            </a:pPr>
            <a:r>
              <a:rPr lang="en-US" sz="2800" dirty="0"/>
              <a:t>◆Households with median household income less than 80% of Area Median Income (AMI). </a:t>
            </a:r>
          </a:p>
          <a:p>
            <a:pPr marL="0" indent="0">
              <a:lnSpc>
                <a:spcPct val="100000"/>
              </a:lnSpc>
              <a:spcBef>
                <a:spcPts val="0"/>
              </a:spcBef>
              <a:buNone/>
            </a:pPr>
            <a:endParaRPr lang="en-US" sz="2800" dirty="0"/>
          </a:p>
          <a:p>
            <a:pPr marL="0" indent="0">
              <a:lnSpc>
                <a:spcPct val="100000"/>
              </a:lnSpc>
              <a:spcBef>
                <a:spcPts val="0"/>
              </a:spcBef>
              <a:buNone/>
            </a:pPr>
            <a:r>
              <a:rPr lang="en-US" sz="2500" dirty="0"/>
              <a:t>https://www.cpuc.ca.gov/uploadedFiles/CPUCWebsite/Content/UtilitiesIndustries/Energy/EnergyPrograms/Infrastructure/DC/DAC%20AG%20Equity%20Framework%20(Revised).pdf</a:t>
            </a:r>
          </a:p>
        </p:txBody>
      </p:sp>
      <p:sp>
        <p:nvSpPr>
          <p:cNvPr id="5" name="Slide Number Placeholder 4">
            <a:extLst>
              <a:ext uri="{FF2B5EF4-FFF2-40B4-BE49-F238E27FC236}">
                <a16:creationId xmlns:a16="http://schemas.microsoft.com/office/drawing/2014/main" id="{7F5E48C3-A9A7-4F74-851C-ED78C906340F}"/>
              </a:ext>
            </a:extLst>
          </p:cNvPr>
          <p:cNvSpPr>
            <a:spLocks noGrp="1"/>
          </p:cNvSpPr>
          <p:nvPr>
            <p:ph type="sldNum" sz="quarter" idx="12"/>
          </p:nvPr>
        </p:nvSpPr>
        <p:spPr/>
        <p:txBody>
          <a:bodyPr/>
          <a:lstStyle/>
          <a:p>
            <a:fld id="{005C4985-ACD0-2B4C-8981-36243250F268}" type="slidenum">
              <a:rPr lang="en-US" smtClean="0"/>
              <a:t>4</a:t>
            </a:fld>
            <a:endParaRPr lang="en-US"/>
          </a:p>
        </p:txBody>
      </p:sp>
      <p:grpSp>
        <p:nvGrpSpPr>
          <p:cNvPr id="8" name="Group 7">
            <a:extLst>
              <a:ext uri="{FF2B5EF4-FFF2-40B4-BE49-F238E27FC236}">
                <a16:creationId xmlns:a16="http://schemas.microsoft.com/office/drawing/2014/main" id="{D1FA2B4C-8BC7-4B8C-8EB0-F5EE2817D70F}"/>
              </a:ext>
            </a:extLst>
          </p:cNvPr>
          <p:cNvGrpSpPr/>
          <p:nvPr/>
        </p:nvGrpSpPr>
        <p:grpSpPr>
          <a:xfrm>
            <a:off x="342863" y="201580"/>
            <a:ext cx="1943773" cy="822428"/>
            <a:chOff x="428269" y="314764"/>
            <a:chExt cx="1943773" cy="822428"/>
          </a:xfrm>
        </p:grpSpPr>
        <p:pic>
          <p:nvPicPr>
            <p:cNvPr id="9" name="Picture 8">
              <a:extLst>
                <a:ext uri="{FF2B5EF4-FFF2-40B4-BE49-F238E27FC236}">
                  <a16:creationId xmlns:a16="http://schemas.microsoft.com/office/drawing/2014/main" id="{2B9DA0AA-26B2-4A0F-9911-4EA85703A6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84" y="314764"/>
              <a:ext cx="935758" cy="822427"/>
            </a:xfrm>
            <a:prstGeom prst="rect">
              <a:avLst/>
            </a:prstGeom>
          </p:spPr>
        </p:pic>
        <p:pic>
          <p:nvPicPr>
            <p:cNvPr id="10" name="Picture 9" descr="A close up of a sign&#10;&#10;Description automatically generated">
              <a:extLst>
                <a:ext uri="{FF2B5EF4-FFF2-40B4-BE49-F238E27FC236}">
                  <a16:creationId xmlns:a16="http://schemas.microsoft.com/office/drawing/2014/main" id="{5C3A1697-EAF6-46E7-B6D7-D79328695347}"/>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28269" y="314765"/>
              <a:ext cx="808103" cy="822427"/>
            </a:xfrm>
            <a:prstGeom prst="rect">
              <a:avLst/>
            </a:prstGeom>
          </p:spPr>
        </p:pic>
      </p:grpSp>
    </p:spTree>
    <p:extLst>
      <p:ext uri="{BB962C8B-B14F-4D97-AF65-F5344CB8AC3E}">
        <p14:creationId xmlns:p14="http://schemas.microsoft.com/office/powerpoint/2010/main" val="97775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5CD24-8887-4D74-9292-E82AE8067B59}"/>
              </a:ext>
            </a:extLst>
          </p:cNvPr>
          <p:cNvSpPr>
            <a:spLocks noGrp="1"/>
          </p:cNvSpPr>
          <p:nvPr>
            <p:ph type="title"/>
          </p:nvPr>
        </p:nvSpPr>
        <p:spPr>
          <a:xfrm>
            <a:off x="0" y="93374"/>
            <a:ext cx="12192000" cy="1038840"/>
          </a:xfrm>
        </p:spPr>
        <p:txBody>
          <a:bodyPr>
            <a:normAutofit/>
          </a:bodyPr>
          <a:lstStyle/>
          <a:p>
            <a:pPr algn="ctr"/>
            <a:r>
              <a:rPr lang="en-US" sz="5000" dirty="0"/>
              <a:t>          DACAG Equity Framework</a:t>
            </a:r>
          </a:p>
        </p:txBody>
      </p:sp>
      <p:sp>
        <p:nvSpPr>
          <p:cNvPr id="7" name="Content Placeholder 6">
            <a:extLst>
              <a:ext uri="{FF2B5EF4-FFF2-40B4-BE49-F238E27FC236}">
                <a16:creationId xmlns:a16="http://schemas.microsoft.com/office/drawing/2014/main" id="{9087BAD2-1B37-46FD-A789-0EF26D610CAB}"/>
              </a:ext>
            </a:extLst>
          </p:cNvPr>
          <p:cNvSpPr>
            <a:spLocks noGrp="1"/>
          </p:cNvSpPr>
          <p:nvPr>
            <p:ph idx="1"/>
          </p:nvPr>
        </p:nvSpPr>
        <p:spPr>
          <a:xfrm>
            <a:off x="470263" y="1146348"/>
            <a:ext cx="11416937" cy="5241385"/>
          </a:xfrm>
        </p:spPr>
        <p:txBody>
          <a:bodyPr>
            <a:noAutofit/>
          </a:bodyPr>
          <a:lstStyle/>
          <a:p>
            <a:pPr marL="0" indent="0">
              <a:lnSpc>
                <a:spcPct val="100000"/>
              </a:lnSpc>
              <a:spcBef>
                <a:spcPts val="0"/>
              </a:spcBef>
              <a:buNone/>
            </a:pPr>
            <a:r>
              <a:rPr lang="en-US" sz="4000" dirty="0"/>
              <a:t>Focuses on 5 key areas:</a:t>
            </a:r>
          </a:p>
          <a:p>
            <a:pPr marL="0" indent="0">
              <a:lnSpc>
                <a:spcPct val="100000"/>
              </a:lnSpc>
              <a:spcBef>
                <a:spcPts val="0"/>
              </a:spcBef>
              <a:buNone/>
            </a:pPr>
            <a:endParaRPr lang="en-US" sz="4000" dirty="0"/>
          </a:p>
          <a:p>
            <a:pPr marL="0" indent="0">
              <a:lnSpc>
                <a:spcPct val="100000"/>
              </a:lnSpc>
              <a:spcBef>
                <a:spcPts val="0"/>
              </a:spcBef>
              <a:buNone/>
            </a:pPr>
            <a:r>
              <a:rPr lang="en-US" sz="4000" dirty="0"/>
              <a:t>1) Health &amp; Safety </a:t>
            </a:r>
          </a:p>
          <a:p>
            <a:pPr marL="0" indent="0">
              <a:lnSpc>
                <a:spcPct val="100000"/>
              </a:lnSpc>
              <a:spcBef>
                <a:spcPts val="0"/>
              </a:spcBef>
              <a:buNone/>
            </a:pPr>
            <a:r>
              <a:rPr lang="en-US" sz="4000" dirty="0"/>
              <a:t>2) Access &amp; Education</a:t>
            </a:r>
          </a:p>
          <a:p>
            <a:pPr marL="0" indent="0">
              <a:lnSpc>
                <a:spcPct val="100000"/>
              </a:lnSpc>
              <a:spcBef>
                <a:spcPts val="0"/>
              </a:spcBef>
              <a:buNone/>
            </a:pPr>
            <a:r>
              <a:rPr lang="en-US" sz="4000" dirty="0"/>
              <a:t>3) Financial Benefits</a:t>
            </a:r>
          </a:p>
          <a:p>
            <a:pPr marL="0" indent="0">
              <a:lnSpc>
                <a:spcPct val="100000"/>
              </a:lnSpc>
              <a:spcBef>
                <a:spcPts val="0"/>
              </a:spcBef>
              <a:buNone/>
            </a:pPr>
            <a:r>
              <a:rPr lang="en-US" sz="4000" dirty="0"/>
              <a:t>4) Economic Development </a:t>
            </a:r>
          </a:p>
          <a:p>
            <a:pPr marL="0" indent="0">
              <a:lnSpc>
                <a:spcPct val="100000"/>
              </a:lnSpc>
              <a:spcBef>
                <a:spcPts val="0"/>
              </a:spcBef>
              <a:buNone/>
            </a:pPr>
            <a:r>
              <a:rPr lang="en-US" sz="4000" dirty="0"/>
              <a:t>5) Consumer Protection</a:t>
            </a:r>
          </a:p>
        </p:txBody>
      </p:sp>
      <p:sp>
        <p:nvSpPr>
          <p:cNvPr id="5" name="Slide Number Placeholder 4">
            <a:extLst>
              <a:ext uri="{FF2B5EF4-FFF2-40B4-BE49-F238E27FC236}">
                <a16:creationId xmlns:a16="http://schemas.microsoft.com/office/drawing/2014/main" id="{7F5E48C3-A9A7-4F74-851C-ED78C906340F}"/>
              </a:ext>
            </a:extLst>
          </p:cNvPr>
          <p:cNvSpPr>
            <a:spLocks noGrp="1"/>
          </p:cNvSpPr>
          <p:nvPr>
            <p:ph type="sldNum" sz="quarter" idx="12"/>
          </p:nvPr>
        </p:nvSpPr>
        <p:spPr/>
        <p:txBody>
          <a:bodyPr/>
          <a:lstStyle/>
          <a:p>
            <a:fld id="{005C4985-ACD0-2B4C-8981-36243250F268}" type="slidenum">
              <a:rPr lang="en-US" smtClean="0"/>
              <a:t>5</a:t>
            </a:fld>
            <a:endParaRPr lang="en-US"/>
          </a:p>
        </p:txBody>
      </p:sp>
      <p:grpSp>
        <p:nvGrpSpPr>
          <p:cNvPr id="8" name="Group 7">
            <a:extLst>
              <a:ext uri="{FF2B5EF4-FFF2-40B4-BE49-F238E27FC236}">
                <a16:creationId xmlns:a16="http://schemas.microsoft.com/office/drawing/2014/main" id="{E9962FC1-E685-481F-AABF-B19D631B4646}"/>
              </a:ext>
            </a:extLst>
          </p:cNvPr>
          <p:cNvGrpSpPr/>
          <p:nvPr/>
        </p:nvGrpSpPr>
        <p:grpSpPr>
          <a:xfrm>
            <a:off x="342863" y="201580"/>
            <a:ext cx="1800080" cy="822428"/>
            <a:chOff x="428269" y="314764"/>
            <a:chExt cx="1800080" cy="822428"/>
          </a:xfrm>
        </p:grpSpPr>
        <p:pic>
          <p:nvPicPr>
            <p:cNvPr id="9" name="Picture 8">
              <a:extLst>
                <a:ext uri="{FF2B5EF4-FFF2-40B4-BE49-F238E27FC236}">
                  <a16:creationId xmlns:a16="http://schemas.microsoft.com/office/drawing/2014/main" id="{364FD939-9471-47A4-9D0E-3349E04B8D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2591" y="314764"/>
              <a:ext cx="935758" cy="822427"/>
            </a:xfrm>
            <a:prstGeom prst="rect">
              <a:avLst/>
            </a:prstGeom>
          </p:spPr>
        </p:pic>
        <p:pic>
          <p:nvPicPr>
            <p:cNvPr id="10" name="Picture 9" descr="A close up of a sign&#10;&#10;Description automatically generated">
              <a:extLst>
                <a:ext uri="{FF2B5EF4-FFF2-40B4-BE49-F238E27FC236}">
                  <a16:creationId xmlns:a16="http://schemas.microsoft.com/office/drawing/2014/main" id="{D359E331-0C3D-4C96-ADFB-063AC8D02B28}"/>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28269" y="314765"/>
              <a:ext cx="808103" cy="822427"/>
            </a:xfrm>
            <a:prstGeom prst="rect">
              <a:avLst/>
            </a:prstGeom>
          </p:spPr>
        </p:pic>
      </p:grpSp>
    </p:spTree>
    <p:extLst>
      <p:ext uri="{BB962C8B-B14F-4D97-AF65-F5344CB8AC3E}">
        <p14:creationId xmlns:p14="http://schemas.microsoft.com/office/powerpoint/2010/main" val="3768385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3359" y="2767933"/>
            <a:ext cx="10411968" cy="956342"/>
          </a:xfrm>
        </p:spPr>
        <p:txBody>
          <a:bodyPr>
            <a:noAutofit/>
          </a:bodyPr>
          <a:lstStyle/>
          <a:p>
            <a:r>
              <a:rPr lang="en-US" sz="8000" dirty="0">
                <a:ea typeface="+mj-lt"/>
                <a:cs typeface="+mj-lt"/>
              </a:rPr>
              <a:t>IDEA Initiative</a:t>
            </a:r>
            <a:endParaRPr lang="en-US" sz="8000" dirty="0"/>
          </a:p>
        </p:txBody>
      </p:sp>
      <p:sp>
        <p:nvSpPr>
          <p:cNvPr id="3" name="TextBox 2">
            <a:extLst>
              <a:ext uri="{FF2B5EF4-FFF2-40B4-BE49-F238E27FC236}">
                <a16:creationId xmlns:a16="http://schemas.microsoft.com/office/drawing/2014/main" id="{0B0BF54E-0951-44F3-9AA3-4B649DC375CB}"/>
              </a:ext>
            </a:extLst>
          </p:cNvPr>
          <p:cNvSpPr txBox="1"/>
          <p:nvPr/>
        </p:nvSpPr>
        <p:spPr>
          <a:xfrm>
            <a:off x="361950" y="4744278"/>
            <a:ext cx="11439525" cy="707886"/>
          </a:xfrm>
          <a:prstGeom prst="rect">
            <a:avLst/>
          </a:prstGeom>
          <a:noFill/>
        </p:spPr>
        <p:txBody>
          <a:bodyPr wrap="square" rtlCol="0">
            <a:spAutoFit/>
          </a:bodyPr>
          <a:lstStyle/>
          <a:p>
            <a:r>
              <a:rPr lang="en-US" sz="4000" b="1" dirty="0"/>
              <a:t>     Inclusion     Diversity     Equity     Access</a:t>
            </a:r>
          </a:p>
        </p:txBody>
      </p:sp>
      <p:sp>
        <p:nvSpPr>
          <p:cNvPr id="5" name="TextBox 4">
            <a:extLst>
              <a:ext uri="{FF2B5EF4-FFF2-40B4-BE49-F238E27FC236}">
                <a16:creationId xmlns:a16="http://schemas.microsoft.com/office/drawing/2014/main" id="{BBCEF00E-C3D3-4665-B511-41040FE2DCF8}"/>
              </a:ext>
            </a:extLst>
          </p:cNvPr>
          <p:cNvSpPr txBox="1"/>
          <p:nvPr/>
        </p:nvSpPr>
        <p:spPr>
          <a:xfrm>
            <a:off x="5493440" y="5597938"/>
            <a:ext cx="6308035" cy="1200329"/>
          </a:xfrm>
          <a:prstGeom prst="rect">
            <a:avLst/>
          </a:prstGeom>
          <a:noFill/>
        </p:spPr>
        <p:txBody>
          <a:bodyPr wrap="square" rtlCol="0">
            <a:spAutoFit/>
          </a:bodyPr>
          <a:lstStyle/>
          <a:p>
            <a:pPr algn="r"/>
            <a:r>
              <a:rPr lang="en-US" dirty="0"/>
              <a:t>Noemí Gallardo</a:t>
            </a:r>
          </a:p>
          <a:p>
            <a:pPr algn="r"/>
            <a:r>
              <a:rPr lang="en-US" dirty="0"/>
              <a:t>Carousel Gore</a:t>
            </a:r>
          </a:p>
          <a:p>
            <a:pPr algn="r"/>
            <a:r>
              <a:rPr lang="en-US" dirty="0"/>
              <a:t>Darcie Houck</a:t>
            </a:r>
          </a:p>
          <a:p>
            <a:pPr algn="r"/>
            <a:r>
              <a:rPr lang="en-US" dirty="0"/>
              <a:t>Courtney Smith</a:t>
            </a:r>
          </a:p>
        </p:txBody>
      </p:sp>
    </p:spTree>
    <p:extLst>
      <p:ext uri="{BB962C8B-B14F-4D97-AF65-F5344CB8AC3E}">
        <p14:creationId xmlns:p14="http://schemas.microsoft.com/office/powerpoint/2010/main" val="420193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000" dirty="0"/>
              <a:t>IDEA Initiative</a:t>
            </a:r>
          </a:p>
        </p:txBody>
      </p:sp>
      <p:sp>
        <p:nvSpPr>
          <p:cNvPr id="3" name="Content Placeholder 2"/>
          <p:cNvSpPr>
            <a:spLocks noGrp="1"/>
          </p:cNvSpPr>
          <p:nvPr>
            <p:ph sz="half" idx="1"/>
          </p:nvPr>
        </p:nvSpPr>
        <p:spPr>
          <a:xfrm>
            <a:off x="418011" y="4246413"/>
            <a:ext cx="5535112" cy="2634837"/>
          </a:xfrm>
        </p:spPr>
        <p:txBody>
          <a:bodyPr vert="horz" lIns="91440" tIns="45720" rIns="91440" bIns="45720" rtlCol="0" anchor="t">
            <a:noAutofit/>
          </a:bodyPr>
          <a:lstStyle/>
          <a:p>
            <a:pPr marL="457200" lvl="1" indent="0">
              <a:buNone/>
            </a:pPr>
            <a:r>
              <a:rPr lang="en-US" sz="2300" b="1" dirty="0">
                <a:ea typeface="+mn-lt"/>
                <a:cs typeface="+mn-lt"/>
              </a:rPr>
              <a:t>Focus:</a:t>
            </a:r>
            <a:r>
              <a:rPr lang="en-US" sz="2300" dirty="0">
                <a:ea typeface="+mn-lt"/>
                <a:cs typeface="+mn-lt"/>
              </a:rPr>
              <a:t> Internal-facing</a:t>
            </a:r>
          </a:p>
          <a:p>
            <a:pPr marL="457200" lvl="1" indent="0">
              <a:buNone/>
            </a:pPr>
            <a:r>
              <a:rPr lang="en-US" sz="2300" b="1" dirty="0">
                <a:ea typeface="+mn-lt"/>
                <a:cs typeface="+mn-lt"/>
              </a:rPr>
              <a:t>Purpose:</a:t>
            </a:r>
            <a:r>
              <a:rPr lang="en-US" sz="2300" dirty="0">
                <a:ea typeface="+mn-lt"/>
                <a:cs typeface="+mn-lt"/>
              </a:rPr>
              <a:t> Create welcoming  workforce environment </a:t>
            </a:r>
          </a:p>
          <a:p>
            <a:pPr marL="457200" lvl="1" indent="0">
              <a:buNone/>
            </a:pPr>
            <a:r>
              <a:rPr lang="en-US" sz="2300" b="1" dirty="0">
                <a:ea typeface="+mn-lt"/>
                <a:cs typeface="+mn-lt"/>
              </a:rPr>
              <a:t>Facilitation:</a:t>
            </a:r>
            <a:r>
              <a:rPr lang="en-US" sz="2300" dirty="0">
                <a:ea typeface="+mn-lt"/>
                <a:cs typeface="+mn-lt"/>
              </a:rPr>
              <a:t> Carousel &amp; Courtney</a:t>
            </a:r>
          </a:p>
          <a:p>
            <a:pPr marL="457200" lvl="1" indent="0">
              <a:buNone/>
            </a:pPr>
            <a:r>
              <a:rPr lang="en-US" sz="2300" b="1" dirty="0">
                <a:ea typeface="+mn-lt"/>
                <a:cs typeface="+mn-lt"/>
              </a:rPr>
              <a:t>Operations:</a:t>
            </a:r>
            <a:r>
              <a:rPr lang="en-US" sz="2300" dirty="0">
                <a:ea typeface="+mn-lt"/>
                <a:cs typeface="+mn-lt"/>
              </a:rPr>
              <a:t> Agency-wide task force identifies and prioritizes action – for benefit of workforce by the workforce</a:t>
            </a:r>
            <a:endParaRPr lang="en-US" sz="2300" dirty="0">
              <a:cs typeface="Arial"/>
            </a:endParaRPr>
          </a:p>
          <a:p>
            <a:pPr marL="457200" lvl="1" indent="0">
              <a:buNone/>
            </a:pPr>
            <a:endParaRPr lang="en-US" sz="2300" dirty="0">
              <a:cs typeface="Arial"/>
            </a:endParaRPr>
          </a:p>
        </p:txBody>
      </p:sp>
      <p:sp>
        <p:nvSpPr>
          <p:cNvPr id="4" name="Content Placeholder 3"/>
          <p:cNvSpPr>
            <a:spLocks noGrp="1"/>
          </p:cNvSpPr>
          <p:nvPr>
            <p:ph sz="half" idx="2"/>
          </p:nvPr>
        </p:nvSpPr>
        <p:spPr>
          <a:xfrm>
            <a:off x="6238877" y="4129779"/>
            <a:ext cx="5390606" cy="2541531"/>
          </a:xfrm>
        </p:spPr>
        <p:txBody>
          <a:bodyPr vert="horz" lIns="91440" tIns="45720" rIns="91440" bIns="45720" rtlCol="0" anchor="t">
            <a:noAutofit/>
          </a:bodyPr>
          <a:lstStyle/>
          <a:p>
            <a:pPr marL="457200" lvl="1" indent="0">
              <a:buNone/>
            </a:pPr>
            <a:r>
              <a:rPr lang="en-US" sz="2300" b="1" dirty="0">
                <a:cs typeface="Arial"/>
              </a:rPr>
              <a:t>Focus:</a:t>
            </a:r>
            <a:r>
              <a:rPr lang="en-US" sz="2300" dirty="0">
                <a:cs typeface="Arial"/>
              </a:rPr>
              <a:t> </a:t>
            </a:r>
            <a:r>
              <a:rPr lang="en" sz="2300" dirty="0">
                <a:cs typeface="Arial"/>
              </a:rPr>
              <a:t>E</a:t>
            </a:r>
            <a:r>
              <a:rPr lang="en-US" sz="2300" dirty="0" err="1">
                <a:cs typeface="Arial"/>
              </a:rPr>
              <a:t>xternal</a:t>
            </a:r>
            <a:r>
              <a:rPr lang="en-US" sz="2300" dirty="0">
                <a:cs typeface="Arial"/>
              </a:rPr>
              <a:t>-facing</a:t>
            </a:r>
          </a:p>
          <a:p>
            <a:pPr marL="457200" lvl="1" indent="0">
              <a:buNone/>
            </a:pPr>
            <a:r>
              <a:rPr lang="en-US" sz="2300" b="1" dirty="0">
                <a:cs typeface="Arial"/>
              </a:rPr>
              <a:t>Purpose: </a:t>
            </a:r>
            <a:r>
              <a:rPr lang="en-US" sz="2300" dirty="0">
                <a:cs typeface="Arial"/>
              </a:rPr>
              <a:t>Increase benefits for and participation of stakeholders and communities</a:t>
            </a:r>
          </a:p>
          <a:p>
            <a:pPr marL="457200" lvl="1" indent="0">
              <a:buNone/>
            </a:pPr>
            <a:r>
              <a:rPr lang="en-US" sz="2300" b="1" dirty="0">
                <a:cs typeface="Arial"/>
              </a:rPr>
              <a:t>Facilitation:</a:t>
            </a:r>
            <a:r>
              <a:rPr lang="en-US" sz="2300" dirty="0">
                <a:cs typeface="Arial"/>
              </a:rPr>
              <a:t> Noemi &amp; Darcie</a:t>
            </a:r>
          </a:p>
          <a:p>
            <a:pPr marL="457200" lvl="1" indent="0">
              <a:buNone/>
            </a:pPr>
            <a:r>
              <a:rPr lang="en-US" sz="2300" b="1" dirty="0">
                <a:cs typeface="Arial"/>
              </a:rPr>
              <a:t>Operations:</a:t>
            </a:r>
            <a:r>
              <a:rPr lang="en-US" sz="2300" dirty="0">
                <a:cs typeface="Arial"/>
              </a:rPr>
              <a:t> Leadership develops strategy for programmatic action</a:t>
            </a:r>
          </a:p>
        </p:txBody>
      </p:sp>
      <p:sp>
        <p:nvSpPr>
          <p:cNvPr id="6" name="Slide Number Placeholder 5"/>
          <p:cNvSpPr>
            <a:spLocks noGrp="1"/>
          </p:cNvSpPr>
          <p:nvPr>
            <p:ph type="sldNum" sz="quarter" idx="12"/>
          </p:nvPr>
        </p:nvSpPr>
        <p:spPr/>
        <p:txBody>
          <a:bodyPr/>
          <a:lstStyle/>
          <a:p>
            <a:fld id="{005C4985-ACD0-2B4C-8981-36243250F268}" type="slidenum">
              <a:rPr lang="en-US" smtClean="0"/>
              <a:t>7</a:t>
            </a:fld>
            <a:endParaRPr lang="en-US" dirty="0"/>
          </a:p>
        </p:txBody>
      </p:sp>
      <p:pic>
        <p:nvPicPr>
          <p:cNvPr id="1026" name="Picture 2" descr="paper chain figures house for rent or to buy owner inside and people on waiting list outside Stock Photo - 8558528">
            <a:extLst>
              <a:ext uri="{FF2B5EF4-FFF2-40B4-BE49-F238E27FC236}">
                <a16:creationId xmlns:a16="http://schemas.microsoft.com/office/drawing/2014/main" id="{E5D13169-0526-49FC-B10D-BC734AE28D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091" y="1305858"/>
            <a:ext cx="4684125" cy="281085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aper chain figures house for rent or to buy owner inside and people on waiting list outside Stock Photo - 8558528">
            <a:extLst>
              <a:ext uri="{FF2B5EF4-FFF2-40B4-BE49-F238E27FC236}">
                <a16:creationId xmlns:a16="http://schemas.microsoft.com/office/drawing/2014/main" id="{0364080A-ACA1-497E-8C33-8FDEEAE93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1306791"/>
            <a:ext cx="4572000" cy="2810858"/>
          </a:xfrm>
          <a:prstGeom prst="rect">
            <a:avLst/>
          </a:prstGeom>
          <a:noFill/>
          <a:extLst>
            <a:ext uri="{909E8E84-426E-40DD-AFC4-6F175D3DCCD1}">
              <a14:hiddenFill xmlns:a14="http://schemas.microsoft.com/office/drawing/2010/main">
                <a:solidFill>
                  <a:srgbClr val="FFFFFF"/>
                </a:solidFill>
              </a14:hiddenFill>
            </a:ext>
          </a:extLst>
        </p:spPr>
      </p:pic>
      <p:sp>
        <p:nvSpPr>
          <p:cNvPr id="12" name="Arrow: Striped Right 11">
            <a:extLst>
              <a:ext uri="{FF2B5EF4-FFF2-40B4-BE49-F238E27FC236}">
                <a16:creationId xmlns:a16="http://schemas.microsoft.com/office/drawing/2014/main" id="{3DF04603-F58C-4761-BEE7-637095652C1D}"/>
              </a:ext>
            </a:extLst>
          </p:cNvPr>
          <p:cNvSpPr/>
          <p:nvPr/>
        </p:nvSpPr>
        <p:spPr>
          <a:xfrm rot="2265635">
            <a:off x="3378086" y="1957322"/>
            <a:ext cx="978408" cy="484632"/>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Striped Right 14">
            <a:extLst>
              <a:ext uri="{FF2B5EF4-FFF2-40B4-BE49-F238E27FC236}">
                <a16:creationId xmlns:a16="http://schemas.microsoft.com/office/drawing/2014/main" id="{33D8D306-4EAC-4D25-8234-CBCC2C94CE79}"/>
              </a:ext>
            </a:extLst>
          </p:cNvPr>
          <p:cNvSpPr/>
          <p:nvPr/>
        </p:nvSpPr>
        <p:spPr>
          <a:xfrm rot="8431106">
            <a:off x="8196915" y="2103743"/>
            <a:ext cx="1057691" cy="524713"/>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451F7D-5540-4C2E-9998-114740D9B77C}"/>
              </a:ext>
            </a:extLst>
          </p:cNvPr>
          <p:cNvSpPr txBox="1"/>
          <p:nvPr/>
        </p:nvSpPr>
        <p:spPr>
          <a:xfrm>
            <a:off x="1455422" y="1511039"/>
            <a:ext cx="2176059" cy="553998"/>
          </a:xfrm>
          <a:prstGeom prst="rect">
            <a:avLst/>
          </a:prstGeom>
          <a:noFill/>
        </p:spPr>
        <p:txBody>
          <a:bodyPr wrap="square" rtlCol="0">
            <a:spAutoFit/>
          </a:bodyPr>
          <a:lstStyle/>
          <a:p>
            <a:pPr lvl="1"/>
            <a:r>
              <a:rPr lang="en-US" sz="3000" b="1" dirty="0">
                <a:ea typeface="+mn-lt"/>
                <a:cs typeface="+mn-lt"/>
              </a:rPr>
              <a:t>IDEA-In</a:t>
            </a:r>
          </a:p>
        </p:txBody>
      </p:sp>
      <p:sp>
        <p:nvSpPr>
          <p:cNvPr id="8" name="TextBox 7">
            <a:extLst>
              <a:ext uri="{FF2B5EF4-FFF2-40B4-BE49-F238E27FC236}">
                <a16:creationId xmlns:a16="http://schemas.microsoft.com/office/drawing/2014/main" id="{BC2D38A5-2785-4A12-A1B0-B81E0D8052A7}"/>
              </a:ext>
            </a:extLst>
          </p:cNvPr>
          <p:cNvSpPr txBox="1"/>
          <p:nvPr/>
        </p:nvSpPr>
        <p:spPr>
          <a:xfrm>
            <a:off x="9104813" y="1647919"/>
            <a:ext cx="1763487" cy="553998"/>
          </a:xfrm>
          <a:prstGeom prst="rect">
            <a:avLst/>
          </a:prstGeom>
          <a:noFill/>
        </p:spPr>
        <p:txBody>
          <a:bodyPr wrap="square" rtlCol="0">
            <a:spAutoFit/>
          </a:bodyPr>
          <a:lstStyle/>
          <a:p>
            <a:r>
              <a:rPr lang="en-US" sz="3000" b="1" dirty="0">
                <a:cs typeface="Arial"/>
              </a:rPr>
              <a:t>IDEA-Ex</a:t>
            </a:r>
            <a:endParaRPr lang="en-US" sz="3000" dirty="0"/>
          </a:p>
        </p:txBody>
      </p:sp>
    </p:spTree>
    <p:extLst>
      <p:ext uri="{BB962C8B-B14F-4D97-AF65-F5344CB8AC3E}">
        <p14:creationId xmlns:p14="http://schemas.microsoft.com/office/powerpoint/2010/main" val="1091785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17487-1AF9-45C3-A47F-A779A4DC7759}"/>
              </a:ext>
            </a:extLst>
          </p:cNvPr>
          <p:cNvSpPr>
            <a:spLocks noGrp="1"/>
          </p:cNvSpPr>
          <p:nvPr>
            <p:ph type="title"/>
          </p:nvPr>
        </p:nvSpPr>
        <p:spPr/>
        <p:txBody>
          <a:bodyPr/>
          <a:lstStyle/>
          <a:p>
            <a:pPr algn="ctr"/>
            <a:r>
              <a:rPr lang="en-US" dirty="0"/>
              <a:t>Planning Considerations</a:t>
            </a:r>
          </a:p>
        </p:txBody>
      </p:sp>
      <p:sp>
        <p:nvSpPr>
          <p:cNvPr id="3" name="Content Placeholder 2">
            <a:extLst>
              <a:ext uri="{FF2B5EF4-FFF2-40B4-BE49-F238E27FC236}">
                <a16:creationId xmlns:a16="http://schemas.microsoft.com/office/drawing/2014/main" id="{DB4FC9C8-9CD5-4384-A4C0-8FD020D6479A}"/>
              </a:ext>
            </a:extLst>
          </p:cNvPr>
          <p:cNvSpPr>
            <a:spLocks noGrp="1"/>
          </p:cNvSpPr>
          <p:nvPr>
            <p:ph idx="1"/>
          </p:nvPr>
        </p:nvSpPr>
        <p:spPr>
          <a:xfrm>
            <a:off x="444137" y="1136469"/>
            <a:ext cx="11430000" cy="5691889"/>
          </a:xfrm>
        </p:spPr>
        <p:txBody>
          <a:bodyPr>
            <a:noAutofit/>
          </a:bodyPr>
          <a:lstStyle/>
          <a:p>
            <a:pPr marL="0" indent="0">
              <a:buNone/>
            </a:pPr>
            <a:endParaRPr lang="en-US" sz="3000" dirty="0"/>
          </a:p>
          <a:p>
            <a:r>
              <a:rPr lang="en-US" sz="3000" dirty="0"/>
              <a:t>Develop strategy and roadmap</a:t>
            </a:r>
          </a:p>
          <a:p>
            <a:pPr lvl="1">
              <a:buFont typeface="Courier New" panose="02070309020205020404" pitchFamily="49" charset="0"/>
              <a:buChar char="o"/>
            </a:pPr>
            <a:r>
              <a:rPr lang="en-US" sz="3000" dirty="0"/>
              <a:t> Define key terms: “energy equity communities”</a:t>
            </a:r>
          </a:p>
          <a:p>
            <a:pPr lvl="1">
              <a:buFont typeface="Courier New" panose="02070309020205020404" pitchFamily="49" charset="0"/>
              <a:buChar char="o"/>
            </a:pPr>
            <a:r>
              <a:rPr lang="en-US" sz="3000" dirty="0"/>
              <a:t> Adopt baseline equity framework as lens for efforts</a:t>
            </a:r>
          </a:p>
          <a:p>
            <a:pPr lvl="1">
              <a:buFont typeface="Courier New" panose="02070309020205020404" pitchFamily="49" charset="0"/>
              <a:buChar char="o"/>
            </a:pPr>
            <a:r>
              <a:rPr lang="en-US" sz="3000" dirty="0"/>
              <a:t> Develop metrics for accountability and evaluation</a:t>
            </a:r>
          </a:p>
          <a:p>
            <a:pPr lvl="1">
              <a:buFont typeface="Courier New" panose="02070309020205020404" pitchFamily="49" charset="0"/>
              <a:buChar char="o"/>
            </a:pPr>
            <a:r>
              <a:rPr lang="en-US" sz="3000" dirty="0"/>
              <a:t> Determine action (priorities &amp; goals)</a:t>
            </a:r>
          </a:p>
          <a:p>
            <a:pPr lvl="2">
              <a:buFont typeface="Wingdings" panose="05000000000000000000" pitchFamily="2" charset="2"/>
              <a:buChar char="Ø"/>
            </a:pPr>
            <a:r>
              <a:rPr lang="en-US" sz="3000" dirty="0"/>
              <a:t>Community needs assessment/listening session</a:t>
            </a:r>
          </a:p>
          <a:p>
            <a:pPr lvl="2">
              <a:buFont typeface="Wingdings" panose="05000000000000000000" pitchFamily="2" charset="2"/>
              <a:buChar char="Ø"/>
            </a:pPr>
            <a:r>
              <a:rPr lang="en-US" sz="3000" dirty="0"/>
              <a:t>Technical assistance</a:t>
            </a:r>
          </a:p>
          <a:p>
            <a:pPr marL="0" indent="0">
              <a:buNone/>
            </a:pPr>
            <a:endParaRPr lang="en-US" sz="3000" dirty="0"/>
          </a:p>
          <a:p>
            <a:pPr marL="0" indent="0">
              <a:buNone/>
            </a:pPr>
            <a:endParaRPr lang="en-US" sz="3000" dirty="0"/>
          </a:p>
        </p:txBody>
      </p:sp>
      <p:sp>
        <p:nvSpPr>
          <p:cNvPr id="4" name="Slide Number Placeholder 3">
            <a:extLst>
              <a:ext uri="{FF2B5EF4-FFF2-40B4-BE49-F238E27FC236}">
                <a16:creationId xmlns:a16="http://schemas.microsoft.com/office/drawing/2014/main" id="{CE5BF45C-BA4B-4FB3-88B0-5DA76F3F8EAB}"/>
              </a:ext>
            </a:extLst>
          </p:cNvPr>
          <p:cNvSpPr>
            <a:spLocks noGrp="1"/>
          </p:cNvSpPr>
          <p:nvPr>
            <p:ph type="sldNum" sz="quarter" idx="12"/>
          </p:nvPr>
        </p:nvSpPr>
        <p:spPr/>
        <p:txBody>
          <a:bodyPr/>
          <a:lstStyle/>
          <a:p>
            <a:fld id="{005C4985-ACD0-2B4C-8981-36243250F268}" type="slidenum">
              <a:rPr lang="en-US" smtClean="0"/>
              <a:t>8</a:t>
            </a:fld>
            <a:endParaRPr lang="en-US"/>
          </a:p>
        </p:txBody>
      </p:sp>
    </p:spTree>
    <p:extLst>
      <p:ext uri="{BB962C8B-B14F-4D97-AF65-F5344CB8AC3E}">
        <p14:creationId xmlns:p14="http://schemas.microsoft.com/office/powerpoint/2010/main" val="236785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42B7B-69A4-41A9-9CE2-75C9CDE99A4B}"/>
              </a:ext>
            </a:extLst>
          </p:cNvPr>
          <p:cNvSpPr>
            <a:spLocks noGrp="1"/>
          </p:cNvSpPr>
          <p:nvPr>
            <p:ph type="title"/>
          </p:nvPr>
        </p:nvSpPr>
        <p:spPr/>
        <p:txBody>
          <a:bodyPr/>
          <a:lstStyle/>
          <a:p>
            <a:pPr algn="ctr"/>
            <a:r>
              <a:rPr lang="en-US" dirty="0"/>
              <a:t>Additional Equity Efforts</a:t>
            </a:r>
          </a:p>
        </p:txBody>
      </p:sp>
      <p:sp>
        <p:nvSpPr>
          <p:cNvPr id="3" name="Content Placeholder 2">
            <a:extLst>
              <a:ext uri="{FF2B5EF4-FFF2-40B4-BE49-F238E27FC236}">
                <a16:creationId xmlns:a16="http://schemas.microsoft.com/office/drawing/2014/main" id="{ABFCA9AA-2935-4F46-9118-745564AE8B0D}"/>
              </a:ext>
            </a:extLst>
          </p:cNvPr>
          <p:cNvSpPr>
            <a:spLocks noGrp="1"/>
          </p:cNvSpPr>
          <p:nvPr>
            <p:ph sz="half" idx="1"/>
          </p:nvPr>
        </p:nvSpPr>
        <p:spPr>
          <a:xfrm>
            <a:off x="420186" y="1502229"/>
            <a:ext cx="4504511" cy="4674734"/>
          </a:xfrm>
        </p:spPr>
        <p:txBody>
          <a:bodyPr/>
          <a:lstStyle/>
          <a:p>
            <a:r>
              <a:rPr lang="en-US" sz="3000" dirty="0"/>
              <a:t>DACAG Ambassador program</a:t>
            </a:r>
          </a:p>
          <a:p>
            <a:r>
              <a:rPr lang="en-US" sz="3000" dirty="0"/>
              <a:t>Energy Equity Toolkit</a:t>
            </a:r>
          </a:p>
          <a:p>
            <a:r>
              <a:rPr lang="en-US" sz="3000" dirty="0"/>
              <a:t>Energy Equity webpage</a:t>
            </a:r>
          </a:p>
          <a:p>
            <a:r>
              <a:rPr lang="en-US" sz="3000" dirty="0"/>
              <a:t>Energy Equity Summit</a:t>
            </a:r>
          </a:p>
          <a:p>
            <a:pPr marL="0" indent="0">
              <a:buNone/>
            </a:pPr>
            <a:endParaRPr lang="en-US" dirty="0"/>
          </a:p>
        </p:txBody>
      </p:sp>
      <p:sp>
        <p:nvSpPr>
          <p:cNvPr id="5" name="Slide Number Placeholder 4">
            <a:extLst>
              <a:ext uri="{FF2B5EF4-FFF2-40B4-BE49-F238E27FC236}">
                <a16:creationId xmlns:a16="http://schemas.microsoft.com/office/drawing/2014/main" id="{ECC1A684-9550-4E45-885B-10A4B56CC6B4}"/>
              </a:ext>
            </a:extLst>
          </p:cNvPr>
          <p:cNvSpPr>
            <a:spLocks noGrp="1"/>
          </p:cNvSpPr>
          <p:nvPr>
            <p:ph type="sldNum" sz="quarter" idx="12"/>
          </p:nvPr>
        </p:nvSpPr>
        <p:spPr/>
        <p:txBody>
          <a:bodyPr/>
          <a:lstStyle/>
          <a:p>
            <a:fld id="{005C4985-ACD0-2B4C-8981-36243250F268}" type="slidenum">
              <a:rPr lang="en-US" smtClean="0"/>
              <a:t>9</a:t>
            </a:fld>
            <a:endParaRPr lang="en-US"/>
          </a:p>
        </p:txBody>
      </p:sp>
      <p:pic>
        <p:nvPicPr>
          <p:cNvPr id="8" name="gmail-m_6210166417622929149Picture 3" descr="174d62e59a74ce8e93">
            <a:extLst>
              <a:ext uri="{FF2B5EF4-FFF2-40B4-BE49-F238E27FC236}">
                <a16:creationId xmlns:a16="http://schemas.microsoft.com/office/drawing/2014/main" id="{A78DA7C1-CF67-4148-932E-8E62CB4FB9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181" t="12025" r="14800" b="13467"/>
          <a:stretch/>
        </p:blipFill>
        <p:spPr bwMode="auto">
          <a:xfrm>
            <a:off x="4924697" y="1136469"/>
            <a:ext cx="6847117" cy="5326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446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5CD24-8887-4D74-9292-E82AE8067B59}"/>
              </a:ext>
            </a:extLst>
          </p:cNvPr>
          <p:cNvSpPr>
            <a:spLocks noGrp="1"/>
          </p:cNvSpPr>
          <p:nvPr>
            <p:ph type="title"/>
          </p:nvPr>
        </p:nvSpPr>
        <p:spPr>
          <a:xfrm>
            <a:off x="0" y="93374"/>
            <a:ext cx="12192000" cy="1038840"/>
          </a:xfrm>
        </p:spPr>
        <p:txBody>
          <a:bodyPr>
            <a:normAutofit/>
          </a:bodyPr>
          <a:lstStyle/>
          <a:p>
            <a:pPr algn="ctr"/>
            <a:r>
              <a:rPr lang="en-US" sz="5000" dirty="0"/>
              <a:t>2015 Resolution</a:t>
            </a:r>
          </a:p>
        </p:txBody>
      </p:sp>
      <p:sp>
        <p:nvSpPr>
          <p:cNvPr id="7" name="Content Placeholder 6">
            <a:extLst>
              <a:ext uri="{FF2B5EF4-FFF2-40B4-BE49-F238E27FC236}">
                <a16:creationId xmlns:a16="http://schemas.microsoft.com/office/drawing/2014/main" id="{9087BAD2-1B37-46FD-A789-0EF26D610CAB}"/>
              </a:ext>
            </a:extLst>
          </p:cNvPr>
          <p:cNvSpPr>
            <a:spLocks noGrp="1"/>
          </p:cNvSpPr>
          <p:nvPr>
            <p:ph idx="1"/>
          </p:nvPr>
        </p:nvSpPr>
        <p:spPr>
          <a:xfrm>
            <a:off x="470263" y="1472923"/>
            <a:ext cx="11416937" cy="5241385"/>
          </a:xfrm>
        </p:spPr>
        <p:txBody>
          <a:bodyPr>
            <a:noAutofit/>
          </a:bodyPr>
          <a:lstStyle/>
          <a:p>
            <a:pPr marL="0" indent="0">
              <a:lnSpc>
                <a:spcPct val="100000"/>
              </a:lnSpc>
              <a:spcBef>
                <a:spcPts val="0"/>
              </a:spcBef>
              <a:buNone/>
            </a:pPr>
            <a:r>
              <a:rPr lang="en-US" sz="2800" dirty="0"/>
              <a:t>Diversity Policy Statement = Supplier Diversity and Energy Equity</a:t>
            </a:r>
          </a:p>
          <a:p>
            <a:pPr marL="0" indent="0">
              <a:lnSpc>
                <a:spcPct val="100000"/>
              </a:lnSpc>
              <a:spcBef>
                <a:spcPts val="0"/>
              </a:spcBef>
              <a:buNone/>
            </a:pPr>
            <a:endParaRPr lang="en-US" sz="2800" dirty="0"/>
          </a:p>
          <a:p>
            <a:pPr marL="0" indent="0">
              <a:lnSpc>
                <a:spcPct val="100000"/>
              </a:lnSpc>
              <a:spcBef>
                <a:spcPts val="0"/>
              </a:spcBef>
              <a:buNone/>
            </a:pPr>
            <a:r>
              <a:rPr lang="en-US" sz="2800" dirty="0"/>
              <a:t>“</a:t>
            </a:r>
            <a:r>
              <a:rPr lang="en-US" sz="2500" dirty="0"/>
              <a:t>…it is the policy of the [CEC]…to </a:t>
            </a:r>
            <a:r>
              <a:rPr lang="en-US" sz="2500" i="1" dirty="0"/>
              <a:t>optimize fair and equal opportunities for </a:t>
            </a:r>
            <a:r>
              <a:rPr lang="en-US" sz="2500" b="1" i="1" dirty="0"/>
              <a:t>small businesses, </a:t>
            </a:r>
            <a:r>
              <a:rPr lang="en-US" sz="2500" i="1" dirty="0"/>
              <a:t>and </a:t>
            </a:r>
            <a:r>
              <a:rPr lang="en-US" sz="2500" b="1" i="1" dirty="0"/>
              <a:t>women-, disabled veteran-, minority-and LGBT -owned businesses, </a:t>
            </a:r>
            <a:r>
              <a:rPr lang="en-US" sz="2500" i="1" dirty="0"/>
              <a:t>as well as </a:t>
            </a:r>
            <a:r>
              <a:rPr lang="en-US" sz="2500" b="1" i="1" dirty="0"/>
              <a:t>economically disadvantaged and underserved communities, </a:t>
            </a:r>
            <a:r>
              <a:rPr lang="en-US" sz="2500" i="1" dirty="0"/>
              <a:t>to participate in and benefit from </a:t>
            </a:r>
            <a:r>
              <a:rPr lang="en-US" sz="2500" dirty="0"/>
              <a:t>[CEC] programs..” </a:t>
            </a:r>
          </a:p>
          <a:p>
            <a:pPr marL="0" indent="0">
              <a:lnSpc>
                <a:spcPct val="100000"/>
              </a:lnSpc>
              <a:spcBef>
                <a:spcPts val="0"/>
              </a:spcBef>
              <a:buNone/>
            </a:pPr>
            <a:endParaRPr lang="en-US" sz="2500" dirty="0"/>
          </a:p>
          <a:p>
            <a:pPr lvl="4">
              <a:lnSpc>
                <a:spcPct val="100000"/>
              </a:lnSpc>
              <a:spcBef>
                <a:spcPts val="0"/>
              </a:spcBef>
              <a:buFont typeface="Wingdings" panose="05000000000000000000" pitchFamily="2" charset="2"/>
              <a:buChar char="Ø"/>
            </a:pPr>
            <a:r>
              <a:rPr lang="en-US" sz="3000" dirty="0"/>
              <a:t>Annual Diversity Report</a:t>
            </a:r>
          </a:p>
        </p:txBody>
      </p:sp>
      <p:sp>
        <p:nvSpPr>
          <p:cNvPr id="5" name="Slide Number Placeholder 4">
            <a:extLst>
              <a:ext uri="{FF2B5EF4-FFF2-40B4-BE49-F238E27FC236}">
                <a16:creationId xmlns:a16="http://schemas.microsoft.com/office/drawing/2014/main" id="{7F5E48C3-A9A7-4F74-851C-ED78C906340F}"/>
              </a:ext>
            </a:extLst>
          </p:cNvPr>
          <p:cNvSpPr>
            <a:spLocks noGrp="1"/>
          </p:cNvSpPr>
          <p:nvPr>
            <p:ph type="sldNum" sz="quarter" idx="12"/>
          </p:nvPr>
        </p:nvSpPr>
        <p:spPr/>
        <p:txBody>
          <a:bodyPr/>
          <a:lstStyle/>
          <a:p>
            <a:fld id="{005C4985-ACD0-2B4C-8981-36243250F268}" type="slidenum">
              <a:rPr lang="en-US" smtClean="0"/>
              <a:t>10</a:t>
            </a:fld>
            <a:endParaRPr lang="en-US"/>
          </a:p>
        </p:txBody>
      </p:sp>
    </p:spTree>
    <p:extLst>
      <p:ext uri="{BB962C8B-B14F-4D97-AF65-F5344CB8AC3E}">
        <p14:creationId xmlns:p14="http://schemas.microsoft.com/office/powerpoint/2010/main" val="3591027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BBAFD-934F-4229-91D8-CB8FE77D0E87}"/>
              </a:ext>
            </a:extLst>
          </p:cNvPr>
          <p:cNvSpPr>
            <a:spLocks noGrp="1"/>
          </p:cNvSpPr>
          <p:nvPr>
            <p:ph type="title"/>
          </p:nvPr>
        </p:nvSpPr>
        <p:spPr/>
        <p:txBody>
          <a:bodyPr/>
          <a:lstStyle/>
          <a:p>
            <a:pPr algn="ctr"/>
            <a:r>
              <a:rPr lang="en-US" dirty="0"/>
              <a:t>Commitment to Tribes</a:t>
            </a:r>
          </a:p>
        </p:txBody>
      </p:sp>
      <p:sp>
        <p:nvSpPr>
          <p:cNvPr id="3" name="Content Placeholder 2">
            <a:extLst>
              <a:ext uri="{FF2B5EF4-FFF2-40B4-BE49-F238E27FC236}">
                <a16:creationId xmlns:a16="http://schemas.microsoft.com/office/drawing/2014/main" id="{BC2FA2F0-4824-4C5F-B137-F41E2515D86F}"/>
              </a:ext>
            </a:extLst>
          </p:cNvPr>
          <p:cNvSpPr>
            <a:spLocks noGrp="1"/>
          </p:cNvSpPr>
          <p:nvPr>
            <p:ph sz="half" idx="1"/>
          </p:nvPr>
        </p:nvSpPr>
        <p:spPr>
          <a:xfrm>
            <a:off x="838199" y="1275907"/>
            <a:ext cx="10330543" cy="4927190"/>
          </a:xfrm>
        </p:spPr>
        <p:txBody>
          <a:bodyPr>
            <a:noAutofit/>
          </a:bodyPr>
          <a:lstStyle/>
          <a:p>
            <a:pPr marL="0" indent="0">
              <a:buNone/>
            </a:pPr>
            <a:r>
              <a:rPr lang="en-US" sz="2800" dirty="0"/>
              <a:t>“…</a:t>
            </a:r>
            <a:r>
              <a:rPr lang="en-US" sz="2800" i="1" dirty="0"/>
              <a:t>the [CEC] recognizes the importance of Tribal Consultation in energy planning and policy and is committed to ensuring California Native American tribes have the </a:t>
            </a:r>
            <a:r>
              <a:rPr lang="en-US" sz="2800" i="1" u="sng" dirty="0"/>
              <a:t>opportunity to participate in and benefit</a:t>
            </a:r>
            <a:r>
              <a:rPr lang="en-US" sz="2800" i="1" dirty="0"/>
              <a:t> from [CEC] programs</a:t>
            </a:r>
            <a:r>
              <a:rPr lang="en-US" sz="2800" dirty="0"/>
              <a:t>…” </a:t>
            </a:r>
          </a:p>
          <a:p>
            <a:pPr marL="0" indent="0">
              <a:buNone/>
            </a:pPr>
            <a:endParaRPr lang="en-US" sz="500" dirty="0"/>
          </a:p>
          <a:p>
            <a:r>
              <a:rPr lang="en-US" sz="2800" dirty="0"/>
              <a:t>Identified CEC Tribal Liaison and Assistant Tribal Liaisons</a:t>
            </a:r>
          </a:p>
          <a:p>
            <a:r>
              <a:rPr lang="en-US" sz="2800" dirty="0"/>
              <a:t>Participate in Tribal Liaison Committee</a:t>
            </a:r>
          </a:p>
          <a:p>
            <a:r>
              <a:rPr lang="en-US" sz="2800" dirty="0"/>
              <a:t>Office of the Governor’s Tribal Advisor’s Tribal Liaison Committee</a:t>
            </a:r>
          </a:p>
          <a:p>
            <a:pPr marL="0" indent="0">
              <a:buNone/>
            </a:pPr>
            <a:endParaRPr lang="en-US" sz="500" dirty="0"/>
          </a:p>
          <a:p>
            <a:r>
              <a:rPr lang="en-US" sz="2800" dirty="0"/>
              <a:t>https://www.energy.ca.gov/sites/default/files/2020-01/2017CEC_Tribal_Consultation_Policy_ADA.pdf</a:t>
            </a:r>
          </a:p>
          <a:p>
            <a:endParaRPr lang="en-US" sz="2500" dirty="0"/>
          </a:p>
        </p:txBody>
      </p:sp>
      <p:sp>
        <p:nvSpPr>
          <p:cNvPr id="5" name="Slide Number Placeholder 4">
            <a:extLst>
              <a:ext uri="{FF2B5EF4-FFF2-40B4-BE49-F238E27FC236}">
                <a16:creationId xmlns:a16="http://schemas.microsoft.com/office/drawing/2014/main" id="{29AE9D86-C32E-4343-95B1-3CA8053850D6}"/>
              </a:ext>
            </a:extLst>
          </p:cNvPr>
          <p:cNvSpPr>
            <a:spLocks noGrp="1"/>
          </p:cNvSpPr>
          <p:nvPr>
            <p:ph type="sldNum" sz="quarter" idx="12"/>
          </p:nvPr>
        </p:nvSpPr>
        <p:spPr/>
        <p:txBody>
          <a:bodyPr/>
          <a:lstStyle/>
          <a:p>
            <a:fld id="{005C4985-ACD0-2B4C-8981-36243250F268}" type="slidenum">
              <a:rPr lang="en-US" smtClean="0"/>
              <a:t>11</a:t>
            </a:fld>
            <a:endParaRPr lang="en-US"/>
          </a:p>
        </p:txBody>
      </p:sp>
    </p:spTree>
    <p:extLst>
      <p:ext uri="{BB962C8B-B14F-4D97-AF65-F5344CB8AC3E}">
        <p14:creationId xmlns:p14="http://schemas.microsoft.com/office/powerpoint/2010/main" val="1348566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9C789-10C1-4173-8F54-E6D0D37CD8CB}"/>
              </a:ext>
            </a:extLst>
          </p:cNvPr>
          <p:cNvSpPr>
            <a:spLocks noGrp="1"/>
          </p:cNvSpPr>
          <p:nvPr>
            <p:ph type="title"/>
          </p:nvPr>
        </p:nvSpPr>
        <p:spPr/>
        <p:txBody>
          <a:bodyPr/>
          <a:lstStyle/>
          <a:p>
            <a:pPr algn="ctr"/>
            <a:r>
              <a:rPr lang="en-US" dirty="0"/>
              <a:t>Prior Efforts</a:t>
            </a:r>
          </a:p>
        </p:txBody>
      </p:sp>
      <p:sp>
        <p:nvSpPr>
          <p:cNvPr id="3" name="Content Placeholder 2">
            <a:extLst>
              <a:ext uri="{FF2B5EF4-FFF2-40B4-BE49-F238E27FC236}">
                <a16:creationId xmlns:a16="http://schemas.microsoft.com/office/drawing/2014/main" id="{750431FA-A297-4172-A756-1EC3631785E7}"/>
              </a:ext>
            </a:extLst>
          </p:cNvPr>
          <p:cNvSpPr>
            <a:spLocks noGrp="1"/>
          </p:cNvSpPr>
          <p:nvPr>
            <p:ph sz="half" idx="1"/>
          </p:nvPr>
        </p:nvSpPr>
        <p:spPr>
          <a:xfrm>
            <a:off x="367938" y="1414789"/>
            <a:ext cx="6712131" cy="4901056"/>
          </a:xfrm>
        </p:spPr>
        <p:txBody>
          <a:bodyPr>
            <a:normAutofit fontScale="92500" lnSpcReduction="10000"/>
          </a:bodyPr>
          <a:lstStyle/>
          <a:p>
            <a:pPr fontAlgn="base"/>
            <a:r>
              <a:rPr lang="en-US" b="1" dirty="0"/>
              <a:t>SB 350: Clean Energy and Pollution Reduction Act of 2015</a:t>
            </a:r>
            <a:r>
              <a:rPr lang="en-US" dirty="0"/>
              <a:t> </a:t>
            </a:r>
            <a:br>
              <a:rPr lang="en-US" dirty="0"/>
            </a:br>
            <a:r>
              <a:rPr lang="en-US" u="sng" dirty="0">
                <a:hlinkClick r:id="rId3"/>
              </a:rPr>
              <a:t>https://leginfo.legislature.ca.gov/faces/billTextClient.xhtml?bill_id=201520160SB350</a:t>
            </a:r>
            <a:r>
              <a:rPr lang="en-US" dirty="0"/>
              <a:t> </a:t>
            </a:r>
          </a:p>
          <a:p>
            <a:pPr fontAlgn="base"/>
            <a:r>
              <a:rPr lang="en-US" dirty="0"/>
              <a:t>Retail sales of renewable electricity to 50% by 2030</a:t>
            </a:r>
          </a:p>
          <a:p>
            <a:pPr fontAlgn="base"/>
            <a:r>
              <a:rPr lang="en-US" dirty="0"/>
              <a:t>Double energy efficiency savings in electricity and natural gas by 2030 </a:t>
            </a:r>
          </a:p>
          <a:p>
            <a:pPr fontAlgn="base"/>
            <a:r>
              <a:rPr lang="en-US" dirty="0"/>
              <a:t>Mandated report exploring barriers to and opportunities for expanding low-income customers’ access to energy efficiency, weatherization, and renewable energy investments. </a:t>
            </a:r>
          </a:p>
          <a:p>
            <a:pPr fontAlgn="base"/>
            <a:endParaRPr lang="en-US" dirty="0"/>
          </a:p>
          <a:p>
            <a:pPr marL="0" indent="0" fontAlgn="base">
              <a:buNone/>
            </a:pPr>
            <a:r>
              <a:rPr lang="en-US" dirty="0"/>
              <a:t>DAC = Health and Safety Code Sec 39711 (</a:t>
            </a:r>
            <a:r>
              <a:rPr lang="en-US" dirty="0" err="1"/>
              <a:t>CalEnviroScreen</a:t>
            </a:r>
            <a:r>
              <a:rPr lang="en-US" dirty="0"/>
              <a:t>)</a:t>
            </a:r>
          </a:p>
          <a:p>
            <a:pPr marL="0" indent="0">
              <a:buNone/>
            </a:pPr>
            <a:endParaRPr lang="en-US" dirty="0"/>
          </a:p>
        </p:txBody>
      </p:sp>
      <p:sp>
        <p:nvSpPr>
          <p:cNvPr id="5" name="Slide Number Placeholder 4">
            <a:extLst>
              <a:ext uri="{FF2B5EF4-FFF2-40B4-BE49-F238E27FC236}">
                <a16:creationId xmlns:a16="http://schemas.microsoft.com/office/drawing/2014/main" id="{724C0E78-429D-4BA7-9769-000905C62DD0}"/>
              </a:ext>
            </a:extLst>
          </p:cNvPr>
          <p:cNvSpPr>
            <a:spLocks noGrp="1"/>
          </p:cNvSpPr>
          <p:nvPr>
            <p:ph type="sldNum" sz="quarter" idx="12"/>
          </p:nvPr>
        </p:nvSpPr>
        <p:spPr/>
        <p:txBody>
          <a:bodyPr/>
          <a:lstStyle/>
          <a:p>
            <a:fld id="{005C4985-ACD0-2B4C-8981-36243250F268}" type="slidenum">
              <a:rPr lang="en-US" smtClean="0"/>
              <a:t>12</a:t>
            </a:fld>
            <a:endParaRPr lang="en-US"/>
          </a:p>
        </p:txBody>
      </p:sp>
      <p:pic>
        <p:nvPicPr>
          <p:cNvPr id="4" name="Picture 3">
            <a:extLst>
              <a:ext uri="{FF2B5EF4-FFF2-40B4-BE49-F238E27FC236}">
                <a16:creationId xmlns:a16="http://schemas.microsoft.com/office/drawing/2014/main" id="{BE65410A-55C2-48E2-AA9E-1297B3C860C6}"/>
              </a:ext>
            </a:extLst>
          </p:cNvPr>
          <p:cNvPicPr>
            <a:picLocks noChangeAspect="1"/>
          </p:cNvPicPr>
          <p:nvPr/>
        </p:nvPicPr>
        <p:blipFill>
          <a:blip r:embed="rId4"/>
          <a:stretch>
            <a:fillRect/>
          </a:stretch>
        </p:blipFill>
        <p:spPr>
          <a:xfrm>
            <a:off x="7210697" y="1414788"/>
            <a:ext cx="4258492" cy="5048445"/>
          </a:xfrm>
          <a:prstGeom prst="rect">
            <a:avLst/>
          </a:prstGeom>
        </p:spPr>
      </p:pic>
    </p:spTree>
    <p:extLst>
      <p:ext uri="{BB962C8B-B14F-4D97-AF65-F5344CB8AC3E}">
        <p14:creationId xmlns:p14="http://schemas.microsoft.com/office/powerpoint/2010/main" val="453662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5CD24-8887-4D74-9292-E82AE8067B59}"/>
              </a:ext>
            </a:extLst>
          </p:cNvPr>
          <p:cNvSpPr>
            <a:spLocks noGrp="1"/>
          </p:cNvSpPr>
          <p:nvPr>
            <p:ph type="title"/>
          </p:nvPr>
        </p:nvSpPr>
        <p:spPr>
          <a:xfrm>
            <a:off x="1399822" y="237067"/>
            <a:ext cx="10792178" cy="1038840"/>
          </a:xfrm>
        </p:spPr>
        <p:txBody>
          <a:bodyPr>
            <a:normAutofit/>
          </a:bodyPr>
          <a:lstStyle/>
          <a:p>
            <a:pPr algn="ctr"/>
            <a:r>
              <a:rPr lang="en-US" sz="5000" dirty="0"/>
              <a:t>SB 350 Barriers Study</a:t>
            </a:r>
          </a:p>
        </p:txBody>
      </p:sp>
      <p:sp>
        <p:nvSpPr>
          <p:cNvPr id="7" name="Content Placeholder 6">
            <a:extLst>
              <a:ext uri="{FF2B5EF4-FFF2-40B4-BE49-F238E27FC236}">
                <a16:creationId xmlns:a16="http://schemas.microsoft.com/office/drawing/2014/main" id="{9087BAD2-1B37-46FD-A789-0EF26D610CAB}"/>
              </a:ext>
            </a:extLst>
          </p:cNvPr>
          <p:cNvSpPr>
            <a:spLocks noGrp="1"/>
          </p:cNvSpPr>
          <p:nvPr>
            <p:ph idx="1"/>
          </p:nvPr>
        </p:nvSpPr>
        <p:spPr>
          <a:xfrm>
            <a:off x="470263" y="1146348"/>
            <a:ext cx="11416937" cy="5241385"/>
          </a:xfrm>
        </p:spPr>
        <p:txBody>
          <a:bodyPr>
            <a:noAutofit/>
          </a:bodyPr>
          <a:lstStyle/>
          <a:p>
            <a:pPr marL="0" indent="0">
              <a:lnSpc>
                <a:spcPct val="100000"/>
              </a:lnSpc>
              <a:spcBef>
                <a:spcPts val="0"/>
              </a:spcBef>
              <a:buNone/>
            </a:pPr>
            <a:endParaRPr lang="en-US" sz="2500" dirty="0"/>
          </a:p>
        </p:txBody>
      </p:sp>
      <p:sp>
        <p:nvSpPr>
          <p:cNvPr id="5" name="Slide Number Placeholder 4">
            <a:extLst>
              <a:ext uri="{FF2B5EF4-FFF2-40B4-BE49-F238E27FC236}">
                <a16:creationId xmlns:a16="http://schemas.microsoft.com/office/drawing/2014/main" id="{7F5E48C3-A9A7-4F74-851C-ED78C906340F}"/>
              </a:ext>
            </a:extLst>
          </p:cNvPr>
          <p:cNvSpPr>
            <a:spLocks noGrp="1"/>
          </p:cNvSpPr>
          <p:nvPr>
            <p:ph type="sldNum" sz="quarter" idx="12"/>
          </p:nvPr>
        </p:nvSpPr>
        <p:spPr/>
        <p:txBody>
          <a:bodyPr/>
          <a:lstStyle/>
          <a:p>
            <a:fld id="{005C4985-ACD0-2B4C-8981-36243250F268}" type="slidenum">
              <a:rPr lang="en-US" smtClean="0"/>
              <a:t>13</a:t>
            </a:fld>
            <a:endParaRPr lang="en-US"/>
          </a:p>
        </p:txBody>
      </p:sp>
      <p:pic>
        <p:nvPicPr>
          <p:cNvPr id="2" name="Picture 1">
            <a:extLst>
              <a:ext uri="{FF2B5EF4-FFF2-40B4-BE49-F238E27FC236}">
                <a16:creationId xmlns:a16="http://schemas.microsoft.com/office/drawing/2014/main" id="{8CB9E00C-B98C-4BCC-99FE-18EED0711479}"/>
              </a:ext>
            </a:extLst>
          </p:cNvPr>
          <p:cNvPicPr>
            <a:picLocks noChangeAspect="1"/>
          </p:cNvPicPr>
          <p:nvPr/>
        </p:nvPicPr>
        <p:blipFill>
          <a:blip r:embed="rId3"/>
          <a:stretch>
            <a:fillRect/>
          </a:stretch>
        </p:blipFill>
        <p:spPr>
          <a:xfrm>
            <a:off x="470264" y="1088846"/>
            <a:ext cx="11416936" cy="5769154"/>
          </a:xfrm>
          <a:prstGeom prst="rect">
            <a:avLst/>
          </a:prstGeom>
        </p:spPr>
      </p:pic>
    </p:spTree>
    <p:extLst>
      <p:ext uri="{BB962C8B-B14F-4D97-AF65-F5344CB8AC3E}">
        <p14:creationId xmlns:p14="http://schemas.microsoft.com/office/powerpoint/2010/main" val="3880941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80B1B-1858-48BC-94F9-1AA4331210BC}"/>
              </a:ext>
            </a:extLst>
          </p:cNvPr>
          <p:cNvSpPr>
            <a:spLocks noGrp="1"/>
          </p:cNvSpPr>
          <p:nvPr>
            <p:ph type="title"/>
          </p:nvPr>
        </p:nvSpPr>
        <p:spPr/>
        <p:txBody>
          <a:bodyPr/>
          <a:lstStyle/>
          <a:p>
            <a:r>
              <a:rPr lang="en-US" dirty="0"/>
              <a:t>Current Efforts</a:t>
            </a:r>
          </a:p>
        </p:txBody>
      </p:sp>
      <p:sp>
        <p:nvSpPr>
          <p:cNvPr id="3" name="Content Placeholder 2">
            <a:extLst>
              <a:ext uri="{FF2B5EF4-FFF2-40B4-BE49-F238E27FC236}">
                <a16:creationId xmlns:a16="http://schemas.microsoft.com/office/drawing/2014/main" id="{E5456BBA-68BE-4977-A83A-4E2EEBE53BCA}"/>
              </a:ext>
            </a:extLst>
          </p:cNvPr>
          <p:cNvSpPr>
            <a:spLocks noGrp="1"/>
          </p:cNvSpPr>
          <p:nvPr>
            <p:ph sz="half" idx="1"/>
          </p:nvPr>
        </p:nvSpPr>
        <p:spPr>
          <a:xfrm>
            <a:off x="838200" y="1489166"/>
            <a:ext cx="5181600" cy="4833257"/>
          </a:xfrm>
        </p:spPr>
        <p:txBody>
          <a:bodyPr>
            <a:normAutofit lnSpcReduction="10000"/>
          </a:bodyPr>
          <a:lstStyle/>
          <a:p>
            <a:pPr fontAlgn="base"/>
            <a:r>
              <a:rPr lang="en-US" b="1" dirty="0"/>
              <a:t>AB 865 State Energy Resources Conservation and Development Commission (2015)</a:t>
            </a:r>
            <a:r>
              <a:rPr lang="en-US" dirty="0"/>
              <a:t> </a:t>
            </a:r>
            <a:br>
              <a:rPr lang="en-US" dirty="0"/>
            </a:br>
            <a:r>
              <a:rPr lang="en-US" u="sng" dirty="0">
                <a:hlinkClick r:id="rId3"/>
              </a:rPr>
              <a:t>https://leginfo.legislature.ca.gov/faces/billNavClient.xhtml?bill_id=201520160AB865</a:t>
            </a:r>
            <a:r>
              <a:rPr lang="en-US" dirty="0"/>
              <a:t>  </a:t>
            </a:r>
          </a:p>
          <a:p>
            <a:pPr fontAlgn="base"/>
            <a:r>
              <a:rPr lang="en-US" dirty="0"/>
              <a:t>Develop and implement an outreach program to inform certified women, minorities, disabled veterans, and LGBT businesses about CEC workshops, training, and funding opportunities. </a:t>
            </a:r>
          </a:p>
          <a:p>
            <a:pPr fontAlgn="base"/>
            <a:r>
              <a:rPr lang="en-US" dirty="0"/>
              <a:t>Track diversity of contractors, loan recipients, and grant recipients.  </a:t>
            </a:r>
          </a:p>
        </p:txBody>
      </p:sp>
      <p:pic>
        <p:nvPicPr>
          <p:cNvPr id="6" name="Content Placeholder 5">
            <a:extLst>
              <a:ext uri="{FF2B5EF4-FFF2-40B4-BE49-F238E27FC236}">
                <a16:creationId xmlns:a16="http://schemas.microsoft.com/office/drawing/2014/main" id="{DA91C6C7-92AD-4C4E-8743-6BF7A736A524}"/>
              </a:ext>
            </a:extLst>
          </p:cNvPr>
          <p:cNvPicPr>
            <a:picLocks noGrp="1" noChangeAspect="1"/>
          </p:cNvPicPr>
          <p:nvPr>
            <p:ph sz="half" idx="2"/>
          </p:nvPr>
        </p:nvPicPr>
        <p:blipFill>
          <a:blip r:embed="rId4"/>
          <a:stretch>
            <a:fillRect/>
          </a:stretch>
        </p:blipFill>
        <p:spPr>
          <a:xfrm>
            <a:off x="6376811" y="1175660"/>
            <a:ext cx="5181600" cy="4391824"/>
          </a:xfrm>
          <a:prstGeom prst="rect">
            <a:avLst/>
          </a:prstGeom>
        </p:spPr>
      </p:pic>
      <p:sp>
        <p:nvSpPr>
          <p:cNvPr id="5" name="Slide Number Placeholder 4">
            <a:extLst>
              <a:ext uri="{FF2B5EF4-FFF2-40B4-BE49-F238E27FC236}">
                <a16:creationId xmlns:a16="http://schemas.microsoft.com/office/drawing/2014/main" id="{601DF544-F160-4A9E-98A0-57AB52B5BDB7}"/>
              </a:ext>
            </a:extLst>
          </p:cNvPr>
          <p:cNvSpPr>
            <a:spLocks noGrp="1"/>
          </p:cNvSpPr>
          <p:nvPr>
            <p:ph type="sldNum" sz="quarter" idx="12"/>
          </p:nvPr>
        </p:nvSpPr>
        <p:spPr/>
        <p:txBody>
          <a:bodyPr/>
          <a:lstStyle/>
          <a:p>
            <a:fld id="{005C4985-ACD0-2B4C-8981-36243250F268}" type="slidenum">
              <a:rPr lang="en-US" smtClean="0"/>
              <a:t>14</a:t>
            </a:fld>
            <a:endParaRPr lang="en-US"/>
          </a:p>
        </p:txBody>
      </p:sp>
      <p:sp>
        <p:nvSpPr>
          <p:cNvPr id="7" name="Rectangle 6">
            <a:extLst>
              <a:ext uri="{FF2B5EF4-FFF2-40B4-BE49-F238E27FC236}">
                <a16:creationId xmlns:a16="http://schemas.microsoft.com/office/drawing/2014/main" id="{15CB7FC4-4767-4819-9BFB-D0841DDD6361}"/>
              </a:ext>
            </a:extLst>
          </p:cNvPr>
          <p:cNvSpPr/>
          <p:nvPr/>
        </p:nvSpPr>
        <p:spPr>
          <a:xfrm>
            <a:off x="6126480" y="5548054"/>
            <a:ext cx="6339840" cy="477054"/>
          </a:xfrm>
          <a:prstGeom prst="rect">
            <a:avLst/>
          </a:prstGeom>
        </p:spPr>
        <p:txBody>
          <a:bodyPr wrap="square">
            <a:spAutoFit/>
          </a:bodyPr>
          <a:lstStyle/>
          <a:p>
            <a:r>
              <a:rPr lang="en-US" sz="2500" b="1" dirty="0"/>
              <a:t>https://www.empowerinnovation.net/</a:t>
            </a:r>
          </a:p>
        </p:txBody>
      </p:sp>
    </p:spTree>
    <p:extLst>
      <p:ext uri="{BB962C8B-B14F-4D97-AF65-F5344CB8AC3E}">
        <p14:creationId xmlns:p14="http://schemas.microsoft.com/office/powerpoint/2010/main" val="120807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DB1B9-3802-49AF-B72B-C9E6CEFFBAD8}"/>
              </a:ext>
            </a:extLst>
          </p:cNvPr>
          <p:cNvSpPr>
            <a:spLocks noGrp="1"/>
          </p:cNvSpPr>
          <p:nvPr>
            <p:ph type="title"/>
          </p:nvPr>
        </p:nvSpPr>
        <p:spPr/>
        <p:txBody>
          <a:bodyPr/>
          <a:lstStyle/>
          <a:p>
            <a:r>
              <a:rPr lang="en-US" dirty="0"/>
              <a:t>Current Efforts</a:t>
            </a:r>
          </a:p>
        </p:txBody>
      </p:sp>
      <p:sp>
        <p:nvSpPr>
          <p:cNvPr id="3" name="Content Placeholder 2">
            <a:extLst>
              <a:ext uri="{FF2B5EF4-FFF2-40B4-BE49-F238E27FC236}">
                <a16:creationId xmlns:a16="http://schemas.microsoft.com/office/drawing/2014/main" id="{AE350D44-2154-42ED-AD77-AEAE04094BA7}"/>
              </a:ext>
            </a:extLst>
          </p:cNvPr>
          <p:cNvSpPr>
            <a:spLocks noGrp="1"/>
          </p:cNvSpPr>
          <p:nvPr>
            <p:ph sz="half" idx="1"/>
          </p:nvPr>
        </p:nvSpPr>
        <p:spPr>
          <a:xfrm>
            <a:off x="276578" y="2259873"/>
            <a:ext cx="5743222" cy="4467497"/>
          </a:xfrm>
        </p:spPr>
        <p:txBody>
          <a:bodyPr>
            <a:noAutofit/>
          </a:bodyPr>
          <a:lstStyle/>
          <a:p>
            <a:pPr marL="0" indent="0">
              <a:buNone/>
            </a:pPr>
            <a:r>
              <a:rPr lang="en-US" sz="20000" dirty="0"/>
              <a:t>65% </a:t>
            </a:r>
          </a:p>
        </p:txBody>
      </p:sp>
      <p:sp>
        <p:nvSpPr>
          <p:cNvPr id="4" name="Content Placeholder 3">
            <a:extLst>
              <a:ext uri="{FF2B5EF4-FFF2-40B4-BE49-F238E27FC236}">
                <a16:creationId xmlns:a16="http://schemas.microsoft.com/office/drawing/2014/main" id="{49CF3620-503B-447E-9CDC-4D48075A88F1}"/>
              </a:ext>
            </a:extLst>
          </p:cNvPr>
          <p:cNvSpPr>
            <a:spLocks noGrp="1"/>
          </p:cNvSpPr>
          <p:nvPr>
            <p:ph sz="half" idx="2"/>
          </p:nvPr>
        </p:nvSpPr>
        <p:spPr>
          <a:xfrm>
            <a:off x="6019800" y="1175657"/>
            <a:ext cx="5895622" cy="5652702"/>
          </a:xfrm>
        </p:spPr>
        <p:txBody>
          <a:bodyPr>
            <a:normAutofit fontScale="92500"/>
          </a:bodyPr>
          <a:lstStyle/>
          <a:p>
            <a:pPr fontAlgn="base"/>
            <a:r>
              <a:rPr lang="en-US" b="1" dirty="0"/>
              <a:t>AB 523: Electric Program Investment Charge - EPIC (2017)</a:t>
            </a:r>
            <a:r>
              <a:rPr lang="en-US" dirty="0"/>
              <a:t> </a:t>
            </a:r>
            <a:br>
              <a:rPr lang="en-US" dirty="0"/>
            </a:br>
            <a:r>
              <a:rPr lang="en-US" u="sng" dirty="0">
                <a:hlinkClick r:id="rId3"/>
              </a:rPr>
              <a:t>https://leginfo.legislature.ca.gov/faces/billNavClient.xhtml?bill_id=201720180AB523</a:t>
            </a:r>
            <a:r>
              <a:rPr lang="en-US" dirty="0"/>
              <a:t>  </a:t>
            </a:r>
          </a:p>
          <a:p>
            <a:pPr fontAlgn="base"/>
            <a:r>
              <a:rPr lang="en-US" dirty="0"/>
              <a:t>35% of technology demonstration and deployment (TDD) funds at sites </a:t>
            </a:r>
            <a:r>
              <a:rPr lang="en-US" u="sng" dirty="0"/>
              <a:t>located in and benefiting</a:t>
            </a:r>
            <a:r>
              <a:rPr lang="en-US" dirty="0"/>
              <a:t> DACs (25%) and LICs (10%) </a:t>
            </a:r>
          </a:p>
          <a:p>
            <a:pPr fontAlgn="base"/>
            <a:r>
              <a:rPr lang="en-US" dirty="0"/>
              <a:t>Consider adverse localized health impacts of proposed projects. </a:t>
            </a:r>
          </a:p>
          <a:p>
            <a:pPr fontAlgn="base"/>
            <a:r>
              <a:rPr lang="en-US" dirty="0"/>
              <a:t>DAC = same as SB 535 and AB 1550 (top 25% of </a:t>
            </a:r>
            <a:r>
              <a:rPr lang="en-US" dirty="0" err="1"/>
              <a:t>CalEnviroScreen</a:t>
            </a:r>
            <a:r>
              <a:rPr lang="en-US" dirty="0"/>
              <a:t> scores); definition of LIC is same as AB 1550. AB 1550 has two other categories not included in AB 523. Link to CARB’s AB 1550 interactive mapping app: </a:t>
            </a:r>
            <a:r>
              <a:rPr lang="en-US" dirty="0">
                <a:hlinkClick r:id="rId4"/>
              </a:rPr>
              <a:t>https://ww3.arb.ca.gov/cc/capandtrade/auctionproceeds/communityinvestments.htm</a:t>
            </a:r>
            <a:r>
              <a:rPr lang="en-US" dirty="0"/>
              <a:t> </a:t>
            </a:r>
          </a:p>
        </p:txBody>
      </p:sp>
      <p:sp>
        <p:nvSpPr>
          <p:cNvPr id="5" name="Slide Number Placeholder 4">
            <a:extLst>
              <a:ext uri="{FF2B5EF4-FFF2-40B4-BE49-F238E27FC236}">
                <a16:creationId xmlns:a16="http://schemas.microsoft.com/office/drawing/2014/main" id="{063847E7-8E91-4399-9DB5-8B86CAE2BBEE}"/>
              </a:ext>
            </a:extLst>
          </p:cNvPr>
          <p:cNvSpPr>
            <a:spLocks noGrp="1"/>
          </p:cNvSpPr>
          <p:nvPr>
            <p:ph type="sldNum" sz="quarter" idx="12"/>
          </p:nvPr>
        </p:nvSpPr>
        <p:spPr/>
        <p:txBody>
          <a:bodyPr/>
          <a:lstStyle/>
          <a:p>
            <a:fld id="{005C4985-ACD0-2B4C-8981-36243250F268}" type="slidenum">
              <a:rPr lang="en-US" smtClean="0"/>
              <a:t>15</a:t>
            </a:fld>
            <a:endParaRPr lang="en-US"/>
          </a:p>
        </p:txBody>
      </p:sp>
    </p:spTree>
    <p:extLst>
      <p:ext uri="{BB962C8B-B14F-4D97-AF65-F5344CB8AC3E}">
        <p14:creationId xmlns:p14="http://schemas.microsoft.com/office/powerpoint/2010/main" val="1202218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B1E83-1FA7-45C8-9624-D07C1AE8B2AE}"/>
              </a:ext>
            </a:extLst>
          </p:cNvPr>
          <p:cNvSpPr>
            <a:spLocks noGrp="1"/>
          </p:cNvSpPr>
          <p:nvPr>
            <p:ph type="title"/>
          </p:nvPr>
        </p:nvSpPr>
        <p:spPr/>
        <p:txBody>
          <a:bodyPr/>
          <a:lstStyle/>
          <a:p>
            <a:r>
              <a:rPr lang="en-US" dirty="0"/>
              <a:t>Current Efforts </a:t>
            </a:r>
          </a:p>
        </p:txBody>
      </p:sp>
      <p:sp>
        <p:nvSpPr>
          <p:cNvPr id="3" name="Content Placeholder 2">
            <a:extLst>
              <a:ext uri="{FF2B5EF4-FFF2-40B4-BE49-F238E27FC236}">
                <a16:creationId xmlns:a16="http://schemas.microsoft.com/office/drawing/2014/main" id="{8556309A-43EC-442F-B338-5B1FD34E02F5}"/>
              </a:ext>
            </a:extLst>
          </p:cNvPr>
          <p:cNvSpPr>
            <a:spLocks noGrp="1"/>
          </p:cNvSpPr>
          <p:nvPr>
            <p:ph sz="half" idx="1"/>
          </p:nvPr>
        </p:nvSpPr>
        <p:spPr>
          <a:xfrm>
            <a:off x="485500" y="1423850"/>
            <a:ext cx="5366659" cy="5039383"/>
          </a:xfrm>
        </p:spPr>
        <p:txBody>
          <a:bodyPr>
            <a:normAutofit fontScale="92500" lnSpcReduction="10000"/>
          </a:bodyPr>
          <a:lstStyle/>
          <a:p>
            <a:pPr fontAlgn="base"/>
            <a:r>
              <a:rPr lang="en-US" b="1" dirty="0"/>
              <a:t>SB 100 100% Clean Energy Act of 2017 (2018)</a:t>
            </a:r>
            <a:r>
              <a:rPr lang="en-US" dirty="0"/>
              <a:t> </a:t>
            </a:r>
            <a:br>
              <a:rPr lang="en-US" dirty="0"/>
            </a:br>
            <a:r>
              <a:rPr lang="en-US" u="sng" dirty="0">
                <a:hlinkClick r:id="rId3"/>
              </a:rPr>
              <a:t>https://leginfo.legislature.ca.gov/faces/billTextClient.xhtml?bill_id=201720180SB100</a:t>
            </a:r>
            <a:r>
              <a:rPr lang="en-US" dirty="0"/>
              <a:t>  </a:t>
            </a:r>
          </a:p>
          <a:p>
            <a:pPr fontAlgn="base"/>
            <a:r>
              <a:rPr lang="en-US" dirty="0"/>
              <a:t>Renewable energy and zero-carbon resources must supply 100% of electric retail sales to end-use customers by 2045. </a:t>
            </a:r>
          </a:p>
          <a:p>
            <a:pPr fontAlgn="base"/>
            <a:r>
              <a:rPr lang="en-US" dirty="0"/>
              <a:t>Requires the CEC, CPUC, and CARB to complete joint agency report evaluating 100% zero-carbon electricity policy.   </a:t>
            </a:r>
          </a:p>
          <a:p>
            <a:pPr fontAlgn="base"/>
            <a:r>
              <a:rPr lang="en-US" dirty="0"/>
              <a:t>Accelerates 50% mandate for clean renewable energy from 2030 to 2026 and establishes new RPS benchmark of 60% by 2030. </a:t>
            </a:r>
          </a:p>
          <a:p>
            <a:endParaRPr lang="en-US" dirty="0"/>
          </a:p>
        </p:txBody>
      </p:sp>
      <p:sp>
        <p:nvSpPr>
          <p:cNvPr id="4" name="Content Placeholder 3">
            <a:extLst>
              <a:ext uri="{FF2B5EF4-FFF2-40B4-BE49-F238E27FC236}">
                <a16:creationId xmlns:a16="http://schemas.microsoft.com/office/drawing/2014/main" id="{8AC57578-C251-4B96-96E2-139A7858D3F5}"/>
              </a:ext>
            </a:extLst>
          </p:cNvPr>
          <p:cNvSpPr>
            <a:spLocks noGrp="1"/>
          </p:cNvSpPr>
          <p:nvPr>
            <p:ph sz="half" idx="2"/>
          </p:nvPr>
        </p:nvSpPr>
        <p:spPr>
          <a:xfrm>
            <a:off x="6172200" y="1423850"/>
            <a:ext cx="5688874" cy="5039383"/>
          </a:xfrm>
        </p:spPr>
        <p:txBody>
          <a:bodyPr>
            <a:normAutofit fontScale="92500" lnSpcReduction="10000"/>
          </a:bodyPr>
          <a:lstStyle/>
          <a:p>
            <a:pPr marL="0" indent="0">
              <a:buNone/>
            </a:pPr>
            <a:endParaRPr lang="en-US" sz="2700" dirty="0"/>
          </a:p>
          <a:p>
            <a:pPr marL="0" indent="0">
              <a:buNone/>
            </a:pPr>
            <a:endParaRPr lang="en-US" sz="2700" dirty="0"/>
          </a:p>
          <a:p>
            <a:pPr marL="0" indent="0">
              <a:buNone/>
            </a:pPr>
            <a:endParaRPr lang="en-US" sz="2700" dirty="0"/>
          </a:p>
          <a:p>
            <a:pPr marL="0" indent="0">
              <a:buNone/>
            </a:pPr>
            <a:endParaRPr lang="en-US" sz="2700" dirty="0"/>
          </a:p>
          <a:p>
            <a:pPr marL="0" indent="0">
              <a:buNone/>
            </a:pPr>
            <a:r>
              <a:rPr lang="en-US" sz="2700" dirty="0"/>
              <a:t>DAC = HSC 39711 (</a:t>
            </a:r>
            <a:r>
              <a:rPr lang="en-US" sz="2700" dirty="0" err="1"/>
              <a:t>CalEnviroScreen</a:t>
            </a:r>
            <a:r>
              <a:rPr lang="en-US" sz="2700" dirty="0"/>
              <a:t>)</a:t>
            </a:r>
          </a:p>
          <a:p>
            <a:endParaRPr lang="en-US" dirty="0"/>
          </a:p>
        </p:txBody>
      </p:sp>
      <p:sp>
        <p:nvSpPr>
          <p:cNvPr id="5" name="Slide Number Placeholder 4">
            <a:extLst>
              <a:ext uri="{FF2B5EF4-FFF2-40B4-BE49-F238E27FC236}">
                <a16:creationId xmlns:a16="http://schemas.microsoft.com/office/drawing/2014/main" id="{EE25BC40-73F8-47C1-B46C-D09BA65C65ED}"/>
              </a:ext>
            </a:extLst>
          </p:cNvPr>
          <p:cNvSpPr>
            <a:spLocks noGrp="1"/>
          </p:cNvSpPr>
          <p:nvPr>
            <p:ph type="sldNum" sz="quarter" idx="12"/>
          </p:nvPr>
        </p:nvSpPr>
        <p:spPr/>
        <p:txBody>
          <a:bodyPr/>
          <a:lstStyle/>
          <a:p>
            <a:fld id="{005C4985-ACD0-2B4C-8981-36243250F268}" type="slidenum">
              <a:rPr lang="en-US" smtClean="0"/>
              <a:t>16</a:t>
            </a:fld>
            <a:endParaRPr lang="en-US"/>
          </a:p>
        </p:txBody>
      </p:sp>
    </p:spTree>
    <p:extLst>
      <p:ext uri="{BB962C8B-B14F-4D97-AF65-F5344CB8AC3E}">
        <p14:creationId xmlns:p14="http://schemas.microsoft.com/office/powerpoint/2010/main" val="2086921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B1E83-1FA7-45C8-9624-D07C1AE8B2AE}"/>
              </a:ext>
            </a:extLst>
          </p:cNvPr>
          <p:cNvSpPr>
            <a:spLocks noGrp="1"/>
          </p:cNvSpPr>
          <p:nvPr>
            <p:ph type="title"/>
          </p:nvPr>
        </p:nvSpPr>
        <p:spPr/>
        <p:txBody>
          <a:bodyPr/>
          <a:lstStyle/>
          <a:p>
            <a:r>
              <a:rPr lang="en-US" dirty="0"/>
              <a:t>New Effort </a:t>
            </a:r>
          </a:p>
        </p:txBody>
      </p:sp>
      <p:sp>
        <p:nvSpPr>
          <p:cNvPr id="3" name="Content Placeholder 2">
            <a:extLst>
              <a:ext uri="{FF2B5EF4-FFF2-40B4-BE49-F238E27FC236}">
                <a16:creationId xmlns:a16="http://schemas.microsoft.com/office/drawing/2014/main" id="{8556309A-43EC-442F-B338-5B1FD34E02F5}"/>
              </a:ext>
            </a:extLst>
          </p:cNvPr>
          <p:cNvSpPr>
            <a:spLocks noGrp="1"/>
          </p:cNvSpPr>
          <p:nvPr>
            <p:ph sz="half" idx="1"/>
          </p:nvPr>
        </p:nvSpPr>
        <p:spPr>
          <a:xfrm>
            <a:off x="300446" y="1275907"/>
            <a:ext cx="5719354" cy="5345025"/>
          </a:xfrm>
        </p:spPr>
        <p:txBody>
          <a:bodyPr>
            <a:noAutofit/>
          </a:bodyPr>
          <a:lstStyle/>
          <a:p>
            <a:pPr fontAlgn="base"/>
            <a:r>
              <a:rPr lang="en-US" sz="2000" b="1" dirty="0"/>
              <a:t>AB 841 Healthy Schools, Healthy Air, Healthy Recovery Bill (9/30/2020)</a:t>
            </a:r>
            <a:r>
              <a:rPr lang="en-US" sz="2000" dirty="0"/>
              <a:t> </a:t>
            </a:r>
            <a:br>
              <a:rPr lang="en-US" sz="2000" dirty="0"/>
            </a:br>
            <a:r>
              <a:rPr lang="en-US" sz="2000" u="sng" dirty="0">
                <a:hlinkClick r:id="rId3"/>
              </a:rPr>
              <a:t>https://leginfo.legislature.ca.gov/faces/billTextClient.xhtml?bill_id=201920200AB841</a:t>
            </a:r>
            <a:r>
              <a:rPr lang="en-US" sz="2000" dirty="0"/>
              <a:t> </a:t>
            </a:r>
          </a:p>
          <a:p>
            <a:pPr fontAlgn="base"/>
            <a:r>
              <a:rPr lang="en-US" sz="2000" dirty="0"/>
              <a:t>35% of electrification vehicle charging infrastructure investments must be made in </a:t>
            </a:r>
            <a:r>
              <a:rPr lang="en-US" sz="2000" u="sng" dirty="0"/>
              <a:t>underserved communities</a:t>
            </a:r>
            <a:r>
              <a:rPr lang="en-US" sz="2000" dirty="0"/>
              <a:t> burdened by dangerous air pollution and poverty. </a:t>
            </a:r>
          </a:p>
          <a:p>
            <a:pPr fontAlgn="base"/>
            <a:r>
              <a:rPr lang="en-US" sz="2000" dirty="0"/>
              <a:t>Programs to fund appliance, plumbing and heating, ventilation, and air conditioning (HVAC) upgrades to local education agencies (LEAs) using ratepayer-funded energy efficiency incentives.  </a:t>
            </a:r>
          </a:p>
          <a:p>
            <a:pPr fontAlgn="base"/>
            <a:r>
              <a:rPr lang="en-US" sz="2000" dirty="0"/>
              <a:t>25% of projects funded by those programs be in </a:t>
            </a:r>
            <a:r>
              <a:rPr lang="en-US" sz="2000" u="sng" dirty="0"/>
              <a:t>underserved communities</a:t>
            </a:r>
            <a:r>
              <a:rPr lang="en-US" sz="2000" dirty="0"/>
              <a:t> and those near freeways or industrial facilities. </a:t>
            </a:r>
          </a:p>
        </p:txBody>
      </p:sp>
      <p:sp>
        <p:nvSpPr>
          <p:cNvPr id="4" name="Content Placeholder 3">
            <a:extLst>
              <a:ext uri="{FF2B5EF4-FFF2-40B4-BE49-F238E27FC236}">
                <a16:creationId xmlns:a16="http://schemas.microsoft.com/office/drawing/2014/main" id="{8AC57578-C251-4B96-96E2-139A7858D3F5}"/>
              </a:ext>
            </a:extLst>
          </p:cNvPr>
          <p:cNvSpPr>
            <a:spLocks noGrp="1"/>
          </p:cNvSpPr>
          <p:nvPr>
            <p:ph sz="half" idx="2"/>
          </p:nvPr>
        </p:nvSpPr>
        <p:spPr>
          <a:xfrm>
            <a:off x="6172200" y="1502229"/>
            <a:ext cx="5623560" cy="4674734"/>
          </a:xfrm>
        </p:spPr>
        <p:txBody>
          <a:bodyPr>
            <a:normAutofit fontScale="70000" lnSpcReduction="20000"/>
          </a:bodyPr>
          <a:lstStyle/>
          <a:p>
            <a:pPr marL="0" indent="0" fontAlgn="base">
              <a:buNone/>
            </a:pPr>
            <a:r>
              <a:rPr lang="en-US" dirty="0"/>
              <a:t>(e) “Underserved community” means a community that meets one of the following criteria:</a:t>
            </a:r>
          </a:p>
          <a:p>
            <a:pPr marL="0" indent="0" fontAlgn="base">
              <a:buNone/>
            </a:pPr>
            <a:r>
              <a:rPr lang="en-US" dirty="0"/>
              <a:t>(1) Is a “disadvantaged community” as defined by subdivision (g) of Section 75005 of the Public Resources Code.</a:t>
            </a:r>
          </a:p>
          <a:p>
            <a:pPr marL="0" indent="0" fontAlgn="base">
              <a:buNone/>
            </a:pPr>
            <a:r>
              <a:rPr lang="en-US" dirty="0"/>
              <a:t>(2) Is included within the definition of “low-income communities” as defined by paragraph (2) of subdivision (d) of Section 39713 of Health and Safety Code.</a:t>
            </a:r>
          </a:p>
          <a:p>
            <a:pPr marL="0" indent="0" fontAlgn="base">
              <a:buNone/>
            </a:pPr>
            <a:r>
              <a:rPr lang="en-US" dirty="0"/>
              <a:t>(3) Is within an area identified as among the most disadvantaged 25 percent in the state according to the California Environmental Protection Agency and based on the most recent California Communities Environmental Health Screening Tool, also known as </a:t>
            </a:r>
            <a:r>
              <a:rPr lang="en-US" dirty="0" err="1"/>
              <a:t>CalEnviroScreen</a:t>
            </a:r>
            <a:r>
              <a:rPr lang="en-US" dirty="0"/>
              <a:t>.</a:t>
            </a:r>
          </a:p>
          <a:p>
            <a:pPr marL="0" indent="0" fontAlgn="base">
              <a:buNone/>
            </a:pPr>
            <a:r>
              <a:rPr lang="en-US" dirty="0"/>
              <a:t>(4) Is a community in which at least 75 percent of public school students in the project area are eligible to receive free or reduced-price meals under the National School Lunch Program.</a:t>
            </a:r>
          </a:p>
          <a:p>
            <a:pPr marL="0" indent="0" fontAlgn="base">
              <a:buNone/>
            </a:pPr>
            <a:r>
              <a:rPr lang="en-US" dirty="0"/>
              <a:t>(5) Is a community located on lands belonging to a federally recognized California Indian tribe.</a:t>
            </a:r>
          </a:p>
          <a:p>
            <a:endParaRPr lang="en-US" dirty="0"/>
          </a:p>
        </p:txBody>
      </p:sp>
      <p:sp>
        <p:nvSpPr>
          <p:cNvPr id="5" name="Slide Number Placeholder 4">
            <a:extLst>
              <a:ext uri="{FF2B5EF4-FFF2-40B4-BE49-F238E27FC236}">
                <a16:creationId xmlns:a16="http://schemas.microsoft.com/office/drawing/2014/main" id="{EE25BC40-73F8-47C1-B46C-D09BA65C65ED}"/>
              </a:ext>
            </a:extLst>
          </p:cNvPr>
          <p:cNvSpPr>
            <a:spLocks noGrp="1"/>
          </p:cNvSpPr>
          <p:nvPr>
            <p:ph type="sldNum" sz="quarter" idx="12"/>
          </p:nvPr>
        </p:nvSpPr>
        <p:spPr/>
        <p:txBody>
          <a:bodyPr/>
          <a:lstStyle/>
          <a:p>
            <a:fld id="{005C4985-ACD0-2B4C-8981-36243250F268}" type="slidenum">
              <a:rPr lang="en-US" smtClean="0"/>
              <a:t>17</a:t>
            </a:fld>
            <a:endParaRPr lang="en-US"/>
          </a:p>
        </p:txBody>
      </p:sp>
    </p:spTree>
    <p:extLst>
      <p:ext uri="{BB962C8B-B14F-4D97-AF65-F5344CB8AC3E}">
        <p14:creationId xmlns:p14="http://schemas.microsoft.com/office/powerpoint/2010/main" val="4278313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F06D3-AD77-4D6A-8A5D-EA2FB5D332B7}"/>
              </a:ext>
            </a:extLst>
          </p:cNvPr>
          <p:cNvSpPr>
            <a:spLocks noGrp="1"/>
          </p:cNvSpPr>
          <p:nvPr>
            <p:ph type="title"/>
          </p:nvPr>
        </p:nvSpPr>
        <p:spPr/>
        <p:txBody>
          <a:bodyPr/>
          <a:lstStyle/>
          <a:p>
            <a:pPr algn="ctr"/>
            <a:r>
              <a:rPr lang="en-US" dirty="0"/>
              <a:t>Observations</a:t>
            </a:r>
          </a:p>
        </p:txBody>
      </p:sp>
      <p:sp>
        <p:nvSpPr>
          <p:cNvPr id="3" name="Content Placeholder 2">
            <a:extLst>
              <a:ext uri="{FF2B5EF4-FFF2-40B4-BE49-F238E27FC236}">
                <a16:creationId xmlns:a16="http://schemas.microsoft.com/office/drawing/2014/main" id="{A0FE2CEF-2EF7-434F-856B-6AEE1E3750F9}"/>
              </a:ext>
            </a:extLst>
          </p:cNvPr>
          <p:cNvSpPr>
            <a:spLocks noGrp="1"/>
          </p:cNvSpPr>
          <p:nvPr>
            <p:ph idx="1"/>
          </p:nvPr>
        </p:nvSpPr>
        <p:spPr>
          <a:xfrm>
            <a:off x="785867" y="1525179"/>
            <a:ext cx="9953978" cy="3895907"/>
          </a:xfrm>
        </p:spPr>
        <p:txBody>
          <a:bodyPr>
            <a:normAutofit/>
          </a:bodyPr>
          <a:lstStyle/>
          <a:p>
            <a:r>
              <a:rPr lang="en-US" dirty="0"/>
              <a:t>CEC advanced equity even before formal commitments</a:t>
            </a:r>
          </a:p>
          <a:p>
            <a:r>
              <a:rPr lang="en-US" dirty="0"/>
              <a:t>CEC uses definitions provided in mandates/legislation</a:t>
            </a:r>
          </a:p>
          <a:p>
            <a:pPr lvl="1"/>
            <a:r>
              <a:rPr lang="en-US" dirty="0"/>
              <a:t>most frequent is </a:t>
            </a:r>
            <a:r>
              <a:rPr lang="en-US" dirty="0" err="1"/>
              <a:t>CalEnviroScreen</a:t>
            </a:r>
            <a:endParaRPr lang="en-US" dirty="0"/>
          </a:p>
          <a:p>
            <a:r>
              <a:rPr lang="en-US" dirty="0"/>
              <a:t>CEC meets objective to invest and benefit beyond compliance</a:t>
            </a:r>
          </a:p>
          <a:p>
            <a:r>
              <a:rPr lang="en-US" dirty="0"/>
              <a:t>CEC seeking ways to measure impact and outcomes beyond monetary investment and location</a:t>
            </a:r>
          </a:p>
          <a:p>
            <a:r>
              <a:rPr lang="en-US" dirty="0"/>
              <a:t>Challenges include legislative constraints, new legislation, limited resources, limited time </a:t>
            </a:r>
          </a:p>
        </p:txBody>
      </p:sp>
      <p:sp>
        <p:nvSpPr>
          <p:cNvPr id="4" name="Slide Number Placeholder 3">
            <a:extLst>
              <a:ext uri="{FF2B5EF4-FFF2-40B4-BE49-F238E27FC236}">
                <a16:creationId xmlns:a16="http://schemas.microsoft.com/office/drawing/2014/main" id="{75329B0B-F56B-420E-AD52-73F3AE029CC8}"/>
              </a:ext>
            </a:extLst>
          </p:cNvPr>
          <p:cNvSpPr>
            <a:spLocks noGrp="1"/>
          </p:cNvSpPr>
          <p:nvPr>
            <p:ph type="sldNum" sz="quarter" idx="12"/>
          </p:nvPr>
        </p:nvSpPr>
        <p:spPr/>
        <p:txBody>
          <a:bodyPr/>
          <a:lstStyle/>
          <a:p>
            <a:fld id="{005C4985-ACD0-2B4C-8981-36243250F268}" type="slidenum">
              <a:rPr lang="en-US" smtClean="0"/>
              <a:t>18</a:t>
            </a:fld>
            <a:endParaRPr lang="en-US"/>
          </a:p>
        </p:txBody>
      </p:sp>
    </p:spTree>
    <p:extLst>
      <p:ext uri="{BB962C8B-B14F-4D97-AF65-F5344CB8AC3E}">
        <p14:creationId xmlns:p14="http://schemas.microsoft.com/office/powerpoint/2010/main" val="40359181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3D9E9-B0A2-904D-9E33-1C1DE5F4DC4E}"/>
              </a:ext>
            </a:extLst>
          </p:cNvPr>
          <p:cNvSpPr>
            <a:spLocks noGrp="1"/>
          </p:cNvSpPr>
          <p:nvPr>
            <p:ph type="ctrTitle"/>
          </p:nvPr>
        </p:nvSpPr>
        <p:spPr>
          <a:xfrm>
            <a:off x="609599" y="710883"/>
            <a:ext cx="9995065" cy="2306637"/>
          </a:xfrm>
        </p:spPr>
        <p:txBody>
          <a:bodyPr/>
          <a:lstStyle/>
          <a:p>
            <a:r>
              <a:rPr lang="en-US"/>
              <a:t>DISADVANTAGED COMMUNITIES: </a:t>
            </a:r>
            <a:br>
              <a:rPr lang="en-US"/>
            </a:br>
            <a:r>
              <a:rPr lang="en-US"/>
              <a:t>definitions and data at the CPUC</a:t>
            </a:r>
          </a:p>
        </p:txBody>
      </p:sp>
      <p:sp>
        <p:nvSpPr>
          <p:cNvPr id="3" name="Subtitle 2">
            <a:extLst>
              <a:ext uri="{FF2B5EF4-FFF2-40B4-BE49-F238E27FC236}">
                <a16:creationId xmlns:a16="http://schemas.microsoft.com/office/drawing/2014/main" id="{769610A6-BF99-D444-8765-3D077C18B11A}"/>
              </a:ext>
            </a:extLst>
          </p:cNvPr>
          <p:cNvSpPr>
            <a:spLocks noGrp="1"/>
          </p:cNvSpPr>
          <p:nvPr>
            <p:ph type="subTitle" idx="1"/>
          </p:nvPr>
        </p:nvSpPr>
        <p:spPr>
          <a:xfrm>
            <a:off x="609599" y="3647600"/>
            <a:ext cx="9601200" cy="1655762"/>
          </a:xfrm>
        </p:spPr>
        <p:txBody>
          <a:bodyPr vert="horz" lIns="0" tIns="0" rIns="0" bIns="0" rtlCol="0" anchor="t">
            <a:normAutofit/>
          </a:bodyPr>
          <a:lstStyle/>
          <a:p>
            <a:endParaRPr lang="en-US" dirty="0"/>
          </a:p>
          <a:p>
            <a:endParaRPr lang="en-US" dirty="0"/>
          </a:p>
          <a:p>
            <a:r>
              <a:rPr lang="en-US" dirty="0"/>
              <a:t>Kathleen Yip</a:t>
            </a:r>
          </a:p>
        </p:txBody>
      </p:sp>
      <p:sp>
        <p:nvSpPr>
          <p:cNvPr id="4" name="Slide Number Placeholder 3">
            <a:extLst>
              <a:ext uri="{FF2B5EF4-FFF2-40B4-BE49-F238E27FC236}">
                <a16:creationId xmlns:a16="http://schemas.microsoft.com/office/drawing/2014/main" id="{648C3252-0834-0A4F-AFE0-4320AAB0B21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19</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4270809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650BD-5D56-4445-ACA5-0F123B592B50}"/>
              </a:ext>
            </a:extLst>
          </p:cNvPr>
          <p:cNvSpPr>
            <a:spLocks noGrp="1"/>
          </p:cNvSpPr>
          <p:nvPr>
            <p:ph type="title"/>
          </p:nvPr>
        </p:nvSpPr>
        <p:spPr/>
        <p:txBody>
          <a:bodyPr/>
          <a:lstStyle/>
          <a:p>
            <a:r>
              <a:rPr lang="en-US"/>
              <a:t>Definition of disadvantaged community at the CPUC</a:t>
            </a:r>
          </a:p>
        </p:txBody>
      </p:sp>
      <p:sp>
        <p:nvSpPr>
          <p:cNvPr id="3" name="Slide Number Placeholder 2">
            <a:extLst>
              <a:ext uri="{FF2B5EF4-FFF2-40B4-BE49-F238E27FC236}">
                <a16:creationId xmlns:a16="http://schemas.microsoft.com/office/drawing/2014/main" id="{815F20BE-B9BB-8541-BB50-480A13A72800}"/>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FFFFFF"/>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20</a:t>
            </a:fld>
            <a:endParaRPr kumimoji="0" lang="en-US" sz="9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280688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24840-6203-40C7-A992-B7F68D5B6351}"/>
              </a:ext>
            </a:extLst>
          </p:cNvPr>
          <p:cNvSpPr>
            <a:spLocks noGrp="1"/>
          </p:cNvSpPr>
          <p:nvPr>
            <p:ph type="title"/>
          </p:nvPr>
        </p:nvSpPr>
        <p:spPr/>
        <p:txBody>
          <a:bodyPr>
            <a:normAutofit/>
          </a:bodyPr>
          <a:lstStyle/>
          <a:p>
            <a:r>
              <a:rPr lang="en-US"/>
              <a:t>HISTORY OF DISADVANTAGED COMMUNITY DEFINITION AT THE CPUC</a:t>
            </a:r>
          </a:p>
        </p:txBody>
      </p:sp>
      <p:sp>
        <p:nvSpPr>
          <p:cNvPr id="3" name="Content Placeholder 2">
            <a:extLst>
              <a:ext uri="{FF2B5EF4-FFF2-40B4-BE49-F238E27FC236}">
                <a16:creationId xmlns:a16="http://schemas.microsoft.com/office/drawing/2014/main" id="{D5D19862-3CB3-44CA-BCDE-1FDC77B22CA1}"/>
              </a:ext>
            </a:extLst>
          </p:cNvPr>
          <p:cNvSpPr>
            <a:spLocks noGrp="1"/>
          </p:cNvSpPr>
          <p:nvPr>
            <p:ph idx="1"/>
          </p:nvPr>
        </p:nvSpPr>
        <p:spPr>
          <a:xfrm>
            <a:off x="521465" y="2045963"/>
            <a:ext cx="10972800" cy="4351338"/>
          </a:xfrm>
        </p:spPr>
        <p:txBody>
          <a:bodyPr vert="horz" lIns="0" tIns="45720" rIns="91440" bIns="45720" rtlCol="0" anchor="t">
            <a:normAutofit/>
          </a:bodyPr>
          <a:lstStyle/>
          <a:p>
            <a:r>
              <a:rPr lang="en-US"/>
              <a:t>Previously defined mostly using CalEPA’s definition of top 25 percent most affected census tracts in </a:t>
            </a:r>
            <a:r>
              <a:rPr lang="en-US" err="1"/>
              <a:t>CalEnviroScreen</a:t>
            </a:r>
            <a:endParaRPr lang="en-US"/>
          </a:p>
          <a:p>
            <a:r>
              <a:rPr lang="en-US"/>
              <a:t>Party comments and DACAG Equity Framework helped expand CPUC thinking on who are the target communities for CPUC programs </a:t>
            </a:r>
          </a:p>
          <a:p>
            <a:r>
              <a:rPr lang="en-US"/>
              <a:t>CPUC Environmental and Social Justice Action Plan adopted similar definition as DACAG Equity Framework</a:t>
            </a:r>
          </a:p>
          <a:p>
            <a:pPr marL="0" indent="0">
              <a:buNone/>
            </a:pPr>
            <a:endParaRPr lang="en-US"/>
          </a:p>
          <a:p>
            <a:pPr marL="0" indent="0">
              <a:buNone/>
            </a:pPr>
            <a:endParaRPr lang="en-US"/>
          </a:p>
        </p:txBody>
      </p:sp>
      <p:sp>
        <p:nvSpPr>
          <p:cNvPr id="4" name="Slide Number Placeholder 3">
            <a:extLst>
              <a:ext uri="{FF2B5EF4-FFF2-40B4-BE49-F238E27FC236}">
                <a16:creationId xmlns:a16="http://schemas.microsoft.com/office/drawing/2014/main" id="{FC75F96F-D83B-A24D-8C27-A0EC1823EF91}"/>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21</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606938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06DC5-7A21-8A40-8777-1A957399202A}"/>
              </a:ext>
            </a:extLst>
          </p:cNvPr>
          <p:cNvSpPr>
            <a:spLocks noGrp="1"/>
          </p:cNvSpPr>
          <p:nvPr>
            <p:ph type="title"/>
          </p:nvPr>
        </p:nvSpPr>
        <p:spPr>
          <a:xfrm>
            <a:off x="488577" y="0"/>
            <a:ext cx="10972800" cy="1325563"/>
          </a:xfrm>
        </p:spPr>
        <p:txBody>
          <a:bodyPr/>
          <a:lstStyle/>
          <a:p>
            <a:r>
              <a:rPr lang="en-US"/>
              <a:t>DAC DEFINITION AT THE CPUC</a:t>
            </a:r>
          </a:p>
        </p:txBody>
      </p:sp>
      <p:sp>
        <p:nvSpPr>
          <p:cNvPr id="6" name="Rectangle 5">
            <a:extLst>
              <a:ext uri="{FF2B5EF4-FFF2-40B4-BE49-F238E27FC236}">
                <a16:creationId xmlns:a16="http://schemas.microsoft.com/office/drawing/2014/main" id="{8A5667E1-D41F-9E4A-80C4-9C3A7EB161A3}"/>
              </a:ext>
            </a:extLst>
          </p:cNvPr>
          <p:cNvSpPr/>
          <p:nvPr/>
        </p:nvSpPr>
        <p:spPr>
          <a:xfrm>
            <a:off x="699247" y="1573308"/>
            <a:ext cx="10842812" cy="45047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pic>
        <p:nvPicPr>
          <p:cNvPr id="5" name="Picture 4" descr="Text, application, letter&#10;&#10;Description automatically generated">
            <a:extLst>
              <a:ext uri="{FF2B5EF4-FFF2-40B4-BE49-F238E27FC236}">
                <a16:creationId xmlns:a16="http://schemas.microsoft.com/office/drawing/2014/main" id="{5C754A51-19E7-8849-878B-67FB9440E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4" y="1785846"/>
            <a:ext cx="10343698" cy="4052794"/>
          </a:xfrm>
          <a:prstGeom prst="rect">
            <a:avLst/>
          </a:prstGeom>
        </p:spPr>
      </p:pic>
      <p:sp>
        <p:nvSpPr>
          <p:cNvPr id="7" name="TextBox 6">
            <a:extLst>
              <a:ext uri="{FF2B5EF4-FFF2-40B4-BE49-F238E27FC236}">
                <a16:creationId xmlns:a16="http://schemas.microsoft.com/office/drawing/2014/main" id="{F801CC90-D02B-2C48-BF46-D95836849AC2}"/>
              </a:ext>
            </a:extLst>
          </p:cNvPr>
          <p:cNvSpPr txBox="1"/>
          <p:nvPr/>
        </p:nvSpPr>
        <p:spPr>
          <a:xfrm>
            <a:off x="5974977" y="6136721"/>
            <a:ext cx="580534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entury Gothic" panose="020F0302020204030204"/>
                <a:ea typeface="+mn-ea"/>
                <a:cs typeface="+mn-cs"/>
              </a:rPr>
              <a:t>Source: CPUC Environmental &amp; Social Justice Action Plan (2019)</a:t>
            </a:r>
          </a:p>
        </p:txBody>
      </p:sp>
      <p:sp>
        <p:nvSpPr>
          <p:cNvPr id="3" name="Slide Number Placeholder 2">
            <a:extLst>
              <a:ext uri="{FF2B5EF4-FFF2-40B4-BE49-F238E27FC236}">
                <a16:creationId xmlns:a16="http://schemas.microsoft.com/office/drawing/2014/main" id="{E4886AA4-79C9-664C-A545-0A46D145F7E0}"/>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22</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846821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AE096-8B88-2F4E-8BA0-4604A58684DB}"/>
              </a:ext>
            </a:extLst>
          </p:cNvPr>
          <p:cNvSpPr>
            <a:spLocks noGrp="1"/>
          </p:cNvSpPr>
          <p:nvPr>
            <p:ph type="title"/>
          </p:nvPr>
        </p:nvSpPr>
        <p:spPr>
          <a:xfrm>
            <a:off x="609600" y="118105"/>
            <a:ext cx="10972800" cy="1325563"/>
          </a:xfrm>
        </p:spPr>
        <p:txBody>
          <a:bodyPr>
            <a:normAutofit/>
          </a:bodyPr>
          <a:lstStyle/>
          <a:p>
            <a:r>
              <a:rPr lang="en-US"/>
              <a:t>SELECTED EXAMPLES OF DISADVANTAGED COMMUNITIES DEFINITION AT THE CPUC</a:t>
            </a:r>
          </a:p>
        </p:txBody>
      </p:sp>
      <p:graphicFrame>
        <p:nvGraphicFramePr>
          <p:cNvPr id="13" name="Object 12">
            <a:extLst>
              <a:ext uri="{FF2B5EF4-FFF2-40B4-BE49-F238E27FC236}">
                <a16:creationId xmlns:a16="http://schemas.microsoft.com/office/drawing/2014/main" id="{20DD3135-F690-444E-B959-D8CA5DB5B397}"/>
              </a:ext>
            </a:extLst>
          </p:cNvPr>
          <p:cNvGraphicFramePr>
            <a:graphicFrameLocks noChangeAspect="1"/>
          </p:cNvGraphicFramePr>
          <p:nvPr/>
        </p:nvGraphicFramePr>
        <p:xfrm>
          <a:off x="959757" y="1508982"/>
          <a:ext cx="10272485" cy="4695180"/>
        </p:xfrm>
        <a:graphic>
          <a:graphicData uri="http://schemas.openxmlformats.org/presentationml/2006/ole">
            <mc:AlternateContent xmlns:mc="http://schemas.openxmlformats.org/markup-compatibility/2006">
              <mc:Choice xmlns:v="urn:schemas-microsoft-com:vml" Requires="v">
                <p:oleObj spid="_x0000_s1044" name="Worksheet" r:id="rId3" imgW="9169400" imgH="4191000" progId="Excel.Sheet.12">
                  <p:embed/>
                </p:oleObj>
              </mc:Choice>
              <mc:Fallback>
                <p:oleObj name="Worksheet" r:id="rId3" imgW="9169400" imgH="4191000" progId="Excel.Sheet.12">
                  <p:embed/>
                  <p:pic>
                    <p:nvPicPr>
                      <p:cNvPr id="13" name="Object 12">
                        <a:extLst>
                          <a:ext uri="{FF2B5EF4-FFF2-40B4-BE49-F238E27FC236}">
                            <a16:creationId xmlns:a16="http://schemas.microsoft.com/office/drawing/2014/main" id="{20DD3135-F690-444E-B959-D8CA5DB5B397}"/>
                          </a:ext>
                        </a:extLst>
                      </p:cNvPr>
                      <p:cNvPicPr/>
                      <p:nvPr/>
                    </p:nvPicPr>
                    <p:blipFill>
                      <a:blip r:embed="rId4"/>
                      <a:stretch>
                        <a:fillRect/>
                      </a:stretch>
                    </p:blipFill>
                    <p:spPr>
                      <a:xfrm>
                        <a:off x="959757" y="1508982"/>
                        <a:ext cx="10272485" cy="4695180"/>
                      </a:xfrm>
                      <a:prstGeom prst="rect">
                        <a:avLst/>
                      </a:prstGeom>
                    </p:spPr>
                  </p:pic>
                </p:oleObj>
              </mc:Fallback>
            </mc:AlternateContent>
          </a:graphicData>
        </a:graphic>
      </p:graphicFrame>
      <p:sp>
        <p:nvSpPr>
          <p:cNvPr id="14" name="Slide Number Placeholder 13">
            <a:extLst>
              <a:ext uri="{FF2B5EF4-FFF2-40B4-BE49-F238E27FC236}">
                <a16:creationId xmlns:a16="http://schemas.microsoft.com/office/drawing/2014/main" id="{52850428-189A-BA43-909E-AB48B88BBF10}"/>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23</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3224340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705F4-5A31-5D4E-833C-B386C2C08D20}"/>
              </a:ext>
            </a:extLst>
          </p:cNvPr>
          <p:cNvSpPr>
            <a:spLocks noGrp="1"/>
          </p:cNvSpPr>
          <p:nvPr>
            <p:ph type="title"/>
          </p:nvPr>
        </p:nvSpPr>
        <p:spPr>
          <a:xfrm>
            <a:off x="510448" y="678400"/>
            <a:ext cx="10972800" cy="1325563"/>
          </a:xfrm>
        </p:spPr>
        <p:txBody>
          <a:bodyPr/>
          <a:lstStyle/>
          <a:p>
            <a:pPr algn="ctr"/>
            <a:r>
              <a:rPr lang="en-US"/>
              <a:t>FEEDBACK ON DAC DEFINITION IN </a:t>
            </a:r>
            <a:br>
              <a:rPr lang="en-US"/>
            </a:br>
            <a:r>
              <a:rPr lang="en-US"/>
              <a:t>CLIMATE ADAPTATION PROCEEDING</a:t>
            </a:r>
          </a:p>
        </p:txBody>
      </p:sp>
      <p:pic>
        <p:nvPicPr>
          <p:cNvPr id="1026" name="Picture 2">
            <a:extLst>
              <a:ext uri="{FF2B5EF4-FFF2-40B4-BE49-F238E27FC236}">
                <a16:creationId xmlns:a16="http://schemas.microsoft.com/office/drawing/2014/main" id="{014DC146-4FBA-E941-BC4F-725D729D41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0742" y="2433621"/>
            <a:ext cx="7444323" cy="319194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64303106-098B-2543-9418-F8EF479BC060}"/>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24</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7764702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1FB35-6174-5A42-8EB3-6F9CB69E912D}"/>
              </a:ext>
            </a:extLst>
          </p:cNvPr>
          <p:cNvSpPr>
            <a:spLocks noGrp="1"/>
          </p:cNvSpPr>
          <p:nvPr>
            <p:ph type="title"/>
          </p:nvPr>
        </p:nvSpPr>
        <p:spPr>
          <a:xfrm>
            <a:off x="609600" y="202565"/>
            <a:ext cx="10972800" cy="1325563"/>
          </a:xfrm>
        </p:spPr>
        <p:txBody>
          <a:bodyPr>
            <a:normAutofit fontScale="90000"/>
          </a:bodyPr>
          <a:lstStyle/>
          <a:p>
            <a:r>
              <a:rPr lang="en-US"/>
              <a:t>EXAMPLE OF PARTY COMMENTS IN RESPONSE TO DAC DEFINITION IN CLIMATE ADAPTATION PROCEEDING</a:t>
            </a:r>
          </a:p>
        </p:txBody>
      </p:sp>
      <p:sp>
        <p:nvSpPr>
          <p:cNvPr id="3" name="Content Placeholder 2">
            <a:extLst>
              <a:ext uri="{FF2B5EF4-FFF2-40B4-BE49-F238E27FC236}">
                <a16:creationId xmlns:a16="http://schemas.microsoft.com/office/drawing/2014/main" id="{3A693AF1-48CA-9646-9EF4-CB5000805DF0}"/>
              </a:ext>
            </a:extLst>
          </p:cNvPr>
          <p:cNvSpPr>
            <a:spLocks noGrp="1"/>
          </p:cNvSpPr>
          <p:nvPr>
            <p:ph idx="1"/>
          </p:nvPr>
        </p:nvSpPr>
        <p:spPr>
          <a:xfrm>
            <a:off x="609600" y="1885091"/>
            <a:ext cx="10972800" cy="4351338"/>
          </a:xfrm>
        </p:spPr>
        <p:txBody>
          <a:bodyPr vert="horz" lIns="0" tIns="45720" rIns="91440" bIns="45720" rtlCol="0" anchor="t">
            <a:normAutofit/>
          </a:bodyPr>
          <a:lstStyle/>
          <a:p>
            <a:r>
              <a:rPr lang="en-US"/>
              <a:t>Some parties commented DACs should be limited to </a:t>
            </a:r>
            <a:r>
              <a:rPr lang="en-US" b="1"/>
              <a:t>&lt;80% statewide median income</a:t>
            </a:r>
          </a:p>
          <a:p>
            <a:pPr marL="0" indent="0">
              <a:buNone/>
            </a:pPr>
            <a:endParaRPr lang="en-US"/>
          </a:p>
          <a:p>
            <a:r>
              <a:rPr lang="en-US"/>
              <a:t>Some parties commented DAC definition should be limited </a:t>
            </a:r>
            <a:r>
              <a:rPr lang="en-US" b="1"/>
              <a:t>&lt;60% statewide median income </a:t>
            </a:r>
            <a:r>
              <a:rPr lang="en-US"/>
              <a:t>to prioritize communities that have the most significant adaptation issues because of income.</a:t>
            </a:r>
          </a:p>
          <a:p>
            <a:pPr lvl="1"/>
            <a:r>
              <a:rPr lang="en-US"/>
              <a:t>“to create </a:t>
            </a:r>
            <a:r>
              <a:rPr lang="en-US" b="1"/>
              <a:t>meaningful prioritization of limited climate adaptation actions and investments</a:t>
            </a:r>
            <a:r>
              <a:rPr lang="en-US"/>
              <a:t>, the definition of low-income communities that are disadvantaged should reflect about 20% of state census tracts, which represents about 20% of the state population and is consistent with other legislature and studies regarding the most impacted low-income disadvantaged communities.” </a:t>
            </a:r>
            <a:r>
              <a:rPr lang="en-US" sz="1200"/>
              <a:t>-Joint opening comments: CEJA, CBE, Leadership Counsel, and UC Berkeley</a:t>
            </a:r>
            <a:endParaRPr lang="en-US">
              <a:highlight>
                <a:srgbClr val="FFFF00"/>
              </a:highlight>
            </a:endParaRPr>
          </a:p>
        </p:txBody>
      </p:sp>
      <p:sp>
        <p:nvSpPr>
          <p:cNvPr id="4" name="Slide Number Placeholder 3">
            <a:extLst>
              <a:ext uri="{FF2B5EF4-FFF2-40B4-BE49-F238E27FC236}">
                <a16:creationId xmlns:a16="http://schemas.microsoft.com/office/drawing/2014/main" id="{20AEE507-F649-DD4D-9D57-4F650D913B21}"/>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25</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9188965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D8279-98CC-3B4B-8336-19CFBF8E6B67}"/>
              </a:ext>
            </a:extLst>
          </p:cNvPr>
          <p:cNvSpPr>
            <a:spLocks noGrp="1"/>
          </p:cNvSpPr>
          <p:nvPr>
            <p:ph type="title"/>
          </p:nvPr>
        </p:nvSpPr>
        <p:spPr>
          <a:xfrm>
            <a:off x="609600" y="136292"/>
            <a:ext cx="10972800" cy="1325563"/>
          </a:xfrm>
        </p:spPr>
        <p:txBody>
          <a:bodyPr>
            <a:normAutofit fontScale="90000"/>
          </a:bodyPr>
          <a:lstStyle/>
          <a:p>
            <a:r>
              <a:rPr lang="en-US"/>
              <a:t>EXAMPLE OF PARTY COMMENTS IN RESPONSE TO DAC DEFINITION IN CLIMATE ADAPTATION PROCEEDING</a:t>
            </a:r>
          </a:p>
        </p:txBody>
      </p:sp>
      <p:sp>
        <p:nvSpPr>
          <p:cNvPr id="5" name="Rectangle 4">
            <a:extLst>
              <a:ext uri="{FF2B5EF4-FFF2-40B4-BE49-F238E27FC236}">
                <a16:creationId xmlns:a16="http://schemas.microsoft.com/office/drawing/2014/main" id="{4F53E2F4-05DE-2147-B2A3-9804B8DF641B}"/>
              </a:ext>
            </a:extLst>
          </p:cNvPr>
          <p:cNvSpPr/>
          <p:nvPr/>
        </p:nvSpPr>
        <p:spPr>
          <a:xfrm>
            <a:off x="972905" y="1559511"/>
            <a:ext cx="9722222" cy="4222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pic>
        <p:nvPicPr>
          <p:cNvPr id="4" name="Picture 3">
            <a:extLst>
              <a:ext uri="{FF2B5EF4-FFF2-40B4-BE49-F238E27FC236}">
                <a16:creationId xmlns:a16="http://schemas.microsoft.com/office/drawing/2014/main" id="{362A719F-6D5F-954A-AB75-20BDF4AED815}"/>
              </a:ext>
            </a:extLst>
          </p:cNvPr>
          <p:cNvPicPr>
            <a:picLocks noChangeAspect="1"/>
          </p:cNvPicPr>
          <p:nvPr/>
        </p:nvPicPr>
        <p:blipFill>
          <a:blip r:embed="rId3"/>
          <a:stretch>
            <a:fillRect/>
          </a:stretch>
        </p:blipFill>
        <p:spPr>
          <a:xfrm>
            <a:off x="1350075" y="1882239"/>
            <a:ext cx="9050340" cy="3556479"/>
          </a:xfrm>
          <a:prstGeom prst="rect">
            <a:avLst/>
          </a:prstGeom>
        </p:spPr>
      </p:pic>
      <p:sp>
        <p:nvSpPr>
          <p:cNvPr id="6" name="TextBox 5">
            <a:extLst>
              <a:ext uri="{FF2B5EF4-FFF2-40B4-BE49-F238E27FC236}">
                <a16:creationId xmlns:a16="http://schemas.microsoft.com/office/drawing/2014/main" id="{08D5A488-6684-D849-836D-CAFD0C25F1AB}"/>
              </a:ext>
            </a:extLst>
          </p:cNvPr>
          <p:cNvSpPr txBox="1"/>
          <p:nvPr/>
        </p:nvSpPr>
        <p:spPr>
          <a:xfrm>
            <a:off x="4381995" y="5781887"/>
            <a:ext cx="66739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entury Gothic" panose="020F0302020204030204"/>
                <a:ea typeface="+mn-ea"/>
                <a:cs typeface="+mn-cs"/>
              </a:rPr>
              <a:t>Source: Joint Opening Comments from CEJA, CBE, Leadership Counsel,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entury Gothic" panose="020F0302020204030204"/>
                <a:ea typeface="+mn-ea"/>
                <a:cs typeface="+mn-cs"/>
              </a:rPr>
              <a:t>and UC Berkeley on R.18-04-019 (2018)</a:t>
            </a:r>
          </a:p>
        </p:txBody>
      </p:sp>
      <p:sp>
        <p:nvSpPr>
          <p:cNvPr id="3" name="Slide Number Placeholder 2">
            <a:extLst>
              <a:ext uri="{FF2B5EF4-FFF2-40B4-BE49-F238E27FC236}">
                <a16:creationId xmlns:a16="http://schemas.microsoft.com/office/drawing/2014/main" id="{46430892-445F-8044-B183-32AEFFFA0C41}"/>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26</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982718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DE601-0AD0-9A49-81A2-B5E118DD8500}"/>
              </a:ext>
            </a:extLst>
          </p:cNvPr>
          <p:cNvSpPr>
            <a:spLocks noGrp="1"/>
          </p:cNvSpPr>
          <p:nvPr>
            <p:ph type="title"/>
          </p:nvPr>
        </p:nvSpPr>
        <p:spPr/>
        <p:txBody>
          <a:bodyPr/>
          <a:lstStyle/>
          <a:p>
            <a:r>
              <a:rPr lang="en-US"/>
              <a:t>ADOPTED DISADVANTAGED COMMUNITY </a:t>
            </a:r>
            <a:br>
              <a:rPr lang="en-US"/>
            </a:br>
            <a:r>
              <a:rPr lang="en-US"/>
              <a:t>IN CLIMATE ADAPTATION PROCEEDING</a:t>
            </a:r>
          </a:p>
        </p:txBody>
      </p:sp>
      <p:sp>
        <p:nvSpPr>
          <p:cNvPr id="3" name="Content Placeholder 2">
            <a:extLst>
              <a:ext uri="{FF2B5EF4-FFF2-40B4-BE49-F238E27FC236}">
                <a16:creationId xmlns:a16="http://schemas.microsoft.com/office/drawing/2014/main" id="{55884B93-48E5-4647-821B-832E5DB92B96}"/>
              </a:ext>
            </a:extLst>
          </p:cNvPr>
          <p:cNvSpPr>
            <a:spLocks noGrp="1"/>
          </p:cNvSpPr>
          <p:nvPr>
            <p:ph idx="1"/>
          </p:nvPr>
        </p:nvSpPr>
        <p:spPr>
          <a:xfrm>
            <a:off x="609600" y="1986990"/>
            <a:ext cx="10972800" cy="4351338"/>
          </a:xfrm>
        </p:spPr>
        <p:txBody>
          <a:bodyPr/>
          <a:lstStyle/>
          <a:p>
            <a:r>
              <a:rPr lang="en-US"/>
              <a:t>Top 25% most affected census tracts as identified by </a:t>
            </a:r>
            <a:r>
              <a:rPr lang="en-US" err="1"/>
              <a:t>CalEnviroScreen</a:t>
            </a:r>
            <a:r>
              <a:rPr lang="en-US"/>
              <a:t> (CES), or score within the highest 5% of CES’ pollution burden, but does not receive an overall CES score</a:t>
            </a:r>
          </a:p>
          <a:p>
            <a:r>
              <a:rPr lang="en-US"/>
              <a:t>60% statewide median income</a:t>
            </a:r>
          </a:p>
          <a:p>
            <a:r>
              <a:rPr lang="en-US"/>
              <a:t>All tribal lands</a:t>
            </a:r>
          </a:p>
          <a:p>
            <a:endParaRPr lang="en-US"/>
          </a:p>
        </p:txBody>
      </p:sp>
      <p:sp>
        <p:nvSpPr>
          <p:cNvPr id="4" name="AutoShape 2">
            <a:extLst>
              <a:ext uri="{FF2B5EF4-FFF2-40B4-BE49-F238E27FC236}">
                <a16:creationId xmlns:a16="http://schemas.microsoft.com/office/drawing/2014/main" id="{8A544836-0AAE-A040-AC07-C996A583A3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entury Gothic" panose="020F0302020204030204"/>
              <a:ea typeface="+mn-ea"/>
              <a:cs typeface="+mn-cs"/>
            </a:endParaRPr>
          </a:p>
        </p:txBody>
      </p:sp>
      <p:sp>
        <p:nvSpPr>
          <p:cNvPr id="5" name="Slide Number Placeholder 4">
            <a:extLst>
              <a:ext uri="{FF2B5EF4-FFF2-40B4-BE49-F238E27FC236}">
                <a16:creationId xmlns:a16="http://schemas.microsoft.com/office/drawing/2014/main" id="{7934B77B-F996-994C-B2ED-9D554AB4B37B}"/>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27</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63593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E0522-199C-444D-9338-DD1805AFD825}"/>
              </a:ext>
            </a:extLst>
          </p:cNvPr>
          <p:cNvSpPr>
            <a:spLocks noGrp="1"/>
          </p:cNvSpPr>
          <p:nvPr>
            <p:ph type="title"/>
          </p:nvPr>
        </p:nvSpPr>
        <p:spPr/>
        <p:txBody>
          <a:bodyPr/>
          <a:lstStyle/>
          <a:p>
            <a:r>
              <a:rPr lang="en-US"/>
              <a:t>QUESTIONS FOR DACAG ON DAC DEFINITION</a:t>
            </a:r>
          </a:p>
        </p:txBody>
      </p:sp>
      <p:sp>
        <p:nvSpPr>
          <p:cNvPr id="3" name="Content Placeholder 2">
            <a:extLst>
              <a:ext uri="{FF2B5EF4-FFF2-40B4-BE49-F238E27FC236}">
                <a16:creationId xmlns:a16="http://schemas.microsoft.com/office/drawing/2014/main" id="{03E3C209-A1B5-5745-B401-71CA8EDA0EEE}"/>
              </a:ext>
            </a:extLst>
          </p:cNvPr>
          <p:cNvSpPr>
            <a:spLocks noGrp="1"/>
          </p:cNvSpPr>
          <p:nvPr>
            <p:ph idx="1"/>
          </p:nvPr>
        </p:nvSpPr>
        <p:spPr/>
        <p:txBody>
          <a:bodyPr/>
          <a:lstStyle/>
          <a:p>
            <a:r>
              <a:rPr lang="en-US"/>
              <a:t>How can we create a template-like definition that allows for modification of DAC definition to fit different needs? </a:t>
            </a:r>
          </a:p>
          <a:p>
            <a:r>
              <a:rPr lang="en-US"/>
              <a:t>What are data sources to identify vulnerable communities beyond CES?</a:t>
            </a:r>
          </a:p>
          <a:p>
            <a:r>
              <a:rPr lang="en-US"/>
              <a:t>How to identify tribal lands? </a:t>
            </a:r>
          </a:p>
          <a:p>
            <a:endParaRPr lang="en-US"/>
          </a:p>
        </p:txBody>
      </p:sp>
      <p:pic>
        <p:nvPicPr>
          <p:cNvPr id="4" name="Picture 3">
            <a:extLst>
              <a:ext uri="{FF2B5EF4-FFF2-40B4-BE49-F238E27FC236}">
                <a16:creationId xmlns:a16="http://schemas.microsoft.com/office/drawing/2014/main" id="{863EC671-ED71-5444-85D1-B46E6388FC4E}"/>
              </a:ext>
            </a:extLst>
          </p:cNvPr>
          <p:cNvPicPr>
            <a:picLocks noChangeAspect="1"/>
          </p:cNvPicPr>
          <p:nvPr/>
        </p:nvPicPr>
        <p:blipFill>
          <a:blip r:embed="rId3">
            <a:biLevel thresh="50000"/>
            <a:alphaModFix amt="20000"/>
          </a:blip>
          <a:stretch>
            <a:fillRect/>
          </a:stretch>
        </p:blipFill>
        <p:spPr>
          <a:xfrm>
            <a:off x="7447436" y="1920607"/>
            <a:ext cx="4572268" cy="4572268"/>
          </a:xfrm>
          <a:prstGeom prst="rect">
            <a:avLst/>
          </a:prstGeom>
        </p:spPr>
      </p:pic>
      <p:sp>
        <p:nvSpPr>
          <p:cNvPr id="5" name="Slide Number Placeholder 4">
            <a:extLst>
              <a:ext uri="{FF2B5EF4-FFF2-40B4-BE49-F238E27FC236}">
                <a16:creationId xmlns:a16="http://schemas.microsoft.com/office/drawing/2014/main" id="{73A8850E-D32F-0045-BC66-B6964553A887}"/>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28</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32491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9A269-B2AA-C34D-966C-C000F1466F43}"/>
              </a:ext>
            </a:extLst>
          </p:cNvPr>
          <p:cNvSpPr>
            <a:spLocks noGrp="1"/>
          </p:cNvSpPr>
          <p:nvPr>
            <p:ph type="title"/>
          </p:nvPr>
        </p:nvSpPr>
        <p:spPr/>
        <p:txBody>
          <a:bodyPr/>
          <a:lstStyle/>
          <a:p>
            <a:r>
              <a:rPr lang="en-US"/>
              <a:t>Data sources to identify vulnerable communities</a:t>
            </a:r>
          </a:p>
        </p:txBody>
      </p:sp>
      <p:sp>
        <p:nvSpPr>
          <p:cNvPr id="4" name="Slide Number Placeholder 3">
            <a:extLst>
              <a:ext uri="{FF2B5EF4-FFF2-40B4-BE49-F238E27FC236}">
                <a16:creationId xmlns:a16="http://schemas.microsoft.com/office/drawing/2014/main" id="{A740A551-7E2B-3042-9B2C-2CD6CEB46FFF}"/>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FFFFFF"/>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29</a:t>
            </a:fld>
            <a:endParaRPr kumimoji="0" lang="en-US" sz="9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5719350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8DC38-C26E-3B48-8765-929D07862743}"/>
              </a:ext>
            </a:extLst>
          </p:cNvPr>
          <p:cNvSpPr>
            <a:spLocks noGrp="1"/>
          </p:cNvSpPr>
          <p:nvPr>
            <p:ph type="title"/>
          </p:nvPr>
        </p:nvSpPr>
        <p:spPr>
          <a:xfrm>
            <a:off x="609600" y="472003"/>
            <a:ext cx="10972800" cy="1325563"/>
          </a:xfrm>
        </p:spPr>
        <p:txBody>
          <a:bodyPr>
            <a:normAutofit/>
          </a:bodyPr>
          <a:lstStyle/>
          <a:p>
            <a:r>
              <a:rPr lang="en-US"/>
              <a:t>WHAT ARE SOURCES TO IDENTIFY VULNERABLE COMMUNITIES BEYOND CALENVIROSCREEN?</a:t>
            </a:r>
          </a:p>
        </p:txBody>
      </p:sp>
      <p:sp>
        <p:nvSpPr>
          <p:cNvPr id="3" name="Content Placeholder 2">
            <a:extLst>
              <a:ext uri="{FF2B5EF4-FFF2-40B4-BE49-F238E27FC236}">
                <a16:creationId xmlns:a16="http://schemas.microsoft.com/office/drawing/2014/main" id="{22A25901-E306-D14B-AB85-74A4385282BE}"/>
              </a:ext>
            </a:extLst>
          </p:cNvPr>
          <p:cNvSpPr>
            <a:spLocks noGrp="1"/>
          </p:cNvSpPr>
          <p:nvPr>
            <p:ph idx="1"/>
          </p:nvPr>
        </p:nvSpPr>
        <p:spPr>
          <a:xfrm>
            <a:off x="609600" y="2034659"/>
            <a:ext cx="10972800" cy="4351338"/>
          </a:xfrm>
        </p:spPr>
        <p:txBody>
          <a:bodyPr vert="horz" lIns="0" tIns="45720" rIns="91440" bIns="45720" rtlCol="0" anchor="t">
            <a:normAutofit/>
          </a:bodyPr>
          <a:lstStyle/>
          <a:p>
            <a:r>
              <a:rPr lang="en-US" err="1"/>
              <a:t>CalEnviroScreen</a:t>
            </a:r>
            <a:r>
              <a:rPr lang="en-US"/>
              <a:t> is used to identify communities most impacted by air pollution</a:t>
            </a:r>
          </a:p>
          <a:p>
            <a:r>
              <a:rPr lang="en-US"/>
              <a:t>Parties identified other tools like Cal-Adapt and </a:t>
            </a:r>
            <a:r>
              <a:rPr lang="en-US" err="1"/>
              <a:t>CCHViz</a:t>
            </a:r>
            <a:r>
              <a:rPr lang="en-US"/>
              <a:t> in the climate change adaptation proceeding</a:t>
            </a:r>
          </a:p>
          <a:p>
            <a:pPr marL="0" indent="0">
              <a:buNone/>
            </a:pPr>
            <a:endParaRPr lang="en-US"/>
          </a:p>
          <a:p>
            <a:pPr marL="0" indent="0">
              <a:buNone/>
            </a:pPr>
            <a:r>
              <a:rPr lang="en-US" sz="2800" b="1"/>
              <a:t>Gaps:</a:t>
            </a:r>
          </a:p>
          <a:p>
            <a:r>
              <a:rPr lang="en-US"/>
              <a:t>What are other resources to identify vulnerabilities that are not captured by CES – for purposes of wildfire, PSPS, climate adaptation, etc.</a:t>
            </a:r>
          </a:p>
          <a:p>
            <a:r>
              <a:rPr lang="en-US"/>
              <a:t>What are the right indicators to measure/track? </a:t>
            </a:r>
          </a:p>
        </p:txBody>
      </p:sp>
      <p:sp>
        <p:nvSpPr>
          <p:cNvPr id="4" name="Slide Number Placeholder 3">
            <a:extLst>
              <a:ext uri="{FF2B5EF4-FFF2-40B4-BE49-F238E27FC236}">
                <a16:creationId xmlns:a16="http://schemas.microsoft.com/office/drawing/2014/main" id="{3D627AA8-E0B5-4143-B07D-F41F703D25D6}"/>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30</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83012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80E8E-0D1C-1D41-BAEF-C4102F84724F}"/>
              </a:ext>
            </a:extLst>
          </p:cNvPr>
          <p:cNvSpPr>
            <a:spLocks noGrp="1"/>
          </p:cNvSpPr>
          <p:nvPr>
            <p:ph type="title"/>
          </p:nvPr>
        </p:nvSpPr>
        <p:spPr/>
        <p:txBody>
          <a:bodyPr/>
          <a:lstStyle/>
          <a:p>
            <a:r>
              <a:rPr lang="en-US"/>
              <a:t>How to identify tribal lands</a:t>
            </a:r>
          </a:p>
        </p:txBody>
      </p:sp>
      <p:sp>
        <p:nvSpPr>
          <p:cNvPr id="3" name="Slide Number Placeholder 2">
            <a:extLst>
              <a:ext uri="{FF2B5EF4-FFF2-40B4-BE49-F238E27FC236}">
                <a16:creationId xmlns:a16="http://schemas.microsoft.com/office/drawing/2014/main" id="{522FE25A-5EFA-E649-9B23-EB7426904DA1}"/>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FFFFFF"/>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31</a:t>
            </a:fld>
            <a:endParaRPr kumimoji="0" lang="en-US" sz="9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9100895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7B32B-2D9B-E048-AF19-D2FF4233CC25}"/>
              </a:ext>
            </a:extLst>
          </p:cNvPr>
          <p:cNvSpPr>
            <a:spLocks noGrp="1"/>
          </p:cNvSpPr>
          <p:nvPr>
            <p:ph type="title"/>
          </p:nvPr>
        </p:nvSpPr>
        <p:spPr>
          <a:xfrm>
            <a:off x="609600" y="0"/>
            <a:ext cx="10972800" cy="1325563"/>
          </a:xfrm>
        </p:spPr>
        <p:txBody>
          <a:bodyPr/>
          <a:lstStyle/>
          <a:p>
            <a:r>
              <a:rPr lang="en-US"/>
              <a:t>HOW TO IDENTIFY TRIBAL LANDS</a:t>
            </a:r>
          </a:p>
        </p:txBody>
      </p:sp>
      <p:sp>
        <p:nvSpPr>
          <p:cNvPr id="3" name="Content Placeholder 2">
            <a:extLst>
              <a:ext uri="{FF2B5EF4-FFF2-40B4-BE49-F238E27FC236}">
                <a16:creationId xmlns:a16="http://schemas.microsoft.com/office/drawing/2014/main" id="{E0F1650C-D6CA-B542-851F-A9C6EED8AC28}"/>
              </a:ext>
            </a:extLst>
          </p:cNvPr>
          <p:cNvSpPr>
            <a:spLocks noGrp="1"/>
          </p:cNvSpPr>
          <p:nvPr>
            <p:ph idx="1"/>
          </p:nvPr>
        </p:nvSpPr>
        <p:spPr>
          <a:xfrm>
            <a:off x="609600" y="1556684"/>
            <a:ext cx="10972800" cy="4351338"/>
          </a:xfrm>
        </p:spPr>
        <p:txBody>
          <a:bodyPr vert="horz" lIns="0" tIns="45720" rIns="91440" bIns="45720" rtlCol="0" anchor="t">
            <a:normAutofit fontScale="92500"/>
          </a:bodyPr>
          <a:lstStyle/>
          <a:p>
            <a:r>
              <a:rPr lang="en-US"/>
              <a:t>Currently using “All tribal lands” in CPUC ESJ Action Plan definition</a:t>
            </a:r>
          </a:p>
          <a:p>
            <a:pPr lvl="1"/>
            <a:r>
              <a:rPr lang="en-US"/>
              <a:t>Mostly using Bureau of Indian Affairs (BIA) data to identify federally recognized tribal lands; however, many tribes in California do not enjoy federal recognition status</a:t>
            </a:r>
          </a:p>
          <a:p>
            <a:r>
              <a:rPr lang="en-US"/>
              <a:t>Staff is exploring using California’s Native American Heritage Commission’s Digital Atlas as a resource to identify lands</a:t>
            </a:r>
          </a:p>
          <a:p>
            <a:pPr marL="0" indent="0">
              <a:buNone/>
            </a:pPr>
            <a:endParaRPr lang="en-US"/>
          </a:p>
          <a:p>
            <a:pPr marL="0" indent="0">
              <a:buNone/>
            </a:pPr>
            <a:r>
              <a:rPr lang="en-US" sz="2800" b="1"/>
              <a:t>Gaps</a:t>
            </a:r>
          </a:p>
          <a:p>
            <a:pPr lvl="1"/>
            <a:r>
              <a:rPr lang="en-US"/>
              <a:t>How do we identify/map tribal lands that are not federally recognized? </a:t>
            </a:r>
            <a:endParaRPr lang="en-US" sz="2400"/>
          </a:p>
          <a:p>
            <a:pPr lvl="1"/>
            <a:r>
              <a:rPr lang="en-US" sz="2400"/>
              <a:t>What are the sources CPUC should be using to identify tribal communities? </a:t>
            </a:r>
          </a:p>
          <a:p>
            <a:pPr lvl="1"/>
            <a:r>
              <a:rPr lang="en-US" sz="2400"/>
              <a:t>Should we explore using “all tribal people” instead of, or in conjunction with, “all tribal lands”?</a:t>
            </a:r>
          </a:p>
          <a:p>
            <a:endParaRPr lang="en-US"/>
          </a:p>
        </p:txBody>
      </p:sp>
      <p:sp>
        <p:nvSpPr>
          <p:cNvPr id="4" name="Slide Number Placeholder 3">
            <a:extLst>
              <a:ext uri="{FF2B5EF4-FFF2-40B4-BE49-F238E27FC236}">
                <a16:creationId xmlns:a16="http://schemas.microsoft.com/office/drawing/2014/main" id="{F6DF5262-35D0-5C43-9803-B41545BB5F7F}"/>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32</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505563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4787B-9236-3445-8E5A-2C6BF766119F}"/>
              </a:ext>
            </a:extLst>
          </p:cNvPr>
          <p:cNvSpPr>
            <a:spLocks noGrp="1"/>
          </p:cNvSpPr>
          <p:nvPr>
            <p:ph type="title"/>
          </p:nvPr>
        </p:nvSpPr>
        <p:spPr/>
        <p:txBody>
          <a:bodyPr/>
          <a:lstStyle/>
          <a:p>
            <a:r>
              <a:rPr lang="en-US"/>
              <a:t>Next steps</a:t>
            </a:r>
          </a:p>
        </p:txBody>
      </p:sp>
      <p:sp>
        <p:nvSpPr>
          <p:cNvPr id="3" name="Slide Number Placeholder 2">
            <a:extLst>
              <a:ext uri="{FF2B5EF4-FFF2-40B4-BE49-F238E27FC236}">
                <a16:creationId xmlns:a16="http://schemas.microsoft.com/office/drawing/2014/main" id="{E8097702-2386-A545-9007-51A4C8E8B319}"/>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FFFFFF"/>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33</a:t>
            </a:fld>
            <a:endParaRPr kumimoji="0" lang="en-US" sz="9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986336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878BA-876C-5A44-AFF7-FD3A2DF0AF88}"/>
              </a:ext>
            </a:extLst>
          </p:cNvPr>
          <p:cNvSpPr>
            <a:spLocks noGrp="1"/>
          </p:cNvSpPr>
          <p:nvPr>
            <p:ph type="title"/>
          </p:nvPr>
        </p:nvSpPr>
        <p:spPr/>
        <p:txBody>
          <a:bodyPr/>
          <a:lstStyle/>
          <a:p>
            <a:r>
              <a:rPr lang="en-US"/>
              <a:t>TIMELINE OF PARALLEL PROCESSES</a:t>
            </a:r>
          </a:p>
        </p:txBody>
      </p:sp>
      <p:sp>
        <p:nvSpPr>
          <p:cNvPr id="3" name="Content Placeholder 2">
            <a:extLst>
              <a:ext uri="{FF2B5EF4-FFF2-40B4-BE49-F238E27FC236}">
                <a16:creationId xmlns:a16="http://schemas.microsoft.com/office/drawing/2014/main" id="{88DF2B64-BA9E-F74E-A126-D4E568C43303}"/>
              </a:ext>
            </a:extLst>
          </p:cNvPr>
          <p:cNvSpPr>
            <a:spLocks noGrp="1"/>
          </p:cNvSpPr>
          <p:nvPr>
            <p:ph idx="1"/>
          </p:nvPr>
        </p:nvSpPr>
        <p:spPr/>
        <p:txBody>
          <a:bodyPr vert="horz" lIns="0" tIns="45720" rIns="91440" bIns="45720" rtlCol="0" anchor="t">
            <a:normAutofit/>
          </a:bodyPr>
          <a:lstStyle/>
          <a:p>
            <a:r>
              <a:rPr lang="en-US"/>
              <a:t>Environmental and Social Justice Action Plan CPUC-wide update</a:t>
            </a:r>
            <a:endParaRPr lang="en-US" sz="2800"/>
          </a:p>
          <a:p>
            <a:pPr lvl="1"/>
            <a:r>
              <a:rPr lang="en-US"/>
              <a:t>Public workshop in late 2020/early 2021</a:t>
            </a:r>
          </a:p>
          <a:p>
            <a:pPr lvl="1"/>
            <a:r>
              <a:rPr lang="en-US"/>
              <a:t>Plan update in 2021</a:t>
            </a:r>
            <a:endParaRPr lang="en-US" sz="2400"/>
          </a:p>
          <a:p>
            <a:pPr marL="339725" lvl="1" indent="0">
              <a:buNone/>
            </a:pPr>
            <a:endParaRPr lang="en-US"/>
          </a:p>
          <a:p>
            <a:r>
              <a:rPr lang="en-US"/>
              <a:t>AB 52: Tribal lands consultation policy</a:t>
            </a:r>
          </a:p>
          <a:p>
            <a:pPr lvl="1"/>
            <a:r>
              <a:rPr lang="en-US"/>
              <a:t>Ongoing</a:t>
            </a:r>
          </a:p>
          <a:p>
            <a:endParaRPr lang="en-US">
              <a:highlight>
                <a:srgbClr val="FFFF00"/>
              </a:highlight>
            </a:endParaRPr>
          </a:p>
          <a:p>
            <a:r>
              <a:rPr lang="en-US"/>
              <a:t>Tribal Land Transfer Policy Guidelines - requires regulated entities to consult with Native American Tribes of California consistent with AB 52</a:t>
            </a:r>
          </a:p>
          <a:p>
            <a:pPr lvl="1"/>
            <a:r>
              <a:rPr lang="en-US"/>
              <a:t>Heard by the Commission on October 22, 2020</a:t>
            </a:r>
          </a:p>
          <a:p>
            <a:pPr marL="339725" lvl="1" indent="0">
              <a:buNone/>
            </a:pPr>
            <a:endParaRPr lang="en-US">
              <a:highlight>
                <a:srgbClr val="FFFF00"/>
              </a:highlight>
            </a:endParaRPr>
          </a:p>
        </p:txBody>
      </p:sp>
      <p:sp>
        <p:nvSpPr>
          <p:cNvPr id="4" name="Slide Number Placeholder 3">
            <a:extLst>
              <a:ext uri="{FF2B5EF4-FFF2-40B4-BE49-F238E27FC236}">
                <a16:creationId xmlns:a16="http://schemas.microsoft.com/office/drawing/2014/main" id="{95961DD3-6C8C-0D41-BD36-66DA5CF142CE}"/>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34</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8209083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207966-50F6-CE41-8495-8E9B75D448E0}"/>
              </a:ext>
            </a:extLst>
          </p:cNvPr>
          <p:cNvPicPr>
            <a:picLocks noChangeAspect="1"/>
          </p:cNvPicPr>
          <p:nvPr/>
        </p:nvPicPr>
        <p:blipFill>
          <a:blip r:embed="rId3">
            <a:alphaModFix amt="66000"/>
          </a:blip>
          <a:stretch>
            <a:fillRect/>
          </a:stretch>
        </p:blipFill>
        <p:spPr>
          <a:xfrm>
            <a:off x="6636147" y="2558804"/>
            <a:ext cx="5029380" cy="3705861"/>
          </a:xfrm>
          <a:prstGeom prst="rect">
            <a:avLst/>
          </a:prstGeom>
        </p:spPr>
      </p:pic>
      <p:sp>
        <p:nvSpPr>
          <p:cNvPr id="2" name="Title 1">
            <a:extLst>
              <a:ext uri="{FF2B5EF4-FFF2-40B4-BE49-F238E27FC236}">
                <a16:creationId xmlns:a16="http://schemas.microsoft.com/office/drawing/2014/main" id="{21F2C590-3C1F-A145-B0F0-317DE005D1CD}"/>
              </a:ext>
            </a:extLst>
          </p:cNvPr>
          <p:cNvSpPr>
            <a:spLocks noGrp="1"/>
          </p:cNvSpPr>
          <p:nvPr>
            <p:ph type="title"/>
          </p:nvPr>
        </p:nvSpPr>
        <p:spPr/>
        <p:txBody>
          <a:bodyPr/>
          <a:lstStyle/>
          <a:p>
            <a:r>
              <a:rPr lang="en-US"/>
              <a:t>OTHER GAPS FOR FUTURE DISCUSSIONS</a:t>
            </a:r>
          </a:p>
        </p:txBody>
      </p:sp>
      <p:sp>
        <p:nvSpPr>
          <p:cNvPr id="3" name="Content Placeholder 2">
            <a:extLst>
              <a:ext uri="{FF2B5EF4-FFF2-40B4-BE49-F238E27FC236}">
                <a16:creationId xmlns:a16="http://schemas.microsoft.com/office/drawing/2014/main" id="{0E9D0E8F-15BD-474E-B086-04851C3D7675}"/>
              </a:ext>
            </a:extLst>
          </p:cNvPr>
          <p:cNvSpPr>
            <a:spLocks noGrp="1"/>
          </p:cNvSpPr>
          <p:nvPr>
            <p:ph idx="1"/>
          </p:nvPr>
        </p:nvSpPr>
        <p:spPr/>
        <p:txBody>
          <a:bodyPr vert="horz" lIns="0" tIns="45720" rIns="91440" bIns="45720" rtlCol="0" anchor="t">
            <a:normAutofit/>
          </a:bodyPr>
          <a:lstStyle/>
          <a:p>
            <a:pPr fontAlgn="base"/>
            <a:r>
              <a:rPr lang="en-US"/>
              <a:t>How should we measure impact in DACs?</a:t>
            </a:r>
          </a:p>
          <a:p>
            <a:pPr lvl="1" fontAlgn="base"/>
            <a:r>
              <a:rPr lang="en-US"/>
              <a:t>What are the right indicators to measure/track? </a:t>
            </a:r>
          </a:p>
          <a:p>
            <a:pPr lvl="1" fontAlgn="base"/>
            <a:r>
              <a:rPr lang="en-US"/>
              <a:t>How do we measure impact in areas where data is less available? I.e. rural areas that are not captured in census data</a:t>
            </a:r>
            <a:endParaRPr lang="en-US" sz="2400"/>
          </a:p>
          <a:p>
            <a:pPr lvl="1" fontAlgn="base"/>
            <a:r>
              <a:rPr lang="en-US"/>
              <a:t>How should we use this data?</a:t>
            </a:r>
            <a:endParaRPr lang="en-US" sz="2400"/>
          </a:p>
          <a:p>
            <a:pPr lvl="2" indent="-172720" fontAlgn="base"/>
            <a:r>
              <a:rPr lang="en-US"/>
              <a:t>How do we ensure we’re collecting data for a purpose, and not just to create a data repository that is never used. </a:t>
            </a:r>
            <a:endParaRPr lang="en-US" sz="2200"/>
          </a:p>
          <a:p>
            <a:pPr lvl="2" indent="-172720" fontAlgn="base"/>
            <a:r>
              <a:rPr lang="en-US"/>
              <a:t>How should we use data to create transparency?</a:t>
            </a:r>
          </a:p>
        </p:txBody>
      </p:sp>
      <p:sp>
        <p:nvSpPr>
          <p:cNvPr id="4" name="Slide Number Placeholder 3">
            <a:extLst>
              <a:ext uri="{FF2B5EF4-FFF2-40B4-BE49-F238E27FC236}">
                <a16:creationId xmlns:a16="http://schemas.microsoft.com/office/drawing/2014/main" id="{9432FA84-E0F4-0F49-8FCE-F671A9035D0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35</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6799612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32D61-4C4F-7D43-BCED-E387FA028907}"/>
              </a:ext>
            </a:extLst>
          </p:cNvPr>
          <p:cNvSpPr>
            <a:spLocks noGrp="1"/>
          </p:cNvSpPr>
          <p:nvPr>
            <p:ph type="title"/>
          </p:nvPr>
        </p:nvSpPr>
        <p:spPr/>
        <p:txBody>
          <a:bodyPr/>
          <a:lstStyle/>
          <a:p>
            <a:r>
              <a:rPr lang="en-US"/>
              <a:t>Questions and Discussion with DACAG</a:t>
            </a:r>
          </a:p>
        </p:txBody>
      </p:sp>
      <p:sp>
        <p:nvSpPr>
          <p:cNvPr id="3" name="Slide Number Placeholder 2">
            <a:extLst>
              <a:ext uri="{FF2B5EF4-FFF2-40B4-BE49-F238E27FC236}">
                <a16:creationId xmlns:a16="http://schemas.microsoft.com/office/drawing/2014/main" id="{5BE1A572-824C-C245-8327-7B13CB090460}"/>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FFFFFF"/>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36</a:t>
            </a:fld>
            <a:endParaRPr kumimoji="0" lang="en-US" sz="9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2943807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EC725-1167-9246-843B-64B13087DF6B}"/>
              </a:ext>
            </a:extLst>
          </p:cNvPr>
          <p:cNvSpPr>
            <a:spLocks noGrp="1"/>
          </p:cNvSpPr>
          <p:nvPr>
            <p:ph type="title"/>
          </p:nvPr>
        </p:nvSpPr>
        <p:spPr>
          <a:xfrm>
            <a:off x="609600" y="226228"/>
            <a:ext cx="10972800" cy="1325563"/>
          </a:xfrm>
        </p:spPr>
        <p:txBody>
          <a:bodyPr/>
          <a:lstStyle/>
          <a:p>
            <a:r>
              <a:rPr lang="en-US" dirty="0"/>
              <a:t>QUESTIONS FOR DACAG re DACs</a:t>
            </a:r>
          </a:p>
        </p:txBody>
      </p:sp>
      <p:sp>
        <p:nvSpPr>
          <p:cNvPr id="3" name="Content Placeholder 2">
            <a:extLst>
              <a:ext uri="{FF2B5EF4-FFF2-40B4-BE49-F238E27FC236}">
                <a16:creationId xmlns:a16="http://schemas.microsoft.com/office/drawing/2014/main" id="{2769F86C-177E-4141-9298-3FB6A56CB119}"/>
              </a:ext>
            </a:extLst>
          </p:cNvPr>
          <p:cNvSpPr>
            <a:spLocks noGrp="1"/>
          </p:cNvSpPr>
          <p:nvPr>
            <p:ph idx="1"/>
          </p:nvPr>
        </p:nvSpPr>
        <p:spPr>
          <a:xfrm>
            <a:off x="609599" y="1691500"/>
            <a:ext cx="10972800" cy="4625172"/>
          </a:xfrm>
        </p:spPr>
        <p:txBody>
          <a:bodyPr>
            <a:normAutofit/>
          </a:bodyPr>
          <a:lstStyle/>
          <a:p>
            <a:r>
              <a:rPr lang="en-US" dirty="0"/>
              <a:t>What do you suggest as a template-like </a:t>
            </a:r>
            <a:r>
              <a:rPr lang="en-US" u="sng" dirty="0"/>
              <a:t>or baseline</a:t>
            </a:r>
            <a:r>
              <a:rPr lang="en-US" dirty="0"/>
              <a:t> DAC definition that allows for flexibility to fit different needs? </a:t>
            </a:r>
          </a:p>
          <a:p>
            <a:r>
              <a:rPr lang="en-US" dirty="0"/>
              <a:t>What </a:t>
            </a:r>
            <a:r>
              <a:rPr lang="en-US" u="sng" dirty="0"/>
              <a:t>data sources do you suggest</a:t>
            </a:r>
            <a:r>
              <a:rPr lang="en-US" dirty="0"/>
              <a:t> we use to identify </a:t>
            </a:r>
            <a:r>
              <a:rPr lang="en-US" u="sng" dirty="0"/>
              <a:t>beneficiaries</a:t>
            </a:r>
            <a:r>
              <a:rPr lang="en-US" dirty="0"/>
              <a:t> beyond </a:t>
            </a:r>
            <a:r>
              <a:rPr lang="en-US" dirty="0" err="1"/>
              <a:t>CalEnviroScreen</a:t>
            </a:r>
            <a:r>
              <a:rPr lang="en-US" dirty="0"/>
              <a:t>?</a:t>
            </a:r>
          </a:p>
          <a:p>
            <a:r>
              <a:rPr lang="en-US" dirty="0"/>
              <a:t>What indicators to </a:t>
            </a:r>
            <a:r>
              <a:rPr lang="en-US" u="sng" dirty="0"/>
              <a:t>track, measure, and evaluate</a:t>
            </a:r>
            <a:r>
              <a:rPr lang="en-US" dirty="0"/>
              <a:t> do you suggest? </a:t>
            </a:r>
          </a:p>
          <a:p>
            <a:r>
              <a:rPr lang="en-US" dirty="0"/>
              <a:t>What approaches do you suggest for us to identify gaps of unmet community needs?</a:t>
            </a:r>
          </a:p>
          <a:p>
            <a:r>
              <a:rPr lang="en-US" dirty="0"/>
              <a:t>What approaches do you suggest for us to inform/alert communities about funding and other opportunities?</a:t>
            </a:r>
          </a:p>
          <a:p>
            <a:endParaRPr lang="en-US" dirty="0"/>
          </a:p>
          <a:p>
            <a:endParaRPr lang="en-US" dirty="0"/>
          </a:p>
        </p:txBody>
      </p:sp>
      <p:sp>
        <p:nvSpPr>
          <p:cNvPr id="4" name="Slide Number Placeholder 3">
            <a:extLst>
              <a:ext uri="{FF2B5EF4-FFF2-40B4-BE49-F238E27FC236}">
                <a16:creationId xmlns:a16="http://schemas.microsoft.com/office/drawing/2014/main" id="{6C4DEBD2-E851-064A-BB57-2832981D508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37</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601125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EC725-1167-9246-843B-64B13087DF6B}"/>
              </a:ext>
            </a:extLst>
          </p:cNvPr>
          <p:cNvSpPr>
            <a:spLocks noGrp="1"/>
          </p:cNvSpPr>
          <p:nvPr>
            <p:ph type="title"/>
          </p:nvPr>
        </p:nvSpPr>
        <p:spPr>
          <a:xfrm>
            <a:off x="609600" y="226228"/>
            <a:ext cx="10972800" cy="1325563"/>
          </a:xfrm>
        </p:spPr>
        <p:txBody>
          <a:bodyPr/>
          <a:lstStyle/>
          <a:p>
            <a:r>
              <a:rPr lang="en-US" dirty="0"/>
              <a:t>QUESTIONS FOR DACAG re Tribes</a:t>
            </a:r>
          </a:p>
        </p:txBody>
      </p:sp>
      <p:sp>
        <p:nvSpPr>
          <p:cNvPr id="3" name="Content Placeholder 2">
            <a:extLst>
              <a:ext uri="{FF2B5EF4-FFF2-40B4-BE49-F238E27FC236}">
                <a16:creationId xmlns:a16="http://schemas.microsoft.com/office/drawing/2014/main" id="{2769F86C-177E-4141-9298-3FB6A56CB119}"/>
              </a:ext>
            </a:extLst>
          </p:cNvPr>
          <p:cNvSpPr>
            <a:spLocks noGrp="1"/>
          </p:cNvSpPr>
          <p:nvPr>
            <p:ph idx="1"/>
          </p:nvPr>
        </p:nvSpPr>
        <p:spPr>
          <a:xfrm>
            <a:off x="609599" y="1775628"/>
            <a:ext cx="10972800" cy="4625172"/>
          </a:xfrm>
        </p:spPr>
        <p:txBody>
          <a:bodyPr>
            <a:normAutofit/>
          </a:bodyPr>
          <a:lstStyle/>
          <a:p>
            <a:r>
              <a:rPr lang="en-US" dirty="0"/>
              <a:t>What </a:t>
            </a:r>
            <a:r>
              <a:rPr lang="en-US" u="sng" dirty="0"/>
              <a:t>sources do you suggest we use</a:t>
            </a:r>
            <a:r>
              <a:rPr lang="en-US" dirty="0"/>
              <a:t> to identify tribal communities? </a:t>
            </a:r>
          </a:p>
          <a:p>
            <a:r>
              <a:rPr lang="en-US" dirty="0"/>
              <a:t>How should we </a:t>
            </a:r>
            <a:r>
              <a:rPr lang="en-US" u="sng" dirty="0"/>
              <a:t>identify</a:t>
            </a:r>
            <a:r>
              <a:rPr lang="en-US" dirty="0"/>
              <a:t> tribal lands that are not federally recognized? </a:t>
            </a:r>
            <a:endParaRPr lang="en-US" sz="2600" dirty="0"/>
          </a:p>
          <a:p>
            <a:r>
              <a:rPr lang="en-US" dirty="0"/>
              <a:t>What are your thoughts about using “all tribal people” instead of, or in conjunction with, “all tribal lands”?</a:t>
            </a:r>
          </a:p>
          <a:p>
            <a:r>
              <a:rPr lang="en-US" dirty="0"/>
              <a:t>What are your thoughts about applying AB 1550’s additional ½ mile radius boundaries to tribal communities to increase opportunity for ?</a:t>
            </a:r>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6C4DEBD2-E851-064A-BB57-2832981D508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38</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833964922"/>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3.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4.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5.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6.xml><?xml version="1.0" encoding="utf-8"?>
<a:theme xmlns:a="http://schemas.openxmlformats.org/drawingml/2006/main" name="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B8F0DD64-EEFB-0C44-A051-C152D4EBFB62}"/>
    </a:ext>
  </a:extLst>
</a:theme>
</file>

<file path=ppt/theme/theme7.xml><?xml version="1.0" encoding="utf-8"?>
<a:theme xmlns:a="http://schemas.openxmlformats.org/drawingml/2006/main" name="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2C779445-2F03-8D4A-B4F7-1E330358FDF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35038410C6DC543B8D3FBA4ACC89650" ma:contentTypeVersion="11" ma:contentTypeDescription="Create a new document." ma:contentTypeScope="" ma:versionID="4817b7098203635bf091a50545498fe5">
  <xsd:schema xmlns:xsd="http://www.w3.org/2001/XMLSchema" xmlns:xs="http://www.w3.org/2001/XMLSchema" xmlns:p="http://schemas.microsoft.com/office/2006/metadata/properties" xmlns:ns1="http://schemas.microsoft.com/sharepoint/v3" xmlns:ns3="35712952-2fc6-4f4f-a924-f4d6513303be" xmlns:ns4="5bfaec93-3092-4921-8232-75eb7714f09e" targetNamespace="http://schemas.microsoft.com/office/2006/metadata/properties" ma:root="true" ma:fieldsID="efee4c2421f5c48bd7fab707ff4a8e5d" ns1:_="" ns3:_="" ns4:_="">
    <xsd:import namespace="http://schemas.microsoft.com/sharepoint/v3"/>
    <xsd:import namespace="35712952-2fc6-4f4f-a924-f4d6513303be"/>
    <xsd:import namespace="5bfaec93-3092-4921-8232-75eb7714f09e"/>
    <xsd:element name="properties">
      <xsd:complexType>
        <xsd:sequence>
          <xsd:element name="documentManagement">
            <xsd:complexType>
              <xsd:all>
                <xsd:element ref="ns1:_ip_UnifiedCompliancePolicyProperties" minOccurs="0"/>
                <xsd:element ref="ns1:_ip_UnifiedCompliancePolicyUIAction"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8" nillable="true" ma:displayName="Unified Compliance Policy Properties" ma:hidden="true" ma:internalName="_ip_UnifiedCompliancePolicyProperties">
      <xsd:simpleType>
        <xsd:restriction base="dms:Note"/>
      </xsd:simpleType>
    </xsd:element>
    <xsd:element name="_ip_UnifiedCompliancePolicyUIAction" ma:index="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5712952-2fc6-4f4f-a924-f4d6513303b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faec93-3092-4921-8232-75eb7714f09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E627A7-8879-4DD6-ADF6-8C4F6EE8B27F}">
  <ds:schemaRefs>
    <ds:schemaRef ds:uri="5bfaec93-3092-4921-8232-75eb7714f09e"/>
    <ds:schemaRef ds:uri="http://schemas.openxmlformats.org/package/2006/metadata/core-properties"/>
    <ds:schemaRef ds:uri="http://purl.org/dc/terms/"/>
    <ds:schemaRef ds:uri="35712952-2fc6-4f4f-a924-f4d6513303be"/>
    <ds:schemaRef ds:uri="http://schemas.microsoft.com/office/2006/documentManagement/types"/>
    <ds:schemaRef ds:uri="http://schemas.microsoft.com/office/infopath/2007/PartnerControls"/>
    <ds:schemaRef ds:uri="http://schemas.microsoft.com/office/2006/metadata/properties"/>
    <ds:schemaRef ds:uri="http://www.w3.org/XML/1998/namespace"/>
    <ds:schemaRef ds:uri="http://schemas.microsoft.com/sharepoint/v3"/>
    <ds:schemaRef ds:uri="http://purl.org/dc/dcmitype/"/>
    <ds:schemaRef ds:uri="http://purl.org/dc/elements/1.1/"/>
  </ds:schemaRefs>
</ds:datastoreItem>
</file>

<file path=customXml/itemProps2.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3.xml><?xml version="1.0" encoding="utf-8"?>
<ds:datastoreItem xmlns:ds="http://schemas.openxmlformats.org/officeDocument/2006/customXml" ds:itemID="{963FE50E-15AE-4DDA-9852-394C8A8245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5712952-2fc6-4f4f-a924-f4d6513303be"/>
    <ds:schemaRef ds:uri="5bfaec93-3092-4921-8232-75eb7714f0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2670</TotalTime>
  <Words>2243</Words>
  <Application>Microsoft Office PowerPoint</Application>
  <PresentationFormat>Widescreen</PresentationFormat>
  <Paragraphs>269</Paragraphs>
  <Slides>38</Slides>
  <Notes>28</Notes>
  <HiddenSlides>0</HiddenSlides>
  <MMClips>0</MMClips>
  <ScaleCrop>false</ScaleCrop>
  <HeadingPairs>
    <vt:vector size="8" baseType="variant">
      <vt:variant>
        <vt:lpstr>Fonts Used</vt:lpstr>
      </vt:variant>
      <vt:variant>
        <vt:i4>6</vt:i4>
      </vt:variant>
      <vt:variant>
        <vt:lpstr>Theme</vt:lpstr>
      </vt:variant>
      <vt:variant>
        <vt:i4>7</vt:i4>
      </vt:variant>
      <vt:variant>
        <vt:lpstr>Embedded OLE Servers</vt:lpstr>
      </vt:variant>
      <vt:variant>
        <vt:i4>1</vt:i4>
      </vt:variant>
      <vt:variant>
        <vt:lpstr>Slide Titles</vt:lpstr>
      </vt:variant>
      <vt:variant>
        <vt:i4>38</vt:i4>
      </vt:variant>
    </vt:vector>
  </HeadingPairs>
  <TitlesOfParts>
    <vt:vector size="52" baseType="lpstr">
      <vt:lpstr>Arial</vt:lpstr>
      <vt:lpstr>Arial Black</vt:lpstr>
      <vt:lpstr>Calibri</vt:lpstr>
      <vt:lpstr>Century Gothic</vt:lpstr>
      <vt:lpstr>Courier New</vt:lpstr>
      <vt:lpstr>Wingdings</vt:lpstr>
      <vt:lpstr>Title/Section</vt:lpstr>
      <vt:lpstr>Content</vt:lpstr>
      <vt:lpstr>Content: blank background</vt:lpstr>
      <vt:lpstr>Blank: Black</vt:lpstr>
      <vt:lpstr>Blank: White</vt:lpstr>
      <vt:lpstr>CPUC White</vt:lpstr>
      <vt:lpstr>CPUC Blue</vt:lpstr>
      <vt:lpstr>Worksheet</vt:lpstr>
      <vt:lpstr>Advancing Energy Equity</vt:lpstr>
      <vt:lpstr>      </vt:lpstr>
      <vt:lpstr>      </vt:lpstr>
      <vt:lpstr>           Disadvantaged Communities</vt:lpstr>
      <vt:lpstr>          DACAG Equity Framework</vt:lpstr>
      <vt:lpstr>IDEA Initiative</vt:lpstr>
      <vt:lpstr>IDEA Initiative</vt:lpstr>
      <vt:lpstr>Planning Considerations</vt:lpstr>
      <vt:lpstr>Additional Equity Efforts</vt:lpstr>
      <vt:lpstr>2015 Resolution</vt:lpstr>
      <vt:lpstr>Commitment to Tribes</vt:lpstr>
      <vt:lpstr>Prior Efforts</vt:lpstr>
      <vt:lpstr>SB 350 Barriers Study</vt:lpstr>
      <vt:lpstr>Current Efforts</vt:lpstr>
      <vt:lpstr>Current Efforts</vt:lpstr>
      <vt:lpstr>Current Efforts </vt:lpstr>
      <vt:lpstr>New Effort </vt:lpstr>
      <vt:lpstr>Observations</vt:lpstr>
      <vt:lpstr>DISADVANTAGED COMMUNITIES:  definitions and data at the CPUC</vt:lpstr>
      <vt:lpstr>Definition of disadvantaged community at the CPUC</vt:lpstr>
      <vt:lpstr>HISTORY OF DISADVANTAGED COMMUNITY DEFINITION AT THE CPUC</vt:lpstr>
      <vt:lpstr>DAC DEFINITION AT THE CPUC</vt:lpstr>
      <vt:lpstr>SELECTED EXAMPLES OF DISADVANTAGED COMMUNITIES DEFINITION AT THE CPUC</vt:lpstr>
      <vt:lpstr>FEEDBACK ON DAC DEFINITION IN  CLIMATE ADAPTATION PROCEEDING</vt:lpstr>
      <vt:lpstr>EXAMPLE OF PARTY COMMENTS IN RESPONSE TO DAC DEFINITION IN CLIMATE ADAPTATION PROCEEDING</vt:lpstr>
      <vt:lpstr>EXAMPLE OF PARTY COMMENTS IN RESPONSE TO DAC DEFINITION IN CLIMATE ADAPTATION PROCEEDING</vt:lpstr>
      <vt:lpstr>ADOPTED DISADVANTAGED COMMUNITY  IN CLIMATE ADAPTATION PROCEEDING</vt:lpstr>
      <vt:lpstr>QUESTIONS FOR DACAG ON DAC DEFINITION</vt:lpstr>
      <vt:lpstr>Data sources to identify vulnerable communities</vt:lpstr>
      <vt:lpstr>WHAT ARE SOURCES TO IDENTIFY VULNERABLE COMMUNITIES BEYOND CALENVIROSCREEN?</vt:lpstr>
      <vt:lpstr>How to identify tribal lands</vt:lpstr>
      <vt:lpstr>HOW TO IDENTIFY TRIBAL LANDS</vt:lpstr>
      <vt:lpstr>Next steps</vt:lpstr>
      <vt:lpstr>TIMELINE OF PARALLEL PROCESSES</vt:lpstr>
      <vt:lpstr>OTHER GAPS FOR FUTURE DISCUSSIONS</vt:lpstr>
      <vt:lpstr>Questions and Discussion with DACAG</vt:lpstr>
      <vt:lpstr>QUESTIONS FOR DACAG re DACs</vt:lpstr>
      <vt:lpstr>QUESTIONS FOR DACAG re Tribes</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Energy Commission</dc:title>
  <dc:creator>Buckley, Lindsay@Energy</dc:creator>
  <cp:lastModifiedBy>Paul, Patty@Energy</cp:lastModifiedBy>
  <cp:revision>373</cp:revision>
  <cp:lastPrinted>2019-12-11T23:19:58Z</cp:lastPrinted>
  <dcterms:created xsi:type="dcterms:W3CDTF">2020-03-06T19:07:21Z</dcterms:created>
  <dcterms:modified xsi:type="dcterms:W3CDTF">2020-10-15T22:00:57Z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0x010100E35038410C6DC543B8D3FBA4ACC89650</vt:lpwstr>
  </property>
</Properties>
</file>