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entation.xml" ContentType="application/vnd.openxmlformats-officedocument.presentationml.presentation.main+xml"/>
  <Override PartName="/ppt/slides/slide10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Layouts/slideLayout1.xml" ContentType="application/vnd.openxmlformats-officedocument.presentationml.slideLayout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2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39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52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4.xml" ContentType="application/vnd.openxmlformats-officedocument.theme+xml"/>
  <Override PartName="/ppt/theme/theme2.xml" ContentType="application/vnd.openxmlformats-officedocument.theme+xml"/>
  <Override PartName="/ppt/commentAuthors.xml" ContentType="application/vnd.openxmlformats-officedocument.presentationml.commentAuthors+xml"/>
  <Override PartName="/ppt/theme/theme1.xml" ContentType="application/vnd.openxmlformats-officedocument.theme+xml"/>
  <Override PartName="/ppt/theme/theme6.xml" ContentType="application/vnd.openxmlformats-officedocument.theme+xml"/>
  <Override PartName="/ppt/notesMasters/notesMaster1.xml" ContentType="application/vnd.openxmlformats-officedocument.presentationml.notesMaster+xml"/>
  <Override PartName="/ppt/theme/theme3.xml" ContentType="application/vnd.openxmlformats-officedocument.theme+xml"/>
  <Override PartName="/ppt/handoutMasters/handoutMaster1.xml" ContentType="application/vnd.openxmlformats-officedocument.presentationml.handoutMaster+xml"/>
  <Override PartName="/ppt/theme/theme5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theme/theme7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14" r:id="rId2"/>
    <p:sldMasterId id="2147483703" r:id="rId3"/>
    <p:sldMasterId id="2147483659" r:id="rId4"/>
    <p:sldMasterId id="2147483670" r:id="rId5"/>
    <p:sldMasterId id="2147483681" r:id="rId6"/>
    <p:sldMasterId id="2147483692" r:id="rId7"/>
  </p:sldMasterIdLst>
  <p:notesMasterIdLst>
    <p:notesMasterId r:id="rId20"/>
  </p:notesMasterIdLst>
  <p:handoutMasterIdLst>
    <p:handoutMasterId r:id="rId21"/>
  </p:handoutMasterIdLst>
  <p:sldIdLst>
    <p:sldId id="256" r:id="rId8"/>
    <p:sldId id="273" r:id="rId9"/>
    <p:sldId id="267" r:id="rId10"/>
    <p:sldId id="301" r:id="rId11"/>
    <p:sldId id="302" r:id="rId12"/>
    <p:sldId id="268" r:id="rId13"/>
    <p:sldId id="298" r:id="rId14"/>
    <p:sldId id="306" r:id="rId15"/>
    <p:sldId id="307" r:id="rId16"/>
    <p:sldId id="303" r:id="rId17"/>
    <p:sldId id="304" r:id="rId18"/>
    <p:sldId id="305" r:id="rId19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F47978D9-6EC3-4097-AC0C-9CA2E1B0693C}">
          <p14:sldIdLst>
            <p14:sldId id="256"/>
            <p14:sldId id="273"/>
            <p14:sldId id="267"/>
            <p14:sldId id="301"/>
            <p14:sldId id="302"/>
            <p14:sldId id="268"/>
            <p14:sldId id="298"/>
            <p14:sldId id="306"/>
            <p14:sldId id="307"/>
            <p14:sldId id="303"/>
            <p14:sldId id="304"/>
            <p14:sldId id="305"/>
          </p14:sldIdLst>
        </p14:section>
      </p14:section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daniel evan johnson" initials="dej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 autoAdjust="0"/>
    <p:restoredTop sz="86216" autoAdjust="0"/>
  </p:normalViewPr>
  <p:slideViewPr>
    <p:cSldViewPr>
      <p:cViewPr varScale="1">
        <p:scale>
          <a:sx n="90" d="100"/>
          <a:sy n="90" d="100"/>
        </p:scale>
        <p:origin x="-96" y="-2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884"/>
    </p:cViewPr>
  </p:outlineViewPr>
  <p:notesTextViewPr>
    <p:cViewPr>
      <p:scale>
        <a:sx n="125" d="100"/>
        <a:sy n="125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9" d="100"/>
          <a:sy n="79" d="100"/>
        </p:scale>
        <p:origin x="-2046" y="-96"/>
      </p:cViewPr>
      <p:guideLst>
        <p:guide orient="horz" pos="2928"/>
        <p:guide pos="2209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handoutMaster" Target="handoutMasters/handoutMaster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notesMaster" Target="notesMasters/notesMaster1.xml"/><Relationship Id="rId29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presProps" Target="presProps.xml"/><Relationship Id="rId28" Type="http://schemas.openxmlformats.org/officeDocument/2006/relationships/customXml" Target="../customXml/item2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commentAuthors" Target="commentAuthors.xml"/><Relationship Id="rId27" Type="http://schemas.openxmlformats.org/officeDocument/2006/relationships/customXml" Target="../customXml/item1.xml"/><Relationship Id="rId30" Type="http://schemas.openxmlformats.org/officeDocument/2006/relationships/customXml" Target="../customXml/item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37840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9" y="0"/>
            <a:ext cx="3037840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r">
              <a:defRPr sz="1200"/>
            </a:lvl1pPr>
          </a:lstStyle>
          <a:p>
            <a:fld id="{79311E63-CF35-4E77-A460-BF74D4B1D009}" type="datetimeFigureOut">
              <a:rPr lang="en-US" smtClean="0"/>
              <a:pPr/>
              <a:t>4/13/2015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8829967"/>
            <a:ext cx="3037840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9" y="8829967"/>
            <a:ext cx="3037840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r">
              <a:defRPr sz="1200"/>
            </a:lvl1pPr>
          </a:lstStyle>
          <a:p>
            <a:fld id="{1FFCF779-14D2-45FC-9231-72AE3FAF60F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81961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37840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9" y="0"/>
            <a:ext cx="3037840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r">
              <a:defRPr sz="1200"/>
            </a:lvl1pPr>
          </a:lstStyle>
          <a:p>
            <a:fld id="{2583B0B6-A088-4AE6-BEFF-D5010D0854B6}" type="datetimeFigureOut">
              <a:rPr lang="en-US" smtClean="0"/>
              <a:pPr/>
              <a:t>4/13/2015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9788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46" tIns="46223" rIns="92446" bIns="46223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1" y="4415790"/>
            <a:ext cx="5608320" cy="4183380"/>
          </a:xfrm>
          <a:prstGeom prst="rect">
            <a:avLst/>
          </a:prstGeom>
        </p:spPr>
        <p:txBody>
          <a:bodyPr vert="horz" lIns="92446" tIns="46223" rIns="92446" bIns="46223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8829967"/>
            <a:ext cx="3037840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9" y="8829967"/>
            <a:ext cx="3037840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r">
              <a:defRPr sz="1200"/>
            </a:lvl1pPr>
          </a:lstStyle>
          <a:p>
            <a:fld id="{75D243A2-0132-4263-B7BE-472BF8E6D1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79852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Consumer-focused</a:t>
            </a:r>
            <a:r>
              <a:rPr lang="en-US" baseline="0" dirty="0" smtClean="0"/>
              <a:t> driving data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D243A2-0132-4263-B7BE-472BF8E6D1F7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57558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 smtClean="0"/>
              <a:t>Data will need to be weather normalized, but CEC can do that</a:t>
            </a:r>
          </a:p>
          <a:p>
            <a:r>
              <a:rPr lang="en-US" baseline="0" dirty="0" smtClean="0"/>
              <a:t>Much if not all of the same data is needed for long term demand forecasting</a:t>
            </a:r>
          </a:p>
          <a:p>
            <a:r>
              <a:rPr lang="en-US" baseline="0" dirty="0" smtClean="0"/>
              <a:t>Level of detail (aka “granularity”) depends on specific planning &amp; tracking needs</a:t>
            </a:r>
          </a:p>
          <a:p>
            <a:r>
              <a:rPr lang="en-US" baseline="0" dirty="0" smtClean="0"/>
              <a:t>Need time series data to track trends (aka “progress”)</a:t>
            </a:r>
          </a:p>
          <a:p>
            <a:r>
              <a:rPr lang="en-US" baseline="0" dirty="0" smtClean="0"/>
              <a:t>Need demographic data to establish counter </a:t>
            </a:r>
            <a:r>
              <a:rPr lang="en-US" baseline="0" dirty="0" err="1" smtClean="0"/>
              <a:t>factuals</a:t>
            </a:r>
            <a:endParaRPr lang="en-US" baseline="0" smtClean="0"/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D243A2-0132-4263-B7BE-472BF8E6D1F7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39015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5400" y="28956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effectLst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685800" y="1978225"/>
            <a:ext cx="7772400" cy="615553"/>
          </a:xfrm>
        </p:spPr>
        <p:txBody>
          <a:bodyPr>
            <a:sp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3754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Placeholder 18"/>
          <p:cNvSpPr>
            <a:spLocks noGrp="1"/>
          </p:cNvSpPr>
          <p:nvPr>
            <p:ph type="body" sz="quarter" idx="15"/>
          </p:nvPr>
        </p:nvSpPr>
        <p:spPr>
          <a:xfrm>
            <a:off x="152400" y="838200"/>
            <a:ext cx="77724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/>
          <a:lstStyle>
            <a:lvl1pPr>
              <a:defRPr sz="24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3" name="Text Placeholder 18"/>
          <p:cNvSpPr>
            <a:spLocks noGrp="1"/>
          </p:cNvSpPr>
          <p:nvPr>
            <p:ph type="body" sz="quarter" idx="16"/>
          </p:nvPr>
        </p:nvSpPr>
        <p:spPr>
          <a:xfrm>
            <a:off x="152400" y="1295400"/>
            <a:ext cx="77724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5" name="Text Placeholder 18"/>
          <p:cNvSpPr>
            <a:spLocks noGrp="1"/>
          </p:cNvSpPr>
          <p:nvPr>
            <p:ph type="body" sz="quarter" idx="17"/>
          </p:nvPr>
        </p:nvSpPr>
        <p:spPr>
          <a:xfrm>
            <a:off x="152400" y="2743200"/>
            <a:ext cx="77724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/>
          <a:lstStyle>
            <a:lvl1pPr>
              <a:defRPr sz="24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6" name="Text Placeholder 18"/>
          <p:cNvSpPr>
            <a:spLocks noGrp="1"/>
          </p:cNvSpPr>
          <p:nvPr>
            <p:ph type="body" sz="quarter" idx="18"/>
          </p:nvPr>
        </p:nvSpPr>
        <p:spPr>
          <a:xfrm>
            <a:off x="152400" y="3200400"/>
            <a:ext cx="77724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7" name="Text Placeholder 18"/>
          <p:cNvSpPr>
            <a:spLocks noGrp="1"/>
          </p:cNvSpPr>
          <p:nvPr>
            <p:ph type="body" sz="quarter" idx="19"/>
          </p:nvPr>
        </p:nvSpPr>
        <p:spPr>
          <a:xfrm>
            <a:off x="152400" y="4648200"/>
            <a:ext cx="77724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/>
          <a:lstStyle>
            <a:lvl1pPr>
              <a:defRPr sz="24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8" name="Text Placeholder 18"/>
          <p:cNvSpPr>
            <a:spLocks noGrp="1"/>
          </p:cNvSpPr>
          <p:nvPr>
            <p:ph type="body" sz="quarter" idx="20"/>
          </p:nvPr>
        </p:nvSpPr>
        <p:spPr>
          <a:xfrm>
            <a:off x="152400" y="5105400"/>
            <a:ext cx="77724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30" name="Title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58286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196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895607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effectLst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12497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43400" y="838200"/>
            <a:ext cx="3581400" cy="5410200"/>
          </a:xfrm>
          <a:prstGeom prst="rect">
            <a:avLst/>
          </a:prstGeom>
        </p:spPr>
        <p:txBody>
          <a:bodyPr/>
          <a:lstStyle>
            <a:lvl1pPr>
              <a:defRPr sz="2800">
                <a:effectLst/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Text Placeholder 18"/>
          <p:cNvSpPr>
            <a:spLocks noGrp="1"/>
          </p:cNvSpPr>
          <p:nvPr>
            <p:ph type="body" sz="quarter" idx="15"/>
          </p:nvPr>
        </p:nvSpPr>
        <p:spPr>
          <a:xfrm>
            <a:off x="76200" y="838200"/>
            <a:ext cx="41148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/>
          <a:lstStyle>
            <a:lvl1pPr>
              <a:defRPr sz="24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Text Placeholder 18"/>
          <p:cNvSpPr>
            <a:spLocks noGrp="1"/>
          </p:cNvSpPr>
          <p:nvPr>
            <p:ph type="body" sz="quarter" idx="16"/>
          </p:nvPr>
        </p:nvSpPr>
        <p:spPr>
          <a:xfrm>
            <a:off x="76200" y="1295400"/>
            <a:ext cx="41148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18"/>
          <p:cNvSpPr>
            <a:spLocks noGrp="1"/>
          </p:cNvSpPr>
          <p:nvPr>
            <p:ph type="body" sz="quarter" idx="17"/>
          </p:nvPr>
        </p:nvSpPr>
        <p:spPr>
          <a:xfrm>
            <a:off x="76200" y="2743200"/>
            <a:ext cx="41148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/>
          <a:lstStyle>
            <a:lvl1pPr>
              <a:defRPr sz="24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7" name="Text Placeholder 18"/>
          <p:cNvSpPr>
            <a:spLocks noGrp="1"/>
          </p:cNvSpPr>
          <p:nvPr>
            <p:ph type="body" sz="quarter" idx="18"/>
          </p:nvPr>
        </p:nvSpPr>
        <p:spPr>
          <a:xfrm>
            <a:off x="76200" y="3200400"/>
            <a:ext cx="41148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ext Placeholder 18"/>
          <p:cNvSpPr>
            <a:spLocks noGrp="1"/>
          </p:cNvSpPr>
          <p:nvPr>
            <p:ph type="body" sz="quarter" idx="19"/>
          </p:nvPr>
        </p:nvSpPr>
        <p:spPr>
          <a:xfrm>
            <a:off x="76200" y="4648200"/>
            <a:ext cx="41148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/>
          <a:lstStyle>
            <a:lvl1pPr>
              <a:defRPr sz="24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20"/>
          </p:nvPr>
        </p:nvSpPr>
        <p:spPr>
          <a:xfrm>
            <a:off x="76200" y="5105400"/>
            <a:ext cx="41148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464001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" y="1066800"/>
            <a:ext cx="4114800" cy="5334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effectLst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400" y="1600200"/>
            <a:ext cx="4114800" cy="5105400"/>
          </a:xfrm>
          <a:prstGeom prst="rect">
            <a:avLst/>
          </a:prstGeom>
        </p:spPr>
        <p:txBody>
          <a:bodyPr/>
          <a:lstStyle>
            <a:lvl1pPr>
              <a:defRPr sz="2400">
                <a:effectLst/>
              </a:defRPr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1" y="1066800"/>
            <a:ext cx="3733800" cy="5334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effectLst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1" y="1600200"/>
            <a:ext cx="3733800" cy="5105400"/>
          </a:xfrm>
          <a:prstGeom prst="rect">
            <a:avLst/>
          </a:prstGeom>
        </p:spPr>
        <p:txBody>
          <a:bodyPr/>
          <a:lstStyle>
            <a:lvl1pPr>
              <a:defRPr sz="2400">
                <a:effectLst/>
              </a:defRPr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16901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86879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88136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9" y="273050"/>
            <a:ext cx="33131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8" y="273057"/>
            <a:ext cx="4273551" cy="5853113"/>
          </a:xfrm>
          <a:prstGeom prst="rect">
            <a:avLst/>
          </a:prstGeom>
        </p:spPr>
        <p:txBody>
          <a:bodyPr/>
          <a:lstStyle>
            <a:lvl1pPr>
              <a:defRPr sz="3200">
                <a:effectLst/>
              </a:defRPr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9" y="1435107"/>
            <a:ext cx="33131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152797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47244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71600" y="609600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effectLst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71600" y="5334000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9622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2843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5400" y="28956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effectLst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685800" y="1978225"/>
            <a:ext cx="7772400" cy="615553"/>
          </a:xfrm>
        </p:spPr>
        <p:txBody>
          <a:bodyPr>
            <a:sp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44776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3528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84314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Placeholder 18"/>
          <p:cNvSpPr>
            <a:spLocks noGrp="1"/>
          </p:cNvSpPr>
          <p:nvPr>
            <p:ph type="body" sz="quarter" idx="15"/>
          </p:nvPr>
        </p:nvSpPr>
        <p:spPr>
          <a:xfrm>
            <a:off x="152400" y="838200"/>
            <a:ext cx="77724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rmAutofit/>
          </a:bodyPr>
          <a:lstStyle>
            <a:lvl1pPr>
              <a:defRPr sz="22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3" name="Text Placeholder 18"/>
          <p:cNvSpPr>
            <a:spLocks noGrp="1"/>
          </p:cNvSpPr>
          <p:nvPr>
            <p:ph type="body" sz="quarter" idx="16"/>
          </p:nvPr>
        </p:nvSpPr>
        <p:spPr>
          <a:xfrm>
            <a:off x="152400" y="1295400"/>
            <a:ext cx="77724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5" name="Text Placeholder 18"/>
          <p:cNvSpPr>
            <a:spLocks noGrp="1"/>
          </p:cNvSpPr>
          <p:nvPr>
            <p:ph type="body" sz="quarter" idx="17"/>
          </p:nvPr>
        </p:nvSpPr>
        <p:spPr>
          <a:xfrm>
            <a:off x="152400" y="2743200"/>
            <a:ext cx="77724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rmAutofit/>
          </a:bodyPr>
          <a:lstStyle>
            <a:lvl1pPr>
              <a:defRPr sz="22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6" name="Text Placeholder 18"/>
          <p:cNvSpPr>
            <a:spLocks noGrp="1"/>
          </p:cNvSpPr>
          <p:nvPr>
            <p:ph type="body" sz="quarter" idx="18"/>
          </p:nvPr>
        </p:nvSpPr>
        <p:spPr>
          <a:xfrm>
            <a:off x="152400" y="3200400"/>
            <a:ext cx="77724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7" name="Text Placeholder 18"/>
          <p:cNvSpPr>
            <a:spLocks noGrp="1"/>
          </p:cNvSpPr>
          <p:nvPr>
            <p:ph type="body" sz="quarter" idx="19"/>
          </p:nvPr>
        </p:nvSpPr>
        <p:spPr>
          <a:xfrm>
            <a:off x="152400" y="4648200"/>
            <a:ext cx="77724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rmAutofit/>
          </a:bodyPr>
          <a:lstStyle>
            <a:lvl1pPr>
              <a:defRPr sz="22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8" name="Text Placeholder 18"/>
          <p:cNvSpPr>
            <a:spLocks noGrp="1"/>
          </p:cNvSpPr>
          <p:nvPr>
            <p:ph type="body" sz="quarter" idx="20"/>
          </p:nvPr>
        </p:nvSpPr>
        <p:spPr>
          <a:xfrm>
            <a:off x="152400" y="5105400"/>
            <a:ext cx="77724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30" name="Title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76430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196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895607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effectLst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292358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43400" y="838200"/>
            <a:ext cx="3581400" cy="5410200"/>
          </a:xfrm>
          <a:prstGeom prst="rect">
            <a:avLst/>
          </a:prstGeom>
        </p:spPr>
        <p:txBody>
          <a:bodyPr/>
          <a:lstStyle>
            <a:lvl1pPr>
              <a:defRPr sz="2800">
                <a:effectLst/>
              </a:defRPr>
            </a:lvl1pPr>
            <a:lvl2pPr>
              <a:defRPr sz="2400">
                <a:solidFill>
                  <a:schemeClr val="tx2"/>
                </a:solidFill>
              </a:defRPr>
            </a:lvl2pPr>
            <a:lvl3pPr>
              <a:defRPr sz="2000">
                <a:solidFill>
                  <a:schemeClr val="tx2"/>
                </a:solidFill>
              </a:defRPr>
            </a:lvl3pPr>
            <a:lvl4pPr>
              <a:defRPr sz="1800">
                <a:solidFill>
                  <a:schemeClr val="tx2"/>
                </a:solidFill>
              </a:defRPr>
            </a:lvl4pPr>
            <a:lvl5pPr>
              <a:defRPr sz="1800">
                <a:solidFill>
                  <a:schemeClr val="tx2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Text Placeholder 18"/>
          <p:cNvSpPr>
            <a:spLocks noGrp="1"/>
          </p:cNvSpPr>
          <p:nvPr>
            <p:ph type="body" sz="quarter" idx="15"/>
          </p:nvPr>
        </p:nvSpPr>
        <p:spPr>
          <a:xfrm>
            <a:off x="76200" y="838200"/>
            <a:ext cx="41148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Autofit/>
          </a:bodyPr>
          <a:lstStyle>
            <a:lvl1pPr>
              <a:defRPr sz="22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Text Placeholder 18"/>
          <p:cNvSpPr>
            <a:spLocks noGrp="1"/>
          </p:cNvSpPr>
          <p:nvPr>
            <p:ph type="body" sz="quarter" idx="16"/>
          </p:nvPr>
        </p:nvSpPr>
        <p:spPr>
          <a:xfrm>
            <a:off x="76200" y="1295400"/>
            <a:ext cx="41148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18"/>
          <p:cNvSpPr>
            <a:spLocks noGrp="1"/>
          </p:cNvSpPr>
          <p:nvPr>
            <p:ph type="body" sz="quarter" idx="17"/>
          </p:nvPr>
        </p:nvSpPr>
        <p:spPr>
          <a:xfrm>
            <a:off x="76200" y="2743200"/>
            <a:ext cx="41148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Autofit/>
          </a:bodyPr>
          <a:lstStyle>
            <a:lvl1pPr>
              <a:defRPr sz="22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7" name="Text Placeholder 18"/>
          <p:cNvSpPr>
            <a:spLocks noGrp="1"/>
          </p:cNvSpPr>
          <p:nvPr>
            <p:ph type="body" sz="quarter" idx="18"/>
          </p:nvPr>
        </p:nvSpPr>
        <p:spPr>
          <a:xfrm>
            <a:off x="76200" y="3200400"/>
            <a:ext cx="41148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8" name="Text Placeholder 18"/>
          <p:cNvSpPr>
            <a:spLocks noGrp="1"/>
          </p:cNvSpPr>
          <p:nvPr>
            <p:ph type="body" sz="quarter" idx="19"/>
          </p:nvPr>
        </p:nvSpPr>
        <p:spPr>
          <a:xfrm>
            <a:off x="76200" y="4648200"/>
            <a:ext cx="41148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Autofit/>
          </a:bodyPr>
          <a:lstStyle>
            <a:lvl1pPr>
              <a:defRPr sz="22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20"/>
          </p:nvPr>
        </p:nvSpPr>
        <p:spPr>
          <a:xfrm>
            <a:off x="76200" y="5105400"/>
            <a:ext cx="41148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130681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" y="1066800"/>
            <a:ext cx="4114800" cy="5334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effectLst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400" y="1600200"/>
            <a:ext cx="4114800" cy="5105400"/>
          </a:xfrm>
          <a:prstGeom prst="rect">
            <a:avLst/>
          </a:prstGeom>
        </p:spPr>
        <p:txBody>
          <a:bodyPr/>
          <a:lstStyle>
            <a:lvl1pPr>
              <a:defRPr sz="2400">
                <a:effectLst/>
              </a:defRPr>
            </a:lvl1pPr>
            <a:lvl2pPr>
              <a:defRPr sz="2000">
                <a:solidFill>
                  <a:schemeClr val="tx2"/>
                </a:solidFill>
              </a:defRPr>
            </a:lvl2pPr>
            <a:lvl3pPr>
              <a:defRPr sz="1800">
                <a:solidFill>
                  <a:schemeClr val="tx2"/>
                </a:solidFill>
              </a:defRPr>
            </a:lvl3pPr>
            <a:lvl4pPr>
              <a:defRPr sz="1600">
                <a:solidFill>
                  <a:schemeClr val="tx2"/>
                </a:solidFill>
              </a:defRPr>
            </a:lvl4pPr>
            <a:lvl5pPr>
              <a:defRPr sz="1600">
                <a:solidFill>
                  <a:schemeClr val="tx2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1" y="1066800"/>
            <a:ext cx="3733800" cy="5334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effectLst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1" y="1600200"/>
            <a:ext cx="3733800" cy="5105400"/>
          </a:xfrm>
          <a:prstGeom prst="rect">
            <a:avLst/>
          </a:prstGeom>
        </p:spPr>
        <p:txBody>
          <a:bodyPr/>
          <a:lstStyle>
            <a:lvl1pPr>
              <a:defRPr sz="2400">
                <a:effectLst/>
              </a:defRPr>
            </a:lvl1pPr>
            <a:lvl2pPr>
              <a:defRPr sz="2000">
                <a:solidFill>
                  <a:schemeClr val="tx2"/>
                </a:solidFill>
              </a:defRPr>
            </a:lvl2pPr>
            <a:lvl3pPr>
              <a:defRPr sz="1800">
                <a:solidFill>
                  <a:schemeClr val="tx2"/>
                </a:solidFill>
              </a:defRPr>
            </a:lvl3pPr>
            <a:lvl4pPr>
              <a:defRPr sz="1600">
                <a:solidFill>
                  <a:schemeClr val="tx2"/>
                </a:solidFill>
              </a:defRPr>
            </a:lvl4pPr>
            <a:lvl5pPr>
              <a:defRPr sz="1600">
                <a:solidFill>
                  <a:schemeClr val="tx2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46300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23284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8626373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9" y="273050"/>
            <a:ext cx="33131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8" y="273057"/>
            <a:ext cx="4273551" cy="5853113"/>
          </a:xfrm>
          <a:prstGeom prst="rect">
            <a:avLst/>
          </a:prstGeom>
        </p:spPr>
        <p:txBody>
          <a:bodyPr/>
          <a:lstStyle>
            <a:lvl1pPr>
              <a:defRPr sz="3200">
                <a:effectLst/>
              </a:defRPr>
            </a:lvl1pPr>
            <a:lvl2pPr>
              <a:defRPr sz="2800">
                <a:solidFill>
                  <a:schemeClr val="tx2"/>
                </a:solidFill>
              </a:defRPr>
            </a:lvl2pPr>
            <a:lvl3pPr>
              <a:defRPr sz="2400">
                <a:solidFill>
                  <a:schemeClr val="tx2"/>
                </a:solidFill>
              </a:defRPr>
            </a:lvl3pPr>
            <a:lvl4pPr>
              <a:defRPr sz="2000">
                <a:solidFill>
                  <a:schemeClr val="tx2"/>
                </a:solidFill>
              </a:defRPr>
            </a:lvl4pPr>
            <a:lvl5pPr>
              <a:defRPr sz="20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9" y="1435107"/>
            <a:ext cx="33131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40782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47244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71600" y="609600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effectLst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71600" y="5334000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944687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211567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3528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effectLst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867392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Placeholder 18"/>
          <p:cNvSpPr>
            <a:spLocks noGrp="1"/>
          </p:cNvSpPr>
          <p:nvPr>
            <p:ph type="body" sz="quarter" idx="15"/>
          </p:nvPr>
        </p:nvSpPr>
        <p:spPr>
          <a:xfrm>
            <a:off x="152400" y="838200"/>
            <a:ext cx="77724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rmAutofit/>
          </a:bodyPr>
          <a:lstStyle>
            <a:lvl1pPr>
              <a:defRPr sz="22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3" name="Text Placeholder 18"/>
          <p:cNvSpPr>
            <a:spLocks noGrp="1"/>
          </p:cNvSpPr>
          <p:nvPr>
            <p:ph type="body" sz="quarter" idx="16"/>
          </p:nvPr>
        </p:nvSpPr>
        <p:spPr>
          <a:xfrm>
            <a:off x="152400" y="1295400"/>
            <a:ext cx="77724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5" name="Text Placeholder 18"/>
          <p:cNvSpPr>
            <a:spLocks noGrp="1"/>
          </p:cNvSpPr>
          <p:nvPr>
            <p:ph type="body" sz="quarter" idx="17"/>
          </p:nvPr>
        </p:nvSpPr>
        <p:spPr>
          <a:xfrm>
            <a:off x="152400" y="2743200"/>
            <a:ext cx="77724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rmAutofit/>
          </a:bodyPr>
          <a:lstStyle>
            <a:lvl1pPr>
              <a:defRPr sz="22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6" name="Text Placeholder 18"/>
          <p:cNvSpPr>
            <a:spLocks noGrp="1"/>
          </p:cNvSpPr>
          <p:nvPr>
            <p:ph type="body" sz="quarter" idx="18"/>
          </p:nvPr>
        </p:nvSpPr>
        <p:spPr>
          <a:xfrm>
            <a:off x="152400" y="3200400"/>
            <a:ext cx="77724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7" name="Text Placeholder 18"/>
          <p:cNvSpPr>
            <a:spLocks noGrp="1"/>
          </p:cNvSpPr>
          <p:nvPr>
            <p:ph type="body" sz="quarter" idx="19"/>
          </p:nvPr>
        </p:nvSpPr>
        <p:spPr>
          <a:xfrm>
            <a:off x="152400" y="4648200"/>
            <a:ext cx="77724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rmAutofit/>
          </a:bodyPr>
          <a:lstStyle>
            <a:lvl1pPr>
              <a:defRPr sz="22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8" name="Text Placeholder 18"/>
          <p:cNvSpPr>
            <a:spLocks noGrp="1"/>
          </p:cNvSpPr>
          <p:nvPr>
            <p:ph type="body" sz="quarter" idx="20"/>
          </p:nvPr>
        </p:nvSpPr>
        <p:spPr>
          <a:xfrm>
            <a:off x="152400" y="5105400"/>
            <a:ext cx="77724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30" name="Title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383261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196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895607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effectLst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1011497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43400" y="838200"/>
            <a:ext cx="3581400" cy="5410200"/>
          </a:xfrm>
          <a:prstGeom prst="rect">
            <a:avLst/>
          </a:prstGeom>
        </p:spPr>
        <p:txBody>
          <a:bodyPr/>
          <a:lstStyle>
            <a:lvl1pPr>
              <a:defRPr sz="2800">
                <a:effectLst/>
              </a:defRPr>
            </a:lvl1pPr>
            <a:lvl2pPr>
              <a:defRPr sz="2400">
                <a:solidFill>
                  <a:schemeClr val="tx2"/>
                </a:solidFill>
              </a:defRPr>
            </a:lvl2pPr>
            <a:lvl3pPr>
              <a:defRPr sz="2000">
                <a:solidFill>
                  <a:schemeClr val="tx2"/>
                </a:solidFill>
              </a:defRPr>
            </a:lvl3pPr>
            <a:lvl4pPr>
              <a:defRPr sz="1800">
                <a:solidFill>
                  <a:schemeClr val="tx2"/>
                </a:solidFill>
              </a:defRPr>
            </a:lvl4pPr>
            <a:lvl5pPr>
              <a:defRPr sz="1800">
                <a:solidFill>
                  <a:schemeClr val="tx2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Text Placeholder 18"/>
          <p:cNvSpPr>
            <a:spLocks noGrp="1"/>
          </p:cNvSpPr>
          <p:nvPr>
            <p:ph type="body" sz="quarter" idx="15"/>
          </p:nvPr>
        </p:nvSpPr>
        <p:spPr>
          <a:xfrm>
            <a:off x="76200" y="838200"/>
            <a:ext cx="41148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Autofit/>
          </a:bodyPr>
          <a:lstStyle>
            <a:lvl1pPr>
              <a:defRPr sz="22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Text Placeholder 18"/>
          <p:cNvSpPr>
            <a:spLocks noGrp="1"/>
          </p:cNvSpPr>
          <p:nvPr>
            <p:ph type="body" sz="quarter" idx="16"/>
          </p:nvPr>
        </p:nvSpPr>
        <p:spPr>
          <a:xfrm>
            <a:off x="76200" y="1295400"/>
            <a:ext cx="41148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18"/>
          <p:cNvSpPr>
            <a:spLocks noGrp="1"/>
          </p:cNvSpPr>
          <p:nvPr>
            <p:ph type="body" sz="quarter" idx="17"/>
          </p:nvPr>
        </p:nvSpPr>
        <p:spPr>
          <a:xfrm>
            <a:off x="76200" y="2743200"/>
            <a:ext cx="41148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Autofit/>
          </a:bodyPr>
          <a:lstStyle>
            <a:lvl1pPr>
              <a:defRPr sz="22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7" name="Text Placeholder 18"/>
          <p:cNvSpPr>
            <a:spLocks noGrp="1"/>
          </p:cNvSpPr>
          <p:nvPr>
            <p:ph type="body" sz="quarter" idx="18"/>
          </p:nvPr>
        </p:nvSpPr>
        <p:spPr>
          <a:xfrm>
            <a:off x="76200" y="3200400"/>
            <a:ext cx="41148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8" name="Text Placeholder 18"/>
          <p:cNvSpPr>
            <a:spLocks noGrp="1"/>
          </p:cNvSpPr>
          <p:nvPr>
            <p:ph type="body" sz="quarter" idx="19"/>
          </p:nvPr>
        </p:nvSpPr>
        <p:spPr>
          <a:xfrm>
            <a:off x="76200" y="4648200"/>
            <a:ext cx="41148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Autofit/>
          </a:bodyPr>
          <a:lstStyle>
            <a:lvl1pPr>
              <a:defRPr sz="22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20"/>
          </p:nvPr>
        </p:nvSpPr>
        <p:spPr>
          <a:xfrm>
            <a:off x="76200" y="5105400"/>
            <a:ext cx="41148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2736225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" y="1066800"/>
            <a:ext cx="4114800" cy="5334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effectLst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400" y="1600200"/>
            <a:ext cx="4114800" cy="5105400"/>
          </a:xfrm>
          <a:prstGeom prst="rect">
            <a:avLst/>
          </a:prstGeom>
        </p:spPr>
        <p:txBody>
          <a:bodyPr/>
          <a:lstStyle>
            <a:lvl1pPr>
              <a:defRPr sz="2400">
                <a:effectLst/>
              </a:defRPr>
            </a:lvl1pPr>
            <a:lvl2pPr>
              <a:defRPr sz="2000">
                <a:solidFill>
                  <a:schemeClr val="tx2"/>
                </a:solidFill>
              </a:defRPr>
            </a:lvl2pPr>
            <a:lvl3pPr>
              <a:defRPr sz="1800">
                <a:solidFill>
                  <a:schemeClr val="tx2"/>
                </a:solidFill>
              </a:defRPr>
            </a:lvl3pPr>
            <a:lvl4pPr>
              <a:defRPr sz="1600">
                <a:solidFill>
                  <a:schemeClr val="tx2"/>
                </a:solidFill>
              </a:defRPr>
            </a:lvl4pPr>
            <a:lvl5pPr>
              <a:defRPr sz="1600">
                <a:solidFill>
                  <a:schemeClr val="tx2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1" y="1066800"/>
            <a:ext cx="3733800" cy="5334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effectLst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1" y="1600200"/>
            <a:ext cx="3733800" cy="5105400"/>
          </a:xfrm>
          <a:prstGeom prst="rect">
            <a:avLst/>
          </a:prstGeom>
        </p:spPr>
        <p:txBody>
          <a:bodyPr/>
          <a:lstStyle>
            <a:lvl1pPr>
              <a:defRPr sz="2400">
                <a:effectLst/>
              </a:defRPr>
            </a:lvl1pPr>
            <a:lvl2pPr>
              <a:defRPr sz="2000">
                <a:solidFill>
                  <a:schemeClr val="tx2"/>
                </a:solidFill>
              </a:defRPr>
            </a:lvl2pPr>
            <a:lvl3pPr>
              <a:defRPr sz="1800">
                <a:solidFill>
                  <a:schemeClr val="tx2"/>
                </a:solidFill>
              </a:defRPr>
            </a:lvl3pPr>
            <a:lvl4pPr>
              <a:defRPr sz="1600">
                <a:solidFill>
                  <a:schemeClr val="tx2"/>
                </a:solidFill>
              </a:defRPr>
            </a:lvl4pPr>
            <a:lvl5pPr>
              <a:defRPr sz="1600">
                <a:solidFill>
                  <a:schemeClr val="tx2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848600" y="6356357"/>
            <a:ext cx="381000" cy="365125"/>
          </a:xfrm>
          <a:prstGeom prst="ellipse">
            <a:avLst/>
          </a:prstGeom>
        </p:spPr>
        <p:txBody>
          <a:bodyPr/>
          <a:lstStyle/>
          <a:p>
            <a:fld id="{DF712D27-6ACC-4042-8248-1124707427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519953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848600" y="6356357"/>
            <a:ext cx="381000" cy="365125"/>
          </a:xfrm>
          <a:prstGeom prst="ellipse">
            <a:avLst/>
          </a:prstGeom>
        </p:spPr>
        <p:txBody>
          <a:bodyPr/>
          <a:lstStyle/>
          <a:p>
            <a:fld id="{DF712D27-6ACC-4042-8248-1124707427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354511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848600" y="6356357"/>
            <a:ext cx="381000" cy="365125"/>
          </a:xfrm>
          <a:prstGeom prst="ellipse">
            <a:avLst/>
          </a:prstGeom>
        </p:spPr>
        <p:txBody>
          <a:bodyPr/>
          <a:lstStyle/>
          <a:p>
            <a:fld id="{DF712D27-6ACC-4042-8248-1124707427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016397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9" y="273050"/>
            <a:ext cx="33131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8" y="273057"/>
            <a:ext cx="4273551" cy="5853113"/>
          </a:xfrm>
          <a:prstGeom prst="rect">
            <a:avLst/>
          </a:prstGeom>
        </p:spPr>
        <p:txBody>
          <a:bodyPr/>
          <a:lstStyle>
            <a:lvl1pPr>
              <a:defRPr sz="3200">
                <a:effectLst/>
              </a:defRPr>
            </a:lvl1pPr>
            <a:lvl2pPr>
              <a:defRPr sz="2800">
                <a:solidFill>
                  <a:schemeClr val="tx2"/>
                </a:solidFill>
              </a:defRPr>
            </a:lvl2pPr>
            <a:lvl3pPr>
              <a:defRPr sz="2400">
                <a:solidFill>
                  <a:schemeClr val="tx2"/>
                </a:solidFill>
              </a:defRPr>
            </a:lvl3pPr>
            <a:lvl4pPr>
              <a:defRPr sz="2000">
                <a:solidFill>
                  <a:schemeClr val="tx2"/>
                </a:solidFill>
              </a:defRPr>
            </a:lvl4pPr>
            <a:lvl5pPr>
              <a:defRPr sz="20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9" y="1435107"/>
            <a:ext cx="33131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48600" y="6356357"/>
            <a:ext cx="381000" cy="365125"/>
          </a:xfrm>
          <a:prstGeom prst="ellipse">
            <a:avLst/>
          </a:prstGeom>
        </p:spPr>
        <p:txBody>
          <a:bodyPr/>
          <a:lstStyle/>
          <a:p>
            <a:fld id="{DF712D27-6ACC-4042-8248-1124707427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543976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47244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71600" y="609600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effectLst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71600" y="5334000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48600" y="6356357"/>
            <a:ext cx="381000" cy="365125"/>
          </a:xfrm>
          <a:prstGeom prst="ellipse">
            <a:avLst/>
          </a:prstGeom>
        </p:spPr>
        <p:txBody>
          <a:bodyPr/>
          <a:lstStyle/>
          <a:p>
            <a:fld id="{DF712D27-6ACC-4042-8248-1124707427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95302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>
          <a:xfrm>
            <a:off x="7848600" y="6356357"/>
            <a:ext cx="381000" cy="365125"/>
          </a:xfrm>
          <a:prstGeom prst="ellipse">
            <a:avLst/>
          </a:prstGeom>
        </p:spPr>
        <p:txBody>
          <a:bodyPr/>
          <a:lstStyle/>
          <a:p>
            <a:fld id="{64C4C0BB-10B0-4D3E-BB56-7B7E2753E57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433474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3528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effectLst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789215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Placeholder 18"/>
          <p:cNvSpPr>
            <a:spLocks noGrp="1"/>
          </p:cNvSpPr>
          <p:nvPr>
            <p:ph type="body" sz="quarter" idx="15"/>
          </p:nvPr>
        </p:nvSpPr>
        <p:spPr>
          <a:xfrm>
            <a:off x="152400" y="838200"/>
            <a:ext cx="77724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rmAutofit/>
          </a:bodyPr>
          <a:lstStyle>
            <a:lvl1pPr>
              <a:defRPr sz="22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3" name="Text Placeholder 18"/>
          <p:cNvSpPr>
            <a:spLocks noGrp="1"/>
          </p:cNvSpPr>
          <p:nvPr>
            <p:ph type="body" sz="quarter" idx="16"/>
          </p:nvPr>
        </p:nvSpPr>
        <p:spPr>
          <a:xfrm>
            <a:off x="152400" y="1295400"/>
            <a:ext cx="77724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5" name="Text Placeholder 18"/>
          <p:cNvSpPr>
            <a:spLocks noGrp="1"/>
          </p:cNvSpPr>
          <p:nvPr>
            <p:ph type="body" sz="quarter" idx="17"/>
          </p:nvPr>
        </p:nvSpPr>
        <p:spPr>
          <a:xfrm>
            <a:off x="152400" y="2743200"/>
            <a:ext cx="77724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rmAutofit/>
          </a:bodyPr>
          <a:lstStyle>
            <a:lvl1pPr>
              <a:defRPr sz="22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6" name="Text Placeholder 18"/>
          <p:cNvSpPr>
            <a:spLocks noGrp="1"/>
          </p:cNvSpPr>
          <p:nvPr>
            <p:ph type="body" sz="quarter" idx="18"/>
          </p:nvPr>
        </p:nvSpPr>
        <p:spPr>
          <a:xfrm>
            <a:off x="152400" y="3200400"/>
            <a:ext cx="77724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7" name="Text Placeholder 18"/>
          <p:cNvSpPr>
            <a:spLocks noGrp="1"/>
          </p:cNvSpPr>
          <p:nvPr>
            <p:ph type="body" sz="quarter" idx="19"/>
          </p:nvPr>
        </p:nvSpPr>
        <p:spPr>
          <a:xfrm>
            <a:off x="152400" y="4648200"/>
            <a:ext cx="77724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rmAutofit/>
          </a:bodyPr>
          <a:lstStyle>
            <a:lvl1pPr>
              <a:defRPr sz="22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8" name="Text Placeholder 18"/>
          <p:cNvSpPr>
            <a:spLocks noGrp="1"/>
          </p:cNvSpPr>
          <p:nvPr>
            <p:ph type="body" sz="quarter" idx="20"/>
          </p:nvPr>
        </p:nvSpPr>
        <p:spPr>
          <a:xfrm>
            <a:off x="152400" y="5105400"/>
            <a:ext cx="77724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30" name="Title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889352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196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895607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2584634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43400" y="838200"/>
            <a:ext cx="3581400" cy="5410200"/>
          </a:xfrm>
          <a:prstGeom prst="rect">
            <a:avLst/>
          </a:prstGeom>
        </p:spPr>
        <p:txBody>
          <a:bodyPr/>
          <a:lstStyle>
            <a:lvl1pPr>
              <a:defRPr sz="2800">
                <a:effectLst/>
              </a:defRPr>
            </a:lvl1pPr>
            <a:lvl2pPr>
              <a:defRPr sz="2400">
                <a:solidFill>
                  <a:schemeClr val="tx2"/>
                </a:solidFill>
              </a:defRPr>
            </a:lvl2pPr>
            <a:lvl3pPr>
              <a:defRPr sz="2000">
                <a:solidFill>
                  <a:schemeClr val="tx2"/>
                </a:solidFill>
              </a:defRPr>
            </a:lvl3pPr>
            <a:lvl4pPr>
              <a:defRPr sz="1800">
                <a:solidFill>
                  <a:schemeClr val="tx2"/>
                </a:solidFill>
              </a:defRPr>
            </a:lvl4pPr>
            <a:lvl5pPr>
              <a:defRPr sz="1800">
                <a:solidFill>
                  <a:schemeClr val="tx2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Text Placeholder 18"/>
          <p:cNvSpPr>
            <a:spLocks noGrp="1"/>
          </p:cNvSpPr>
          <p:nvPr>
            <p:ph type="body" sz="quarter" idx="15"/>
          </p:nvPr>
        </p:nvSpPr>
        <p:spPr>
          <a:xfrm>
            <a:off x="76200" y="838200"/>
            <a:ext cx="41148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rmAutofit/>
          </a:bodyPr>
          <a:lstStyle>
            <a:lvl1pPr>
              <a:defRPr sz="22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Text Placeholder 18"/>
          <p:cNvSpPr>
            <a:spLocks noGrp="1"/>
          </p:cNvSpPr>
          <p:nvPr>
            <p:ph type="body" sz="quarter" idx="16"/>
          </p:nvPr>
        </p:nvSpPr>
        <p:spPr>
          <a:xfrm>
            <a:off x="76200" y="1295400"/>
            <a:ext cx="41148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18"/>
          <p:cNvSpPr>
            <a:spLocks noGrp="1"/>
          </p:cNvSpPr>
          <p:nvPr>
            <p:ph type="body" sz="quarter" idx="17"/>
          </p:nvPr>
        </p:nvSpPr>
        <p:spPr>
          <a:xfrm>
            <a:off x="76200" y="2743200"/>
            <a:ext cx="41148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rmAutofit/>
          </a:bodyPr>
          <a:lstStyle>
            <a:lvl1pPr>
              <a:defRPr sz="22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7" name="Text Placeholder 18"/>
          <p:cNvSpPr>
            <a:spLocks noGrp="1"/>
          </p:cNvSpPr>
          <p:nvPr>
            <p:ph type="body" sz="quarter" idx="18"/>
          </p:nvPr>
        </p:nvSpPr>
        <p:spPr>
          <a:xfrm>
            <a:off x="76200" y="3200400"/>
            <a:ext cx="41148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8" name="Text Placeholder 18"/>
          <p:cNvSpPr>
            <a:spLocks noGrp="1"/>
          </p:cNvSpPr>
          <p:nvPr>
            <p:ph type="body" sz="quarter" idx="19"/>
          </p:nvPr>
        </p:nvSpPr>
        <p:spPr>
          <a:xfrm>
            <a:off x="76200" y="4648200"/>
            <a:ext cx="41148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rmAutofit/>
          </a:bodyPr>
          <a:lstStyle>
            <a:lvl1pPr>
              <a:defRPr sz="22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20"/>
          </p:nvPr>
        </p:nvSpPr>
        <p:spPr>
          <a:xfrm>
            <a:off x="76200" y="5105400"/>
            <a:ext cx="41148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0882535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" y="1066800"/>
            <a:ext cx="4114800" cy="5334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effectLst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400" y="1600200"/>
            <a:ext cx="4114800" cy="5105400"/>
          </a:xfrm>
          <a:prstGeom prst="rect">
            <a:avLst/>
          </a:prstGeom>
        </p:spPr>
        <p:txBody>
          <a:bodyPr/>
          <a:lstStyle>
            <a:lvl1pPr>
              <a:defRPr sz="2400">
                <a:effectLst/>
              </a:defRPr>
            </a:lvl1pPr>
            <a:lvl2pPr>
              <a:defRPr sz="2000">
                <a:solidFill>
                  <a:schemeClr val="tx2"/>
                </a:solidFill>
              </a:defRPr>
            </a:lvl2pPr>
            <a:lvl3pPr>
              <a:defRPr sz="1800">
                <a:solidFill>
                  <a:schemeClr val="tx2"/>
                </a:solidFill>
              </a:defRPr>
            </a:lvl3pPr>
            <a:lvl4pPr>
              <a:defRPr sz="1600">
                <a:solidFill>
                  <a:schemeClr val="tx2"/>
                </a:solidFill>
              </a:defRPr>
            </a:lvl4pPr>
            <a:lvl5pPr>
              <a:defRPr sz="1600">
                <a:solidFill>
                  <a:schemeClr val="tx2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1" y="1066800"/>
            <a:ext cx="3733800" cy="5334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effectLst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1" y="1600200"/>
            <a:ext cx="3733800" cy="5105400"/>
          </a:xfrm>
          <a:prstGeom prst="rect">
            <a:avLst/>
          </a:prstGeom>
        </p:spPr>
        <p:txBody>
          <a:bodyPr/>
          <a:lstStyle>
            <a:lvl1pPr>
              <a:defRPr sz="2400">
                <a:effectLst/>
              </a:defRPr>
            </a:lvl1pPr>
            <a:lvl2pPr>
              <a:defRPr sz="2000">
                <a:solidFill>
                  <a:schemeClr val="tx2"/>
                </a:solidFill>
              </a:defRPr>
            </a:lvl2pPr>
            <a:lvl3pPr>
              <a:defRPr sz="1800">
                <a:solidFill>
                  <a:schemeClr val="tx2"/>
                </a:solidFill>
              </a:defRPr>
            </a:lvl3pPr>
            <a:lvl4pPr>
              <a:defRPr sz="1600">
                <a:solidFill>
                  <a:schemeClr val="tx2"/>
                </a:solidFill>
              </a:defRPr>
            </a:lvl4pPr>
            <a:lvl5pPr>
              <a:defRPr sz="1600">
                <a:solidFill>
                  <a:schemeClr val="tx2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288991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901195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9338577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9" y="273050"/>
            <a:ext cx="33131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8" y="273057"/>
            <a:ext cx="4273551" cy="5853113"/>
          </a:xfrm>
          <a:prstGeom prst="rect">
            <a:avLst/>
          </a:prstGeom>
        </p:spPr>
        <p:txBody>
          <a:bodyPr/>
          <a:lstStyle>
            <a:lvl1pPr>
              <a:defRPr sz="3200">
                <a:effectLst/>
              </a:defRPr>
            </a:lvl1pPr>
            <a:lvl2pPr>
              <a:defRPr sz="2800">
                <a:solidFill>
                  <a:schemeClr val="tx2"/>
                </a:solidFill>
              </a:defRPr>
            </a:lvl2pPr>
            <a:lvl3pPr>
              <a:defRPr sz="2400">
                <a:solidFill>
                  <a:schemeClr val="tx2"/>
                </a:solidFill>
              </a:defRPr>
            </a:lvl3pPr>
            <a:lvl4pPr>
              <a:defRPr sz="2000">
                <a:solidFill>
                  <a:schemeClr val="tx2"/>
                </a:solidFill>
              </a:defRPr>
            </a:lvl4pPr>
            <a:lvl5pPr>
              <a:defRPr sz="20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9" y="1435107"/>
            <a:ext cx="33131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1623527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47244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71600" y="609600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effectLst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71600" y="5334000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5747014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969414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3528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effectLst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48600" y="6356357"/>
            <a:ext cx="381000" cy="365125"/>
          </a:xfrm>
          <a:prstGeom prst="ellipse">
            <a:avLst/>
          </a:prstGeom>
        </p:spPr>
        <p:txBody>
          <a:bodyPr/>
          <a:lstStyle>
            <a:lvl1pPr>
              <a:defRPr sz="1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DF712D27-6ACC-4042-8248-1124707427D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47839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48600" y="6356357"/>
            <a:ext cx="381000" cy="365125"/>
          </a:xfrm>
          <a:prstGeom prst="ellipse">
            <a:avLst/>
          </a:prstGeom>
        </p:spPr>
        <p:txBody>
          <a:bodyPr/>
          <a:lstStyle/>
          <a:p>
            <a:fld id="{DF712D27-6ACC-4042-8248-1124707427D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5"/>
          </p:nvPr>
        </p:nvSpPr>
        <p:spPr>
          <a:xfrm>
            <a:off x="152400" y="838200"/>
            <a:ext cx="77724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rmAutofit/>
          </a:bodyPr>
          <a:lstStyle>
            <a:lvl1pPr>
              <a:defRPr sz="22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3" name="Text Placeholder 18"/>
          <p:cNvSpPr>
            <a:spLocks noGrp="1"/>
          </p:cNvSpPr>
          <p:nvPr>
            <p:ph type="body" sz="quarter" idx="16"/>
          </p:nvPr>
        </p:nvSpPr>
        <p:spPr>
          <a:xfrm>
            <a:off x="152400" y="1295400"/>
            <a:ext cx="77724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5" name="Text Placeholder 18"/>
          <p:cNvSpPr>
            <a:spLocks noGrp="1"/>
          </p:cNvSpPr>
          <p:nvPr>
            <p:ph type="body" sz="quarter" idx="17"/>
          </p:nvPr>
        </p:nvSpPr>
        <p:spPr>
          <a:xfrm>
            <a:off x="152400" y="2743200"/>
            <a:ext cx="77724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rmAutofit/>
          </a:bodyPr>
          <a:lstStyle>
            <a:lvl1pPr>
              <a:defRPr sz="22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6" name="Text Placeholder 18"/>
          <p:cNvSpPr>
            <a:spLocks noGrp="1"/>
          </p:cNvSpPr>
          <p:nvPr>
            <p:ph type="body" sz="quarter" idx="18"/>
          </p:nvPr>
        </p:nvSpPr>
        <p:spPr>
          <a:xfrm>
            <a:off x="152400" y="3200400"/>
            <a:ext cx="77724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7" name="Text Placeholder 18"/>
          <p:cNvSpPr>
            <a:spLocks noGrp="1"/>
          </p:cNvSpPr>
          <p:nvPr>
            <p:ph type="body" sz="quarter" idx="19"/>
          </p:nvPr>
        </p:nvSpPr>
        <p:spPr>
          <a:xfrm>
            <a:off x="152400" y="4648200"/>
            <a:ext cx="77724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rmAutofit/>
          </a:bodyPr>
          <a:lstStyle>
            <a:lvl1pPr>
              <a:defRPr sz="22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8" name="Text Placeholder 18"/>
          <p:cNvSpPr>
            <a:spLocks noGrp="1"/>
          </p:cNvSpPr>
          <p:nvPr>
            <p:ph type="body" sz="quarter" idx="20"/>
          </p:nvPr>
        </p:nvSpPr>
        <p:spPr>
          <a:xfrm>
            <a:off x="152400" y="5105400"/>
            <a:ext cx="77724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30" name="Title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34526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196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895607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effectLst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48600" y="6356357"/>
            <a:ext cx="381000" cy="365125"/>
          </a:xfrm>
          <a:prstGeom prst="ellipse">
            <a:avLst/>
          </a:prstGeom>
        </p:spPr>
        <p:txBody>
          <a:bodyPr/>
          <a:lstStyle/>
          <a:p>
            <a:fld id="{DF712D27-6ACC-4042-8248-1124707427D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46909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43400" y="838200"/>
            <a:ext cx="3581400" cy="5410200"/>
          </a:xfrm>
          <a:prstGeom prst="rect">
            <a:avLst/>
          </a:prstGeom>
        </p:spPr>
        <p:txBody>
          <a:bodyPr/>
          <a:lstStyle>
            <a:lvl1pPr>
              <a:defRPr sz="2800">
                <a:effectLst/>
              </a:defRPr>
            </a:lvl1pPr>
            <a:lvl2pPr>
              <a:defRPr sz="2400">
                <a:solidFill>
                  <a:schemeClr val="tx2"/>
                </a:solidFill>
              </a:defRPr>
            </a:lvl2pPr>
            <a:lvl3pPr>
              <a:defRPr sz="2000">
                <a:solidFill>
                  <a:schemeClr val="tx2"/>
                </a:solidFill>
              </a:defRPr>
            </a:lvl3pPr>
            <a:lvl4pPr>
              <a:defRPr sz="1800">
                <a:solidFill>
                  <a:schemeClr val="tx2"/>
                </a:solidFill>
              </a:defRPr>
            </a:lvl4pPr>
            <a:lvl5pPr>
              <a:defRPr sz="1800">
                <a:solidFill>
                  <a:schemeClr val="tx2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48600" y="6356357"/>
            <a:ext cx="381000" cy="365125"/>
          </a:xfrm>
          <a:prstGeom prst="ellipse">
            <a:avLst/>
          </a:prstGeom>
        </p:spPr>
        <p:txBody>
          <a:bodyPr/>
          <a:lstStyle/>
          <a:p>
            <a:fld id="{DF712D27-6ACC-4042-8248-1124707427D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ext Placeholder 18"/>
          <p:cNvSpPr>
            <a:spLocks noGrp="1"/>
          </p:cNvSpPr>
          <p:nvPr>
            <p:ph type="body" sz="quarter" idx="15"/>
          </p:nvPr>
        </p:nvSpPr>
        <p:spPr>
          <a:xfrm>
            <a:off x="76200" y="838200"/>
            <a:ext cx="41148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rmAutofit/>
          </a:bodyPr>
          <a:lstStyle>
            <a:lvl1pPr>
              <a:defRPr sz="22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Text Placeholder 18"/>
          <p:cNvSpPr>
            <a:spLocks noGrp="1"/>
          </p:cNvSpPr>
          <p:nvPr>
            <p:ph type="body" sz="quarter" idx="16"/>
          </p:nvPr>
        </p:nvSpPr>
        <p:spPr>
          <a:xfrm>
            <a:off x="76200" y="1295400"/>
            <a:ext cx="41148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18"/>
          <p:cNvSpPr>
            <a:spLocks noGrp="1"/>
          </p:cNvSpPr>
          <p:nvPr>
            <p:ph type="body" sz="quarter" idx="17"/>
          </p:nvPr>
        </p:nvSpPr>
        <p:spPr>
          <a:xfrm>
            <a:off x="76200" y="2743200"/>
            <a:ext cx="41148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rmAutofit/>
          </a:bodyPr>
          <a:lstStyle>
            <a:lvl1pPr>
              <a:defRPr sz="22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7" name="Text Placeholder 18"/>
          <p:cNvSpPr>
            <a:spLocks noGrp="1"/>
          </p:cNvSpPr>
          <p:nvPr>
            <p:ph type="body" sz="quarter" idx="18"/>
          </p:nvPr>
        </p:nvSpPr>
        <p:spPr>
          <a:xfrm>
            <a:off x="76200" y="3200400"/>
            <a:ext cx="41148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8" name="Text Placeholder 18"/>
          <p:cNvSpPr>
            <a:spLocks noGrp="1"/>
          </p:cNvSpPr>
          <p:nvPr>
            <p:ph type="body" sz="quarter" idx="19"/>
          </p:nvPr>
        </p:nvSpPr>
        <p:spPr>
          <a:xfrm>
            <a:off x="76200" y="4648200"/>
            <a:ext cx="41148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rmAutofit/>
          </a:bodyPr>
          <a:lstStyle>
            <a:lvl1pPr>
              <a:defRPr sz="22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20"/>
          </p:nvPr>
        </p:nvSpPr>
        <p:spPr>
          <a:xfrm>
            <a:off x="76200" y="5105400"/>
            <a:ext cx="41148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1310655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" y="1066800"/>
            <a:ext cx="4114800" cy="5334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effectLst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400" y="1600200"/>
            <a:ext cx="4114800" cy="5105400"/>
          </a:xfrm>
          <a:prstGeom prst="rect">
            <a:avLst/>
          </a:prstGeom>
        </p:spPr>
        <p:txBody>
          <a:bodyPr/>
          <a:lstStyle>
            <a:lvl1pPr>
              <a:defRPr sz="2400">
                <a:effectLst/>
              </a:defRPr>
            </a:lvl1pPr>
            <a:lvl2pPr>
              <a:defRPr sz="2000">
                <a:solidFill>
                  <a:schemeClr val="tx2"/>
                </a:solidFill>
              </a:defRPr>
            </a:lvl2pPr>
            <a:lvl3pPr>
              <a:defRPr sz="1800">
                <a:solidFill>
                  <a:schemeClr val="tx2"/>
                </a:solidFill>
              </a:defRPr>
            </a:lvl3pPr>
            <a:lvl4pPr>
              <a:defRPr sz="1600">
                <a:solidFill>
                  <a:schemeClr val="tx2"/>
                </a:solidFill>
              </a:defRPr>
            </a:lvl4pPr>
            <a:lvl5pPr>
              <a:defRPr sz="1600">
                <a:solidFill>
                  <a:schemeClr val="tx2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1" y="1066800"/>
            <a:ext cx="3733800" cy="5334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effectLst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1" y="1600200"/>
            <a:ext cx="3733800" cy="5105400"/>
          </a:xfrm>
          <a:prstGeom prst="rect">
            <a:avLst/>
          </a:prstGeom>
        </p:spPr>
        <p:txBody>
          <a:bodyPr/>
          <a:lstStyle>
            <a:lvl1pPr>
              <a:defRPr sz="2400">
                <a:effectLst/>
              </a:defRPr>
            </a:lvl1pPr>
            <a:lvl2pPr>
              <a:defRPr sz="2000">
                <a:solidFill>
                  <a:schemeClr val="tx2"/>
                </a:solidFill>
              </a:defRPr>
            </a:lvl2pPr>
            <a:lvl3pPr>
              <a:defRPr sz="1800">
                <a:solidFill>
                  <a:schemeClr val="tx2"/>
                </a:solidFill>
              </a:defRPr>
            </a:lvl3pPr>
            <a:lvl4pPr>
              <a:defRPr sz="1600">
                <a:solidFill>
                  <a:schemeClr val="tx2"/>
                </a:solidFill>
              </a:defRPr>
            </a:lvl4pPr>
            <a:lvl5pPr>
              <a:defRPr sz="1600">
                <a:solidFill>
                  <a:schemeClr val="tx2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848600" y="6356357"/>
            <a:ext cx="381000" cy="365125"/>
          </a:xfrm>
          <a:prstGeom prst="ellipse">
            <a:avLst/>
          </a:prstGeom>
        </p:spPr>
        <p:txBody>
          <a:bodyPr/>
          <a:lstStyle/>
          <a:p>
            <a:fld id="{DF712D27-6ACC-4042-8248-1124707427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27185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848600" y="6356357"/>
            <a:ext cx="381000" cy="365125"/>
          </a:xfrm>
          <a:prstGeom prst="ellipse">
            <a:avLst/>
          </a:prstGeom>
        </p:spPr>
        <p:txBody>
          <a:bodyPr/>
          <a:lstStyle/>
          <a:p>
            <a:fld id="{DF712D27-6ACC-4042-8248-1124707427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266149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848600" y="6356357"/>
            <a:ext cx="381000" cy="365125"/>
          </a:xfrm>
          <a:prstGeom prst="ellipse">
            <a:avLst/>
          </a:prstGeom>
        </p:spPr>
        <p:txBody>
          <a:bodyPr/>
          <a:lstStyle/>
          <a:p>
            <a:fld id="{DF712D27-6ACC-4042-8248-1124707427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7203282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9" y="273050"/>
            <a:ext cx="33131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8" y="273057"/>
            <a:ext cx="4273551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>
                <a:solidFill>
                  <a:schemeClr val="tx2"/>
                </a:solidFill>
              </a:defRPr>
            </a:lvl2pPr>
            <a:lvl3pPr>
              <a:defRPr sz="2400">
                <a:solidFill>
                  <a:schemeClr val="tx2"/>
                </a:solidFill>
              </a:defRPr>
            </a:lvl3pPr>
            <a:lvl4pPr>
              <a:defRPr sz="2000">
                <a:solidFill>
                  <a:schemeClr val="tx2"/>
                </a:solidFill>
              </a:defRPr>
            </a:lvl4pPr>
            <a:lvl5pPr>
              <a:defRPr sz="20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9" y="1435107"/>
            <a:ext cx="33131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48600" y="6356357"/>
            <a:ext cx="381000" cy="365125"/>
          </a:xfrm>
          <a:prstGeom prst="ellipse">
            <a:avLst/>
          </a:prstGeom>
        </p:spPr>
        <p:txBody>
          <a:bodyPr/>
          <a:lstStyle/>
          <a:p>
            <a:fld id="{DF712D27-6ACC-4042-8248-1124707427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752432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47244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71600" y="609600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effectLst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71600" y="5334000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48600" y="6356357"/>
            <a:ext cx="381000" cy="365125"/>
          </a:xfrm>
          <a:prstGeom prst="ellipse">
            <a:avLst/>
          </a:prstGeom>
        </p:spPr>
        <p:txBody>
          <a:bodyPr/>
          <a:lstStyle/>
          <a:p>
            <a:fld id="{DF712D27-6ACC-4042-8248-1124707427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25032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>
          <a:xfrm>
            <a:off x="7848600" y="6356357"/>
            <a:ext cx="381000" cy="365125"/>
          </a:xfrm>
          <a:prstGeom prst="ellipse">
            <a:avLst/>
          </a:prstGeom>
        </p:spPr>
        <p:txBody>
          <a:bodyPr/>
          <a:lstStyle/>
          <a:p>
            <a:fld id="{64C4C0BB-10B0-4D3E-BB56-7B7E2753E57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827715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3528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effectLst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48600" y="6356357"/>
            <a:ext cx="381000" cy="365125"/>
          </a:xfrm>
          <a:prstGeom prst="ellipse">
            <a:avLst/>
          </a:prstGeom>
        </p:spPr>
        <p:txBody>
          <a:bodyPr/>
          <a:lstStyle>
            <a:lvl1pPr>
              <a:defRPr sz="1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DF712D27-6ACC-4042-8248-1124707427D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962200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48600" y="6356357"/>
            <a:ext cx="381000" cy="365125"/>
          </a:xfrm>
          <a:prstGeom prst="ellipse">
            <a:avLst/>
          </a:prstGeom>
        </p:spPr>
        <p:txBody>
          <a:bodyPr/>
          <a:lstStyle/>
          <a:p>
            <a:fld id="{DF712D27-6ACC-4042-8248-1124707427D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5"/>
          </p:nvPr>
        </p:nvSpPr>
        <p:spPr>
          <a:xfrm>
            <a:off x="152400" y="838200"/>
            <a:ext cx="77724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rmAutofit/>
          </a:bodyPr>
          <a:lstStyle>
            <a:lvl1pPr>
              <a:defRPr sz="22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3" name="Text Placeholder 18"/>
          <p:cNvSpPr>
            <a:spLocks noGrp="1"/>
          </p:cNvSpPr>
          <p:nvPr>
            <p:ph type="body" sz="quarter" idx="16"/>
          </p:nvPr>
        </p:nvSpPr>
        <p:spPr>
          <a:xfrm>
            <a:off x="152400" y="1295400"/>
            <a:ext cx="77724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5" name="Text Placeholder 18"/>
          <p:cNvSpPr>
            <a:spLocks noGrp="1"/>
          </p:cNvSpPr>
          <p:nvPr>
            <p:ph type="body" sz="quarter" idx="17"/>
          </p:nvPr>
        </p:nvSpPr>
        <p:spPr>
          <a:xfrm>
            <a:off x="152400" y="2743200"/>
            <a:ext cx="77724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rmAutofit/>
          </a:bodyPr>
          <a:lstStyle>
            <a:lvl1pPr>
              <a:defRPr sz="22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6" name="Text Placeholder 18"/>
          <p:cNvSpPr>
            <a:spLocks noGrp="1"/>
          </p:cNvSpPr>
          <p:nvPr>
            <p:ph type="body" sz="quarter" idx="18"/>
          </p:nvPr>
        </p:nvSpPr>
        <p:spPr>
          <a:xfrm>
            <a:off x="152400" y="3200400"/>
            <a:ext cx="77724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7" name="Text Placeholder 18"/>
          <p:cNvSpPr>
            <a:spLocks noGrp="1"/>
          </p:cNvSpPr>
          <p:nvPr>
            <p:ph type="body" sz="quarter" idx="19"/>
          </p:nvPr>
        </p:nvSpPr>
        <p:spPr>
          <a:xfrm>
            <a:off x="152400" y="4648200"/>
            <a:ext cx="77724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rmAutofit/>
          </a:bodyPr>
          <a:lstStyle>
            <a:lvl1pPr>
              <a:defRPr sz="22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8" name="Text Placeholder 18"/>
          <p:cNvSpPr>
            <a:spLocks noGrp="1"/>
          </p:cNvSpPr>
          <p:nvPr>
            <p:ph type="body" sz="quarter" idx="20"/>
          </p:nvPr>
        </p:nvSpPr>
        <p:spPr>
          <a:xfrm>
            <a:off x="152400" y="5105400"/>
            <a:ext cx="77724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30" name="Title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69290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19602"/>
            <a:ext cx="7772400" cy="1362075"/>
          </a:xfrm>
        </p:spPr>
        <p:txBody>
          <a:bodyPr anchor="t"/>
          <a:lstStyle>
            <a:lvl1pPr algn="l">
              <a:defRPr sz="4000" b="1" cap="all">
                <a:effectLst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895607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effectLst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48600" y="6356357"/>
            <a:ext cx="381000" cy="365125"/>
          </a:xfrm>
          <a:prstGeom prst="ellipse">
            <a:avLst/>
          </a:prstGeom>
        </p:spPr>
        <p:txBody>
          <a:bodyPr/>
          <a:lstStyle/>
          <a:p>
            <a:fld id="{DF712D27-6ACC-4042-8248-1124707427D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90589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43400" y="838200"/>
            <a:ext cx="3581400" cy="5410200"/>
          </a:xfrm>
          <a:prstGeom prst="rect">
            <a:avLst/>
          </a:prstGeom>
        </p:spPr>
        <p:txBody>
          <a:bodyPr/>
          <a:lstStyle>
            <a:lvl1pPr>
              <a:defRPr sz="2800">
                <a:effectLst/>
              </a:defRPr>
            </a:lvl1pPr>
            <a:lvl2pPr>
              <a:defRPr sz="2400">
                <a:solidFill>
                  <a:schemeClr val="tx2"/>
                </a:solidFill>
              </a:defRPr>
            </a:lvl2pPr>
            <a:lvl3pPr>
              <a:defRPr sz="2000">
                <a:solidFill>
                  <a:schemeClr val="tx2"/>
                </a:solidFill>
              </a:defRPr>
            </a:lvl3pPr>
            <a:lvl4pPr>
              <a:defRPr sz="1800">
                <a:solidFill>
                  <a:schemeClr val="tx2"/>
                </a:solidFill>
              </a:defRPr>
            </a:lvl4pPr>
            <a:lvl5pPr>
              <a:defRPr sz="1800">
                <a:solidFill>
                  <a:schemeClr val="tx2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48600" y="6356357"/>
            <a:ext cx="381000" cy="365125"/>
          </a:xfrm>
          <a:prstGeom prst="ellipse">
            <a:avLst/>
          </a:prstGeom>
        </p:spPr>
        <p:txBody>
          <a:bodyPr/>
          <a:lstStyle/>
          <a:p>
            <a:fld id="{DF712D27-6ACC-4042-8248-1124707427D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ext Placeholder 18"/>
          <p:cNvSpPr>
            <a:spLocks noGrp="1"/>
          </p:cNvSpPr>
          <p:nvPr>
            <p:ph type="body" sz="quarter" idx="15"/>
          </p:nvPr>
        </p:nvSpPr>
        <p:spPr>
          <a:xfrm>
            <a:off x="76200" y="838200"/>
            <a:ext cx="41148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/>
          <a:lstStyle>
            <a:lvl1pPr>
              <a:defRPr sz="24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Text Placeholder 18"/>
          <p:cNvSpPr>
            <a:spLocks noGrp="1"/>
          </p:cNvSpPr>
          <p:nvPr>
            <p:ph type="body" sz="quarter" idx="16"/>
          </p:nvPr>
        </p:nvSpPr>
        <p:spPr>
          <a:xfrm>
            <a:off x="76200" y="1295400"/>
            <a:ext cx="41148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18"/>
          <p:cNvSpPr>
            <a:spLocks noGrp="1"/>
          </p:cNvSpPr>
          <p:nvPr>
            <p:ph type="body" sz="quarter" idx="17"/>
          </p:nvPr>
        </p:nvSpPr>
        <p:spPr>
          <a:xfrm>
            <a:off x="76200" y="2743200"/>
            <a:ext cx="41148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/>
          <a:lstStyle>
            <a:lvl1pPr>
              <a:defRPr sz="24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7" name="Text Placeholder 18"/>
          <p:cNvSpPr>
            <a:spLocks noGrp="1"/>
          </p:cNvSpPr>
          <p:nvPr>
            <p:ph type="body" sz="quarter" idx="18"/>
          </p:nvPr>
        </p:nvSpPr>
        <p:spPr>
          <a:xfrm>
            <a:off x="76200" y="3200400"/>
            <a:ext cx="41148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8" name="Text Placeholder 18"/>
          <p:cNvSpPr>
            <a:spLocks noGrp="1"/>
          </p:cNvSpPr>
          <p:nvPr>
            <p:ph type="body" sz="quarter" idx="19"/>
          </p:nvPr>
        </p:nvSpPr>
        <p:spPr>
          <a:xfrm>
            <a:off x="76200" y="4648200"/>
            <a:ext cx="41148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/>
          <a:lstStyle>
            <a:lvl1pPr>
              <a:defRPr sz="2400"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20"/>
          </p:nvPr>
        </p:nvSpPr>
        <p:spPr>
          <a:xfrm>
            <a:off x="76200" y="5105400"/>
            <a:ext cx="4114800" cy="1447800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 b="0">
                <a:solidFill>
                  <a:schemeClr val="tx2"/>
                </a:solidFill>
                <a:effectLst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2863954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effectLst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" y="1066800"/>
            <a:ext cx="4114800" cy="5334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effectLst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400" y="1600200"/>
            <a:ext cx="4114800" cy="5105400"/>
          </a:xfrm>
          <a:prstGeom prst="rect">
            <a:avLst/>
          </a:prstGeom>
        </p:spPr>
        <p:txBody>
          <a:bodyPr/>
          <a:lstStyle>
            <a:lvl1pPr>
              <a:defRPr sz="2400">
                <a:effectLst/>
              </a:defRPr>
            </a:lvl1pPr>
            <a:lvl2pPr>
              <a:defRPr sz="2000">
                <a:solidFill>
                  <a:schemeClr val="tx2"/>
                </a:solidFill>
              </a:defRPr>
            </a:lvl2pPr>
            <a:lvl3pPr>
              <a:defRPr sz="1800">
                <a:solidFill>
                  <a:schemeClr val="tx2"/>
                </a:solidFill>
              </a:defRPr>
            </a:lvl3pPr>
            <a:lvl4pPr>
              <a:defRPr sz="1600">
                <a:solidFill>
                  <a:schemeClr val="tx2"/>
                </a:solidFill>
              </a:defRPr>
            </a:lvl4pPr>
            <a:lvl5pPr>
              <a:defRPr sz="1600">
                <a:solidFill>
                  <a:schemeClr val="tx2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1" y="1066800"/>
            <a:ext cx="3733800" cy="5334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effectLst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1" y="1600200"/>
            <a:ext cx="3733800" cy="5105400"/>
          </a:xfrm>
          <a:prstGeom prst="rect">
            <a:avLst/>
          </a:prstGeom>
        </p:spPr>
        <p:txBody>
          <a:bodyPr/>
          <a:lstStyle>
            <a:lvl1pPr>
              <a:defRPr sz="2400">
                <a:effectLst/>
              </a:defRPr>
            </a:lvl1pPr>
            <a:lvl2pPr>
              <a:defRPr sz="2000">
                <a:solidFill>
                  <a:schemeClr val="tx2"/>
                </a:solidFill>
              </a:defRPr>
            </a:lvl2pPr>
            <a:lvl3pPr>
              <a:defRPr sz="1800">
                <a:solidFill>
                  <a:schemeClr val="tx2"/>
                </a:solidFill>
              </a:defRPr>
            </a:lvl3pPr>
            <a:lvl4pPr>
              <a:defRPr sz="1600">
                <a:solidFill>
                  <a:schemeClr val="tx2"/>
                </a:solidFill>
              </a:defRPr>
            </a:lvl4pPr>
            <a:lvl5pPr>
              <a:defRPr sz="1600">
                <a:solidFill>
                  <a:schemeClr val="tx2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848600" y="6356357"/>
            <a:ext cx="381000" cy="365125"/>
          </a:xfrm>
          <a:prstGeom prst="ellipse">
            <a:avLst/>
          </a:prstGeom>
        </p:spPr>
        <p:txBody>
          <a:bodyPr/>
          <a:lstStyle/>
          <a:p>
            <a:fld id="{DF712D27-6ACC-4042-8248-1124707427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518856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effectLst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848600" y="6356357"/>
            <a:ext cx="381000" cy="365125"/>
          </a:xfrm>
          <a:prstGeom prst="ellipse">
            <a:avLst/>
          </a:prstGeom>
        </p:spPr>
        <p:txBody>
          <a:bodyPr/>
          <a:lstStyle/>
          <a:p>
            <a:fld id="{DF712D27-6ACC-4042-8248-1124707427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742241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848600" y="6356357"/>
            <a:ext cx="381000" cy="365125"/>
          </a:xfrm>
          <a:prstGeom prst="ellipse">
            <a:avLst/>
          </a:prstGeom>
        </p:spPr>
        <p:txBody>
          <a:bodyPr/>
          <a:lstStyle/>
          <a:p>
            <a:fld id="{DF712D27-6ACC-4042-8248-1124707427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62276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9" y="273050"/>
            <a:ext cx="33131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8" y="273057"/>
            <a:ext cx="4273551" cy="5853113"/>
          </a:xfrm>
          <a:prstGeom prst="rect">
            <a:avLst/>
          </a:prstGeom>
        </p:spPr>
        <p:txBody>
          <a:bodyPr/>
          <a:lstStyle>
            <a:lvl1pPr>
              <a:defRPr sz="3200">
                <a:effectLst/>
              </a:defRPr>
            </a:lvl1pPr>
            <a:lvl2pPr>
              <a:defRPr sz="2800">
                <a:solidFill>
                  <a:schemeClr val="tx2"/>
                </a:solidFill>
              </a:defRPr>
            </a:lvl2pPr>
            <a:lvl3pPr>
              <a:defRPr sz="2400">
                <a:solidFill>
                  <a:schemeClr val="tx2"/>
                </a:solidFill>
              </a:defRPr>
            </a:lvl3pPr>
            <a:lvl4pPr>
              <a:defRPr sz="2000">
                <a:solidFill>
                  <a:schemeClr val="tx2"/>
                </a:solidFill>
              </a:defRPr>
            </a:lvl4pPr>
            <a:lvl5pPr>
              <a:defRPr sz="20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9" y="1435107"/>
            <a:ext cx="33131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48600" y="6356357"/>
            <a:ext cx="381000" cy="365125"/>
          </a:xfrm>
          <a:prstGeom prst="ellipse">
            <a:avLst/>
          </a:prstGeom>
        </p:spPr>
        <p:txBody>
          <a:bodyPr/>
          <a:lstStyle/>
          <a:p>
            <a:fld id="{DF712D27-6ACC-4042-8248-1124707427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8278396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47244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71600" y="609600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effectLst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71600" y="5334000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effectLst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48600" y="6356357"/>
            <a:ext cx="381000" cy="365125"/>
          </a:xfrm>
          <a:prstGeom prst="ellipse">
            <a:avLst/>
          </a:prstGeom>
        </p:spPr>
        <p:txBody>
          <a:bodyPr/>
          <a:lstStyle/>
          <a:p>
            <a:fld id="{DF712D27-6ACC-4042-8248-1124707427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671882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>
          <a:xfrm>
            <a:off x="7848600" y="6356357"/>
            <a:ext cx="381000" cy="365125"/>
          </a:xfrm>
          <a:prstGeom prst="ellipse">
            <a:avLst/>
          </a:prstGeom>
        </p:spPr>
        <p:txBody>
          <a:bodyPr/>
          <a:lstStyle/>
          <a:p>
            <a:fld id="{64C4C0BB-10B0-4D3E-BB56-7B7E2753E57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5155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theme" Target="../theme/theme3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theme" Target="../theme/theme4.xml"/><Relationship Id="rId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31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4.xml"/><Relationship Id="rId7" Type="http://schemas.openxmlformats.org/officeDocument/2006/relationships/slideLayout" Target="../slideLayouts/slideLayout38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33.xml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11" Type="http://schemas.openxmlformats.org/officeDocument/2006/relationships/theme" Target="../theme/theme5.xml"/><Relationship Id="rId5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41.xml"/><Relationship Id="rId4" Type="http://schemas.openxmlformats.org/officeDocument/2006/relationships/slideLayout" Target="../slideLayouts/slideLayout35.xml"/><Relationship Id="rId9" Type="http://schemas.openxmlformats.org/officeDocument/2006/relationships/slideLayout" Target="../slideLayouts/slideLayout40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9.xml"/><Relationship Id="rId3" Type="http://schemas.openxmlformats.org/officeDocument/2006/relationships/slideLayout" Target="../slideLayouts/slideLayout44.xml"/><Relationship Id="rId7" Type="http://schemas.openxmlformats.org/officeDocument/2006/relationships/slideLayout" Target="../slideLayouts/slideLayout48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43.xml"/><Relationship Id="rId1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7.xml"/><Relationship Id="rId11" Type="http://schemas.openxmlformats.org/officeDocument/2006/relationships/theme" Target="../theme/theme6.xml"/><Relationship Id="rId5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51.xml"/><Relationship Id="rId4" Type="http://schemas.openxmlformats.org/officeDocument/2006/relationships/slideLayout" Target="../slideLayouts/slideLayout45.xml"/><Relationship Id="rId9" Type="http://schemas.openxmlformats.org/officeDocument/2006/relationships/slideLayout" Target="../slideLayouts/slideLayout50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9.xml"/><Relationship Id="rId3" Type="http://schemas.openxmlformats.org/officeDocument/2006/relationships/slideLayout" Target="../slideLayouts/slideLayout54.xml"/><Relationship Id="rId7" Type="http://schemas.openxmlformats.org/officeDocument/2006/relationships/slideLayout" Target="../slideLayouts/slideLayout58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53.xml"/><Relationship Id="rId1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7.xml"/><Relationship Id="rId11" Type="http://schemas.openxmlformats.org/officeDocument/2006/relationships/theme" Target="../theme/theme7.xml"/><Relationship Id="rId5" Type="http://schemas.openxmlformats.org/officeDocument/2006/relationships/slideLayout" Target="../slideLayouts/slideLayout56.xml"/><Relationship Id="rId10" Type="http://schemas.openxmlformats.org/officeDocument/2006/relationships/slideLayout" Target="../slideLayouts/slideLayout61.xml"/><Relationship Id="rId4" Type="http://schemas.openxmlformats.org/officeDocument/2006/relationships/slideLayout" Target="../slideLayouts/slideLayout55.xml"/><Relationship Id="rId9" Type="http://schemas.openxmlformats.org/officeDocument/2006/relationships/slideLayout" Target="../slideLayouts/slideLayout6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400" y="190499"/>
            <a:ext cx="7772400" cy="60960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026" name="Picture 1" descr="image001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8491" y="76199"/>
            <a:ext cx="947872" cy="838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TextBox 22"/>
          <p:cNvSpPr txBox="1"/>
          <p:nvPr userDrawn="1"/>
        </p:nvSpPr>
        <p:spPr>
          <a:xfrm>
            <a:off x="8402477" y="6293097"/>
            <a:ext cx="492443" cy="276999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(</a:t>
            </a:r>
            <a:fld id="{8B3D072C-C93B-4D91-AD5C-089609A9A6CF}" type="slidenum">
              <a:rPr lang="en-US" sz="1200" smtClean="0"/>
              <a:pPr algn="ctr"/>
              <a:t>‹#›</a:t>
            </a:fld>
            <a:r>
              <a:rPr lang="en-US" sz="1200" dirty="0" smtClean="0"/>
              <a:t>)</a:t>
            </a:r>
            <a:endParaRPr lang="en-US" sz="1200" b="1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56005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3400" b="1" kern="1200">
          <a:solidFill>
            <a:schemeClr val="bg1"/>
          </a:solidFill>
          <a:effectLst/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400" b="1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85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400" y="190499"/>
            <a:ext cx="8839200" cy="60960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vert="horz" lIns="91440" tIns="45720" rIns="91440" bIns="45720" rtlCol="0" anchor="ctr">
            <a:sp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026" name="Picture 1" descr="image00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5638800"/>
            <a:ext cx="947872" cy="838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93729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3400" b="1" kern="1200">
          <a:solidFill>
            <a:schemeClr val="bg1"/>
          </a:solidFill>
          <a:effectLst/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400" b="1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85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400" y="76199"/>
            <a:ext cx="7772400" cy="60960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026" name="Picture 1" descr="image001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8491" y="76199"/>
            <a:ext cx="947872" cy="838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8293973" y="914400"/>
            <a:ext cx="697627" cy="369332"/>
          </a:xfrm>
          <a:prstGeom prst="rect">
            <a:avLst/>
          </a:prstGeom>
          <a:noFill/>
          <a:ln w="28575">
            <a:noFill/>
          </a:ln>
          <a:effectLst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Goal</a:t>
            </a:r>
            <a:endParaRPr lang="en-US" b="1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402477" y="1298831"/>
            <a:ext cx="492443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en-US" b="1" dirty="0">
              <a:ln>
                <a:solidFill>
                  <a:schemeClr val="tx1"/>
                </a:solidFill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402477" y="1668163"/>
            <a:ext cx="492443" cy="36933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en-US" b="1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402477" y="2028530"/>
            <a:ext cx="492443" cy="36933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en-US" b="1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402477" y="2397862"/>
            <a:ext cx="492443" cy="36933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en-US" b="1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8402477" y="2754602"/>
            <a:ext cx="492443" cy="36933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en-US" b="1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402481" y="3128417"/>
            <a:ext cx="492443" cy="31646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8575">
            <a:noFill/>
          </a:ln>
        </p:spPr>
        <p:txBody>
          <a:bodyPr vert="vert270" wrap="square" rtlCol="0" anchor="ctr" anchorCtr="1">
            <a:noAutofit/>
          </a:bodyPr>
          <a:lstStyle/>
          <a:p>
            <a:pPr algn="ctr"/>
            <a:r>
              <a:rPr lang="en-US" sz="1200" b="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Proactive</a:t>
            </a:r>
            <a:r>
              <a:rPr lang="en-US" sz="1200" b="0" baseline="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and Informed Government Leadership in Energy Efficiency</a:t>
            </a:r>
            <a:endParaRPr lang="en-US" sz="1200" b="0" dirty="0">
              <a:ln>
                <a:solidFill>
                  <a:schemeClr val="tx1"/>
                </a:solidFill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402477" y="6293097"/>
            <a:ext cx="492443" cy="276999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(</a:t>
            </a:r>
            <a:fld id="{8B3D072C-C93B-4D91-AD5C-089609A9A6CF}" type="slidenum">
              <a:rPr lang="en-US" sz="1200" smtClean="0"/>
              <a:pPr algn="ctr"/>
              <a:t>‹#›</a:t>
            </a:fld>
            <a:r>
              <a:rPr lang="en-US" sz="1200" dirty="0" smtClean="0"/>
              <a:t>)</a:t>
            </a:r>
            <a:endParaRPr lang="en-US" sz="1200" b="1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0983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3400" b="1" kern="1200">
          <a:solidFill>
            <a:schemeClr val="bg1"/>
          </a:solidFill>
          <a:effectLst/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400" b="1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85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400" y="76199"/>
            <a:ext cx="7772400" cy="60960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026" name="Picture 1" descr="image001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8491" y="76199"/>
            <a:ext cx="947872" cy="838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TextBox 28"/>
          <p:cNvSpPr txBox="1"/>
          <p:nvPr userDrawn="1"/>
        </p:nvSpPr>
        <p:spPr>
          <a:xfrm>
            <a:off x="8293973" y="914400"/>
            <a:ext cx="697627" cy="369332"/>
          </a:xfrm>
          <a:prstGeom prst="rect">
            <a:avLst/>
          </a:prstGeom>
          <a:noFill/>
          <a:ln w="28575">
            <a:noFill/>
          </a:ln>
          <a:effectLst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Goal</a:t>
            </a:r>
            <a:endParaRPr lang="en-US" b="1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 userDrawn="1"/>
        </p:nvSpPr>
        <p:spPr>
          <a:xfrm>
            <a:off x="8402477" y="1298831"/>
            <a:ext cx="492443" cy="36933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en-US" b="1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 userDrawn="1"/>
        </p:nvSpPr>
        <p:spPr>
          <a:xfrm>
            <a:off x="8402477" y="1668163"/>
            <a:ext cx="492443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en-US" b="1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 userDrawn="1"/>
        </p:nvSpPr>
        <p:spPr>
          <a:xfrm>
            <a:off x="8402477" y="2028530"/>
            <a:ext cx="492443" cy="36933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en-US" b="1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 userDrawn="1"/>
        </p:nvSpPr>
        <p:spPr>
          <a:xfrm>
            <a:off x="8402477" y="2397862"/>
            <a:ext cx="492443" cy="36933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en-US" b="1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TextBox 33"/>
          <p:cNvSpPr txBox="1"/>
          <p:nvPr userDrawn="1"/>
        </p:nvSpPr>
        <p:spPr>
          <a:xfrm>
            <a:off x="8402477" y="2754602"/>
            <a:ext cx="492443" cy="36933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en-US" b="1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 userDrawn="1"/>
        </p:nvSpPr>
        <p:spPr>
          <a:xfrm>
            <a:off x="8402481" y="3128417"/>
            <a:ext cx="492443" cy="31646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8575">
            <a:noFill/>
          </a:ln>
        </p:spPr>
        <p:txBody>
          <a:bodyPr vert="vert270" wrap="square" rtlCol="0" anchor="ctr" anchorCtr="1">
            <a:noAutofit/>
          </a:bodyPr>
          <a:lstStyle/>
          <a:p>
            <a:pPr algn="ctr"/>
            <a:r>
              <a:rPr lang="en-US" sz="1200" b="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Data Drives Informed Decisions</a:t>
            </a:r>
            <a:endParaRPr lang="en-US" sz="1200" b="0" dirty="0">
              <a:ln>
                <a:solidFill>
                  <a:schemeClr val="tx1"/>
                </a:solidFill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 userDrawn="1"/>
        </p:nvSpPr>
        <p:spPr>
          <a:xfrm>
            <a:off x="8402477" y="6293097"/>
            <a:ext cx="492443" cy="276999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(</a:t>
            </a:r>
            <a:fld id="{8B3D072C-C93B-4D91-AD5C-089609A9A6CF}" type="slidenum">
              <a:rPr lang="en-US" sz="1200" smtClean="0"/>
              <a:pPr algn="ctr"/>
              <a:t>‹#›</a:t>
            </a:fld>
            <a:r>
              <a:rPr lang="en-US" sz="1200" dirty="0" smtClean="0"/>
              <a:t>)</a:t>
            </a:r>
            <a:endParaRPr lang="en-US" sz="1200" b="1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4864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3400" b="1" kern="1200">
          <a:solidFill>
            <a:schemeClr val="bg1"/>
          </a:solidFill>
          <a:effectLst/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400" b="1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85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400" y="76199"/>
            <a:ext cx="7772400" cy="60960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026" name="Picture 1" descr="image001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8491" y="76199"/>
            <a:ext cx="947872" cy="838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 userDrawn="1"/>
        </p:nvSpPr>
        <p:spPr>
          <a:xfrm>
            <a:off x="8293973" y="914400"/>
            <a:ext cx="697627" cy="369332"/>
          </a:xfrm>
          <a:prstGeom prst="rect">
            <a:avLst/>
          </a:prstGeom>
          <a:noFill/>
          <a:ln w="28575">
            <a:noFill/>
          </a:ln>
          <a:effectLst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Goal</a:t>
            </a:r>
            <a:endParaRPr lang="en-US" b="1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402477" y="1298831"/>
            <a:ext cx="492443" cy="36933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en-US" b="1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 userDrawn="1"/>
        </p:nvSpPr>
        <p:spPr>
          <a:xfrm>
            <a:off x="8402477" y="1668163"/>
            <a:ext cx="492443" cy="36933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en-US" b="1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 userDrawn="1"/>
        </p:nvSpPr>
        <p:spPr>
          <a:xfrm>
            <a:off x="8402477" y="2028530"/>
            <a:ext cx="492443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en-US" b="1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 userDrawn="1"/>
        </p:nvSpPr>
        <p:spPr>
          <a:xfrm>
            <a:off x="8402477" y="2397862"/>
            <a:ext cx="492443" cy="36933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en-US" b="1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 userDrawn="1"/>
        </p:nvSpPr>
        <p:spPr>
          <a:xfrm>
            <a:off x="8402477" y="2754602"/>
            <a:ext cx="492443" cy="36933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en-US" b="1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 userDrawn="1"/>
        </p:nvSpPr>
        <p:spPr>
          <a:xfrm>
            <a:off x="8402481" y="3128417"/>
            <a:ext cx="492443" cy="31646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8575">
            <a:noFill/>
          </a:ln>
        </p:spPr>
        <p:txBody>
          <a:bodyPr vert="vert270" wrap="square" rtlCol="0" anchor="ctr" anchorCtr="1">
            <a:noAutofit/>
          </a:bodyPr>
          <a:lstStyle/>
          <a:p>
            <a:pPr algn="ctr"/>
            <a:r>
              <a:rPr lang="en-US" sz="1200" b="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Building Industry</a:t>
            </a:r>
            <a:r>
              <a:rPr lang="en-US" sz="1200" b="0" baseline="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Delivers Innovation and Performance</a:t>
            </a:r>
            <a:endParaRPr lang="en-US" sz="1200" b="0" dirty="0">
              <a:ln>
                <a:solidFill>
                  <a:schemeClr val="tx1"/>
                </a:solidFill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 userDrawn="1"/>
        </p:nvSpPr>
        <p:spPr>
          <a:xfrm>
            <a:off x="8402477" y="6293097"/>
            <a:ext cx="492443" cy="276999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(</a:t>
            </a:r>
            <a:fld id="{8B3D072C-C93B-4D91-AD5C-089609A9A6CF}" type="slidenum">
              <a:rPr lang="en-US" sz="1200" smtClean="0"/>
              <a:pPr algn="ctr"/>
              <a:t>‹#›</a:t>
            </a:fld>
            <a:r>
              <a:rPr lang="en-US" sz="1200" dirty="0" smtClean="0"/>
              <a:t>)</a:t>
            </a:r>
            <a:endParaRPr lang="en-US" sz="1200" b="1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3075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3400" b="1" kern="1200">
          <a:solidFill>
            <a:schemeClr val="bg1"/>
          </a:solidFill>
          <a:effectLst/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400" b="1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85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400" y="76199"/>
            <a:ext cx="7772400" cy="60960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026" name="Picture 1" descr="image001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8491" y="76199"/>
            <a:ext cx="947872" cy="838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 userDrawn="1"/>
        </p:nvSpPr>
        <p:spPr>
          <a:xfrm>
            <a:off x="8293973" y="914400"/>
            <a:ext cx="697627" cy="369332"/>
          </a:xfrm>
          <a:prstGeom prst="rect">
            <a:avLst/>
          </a:prstGeom>
          <a:noFill/>
          <a:ln w="28575">
            <a:noFill/>
          </a:ln>
          <a:effectLst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Goal</a:t>
            </a:r>
            <a:endParaRPr lang="en-US" b="1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402477" y="1298831"/>
            <a:ext cx="492443" cy="36933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en-US" b="1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 userDrawn="1"/>
        </p:nvSpPr>
        <p:spPr>
          <a:xfrm>
            <a:off x="8402477" y="1668163"/>
            <a:ext cx="492443" cy="36933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en-US" b="1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 userDrawn="1"/>
        </p:nvSpPr>
        <p:spPr>
          <a:xfrm>
            <a:off x="8402477" y="2028530"/>
            <a:ext cx="492443" cy="36933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en-US" b="1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 userDrawn="1"/>
        </p:nvSpPr>
        <p:spPr>
          <a:xfrm>
            <a:off x="8402477" y="2397862"/>
            <a:ext cx="492443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en-US" b="1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 userDrawn="1"/>
        </p:nvSpPr>
        <p:spPr>
          <a:xfrm>
            <a:off x="8402477" y="2754602"/>
            <a:ext cx="492443" cy="36933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en-US" b="1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 userDrawn="1"/>
        </p:nvSpPr>
        <p:spPr>
          <a:xfrm>
            <a:off x="8402481" y="3128417"/>
            <a:ext cx="492443" cy="31646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8575">
            <a:noFill/>
          </a:ln>
        </p:spPr>
        <p:txBody>
          <a:bodyPr vert="vert270" wrap="square" rtlCol="0" anchor="ctr" anchorCtr="1">
            <a:noAutofit/>
          </a:bodyPr>
          <a:lstStyle/>
          <a:p>
            <a:pPr algn="ctr"/>
            <a:r>
              <a:rPr lang="en-US" sz="1200" b="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Californians</a:t>
            </a:r>
            <a:r>
              <a:rPr lang="en-US" sz="1200" b="0" baseline="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Recognize and Benefit from the Value of Efficiency Upgrades</a:t>
            </a:r>
            <a:endParaRPr lang="en-US" sz="1200" b="0" dirty="0">
              <a:ln>
                <a:solidFill>
                  <a:schemeClr val="tx1"/>
                </a:solidFill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 userDrawn="1"/>
        </p:nvSpPr>
        <p:spPr>
          <a:xfrm>
            <a:off x="8402477" y="6293097"/>
            <a:ext cx="492443" cy="276999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(</a:t>
            </a:r>
            <a:fld id="{8B3D072C-C93B-4D91-AD5C-089609A9A6CF}" type="slidenum">
              <a:rPr lang="en-US" sz="1200" smtClean="0"/>
              <a:pPr algn="ctr"/>
              <a:t>‹#›</a:t>
            </a:fld>
            <a:r>
              <a:rPr lang="en-US" sz="1200" dirty="0" smtClean="0"/>
              <a:t>)</a:t>
            </a:r>
            <a:endParaRPr lang="en-US" sz="1200" b="1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4802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3400" b="1" kern="1200">
          <a:solidFill>
            <a:schemeClr val="bg1"/>
          </a:solidFill>
          <a:effectLst/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400" b="1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85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400" y="76199"/>
            <a:ext cx="7772400" cy="60960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026" name="Picture 1" descr="image001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8491" y="76199"/>
            <a:ext cx="947872" cy="838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 userDrawn="1"/>
        </p:nvSpPr>
        <p:spPr>
          <a:xfrm>
            <a:off x="8293973" y="914400"/>
            <a:ext cx="697627" cy="369332"/>
          </a:xfrm>
          <a:prstGeom prst="rect">
            <a:avLst/>
          </a:prstGeom>
          <a:noFill/>
          <a:ln w="28575">
            <a:noFill/>
          </a:ln>
          <a:effectLst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Goal</a:t>
            </a:r>
            <a:endParaRPr lang="en-US" b="1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8402477" y="1298831"/>
            <a:ext cx="492443" cy="36933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en-US" b="1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 userDrawn="1"/>
        </p:nvSpPr>
        <p:spPr>
          <a:xfrm>
            <a:off x="8402477" y="1668163"/>
            <a:ext cx="492443" cy="36933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en-US" b="1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 userDrawn="1"/>
        </p:nvSpPr>
        <p:spPr>
          <a:xfrm>
            <a:off x="8402477" y="2028530"/>
            <a:ext cx="492443" cy="36933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en-US" b="1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 userDrawn="1"/>
        </p:nvSpPr>
        <p:spPr>
          <a:xfrm>
            <a:off x="8402477" y="2397862"/>
            <a:ext cx="492443" cy="36933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en-US" b="1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 userDrawn="1"/>
        </p:nvSpPr>
        <p:spPr>
          <a:xfrm>
            <a:off x="8402477" y="2754602"/>
            <a:ext cx="492443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en-US" b="1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 userDrawn="1"/>
        </p:nvSpPr>
        <p:spPr>
          <a:xfrm>
            <a:off x="8402481" y="3159920"/>
            <a:ext cx="492443" cy="31646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8575">
            <a:noFill/>
          </a:ln>
        </p:spPr>
        <p:txBody>
          <a:bodyPr vert="vert270" wrap="square" rtlCol="0" anchor="ctr" anchorCtr="1">
            <a:noAutofit/>
          </a:bodyPr>
          <a:lstStyle/>
          <a:p>
            <a:pPr algn="ctr"/>
            <a:r>
              <a:rPr lang="en-US" sz="1200" b="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Solutions</a:t>
            </a:r>
            <a:r>
              <a:rPr lang="en-US" sz="1200" b="0" baseline="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are Accessible and Affordable for all Californians</a:t>
            </a:r>
            <a:endParaRPr lang="en-US" sz="1200" b="0" dirty="0">
              <a:ln>
                <a:solidFill>
                  <a:schemeClr val="tx1"/>
                </a:solidFill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 userDrawn="1"/>
        </p:nvSpPr>
        <p:spPr>
          <a:xfrm>
            <a:off x="8402477" y="6293097"/>
            <a:ext cx="492443" cy="276999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(</a:t>
            </a:r>
            <a:fld id="{8B3D072C-C93B-4D91-AD5C-089609A9A6CF}" type="slidenum">
              <a:rPr lang="en-US" sz="1200" smtClean="0"/>
              <a:pPr algn="ctr"/>
              <a:t>‹#›</a:t>
            </a:fld>
            <a:r>
              <a:rPr lang="en-US" sz="1200" dirty="0" smtClean="0"/>
              <a:t>)</a:t>
            </a:r>
            <a:endParaRPr lang="en-US" sz="1200" b="1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5290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3400" b="1" kern="1200">
          <a:solidFill>
            <a:schemeClr val="bg1"/>
          </a:solidFill>
          <a:effectLst/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400" b="1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ailto:David.Ismailyan@energy.ca.gov" TargetMode="External"/><Relationship Id="rId2" Type="http://schemas.openxmlformats.org/officeDocument/2006/relationships/hyperlink" Target="https://efiling.energy.ca.gov/Ecomment/Ecomment.aspx?docketnumber=15-IEPR-05" TargetMode="External"/><Relationship Id="rId1" Type="http://schemas.openxmlformats.org/officeDocument/2006/relationships/slideLayout" Target="../slideLayouts/slideLayout2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David.Ismailyan@energy.ca.gov" TargetMode="External"/><Relationship Id="rId2" Type="http://schemas.openxmlformats.org/officeDocument/2006/relationships/hyperlink" Target="https://efiling.energy.ca.gov/Ecomment/Ecomment.aspx?docketnumber=15-IEPR-05" TargetMode="External"/><Relationship Id="rId1" Type="http://schemas.openxmlformats.org/officeDocument/2006/relationships/slideLayout" Target="../slideLayouts/slideLayout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ubtitle 1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California Energy Commission</a:t>
            </a:r>
          </a:p>
          <a:p>
            <a:endParaRPr lang="en-US" dirty="0" smtClean="0"/>
          </a:p>
          <a:p>
            <a:r>
              <a:rPr lang="en-US" dirty="0" smtClean="0"/>
              <a:t>Efficiency Division, Existing Buildings Unit</a:t>
            </a:r>
          </a:p>
          <a:p>
            <a:endParaRPr lang="en-US" dirty="0" smtClean="0"/>
          </a:p>
          <a:p>
            <a:r>
              <a:rPr lang="en-US" dirty="0" smtClean="0"/>
              <a:t>Lead Commissioner, Andrew McAllister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685800" y="1716615"/>
            <a:ext cx="7772400" cy="1138773"/>
          </a:xfrm>
        </p:spPr>
        <p:txBody>
          <a:bodyPr>
            <a:spAutoFit/>
          </a:bodyPr>
          <a:lstStyle/>
          <a:p>
            <a:r>
              <a:rPr lang="en-US" dirty="0" smtClean="0"/>
              <a:t>Existing Buildings Energy Efficiency Draft Action Plan</a:t>
            </a:r>
            <a:r>
              <a:rPr lang="en-US" dirty="0"/>
              <a:t> </a:t>
            </a:r>
            <a:r>
              <a:rPr lang="en-US" dirty="0" smtClean="0"/>
              <a:t>Data Workshop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0432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057400" y="2631020"/>
            <a:ext cx="4648200" cy="1138773"/>
          </a:xfrm>
        </p:spPr>
        <p:txBody>
          <a:bodyPr/>
          <a:lstStyle/>
          <a:p>
            <a:r>
              <a:rPr lang="en-US" dirty="0" smtClean="0"/>
              <a:t>Goal 2: Data drives informed decisions.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5896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10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Data Exchange Protocols				</a:t>
            </a:r>
            <a:r>
              <a:rPr lang="en-US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2.1.1</a:t>
            </a:r>
            <a:endParaRPr lang="en-US" sz="2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6"/>
          </p:nvPr>
        </p:nvSpPr>
        <p:spPr>
          <a:xfrm>
            <a:off x="152400" y="1295400"/>
            <a:ext cx="7772400" cy="838200"/>
          </a:xfrm>
        </p:spPr>
        <p:txBody>
          <a:bodyPr/>
          <a:lstStyle/>
          <a:p>
            <a:r>
              <a:rPr lang="en-US" sz="2400" b="1" dirty="0" smtClean="0"/>
              <a:t>Adopt consistent statewide data exchange protocols in line with national efforts (SEED, BEDES, Green Button)</a:t>
            </a:r>
            <a:endParaRPr lang="en-US" sz="2400" b="1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7"/>
          </p:nvPr>
        </p:nvSpPr>
        <p:spPr>
          <a:xfrm>
            <a:off x="177800" y="2514600"/>
            <a:ext cx="7772400" cy="457200"/>
          </a:xfrm>
        </p:spPr>
        <p:txBody>
          <a:bodyPr/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Benchmarking Data Infrastructure			</a:t>
            </a:r>
            <a:r>
              <a:rPr lang="en-US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2.1.2</a:t>
            </a:r>
            <a:endParaRPr 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8"/>
          </p:nvPr>
        </p:nvSpPr>
        <p:spPr>
          <a:xfrm>
            <a:off x="152400" y="2895600"/>
            <a:ext cx="7772400" cy="838200"/>
          </a:xfrm>
        </p:spPr>
        <p:txBody>
          <a:bodyPr/>
          <a:lstStyle/>
          <a:p>
            <a:r>
              <a:rPr lang="en-US" sz="2400" b="1" dirty="0" smtClean="0"/>
              <a:t>Map meters to physical buildings to develop benchmarking infrastructure.</a:t>
            </a:r>
            <a:endParaRPr lang="en-US" sz="2400" b="1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9"/>
          </p:nvPr>
        </p:nvSpPr>
        <p:spPr>
          <a:xfrm>
            <a:off x="152400" y="3810000"/>
            <a:ext cx="7772400" cy="457200"/>
          </a:xfrm>
        </p:spPr>
        <p:txBody>
          <a:bodyPr/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Easy-to-Access Data and Analytics		</a:t>
            </a:r>
            <a:r>
              <a:rPr lang="en-US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2.1.3</a:t>
            </a:r>
            <a:endParaRPr 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20"/>
          </p:nvPr>
        </p:nvSpPr>
        <p:spPr>
          <a:xfrm>
            <a:off x="152400" y="4267200"/>
            <a:ext cx="7772400" cy="533400"/>
          </a:xfrm>
        </p:spPr>
        <p:txBody>
          <a:bodyPr/>
          <a:lstStyle/>
          <a:p>
            <a:r>
              <a:rPr lang="en-US" sz="2400" b="1" dirty="0" smtClean="0"/>
              <a:t>Improve access to energy use data and analytics</a:t>
            </a:r>
            <a:endParaRPr lang="en-US" sz="2400" b="1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2.1 Data for Improved Decisions</a:t>
            </a:r>
            <a:endParaRPr lang="en-US" sz="2400" dirty="0"/>
          </a:p>
        </p:txBody>
      </p:sp>
      <p:sp>
        <p:nvSpPr>
          <p:cNvPr id="17" name="Text Placeholder 14"/>
          <p:cNvSpPr txBox="1">
            <a:spLocks/>
          </p:cNvSpPr>
          <p:nvPr/>
        </p:nvSpPr>
        <p:spPr>
          <a:xfrm>
            <a:off x="152400" y="4895850"/>
            <a:ext cx="7772400" cy="457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anchor="ctr" anchorCtr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200" b="1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Data for Local Governments			</a:t>
            </a:r>
            <a:r>
              <a:rPr lang="en-US" sz="2000" dirty="0" smtClean="0">
                <a:solidFill>
                  <a:schemeClr val="tx1"/>
                </a:solidFill>
              </a:rPr>
              <a:t>2.1.4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0" name="Text Placeholder 15"/>
          <p:cNvSpPr txBox="1">
            <a:spLocks/>
          </p:cNvSpPr>
          <p:nvPr/>
        </p:nvSpPr>
        <p:spPr>
          <a:xfrm>
            <a:off x="152400" y="5334000"/>
            <a:ext cx="7772400" cy="533400"/>
          </a:xfrm>
          <a:prstGeom prst="rect">
            <a:avLst/>
          </a:prstGeom>
        </p:spPr>
        <p:txBody>
          <a:bodyPr/>
          <a:lstStyle>
            <a:lvl1pPr marL="2857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b="0" kern="120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 dirty="0" smtClean="0">
                <a:solidFill>
                  <a:schemeClr val="tx2"/>
                </a:solidFill>
              </a:rPr>
              <a:t>Standardize process for local governments to access data.</a:t>
            </a:r>
            <a:endParaRPr lang="en-US" sz="24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8697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Standardized Utility Rate Information	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</a:t>
            </a:r>
            <a:r>
              <a:rPr lang="en-US" sz="19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2.1.5</a:t>
            </a:r>
            <a:endParaRPr lang="en-US" sz="19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6"/>
          </p:nvPr>
        </p:nvSpPr>
        <p:spPr>
          <a:xfrm>
            <a:off x="152400" y="1295400"/>
            <a:ext cx="7772400" cy="685800"/>
          </a:xfrm>
        </p:spPr>
        <p:txBody>
          <a:bodyPr/>
          <a:lstStyle/>
          <a:p>
            <a:r>
              <a:rPr lang="en-US" sz="2400" b="1" dirty="0" smtClean="0"/>
              <a:t>Maintain utility tariffs in a consistent format on a public website.</a:t>
            </a:r>
            <a:endParaRPr lang="en-US" sz="2400" b="1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7"/>
          </p:nvPr>
        </p:nvSpPr>
        <p:spPr>
          <a:xfrm>
            <a:off x="152400" y="2286000"/>
            <a:ext cx="7772400" cy="457200"/>
          </a:xfrm>
        </p:spPr>
        <p:txBody>
          <a:bodyPr>
            <a:no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Project-specific measured savings 	</a:t>
            </a:r>
            <a:r>
              <a:rPr lang="en-US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2.1.6 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en-US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2.1.7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endParaRPr 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8"/>
          </p:nvPr>
        </p:nvSpPr>
        <p:spPr>
          <a:xfrm>
            <a:off x="152400" y="2667000"/>
            <a:ext cx="7772400" cy="1143000"/>
          </a:xfrm>
        </p:spPr>
        <p:txBody>
          <a:bodyPr/>
          <a:lstStyle/>
          <a:p>
            <a:r>
              <a:rPr lang="en-US" sz="2400" b="1" dirty="0" smtClean="0"/>
              <a:t>Provide public access to project-level, locale-specific, anonymized information for program participants.</a:t>
            </a:r>
            <a:endParaRPr lang="en-US" sz="2400" b="1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9"/>
          </p:nvPr>
        </p:nvSpPr>
        <p:spPr>
          <a:xfrm>
            <a:off x="152400" y="3886200"/>
            <a:ext cx="7772400" cy="457200"/>
          </a:xfrm>
        </p:spPr>
        <p:txBody>
          <a:bodyPr>
            <a:normAutofit fontScale="77500" lnSpcReduction="20000"/>
          </a:bodyPr>
          <a:lstStyle/>
          <a:p>
            <a:r>
              <a:rPr lang="en-US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Data Access for Policy Planning &amp; Research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            </a:t>
            </a:r>
            <a:r>
              <a:rPr lang="en-US" sz="23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2.1.8 - 2.1.10</a:t>
            </a:r>
            <a:endParaRPr lang="en-US" sz="26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152400" y="4267200"/>
            <a:ext cx="7772400" cy="2286000"/>
          </a:xfrm>
        </p:spPr>
        <p:txBody>
          <a:bodyPr/>
          <a:lstStyle/>
          <a:p>
            <a:r>
              <a:rPr lang="en-US" sz="2400" b="1" dirty="0" smtClean="0"/>
              <a:t>Establish secure energy data centers with utility data.</a:t>
            </a:r>
          </a:p>
          <a:p>
            <a:r>
              <a:rPr lang="en-US" sz="2400" b="1" dirty="0" smtClean="0"/>
              <a:t>Establish energy use baselines.</a:t>
            </a:r>
          </a:p>
          <a:p>
            <a:r>
              <a:rPr lang="en-US" sz="2400" b="1" dirty="0" smtClean="0"/>
              <a:t>Develop data collection protocols and forecasting methods.</a:t>
            </a:r>
            <a:endParaRPr lang="en-US" sz="2400" b="1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2.1 Data for Improved </a:t>
            </a:r>
            <a:r>
              <a:rPr lang="en-US" sz="2400" dirty="0" smtClean="0"/>
              <a:t>Decisions cont.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73523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8"/>
          <p:cNvSpPr/>
          <p:nvPr/>
        </p:nvSpPr>
        <p:spPr>
          <a:xfrm>
            <a:off x="609600" y="1066800"/>
            <a:ext cx="8153400" cy="5562600"/>
          </a:xfrm>
          <a:prstGeom prst="ellipse">
            <a:avLst/>
          </a:prstGeom>
          <a:pattFill prst="dotDmnd">
            <a:fgClr>
              <a:schemeClr val="accent1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228600" y="1066800"/>
            <a:ext cx="8686800" cy="5562600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762000" y="1523999"/>
            <a:ext cx="7673607" cy="4648201"/>
          </a:xfrm>
          <a:prstGeom prst="ellipse">
            <a:avLst/>
          </a:prstGeom>
          <a:pattFill prst="pct5">
            <a:fgClr>
              <a:srgbClr val="669900"/>
            </a:fgClr>
            <a:bgClr>
              <a:schemeClr val="bg1">
                <a:lumMod val="85000"/>
              </a:schemeClr>
            </a:bgClr>
          </a:pattFill>
          <a:ln w="22225">
            <a:solidFill>
              <a:schemeClr val="tx2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1600" b="1" dirty="0">
              <a:solidFill>
                <a:schemeClr val="tx1"/>
              </a:solidFill>
              <a:latin typeface="Arial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118189" y="1154667"/>
            <a:ext cx="31362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+mj-lt"/>
              </a:rPr>
              <a:t>DATA INFRASTRUCTURE</a:t>
            </a:r>
            <a:endParaRPr lang="en-US" b="1" dirty="0">
              <a:latin typeface="+mj-lt"/>
            </a:endParaRPr>
          </a:p>
        </p:txBody>
      </p:sp>
      <p:sp>
        <p:nvSpPr>
          <p:cNvPr id="13" name="TextBox 12"/>
          <p:cNvSpPr txBox="1"/>
          <p:nvPr/>
        </p:nvSpPr>
        <p:spPr>
          <a:xfrm rot="2169072">
            <a:off x="6594227" y="2149795"/>
            <a:ext cx="22321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+mj-lt"/>
              </a:rPr>
              <a:t>GREEN BUTTON</a:t>
            </a:r>
            <a:endParaRPr lang="en-US" sz="1600" dirty="0">
              <a:latin typeface="+mj-lt"/>
            </a:endParaRPr>
          </a:p>
        </p:txBody>
      </p:sp>
      <p:sp>
        <p:nvSpPr>
          <p:cNvPr id="15" name="TextBox 14"/>
          <p:cNvSpPr txBox="1"/>
          <p:nvPr/>
        </p:nvSpPr>
        <p:spPr>
          <a:xfrm rot="20066843">
            <a:off x="1360047" y="1719201"/>
            <a:ext cx="16241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+mj-lt"/>
              </a:rPr>
              <a:t>SEED, BEDES</a:t>
            </a:r>
            <a:endParaRPr lang="en-US" sz="1600" dirty="0">
              <a:latin typeface="+mj-lt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1905000" y="2057400"/>
            <a:ext cx="2362200" cy="812800"/>
          </a:xfrm>
          <a:prstGeom prst="ellipse">
            <a:avLst/>
          </a:prstGeom>
          <a:pattFill prst="dotDmnd">
            <a:fgClr>
              <a:schemeClr val="accent1"/>
            </a:fgClr>
            <a:bgClr>
              <a:schemeClr val="bg1"/>
            </a:bgClr>
          </a:pattFill>
          <a:ln w="19050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b="1" dirty="0" smtClean="0">
                <a:solidFill>
                  <a:srgbClr val="C00000"/>
                </a:solidFill>
                <a:latin typeface="+mj-lt"/>
              </a:rPr>
              <a:t>Benchmarking</a:t>
            </a:r>
            <a:endParaRPr lang="en-US" b="1" dirty="0">
              <a:solidFill>
                <a:srgbClr val="C00000"/>
              </a:solidFill>
              <a:latin typeface="+mj-lt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1092606" y="2971800"/>
            <a:ext cx="2057400" cy="965200"/>
          </a:xfrm>
          <a:prstGeom prst="ellipse">
            <a:avLst/>
          </a:prstGeom>
          <a:pattFill prst="dotDmnd">
            <a:fgClr>
              <a:schemeClr val="accent1"/>
            </a:fgClr>
            <a:bgClr>
              <a:schemeClr val="bg1"/>
            </a:bgClr>
          </a:pattFill>
          <a:ln w="19050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b="1" dirty="0" smtClean="0">
                <a:solidFill>
                  <a:srgbClr val="C00000"/>
                </a:solidFill>
                <a:latin typeface="+mj-lt"/>
              </a:rPr>
              <a:t>Reliable </a:t>
            </a:r>
            <a:r>
              <a:rPr lang="en-US" b="1" dirty="0" err="1">
                <a:solidFill>
                  <a:srgbClr val="C00000"/>
                </a:solidFill>
                <a:latin typeface="+mj-lt"/>
              </a:rPr>
              <a:t>assmnt</a:t>
            </a:r>
            <a:r>
              <a:rPr lang="en-US" b="1" dirty="0">
                <a:solidFill>
                  <a:srgbClr val="C00000"/>
                </a:solidFill>
                <a:latin typeface="+mj-lt"/>
              </a:rPr>
              <a:t> tools</a:t>
            </a:r>
          </a:p>
        </p:txBody>
      </p:sp>
      <p:sp>
        <p:nvSpPr>
          <p:cNvPr id="18" name="Oval 17"/>
          <p:cNvSpPr/>
          <p:nvPr/>
        </p:nvSpPr>
        <p:spPr>
          <a:xfrm>
            <a:off x="1359821" y="4148179"/>
            <a:ext cx="2057400" cy="965200"/>
          </a:xfrm>
          <a:prstGeom prst="ellipse">
            <a:avLst/>
          </a:prstGeom>
          <a:pattFill prst="dotDmnd">
            <a:fgClr>
              <a:schemeClr val="accent1"/>
            </a:fgClr>
            <a:bgClr>
              <a:schemeClr val="bg1"/>
            </a:bgClr>
          </a:pattFill>
          <a:ln w="19050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b="1" dirty="0" smtClean="0">
                <a:solidFill>
                  <a:srgbClr val="C00000"/>
                </a:solidFill>
                <a:latin typeface="+mj-lt"/>
              </a:rPr>
              <a:t>Reliable </a:t>
            </a:r>
            <a:r>
              <a:rPr lang="en-US" b="1" dirty="0">
                <a:solidFill>
                  <a:srgbClr val="C00000"/>
                </a:solidFill>
                <a:latin typeface="+mj-lt"/>
              </a:rPr>
              <a:t>asset tools</a:t>
            </a:r>
          </a:p>
        </p:txBody>
      </p:sp>
      <p:sp>
        <p:nvSpPr>
          <p:cNvPr id="19" name="Oval 18"/>
          <p:cNvSpPr/>
          <p:nvPr/>
        </p:nvSpPr>
        <p:spPr>
          <a:xfrm>
            <a:off x="4800600" y="2057400"/>
            <a:ext cx="2514600" cy="1168400"/>
          </a:xfrm>
          <a:prstGeom prst="ellipse">
            <a:avLst/>
          </a:prstGeom>
          <a:pattFill prst="dotDmnd">
            <a:fgClr>
              <a:schemeClr val="accent1"/>
            </a:fgClr>
            <a:bgClr>
              <a:schemeClr val="bg1"/>
            </a:bgClr>
          </a:pattFill>
          <a:ln w="22225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b="1" dirty="0" smtClean="0">
                <a:solidFill>
                  <a:srgbClr val="C00000"/>
                </a:solidFill>
                <a:latin typeface="+mj-lt"/>
              </a:rPr>
              <a:t>Shared program data drives innovation</a:t>
            </a:r>
            <a:endParaRPr lang="en-US" b="1" dirty="0">
              <a:solidFill>
                <a:srgbClr val="C00000"/>
              </a:solidFill>
              <a:latin typeface="+mj-lt"/>
            </a:endParaRPr>
          </a:p>
        </p:txBody>
      </p:sp>
      <p:sp>
        <p:nvSpPr>
          <p:cNvPr id="20" name="TextBox 19"/>
          <p:cNvSpPr txBox="1"/>
          <p:nvPr/>
        </p:nvSpPr>
        <p:spPr>
          <a:xfrm rot="19827547">
            <a:off x="5661192" y="5469040"/>
            <a:ext cx="33080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600">
                <a:latin typeface="+mj-lt"/>
              </a:defRPr>
            </a:lvl1pPr>
          </a:lstStyle>
          <a:p>
            <a:r>
              <a:rPr lang="en-US" dirty="0"/>
              <a:t>CALTRACK , CALTEST</a:t>
            </a:r>
          </a:p>
        </p:txBody>
      </p:sp>
      <p:sp>
        <p:nvSpPr>
          <p:cNvPr id="21" name="TextBox 20"/>
          <p:cNvSpPr txBox="1"/>
          <p:nvPr/>
        </p:nvSpPr>
        <p:spPr>
          <a:xfrm rot="2323502">
            <a:off x="310034" y="5410065"/>
            <a:ext cx="26651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600">
                <a:latin typeface="+mj-lt"/>
              </a:defRPr>
            </a:lvl1pPr>
          </a:lstStyle>
          <a:p>
            <a:r>
              <a:rPr lang="en-US" dirty="0"/>
              <a:t>OPEN EE METER</a:t>
            </a:r>
          </a:p>
        </p:txBody>
      </p:sp>
      <p:sp>
        <p:nvSpPr>
          <p:cNvPr id="22" name="Oval 21"/>
          <p:cNvSpPr/>
          <p:nvPr/>
        </p:nvSpPr>
        <p:spPr>
          <a:xfrm>
            <a:off x="5719920" y="3352800"/>
            <a:ext cx="2514600" cy="1168400"/>
          </a:xfrm>
          <a:prstGeom prst="ellipse">
            <a:avLst/>
          </a:prstGeom>
          <a:pattFill prst="dotDmnd">
            <a:fgClr>
              <a:schemeClr val="accent1"/>
            </a:fgClr>
            <a:bgClr>
              <a:schemeClr val="bg1"/>
            </a:bgClr>
          </a:pattFill>
          <a:ln w="22225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b="1" dirty="0" smtClean="0">
                <a:solidFill>
                  <a:srgbClr val="C00000"/>
                </a:solidFill>
                <a:latin typeface="+mj-lt"/>
              </a:rPr>
              <a:t>Performance-driven industry</a:t>
            </a:r>
            <a:endParaRPr lang="en-US" b="1" dirty="0">
              <a:solidFill>
                <a:srgbClr val="C00000"/>
              </a:solidFill>
              <a:latin typeface="+mj-lt"/>
            </a:endParaRPr>
          </a:p>
        </p:txBody>
      </p:sp>
      <p:sp>
        <p:nvSpPr>
          <p:cNvPr id="28" name="Rectangle 27"/>
          <p:cNvSpPr/>
          <p:nvPr/>
        </p:nvSpPr>
        <p:spPr>
          <a:xfrm rot="20026291">
            <a:off x="1069293" y="2808754"/>
            <a:ext cx="66396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1600" b="1" dirty="0">
                <a:latin typeface="Arial"/>
              </a:rPr>
              <a:t>S 1.3</a:t>
            </a:r>
          </a:p>
        </p:txBody>
      </p:sp>
      <p:sp>
        <p:nvSpPr>
          <p:cNvPr id="30" name="Rectangle 29"/>
          <p:cNvSpPr/>
          <p:nvPr/>
        </p:nvSpPr>
        <p:spPr>
          <a:xfrm rot="534586">
            <a:off x="3124282" y="1800135"/>
            <a:ext cx="66396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1600" b="1" dirty="0">
                <a:latin typeface="Arial"/>
              </a:rPr>
              <a:t>S 1.2</a:t>
            </a:r>
          </a:p>
        </p:txBody>
      </p:sp>
      <p:sp>
        <p:nvSpPr>
          <p:cNvPr id="32" name="Rectangle 31"/>
          <p:cNvSpPr/>
          <p:nvPr/>
        </p:nvSpPr>
        <p:spPr>
          <a:xfrm rot="1854935">
            <a:off x="2818024" y="4010732"/>
            <a:ext cx="66396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/>
                </a:solidFill>
                <a:latin typeface="Arial"/>
              </a:rPr>
              <a:t>S 1.4</a:t>
            </a:r>
          </a:p>
        </p:txBody>
      </p:sp>
      <p:sp>
        <p:nvSpPr>
          <p:cNvPr id="33" name="Rectangle 32"/>
          <p:cNvSpPr/>
          <p:nvPr/>
        </p:nvSpPr>
        <p:spPr>
          <a:xfrm rot="20300607">
            <a:off x="4748034" y="1939367"/>
            <a:ext cx="66396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b="1" dirty="0">
                <a:latin typeface="+mj-lt"/>
              </a:rPr>
              <a:t>S 3.1</a:t>
            </a:r>
          </a:p>
        </p:txBody>
      </p:sp>
      <p:sp>
        <p:nvSpPr>
          <p:cNvPr id="34" name="Rectangle 33"/>
          <p:cNvSpPr/>
          <p:nvPr/>
        </p:nvSpPr>
        <p:spPr>
          <a:xfrm rot="994312">
            <a:off x="7375254" y="3135656"/>
            <a:ext cx="66396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b="1" dirty="0">
                <a:latin typeface="+mj-lt"/>
              </a:rPr>
              <a:t>S 3.2</a:t>
            </a:r>
          </a:p>
        </p:txBody>
      </p:sp>
      <p:sp>
        <p:nvSpPr>
          <p:cNvPr id="35" name="Oval 34"/>
          <p:cNvSpPr/>
          <p:nvPr/>
        </p:nvSpPr>
        <p:spPr>
          <a:xfrm>
            <a:off x="2984391" y="5113379"/>
            <a:ext cx="2057400" cy="965200"/>
          </a:xfrm>
          <a:prstGeom prst="ellipse">
            <a:avLst/>
          </a:prstGeom>
          <a:pattFill prst="dotDmnd">
            <a:fgClr>
              <a:schemeClr val="accent1"/>
            </a:fgClr>
            <a:bgClr>
              <a:schemeClr val="bg1"/>
            </a:bgClr>
          </a:pattFill>
          <a:ln w="19050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b="1" dirty="0" smtClean="0">
                <a:solidFill>
                  <a:srgbClr val="C00000"/>
                </a:solidFill>
                <a:latin typeface="+mj-lt"/>
              </a:rPr>
              <a:t>EE value embedded in real estate</a:t>
            </a:r>
            <a:endParaRPr lang="en-US" b="1" dirty="0">
              <a:solidFill>
                <a:srgbClr val="C00000"/>
              </a:solidFill>
              <a:latin typeface="+mj-lt"/>
            </a:endParaRPr>
          </a:p>
        </p:txBody>
      </p:sp>
      <p:sp>
        <p:nvSpPr>
          <p:cNvPr id="36" name="Rectangle 35"/>
          <p:cNvSpPr/>
          <p:nvPr/>
        </p:nvSpPr>
        <p:spPr>
          <a:xfrm rot="20115915">
            <a:off x="3095204" y="4895162"/>
            <a:ext cx="66396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1600" b="1" dirty="0" smtClean="0">
                <a:solidFill>
                  <a:prstClr val="black"/>
                </a:solidFill>
                <a:latin typeface="Arial"/>
              </a:rPr>
              <a:t>S 4.1</a:t>
            </a:r>
            <a:endParaRPr lang="en-US" sz="1600" b="1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37" name="Oval 36"/>
          <p:cNvSpPr/>
          <p:nvPr/>
        </p:nvSpPr>
        <p:spPr>
          <a:xfrm>
            <a:off x="5334000" y="4829418"/>
            <a:ext cx="1869762" cy="965200"/>
          </a:xfrm>
          <a:prstGeom prst="ellipse">
            <a:avLst/>
          </a:prstGeom>
          <a:pattFill prst="dotDmnd">
            <a:fgClr>
              <a:schemeClr val="accent1"/>
            </a:fgClr>
            <a:bgClr>
              <a:schemeClr val="bg1"/>
            </a:bgClr>
          </a:pattFill>
          <a:ln w="19050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b="1" dirty="0" smtClean="0">
                <a:solidFill>
                  <a:srgbClr val="C00000"/>
                </a:solidFill>
                <a:latin typeface="+mj-lt"/>
              </a:rPr>
              <a:t>Investor Confidence Project</a:t>
            </a:r>
            <a:endParaRPr lang="en-US" b="1" dirty="0">
              <a:solidFill>
                <a:srgbClr val="C00000"/>
              </a:solidFill>
              <a:latin typeface="+mj-lt"/>
            </a:endParaRPr>
          </a:p>
        </p:txBody>
      </p:sp>
      <p:sp>
        <p:nvSpPr>
          <p:cNvPr id="38" name="Rectangle 37"/>
          <p:cNvSpPr/>
          <p:nvPr/>
        </p:nvSpPr>
        <p:spPr>
          <a:xfrm rot="1854935">
            <a:off x="6678304" y="4691971"/>
            <a:ext cx="51648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1600" b="1" dirty="0" smtClean="0">
                <a:solidFill>
                  <a:prstClr val="black"/>
                </a:solidFill>
                <a:latin typeface="Arial"/>
              </a:rPr>
              <a:t>G 5</a:t>
            </a:r>
            <a:endParaRPr lang="en-US" sz="1600" b="1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41" name="Arc 40"/>
          <p:cNvSpPr/>
          <p:nvPr/>
        </p:nvSpPr>
        <p:spPr>
          <a:xfrm rot="11281683">
            <a:off x="2341224" y="4797896"/>
            <a:ext cx="1464590" cy="836482"/>
          </a:xfrm>
          <a:prstGeom prst="arc">
            <a:avLst/>
          </a:prstGeom>
          <a:ln w="31750">
            <a:solidFill>
              <a:schemeClr val="accent6">
                <a:lumMod val="75000"/>
              </a:schemeClr>
            </a:solidFill>
            <a:headEnd type="triangl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Arc 41"/>
          <p:cNvSpPr/>
          <p:nvPr/>
        </p:nvSpPr>
        <p:spPr>
          <a:xfrm rot="1545376" flipH="1">
            <a:off x="2879874" y="3380876"/>
            <a:ext cx="5454215" cy="2382246"/>
          </a:xfrm>
          <a:prstGeom prst="arc">
            <a:avLst/>
          </a:prstGeom>
          <a:ln w="31750">
            <a:solidFill>
              <a:schemeClr val="accent6">
                <a:lumMod val="75000"/>
              </a:schemeClr>
            </a:solidFill>
            <a:headEnd type="triangl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Arc 42"/>
          <p:cNvSpPr/>
          <p:nvPr/>
        </p:nvSpPr>
        <p:spPr>
          <a:xfrm rot="1891100" flipH="1">
            <a:off x="2506641" y="4616538"/>
            <a:ext cx="5103123" cy="979855"/>
          </a:xfrm>
          <a:prstGeom prst="arc">
            <a:avLst>
              <a:gd name="adj1" fmla="val 13590508"/>
              <a:gd name="adj2" fmla="val 0"/>
            </a:avLst>
          </a:prstGeom>
          <a:ln w="31750">
            <a:solidFill>
              <a:schemeClr val="accent6">
                <a:lumMod val="75000"/>
              </a:schemeClr>
            </a:solidFill>
            <a:headEnd type="triangl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TextBox 43"/>
          <p:cNvSpPr txBox="1"/>
          <p:nvPr/>
        </p:nvSpPr>
        <p:spPr>
          <a:xfrm rot="333947">
            <a:off x="3575658" y="4473043"/>
            <a:ext cx="1533106" cy="5182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latin typeface="+mj-lt"/>
              </a:rPr>
              <a:t>Project-specific program data</a:t>
            </a:r>
            <a:endParaRPr lang="en-US" sz="1400" dirty="0">
              <a:latin typeface="+mj-lt"/>
            </a:endParaRPr>
          </a:p>
        </p:txBody>
      </p:sp>
      <p:sp>
        <p:nvSpPr>
          <p:cNvPr id="45" name="TextBox 44"/>
          <p:cNvSpPr txBox="1"/>
          <p:nvPr/>
        </p:nvSpPr>
        <p:spPr>
          <a:xfrm rot="934921">
            <a:off x="3153548" y="3625511"/>
            <a:ext cx="20567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latin typeface="+mj-lt"/>
              </a:rPr>
              <a:t>Granular, baseline data</a:t>
            </a:r>
            <a:endParaRPr lang="en-US" sz="1400" dirty="0">
              <a:latin typeface="+mj-lt"/>
            </a:endParaRPr>
          </a:p>
        </p:txBody>
      </p:sp>
      <p:sp>
        <p:nvSpPr>
          <p:cNvPr id="46" name="Arc 45"/>
          <p:cNvSpPr/>
          <p:nvPr/>
        </p:nvSpPr>
        <p:spPr>
          <a:xfrm rot="12022482" flipH="1" flipV="1">
            <a:off x="6457772" y="4593219"/>
            <a:ext cx="1464590" cy="836482"/>
          </a:xfrm>
          <a:prstGeom prst="arc">
            <a:avLst>
              <a:gd name="adj1" fmla="val 13888751"/>
              <a:gd name="adj2" fmla="val 0"/>
            </a:avLst>
          </a:prstGeom>
          <a:ln w="31750">
            <a:solidFill>
              <a:schemeClr val="accent6">
                <a:lumMod val="75000"/>
              </a:schemeClr>
            </a:solidFill>
            <a:headEnd type="triangl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TextBox 46"/>
          <p:cNvSpPr txBox="1"/>
          <p:nvPr/>
        </p:nvSpPr>
        <p:spPr>
          <a:xfrm rot="727739">
            <a:off x="2011856" y="6249935"/>
            <a:ext cx="440251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600">
                <a:latin typeface="+mj-lt"/>
              </a:defRPr>
            </a:lvl1pPr>
          </a:lstStyle>
          <a:p>
            <a:r>
              <a:rPr lang="en-US" dirty="0" smtClean="0"/>
              <a:t>METERS MATCHED</a:t>
            </a:r>
            <a:endParaRPr lang="en-US" dirty="0"/>
          </a:p>
        </p:txBody>
      </p:sp>
      <p:sp>
        <p:nvSpPr>
          <p:cNvPr id="49" name="Rectangle 48"/>
          <p:cNvSpPr/>
          <p:nvPr/>
        </p:nvSpPr>
        <p:spPr>
          <a:xfrm>
            <a:off x="3987899" y="6214646"/>
            <a:ext cx="16509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1600" b="1" dirty="0">
                <a:latin typeface="+mj-lt"/>
              </a:rPr>
              <a:t>TO BUILDINGS</a:t>
            </a:r>
          </a:p>
        </p:txBody>
      </p:sp>
      <p:grpSp>
        <p:nvGrpSpPr>
          <p:cNvPr id="61" name="Group 60"/>
          <p:cNvGrpSpPr/>
          <p:nvPr/>
        </p:nvGrpSpPr>
        <p:grpSpPr>
          <a:xfrm>
            <a:off x="914400" y="1485900"/>
            <a:ext cx="728204" cy="647700"/>
            <a:chOff x="914400" y="1485900"/>
            <a:chExt cx="728204" cy="647700"/>
          </a:xfrm>
        </p:grpSpPr>
        <p:cxnSp>
          <p:nvCxnSpPr>
            <p:cNvPr id="58" name="Straight Arrow Connector 57"/>
            <p:cNvCxnSpPr>
              <a:stCxn id="10" idx="1"/>
            </p:cNvCxnSpPr>
            <p:nvPr/>
          </p:nvCxnSpPr>
          <p:spPr>
            <a:xfrm flipH="1" flipV="1">
              <a:off x="1295400" y="1600200"/>
              <a:ext cx="205352" cy="281224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Arrow Connector 61"/>
            <p:cNvCxnSpPr/>
            <p:nvPr/>
          </p:nvCxnSpPr>
          <p:spPr>
            <a:xfrm flipH="1" flipV="1">
              <a:off x="1185163" y="1676400"/>
              <a:ext cx="205352" cy="281224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Arrow Connector 62"/>
            <p:cNvCxnSpPr/>
            <p:nvPr/>
          </p:nvCxnSpPr>
          <p:spPr>
            <a:xfrm flipH="1" flipV="1">
              <a:off x="1036087" y="1770738"/>
              <a:ext cx="205352" cy="281224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Arrow Connector 63"/>
            <p:cNvCxnSpPr/>
            <p:nvPr/>
          </p:nvCxnSpPr>
          <p:spPr>
            <a:xfrm flipH="1" flipV="1">
              <a:off x="1437252" y="1485900"/>
              <a:ext cx="205352" cy="281224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Arrow Connector 64"/>
            <p:cNvCxnSpPr/>
            <p:nvPr/>
          </p:nvCxnSpPr>
          <p:spPr>
            <a:xfrm flipH="1" flipV="1">
              <a:off x="914400" y="1852376"/>
              <a:ext cx="205352" cy="281224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7" name="Text Placeholder 7"/>
          <p:cNvSpPr>
            <a:spLocks noGrp="1"/>
          </p:cNvSpPr>
          <p:nvPr>
            <p:ph type="body" sz="quarter" idx="20"/>
          </p:nvPr>
        </p:nvSpPr>
        <p:spPr>
          <a:xfrm rot="2063503">
            <a:off x="7287596" y="1311799"/>
            <a:ext cx="1522683" cy="373487"/>
          </a:xfrm>
          <a:solidFill>
            <a:schemeClr val="bg1">
              <a:alpha val="56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en-US" sz="2400" b="1" dirty="0" smtClean="0"/>
              <a:t>Industry</a:t>
            </a:r>
            <a:endParaRPr lang="en-US" sz="2400" b="1" dirty="0"/>
          </a:p>
        </p:txBody>
      </p:sp>
      <p:sp>
        <p:nvSpPr>
          <p:cNvPr id="60" name="Title 5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Data-related strategies</a:t>
            </a:r>
            <a:endParaRPr lang="en-US" dirty="0"/>
          </a:p>
        </p:txBody>
      </p:sp>
      <p:sp>
        <p:nvSpPr>
          <p:cNvPr id="72" name="Text Placeholder 7"/>
          <p:cNvSpPr>
            <a:spLocks noGrp="1"/>
          </p:cNvSpPr>
          <p:nvPr>
            <p:ph type="body" sz="quarter" idx="20"/>
          </p:nvPr>
        </p:nvSpPr>
        <p:spPr>
          <a:xfrm rot="2269170">
            <a:off x="-132353" y="5879320"/>
            <a:ext cx="2350448" cy="373487"/>
          </a:xfrm>
          <a:solidFill>
            <a:schemeClr val="bg1">
              <a:alpha val="56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en-US" sz="2400" b="1" dirty="0" smtClean="0"/>
              <a:t>Policy makers</a:t>
            </a:r>
            <a:endParaRPr lang="en-US" sz="2400" b="1" dirty="0"/>
          </a:p>
        </p:txBody>
      </p:sp>
      <p:sp>
        <p:nvSpPr>
          <p:cNvPr id="66" name="Text Placeholder 7"/>
          <p:cNvSpPr>
            <a:spLocks noGrp="1"/>
          </p:cNvSpPr>
          <p:nvPr>
            <p:ph type="body" sz="quarter" idx="20"/>
          </p:nvPr>
        </p:nvSpPr>
        <p:spPr>
          <a:xfrm rot="19607045">
            <a:off x="271938" y="1260844"/>
            <a:ext cx="1654468" cy="373487"/>
          </a:xfrm>
          <a:solidFill>
            <a:schemeClr val="bg1">
              <a:alpha val="56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en-US" sz="2000" b="1" dirty="0" smtClean="0"/>
              <a:t>Consumers</a:t>
            </a:r>
            <a:endParaRPr lang="en-US" sz="2000" b="1" dirty="0"/>
          </a:p>
        </p:txBody>
      </p:sp>
      <p:grpSp>
        <p:nvGrpSpPr>
          <p:cNvPr id="76" name="Group 75"/>
          <p:cNvGrpSpPr/>
          <p:nvPr/>
        </p:nvGrpSpPr>
        <p:grpSpPr>
          <a:xfrm flipH="1">
            <a:off x="7315200" y="1363925"/>
            <a:ext cx="728204" cy="647700"/>
            <a:chOff x="914400" y="1485900"/>
            <a:chExt cx="728204" cy="647700"/>
          </a:xfrm>
        </p:grpSpPr>
        <p:cxnSp>
          <p:nvCxnSpPr>
            <p:cNvPr id="77" name="Straight Arrow Connector 76"/>
            <p:cNvCxnSpPr/>
            <p:nvPr/>
          </p:nvCxnSpPr>
          <p:spPr>
            <a:xfrm flipH="1" flipV="1">
              <a:off x="1295400" y="1600200"/>
              <a:ext cx="205352" cy="281224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Arrow Connector 77"/>
            <p:cNvCxnSpPr/>
            <p:nvPr/>
          </p:nvCxnSpPr>
          <p:spPr>
            <a:xfrm flipH="1" flipV="1">
              <a:off x="1185163" y="1676400"/>
              <a:ext cx="205352" cy="281224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Arrow Connector 78"/>
            <p:cNvCxnSpPr/>
            <p:nvPr/>
          </p:nvCxnSpPr>
          <p:spPr>
            <a:xfrm flipH="1" flipV="1">
              <a:off x="1036087" y="1770738"/>
              <a:ext cx="205352" cy="281224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Arrow Connector 79"/>
            <p:cNvCxnSpPr/>
            <p:nvPr/>
          </p:nvCxnSpPr>
          <p:spPr>
            <a:xfrm flipH="1" flipV="1">
              <a:off x="1437252" y="1485900"/>
              <a:ext cx="205352" cy="281224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Arrow Connector 80"/>
            <p:cNvCxnSpPr/>
            <p:nvPr/>
          </p:nvCxnSpPr>
          <p:spPr>
            <a:xfrm flipH="1" flipV="1">
              <a:off x="914400" y="1852376"/>
              <a:ext cx="205352" cy="281224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2" name="Group 81"/>
          <p:cNvGrpSpPr/>
          <p:nvPr/>
        </p:nvGrpSpPr>
        <p:grpSpPr>
          <a:xfrm flipV="1">
            <a:off x="702698" y="5357093"/>
            <a:ext cx="728204" cy="647700"/>
            <a:chOff x="914400" y="1485900"/>
            <a:chExt cx="728204" cy="647700"/>
          </a:xfrm>
        </p:grpSpPr>
        <p:cxnSp>
          <p:nvCxnSpPr>
            <p:cNvPr id="83" name="Straight Arrow Connector 82"/>
            <p:cNvCxnSpPr/>
            <p:nvPr/>
          </p:nvCxnSpPr>
          <p:spPr>
            <a:xfrm flipH="1" flipV="1">
              <a:off x="1295400" y="1600200"/>
              <a:ext cx="205352" cy="281224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Arrow Connector 83"/>
            <p:cNvCxnSpPr/>
            <p:nvPr/>
          </p:nvCxnSpPr>
          <p:spPr>
            <a:xfrm flipH="1" flipV="1">
              <a:off x="1185163" y="1676400"/>
              <a:ext cx="205352" cy="281224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Arrow Connector 84"/>
            <p:cNvCxnSpPr/>
            <p:nvPr/>
          </p:nvCxnSpPr>
          <p:spPr>
            <a:xfrm flipH="1" flipV="1">
              <a:off x="1036087" y="1770738"/>
              <a:ext cx="205352" cy="281224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Arrow Connector 85"/>
            <p:cNvCxnSpPr/>
            <p:nvPr/>
          </p:nvCxnSpPr>
          <p:spPr>
            <a:xfrm flipH="1" flipV="1">
              <a:off x="1437252" y="1485900"/>
              <a:ext cx="205352" cy="281224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Arrow Connector 86"/>
            <p:cNvCxnSpPr/>
            <p:nvPr/>
          </p:nvCxnSpPr>
          <p:spPr>
            <a:xfrm flipH="1" flipV="1">
              <a:off x="914400" y="1852376"/>
              <a:ext cx="205352" cy="281224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8" name="TextBox 87"/>
          <p:cNvSpPr txBox="1"/>
          <p:nvPr/>
        </p:nvSpPr>
        <p:spPr>
          <a:xfrm rot="16200000">
            <a:off x="-244202" y="3555712"/>
            <a:ext cx="16241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latin typeface="+mj-lt"/>
              </a:rPr>
              <a:t>ENERGY DATA CENTERS</a:t>
            </a:r>
            <a:endParaRPr lang="en-US" sz="1600" dirty="0">
              <a:latin typeface="+mj-lt"/>
            </a:endParaRPr>
          </a:p>
        </p:txBody>
      </p:sp>
      <p:sp>
        <p:nvSpPr>
          <p:cNvPr id="90" name="Arc 89"/>
          <p:cNvSpPr/>
          <p:nvPr/>
        </p:nvSpPr>
        <p:spPr>
          <a:xfrm rot="10318317" flipV="1">
            <a:off x="4202371" y="1793697"/>
            <a:ext cx="1464590" cy="836482"/>
          </a:xfrm>
          <a:prstGeom prst="arc">
            <a:avLst>
              <a:gd name="adj1" fmla="val 10837314"/>
              <a:gd name="adj2" fmla="val 21545436"/>
            </a:avLst>
          </a:prstGeom>
          <a:ln w="31750">
            <a:solidFill>
              <a:schemeClr val="accent6">
                <a:lumMod val="75000"/>
              </a:schemeClr>
            </a:solidFill>
            <a:headEnd type="triangl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TextBox 90"/>
          <p:cNvSpPr txBox="1"/>
          <p:nvPr/>
        </p:nvSpPr>
        <p:spPr>
          <a:xfrm rot="21019551">
            <a:off x="917031" y="3920994"/>
            <a:ext cx="20567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latin typeface="+mj-lt"/>
              </a:rPr>
              <a:t>Demographic data</a:t>
            </a:r>
            <a:endParaRPr lang="en-US" sz="1400" dirty="0">
              <a:latin typeface="+mj-lt"/>
            </a:endParaRPr>
          </a:p>
        </p:txBody>
      </p:sp>
      <p:sp>
        <p:nvSpPr>
          <p:cNvPr id="3" name="Rectangle 2"/>
          <p:cNvSpPr/>
          <p:nvPr/>
        </p:nvSpPr>
        <p:spPr>
          <a:xfrm rot="16200000">
            <a:off x="7188549" y="3725793"/>
            <a:ext cx="272545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dirty="0" smtClean="0">
                <a:solidFill>
                  <a:prstClr val="black"/>
                </a:solidFill>
                <a:latin typeface="Arial"/>
              </a:rPr>
              <a:t> STD UTILITY </a:t>
            </a:r>
            <a:r>
              <a:rPr lang="en-US" sz="1600" dirty="0">
                <a:solidFill>
                  <a:prstClr val="black"/>
                </a:solidFill>
                <a:latin typeface="Arial"/>
              </a:rPr>
              <a:t>TARIFFS</a:t>
            </a:r>
          </a:p>
        </p:txBody>
      </p:sp>
      <p:sp>
        <p:nvSpPr>
          <p:cNvPr id="69" name="TextBox 68"/>
          <p:cNvSpPr txBox="1"/>
          <p:nvPr/>
        </p:nvSpPr>
        <p:spPr>
          <a:xfrm rot="21258100">
            <a:off x="4581210" y="3290343"/>
            <a:ext cx="24568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latin typeface="+mj-lt"/>
              </a:rPr>
              <a:t>Utility rate data</a:t>
            </a:r>
            <a:endParaRPr lang="en-US" sz="1400" dirty="0">
              <a:latin typeface="+mj-lt"/>
            </a:endParaRPr>
          </a:p>
        </p:txBody>
      </p:sp>
      <p:sp>
        <p:nvSpPr>
          <p:cNvPr id="70" name="Arc 69"/>
          <p:cNvSpPr/>
          <p:nvPr/>
        </p:nvSpPr>
        <p:spPr>
          <a:xfrm rot="13051200">
            <a:off x="1745847" y="2530352"/>
            <a:ext cx="1464590" cy="836482"/>
          </a:xfrm>
          <a:prstGeom prst="arc">
            <a:avLst>
              <a:gd name="adj1" fmla="val 19140303"/>
              <a:gd name="adj2" fmla="val 0"/>
            </a:avLst>
          </a:prstGeom>
          <a:ln w="31750">
            <a:solidFill>
              <a:schemeClr val="accent6">
                <a:lumMod val="75000"/>
              </a:schemeClr>
            </a:solidFill>
            <a:headEnd type="triangl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6126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6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6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7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/>
      <p:bldP spid="13" grpId="0"/>
      <p:bldP spid="15" grpId="0"/>
      <p:bldP spid="16" grpId="0" animBg="1"/>
      <p:bldP spid="17" grpId="0" animBg="1"/>
      <p:bldP spid="18" grpId="0" animBg="1"/>
      <p:bldP spid="19" grpId="0" animBg="1"/>
      <p:bldP spid="20" grpId="0"/>
      <p:bldP spid="21" grpId="0"/>
      <p:bldP spid="22" grpId="0" animBg="1"/>
      <p:bldP spid="28" grpId="0"/>
      <p:bldP spid="30" grpId="0"/>
      <p:bldP spid="32" grpId="0"/>
      <p:bldP spid="33" grpId="0"/>
      <p:bldP spid="34" grpId="0"/>
      <p:bldP spid="35" grpId="0" animBg="1"/>
      <p:bldP spid="36" grpId="0"/>
      <p:bldP spid="37" grpId="0" animBg="1"/>
      <p:bldP spid="38" grpId="0"/>
      <p:bldP spid="41" grpId="0" animBg="1"/>
      <p:bldP spid="42" grpId="0" animBg="1"/>
      <p:bldP spid="43" grpId="0" animBg="1"/>
      <p:bldP spid="44" grpId="0"/>
      <p:bldP spid="45" grpId="0"/>
      <p:bldP spid="46" grpId="0" animBg="1"/>
      <p:bldP spid="47" grpId="0"/>
      <p:bldP spid="49" grpId="0"/>
      <p:bldP spid="67" grpId="0" build="p" animBg="1"/>
      <p:bldP spid="72" grpId="0" uiExpand="1" build="p" animBg="1"/>
      <p:bldP spid="66" grpId="0" uiExpand="1" build="p" animBg="1"/>
      <p:bldP spid="88" grpId="0"/>
      <p:bldP spid="90" grpId="0" animBg="1"/>
      <p:bldP spid="91" grpId="0"/>
      <p:bldP spid="3" grpId="0"/>
      <p:bldP spid="69" grpId="0"/>
      <p:bldP spid="7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Enhanced Program Design and ME&amp;O		</a:t>
            </a:r>
            <a:r>
              <a:rPr lang="en-US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2.2.1</a:t>
            </a:r>
            <a:endParaRPr 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pPr lvl="0"/>
            <a:r>
              <a:rPr lang="en-US" sz="2400" b="1" dirty="0"/>
              <a:t>Include all end uses of energy and water.</a:t>
            </a:r>
          </a:p>
          <a:p>
            <a:pPr lvl="0"/>
            <a:r>
              <a:rPr lang="en-US" sz="2400" b="1" dirty="0"/>
              <a:t>Target consumers at key transaction points.</a:t>
            </a:r>
          </a:p>
          <a:p>
            <a:pPr lvl="0"/>
            <a:r>
              <a:rPr lang="en-US" sz="2400" b="1" dirty="0"/>
              <a:t>Establish behavior and operations as central elements.</a:t>
            </a:r>
          </a:p>
          <a:p>
            <a:pPr lvl="0"/>
            <a:r>
              <a:rPr lang="en-US" sz="2400" b="1" dirty="0"/>
              <a:t>Connect consumers across programs.</a:t>
            </a:r>
          </a:p>
          <a:p>
            <a:endParaRPr lang="en-US" sz="2400" b="1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7"/>
          </p:nvPr>
        </p:nvSpPr>
        <p:spPr>
          <a:xfrm>
            <a:off x="228600" y="3581400"/>
            <a:ext cx="7772400" cy="457200"/>
          </a:xfrm>
        </p:spPr>
        <p:txBody>
          <a:bodyPr/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Expand Behavior Program			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</a:t>
            </a:r>
            <a:r>
              <a:rPr lang="en-US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2.2.2</a:t>
            </a:r>
            <a:endParaRPr 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8"/>
          </p:nvPr>
        </p:nvSpPr>
        <p:spPr>
          <a:xfrm>
            <a:off x="152400" y="4038600"/>
            <a:ext cx="7772400" cy="1143000"/>
          </a:xfrm>
        </p:spPr>
        <p:txBody>
          <a:bodyPr/>
          <a:lstStyle/>
          <a:p>
            <a:pPr lvl="0"/>
            <a:r>
              <a:rPr lang="en-US" sz="2400" b="1" dirty="0"/>
              <a:t>Leverage innovations; plan for expanded scope and market reach.</a:t>
            </a:r>
          </a:p>
          <a:p>
            <a:endParaRPr lang="en-US" sz="2400" b="1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9"/>
          </p:nvPr>
        </p:nvSpPr>
        <p:spPr>
          <a:xfrm>
            <a:off x="152400" y="5257800"/>
            <a:ext cx="7772400" cy="457200"/>
          </a:xfrm>
        </p:spPr>
        <p:txBody>
          <a:bodyPr/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Targeted Programs					</a:t>
            </a:r>
            <a:r>
              <a:rPr lang="en-US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2.2.3</a:t>
            </a:r>
            <a:endParaRPr 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152400" y="5638800"/>
            <a:ext cx="7772400" cy="914400"/>
          </a:xfrm>
        </p:spPr>
        <p:txBody>
          <a:bodyPr/>
          <a:lstStyle/>
          <a:p>
            <a:pPr lvl="0"/>
            <a:r>
              <a:rPr lang="en-US" sz="2400" b="1" dirty="0"/>
              <a:t>Use data-driven market segmentation to target customers.</a:t>
            </a:r>
          </a:p>
          <a:p>
            <a:endParaRPr lang="en-US" sz="2400" b="1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2.2 Consumer-Focused Energy Efficiency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951518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Building/Portfolio Cohorts				</a:t>
            </a:r>
            <a:r>
              <a:rPr lang="en-US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2.2.4</a:t>
            </a:r>
            <a:endParaRPr 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pPr lvl="0"/>
            <a:r>
              <a:rPr lang="en-US" sz="2400" b="1" dirty="0"/>
              <a:t>Encourage engagement, awareness, value, and implementation of improvements.</a:t>
            </a:r>
          </a:p>
          <a:p>
            <a:pPr lvl="0"/>
            <a:r>
              <a:rPr lang="en-US" sz="2400" b="1" dirty="0" smtClean="0"/>
              <a:t>Work with </a:t>
            </a:r>
            <a:r>
              <a:rPr lang="en-US" sz="2400" b="1" dirty="0"/>
              <a:t>corporations to address entire portfolios.</a:t>
            </a:r>
          </a:p>
          <a:p>
            <a:endParaRPr lang="en-US" sz="2400" b="1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7"/>
          </p:nvPr>
        </p:nvSpPr>
        <p:spPr>
          <a:xfrm>
            <a:off x="152400" y="3124200"/>
            <a:ext cx="7772400" cy="457200"/>
          </a:xfrm>
        </p:spPr>
        <p:txBody>
          <a:bodyPr/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Strategic Energy Planning				</a:t>
            </a:r>
            <a:r>
              <a:rPr lang="en-US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2.2.5</a:t>
            </a:r>
            <a:endParaRPr 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8"/>
          </p:nvPr>
        </p:nvSpPr>
        <p:spPr>
          <a:xfrm>
            <a:off x="152400" y="3581400"/>
            <a:ext cx="7772400" cy="2209800"/>
          </a:xfrm>
        </p:spPr>
        <p:txBody>
          <a:bodyPr/>
          <a:lstStyle/>
          <a:p>
            <a:pPr lvl="0"/>
            <a:r>
              <a:rPr lang="en-US" sz="2400" b="1" dirty="0"/>
              <a:t>Establish sector-specific support centers for plan </a:t>
            </a:r>
            <a:r>
              <a:rPr lang="en-US" sz="2400" b="1" dirty="0" smtClean="0"/>
              <a:t>development.</a:t>
            </a:r>
            <a:endParaRPr lang="en-US" sz="2400" b="1" dirty="0"/>
          </a:p>
          <a:p>
            <a:pPr lvl="0"/>
            <a:r>
              <a:rPr lang="en-US" sz="2400" b="1" dirty="0"/>
              <a:t>Create directories of qualified building professionals.</a:t>
            </a:r>
          </a:p>
          <a:p>
            <a:pPr lvl="0"/>
            <a:r>
              <a:rPr lang="en-US" sz="2400" b="1" dirty="0"/>
              <a:t>Provide ongoing technical assistance.</a:t>
            </a:r>
          </a:p>
          <a:p>
            <a:endParaRPr lang="en-US" sz="2400" b="1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dirty="0"/>
              <a:t>2.2 Consumer-Focused Energy </a:t>
            </a:r>
            <a:r>
              <a:rPr lang="en-US" sz="2400" dirty="0" smtClean="0"/>
              <a:t>Efficiency cont.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149921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smtClean="0"/>
              <a:t>DATA NEEDS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6"/>
          </p:nvPr>
        </p:nvSpPr>
        <p:spPr>
          <a:xfrm>
            <a:off x="152400" y="1295400"/>
            <a:ext cx="8001000" cy="1447800"/>
          </a:xfrm>
        </p:spPr>
        <p:txBody>
          <a:bodyPr/>
          <a:lstStyle/>
          <a:p>
            <a:pPr marL="0" indent="0">
              <a:buNone/>
            </a:pPr>
            <a:r>
              <a:rPr lang="en-US" sz="2400" b="1" dirty="0"/>
              <a:t>“Granular Baseline Data” is Building Energy Use by:</a:t>
            </a:r>
          </a:p>
          <a:p>
            <a:r>
              <a:rPr lang="en-US" dirty="0"/>
              <a:t>Fuel type</a:t>
            </a:r>
          </a:p>
          <a:p>
            <a:r>
              <a:rPr lang="en-US" dirty="0"/>
              <a:t>Building/business type</a:t>
            </a:r>
          </a:p>
          <a:p>
            <a:r>
              <a:rPr lang="en-US" dirty="0"/>
              <a:t>Building size</a:t>
            </a:r>
          </a:p>
          <a:p>
            <a:r>
              <a:rPr lang="en-US" dirty="0"/>
              <a:t>Building age</a:t>
            </a:r>
          </a:p>
          <a:p>
            <a:r>
              <a:rPr lang="en-US" dirty="0"/>
              <a:t>Building location</a:t>
            </a:r>
          </a:p>
          <a:p>
            <a:endParaRPr lang="en-US" dirty="0"/>
          </a:p>
          <a:p>
            <a:r>
              <a:rPr lang="en-US" sz="2400" b="1" dirty="0"/>
              <a:t>For the entire existing building stock, updated </a:t>
            </a:r>
            <a:r>
              <a:rPr lang="en-US" sz="2400" b="1" dirty="0" smtClean="0"/>
              <a:t>routinely</a:t>
            </a:r>
          </a:p>
          <a:p>
            <a:pPr marL="0" indent="0">
              <a:buNone/>
            </a:pPr>
            <a:endParaRPr lang="en-US" sz="2400" b="1" dirty="0"/>
          </a:p>
          <a:p>
            <a:r>
              <a:rPr lang="en-US" sz="2400" b="1" dirty="0"/>
              <a:t>Also need demographic data to understand natural trends</a:t>
            </a:r>
          </a:p>
          <a:p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0" y="76199"/>
            <a:ext cx="7924800" cy="609600"/>
          </a:xfrm>
        </p:spPr>
        <p:txBody>
          <a:bodyPr>
            <a:noAutofit/>
          </a:bodyPr>
          <a:lstStyle/>
          <a:p>
            <a:r>
              <a:rPr lang="en-US" sz="2200" dirty="0"/>
              <a:t>Statewide Energy Efficiency Policy Planning and Tracking</a:t>
            </a:r>
          </a:p>
        </p:txBody>
      </p:sp>
    </p:spTree>
    <p:extLst>
      <p:ext uri="{BB962C8B-B14F-4D97-AF65-F5344CB8AC3E}">
        <p14:creationId xmlns:p14="http://schemas.microsoft.com/office/powerpoint/2010/main" val="3745250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152400" y="838200"/>
            <a:ext cx="8077200" cy="5867400"/>
          </a:xfrm>
        </p:spPr>
        <p:txBody>
          <a:bodyPr/>
          <a:lstStyle/>
          <a:p>
            <a:pPr algn="l"/>
            <a:r>
              <a:rPr lang="en-US" dirty="0" smtClean="0">
                <a:solidFill>
                  <a:schemeClr val="tx2"/>
                </a:solidFill>
              </a:rPr>
              <a:t>Comments due by April 28, 2015</a:t>
            </a:r>
          </a:p>
          <a:p>
            <a:pPr algn="l"/>
            <a:endParaRPr lang="en-US" sz="1800" dirty="0" smtClean="0">
              <a:solidFill>
                <a:schemeClr val="tx2"/>
              </a:solidFill>
            </a:endParaRPr>
          </a:p>
          <a:p>
            <a:pPr algn="l"/>
            <a:r>
              <a:rPr lang="en-US" dirty="0" smtClean="0">
                <a:solidFill>
                  <a:schemeClr val="tx2"/>
                </a:solidFill>
              </a:rPr>
              <a:t>Submit </a:t>
            </a:r>
            <a:r>
              <a:rPr lang="en-US" dirty="0" err="1" smtClean="0">
                <a:solidFill>
                  <a:schemeClr val="tx2"/>
                </a:solidFill>
              </a:rPr>
              <a:t>eComment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b="0" dirty="0" smtClean="0">
                <a:solidFill>
                  <a:schemeClr val="tx2"/>
                </a:solidFill>
              </a:rPr>
              <a:t>Fill in required fields at: </a:t>
            </a:r>
            <a:r>
              <a:rPr lang="en-US" b="0" dirty="0" smtClean="0">
                <a:solidFill>
                  <a:schemeClr val="tx2"/>
                </a:solidFill>
                <a:hlinkClick r:id="rId2"/>
              </a:rPr>
              <a:t>https</a:t>
            </a:r>
            <a:r>
              <a:rPr lang="en-US" b="0" dirty="0">
                <a:solidFill>
                  <a:schemeClr val="tx2"/>
                </a:solidFill>
                <a:hlinkClick r:id="rId2"/>
              </a:rPr>
              <a:t>://</a:t>
            </a:r>
            <a:r>
              <a:rPr lang="en-US" b="0" dirty="0" smtClean="0">
                <a:solidFill>
                  <a:schemeClr val="tx2"/>
                </a:solidFill>
                <a:hlinkClick r:id="rId2"/>
              </a:rPr>
              <a:t>efiling.energy.ca.gov/Ecomment/Ecomment.aspx?docketnumber=15-IEPR-05</a:t>
            </a:r>
            <a:r>
              <a:rPr lang="en-US" b="0" dirty="0" smtClean="0">
                <a:solidFill>
                  <a:schemeClr val="tx2"/>
                </a:solidFill>
              </a:rPr>
              <a:t> </a:t>
            </a:r>
          </a:p>
          <a:p>
            <a:pPr algn="l"/>
            <a:endParaRPr lang="en-US" sz="2000" dirty="0" smtClean="0">
              <a:solidFill>
                <a:schemeClr val="tx2"/>
              </a:solidFill>
            </a:endParaRPr>
          </a:p>
          <a:p>
            <a:pPr algn="l"/>
            <a:r>
              <a:rPr lang="en-US" dirty="0" smtClean="0">
                <a:solidFill>
                  <a:schemeClr val="tx2"/>
                </a:solidFill>
              </a:rPr>
              <a:t>Submit paper comments to Docket 15-IEPR-05</a:t>
            </a:r>
          </a:p>
          <a:p>
            <a:pPr marL="0" lvl="3">
              <a:defRPr/>
            </a:pPr>
            <a:r>
              <a:rPr lang="en-US" dirty="0" smtClean="0">
                <a:solidFill>
                  <a:schemeClr val="tx2"/>
                </a:solidFill>
              </a:rPr>
              <a:t>Energy Commission</a:t>
            </a:r>
          </a:p>
          <a:p>
            <a:pPr marL="0" lvl="3">
              <a:defRPr/>
            </a:pPr>
            <a:r>
              <a:rPr lang="en-US" dirty="0" smtClean="0">
                <a:solidFill>
                  <a:schemeClr val="tx2"/>
                </a:solidFill>
              </a:rPr>
              <a:t>Dockets </a:t>
            </a:r>
            <a:r>
              <a:rPr lang="en-US" dirty="0">
                <a:solidFill>
                  <a:schemeClr val="tx2"/>
                </a:solidFill>
              </a:rPr>
              <a:t>Office, MS-4</a:t>
            </a:r>
          </a:p>
          <a:p>
            <a:pPr marL="0" lvl="3">
              <a:defRPr/>
            </a:pPr>
            <a:r>
              <a:rPr lang="en-US" dirty="0">
                <a:solidFill>
                  <a:schemeClr val="tx2"/>
                </a:solidFill>
              </a:rPr>
              <a:t>RE: Docket No. </a:t>
            </a:r>
            <a:r>
              <a:rPr lang="en-US" dirty="0" smtClean="0">
                <a:solidFill>
                  <a:schemeClr val="tx2"/>
                </a:solidFill>
              </a:rPr>
              <a:t>15-IEPR-05</a:t>
            </a:r>
            <a:endParaRPr lang="en-US" dirty="0">
              <a:solidFill>
                <a:schemeClr val="tx2"/>
              </a:solidFill>
            </a:endParaRPr>
          </a:p>
          <a:p>
            <a:pPr marL="0" lvl="3">
              <a:defRPr/>
            </a:pPr>
            <a:r>
              <a:rPr lang="en-US" dirty="0">
                <a:solidFill>
                  <a:schemeClr val="tx2"/>
                </a:solidFill>
              </a:rPr>
              <a:t>1516 Ninth Street</a:t>
            </a:r>
          </a:p>
          <a:p>
            <a:pPr marL="0" lvl="3">
              <a:defRPr/>
            </a:pPr>
            <a:r>
              <a:rPr lang="en-US" dirty="0">
                <a:solidFill>
                  <a:schemeClr val="tx2"/>
                </a:solidFill>
              </a:rPr>
              <a:t>Sacramento, CA </a:t>
            </a:r>
            <a:r>
              <a:rPr lang="en-US" dirty="0" smtClean="0">
                <a:solidFill>
                  <a:schemeClr val="tx2"/>
                </a:solidFill>
              </a:rPr>
              <a:t>95814-5512</a:t>
            </a:r>
            <a:endParaRPr lang="en-US" sz="1800" dirty="0">
              <a:solidFill>
                <a:schemeClr val="tx2"/>
              </a:solidFill>
            </a:endParaRPr>
          </a:p>
          <a:p>
            <a:pPr marL="0" lvl="3" algn="l">
              <a:defRPr/>
            </a:pPr>
            <a:r>
              <a:rPr lang="en-US" sz="2400" b="1" dirty="0" smtClean="0">
                <a:solidFill>
                  <a:schemeClr val="tx2"/>
                </a:solidFill>
              </a:rPr>
              <a:t>Staff Contact</a:t>
            </a:r>
          </a:p>
          <a:p>
            <a:pPr marL="342900" lvl="3" indent="-342900" algn="l">
              <a:buFont typeface="Arial" panose="020B0604020202020204" pitchFamily="34" charset="0"/>
              <a:buChar char="•"/>
              <a:defRPr/>
            </a:pPr>
            <a:r>
              <a:rPr lang="en-US" dirty="0" smtClean="0">
                <a:solidFill>
                  <a:schemeClr val="tx2"/>
                </a:solidFill>
              </a:rPr>
              <a:t>David Ismailyan: 916-654-4045 / </a:t>
            </a:r>
            <a:r>
              <a:rPr lang="en-US" dirty="0" smtClean="0">
                <a:solidFill>
                  <a:schemeClr val="tx2"/>
                </a:solidFill>
                <a:hlinkClick r:id="rId3"/>
              </a:rPr>
              <a:t>David.Ismailyan@energy.ca.gov</a:t>
            </a:r>
            <a:endParaRPr lang="en-US" dirty="0" smtClean="0">
              <a:solidFill>
                <a:schemeClr val="tx2"/>
              </a:solidFill>
            </a:endParaRPr>
          </a:p>
          <a:p>
            <a:pPr marL="0" lvl="3" algn="l">
              <a:defRPr/>
            </a:pPr>
            <a:r>
              <a:rPr lang="en-US" sz="1800" dirty="0" smtClean="0">
                <a:solidFill>
                  <a:schemeClr val="tx2"/>
                </a:solidFill>
              </a:rPr>
              <a:t>		</a:t>
            </a:r>
            <a:endParaRPr lang="en-US" sz="1800" dirty="0">
              <a:solidFill>
                <a:schemeClr val="tx2"/>
              </a:solidFill>
            </a:endParaRPr>
          </a:p>
          <a:p>
            <a:pPr algn="l"/>
            <a:endParaRPr lang="en-US" sz="2000" dirty="0" smtClean="0">
              <a:solidFill>
                <a:schemeClr val="tx2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2000" dirty="0" smtClean="0">
              <a:solidFill>
                <a:schemeClr val="tx2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0" y="122366"/>
            <a:ext cx="7772400" cy="523220"/>
          </a:xfrm>
        </p:spPr>
        <p:txBody>
          <a:bodyPr/>
          <a:lstStyle/>
          <a:p>
            <a:r>
              <a:rPr lang="en-US" sz="2800" dirty="0" smtClean="0"/>
              <a:t>Submit Comments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708604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152400" y="838200"/>
            <a:ext cx="8077200" cy="5715000"/>
          </a:xfrm>
        </p:spPr>
        <p:txBody>
          <a:bodyPr/>
          <a:lstStyle/>
          <a:p>
            <a:pPr lvl="1" algn="l"/>
            <a:endParaRPr lang="en-US" sz="2400" dirty="0">
              <a:solidFill>
                <a:schemeClr val="tx2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tx2"/>
                </a:solidFill>
              </a:rPr>
              <a:t>Benchmarking and Local Government Challenge Workshop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2"/>
                </a:solidFill>
              </a:rPr>
              <a:t>Occur on the same day but half day workshop for each strategy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2"/>
                </a:solidFill>
              </a:rPr>
              <a:t>May 7, 2015</a:t>
            </a:r>
          </a:p>
          <a:p>
            <a:pPr lvl="1" algn="l"/>
            <a:endParaRPr lang="en-US" sz="2400" dirty="0">
              <a:solidFill>
                <a:schemeClr val="tx2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schemeClr val="tx2"/>
                </a:solidFill>
              </a:rPr>
              <a:t>Future TBD Workshops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2"/>
                </a:solidFill>
              </a:rPr>
              <a:t>Topics: ZNE, Plug Loads, Title 24 </a:t>
            </a:r>
          </a:p>
          <a:p>
            <a:pPr algn="l"/>
            <a:endParaRPr lang="en-US" sz="2000" dirty="0">
              <a:solidFill>
                <a:schemeClr val="tx2"/>
              </a:solidFill>
            </a:endParaRPr>
          </a:p>
          <a:p>
            <a:pPr algn="l"/>
            <a:endParaRPr lang="en-US" sz="2000" dirty="0">
              <a:solidFill>
                <a:schemeClr val="tx2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2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0" y="122366"/>
            <a:ext cx="7772400" cy="523220"/>
          </a:xfrm>
        </p:spPr>
        <p:txBody>
          <a:bodyPr/>
          <a:lstStyle/>
          <a:p>
            <a:r>
              <a:rPr lang="en-US" sz="2800" dirty="0" smtClean="0"/>
              <a:t>Next Steps: Future </a:t>
            </a:r>
            <a:r>
              <a:rPr lang="en-US" sz="2800" i="1" dirty="0" smtClean="0"/>
              <a:t>Action Plan </a:t>
            </a:r>
            <a:r>
              <a:rPr lang="en-US" sz="2800" dirty="0" smtClean="0"/>
              <a:t>Workshops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710910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152400" y="838200"/>
            <a:ext cx="8077200" cy="5715000"/>
          </a:xfrm>
        </p:spPr>
        <p:txBody>
          <a:bodyPr/>
          <a:lstStyle/>
          <a:p>
            <a:pPr algn="l"/>
            <a:r>
              <a:rPr lang="en-US" dirty="0" smtClean="0">
                <a:solidFill>
                  <a:schemeClr val="tx2"/>
                </a:solidFill>
              </a:rPr>
              <a:t>Attend Workshops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dirty="0">
              <a:solidFill>
                <a:schemeClr val="tx2"/>
              </a:solidFill>
            </a:endParaRPr>
          </a:p>
          <a:p>
            <a:pPr algn="l"/>
            <a:r>
              <a:rPr lang="en-US" dirty="0" smtClean="0">
                <a:solidFill>
                  <a:schemeClr val="tx2"/>
                </a:solidFill>
              </a:rPr>
              <a:t>Submit Comments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2"/>
              </a:solidFill>
            </a:endParaRPr>
          </a:p>
          <a:p>
            <a:pPr algn="l"/>
            <a:r>
              <a:rPr lang="en-US" dirty="0" smtClean="0">
                <a:solidFill>
                  <a:schemeClr val="tx2"/>
                </a:solidFill>
              </a:rPr>
              <a:t>Join the Existing </a:t>
            </a:r>
            <a:r>
              <a:rPr lang="en-US" dirty="0" smtClean="0">
                <a:solidFill>
                  <a:schemeClr val="tx2"/>
                </a:solidFill>
              </a:rPr>
              <a:t>Buildings</a:t>
            </a:r>
          </a:p>
          <a:p>
            <a:pPr algn="l"/>
            <a:r>
              <a:rPr lang="en-US" dirty="0" smtClean="0">
                <a:solidFill>
                  <a:schemeClr val="tx2"/>
                </a:solidFill>
              </a:rPr>
              <a:t>and Energy Policy </a:t>
            </a:r>
            <a:r>
              <a:rPr lang="en-US" dirty="0" err="1" smtClean="0">
                <a:solidFill>
                  <a:schemeClr val="tx2"/>
                </a:solidFill>
              </a:rPr>
              <a:t>Listservs</a:t>
            </a:r>
            <a:endParaRPr lang="en-US" b="0" dirty="0" smtClean="0">
              <a:solidFill>
                <a:schemeClr val="tx2"/>
              </a:solidFill>
            </a:endParaRPr>
          </a:p>
          <a:p>
            <a:pPr algn="l"/>
            <a:r>
              <a:rPr lang="en-US" dirty="0" smtClean="0">
                <a:solidFill>
                  <a:schemeClr val="tx2"/>
                </a:solidFill>
              </a:rPr>
              <a:t>at</a:t>
            </a:r>
            <a:r>
              <a:rPr lang="en-US" sz="2000" b="0" dirty="0" smtClean="0">
                <a:solidFill>
                  <a:schemeClr val="tx2"/>
                </a:solidFill>
              </a:rPr>
              <a:t>: </a:t>
            </a:r>
            <a:r>
              <a:rPr lang="en-US" sz="2000" dirty="0" smtClean="0">
                <a:solidFill>
                  <a:schemeClr val="tx2"/>
                </a:solidFill>
              </a:rPr>
              <a:t>http</a:t>
            </a:r>
            <a:r>
              <a:rPr lang="en-US" sz="2000" dirty="0">
                <a:solidFill>
                  <a:schemeClr val="tx2"/>
                </a:solidFill>
              </a:rPr>
              <a:t>://energy.ca.gov/listservers/</a:t>
            </a:r>
            <a:endParaRPr lang="en-US" sz="2000" dirty="0" smtClean="0">
              <a:solidFill>
                <a:schemeClr val="tx2"/>
              </a:solidFill>
            </a:endParaRPr>
          </a:p>
          <a:p>
            <a:pPr algn="l"/>
            <a:endParaRPr lang="en-US" sz="2800" dirty="0">
              <a:solidFill>
                <a:schemeClr val="tx2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0" y="122366"/>
            <a:ext cx="7772400" cy="523220"/>
          </a:xfrm>
        </p:spPr>
        <p:txBody>
          <a:bodyPr/>
          <a:lstStyle/>
          <a:p>
            <a:r>
              <a:rPr lang="en-US" sz="2800" dirty="0" smtClean="0"/>
              <a:t>Stay involved</a:t>
            </a:r>
            <a:endParaRPr lang="en-US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762000"/>
            <a:ext cx="3581400" cy="28162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636750"/>
            <a:ext cx="3581400" cy="3158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9326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152400" y="838200"/>
            <a:ext cx="8077200" cy="5867400"/>
          </a:xfrm>
        </p:spPr>
        <p:txBody>
          <a:bodyPr/>
          <a:lstStyle/>
          <a:p>
            <a:pPr algn="l"/>
            <a:r>
              <a:rPr lang="en-US" dirty="0" smtClean="0">
                <a:solidFill>
                  <a:schemeClr val="tx2"/>
                </a:solidFill>
              </a:rPr>
              <a:t>Comments due by April 28, 2015</a:t>
            </a:r>
          </a:p>
          <a:p>
            <a:pPr algn="l"/>
            <a:endParaRPr lang="en-US" sz="1800" dirty="0" smtClean="0">
              <a:solidFill>
                <a:schemeClr val="tx2"/>
              </a:solidFill>
            </a:endParaRPr>
          </a:p>
          <a:p>
            <a:pPr algn="l"/>
            <a:r>
              <a:rPr lang="en-US" dirty="0" smtClean="0">
                <a:solidFill>
                  <a:schemeClr val="tx2"/>
                </a:solidFill>
              </a:rPr>
              <a:t>Submit </a:t>
            </a:r>
            <a:r>
              <a:rPr lang="en-US" dirty="0" err="1" smtClean="0">
                <a:solidFill>
                  <a:schemeClr val="tx2"/>
                </a:solidFill>
              </a:rPr>
              <a:t>eComment</a:t>
            </a:r>
            <a:r>
              <a:rPr lang="en-US" dirty="0" smtClean="0">
                <a:solidFill>
                  <a:schemeClr val="tx2"/>
                </a:solidFill>
              </a:rPr>
              <a:t>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b="0" dirty="0" smtClean="0">
                <a:solidFill>
                  <a:schemeClr val="tx2"/>
                </a:solidFill>
              </a:rPr>
              <a:t>Fill in required fields at: </a:t>
            </a:r>
            <a:r>
              <a:rPr lang="en-US" b="0" dirty="0" smtClean="0">
                <a:solidFill>
                  <a:schemeClr val="tx2"/>
                </a:solidFill>
                <a:hlinkClick r:id="rId2"/>
              </a:rPr>
              <a:t>https</a:t>
            </a:r>
            <a:r>
              <a:rPr lang="en-US" b="0" dirty="0">
                <a:solidFill>
                  <a:schemeClr val="tx2"/>
                </a:solidFill>
                <a:hlinkClick r:id="rId2"/>
              </a:rPr>
              <a:t>://</a:t>
            </a:r>
            <a:r>
              <a:rPr lang="en-US" b="0" dirty="0" smtClean="0">
                <a:solidFill>
                  <a:schemeClr val="tx2"/>
                </a:solidFill>
                <a:hlinkClick r:id="rId2"/>
              </a:rPr>
              <a:t>efiling.energy.ca.gov/Ecomment/Ecomment.aspx?docketnumber=15-IEPR-05</a:t>
            </a:r>
            <a:r>
              <a:rPr lang="en-US" b="0" dirty="0" smtClean="0">
                <a:solidFill>
                  <a:schemeClr val="tx2"/>
                </a:solidFill>
              </a:rPr>
              <a:t> </a:t>
            </a:r>
          </a:p>
          <a:p>
            <a:pPr algn="l"/>
            <a:endParaRPr lang="en-US" sz="2000" dirty="0" smtClean="0">
              <a:solidFill>
                <a:schemeClr val="tx2"/>
              </a:solidFill>
            </a:endParaRPr>
          </a:p>
          <a:p>
            <a:pPr algn="l"/>
            <a:r>
              <a:rPr lang="en-US" dirty="0" smtClean="0">
                <a:solidFill>
                  <a:schemeClr val="tx2"/>
                </a:solidFill>
              </a:rPr>
              <a:t>Submit paper comments to Docket 15-IEPR-05</a:t>
            </a:r>
          </a:p>
          <a:p>
            <a:pPr marL="0" lvl="3">
              <a:defRPr/>
            </a:pPr>
            <a:r>
              <a:rPr lang="en-US" dirty="0" smtClean="0">
                <a:solidFill>
                  <a:schemeClr val="tx2"/>
                </a:solidFill>
              </a:rPr>
              <a:t>Energy Commission</a:t>
            </a:r>
          </a:p>
          <a:p>
            <a:pPr marL="0" lvl="3">
              <a:defRPr/>
            </a:pPr>
            <a:r>
              <a:rPr lang="en-US" dirty="0" smtClean="0">
                <a:solidFill>
                  <a:schemeClr val="tx2"/>
                </a:solidFill>
              </a:rPr>
              <a:t>Dockets </a:t>
            </a:r>
            <a:r>
              <a:rPr lang="en-US" dirty="0">
                <a:solidFill>
                  <a:schemeClr val="tx2"/>
                </a:solidFill>
              </a:rPr>
              <a:t>Office, MS-4</a:t>
            </a:r>
          </a:p>
          <a:p>
            <a:pPr marL="0" lvl="3">
              <a:defRPr/>
            </a:pPr>
            <a:r>
              <a:rPr lang="en-US" dirty="0">
                <a:solidFill>
                  <a:schemeClr val="tx2"/>
                </a:solidFill>
              </a:rPr>
              <a:t>RE: Docket No. </a:t>
            </a:r>
            <a:r>
              <a:rPr lang="en-US" dirty="0" smtClean="0">
                <a:solidFill>
                  <a:schemeClr val="tx2"/>
                </a:solidFill>
              </a:rPr>
              <a:t>15-IEPR-05</a:t>
            </a:r>
            <a:endParaRPr lang="en-US" dirty="0">
              <a:solidFill>
                <a:schemeClr val="tx2"/>
              </a:solidFill>
            </a:endParaRPr>
          </a:p>
          <a:p>
            <a:pPr marL="0" lvl="3">
              <a:defRPr/>
            </a:pPr>
            <a:r>
              <a:rPr lang="en-US" dirty="0">
                <a:solidFill>
                  <a:schemeClr val="tx2"/>
                </a:solidFill>
              </a:rPr>
              <a:t>1516 Ninth Street</a:t>
            </a:r>
          </a:p>
          <a:p>
            <a:pPr marL="0" lvl="3">
              <a:defRPr/>
            </a:pPr>
            <a:r>
              <a:rPr lang="en-US" dirty="0">
                <a:solidFill>
                  <a:schemeClr val="tx2"/>
                </a:solidFill>
              </a:rPr>
              <a:t>Sacramento, CA </a:t>
            </a:r>
            <a:r>
              <a:rPr lang="en-US" dirty="0" smtClean="0">
                <a:solidFill>
                  <a:schemeClr val="tx2"/>
                </a:solidFill>
              </a:rPr>
              <a:t>95814-5512</a:t>
            </a:r>
            <a:endParaRPr lang="en-US" sz="1800" dirty="0">
              <a:solidFill>
                <a:schemeClr val="tx2"/>
              </a:solidFill>
            </a:endParaRPr>
          </a:p>
          <a:p>
            <a:pPr marL="0" lvl="3" algn="l">
              <a:defRPr/>
            </a:pPr>
            <a:r>
              <a:rPr lang="en-US" sz="2400" b="1" dirty="0" smtClean="0">
                <a:solidFill>
                  <a:schemeClr val="tx2"/>
                </a:solidFill>
              </a:rPr>
              <a:t>Staff Contact</a:t>
            </a:r>
          </a:p>
          <a:p>
            <a:pPr marL="342900" lvl="3" indent="-342900" algn="l">
              <a:buFont typeface="Arial" panose="020B0604020202020204" pitchFamily="34" charset="0"/>
              <a:buChar char="•"/>
              <a:defRPr/>
            </a:pPr>
            <a:r>
              <a:rPr lang="en-US" dirty="0" smtClean="0">
                <a:solidFill>
                  <a:schemeClr val="tx2"/>
                </a:solidFill>
              </a:rPr>
              <a:t>David Ismailyan: 916-654-4045 / </a:t>
            </a:r>
            <a:r>
              <a:rPr lang="en-US" dirty="0" smtClean="0">
                <a:solidFill>
                  <a:schemeClr val="tx2"/>
                </a:solidFill>
                <a:hlinkClick r:id="rId3"/>
              </a:rPr>
              <a:t>David.Ismailyan@energy.ca.gov</a:t>
            </a:r>
            <a:endParaRPr lang="en-US" dirty="0" smtClean="0">
              <a:solidFill>
                <a:schemeClr val="tx2"/>
              </a:solidFill>
            </a:endParaRPr>
          </a:p>
          <a:p>
            <a:pPr marL="0" lvl="3" algn="l">
              <a:defRPr/>
            </a:pPr>
            <a:r>
              <a:rPr lang="en-US" sz="1800" dirty="0" smtClean="0">
                <a:solidFill>
                  <a:schemeClr val="tx2"/>
                </a:solidFill>
              </a:rPr>
              <a:t>		</a:t>
            </a:r>
            <a:endParaRPr lang="en-US" sz="1800" dirty="0">
              <a:solidFill>
                <a:schemeClr val="tx2"/>
              </a:solidFill>
            </a:endParaRPr>
          </a:p>
          <a:p>
            <a:pPr algn="l"/>
            <a:endParaRPr lang="en-US" sz="2000" dirty="0" smtClean="0">
              <a:solidFill>
                <a:schemeClr val="tx2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2000" dirty="0" smtClean="0">
              <a:solidFill>
                <a:schemeClr val="tx2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0" y="122366"/>
            <a:ext cx="7772400" cy="523220"/>
          </a:xfrm>
        </p:spPr>
        <p:txBody>
          <a:bodyPr/>
          <a:lstStyle/>
          <a:p>
            <a:r>
              <a:rPr lang="en-US" sz="2800" dirty="0" smtClean="0"/>
              <a:t>Submit Comments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993098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raphic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itle 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Goal 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Goal 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Goal 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Goal 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Goal 5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Energy Commission</Received_x0020_From>
    <Docket_x0020_Number xmlns="8eef3743-c7b3-4cbe-8837-b6e805be353c">15-IEPR-05</Docket_x0020_Number>
    <TaxCatchAll xmlns="8eef3743-c7b3-4cbe-8837-b6e805be353c">
      <Value>8</Value>
      <Value>6</Value>
      <Value>61</Value>
      <Value>3</Value>
      <Value>55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Commission Staff</TermName>
          <TermId xmlns="http://schemas.microsoft.com/office/infopath/2007/PartnerControls">33d9c16f-f938-4210-84d3-7f3ed959b9d5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2015-04-14 Workshop</TermName>
          <TermId xmlns="http://schemas.microsoft.com/office/infopath/2007/PartnerControls">59803a47-cc3e-4fa8-b5f6-8ac24b8a65dd</TermId>
        </TermInfo>
        <TermInfo xmlns="http://schemas.microsoft.com/office/infopath/2007/PartnerControls">
          <TermName xmlns="http://schemas.microsoft.com/office/infopath/2007/PartnerControls">IEPR Presentation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Z5JXHV6S7NA6-3-71743</_dlc_DocId>
    <_dlc_DocIdUrl xmlns="8eef3743-c7b3-4cbe-8837-b6e805be353c">
      <Url>http://efilingspinternal/_layouts/DocIdRedir.aspx?ID=Z5JXHV6S7NA6-3-71743</Url>
      <Description>Z5JXHV6S7NA6-3-71743</Description>
    </_dlc_DocIdUrl>
  </documentManagement>
</p:properti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E12A8E3-FE8F-460E-9512-EF8CAF405912}"/>
</file>

<file path=customXml/itemProps2.xml><?xml version="1.0" encoding="utf-8"?>
<ds:datastoreItem xmlns:ds="http://schemas.openxmlformats.org/officeDocument/2006/customXml" ds:itemID="{1252116E-F352-4FDC-A8E4-E0DB782152EF}"/>
</file>

<file path=customXml/itemProps3.xml><?xml version="1.0" encoding="utf-8"?>
<ds:datastoreItem xmlns:ds="http://schemas.openxmlformats.org/officeDocument/2006/customXml" ds:itemID="{634ACE8B-E55A-4069-9F19-844FFA3C9C85}"/>
</file>

<file path=customXml/itemProps4.xml><?xml version="1.0" encoding="utf-8"?>
<ds:datastoreItem xmlns:ds="http://schemas.openxmlformats.org/officeDocument/2006/customXml" ds:itemID="{CDBDC62B-D051-4F53-9EF1-CFBA0E1AEDE0}"/>
</file>

<file path=docProps/app.xml><?xml version="1.0" encoding="utf-8"?>
<Properties xmlns="http://schemas.openxmlformats.org/officeDocument/2006/extended-properties" xmlns:vt="http://schemas.openxmlformats.org/officeDocument/2006/docPropsVTypes">
  <Template>PPT2_Template</Template>
  <TotalTime>3112</TotalTime>
  <Words>638</Words>
  <Application>Microsoft Office PowerPoint</Application>
  <PresentationFormat>On-screen Show (4:3)</PresentationFormat>
  <Paragraphs>141</Paragraphs>
  <Slides>12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Graphics</vt:lpstr>
      <vt:lpstr>Title </vt:lpstr>
      <vt:lpstr>Goal 1</vt:lpstr>
      <vt:lpstr>Goal 2</vt:lpstr>
      <vt:lpstr>Goal 3</vt:lpstr>
      <vt:lpstr>Goal 4</vt:lpstr>
      <vt:lpstr>Goal 5</vt:lpstr>
      <vt:lpstr>Existing Buildings Energy Efficiency Draft Action Plan Data Workshop</vt:lpstr>
      <vt:lpstr>Goal 2: Data drives informed decisions.</vt:lpstr>
      <vt:lpstr>2.1 Data for Improved Decisions</vt:lpstr>
      <vt:lpstr>2.1 Data for Improved Decisions cont.</vt:lpstr>
      <vt:lpstr>Data-related strategies</vt:lpstr>
      <vt:lpstr>2.2 Consumer-Focused Energy Efficiency</vt:lpstr>
      <vt:lpstr>2.2 Consumer-Focused Energy Efficiency cont.</vt:lpstr>
      <vt:lpstr>Statewide Energy Efficiency Policy Planning and Tracking</vt:lpstr>
      <vt:lpstr>Submit Comments</vt:lpstr>
      <vt:lpstr>Next Steps: Future Action Plan Workshops</vt:lpstr>
      <vt:lpstr>Stay involved</vt:lpstr>
      <vt:lpstr>Submit Comments</vt:lpstr>
    </vt:vector>
  </TitlesOfParts>
  <Company>California Energy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Existing Buildings Energy Efficiency Draft Action Plan Data Workshop</dc:title>
  <dc:creator>dismaily</dc:creator>
  <cp:lastModifiedBy>Stephanie Bailey</cp:lastModifiedBy>
  <cp:revision>256</cp:revision>
  <cp:lastPrinted>2015-04-11T00:07:00Z</cp:lastPrinted>
  <dcterms:created xsi:type="dcterms:W3CDTF">2015-03-23T17:05:58Z</dcterms:created>
  <dcterms:modified xsi:type="dcterms:W3CDTF">2015-04-13T21:55:24Z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80e54c0e-4b78-49f0-acc1-c451f4ae0571</vt:lpwstr>
  </property>
  <property fmtid="{D5CDD505-2E9C-101B-9397-08002B2CF9AE}" pid="4" name="Subject_x0020_Areas">
    <vt:lpwstr/>
  </property>
  <property fmtid="{D5CDD505-2E9C-101B-9397-08002B2CF9AE}" pid="5" name="_CopySource">
    <vt:lpwstr>http://efilingspinternal/PendingDocuments/15-IEPR-05/20150413T150358_Existing_Buildings_Energy_Efficiency_Draft_Action_Plan_Data_Wor.pptx</vt:lpwstr>
  </property>
  <property fmtid="{D5CDD505-2E9C-101B-9397-08002B2CF9AE}" pid="6" name="Subject Areas">
    <vt:lpwstr>55;#IEPR 2015-04-14 Workshop|59803a47-cc3e-4fa8-b5f6-8ac24b8a65dd;#61;#IEPR Presentation|51277923-a549-4352-9cc5-bcce892adf24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8;#Commission Staff|33d9c16f-f938-4210-84d3-7f3ed959b9d5</vt:lpwstr>
  </property>
  <property fmtid="{D5CDD505-2E9C-101B-9397-08002B2CF9AE}" pid="9" name="Order">
    <vt:r8>460500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