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4.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5.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2.xml" ContentType="application/vnd.openxmlformats-officedocument.presentationml.slideMaster+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1"/>
    <p:sldMasterId id="2147483759" r:id="rId2"/>
  </p:sldMasterIdLst>
  <p:notesMasterIdLst>
    <p:notesMasterId r:id="rId18"/>
  </p:notesMasterIdLst>
  <p:sldIdLst>
    <p:sldId id="457" r:id="rId3"/>
    <p:sldId id="488" r:id="rId4"/>
    <p:sldId id="491" r:id="rId5"/>
    <p:sldId id="493" r:id="rId6"/>
    <p:sldId id="487" r:id="rId7"/>
    <p:sldId id="489" r:id="rId8"/>
    <p:sldId id="484" r:id="rId9"/>
    <p:sldId id="490" r:id="rId10"/>
    <p:sldId id="480" r:id="rId11"/>
    <p:sldId id="481" r:id="rId12"/>
    <p:sldId id="492" r:id="rId13"/>
    <p:sldId id="482" r:id="rId14"/>
    <p:sldId id="479" r:id="rId15"/>
    <p:sldId id="459" r:id="rId16"/>
    <p:sldId id="477" r:id="rId17"/>
  </p:sldIdLst>
  <p:sldSz cx="9144000" cy="6858000" type="screen4x3"/>
  <p:notesSz cx="6934200" cy="92202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2904">
          <p15:clr>
            <a:srgbClr val="A4A3A4"/>
          </p15:clr>
        </p15:guide>
        <p15:guide id="2" pos="2184">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05" autoAdjust="0"/>
    <p:restoredTop sz="85528" autoAdjust="0"/>
  </p:normalViewPr>
  <p:slideViewPr>
    <p:cSldViewPr>
      <p:cViewPr>
        <p:scale>
          <a:sx n="130" d="100"/>
          <a:sy n="130" d="100"/>
        </p:scale>
        <p:origin x="-1932" y="-16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showGuides="1">
      <p:cViewPr varScale="1">
        <p:scale>
          <a:sx n="100" d="100"/>
          <a:sy n="100" d="100"/>
        </p:scale>
        <p:origin x="-3564" y="-96"/>
      </p:cViewPr>
      <p:guideLst>
        <p:guide orient="horz" pos="2904"/>
        <p:guide pos="218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26" Type="http://schemas.openxmlformats.org/officeDocument/2006/relationships/customXml" Target="../customXml/item4.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customXml" Target="../customXml/item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customXml" Target="../customXml/item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customXml" Target="../customXml/item1.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05138" cy="460375"/>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dirty="0"/>
          </a:p>
        </p:txBody>
      </p:sp>
      <p:sp>
        <p:nvSpPr>
          <p:cNvPr id="3" name="Date Placeholder 2"/>
          <p:cNvSpPr>
            <a:spLocks noGrp="1"/>
          </p:cNvSpPr>
          <p:nvPr>
            <p:ph type="dt" idx="1"/>
          </p:nvPr>
        </p:nvSpPr>
        <p:spPr>
          <a:xfrm>
            <a:off x="3927475" y="0"/>
            <a:ext cx="3005138" cy="460375"/>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C9101258-8833-4821-8270-0F61F9876DE9}" type="datetimeFigureOut">
              <a:rPr lang="en-US"/>
              <a:pPr>
                <a:defRPr/>
              </a:pPr>
              <a:t>4/25/2016</a:t>
            </a:fld>
            <a:endParaRPr lang="en-US" dirty="0"/>
          </a:p>
        </p:txBody>
      </p:sp>
      <p:sp>
        <p:nvSpPr>
          <p:cNvPr id="4" name="Slide Image Placeholder 3"/>
          <p:cNvSpPr>
            <a:spLocks noGrp="1" noRot="1" noChangeAspect="1"/>
          </p:cNvSpPr>
          <p:nvPr>
            <p:ph type="sldImg" idx="2"/>
          </p:nvPr>
        </p:nvSpPr>
        <p:spPr>
          <a:xfrm>
            <a:off x="1162050" y="692150"/>
            <a:ext cx="4610100" cy="3457575"/>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93738" y="4379913"/>
            <a:ext cx="5546725" cy="4148137"/>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758238"/>
            <a:ext cx="3005138" cy="460375"/>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dirty="0"/>
          </a:p>
        </p:txBody>
      </p:sp>
      <p:sp>
        <p:nvSpPr>
          <p:cNvPr id="7" name="Slide Number Placeholder 6"/>
          <p:cNvSpPr>
            <a:spLocks noGrp="1"/>
          </p:cNvSpPr>
          <p:nvPr>
            <p:ph type="sldNum" sz="quarter" idx="5"/>
          </p:nvPr>
        </p:nvSpPr>
        <p:spPr>
          <a:xfrm>
            <a:off x="3927475" y="8758238"/>
            <a:ext cx="3005138" cy="460375"/>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7D1F5FBC-834D-4F39-BFFC-B7A3464FEF32}" type="slidenum">
              <a:rPr lang="en-US"/>
              <a:pPr>
                <a:defRPr/>
              </a:pPr>
              <a:t>‹#›</a:t>
            </a:fld>
            <a:endParaRPr lang="en-US" dirty="0"/>
          </a:p>
        </p:txBody>
      </p:sp>
    </p:spTree>
    <p:extLst>
      <p:ext uri="{BB962C8B-B14F-4D97-AF65-F5344CB8AC3E}">
        <p14:creationId xmlns:p14="http://schemas.microsoft.com/office/powerpoint/2010/main" val="70249677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98C39B-EF6B-42DA-BEF5-3F4D121CAA56}" type="slidenum">
              <a:rPr lang="en-US" smtClean="0"/>
              <a:t>11</a:t>
            </a:fld>
            <a:endParaRPr lang="en-US" dirty="0"/>
          </a:p>
        </p:txBody>
      </p:sp>
    </p:spTree>
    <p:extLst>
      <p:ext uri="{BB962C8B-B14F-4D97-AF65-F5344CB8AC3E}">
        <p14:creationId xmlns:p14="http://schemas.microsoft.com/office/powerpoint/2010/main" val="34238431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2050" y="692150"/>
            <a:ext cx="4610100" cy="34575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C2F0DE8-4AD1-4F94-94B2-5F062B6264E8}" type="slidenum">
              <a:rPr lang="en-US" smtClean="0"/>
              <a:t>12</a:t>
            </a:fld>
            <a:endParaRPr lang="en-US" dirty="0"/>
          </a:p>
        </p:txBody>
      </p:sp>
    </p:spTree>
    <p:extLst>
      <p:ext uri="{BB962C8B-B14F-4D97-AF65-F5344CB8AC3E}">
        <p14:creationId xmlns:p14="http://schemas.microsoft.com/office/powerpoint/2010/main" val="42045807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2050" y="692150"/>
            <a:ext cx="4610100" cy="34575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A18B5E9-861A-48F2-98B9-CF86C76136C7}" type="slidenum">
              <a:rPr lang="en-US" smtClean="0">
                <a:solidFill>
                  <a:prstClr val="black"/>
                </a:solidFill>
              </a:rPr>
              <a:pPr/>
              <a:t>15</a:t>
            </a:fld>
            <a:endParaRPr lang="en-US" dirty="0">
              <a:solidFill>
                <a:prstClr val="black"/>
              </a:solidFill>
            </a:endParaRPr>
          </a:p>
        </p:txBody>
      </p:sp>
    </p:spTree>
    <p:extLst>
      <p:ext uri="{BB962C8B-B14F-4D97-AF65-F5344CB8AC3E}">
        <p14:creationId xmlns:p14="http://schemas.microsoft.com/office/powerpoint/2010/main" val="510145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3"/>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E4130F64-7973-4FEB-B07E-F82ED81BEBBE}" type="datetime1">
              <a:rPr lang="en-US" smtClean="0"/>
              <a:t>4/25/2016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09501FE2-394F-474E-AFE0-D68F5577237D}"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7"/>
            <a:ext cx="8229600" cy="884239"/>
          </a:xfr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20EBD58-D8FD-4A84-848F-AA79D501CC8D}" type="datetime1">
              <a:rPr lang="en-US" smtClean="0"/>
              <a:t>4/25/2016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B5556D59-B1A5-4F67-89B7-B5C6D6B62E8E}"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1"/>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B56B51A-68AE-4D82-ACD7-922F03D5505A}" type="datetime1">
              <a:rPr lang="en-US" smtClean="0"/>
              <a:t>4/25/2016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EF35E9AF-EAF2-4009-9820-A1CD29A588C9}"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D2CCF422-C557-4C80-829D-F55B54AC9004}" type="datetime1">
              <a:rPr lang="en-US" smtClean="0"/>
              <a:t>4/25/2016</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A14FF80B-81CC-444A-8857-B15A0125934C}"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33"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CEF324BC-8329-4889-BE06-568062BA5DD6}" type="datetime1">
              <a:rPr lang="en-US" smtClean="0"/>
              <a:t>4/25/2016</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dirty="0"/>
          </a:p>
        </p:txBody>
      </p:sp>
      <p:sp>
        <p:nvSpPr>
          <p:cNvPr id="9" name="Slide Number Placeholder 5"/>
          <p:cNvSpPr>
            <a:spLocks noGrp="1"/>
          </p:cNvSpPr>
          <p:nvPr>
            <p:ph type="sldNum" sz="quarter" idx="12"/>
          </p:nvPr>
        </p:nvSpPr>
        <p:spPr/>
        <p:txBody>
          <a:bodyPr/>
          <a:lstStyle>
            <a:lvl1pPr>
              <a:defRPr/>
            </a:lvl1pPr>
          </a:lstStyle>
          <a:p>
            <a:pPr>
              <a:defRPr/>
            </a:pPr>
            <a:fld id="{BE8575BC-6BE2-4D99-891C-FAF74F28326A}"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1498D57C-204E-48DB-A616-AE7AEC3B7462}" type="datetime1">
              <a:rPr lang="en-US" smtClean="0"/>
              <a:t>4/25/2016</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dirty="0"/>
          </a:p>
        </p:txBody>
      </p:sp>
      <p:sp>
        <p:nvSpPr>
          <p:cNvPr id="5" name="Slide Number Placeholder 5"/>
          <p:cNvSpPr>
            <a:spLocks noGrp="1"/>
          </p:cNvSpPr>
          <p:nvPr>
            <p:ph type="sldNum" sz="quarter" idx="12"/>
          </p:nvPr>
        </p:nvSpPr>
        <p:spPr/>
        <p:txBody>
          <a:bodyPr/>
          <a:lstStyle>
            <a:lvl1pPr>
              <a:defRPr/>
            </a:lvl1pPr>
          </a:lstStyle>
          <a:p>
            <a:pPr>
              <a:defRPr/>
            </a:pPr>
            <a:fld id="{CAFE031C-CDE6-4755-B2CF-B1CBC94BB613}" type="slidenum">
              <a:rPr lang="en-US"/>
              <a:pPr>
                <a:defRPr/>
              </a:pPr>
              <a:t>‹#›</a:t>
            </a:fld>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1D76A51-B766-417A-8B06-185EA43137F4}" type="datetime1">
              <a:rPr lang="en-US" smtClean="0"/>
              <a:t>4/25/2016</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dirty="0"/>
          </a:p>
        </p:txBody>
      </p:sp>
      <p:sp>
        <p:nvSpPr>
          <p:cNvPr id="4" name="Slide Number Placeholder 5"/>
          <p:cNvSpPr>
            <a:spLocks noGrp="1"/>
          </p:cNvSpPr>
          <p:nvPr>
            <p:ph type="sldNum" sz="quarter" idx="12"/>
          </p:nvPr>
        </p:nvSpPr>
        <p:spPr/>
        <p:txBody>
          <a:bodyPr/>
          <a:lstStyle>
            <a:lvl1pPr>
              <a:defRPr/>
            </a:lvl1pPr>
          </a:lstStyle>
          <a:p>
            <a:pPr>
              <a:defRPr/>
            </a:pPr>
            <a:fld id="{19CCD316-4CE9-4B8B-A21B-6BFB56AB3A8E}"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49"/>
            <a:ext cx="3008313" cy="1162051"/>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8"/>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2" y="1435104"/>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42CED18-5C41-4438-BECE-29D5BFE16A51}" type="datetime1">
              <a:rPr lang="en-US" smtClean="0"/>
              <a:t>4/25/2016</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B10D9603-FC8D-4A15-9463-80A47211049C}"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9"/>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45"/>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2F8C0EB-37F2-4BC3-983D-9AC562CA3A6B}" type="datetime1">
              <a:rPr lang="en-US" smtClean="0"/>
              <a:t>4/25/2016</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DBED1AFB-6957-425B-BF95-E5394D54B849}"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E17EE74-B55A-4A12-B8DC-3D905F33F177}" type="datetime1">
              <a:rPr lang="en-US" smtClean="0"/>
              <a:t>4/25/2016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C9F397CB-D9EC-495F-B165-D19833C6AF9D}"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FC8BBA9-556C-4CDB-8A71-89189393786E}" type="datetime1">
              <a:rPr lang="en-US" smtClean="0"/>
              <a:t>4/25/2016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3D6A0F27-476B-411B-8423-598DF4807DE6}" type="slidenum">
              <a:rPr lang="en-US"/>
              <a:pPr>
                <a:defRPr/>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bwMode="gray">
          <a:xfrm>
            <a:off x="2728913" y="1200152"/>
            <a:ext cx="6048376" cy="1485901"/>
          </a:xfrm>
          <a:prstGeom prst="rect">
            <a:avLst/>
          </a:prstGeom>
          <a:noFill/>
        </p:spPr>
        <p:txBody>
          <a:bodyPr lIns="0" tIns="0" rIns="0" bIns="0" anchor="b">
            <a:noAutofit/>
          </a:bodyPr>
          <a:lstStyle>
            <a:lvl1pPr>
              <a:defRPr sz="4400">
                <a:solidFill>
                  <a:schemeClr val="tx2"/>
                </a:solidFill>
                <a:latin typeface="MetaNormalLF-Roman" pitchFamily="34" charset="0"/>
              </a:defRPr>
            </a:lvl1pPr>
          </a:lstStyle>
          <a:p>
            <a:r>
              <a:rPr lang="en-US" smtClean="0"/>
              <a:t>Click to edit Master title style</a:t>
            </a:r>
            <a:endParaRPr lang="en-US" dirty="0"/>
          </a:p>
        </p:txBody>
      </p:sp>
      <p:sp>
        <p:nvSpPr>
          <p:cNvPr id="3" name="Subtitle 2"/>
          <p:cNvSpPr>
            <a:spLocks noGrp="1"/>
          </p:cNvSpPr>
          <p:nvPr>
            <p:ph type="subTitle" idx="1"/>
          </p:nvPr>
        </p:nvSpPr>
        <p:spPr bwMode="gray">
          <a:xfrm>
            <a:off x="2728914" y="3025775"/>
            <a:ext cx="6048375" cy="838200"/>
          </a:xfrm>
          <a:prstGeom prst="rect">
            <a:avLst/>
          </a:prstGeom>
          <a:noFill/>
        </p:spPr>
        <p:txBody>
          <a:bodyPr lIns="0" tIns="0" rIns="0" bIns="0">
            <a:noAutofit/>
          </a:bodyPr>
          <a:lstStyle>
            <a:lvl1pPr marL="0" indent="0" algn="l">
              <a:spcBef>
                <a:spcPts val="0"/>
              </a:spcBef>
              <a:buNone/>
              <a:defRPr sz="2800">
                <a:solidFill>
                  <a:schemeClr val="bg2"/>
                </a:solidFill>
                <a:latin typeface="MetaNormalLF-Roman"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Picture Placeholder 2"/>
          <p:cNvSpPr>
            <a:spLocks noGrp="1"/>
          </p:cNvSpPr>
          <p:nvPr>
            <p:ph type="pic" idx="10"/>
          </p:nvPr>
        </p:nvSpPr>
        <p:spPr bwMode="gray">
          <a:xfrm>
            <a:off x="366714" y="1355733"/>
            <a:ext cx="2073275" cy="1323975"/>
          </a:xfrm>
          <a:prstGeom prst="rect">
            <a:avLst/>
          </a:prstGeom>
        </p:spPr>
        <p:txBody>
          <a:bodyPr rtlCol="0">
            <a:normAutofit/>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sp>
        <p:nvSpPr>
          <p:cNvPr id="2" name="Title 1"/>
          <p:cNvSpPr>
            <a:spLocks noGrp="1"/>
          </p:cNvSpPr>
          <p:nvPr>
            <p:ph type="ctrTitle"/>
          </p:nvPr>
        </p:nvSpPr>
        <p:spPr bwMode="gray">
          <a:xfrm>
            <a:off x="2728913" y="1200151"/>
            <a:ext cx="6048376" cy="1485900"/>
          </a:xfrm>
          <a:prstGeom prst="rect">
            <a:avLst/>
          </a:prstGeom>
          <a:noFill/>
        </p:spPr>
        <p:txBody>
          <a:bodyPr lIns="0" tIns="0" rIns="0" bIns="0" anchor="b">
            <a:noAutofit/>
          </a:bodyPr>
          <a:lstStyle>
            <a:lvl1pPr algn="l" defTabSz="914400" rtl="0" eaLnBrk="1" latinLnBrk="0" hangingPunct="1">
              <a:spcBef>
                <a:spcPct val="0"/>
              </a:spcBef>
              <a:buNone/>
              <a:defRPr lang="en-US" sz="44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4" name="Picture Placeholder 2"/>
          <p:cNvSpPr>
            <a:spLocks noGrp="1"/>
          </p:cNvSpPr>
          <p:nvPr>
            <p:ph type="pic" idx="1"/>
          </p:nvPr>
        </p:nvSpPr>
        <p:spPr bwMode="gray">
          <a:xfrm>
            <a:off x="366714" y="1355733"/>
            <a:ext cx="2073275" cy="1323975"/>
          </a:xfrm>
          <a:prstGeom prst="rect">
            <a:avLst/>
          </a:prstGeom>
          <a:noFill/>
        </p:spPr>
        <p:txBody>
          <a:bodyPr rtlCol="0">
            <a:normAutofit/>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Divider with Content">
    <p:spTree>
      <p:nvGrpSpPr>
        <p:cNvPr id="1" name=""/>
        <p:cNvGrpSpPr/>
        <p:nvPr/>
      </p:nvGrpSpPr>
      <p:grpSpPr>
        <a:xfrm>
          <a:off x="0" y="0"/>
          <a:ext cx="0" cy="0"/>
          <a:chOff x="0" y="0"/>
          <a:chExt cx="0" cy="0"/>
        </a:xfrm>
      </p:grpSpPr>
      <p:sp>
        <p:nvSpPr>
          <p:cNvPr id="2" name="Title 1"/>
          <p:cNvSpPr>
            <a:spLocks noGrp="1"/>
          </p:cNvSpPr>
          <p:nvPr>
            <p:ph type="ctrTitle"/>
          </p:nvPr>
        </p:nvSpPr>
        <p:spPr bwMode="gray">
          <a:xfrm>
            <a:off x="2728913" y="1200151"/>
            <a:ext cx="6048376" cy="1485900"/>
          </a:xfrm>
          <a:prstGeom prst="rect">
            <a:avLst/>
          </a:prstGeom>
          <a:noFill/>
        </p:spPr>
        <p:txBody>
          <a:bodyPr lIns="0" tIns="0" rIns="0" bIns="0" anchor="b">
            <a:noAutofit/>
          </a:bodyPr>
          <a:lstStyle>
            <a:lvl1pPr algn="l" defTabSz="914400" rtl="0" eaLnBrk="1" latinLnBrk="0" hangingPunct="1">
              <a:spcBef>
                <a:spcPct val="0"/>
              </a:spcBef>
              <a:buNone/>
              <a:defRPr lang="en-US" sz="44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4" name="Content Placeholder 3"/>
          <p:cNvSpPr>
            <a:spLocks noGrp="1"/>
          </p:cNvSpPr>
          <p:nvPr>
            <p:ph sz="quarter" idx="10"/>
          </p:nvPr>
        </p:nvSpPr>
        <p:spPr bwMode="gray">
          <a:xfrm>
            <a:off x="2728914" y="3025776"/>
            <a:ext cx="6048375" cy="2803525"/>
          </a:xfrm>
          <a:prstGeom prst="rect">
            <a:avLst/>
          </a:prstGeom>
          <a:noFill/>
        </p:spPr>
        <p:txBody>
          <a:bodyPr lIns="0" tIns="0" rIns="0" bIns="0">
            <a:noAutofit/>
          </a:bodyPr>
          <a:lstStyle>
            <a:lvl1pPr>
              <a:buClr>
                <a:schemeClr val="tx2"/>
              </a:buClr>
              <a:defRPr>
                <a:solidFill>
                  <a:schemeClr val="bg2"/>
                </a:solidFill>
              </a:defRPr>
            </a:lvl1pPr>
            <a:lvl2pPr>
              <a:buClr>
                <a:schemeClr val="tx2"/>
              </a:buClr>
              <a:defRPr sz="1800">
                <a:solidFill>
                  <a:schemeClr val="bg2"/>
                </a:solidFill>
              </a:defRPr>
            </a:lvl2pPr>
          </a:lstStyle>
          <a:p>
            <a:pPr lvl="0"/>
            <a:r>
              <a:rPr lang="en-US" smtClean="0"/>
              <a:t>Click to edit Master text styles</a:t>
            </a:r>
          </a:p>
          <a:p>
            <a:pPr lvl="1"/>
            <a:r>
              <a:rPr lang="en-US" smtClean="0"/>
              <a:t>Second level</a:t>
            </a:r>
          </a:p>
        </p:txBody>
      </p:sp>
    </p:spTree>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lstStyle>
            <a:lvl1pPr>
              <a:lnSpc>
                <a:spcPts val="3600"/>
              </a:lnSpc>
              <a:defRPr sz="3600">
                <a:solidFill>
                  <a:schemeClr val="tx2"/>
                </a:solidFill>
                <a:latin typeface="MetaNormalLF-Roman" pitchFamily="34" charset="0"/>
              </a:defRPr>
            </a:lvl1pPr>
          </a:lstStyle>
          <a:p>
            <a:r>
              <a:rPr lang="en-US" smtClean="0"/>
              <a:t>Click to edit Master title style</a:t>
            </a:r>
            <a:endParaRPr lang="en-US" dirty="0"/>
          </a:p>
        </p:txBody>
      </p:sp>
      <p:sp>
        <p:nvSpPr>
          <p:cNvPr id="4" name="Content Placeholder 3"/>
          <p:cNvSpPr>
            <a:spLocks noGrp="1"/>
          </p:cNvSpPr>
          <p:nvPr>
            <p:ph sz="quarter" idx="10"/>
          </p:nvPr>
        </p:nvSpPr>
        <p:spPr bwMode="gray">
          <a:xfrm>
            <a:off x="366714" y="1355725"/>
            <a:ext cx="8410575" cy="4587875"/>
          </a:xfrm>
          <a:prstGeom prst="rect">
            <a:avLst/>
          </a:prstGeom>
          <a:noFill/>
        </p:spPr>
        <p:txBody>
          <a:bodyPr lIns="0" tIns="0" rIns="0" bIns="0">
            <a:normAutofit/>
          </a:bodyPr>
          <a:lstStyle>
            <a:lvl1pPr>
              <a:spcBef>
                <a:spcPts val="1200"/>
              </a:spcBef>
              <a:buClr>
                <a:schemeClr val="tx2"/>
              </a:buClr>
              <a:defRPr>
                <a:solidFill>
                  <a:schemeClr val="bg2"/>
                </a:solidFill>
              </a:defRPr>
            </a:lvl1pPr>
            <a:lvl2pPr>
              <a:spcBef>
                <a:spcPts val="300"/>
              </a:spcBef>
              <a:buClr>
                <a:schemeClr val="tx2"/>
              </a:buClr>
              <a:defRPr>
                <a:solidFill>
                  <a:schemeClr val="bg2"/>
                </a:solidFill>
              </a:defRPr>
            </a:lvl2pPr>
            <a:lvl3pPr>
              <a:spcBef>
                <a:spcPts val="300"/>
              </a:spcBef>
              <a:buClr>
                <a:schemeClr val="tx2"/>
              </a:buClr>
              <a:defRPr>
                <a:solidFill>
                  <a:schemeClr val="bg2"/>
                </a:solidFill>
              </a:defRPr>
            </a:lvl3pPr>
            <a:lvl4pPr>
              <a:spcBef>
                <a:spcPts val="300"/>
              </a:spcBef>
              <a:buClr>
                <a:schemeClr val="tx2"/>
              </a:buClr>
              <a:buFont typeface="Wingdings" pitchFamily="2" charset="2"/>
              <a:buChar char="§"/>
              <a:defRPr>
                <a:solidFill>
                  <a:schemeClr val="bg2"/>
                </a:solidFill>
              </a:defRPr>
            </a:lvl4pPr>
            <a:lvl5pPr>
              <a:spcBef>
                <a:spcPts val="300"/>
              </a:spcBef>
              <a:buClr>
                <a:schemeClr val="tx2"/>
              </a:buClr>
              <a:defRPr sz="1600">
                <a:solidFill>
                  <a:schemeClr val="bg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1"/>
          </p:nvPr>
        </p:nvSpPr>
        <p:spPr/>
        <p:txBody>
          <a:bodyPr/>
          <a:lstStyle>
            <a:lvl1pPr>
              <a:defRPr/>
            </a:lvl1pPr>
          </a:lstStyle>
          <a:p>
            <a:pPr>
              <a:defRPr/>
            </a:pPr>
            <a:fld id="{D3DE9284-8087-4E6A-963D-9FD6DF88812A}" type="datetime1">
              <a:rPr lang="en-US" smtClean="0"/>
              <a:t>4/25/2016</a:t>
            </a:fld>
            <a:endParaRPr lang="en-US" dirty="0"/>
          </a:p>
        </p:txBody>
      </p:sp>
      <p:sp>
        <p:nvSpPr>
          <p:cNvPr id="6" name="Slide Number Placeholder 5"/>
          <p:cNvSpPr>
            <a:spLocks noGrp="1"/>
          </p:cNvSpPr>
          <p:nvPr>
            <p:ph type="sldNum" sz="quarter" idx="12"/>
          </p:nvPr>
        </p:nvSpPr>
        <p:spPr/>
        <p:txBody>
          <a:bodyPr/>
          <a:lstStyle>
            <a:lvl1pPr>
              <a:defRPr/>
            </a:lvl1pPr>
          </a:lstStyle>
          <a:p>
            <a:pPr>
              <a:defRPr/>
            </a:pPr>
            <a:fld id="{DC0AE26A-944B-45C8-B5A7-64AFACAD7DBD}" type="slidenum">
              <a:rPr lang="en-US"/>
              <a:pPr>
                <a:defRPr/>
              </a:pPr>
              <a:t>‹#›</a:t>
            </a:fld>
            <a:endParaRPr lang="en-US" dirty="0"/>
          </a:p>
        </p:txBody>
      </p:sp>
    </p:spTree>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Subtitle only">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lstStyle>
            <a:lvl1pPr algn="l" defTabSz="914400" rtl="0" eaLnBrk="1" latinLnBrk="0" hangingPunct="1">
              <a:lnSpc>
                <a:spcPts val="3600"/>
              </a:lnSpc>
              <a:spcBef>
                <a:spcPct val="0"/>
              </a:spcBef>
              <a:buNone/>
              <a:defRPr lang="en-US" sz="36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bwMode="gray">
          <a:xfrm>
            <a:off x="366714" y="1123951"/>
            <a:ext cx="8410575" cy="403224"/>
          </a:xfrm>
          <a:prstGeom prst="rect">
            <a:avLst/>
          </a:prstGeom>
          <a:noFill/>
        </p:spPr>
        <p:txBody>
          <a:bodyPr lIns="0" tIns="0" rIns="0" bIns="0"/>
          <a:lstStyle>
            <a:lvl1pPr marL="0" indent="0">
              <a:buNone/>
              <a:tabLst>
                <a:tab pos="800100" algn="l"/>
              </a:tabLst>
              <a:defRPr sz="2400" b="0">
                <a:solidFill>
                  <a:schemeClr val="bg2"/>
                </a:solidFill>
                <a:latin typeface="MetaNormalLF-Roman"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0C4DD5AF-F693-416C-83E0-E9986E13E734}" type="datetime1">
              <a:rPr lang="en-US" smtClean="0"/>
              <a:t>4/25/2016</a:t>
            </a:fld>
            <a:endParaRPr lang="en-US" dirty="0"/>
          </a:p>
        </p:txBody>
      </p:sp>
      <p:sp>
        <p:nvSpPr>
          <p:cNvPr id="5" name="Slide Number Placeholder 5"/>
          <p:cNvSpPr>
            <a:spLocks noGrp="1"/>
          </p:cNvSpPr>
          <p:nvPr>
            <p:ph type="sldNum" sz="quarter" idx="11"/>
          </p:nvPr>
        </p:nvSpPr>
        <p:spPr/>
        <p:txBody>
          <a:bodyPr/>
          <a:lstStyle>
            <a:lvl1pPr>
              <a:defRPr/>
            </a:lvl1pPr>
          </a:lstStyle>
          <a:p>
            <a:pPr>
              <a:defRPr/>
            </a:pPr>
            <a:fld id="{FB3630AC-8854-4AE6-B21D-245131CB2DAD}" type="slidenum">
              <a:rPr lang="en-US"/>
              <a:pPr>
                <a:defRPr/>
              </a:pPr>
              <a:t>‹#›</a:t>
            </a:fld>
            <a:endParaRPr lang="en-US" dirty="0"/>
          </a:p>
        </p:txBody>
      </p:sp>
    </p:spTree>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with Subtitle and Conten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lstStyle>
            <a:lvl1pPr algn="l" defTabSz="914400" rtl="0" eaLnBrk="1" latinLnBrk="0" hangingPunct="1">
              <a:lnSpc>
                <a:spcPts val="3600"/>
              </a:lnSpc>
              <a:spcBef>
                <a:spcPct val="0"/>
              </a:spcBef>
              <a:buNone/>
              <a:defRPr lang="en-US" sz="36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bwMode="gray">
          <a:xfrm>
            <a:off x="366714" y="1123951"/>
            <a:ext cx="8410575" cy="403224"/>
          </a:xfrm>
          <a:prstGeom prst="rect">
            <a:avLst/>
          </a:prstGeom>
          <a:noFill/>
        </p:spPr>
        <p:txBody>
          <a:bodyPr lIns="0" tIns="0" rIns="0" bIns="0"/>
          <a:lstStyle>
            <a:lvl1pPr marL="0" indent="0">
              <a:buNone/>
              <a:tabLst>
                <a:tab pos="800100" algn="l"/>
              </a:tabLst>
              <a:defRPr sz="2400" b="0">
                <a:solidFill>
                  <a:schemeClr val="bg2"/>
                </a:solidFill>
                <a:latin typeface="MetaNormalLF-Roman"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bwMode="gray">
          <a:xfrm>
            <a:off x="366714" y="1758952"/>
            <a:ext cx="8410575" cy="4183063"/>
          </a:xfrm>
          <a:prstGeom prst="rect">
            <a:avLst/>
          </a:prstGeom>
          <a:noFill/>
        </p:spPr>
        <p:txBody>
          <a:bodyPr lIns="0" tIns="0" rIns="0" bIns="0">
            <a:normAutofit/>
          </a:bodyPr>
          <a:lstStyle>
            <a:lvl1pPr marL="230188" indent="-230188">
              <a:spcBef>
                <a:spcPts val="1200"/>
              </a:spcBef>
              <a:buClr>
                <a:schemeClr val="tx2"/>
              </a:buClr>
              <a:defRPr sz="2400">
                <a:solidFill>
                  <a:schemeClr val="bg2"/>
                </a:solidFill>
              </a:defRPr>
            </a:lvl1pPr>
            <a:lvl2pPr>
              <a:spcBef>
                <a:spcPts val="300"/>
              </a:spcBef>
              <a:buClr>
                <a:schemeClr val="tx2"/>
              </a:buClr>
              <a:defRPr sz="2000">
                <a:solidFill>
                  <a:schemeClr val="bg2"/>
                </a:solidFill>
              </a:defRPr>
            </a:lvl2pPr>
            <a:lvl3pPr>
              <a:spcBef>
                <a:spcPts val="300"/>
              </a:spcBef>
              <a:buClr>
                <a:schemeClr val="tx2"/>
              </a:buClr>
              <a:defRPr sz="1800">
                <a:solidFill>
                  <a:schemeClr val="bg2"/>
                </a:solidFill>
              </a:defRPr>
            </a:lvl3pPr>
            <a:lvl4pPr>
              <a:spcBef>
                <a:spcPts val="300"/>
              </a:spcBef>
              <a:buClr>
                <a:schemeClr val="tx2"/>
              </a:buClr>
              <a:buFont typeface="Wingdings" pitchFamily="2" charset="2"/>
              <a:buChar char="§"/>
              <a:defRPr sz="1600">
                <a:solidFill>
                  <a:schemeClr val="bg2"/>
                </a:solidFill>
              </a:defRPr>
            </a:lvl4pPr>
            <a:lvl5pPr>
              <a:spcBef>
                <a:spcPts val="300"/>
              </a:spcBef>
              <a:buClr>
                <a:schemeClr val="tx2"/>
              </a:buClr>
              <a:defRPr sz="1600">
                <a:solidFill>
                  <a:schemeClr val="bg2"/>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B535AB48-7CAA-4D75-8195-F17C19D27A72}" type="datetime1">
              <a:rPr lang="en-US" smtClean="0"/>
              <a:t>4/25/2016</a:t>
            </a:fld>
            <a:endParaRPr lang="en-US" dirty="0"/>
          </a:p>
        </p:txBody>
      </p:sp>
      <p:sp>
        <p:nvSpPr>
          <p:cNvPr id="6" name="Slide Number Placeholder 5"/>
          <p:cNvSpPr>
            <a:spLocks noGrp="1"/>
          </p:cNvSpPr>
          <p:nvPr>
            <p:ph type="sldNum" sz="quarter" idx="11"/>
          </p:nvPr>
        </p:nvSpPr>
        <p:spPr/>
        <p:txBody>
          <a:bodyPr/>
          <a:lstStyle>
            <a:lvl1pPr>
              <a:defRPr/>
            </a:lvl1pPr>
          </a:lstStyle>
          <a:p>
            <a:pPr>
              <a:defRPr/>
            </a:pPr>
            <a:fld id="{5D4D44A0-6040-44AC-AEEE-ED29C7127CE5}" type="slidenum">
              <a:rPr lang="en-US"/>
              <a:pPr>
                <a:defRPr/>
              </a:pPr>
              <a:t>‹#›</a:t>
            </a:fld>
            <a:endParaRPr lang="en-US" dirty="0"/>
          </a:p>
        </p:txBody>
      </p:sp>
    </p:spTree>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Content, graphic area on lef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lstStyle>
            <a:lvl1pPr algn="l" defTabSz="914400" rtl="0" eaLnBrk="1" latinLnBrk="0" hangingPunct="1">
              <a:lnSpc>
                <a:spcPts val="3600"/>
              </a:lnSpc>
              <a:spcBef>
                <a:spcPct val="0"/>
              </a:spcBef>
              <a:buNone/>
              <a:defRPr lang="en-US" sz="36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4" name="Content Placeholder 3"/>
          <p:cNvSpPr>
            <a:spLocks noGrp="1"/>
          </p:cNvSpPr>
          <p:nvPr>
            <p:ph sz="quarter" idx="10"/>
          </p:nvPr>
        </p:nvSpPr>
        <p:spPr bwMode="gray">
          <a:xfrm>
            <a:off x="2728914" y="1355725"/>
            <a:ext cx="6048375" cy="4587875"/>
          </a:xfrm>
          <a:prstGeom prst="rect">
            <a:avLst/>
          </a:prstGeom>
          <a:noFill/>
        </p:spPr>
        <p:txBody>
          <a:bodyPr lIns="0" tIns="0" rIns="0" bIns="0">
            <a:normAutofit/>
          </a:bodyPr>
          <a:lstStyle>
            <a:lvl1pPr>
              <a:spcBef>
                <a:spcPts val="1200"/>
              </a:spcBef>
              <a:buClr>
                <a:schemeClr val="tx2"/>
              </a:buClr>
              <a:defRPr>
                <a:solidFill>
                  <a:schemeClr val="bg2"/>
                </a:solidFill>
              </a:defRPr>
            </a:lvl1pPr>
            <a:lvl2pPr>
              <a:spcBef>
                <a:spcPts val="300"/>
              </a:spcBef>
              <a:buClr>
                <a:schemeClr val="tx2"/>
              </a:buClr>
              <a:defRPr>
                <a:solidFill>
                  <a:schemeClr val="bg2"/>
                </a:solidFill>
              </a:defRPr>
            </a:lvl2pPr>
            <a:lvl3pPr>
              <a:spcBef>
                <a:spcPts val="300"/>
              </a:spcBef>
              <a:buClr>
                <a:schemeClr val="tx2"/>
              </a:buClr>
              <a:defRPr>
                <a:solidFill>
                  <a:schemeClr val="bg2"/>
                </a:solidFill>
              </a:defRPr>
            </a:lvl3pPr>
            <a:lvl4pPr>
              <a:spcBef>
                <a:spcPts val="300"/>
              </a:spcBef>
              <a:buClr>
                <a:schemeClr val="tx2"/>
              </a:buClr>
              <a:buFont typeface="Wingdings" pitchFamily="2" charset="2"/>
              <a:buChar char="§"/>
              <a:defRPr>
                <a:solidFill>
                  <a:schemeClr val="bg2"/>
                </a:solidFill>
              </a:defRPr>
            </a:lvl4pPr>
            <a:lvl5pPr>
              <a:spcBef>
                <a:spcPts val="300"/>
              </a:spcBef>
              <a:buClr>
                <a:schemeClr val="tx2"/>
              </a:buClr>
              <a:defRPr sz="1600">
                <a:solidFill>
                  <a:schemeClr val="bg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Picture Placeholder 2"/>
          <p:cNvSpPr>
            <a:spLocks noGrp="1"/>
          </p:cNvSpPr>
          <p:nvPr>
            <p:ph type="pic" idx="1"/>
          </p:nvPr>
        </p:nvSpPr>
        <p:spPr bwMode="gray">
          <a:xfrm>
            <a:off x="366714" y="1355725"/>
            <a:ext cx="2073275" cy="4587875"/>
          </a:xfrm>
          <a:prstGeom prst="rect">
            <a:avLst/>
          </a:prstGeom>
          <a:noFill/>
        </p:spPr>
        <p:txBody>
          <a:bodyPr rtlCol="0">
            <a:normAutofit/>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
        <p:nvSpPr>
          <p:cNvPr id="6" name="Date Placeholder 3"/>
          <p:cNvSpPr>
            <a:spLocks noGrp="1"/>
          </p:cNvSpPr>
          <p:nvPr>
            <p:ph type="dt" sz="half" idx="11"/>
          </p:nvPr>
        </p:nvSpPr>
        <p:spPr/>
        <p:txBody>
          <a:bodyPr/>
          <a:lstStyle>
            <a:lvl1pPr>
              <a:defRPr/>
            </a:lvl1pPr>
          </a:lstStyle>
          <a:p>
            <a:pPr>
              <a:defRPr/>
            </a:pPr>
            <a:fld id="{2483A683-6A5C-46A4-A42B-66FCA5E3DC5B}" type="datetime1">
              <a:rPr lang="en-US" smtClean="0"/>
              <a:t>4/25/2016</a:t>
            </a:fld>
            <a:endParaRPr lang="en-US" dirty="0"/>
          </a:p>
        </p:txBody>
      </p:sp>
      <p:sp>
        <p:nvSpPr>
          <p:cNvPr id="7" name="Slide Number Placeholder 5"/>
          <p:cNvSpPr>
            <a:spLocks noGrp="1"/>
          </p:cNvSpPr>
          <p:nvPr>
            <p:ph type="sldNum" sz="quarter" idx="12"/>
          </p:nvPr>
        </p:nvSpPr>
        <p:spPr/>
        <p:txBody>
          <a:bodyPr/>
          <a:lstStyle>
            <a:lvl1pPr>
              <a:defRPr/>
            </a:lvl1pPr>
          </a:lstStyle>
          <a:p>
            <a:pPr>
              <a:defRPr/>
            </a:pPr>
            <a:fld id="{31BF6A45-26B9-4EA6-8291-5C4C722A6630}" type="slidenum">
              <a:rPr lang="en-US"/>
              <a:pPr>
                <a:defRPr/>
              </a:pPr>
              <a:t>‹#›</a:t>
            </a:fld>
            <a:endParaRPr lang="en-US" dirty="0"/>
          </a:p>
        </p:txBody>
      </p:sp>
    </p:spTree>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Subtitle, and Content with graphic area at lef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lstStyle>
            <a:lvl1pPr algn="l" defTabSz="914400" rtl="0" eaLnBrk="1" latinLnBrk="0" hangingPunct="1">
              <a:lnSpc>
                <a:spcPts val="3600"/>
              </a:lnSpc>
              <a:spcBef>
                <a:spcPct val="0"/>
              </a:spcBef>
              <a:buNone/>
              <a:defRPr lang="en-US" sz="36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bwMode="gray">
          <a:xfrm>
            <a:off x="366714" y="1123958"/>
            <a:ext cx="8410575" cy="403225"/>
          </a:xfrm>
          <a:prstGeom prst="rect">
            <a:avLst/>
          </a:prstGeom>
          <a:noFill/>
        </p:spPr>
        <p:txBody>
          <a:bodyPr lIns="0" tIns="0" rIns="0" bIns="0"/>
          <a:lstStyle>
            <a:lvl1pPr marL="0" indent="0">
              <a:buNone/>
              <a:tabLst>
                <a:tab pos="800100" algn="l"/>
              </a:tabLst>
              <a:defRPr lang="en-US" sz="2400" b="0" kern="1200" smtClean="0">
                <a:solidFill>
                  <a:schemeClr val="bg2"/>
                </a:solidFill>
                <a:latin typeface="MetaNormalLF-Roman" pitchFamily="34"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bwMode="gray">
          <a:xfrm>
            <a:off x="2728913" y="1758956"/>
            <a:ext cx="6048374" cy="4194175"/>
          </a:xfrm>
          <a:prstGeom prst="rect">
            <a:avLst/>
          </a:prstGeom>
          <a:noFill/>
        </p:spPr>
        <p:txBody>
          <a:bodyPr lIns="0" tIns="0" rIns="0" bIns="0">
            <a:normAutofit/>
          </a:bodyPr>
          <a:lstStyle>
            <a:lvl1pPr marL="230188" indent="-230188">
              <a:spcBef>
                <a:spcPts val="1200"/>
              </a:spcBef>
              <a:buClr>
                <a:schemeClr val="tx2"/>
              </a:buClr>
              <a:defRPr sz="2400">
                <a:solidFill>
                  <a:schemeClr val="bg2"/>
                </a:solidFill>
              </a:defRPr>
            </a:lvl1pPr>
            <a:lvl2pPr>
              <a:spcBef>
                <a:spcPts val="300"/>
              </a:spcBef>
              <a:buClr>
                <a:schemeClr val="tx2"/>
              </a:buClr>
              <a:defRPr sz="2000">
                <a:solidFill>
                  <a:schemeClr val="bg2"/>
                </a:solidFill>
              </a:defRPr>
            </a:lvl2pPr>
            <a:lvl3pPr>
              <a:spcBef>
                <a:spcPts val="300"/>
              </a:spcBef>
              <a:buClr>
                <a:schemeClr val="tx2"/>
              </a:buClr>
              <a:defRPr sz="1800">
                <a:solidFill>
                  <a:schemeClr val="bg2"/>
                </a:solidFill>
              </a:defRPr>
            </a:lvl3pPr>
            <a:lvl4pPr>
              <a:spcBef>
                <a:spcPts val="300"/>
              </a:spcBef>
              <a:buClr>
                <a:schemeClr val="tx2"/>
              </a:buClr>
              <a:buFont typeface="Wingdings" pitchFamily="2" charset="2"/>
              <a:buChar char="§"/>
              <a:defRPr sz="1600">
                <a:solidFill>
                  <a:schemeClr val="bg2"/>
                </a:solidFill>
              </a:defRPr>
            </a:lvl4pPr>
            <a:lvl5pPr>
              <a:spcBef>
                <a:spcPts val="300"/>
              </a:spcBef>
              <a:buClr>
                <a:schemeClr val="tx2"/>
              </a:buClr>
              <a:defRPr sz="1600">
                <a:solidFill>
                  <a:schemeClr val="bg2"/>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Picture Placeholder 2"/>
          <p:cNvSpPr>
            <a:spLocks noGrp="1"/>
          </p:cNvSpPr>
          <p:nvPr>
            <p:ph type="pic" idx="10"/>
          </p:nvPr>
        </p:nvSpPr>
        <p:spPr bwMode="gray">
          <a:xfrm>
            <a:off x="366714" y="1771652"/>
            <a:ext cx="2073275" cy="4171951"/>
          </a:xfrm>
          <a:prstGeom prst="rect">
            <a:avLst/>
          </a:prstGeom>
          <a:noFill/>
        </p:spPr>
        <p:txBody>
          <a:bodyPr rtlCol="0">
            <a:normAutofit/>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
        <p:nvSpPr>
          <p:cNvPr id="6" name="Date Placeholder 3"/>
          <p:cNvSpPr>
            <a:spLocks noGrp="1"/>
          </p:cNvSpPr>
          <p:nvPr>
            <p:ph type="dt" sz="half" idx="11"/>
          </p:nvPr>
        </p:nvSpPr>
        <p:spPr/>
        <p:txBody>
          <a:bodyPr/>
          <a:lstStyle>
            <a:lvl1pPr>
              <a:defRPr/>
            </a:lvl1pPr>
          </a:lstStyle>
          <a:p>
            <a:pPr>
              <a:defRPr/>
            </a:pPr>
            <a:fld id="{61999EBF-B642-46AB-99CE-50C983D2AF2A}" type="datetime1">
              <a:rPr lang="en-US" smtClean="0"/>
              <a:t>4/25/2016</a:t>
            </a:fld>
            <a:endParaRPr lang="en-US" dirty="0"/>
          </a:p>
        </p:txBody>
      </p:sp>
      <p:sp>
        <p:nvSpPr>
          <p:cNvPr id="7" name="Slide Number Placeholder 5"/>
          <p:cNvSpPr>
            <a:spLocks noGrp="1"/>
          </p:cNvSpPr>
          <p:nvPr>
            <p:ph type="sldNum" sz="quarter" idx="12"/>
          </p:nvPr>
        </p:nvSpPr>
        <p:spPr/>
        <p:txBody>
          <a:bodyPr/>
          <a:lstStyle>
            <a:lvl1pPr>
              <a:defRPr/>
            </a:lvl1pPr>
          </a:lstStyle>
          <a:p>
            <a:pPr>
              <a:defRPr/>
            </a:pPr>
            <a:fld id="{8B8F1A51-D8F2-4103-98BC-3AF160B8EA2B}" type="slidenum">
              <a:rPr lang="en-US"/>
              <a:pPr>
                <a:defRPr/>
              </a:pPr>
              <a:t>‹#›</a:t>
            </a:fld>
            <a:endParaRPr lang="en-US" dirty="0"/>
          </a:p>
        </p:txBody>
      </p:sp>
    </p:spTree>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Quote">
    <p:spTree>
      <p:nvGrpSpPr>
        <p:cNvPr id="1" name=""/>
        <p:cNvGrpSpPr/>
        <p:nvPr/>
      </p:nvGrpSpPr>
      <p:grpSpPr>
        <a:xfrm>
          <a:off x="0" y="0"/>
          <a:ext cx="0" cy="0"/>
          <a:chOff x="0" y="0"/>
          <a:chExt cx="0" cy="0"/>
        </a:xfrm>
      </p:grpSpPr>
      <p:sp>
        <p:nvSpPr>
          <p:cNvPr id="4" name="Content Placeholder 3"/>
          <p:cNvSpPr>
            <a:spLocks noGrp="1"/>
          </p:cNvSpPr>
          <p:nvPr>
            <p:ph sz="quarter" idx="10"/>
          </p:nvPr>
        </p:nvSpPr>
        <p:spPr bwMode="gray">
          <a:xfrm>
            <a:off x="366714" y="1355725"/>
            <a:ext cx="8410575" cy="4587875"/>
          </a:xfrm>
          <a:prstGeom prst="rect">
            <a:avLst/>
          </a:prstGeom>
          <a:noFill/>
        </p:spPr>
        <p:txBody>
          <a:bodyPr lIns="0" tIns="0" rIns="0" bIns="0"/>
          <a:lstStyle>
            <a:lvl1pPr marL="0" indent="0">
              <a:spcBef>
                <a:spcPts val="1200"/>
              </a:spcBef>
              <a:buClr>
                <a:schemeClr val="tx2"/>
              </a:buClr>
              <a:buFont typeface="+mj-lt"/>
              <a:buNone/>
              <a:defRPr sz="4000">
                <a:solidFill>
                  <a:schemeClr val="tx2"/>
                </a:solidFill>
              </a:defRPr>
            </a:lvl1pPr>
            <a:lvl2pPr marL="457200" indent="0" algn="r">
              <a:spcBef>
                <a:spcPts val="600"/>
              </a:spcBef>
              <a:buClr>
                <a:schemeClr val="tx2"/>
              </a:buClr>
              <a:buNone/>
              <a:defRPr>
                <a:solidFill>
                  <a:schemeClr val="bg2"/>
                </a:solidFill>
              </a:defRPr>
            </a:lvl2pPr>
            <a:lvl3pPr>
              <a:spcBef>
                <a:spcPts val="600"/>
              </a:spcBef>
              <a:buClr>
                <a:schemeClr val="tx2"/>
              </a:buClr>
              <a:defRPr>
                <a:solidFill>
                  <a:schemeClr val="bg2"/>
                </a:solidFill>
              </a:defRPr>
            </a:lvl3pPr>
            <a:lvl4pPr>
              <a:spcBef>
                <a:spcPts val="600"/>
              </a:spcBef>
              <a:buClr>
                <a:schemeClr val="tx2"/>
              </a:buClr>
              <a:buFont typeface="Wingdings" pitchFamily="2" charset="2"/>
              <a:buChar char="§"/>
              <a:defRPr>
                <a:solidFill>
                  <a:schemeClr val="bg2"/>
                </a:solidFill>
              </a:defRPr>
            </a:lvl4pPr>
            <a:lvl5pPr>
              <a:spcBef>
                <a:spcPts val="600"/>
              </a:spcBef>
              <a:buClr>
                <a:schemeClr val="tx2"/>
              </a:buClr>
              <a:defRPr sz="1600">
                <a:solidFill>
                  <a:schemeClr val="bg2"/>
                </a:solidFill>
              </a:defRPr>
            </a:lvl5pPr>
          </a:lstStyle>
          <a:p>
            <a:pPr lvl="0"/>
            <a:r>
              <a:rPr lang="en-US" smtClean="0"/>
              <a:t>Click to edit Master text styles</a:t>
            </a:r>
          </a:p>
          <a:p>
            <a:pPr lvl="1"/>
            <a:r>
              <a:rPr lang="en-US" smtClean="0"/>
              <a:t>Second level</a:t>
            </a:r>
          </a:p>
        </p:txBody>
      </p:sp>
      <p:sp>
        <p:nvSpPr>
          <p:cNvPr id="3" name="Title 2"/>
          <p:cNvSpPr>
            <a:spLocks noGrp="1"/>
          </p:cNvSpPr>
          <p:nvPr>
            <p:ph type="title"/>
          </p:nvPr>
        </p:nvSpPr>
        <p:spPr bwMode="gray">
          <a:xfrm>
            <a:off x="366714" y="203200"/>
            <a:ext cx="8410575" cy="920751"/>
          </a:xfrm>
          <a:prstGeom prst="rect">
            <a:avLst/>
          </a:prstGeom>
          <a:noFill/>
        </p:spPr>
        <p:txBody>
          <a:bodyPr lIns="0" tIns="0" rIns="0" bIns="0" anchor="b"/>
          <a:lstStyle>
            <a:lvl1pPr algn="l" defTabSz="914400" rtl="0" eaLnBrk="1" latinLnBrk="0" hangingPunct="1">
              <a:lnSpc>
                <a:spcPts val="3600"/>
              </a:lnSpc>
              <a:spcBef>
                <a:spcPct val="0"/>
              </a:spcBef>
              <a:buNone/>
              <a:defRPr lang="en-US" sz="3600" kern="1200" smtClean="0">
                <a:solidFill>
                  <a:schemeClr val="tx2"/>
                </a:solidFill>
                <a:latin typeface="MetaNormalLF-Roman" pitchFamily="34" charset="0"/>
                <a:ea typeface="+mj-ea"/>
                <a:cs typeface="+mj-cs"/>
              </a:defRPr>
            </a:lvl1pPr>
          </a:lstStyle>
          <a:p>
            <a:r>
              <a:rPr lang="en-US" smtClean="0"/>
              <a:t>Click to edit Master title style</a:t>
            </a:r>
            <a:endParaRPr lang="en-US"/>
          </a:p>
        </p:txBody>
      </p:sp>
      <p:sp>
        <p:nvSpPr>
          <p:cNvPr id="5" name="Date Placeholder 3"/>
          <p:cNvSpPr>
            <a:spLocks noGrp="1"/>
          </p:cNvSpPr>
          <p:nvPr>
            <p:ph type="dt" sz="half" idx="11"/>
          </p:nvPr>
        </p:nvSpPr>
        <p:spPr/>
        <p:txBody>
          <a:bodyPr/>
          <a:lstStyle>
            <a:lvl1pPr>
              <a:defRPr/>
            </a:lvl1pPr>
          </a:lstStyle>
          <a:p>
            <a:pPr>
              <a:defRPr/>
            </a:pPr>
            <a:fld id="{5120727D-E704-4C1C-883E-22BCA6A67A91}" type="datetime1">
              <a:rPr lang="en-US" smtClean="0"/>
              <a:t>4/25/2016</a:t>
            </a:fld>
            <a:endParaRPr lang="en-US" dirty="0"/>
          </a:p>
        </p:txBody>
      </p:sp>
      <p:sp>
        <p:nvSpPr>
          <p:cNvPr id="6" name="Slide Number Placeholder 5"/>
          <p:cNvSpPr>
            <a:spLocks noGrp="1"/>
          </p:cNvSpPr>
          <p:nvPr>
            <p:ph type="sldNum" sz="quarter" idx="12"/>
          </p:nvPr>
        </p:nvSpPr>
        <p:spPr/>
        <p:txBody>
          <a:bodyPr/>
          <a:lstStyle>
            <a:lvl1pPr>
              <a:defRPr/>
            </a:lvl1pPr>
          </a:lstStyle>
          <a:p>
            <a:pPr>
              <a:defRPr/>
            </a:pPr>
            <a:fld id="{016292AD-01B2-4037-8F69-C6BB325062D2}" type="slidenum">
              <a:rPr lang="en-US"/>
              <a:pPr>
                <a:defRPr/>
              </a:pPr>
              <a:t>‹#›</a:t>
            </a:fld>
            <a:endParaRPr lang="en-US" dirty="0"/>
          </a:p>
        </p:txBody>
      </p:sp>
    </p:spTree>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4" name="Content Placeholder 3"/>
          <p:cNvSpPr>
            <a:spLocks noGrp="1"/>
          </p:cNvSpPr>
          <p:nvPr>
            <p:ph sz="quarter" idx="10"/>
          </p:nvPr>
        </p:nvSpPr>
        <p:spPr bwMode="gray">
          <a:xfrm>
            <a:off x="366714" y="1355725"/>
            <a:ext cx="8410575" cy="4587875"/>
          </a:xfrm>
          <a:prstGeom prst="rect">
            <a:avLst/>
          </a:prstGeom>
          <a:noFill/>
        </p:spPr>
        <p:txBody>
          <a:bodyPr lIns="0" tIns="0" rIns="0" bIns="0"/>
          <a:lstStyle>
            <a:lvl1pPr marL="0" indent="0">
              <a:spcBef>
                <a:spcPts val="1200"/>
              </a:spcBef>
              <a:buClr>
                <a:schemeClr val="tx2"/>
              </a:buClr>
              <a:buFont typeface="+mj-lt"/>
              <a:buNone/>
              <a:defRPr sz="4000">
                <a:solidFill>
                  <a:schemeClr val="tx2"/>
                </a:solidFill>
              </a:defRPr>
            </a:lvl1pPr>
            <a:lvl2pPr marL="457200" indent="0" algn="r">
              <a:spcBef>
                <a:spcPts val="600"/>
              </a:spcBef>
              <a:buClr>
                <a:schemeClr val="tx2"/>
              </a:buClr>
              <a:buNone/>
              <a:defRPr>
                <a:solidFill>
                  <a:schemeClr val="bg2"/>
                </a:solidFill>
              </a:defRPr>
            </a:lvl2pPr>
            <a:lvl3pPr>
              <a:spcBef>
                <a:spcPts val="600"/>
              </a:spcBef>
              <a:buClr>
                <a:schemeClr val="tx2"/>
              </a:buClr>
              <a:defRPr>
                <a:solidFill>
                  <a:schemeClr val="bg2"/>
                </a:solidFill>
              </a:defRPr>
            </a:lvl3pPr>
            <a:lvl4pPr>
              <a:spcBef>
                <a:spcPts val="600"/>
              </a:spcBef>
              <a:buClr>
                <a:schemeClr val="tx2"/>
              </a:buClr>
              <a:buFont typeface="Wingdings" pitchFamily="2" charset="2"/>
              <a:buChar char="§"/>
              <a:defRPr>
                <a:solidFill>
                  <a:schemeClr val="bg2"/>
                </a:solidFill>
              </a:defRPr>
            </a:lvl4pPr>
            <a:lvl5pPr>
              <a:spcBef>
                <a:spcPts val="600"/>
              </a:spcBef>
              <a:buClr>
                <a:schemeClr val="tx2"/>
              </a:buClr>
              <a:defRPr sz="1600">
                <a:solidFill>
                  <a:schemeClr val="bg2"/>
                </a:solidFill>
              </a:defRPr>
            </a:lvl5pPr>
          </a:lstStyle>
          <a:p>
            <a:pPr lvl="0"/>
            <a:r>
              <a:rPr lang="en-US" smtClean="0"/>
              <a:t>Click to edit Master text styles</a:t>
            </a:r>
          </a:p>
          <a:p>
            <a:pPr lvl="1"/>
            <a:r>
              <a:rPr lang="en-US" smtClean="0"/>
              <a:t>Second level</a:t>
            </a:r>
          </a:p>
        </p:txBody>
      </p:sp>
      <p:sp>
        <p:nvSpPr>
          <p:cNvPr id="3" name="Date Placeholder 3"/>
          <p:cNvSpPr>
            <a:spLocks noGrp="1"/>
          </p:cNvSpPr>
          <p:nvPr>
            <p:ph type="dt" sz="half" idx="11"/>
          </p:nvPr>
        </p:nvSpPr>
        <p:spPr/>
        <p:txBody>
          <a:bodyPr/>
          <a:lstStyle>
            <a:lvl1pPr>
              <a:defRPr/>
            </a:lvl1pPr>
          </a:lstStyle>
          <a:p>
            <a:pPr>
              <a:defRPr/>
            </a:pPr>
            <a:fld id="{6DCB1583-6074-4D70-94F2-C10DD192695B}" type="datetime1">
              <a:rPr lang="en-US" smtClean="0"/>
              <a:t>4/25/2016</a:t>
            </a:fld>
            <a:endParaRPr lang="en-US" dirty="0"/>
          </a:p>
        </p:txBody>
      </p:sp>
      <p:sp>
        <p:nvSpPr>
          <p:cNvPr id="5" name="Slide Number Placeholder 5"/>
          <p:cNvSpPr>
            <a:spLocks noGrp="1"/>
          </p:cNvSpPr>
          <p:nvPr>
            <p:ph type="sldNum" sz="quarter" idx="12"/>
          </p:nvPr>
        </p:nvSpPr>
        <p:spPr/>
        <p:txBody>
          <a:bodyPr/>
          <a:lstStyle>
            <a:lvl1pPr>
              <a:defRPr/>
            </a:lvl1pPr>
          </a:lstStyle>
          <a:p>
            <a:pPr>
              <a:defRPr/>
            </a:pPr>
            <a:fld id="{FCC9CE0F-C5AE-4851-91FB-97D7BFAE4FBE}" type="slidenum">
              <a:rPr lang="en-US"/>
              <a:pPr>
                <a:defRPr/>
              </a:pPr>
              <a:t>‹#›</a:t>
            </a:fld>
            <a:endParaRPr lang="en-US" dirty="0"/>
          </a:p>
        </p:txBody>
      </p:sp>
    </p:spTree>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2" name="Title 1"/>
          <p:cNvSpPr>
            <a:spLocks noGrp="1"/>
          </p:cNvSpPr>
          <p:nvPr>
            <p:ph type="title"/>
          </p:nvPr>
        </p:nvSpPr>
        <p:spPr bwMode="gray">
          <a:xfrm>
            <a:off x="1792288" y="5143500"/>
            <a:ext cx="5486400" cy="566739"/>
          </a:xfrm>
          <a:prstGeom prst="rect">
            <a:avLst/>
          </a:prstGeom>
          <a:noFill/>
        </p:spPr>
        <p:txBody>
          <a:bodyPr anchor="t"/>
          <a:lstStyle>
            <a:lvl1pPr algn="ctr">
              <a:defRPr sz="2800" b="0">
                <a:solidFill>
                  <a:schemeClr val="bg2"/>
                </a:solidFill>
              </a:defRPr>
            </a:lvl1pPr>
          </a:lstStyle>
          <a:p>
            <a:r>
              <a:rPr lang="en-US" smtClean="0"/>
              <a:t>Click to edit Master title style</a:t>
            </a:r>
            <a:endParaRPr lang="en-US" dirty="0"/>
          </a:p>
        </p:txBody>
      </p:sp>
      <p:sp>
        <p:nvSpPr>
          <p:cNvPr id="3" name="Picture Placeholder 2"/>
          <p:cNvSpPr>
            <a:spLocks noGrp="1"/>
          </p:cNvSpPr>
          <p:nvPr>
            <p:ph type="pic" idx="1"/>
          </p:nvPr>
        </p:nvSpPr>
        <p:spPr bwMode="gray">
          <a:xfrm>
            <a:off x="1792288" y="612777"/>
            <a:ext cx="5486400" cy="4359275"/>
          </a:xfrm>
          <a:prstGeom prst="rect">
            <a:avLst/>
          </a:prstGeom>
          <a:no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
        <p:nvSpPr>
          <p:cNvPr id="4" name="Date Placeholder 3"/>
          <p:cNvSpPr>
            <a:spLocks noGrp="1"/>
          </p:cNvSpPr>
          <p:nvPr>
            <p:ph type="dt" sz="half" idx="10"/>
          </p:nvPr>
        </p:nvSpPr>
        <p:spPr/>
        <p:txBody>
          <a:bodyPr/>
          <a:lstStyle>
            <a:lvl1pPr>
              <a:defRPr/>
            </a:lvl1pPr>
          </a:lstStyle>
          <a:p>
            <a:pPr>
              <a:defRPr/>
            </a:pPr>
            <a:fld id="{6770DE77-80F1-4A2D-87CC-EC3EB107B253}" type="datetime1">
              <a:rPr lang="en-US" smtClean="0"/>
              <a:t>4/25/2016</a:t>
            </a:fld>
            <a:endParaRPr lang="en-US" dirty="0"/>
          </a:p>
        </p:txBody>
      </p:sp>
      <p:sp>
        <p:nvSpPr>
          <p:cNvPr id="5" name="Slide Number Placeholder 5"/>
          <p:cNvSpPr>
            <a:spLocks noGrp="1"/>
          </p:cNvSpPr>
          <p:nvPr>
            <p:ph type="sldNum" sz="quarter" idx="11"/>
          </p:nvPr>
        </p:nvSpPr>
        <p:spPr/>
        <p:txBody>
          <a:bodyPr/>
          <a:lstStyle>
            <a:lvl1pPr>
              <a:defRPr/>
            </a:lvl1pPr>
          </a:lstStyle>
          <a:p>
            <a:pPr>
              <a:defRPr/>
            </a:pPr>
            <a:fld id="{05B684C8-C16C-4E55-9B80-A6D4A992B753}" type="slidenum">
              <a:rPr lang="en-US"/>
              <a:pPr>
                <a:defRPr/>
              </a:pPr>
              <a:t>‹#›</a:t>
            </a:fld>
            <a:endParaRPr lang="en-US" dirty="0"/>
          </a:p>
        </p:txBody>
      </p:sp>
    </p:spTree>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Footer bar only">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B462C7B-32F1-4909-BDE4-7190BB857F8D}" type="datetime1">
              <a:rPr lang="en-US" smtClean="0"/>
              <a:t>4/25/2016</a:t>
            </a:fld>
            <a:endParaRPr lang="en-US" dirty="0"/>
          </a:p>
        </p:txBody>
      </p:sp>
      <p:sp>
        <p:nvSpPr>
          <p:cNvPr id="3" name="Slide Number Placeholder 5"/>
          <p:cNvSpPr>
            <a:spLocks noGrp="1"/>
          </p:cNvSpPr>
          <p:nvPr>
            <p:ph type="sldNum" sz="quarter" idx="11"/>
          </p:nvPr>
        </p:nvSpPr>
        <p:spPr/>
        <p:txBody>
          <a:bodyPr/>
          <a:lstStyle>
            <a:lvl1pPr>
              <a:defRPr/>
            </a:lvl1pPr>
          </a:lstStyle>
          <a:p>
            <a:pPr>
              <a:defRPr/>
            </a:pPr>
            <a:fld id="{03E7F000-A497-4E86-8A40-C69E2E5A95FB}" type="slidenum">
              <a:rPr lang="en-US"/>
              <a:pPr>
                <a:defRPr/>
              </a:pPr>
              <a:t>‹#›</a:t>
            </a:fld>
            <a:endParaRPr lang="en-US" dirty="0"/>
          </a:p>
        </p:txBody>
      </p:sp>
    </p:spTree>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2" name="TextBox 1"/>
          <p:cNvSpPr txBox="1"/>
          <p:nvPr userDrawn="1"/>
        </p:nvSpPr>
        <p:spPr bwMode="gray">
          <a:xfrm>
            <a:off x="2617366" y="2460636"/>
            <a:ext cx="3909275" cy="1015663"/>
          </a:xfrm>
          <a:prstGeom prst="rect">
            <a:avLst/>
          </a:prstGeom>
          <a:noFill/>
        </p:spPr>
        <p:txBody>
          <a:bodyPr wrap="none">
            <a:spAutoFit/>
          </a:bodyPr>
          <a:lstStyle/>
          <a:p>
            <a:pPr algn="ctr" fontAlgn="auto">
              <a:spcBef>
                <a:spcPts val="0"/>
              </a:spcBef>
              <a:spcAft>
                <a:spcPts val="0"/>
              </a:spcAft>
              <a:defRPr/>
            </a:pPr>
            <a:r>
              <a:rPr lang="en-US" sz="6000" dirty="0">
                <a:solidFill>
                  <a:schemeClr val="tx2"/>
                </a:solidFill>
                <a:latin typeface="+mn-lt"/>
                <a:cs typeface="+mn-cs"/>
              </a:rPr>
              <a:t>THANK YOU</a:t>
            </a:r>
          </a:p>
        </p:txBody>
      </p:sp>
    </p:spTree>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6" descr="Intel_white"/>
          <p:cNvPicPr>
            <a:picLocks noChangeAspect="1" noChangeArrowheads="1"/>
          </p:cNvPicPr>
          <p:nvPr userDrawn="1"/>
        </p:nvPicPr>
        <p:blipFill>
          <a:blip r:embed="rId2" cstate="print"/>
          <a:srcRect/>
          <a:stretch>
            <a:fillRect/>
          </a:stretch>
        </p:blipFill>
        <p:spPr bwMode="invGray">
          <a:xfrm>
            <a:off x="7436293" y="476252"/>
            <a:ext cx="1191739" cy="862013"/>
          </a:xfrm>
          <a:prstGeom prst="rect">
            <a:avLst/>
          </a:prstGeom>
          <a:noFill/>
          <a:ln w="9525">
            <a:noFill/>
            <a:miter lim="800000"/>
            <a:headEnd/>
            <a:tailEnd/>
          </a:ln>
        </p:spPr>
      </p:pic>
      <p:sp>
        <p:nvSpPr>
          <p:cNvPr id="5" name="Text Box 10"/>
          <p:cNvSpPr txBox="1">
            <a:spLocks noChangeArrowheads="1"/>
          </p:cNvSpPr>
          <p:nvPr userDrawn="1"/>
        </p:nvSpPr>
        <p:spPr bwMode="auto">
          <a:xfrm>
            <a:off x="6967612" y="6381758"/>
            <a:ext cx="1511952" cy="276999"/>
          </a:xfrm>
          <a:prstGeom prst="rect">
            <a:avLst/>
          </a:prstGeom>
          <a:noFill/>
          <a:ln w="9525">
            <a:noFill/>
            <a:miter lim="800000"/>
            <a:headEnd/>
            <a:tailEnd/>
          </a:ln>
          <a:effectLst/>
        </p:spPr>
        <p:txBody>
          <a:bodyPr wrap="none">
            <a:spAutoFit/>
          </a:bodyPr>
          <a:lstStyle/>
          <a:p>
            <a:pPr algn="ctr">
              <a:defRPr/>
            </a:pPr>
            <a:r>
              <a:rPr lang="en-US" sz="1200" dirty="0">
                <a:solidFill>
                  <a:srgbClr val="FFFFFF"/>
                </a:solidFill>
                <a:latin typeface="Verdana" pitchFamily="34" charset="0"/>
                <a:cs typeface="Arial" charset="0"/>
              </a:rPr>
              <a:t>Intel Confidential</a:t>
            </a:r>
          </a:p>
        </p:txBody>
      </p:sp>
      <p:sp>
        <p:nvSpPr>
          <p:cNvPr id="1499138" name="Rectangle 2"/>
          <p:cNvSpPr>
            <a:spLocks noGrp="1" noChangeArrowheads="1"/>
          </p:cNvSpPr>
          <p:nvPr>
            <p:ph type="subTitle" sz="quarter" idx="1"/>
          </p:nvPr>
        </p:nvSpPr>
        <p:spPr>
          <a:xfrm>
            <a:off x="888309" y="3619502"/>
            <a:ext cx="7811539" cy="1587500"/>
          </a:xfrm>
        </p:spPr>
        <p:txBody>
          <a:bodyPr lIns="98183" tIns="49093" rIns="98183" bIns="49093"/>
          <a:lstStyle>
            <a:lvl1pPr marL="0" indent="0" algn="r">
              <a:lnSpc>
                <a:spcPct val="100000"/>
              </a:lnSpc>
              <a:spcBef>
                <a:spcPct val="0"/>
              </a:spcBef>
              <a:buFont typeface="Wingdings" pitchFamily="2" charset="2"/>
              <a:buNone/>
              <a:defRPr sz="2700"/>
            </a:lvl1pPr>
          </a:lstStyle>
          <a:p>
            <a:r>
              <a:rPr lang="en-US"/>
              <a:t>Name</a:t>
            </a:r>
          </a:p>
          <a:p>
            <a:r>
              <a:rPr lang="en-US"/>
              <a:t>Title</a:t>
            </a:r>
          </a:p>
          <a:p>
            <a:r>
              <a:rPr lang="en-US"/>
              <a:t>Department</a:t>
            </a:r>
          </a:p>
        </p:txBody>
      </p:sp>
      <p:sp>
        <p:nvSpPr>
          <p:cNvPr id="1499139" name="Rectangle 3"/>
          <p:cNvSpPr>
            <a:spLocks noGrp="1" noChangeArrowheads="1"/>
          </p:cNvSpPr>
          <p:nvPr>
            <p:ph type="ctrTitle" sz="quarter"/>
          </p:nvPr>
        </p:nvSpPr>
        <p:spPr>
          <a:xfrm>
            <a:off x="926420" y="1957391"/>
            <a:ext cx="7757302" cy="1471612"/>
          </a:xfrm>
        </p:spPr>
        <p:txBody>
          <a:bodyPr lIns="68557" tIns="34277" rIns="68557" bIns="34277"/>
          <a:lstStyle>
            <a:lvl1pPr algn="r">
              <a:defRPr/>
            </a:lvl1pPr>
          </a:lstStyle>
          <a:p>
            <a:r>
              <a:rPr lang="en-US"/>
              <a:t>Click to edit Master title style</a:t>
            </a:r>
          </a:p>
        </p:txBody>
      </p:sp>
    </p:spTree>
    <p:extLst>
      <p:ext uri="{BB962C8B-B14F-4D97-AF65-F5344CB8AC3E}">
        <p14:creationId xmlns:p14="http://schemas.microsoft.com/office/powerpoint/2010/main" val="2150329677"/>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8"/>
          <p:cNvSpPr>
            <a:spLocks noGrp="1" noChangeArrowheads="1"/>
          </p:cNvSpPr>
          <p:nvPr>
            <p:ph type="sldNum" sz="quarter" idx="10"/>
          </p:nvPr>
        </p:nvSpPr>
        <p:spPr>
          <a:ln/>
        </p:spPr>
        <p:txBody>
          <a:bodyPr/>
          <a:lstStyle>
            <a:lvl1pPr>
              <a:defRPr/>
            </a:lvl1pPr>
          </a:lstStyle>
          <a:p>
            <a:pPr>
              <a:defRPr/>
            </a:pPr>
            <a:fld id="{E8B92802-BE3A-4706-A210-552FAAF0FF46}" type="slidenum">
              <a:rPr lang="en-US"/>
              <a:pPr>
                <a:defRPr/>
              </a:pPr>
              <a:t>‹#›</a:t>
            </a:fld>
            <a:endParaRPr lang="en-US" dirty="0"/>
          </a:p>
        </p:txBody>
      </p:sp>
    </p:spTree>
    <p:extLst>
      <p:ext uri="{BB962C8B-B14F-4D97-AF65-F5344CB8AC3E}">
        <p14:creationId xmlns:p14="http://schemas.microsoft.com/office/powerpoint/2010/main" val="202389713"/>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667" y="4406901"/>
            <a:ext cx="777196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667" y="2906713"/>
            <a:ext cx="777196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sldNum" sz="quarter" idx="10"/>
          </p:nvPr>
        </p:nvSpPr>
        <p:spPr>
          <a:ln/>
        </p:spPr>
        <p:txBody>
          <a:bodyPr/>
          <a:lstStyle>
            <a:lvl1pPr>
              <a:defRPr/>
            </a:lvl1pPr>
          </a:lstStyle>
          <a:p>
            <a:pPr>
              <a:defRPr/>
            </a:pPr>
            <a:fld id="{FB9DC706-FE46-400A-9783-7E55DE4667DC}" type="slidenum">
              <a:rPr lang="en-US"/>
              <a:pPr>
                <a:defRPr/>
              </a:pPr>
              <a:t>‹#›</a:t>
            </a:fld>
            <a:endParaRPr lang="en-US" dirty="0"/>
          </a:p>
        </p:txBody>
      </p:sp>
    </p:spTree>
    <p:extLst>
      <p:ext uri="{BB962C8B-B14F-4D97-AF65-F5344CB8AC3E}">
        <p14:creationId xmlns:p14="http://schemas.microsoft.com/office/powerpoint/2010/main" val="2955170326"/>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66464" y="1371601"/>
            <a:ext cx="4132244" cy="47545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39430" y="1371601"/>
            <a:ext cx="4133710" cy="47545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8"/>
          <p:cNvSpPr>
            <a:spLocks noGrp="1" noChangeArrowheads="1"/>
          </p:cNvSpPr>
          <p:nvPr>
            <p:ph type="sldNum" sz="quarter" idx="10"/>
          </p:nvPr>
        </p:nvSpPr>
        <p:spPr>
          <a:ln/>
        </p:spPr>
        <p:txBody>
          <a:bodyPr/>
          <a:lstStyle>
            <a:lvl1pPr>
              <a:defRPr/>
            </a:lvl1pPr>
          </a:lstStyle>
          <a:p>
            <a:pPr>
              <a:defRPr/>
            </a:pPr>
            <a:fld id="{635AE946-6317-4AED-8583-E5AF050A0CF3}" type="slidenum">
              <a:rPr lang="en-US"/>
              <a:pPr>
                <a:defRPr/>
              </a:pPr>
              <a:t>‹#›</a:t>
            </a:fld>
            <a:endParaRPr lang="en-US" dirty="0"/>
          </a:p>
        </p:txBody>
      </p:sp>
    </p:spTree>
    <p:extLst>
      <p:ext uri="{BB962C8B-B14F-4D97-AF65-F5344CB8AC3E}">
        <p14:creationId xmlns:p14="http://schemas.microsoft.com/office/powerpoint/2010/main" val="791249811"/>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348" y="274637"/>
            <a:ext cx="8229307"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351" y="1535113"/>
            <a:ext cx="403989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351" y="2174875"/>
            <a:ext cx="403989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294" y="1535113"/>
            <a:ext cx="4041360"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294" y="2174875"/>
            <a:ext cx="404136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8"/>
          <p:cNvSpPr>
            <a:spLocks noGrp="1" noChangeArrowheads="1"/>
          </p:cNvSpPr>
          <p:nvPr>
            <p:ph type="sldNum" sz="quarter" idx="10"/>
          </p:nvPr>
        </p:nvSpPr>
        <p:spPr>
          <a:ln/>
        </p:spPr>
        <p:txBody>
          <a:bodyPr/>
          <a:lstStyle>
            <a:lvl1pPr>
              <a:defRPr/>
            </a:lvl1pPr>
          </a:lstStyle>
          <a:p>
            <a:pPr>
              <a:defRPr/>
            </a:pPr>
            <a:fld id="{8F5B8B30-4C2E-4FCF-9ED3-BA1C5599A7D2}" type="slidenum">
              <a:rPr lang="en-US"/>
              <a:pPr>
                <a:defRPr/>
              </a:pPr>
              <a:t>‹#›</a:t>
            </a:fld>
            <a:endParaRPr lang="en-US" dirty="0"/>
          </a:p>
        </p:txBody>
      </p:sp>
    </p:spTree>
    <p:extLst>
      <p:ext uri="{BB962C8B-B14F-4D97-AF65-F5344CB8AC3E}">
        <p14:creationId xmlns:p14="http://schemas.microsoft.com/office/powerpoint/2010/main" val="2379408382"/>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8"/>
          <p:cNvSpPr>
            <a:spLocks noGrp="1" noChangeArrowheads="1"/>
          </p:cNvSpPr>
          <p:nvPr>
            <p:ph type="sldNum" sz="quarter" idx="10"/>
          </p:nvPr>
        </p:nvSpPr>
        <p:spPr>
          <a:ln/>
        </p:spPr>
        <p:txBody>
          <a:bodyPr/>
          <a:lstStyle>
            <a:lvl1pPr>
              <a:defRPr/>
            </a:lvl1pPr>
          </a:lstStyle>
          <a:p>
            <a:pPr>
              <a:defRPr/>
            </a:pPr>
            <a:fld id="{F0B82B46-1AF0-4EC0-863B-6CAD6F912ED1}" type="slidenum">
              <a:rPr lang="en-US"/>
              <a:pPr>
                <a:defRPr/>
              </a:pPr>
              <a:t>‹#›</a:t>
            </a:fld>
            <a:endParaRPr lang="en-US" dirty="0"/>
          </a:p>
        </p:txBody>
      </p:sp>
    </p:spTree>
    <p:extLst>
      <p:ext uri="{BB962C8B-B14F-4D97-AF65-F5344CB8AC3E}">
        <p14:creationId xmlns:p14="http://schemas.microsoft.com/office/powerpoint/2010/main" val="451617389"/>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sldNum" sz="quarter" idx="10"/>
          </p:nvPr>
        </p:nvSpPr>
        <p:spPr>
          <a:ln/>
        </p:spPr>
        <p:txBody>
          <a:bodyPr/>
          <a:lstStyle>
            <a:lvl1pPr>
              <a:defRPr/>
            </a:lvl1pPr>
          </a:lstStyle>
          <a:p>
            <a:pPr>
              <a:defRPr/>
            </a:pPr>
            <a:fld id="{F3DDCCD8-B2B2-4A0D-B0FC-E68EFA9898A3}" type="slidenum">
              <a:rPr lang="en-US"/>
              <a:pPr>
                <a:defRPr/>
              </a:pPr>
              <a:t>‹#›</a:t>
            </a:fld>
            <a:endParaRPr lang="en-US" dirty="0"/>
          </a:p>
        </p:txBody>
      </p:sp>
    </p:spTree>
    <p:extLst>
      <p:ext uri="{BB962C8B-B14F-4D97-AF65-F5344CB8AC3E}">
        <p14:creationId xmlns:p14="http://schemas.microsoft.com/office/powerpoint/2010/main" val="3046341426"/>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349" y="273049"/>
            <a:ext cx="3007933" cy="1162051"/>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219" y="273060"/>
            <a:ext cx="5111434"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349" y="1435104"/>
            <a:ext cx="300793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sldNum" sz="quarter" idx="10"/>
          </p:nvPr>
        </p:nvSpPr>
        <p:spPr>
          <a:ln/>
        </p:spPr>
        <p:txBody>
          <a:bodyPr/>
          <a:lstStyle>
            <a:lvl1pPr>
              <a:defRPr/>
            </a:lvl1pPr>
          </a:lstStyle>
          <a:p>
            <a:pPr>
              <a:defRPr/>
            </a:pPr>
            <a:fld id="{C4CEC421-5E33-47D5-9F78-13D55A6FEA62}" type="slidenum">
              <a:rPr lang="en-US"/>
              <a:pPr>
                <a:defRPr/>
              </a:pPr>
              <a:t>‹#›</a:t>
            </a:fld>
            <a:endParaRPr lang="en-US" dirty="0"/>
          </a:p>
        </p:txBody>
      </p:sp>
    </p:spTree>
    <p:extLst>
      <p:ext uri="{BB962C8B-B14F-4D97-AF65-F5344CB8AC3E}">
        <p14:creationId xmlns:p14="http://schemas.microsoft.com/office/powerpoint/2010/main" val="2618867397"/>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746" y="4800601"/>
            <a:ext cx="5485227" cy="566739"/>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746" y="612775"/>
            <a:ext cx="5485227"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746" y="5367345"/>
            <a:ext cx="5485227"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sldNum" sz="quarter" idx="10"/>
          </p:nvPr>
        </p:nvSpPr>
        <p:spPr>
          <a:ln/>
        </p:spPr>
        <p:txBody>
          <a:bodyPr/>
          <a:lstStyle>
            <a:lvl1pPr>
              <a:defRPr/>
            </a:lvl1pPr>
          </a:lstStyle>
          <a:p>
            <a:pPr>
              <a:defRPr/>
            </a:pPr>
            <a:fld id="{75973339-2CCA-418C-8B81-FF1CB648DDDA}" type="slidenum">
              <a:rPr lang="en-US"/>
              <a:pPr>
                <a:defRPr/>
              </a:pPr>
              <a:t>‹#›</a:t>
            </a:fld>
            <a:endParaRPr lang="en-US" dirty="0"/>
          </a:p>
        </p:txBody>
      </p:sp>
    </p:spTree>
    <p:extLst>
      <p:ext uri="{BB962C8B-B14F-4D97-AF65-F5344CB8AC3E}">
        <p14:creationId xmlns:p14="http://schemas.microsoft.com/office/powerpoint/2010/main" val="2850862152"/>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8"/>
          <p:cNvSpPr>
            <a:spLocks noGrp="1" noChangeArrowheads="1"/>
          </p:cNvSpPr>
          <p:nvPr>
            <p:ph type="sldNum" sz="quarter" idx="10"/>
          </p:nvPr>
        </p:nvSpPr>
        <p:spPr>
          <a:ln/>
        </p:spPr>
        <p:txBody>
          <a:bodyPr/>
          <a:lstStyle>
            <a:lvl1pPr>
              <a:defRPr/>
            </a:lvl1pPr>
          </a:lstStyle>
          <a:p>
            <a:pPr>
              <a:defRPr/>
            </a:pPr>
            <a:fld id="{4E2EFE6A-2E5A-45D3-8786-F7D2AE8D7640}" type="slidenum">
              <a:rPr lang="en-US"/>
              <a:pPr>
                <a:defRPr/>
              </a:pPr>
              <a:t>‹#›</a:t>
            </a:fld>
            <a:endParaRPr lang="en-US" dirty="0"/>
          </a:p>
        </p:txBody>
      </p:sp>
    </p:spTree>
    <p:extLst>
      <p:ext uri="{BB962C8B-B14F-4D97-AF65-F5344CB8AC3E}">
        <p14:creationId xmlns:p14="http://schemas.microsoft.com/office/powerpoint/2010/main" val="409311193"/>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72582" y="157163"/>
            <a:ext cx="2102035" cy="5969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64999" y="157163"/>
            <a:ext cx="6166849" cy="5969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8"/>
          <p:cNvSpPr>
            <a:spLocks noGrp="1" noChangeArrowheads="1"/>
          </p:cNvSpPr>
          <p:nvPr>
            <p:ph type="sldNum" sz="quarter" idx="10"/>
          </p:nvPr>
        </p:nvSpPr>
        <p:spPr>
          <a:ln/>
        </p:spPr>
        <p:txBody>
          <a:bodyPr/>
          <a:lstStyle>
            <a:lvl1pPr>
              <a:defRPr/>
            </a:lvl1pPr>
          </a:lstStyle>
          <a:p>
            <a:pPr>
              <a:defRPr/>
            </a:pPr>
            <a:fld id="{52E9F593-F8D9-4826-9796-2BDD2A0EEBD6}" type="slidenum">
              <a:rPr lang="en-US"/>
              <a:pPr>
                <a:defRPr/>
              </a:pPr>
              <a:t>‹#›</a:t>
            </a:fld>
            <a:endParaRPr lang="en-US" dirty="0"/>
          </a:p>
        </p:txBody>
      </p:sp>
    </p:spTree>
    <p:extLst>
      <p:ext uri="{BB962C8B-B14F-4D97-AF65-F5344CB8AC3E}">
        <p14:creationId xmlns:p14="http://schemas.microsoft.com/office/powerpoint/2010/main" val="263042588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emf"/><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image" Target="../media/image3.jpe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2.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469859"/>
            <a:ext cx="8229600" cy="673141"/>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5" name="Text Placeholder 2"/>
          <p:cNvSpPr>
            <a:spLocks noGrp="1"/>
          </p:cNvSpPr>
          <p:nvPr>
            <p:ph type="body" idx="1"/>
          </p:nvPr>
        </p:nvSpPr>
        <p:spPr bwMode="auto">
          <a:xfrm>
            <a:off x="457200" y="1600201"/>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440BE377-1BA9-41C9-B2DC-B5E3CFEC911C}" type="datetime1">
              <a:rPr lang="en-US" smtClean="0"/>
              <a:t>4/25/2016</a:t>
            </a:fld>
            <a:endParaRPr lang="en-US" dirty="0"/>
          </a:p>
        </p:txBody>
      </p:sp>
      <p:sp>
        <p:nvSpPr>
          <p:cNvPr id="5" name="Footer Placeholder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dirty="0"/>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6ED30BB5-5850-4A6A-8773-7415328E38A1}" type="slidenum">
              <a:rPr lang="en-US"/>
              <a:pPr>
                <a:defRPr/>
              </a:pPr>
              <a:t>‹#›</a:t>
            </a:fld>
            <a:endParaRPr lang="en-US" dirty="0"/>
          </a:p>
        </p:txBody>
      </p:sp>
      <p:pic>
        <p:nvPicPr>
          <p:cNvPr id="2" name="Picture 2"/>
          <p:cNvPicPr>
            <a:picLocks noChangeAspect="1" noChangeArrowheads="1"/>
          </p:cNvPicPr>
          <p:nvPr userDrawn="1"/>
        </p:nvPicPr>
        <p:blipFill>
          <a:blip r:embed="rId26" cstate="print">
            <a:extLst>
              <a:ext uri="{28A0092B-C50C-407E-A947-70E740481C1C}">
                <a14:useLocalDpi xmlns:a14="http://schemas.microsoft.com/office/drawing/2010/main" val="0"/>
              </a:ext>
            </a:extLst>
          </a:blip>
          <a:srcRect/>
          <a:stretch>
            <a:fillRect/>
          </a:stretch>
        </p:blipFill>
        <p:spPr bwMode="auto">
          <a:xfrm>
            <a:off x="32132" y="0"/>
            <a:ext cx="1371600" cy="4749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descr="C:\Users\ssheikh1\AppData\Local\Microsoft\Windows\Temporary Internet Files\Content.Outlook\UWOWFTDC\ITI logo short color.png"/>
          <p:cNvPicPr>
            <a:picLocks noChangeAspect="1" noChangeArrowheads="1"/>
          </p:cNvPicPr>
          <p:nvPr userDrawn="1"/>
        </p:nvPicPr>
        <p:blipFill>
          <a:blip r:embed="rId27" cstate="print">
            <a:extLst>
              <a:ext uri="{28A0092B-C50C-407E-A947-70E740481C1C}">
                <a14:useLocalDpi xmlns:a14="http://schemas.microsoft.com/office/drawing/2010/main" val="0"/>
              </a:ext>
            </a:extLst>
          </a:blip>
          <a:srcRect/>
          <a:stretch>
            <a:fillRect/>
          </a:stretch>
        </p:blipFill>
        <p:spPr bwMode="auto">
          <a:xfrm>
            <a:off x="7968176" y="39404"/>
            <a:ext cx="1132675" cy="457551"/>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 id="2147483745" r:id="rId12"/>
    <p:sldLayoutId id="2147483746" r:id="rId13"/>
    <p:sldLayoutId id="2147483747" r:id="rId14"/>
    <p:sldLayoutId id="2147483748" r:id="rId15"/>
    <p:sldLayoutId id="2147483749" r:id="rId16"/>
    <p:sldLayoutId id="2147483750" r:id="rId17"/>
    <p:sldLayoutId id="2147483751" r:id="rId18"/>
    <p:sldLayoutId id="2147483752" r:id="rId19"/>
    <p:sldLayoutId id="2147483753" r:id="rId20"/>
    <p:sldLayoutId id="2147483754" r:id="rId21"/>
    <p:sldLayoutId id="2147483755" r:id="rId22"/>
    <p:sldLayoutId id="2147483756" r:id="rId23"/>
    <p:sldLayoutId id="2147483757" r:id="rId24"/>
  </p:sldLayoutIdLst>
  <p:transition>
    <p:fade/>
  </p:transition>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498114" name="Rectangle 2"/>
          <p:cNvSpPr>
            <a:spLocks noGrp="1" noChangeArrowheads="1"/>
          </p:cNvSpPr>
          <p:nvPr>
            <p:ph type="body" idx="1"/>
          </p:nvPr>
        </p:nvSpPr>
        <p:spPr bwMode="auto">
          <a:xfrm>
            <a:off x="366464" y="1371601"/>
            <a:ext cx="8406676" cy="4754563"/>
          </a:xfrm>
          <a:prstGeom prst="rect">
            <a:avLst/>
          </a:prstGeom>
          <a:noFill/>
          <a:ln w="9525">
            <a:noFill/>
            <a:miter lim="800000"/>
            <a:headEnd/>
            <a:tailEnd/>
          </a:ln>
          <a:effectLst/>
        </p:spPr>
        <p:txBody>
          <a:bodyPr vert="horz" wrap="square" lIns="97506" tIns="48755" rIns="97506" bIns="48755"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p:txBody>
      </p:sp>
      <p:sp>
        <p:nvSpPr>
          <p:cNvPr id="1498115" name="Rectangle 3"/>
          <p:cNvSpPr>
            <a:spLocks noGrp="1" noChangeArrowheads="1"/>
          </p:cNvSpPr>
          <p:nvPr>
            <p:ph type="title"/>
          </p:nvPr>
        </p:nvSpPr>
        <p:spPr bwMode="auto">
          <a:xfrm>
            <a:off x="364999" y="157163"/>
            <a:ext cx="8409606" cy="1143000"/>
          </a:xfrm>
          <a:prstGeom prst="rect">
            <a:avLst/>
          </a:prstGeom>
          <a:noFill/>
          <a:ln w="9525">
            <a:noFill/>
            <a:miter lim="800000"/>
            <a:headEnd/>
            <a:tailEnd/>
          </a:ln>
          <a:effectLst/>
        </p:spPr>
        <p:txBody>
          <a:bodyPr vert="horz" wrap="square" lIns="98183" tIns="49093" rIns="98183" bIns="49093" numCol="1" anchor="ctr" anchorCtr="0" compatLnSpc="1">
            <a:prstTxWarp prst="textNoShape">
              <a:avLst/>
            </a:prstTxWarp>
          </a:bodyPr>
          <a:lstStyle/>
          <a:p>
            <a:pPr lvl="0"/>
            <a:r>
              <a:rPr lang="en-US" smtClean="0"/>
              <a:t>Slide Title</a:t>
            </a:r>
          </a:p>
        </p:txBody>
      </p:sp>
      <p:sp>
        <p:nvSpPr>
          <p:cNvPr id="1498120" name="Rectangle 8"/>
          <p:cNvSpPr>
            <a:spLocks noGrp="1" noChangeArrowheads="1"/>
          </p:cNvSpPr>
          <p:nvPr>
            <p:ph type="sldNum" sz="quarter" idx="4"/>
          </p:nvPr>
        </p:nvSpPr>
        <p:spPr bwMode="auto">
          <a:xfrm>
            <a:off x="382591" y="6437313"/>
            <a:ext cx="385519" cy="3048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defRPr sz="1000" smtClean="0"/>
            </a:lvl1pPr>
          </a:lstStyle>
          <a:p>
            <a:pPr eaLnBrk="0" hangingPunct="0">
              <a:defRPr/>
            </a:pPr>
            <a:fld id="{EB711281-2F28-4B1E-AA00-C885F11ECE44}" type="slidenum">
              <a:rPr lang="en-US" b="1">
                <a:solidFill>
                  <a:srgbClr val="FFFFFF"/>
                </a:solidFill>
                <a:latin typeface="Verdana" pitchFamily="34" charset="0"/>
                <a:cs typeface="Arial" charset="0"/>
              </a:rPr>
              <a:pPr eaLnBrk="0" hangingPunct="0">
                <a:defRPr/>
              </a:pPr>
              <a:t>‹#›</a:t>
            </a:fld>
            <a:endParaRPr lang="en-US" b="1" dirty="0">
              <a:solidFill>
                <a:srgbClr val="FFFFFF"/>
              </a:solidFill>
              <a:latin typeface="Verdana" pitchFamily="34" charset="0"/>
              <a:cs typeface="Arial" charset="0"/>
            </a:endParaRPr>
          </a:p>
        </p:txBody>
      </p:sp>
      <p:pic>
        <p:nvPicPr>
          <p:cNvPr id="2053" name="Picture 19" descr="Intel_white"/>
          <p:cNvPicPr>
            <a:picLocks noChangeAspect="1" noChangeArrowheads="1"/>
          </p:cNvPicPr>
          <p:nvPr userDrawn="1"/>
        </p:nvPicPr>
        <p:blipFill>
          <a:blip r:embed="rId14" cstate="print"/>
          <a:srcRect/>
          <a:stretch>
            <a:fillRect/>
          </a:stretch>
        </p:blipFill>
        <p:spPr bwMode="invGray">
          <a:xfrm>
            <a:off x="8392018" y="6232529"/>
            <a:ext cx="700678" cy="549275"/>
          </a:xfrm>
          <a:prstGeom prst="rect">
            <a:avLst/>
          </a:prstGeom>
          <a:noFill/>
          <a:ln w="9525">
            <a:noFill/>
            <a:miter lim="800000"/>
            <a:headEnd/>
            <a:tailEnd/>
          </a:ln>
        </p:spPr>
      </p:pic>
    </p:spTree>
    <p:extLst>
      <p:ext uri="{BB962C8B-B14F-4D97-AF65-F5344CB8AC3E}">
        <p14:creationId xmlns:p14="http://schemas.microsoft.com/office/powerpoint/2010/main" val="1340841627"/>
      </p:ext>
    </p:extLst>
  </p:cSld>
  <p:clrMap bg1="dk2" tx1="lt1" bg2="dk1" tx2="lt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Lst>
  <p:transition>
    <p:fade/>
  </p:transition>
  <p:timing>
    <p:tnLst>
      <p:par>
        <p:cTn id="1" dur="indefinite" restart="never" nodeType="tmRoot"/>
      </p:par>
    </p:tnLst>
  </p:timing>
  <p:hf hdr="0" ftr="0" dt="0"/>
  <p:txStyles>
    <p:titleStyle>
      <a:lvl1pPr algn="ctr" defTabSz="974725" rtl="0" eaLnBrk="0" fontAlgn="base" hangingPunct="0">
        <a:lnSpc>
          <a:spcPct val="90000"/>
        </a:lnSpc>
        <a:spcBef>
          <a:spcPct val="0"/>
        </a:spcBef>
        <a:spcAft>
          <a:spcPct val="0"/>
        </a:spcAft>
        <a:defRPr sz="3400" b="1">
          <a:solidFill>
            <a:schemeClr val="tx1"/>
          </a:solidFill>
          <a:effectLst>
            <a:outerShdw blurRad="38100" dist="38100" dir="2700000" algn="tl">
              <a:srgbClr val="000000"/>
            </a:outerShdw>
          </a:effectLst>
          <a:latin typeface="+mj-lt"/>
          <a:ea typeface="+mj-ea"/>
          <a:cs typeface="+mj-cs"/>
        </a:defRPr>
      </a:lvl1pPr>
      <a:lvl2pPr algn="ctr" defTabSz="974725" rtl="0" eaLnBrk="0" fontAlgn="base" hangingPunct="0">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2pPr>
      <a:lvl3pPr algn="ctr" defTabSz="974725" rtl="0" eaLnBrk="0" fontAlgn="base" hangingPunct="0">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3pPr>
      <a:lvl4pPr algn="ctr" defTabSz="974725" rtl="0" eaLnBrk="0" fontAlgn="base" hangingPunct="0">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4pPr>
      <a:lvl5pPr algn="ctr" defTabSz="974725" rtl="0" eaLnBrk="0" fontAlgn="base" hangingPunct="0">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5pPr>
      <a:lvl6pPr marL="457200" algn="ctr" defTabSz="974725" rtl="0" fontAlgn="base">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6pPr>
      <a:lvl7pPr marL="914400" algn="ctr" defTabSz="974725" rtl="0" fontAlgn="base">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7pPr>
      <a:lvl8pPr marL="1371600" algn="ctr" defTabSz="974725" rtl="0" fontAlgn="base">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8pPr>
      <a:lvl9pPr marL="1828800" algn="ctr" defTabSz="974725" rtl="0" fontAlgn="base">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9pPr>
    </p:titleStyle>
    <p:bodyStyle>
      <a:lvl1pPr marL="239713" indent="-239713" algn="l" defTabSz="974725" rtl="0" eaLnBrk="0" fontAlgn="base" hangingPunct="0">
        <a:lnSpc>
          <a:spcPct val="95000"/>
        </a:lnSpc>
        <a:spcBef>
          <a:spcPct val="30000"/>
        </a:spcBef>
        <a:spcAft>
          <a:spcPct val="0"/>
        </a:spcAft>
        <a:buClr>
          <a:schemeClr val="tx1"/>
        </a:buClr>
        <a:buFont typeface="Wingdings" pitchFamily="2" charset="2"/>
        <a:buChar char=""/>
        <a:defRPr sz="3000">
          <a:solidFill>
            <a:srgbClr val="FFFFFF"/>
          </a:solidFill>
          <a:effectLst>
            <a:outerShdw blurRad="38100" dist="38100" dir="2700000" algn="tl">
              <a:srgbClr val="000000"/>
            </a:outerShdw>
          </a:effectLst>
          <a:latin typeface="+mn-lt"/>
          <a:ea typeface="+mn-ea"/>
          <a:cs typeface="+mn-cs"/>
        </a:defRPr>
      </a:lvl1pPr>
      <a:lvl2pPr marL="608013" indent="-241300" algn="l" defTabSz="974725" rtl="0" eaLnBrk="0" fontAlgn="base" hangingPunct="0">
        <a:lnSpc>
          <a:spcPct val="95000"/>
        </a:lnSpc>
        <a:spcBef>
          <a:spcPct val="30000"/>
        </a:spcBef>
        <a:spcAft>
          <a:spcPct val="0"/>
        </a:spcAft>
        <a:buClr>
          <a:schemeClr val="tx1"/>
        </a:buClr>
        <a:buChar char="–"/>
        <a:defRPr sz="2600">
          <a:solidFill>
            <a:schemeClr val="tx1"/>
          </a:solidFill>
          <a:effectLst>
            <a:outerShdw blurRad="38100" dist="38100" dir="2700000" algn="tl">
              <a:srgbClr val="000000"/>
            </a:outerShdw>
          </a:effectLst>
          <a:latin typeface="+mn-lt"/>
          <a:cs typeface="+mn-cs"/>
        </a:defRPr>
      </a:lvl2pPr>
      <a:lvl3pPr marL="974725" indent="-239713" algn="l" defTabSz="974725" rtl="0" eaLnBrk="0" fontAlgn="base" hangingPunct="0">
        <a:lnSpc>
          <a:spcPct val="95000"/>
        </a:lnSpc>
        <a:spcBef>
          <a:spcPct val="30000"/>
        </a:spcBef>
        <a:spcAft>
          <a:spcPct val="0"/>
        </a:spcAft>
        <a:buClr>
          <a:schemeClr val="tx1"/>
        </a:buClr>
        <a:buChar char="–"/>
        <a:defRPr sz="2300">
          <a:solidFill>
            <a:srgbClr val="FFFFFF"/>
          </a:solidFill>
          <a:effectLst>
            <a:outerShdw blurRad="38100" dist="38100" dir="2700000" algn="tl">
              <a:srgbClr val="000000"/>
            </a:outerShdw>
          </a:effectLst>
          <a:latin typeface="+mn-lt"/>
          <a:cs typeface="+mn-cs"/>
        </a:defRPr>
      </a:lvl3pPr>
      <a:lvl4pPr marL="1474788" indent="-255588" algn="l" defTabSz="974725" rtl="0" eaLnBrk="0" fontAlgn="base" hangingPunct="0">
        <a:spcBef>
          <a:spcPct val="20000"/>
        </a:spcBef>
        <a:spcAft>
          <a:spcPct val="0"/>
        </a:spcAft>
        <a:buChar char="–"/>
        <a:defRPr sz="2100">
          <a:solidFill>
            <a:schemeClr val="tx1"/>
          </a:solidFill>
          <a:effectLst>
            <a:outerShdw blurRad="38100" dist="38100" dir="2700000" algn="tl">
              <a:srgbClr val="000000"/>
            </a:outerShdw>
          </a:effectLst>
          <a:latin typeface="+mn-lt"/>
          <a:cs typeface="+mn-cs"/>
        </a:defRPr>
      </a:lvl4pPr>
      <a:lvl5pPr marL="1843088" indent="-246063" algn="l" defTabSz="974725" rtl="0" eaLnBrk="0" fontAlgn="base" hangingPunct="0">
        <a:spcBef>
          <a:spcPct val="20000"/>
        </a:spcBef>
        <a:spcAft>
          <a:spcPct val="0"/>
        </a:spcAft>
        <a:buChar char="•"/>
        <a:defRPr sz="2100">
          <a:solidFill>
            <a:schemeClr val="tx1"/>
          </a:solidFill>
          <a:effectLst>
            <a:outerShdw blurRad="38100" dist="38100" dir="2700000" algn="tl">
              <a:srgbClr val="000000"/>
            </a:outerShdw>
          </a:effectLst>
          <a:latin typeface="+mn-lt"/>
          <a:cs typeface="+mn-cs"/>
        </a:defRPr>
      </a:lvl5pPr>
      <a:lvl6pPr marL="2300288" indent="-246063" algn="l" defTabSz="974725" rtl="0" fontAlgn="base">
        <a:spcBef>
          <a:spcPct val="20000"/>
        </a:spcBef>
        <a:spcAft>
          <a:spcPct val="0"/>
        </a:spcAft>
        <a:buChar char="•"/>
        <a:defRPr sz="2100">
          <a:solidFill>
            <a:schemeClr val="tx1"/>
          </a:solidFill>
          <a:effectLst>
            <a:outerShdw blurRad="38100" dist="38100" dir="2700000" algn="tl">
              <a:srgbClr val="000000"/>
            </a:outerShdw>
          </a:effectLst>
          <a:latin typeface="+mn-lt"/>
          <a:cs typeface="+mn-cs"/>
        </a:defRPr>
      </a:lvl6pPr>
      <a:lvl7pPr marL="2757488" indent="-246063" algn="l" defTabSz="974725" rtl="0" fontAlgn="base">
        <a:spcBef>
          <a:spcPct val="20000"/>
        </a:spcBef>
        <a:spcAft>
          <a:spcPct val="0"/>
        </a:spcAft>
        <a:buChar char="•"/>
        <a:defRPr sz="2100">
          <a:solidFill>
            <a:schemeClr val="tx1"/>
          </a:solidFill>
          <a:effectLst>
            <a:outerShdw blurRad="38100" dist="38100" dir="2700000" algn="tl">
              <a:srgbClr val="000000"/>
            </a:outerShdw>
          </a:effectLst>
          <a:latin typeface="+mn-lt"/>
          <a:cs typeface="+mn-cs"/>
        </a:defRPr>
      </a:lvl7pPr>
      <a:lvl8pPr marL="3214688" indent="-246063" algn="l" defTabSz="974725" rtl="0" fontAlgn="base">
        <a:spcBef>
          <a:spcPct val="20000"/>
        </a:spcBef>
        <a:spcAft>
          <a:spcPct val="0"/>
        </a:spcAft>
        <a:buChar char="•"/>
        <a:defRPr sz="2100">
          <a:solidFill>
            <a:schemeClr val="tx1"/>
          </a:solidFill>
          <a:effectLst>
            <a:outerShdw blurRad="38100" dist="38100" dir="2700000" algn="tl">
              <a:srgbClr val="000000"/>
            </a:outerShdw>
          </a:effectLst>
          <a:latin typeface="+mn-lt"/>
          <a:cs typeface="+mn-cs"/>
        </a:defRPr>
      </a:lvl8pPr>
      <a:lvl9pPr marL="3671888" indent="-246063" algn="l" defTabSz="974725" rtl="0" fontAlgn="base">
        <a:spcBef>
          <a:spcPct val="20000"/>
        </a:spcBef>
        <a:spcAft>
          <a:spcPct val="0"/>
        </a:spcAft>
        <a:buChar char="•"/>
        <a:defRPr sz="21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3200" dirty="0" smtClean="0">
                <a:solidFill>
                  <a:schemeClr val="tx1">
                    <a:lumMod val="50000"/>
                    <a:lumOff val="50000"/>
                  </a:schemeClr>
                </a:solidFill>
              </a:rPr>
              <a:t>California Energy Commission </a:t>
            </a:r>
            <a:br>
              <a:rPr lang="en-US" sz="3200" dirty="0" smtClean="0">
                <a:solidFill>
                  <a:schemeClr val="tx1">
                    <a:lumMod val="50000"/>
                    <a:lumOff val="50000"/>
                  </a:schemeClr>
                </a:solidFill>
              </a:rPr>
            </a:br>
            <a:r>
              <a:rPr lang="en-US" sz="2800" dirty="0" smtClean="0">
                <a:solidFill>
                  <a:schemeClr val="tx1">
                    <a:lumMod val="50000"/>
                    <a:lumOff val="50000"/>
                  </a:schemeClr>
                </a:solidFill>
              </a:rPr>
              <a:t>Staff </a:t>
            </a:r>
            <a:r>
              <a:rPr lang="en-US" sz="2800" dirty="0">
                <a:solidFill>
                  <a:schemeClr val="tx1">
                    <a:lumMod val="50000"/>
                    <a:lumOff val="50000"/>
                  </a:schemeClr>
                </a:solidFill>
              </a:rPr>
              <a:t>Workshop: Computers, Computer Monitors, and Signage Displays</a:t>
            </a:r>
          </a:p>
        </p:txBody>
      </p:sp>
      <p:sp>
        <p:nvSpPr>
          <p:cNvPr id="3" name="Subtitle 2"/>
          <p:cNvSpPr>
            <a:spLocks noGrp="1"/>
          </p:cNvSpPr>
          <p:nvPr>
            <p:ph type="subTitle" idx="1"/>
          </p:nvPr>
        </p:nvSpPr>
        <p:spPr>
          <a:xfrm>
            <a:off x="1371600" y="3810000"/>
            <a:ext cx="6400800" cy="2590800"/>
          </a:xfrm>
        </p:spPr>
        <p:txBody>
          <a:bodyPr/>
          <a:lstStyle/>
          <a:p>
            <a:r>
              <a:rPr lang="en-US" sz="2400" dirty="0" smtClean="0">
                <a:solidFill>
                  <a:schemeClr val="tx1"/>
                </a:solidFill>
              </a:rPr>
              <a:t>PCs – Framework/Methodology</a:t>
            </a:r>
          </a:p>
          <a:p>
            <a:r>
              <a:rPr lang="en-US" sz="2400" dirty="0" smtClean="0">
                <a:solidFill>
                  <a:schemeClr val="tx1"/>
                </a:solidFill>
              </a:rPr>
              <a:t>Stephen Eastman</a:t>
            </a:r>
          </a:p>
          <a:p>
            <a:r>
              <a:rPr lang="en-US" sz="2400" dirty="0" smtClean="0">
                <a:solidFill>
                  <a:schemeClr val="tx1"/>
                </a:solidFill>
              </a:rPr>
              <a:t>Shahid Sheikh</a:t>
            </a:r>
          </a:p>
          <a:p>
            <a:r>
              <a:rPr lang="en-US" sz="2400" dirty="0" smtClean="0">
                <a:solidFill>
                  <a:schemeClr val="tx1"/>
                </a:solidFill>
              </a:rPr>
              <a:t>Intel Corporation</a:t>
            </a:r>
          </a:p>
          <a:p>
            <a:r>
              <a:rPr lang="en-US" sz="2400" dirty="0" smtClean="0">
                <a:solidFill>
                  <a:schemeClr val="tx1"/>
                </a:solidFill>
              </a:rPr>
              <a:t>April 26, 2016</a:t>
            </a:r>
            <a:endParaRPr lang="en-US" sz="2400" dirty="0">
              <a:solidFill>
                <a:schemeClr val="tx1"/>
              </a:solidFill>
            </a:endParaRPr>
          </a:p>
        </p:txBody>
      </p:sp>
    </p:spTree>
    <p:extLst>
      <p:ext uri="{BB962C8B-B14F-4D97-AF65-F5344CB8AC3E}">
        <p14:creationId xmlns:p14="http://schemas.microsoft.com/office/powerpoint/2010/main" val="41147257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Segmentation analysis</a:t>
            </a:r>
            <a:endParaRPr lang="en-US" dirty="0"/>
          </a:p>
        </p:txBody>
      </p:sp>
      <p:sp>
        <p:nvSpPr>
          <p:cNvPr id="4" name="Slide Number Placeholder 3"/>
          <p:cNvSpPr>
            <a:spLocks noGrp="1"/>
          </p:cNvSpPr>
          <p:nvPr>
            <p:ph type="sldNum" sz="quarter" idx="12"/>
          </p:nvPr>
        </p:nvSpPr>
        <p:spPr/>
        <p:txBody>
          <a:bodyPr/>
          <a:lstStyle/>
          <a:p>
            <a:pPr>
              <a:defRPr/>
            </a:pPr>
            <a:fld id="{EF35E9AF-EAF2-4009-9820-A1CD29A588C9}" type="slidenum">
              <a:rPr lang="en-US" smtClean="0"/>
              <a:pPr>
                <a:defRPr/>
              </a:pPr>
              <a:t>2</a:t>
            </a:fld>
            <a:endParaRPr lang="en-US" dirty="0"/>
          </a:p>
        </p:txBody>
      </p:sp>
    </p:spTree>
    <p:extLst>
      <p:ext uri="{BB962C8B-B14F-4D97-AF65-F5344CB8AC3E}">
        <p14:creationId xmlns:p14="http://schemas.microsoft.com/office/powerpoint/2010/main" val="33862497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4038600" y="1825046"/>
            <a:ext cx="4913775" cy="3691831"/>
          </a:xfrm>
          <a:prstGeom prst="rect">
            <a:avLst/>
          </a:prstGeom>
          <a:ln>
            <a:solidFill>
              <a:schemeClr val="tx2"/>
            </a:solidFill>
          </a:ln>
        </p:spPr>
      </p:pic>
      <p:sp>
        <p:nvSpPr>
          <p:cNvPr id="2" name="Title 1"/>
          <p:cNvSpPr>
            <a:spLocks noGrp="1"/>
          </p:cNvSpPr>
          <p:nvPr>
            <p:ph type="title"/>
          </p:nvPr>
        </p:nvSpPr>
        <p:spPr>
          <a:xfrm>
            <a:off x="457200" y="469859"/>
            <a:ext cx="8229600" cy="1217538"/>
          </a:xfrm>
        </p:spPr>
        <p:txBody>
          <a:bodyPr/>
          <a:lstStyle/>
          <a:p>
            <a:r>
              <a:rPr lang="en-US" sz="3600" dirty="0" smtClean="0"/>
              <a:t>ITI Category System </a:t>
            </a:r>
            <a:br>
              <a:rPr lang="en-US" sz="3600" dirty="0" smtClean="0"/>
            </a:br>
            <a:r>
              <a:rPr lang="en-US" sz="3600" dirty="0" smtClean="0"/>
              <a:t>Works (I/O BW Scalable)</a:t>
            </a:r>
            <a:endParaRPr lang="en-US" sz="3600" dirty="0"/>
          </a:p>
        </p:txBody>
      </p:sp>
      <p:sp>
        <p:nvSpPr>
          <p:cNvPr id="3" name="Content Placeholder 2"/>
          <p:cNvSpPr>
            <a:spLocks noGrp="1"/>
          </p:cNvSpPr>
          <p:nvPr>
            <p:ph sz="half" idx="1"/>
          </p:nvPr>
        </p:nvSpPr>
        <p:spPr>
          <a:xfrm>
            <a:off x="457200" y="1803276"/>
            <a:ext cx="3669573" cy="4553076"/>
          </a:xfrm>
        </p:spPr>
        <p:txBody>
          <a:bodyPr/>
          <a:lstStyle/>
          <a:p>
            <a:r>
              <a:rPr lang="en-US" sz="1750" dirty="0"/>
              <a:t>There is a definitive grouping of systems for each category</a:t>
            </a:r>
          </a:p>
          <a:p>
            <a:pPr lvl="1"/>
            <a:r>
              <a:rPr lang="en-US" sz="1500" dirty="0"/>
              <a:t>Category system based on I/O bandwidth</a:t>
            </a:r>
          </a:p>
          <a:p>
            <a:pPr lvl="1"/>
            <a:r>
              <a:rPr lang="en-US" sz="1500" dirty="0"/>
              <a:t>The median line for each category continues trend up as I/O BW increases</a:t>
            </a:r>
          </a:p>
          <a:p>
            <a:r>
              <a:rPr lang="en-US" sz="1750" dirty="0"/>
              <a:t>ITI database of current shipping systems</a:t>
            </a:r>
          </a:p>
          <a:p>
            <a:pPr lvl="1"/>
            <a:r>
              <a:rPr lang="en-US" sz="1125" dirty="0"/>
              <a:t>Based on 170 Desktop data points</a:t>
            </a:r>
          </a:p>
          <a:p>
            <a:r>
              <a:rPr lang="en-US" sz="1250" dirty="0"/>
              <a:t>Industry proposed high end exempt systems don’t fit in either category or expandability approach</a:t>
            </a:r>
          </a:p>
          <a:p>
            <a:r>
              <a:rPr lang="en-US" sz="1250" dirty="0"/>
              <a:t>Industry will propose TEC Targets in Written comments</a:t>
            </a:r>
          </a:p>
          <a:p>
            <a:pPr lvl="1"/>
            <a:r>
              <a:rPr lang="en-US" sz="1200" dirty="0"/>
              <a:t>Notebooks </a:t>
            </a:r>
            <a:r>
              <a:rPr lang="en-US" sz="1200" dirty="0" smtClean="0"/>
              <a:t>shows similar results</a:t>
            </a:r>
            <a:endParaRPr lang="en-US" sz="1200" dirty="0"/>
          </a:p>
          <a:p>
            <a:pPr marL="0" indent="0">
              <a:buNone/>
            </a:pPr>
            <a:endParaRPr lang="en-US" sz="1250" dirty="0" smtClean="0"/>
          </a:p>
          <a:p>
            <a:pPr marL="0" indent="0">
              <a:buNone/>
            </a:pPr>
            <a:r>
              <a:rPr lang="en-US" sz="1250" dirty="0" smtClean="0"/>
              <a:t>Base </a:t>
            </a:r>
            <a:r>
              <a:rPr lang="en-US" sz="1250" dirty="0"/>
              <a:t>TEC = Measured TEC – CEC Adders</a:t>
            </a:r>
          </a:p>
        </p:txBody>
      </p:sp>
      <p:sp>
        <p:nvSpPr>
          <p:cNvPr id="5" name="Slide Number Placeholder 4"/>
          <p:cNvSpPr>
            <a:spLocks noGrp="1"/>
          </p:cNvSpPr>
          <p:nvPr>
            <p:ph type="sldNum" sz="quarter" idx="10"/>
          </p:nvPr>
        </p:nvSpPr>
        <p:spPr/>
        <p:txBody>
          <a:bodyPr/>
          <a:lstStyle/>
          <a:p>
            <a:fld id="{8F5142AE-5E19-4AC0-91C9-09463833C9E0}" type="slidenum">
              <a:rPr lang="en-US" smtClean="0">
                <a:solidFill>
                  <a:prstClr val="black">
                    <a:tint val="75000"/>
                  </a:prstClr>
                </a:solidFill>
              </a:rPr>
              <a:pPr/>
              <a:t>3</a:t>
            </a:fld>
            <a:endParaRPr lang="en-US" dirty="0">
              <a:solidFill>
                <a:prstClr val="black">
                  <a:tint val="75000"/>
                </a:prstClr>
              </a:solidFill>
            </a:endParaRPr>
          </a:p>
        </p:txBody>
      </p:sp>
      <p:sp>
        <p:nvSpPr>
          <p:cNvPr id="7" name="TextBox 6"/>
          <p:cNvSpPr txBox="1"/>
          <p:nvPr/>
        </p:nvSpPr>
        <p:spPr>
          <a:xfrm>
            <a:off x="4953000" y="4267200"/>
            <a:ext cx="533400" cy="276999"/>
          </a:xfrm>
          <a:prstGeom prst="rect">
            <a:avLst/>
          </a:prstGeom>
          <a:noFill/>
        </p:spPr>
        <p:txBody>
          <a:bodyPr wrap="square" rtlCol="0">
            <a:spAutoFit/>
          </a:bodyPr>
          <a:lstStyle/>
          <a:p>
            <a:r>
              <a:rPr lang="en-US" sz="1200" dirty="0" smtClean="0">
                <a:solidFill>
                  <a:srgbClr val="0070C0"/>
                </a:solidFill>
              </a:rPr>
              <a:t>DT-0</a:t>
            </a:r>
            <a:endParaRPr lang="en-US" sz="1200" dirty="0">
              <a:solidFill>
                <a:srgbClr val="0070C0"/>
              </a:solidFill>
            </a:endParaRPr>
          </a:p>
        </p:txBody>
      </p:sp>
      <p:sp>
        <p:nvSpPr>
          <p:cNvPr id="14" name="TextBox 13"/>
          <p:cNvSpPr txBox="1"/>
          <p:nvPr/>
        </p:nvSpPr>
        <p:spPr>
          <a:xfrm>
            <a:off x="6006174" y="3802815"/>
            <a:ext cx="533400" cy="276999"/>
          </a:xfrm>
          <a:prstGeom prst="rect">
            <a:avLst/>
          </a:prstGeom>
          <a:noFill/>
        </p:spPr>
        <p:txBody>
          <a:bodyPr wrap="square" rtlCol="0">
            <a:spAutoFit/>
          </a:bodyPr>
          <a:lstStyle/>
          <a:p>
            <a:r>
              <a:rPr lang="en-US" sz="1200" dirty="0" smtClean="0">
                <a:solidFill>
                  <a:srgbClr val="0070C0"/>
                </a:solidFill>
              </a:rPr>
              <a:t>DT-1</a:t>
            </a:r>
            <a:endParaRPr lang="en-US" sz="1200" dirty="0">
              <a:solidFill>
                <a:srgbClr val="0070C0"/>
              </a:solidFill>
            </a:endParaRPr>
          </a:p>
        </p:txBody>
      </p:sp>
      <p:sp>
        <p:nvSpPr>
          <p:cNvPr id="15" name="TextBox 14"/>
          <p:cNvSpPr txBox="1"/>
          <p:nvPr/>
        </p:nvSpPr>
        <p:spPr>
          <a:xfrm>
            <a:off x="6959385" y="3434756"/>
            <a:ext cx="700326" cy="276999"/>
          </a:xfrm>
          <a:prstGeom prst="rect">
            <a:avLst/>
          </a:prstGeom>
          <a:noFill/>
        </p:spPr>
        <p:txBody>
          <a:bodyPr wrap="square" rtlCol="0">
            <a:spAutoFit/>
          </a:bodyPr>
          <a:lstStyle/>
          <a:p>
            <a:r>
              <a:rPr lang="en-US" sz="1200" dirty="0" smtClean="0">
                <a:solidFill>
                  <a:srgbClr val="0070C0"/>
                </a:solidFill>
              </a:rPr>
              <a:t>DT-2B</a:t>
            </a:r>
            <a:endParaRPr lang="en-US" sz="1200" dirty="0">
              <a:solidFill>
                <a:srgbClr val="0070C0"/>
              </a:solidFill>
            </a:endParaRPr>
          </a:p>
        </p:txBody>
      </p:sp>
      <p:sp>
        <p:nvSpPr>
          <p:cNvPr id="16" name="TextBox 15"/>
          <p:cNvSpPr txBox="1"/>
          <p:nvPr/>
        </p:nvSpPr>
        <p:spPr>
          <a:xfrm>
            <a:off x="7927059" y="2750208"/>
            <a:ext cx="727085" cy="276999"/>
          </a:xfrm>
          <a:prstGeom prst="rect">
            <a:avLst/>
          </a:prstGeom>
          <a:noFill/>
        </p:spPr>
        <p:txBody>
          <a:bodyPr wrap="square" rtlCol="0">
            <a:spAutoFit/>
          </a:bodyPr>
          <a:lstStyle/>
          <a:p>
            <a:r>
              <a:rPr lang="en-US" sz="1200" dirty="0" smtClean="0">
                <a:solidFill>
                  <a:srgbClr val="0070C0"/>
                </a:solidFill>
              </a:rPr>
              <a:t>Exempt</a:t>
            </a:r>
            <a:endParaRPr lang="en-US" sz="1200" dirty="0">
              <a:solidFill>
                <a:srgbClr val="0070C0"/>
              </a:solidFill>
            </a:endParaRPr>
          </a:p>
        </p:txBody>
      </p:sp>
      <p:pic>
        <p:nvPicPr>
          <p:cNvPr id="1026" name="Picture 2" descr="SwiftCanyon-Tall-NUC-frontangle.zi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4309" y="2895599"/>
            <a:ext cx="555377" cy="31101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030" name="Picture 6" descr="Inspiron Desktop"/>
          <p:cNvPicPr>
            <a:picLocks noChangeAspect="1" noChangeArrowheads="1"/>
          </p:cNvPicPr>
          <p:nvPr/>
        </p:nvPicPr>
        <p:blipFill rotWithShape="1">
          <a:blip r:embed="rId4">
            <a:extLst>
              <a:ext uri="{28A0092B-C50C-407E-A947-70E740481C1C}">
                <a14:useLocalDpi xmlns:a14="http://schemas.microsoft.com/office/drawing/2010/main" val="0"/>
              </a:ext>
            </a:extLst>
          </a:blip>
          <a:srcRect l="24493" r="18998"/>
          <a:stretch/>
        </p:blipFill>
        <p:spPr bwMode="auto">
          <a:xfrm>
            <a:off x="7010400" y="2497372"/>
            <a:ext cx="533400" cy="67581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034" name="Picture 10" descr="case image"/>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47917" t="4000" r="4083" b="14001"/>
          <a:stretch/>
        </p:blipFill>
        <p:spPr bwMode="auto">
          <a:xfrm>
            <a:off x="7871501" y="3259766"/>
            <a:ext cx="782644" cy="133701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036" name="Picture 12" descr="HP EliteDesk 800 Small Form Facto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82485" y="2747903"/>
            <a:ext cx="790828" cy="51186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67896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679336" y="1567544"/>
            <a:ext cx="5432007" cy="3804234"/>
          </a:xfrm>
          <a:prstGeom prst="rect">
            <a:avLst/>
          </a:prstGeom>
          <a:ln w="25400">
            <a:solidFill>
              <a:schemeClr val="tx2"/>
            </a:solidFill>
          </a:ln>
        </p:spPr>
      </p:pic>
      <p:sp>
        <p:nvSpPr>
          <p:cNvPr id="2" name="Title 1"/>
          <p:cNvSpPr>
            <a:spLocks noGrp="1"/>
          </p:cNvSpPr>
          <p:nvPr>
            <p:ph type="title"/>
          </p:nvPr>
        </p:nvSpPr>
        <p:spPr/>
        <p:txBody>
          <a:bodyPr/>
          <a:lstStyle/>
          <a:p>
            <a:r>
              <a:rPr lang="en-US" dirty="0" smtClean="0"/>
              <a:t>Expandability Score may be </a:t>
            </a:r>
            <a:br>
              <a:rPr lang="en-US" dirty="0" smtClean="0"/>
            </a:br>
            <a:r>
              <a:rPr lang="en-US" dirty="0" smtClean="0"/>
              <a:t>workable for Category Criteria</a:t>
            </a:r>
            <a:endParaRPr lang="en-US" dirty="0"/>
          </a:p>
        </p:txBody>
      </p:sp>
      <p:sp>
        <p:nvSpPr>
          <p:cNvPr id="7" name="Content Placeholder 6"/>
          <p:cNvSpPr>
            <a:spLocks noGrp="1"/>
          </p:cNvSpPr>
          <p:nvPr>
            <p:ph sz="half" idx="1"/>
          </p:nvPr>
        </p:nvSpPr>
        <p:spPr>
          <a:xfrm>
            <a:off x="228600" y="1600201"/>
            <a:ext cx="3429000" cy="4525963"/>
          </a:xfrm>
        </p:spPr>
        <p:txBody>
          <a:bodyPr/>
          <a:lstStyle/>
          <a:p>
            <a:r>
              <a:rPr lang="en-US" sz="2400" dirty="0" smtClean="0"/>
              <a:t>Example values* to use Expandability Score to make Categories</a:t>
            </a:r>
          </a:p>
          <a:p>
            <a:pPr lvl="1"/>
            <a:r>
              <a:rPr lang="en-US" sz="2000" dirty="0" smtClean="0"/>
              <a:t>DT-0 = less than 250</a:t>
            </a:r>
          </a:p>
          <a:p>
            <a:pPr lvl="1"/>
            <a:r>
              <a:rPr lang="en-US" sz="2000" dirty="0" smtClean="0"/>
              <a:t>DT-1 = 250 – 425</a:t>
            </a:r>
          </a:p>
          <a:p>
            <a:pPr lvl="1"/>
            <a:r>
              <a:rPr lang="en-US" sz="2000" dirty="0" smtClean="0"/>
              <a:t>DT-2 = 425 – 650</a:t>
            </a:r>
          </a:p>
          <a:p>
            <a:pPr lvl="1"/>
            <a:r>
              <a:rPr lang="en-US" sz="2000" dirty="0" smtClean="0"/>
              <a:t>Exempt = 650+</a:t>
            </a:r>
          </a:p>
          <a:p>
            <a:pPr marL="0" indent="0">
              <a:buNone/>
            </a:pPr>
            <a:endParaRPr lang="en-US" dirty="0"/>
          </a:p>
          <a:p>
            <a:pPr marL="0" indent="0">
              <a:buNone/>
            </a:pPr>
            <a:r>
              <a:rPr lang="en-US" sz="1600" dirty="0" smtClean="0"/>
              <a:t>*Values </a:t>
            </a:r>
            <a:r>
              <a:rPr lang="en-US" sz="1600" dirty="0"/>
              <a:t>are just </a:t>
            </a:r>
            <a:r>
              <a:rPr lang="en-US" sz="1600" dirty="0" smtClean="0"/>
              <a:t>for illustration purpose</a:t>
            </a:r>
            <a:r>
              <a:rPr lang="en-US" sz="1600" dirty="0"/>
              <a:t> </a:t>
            </a:r>
            <a:r>
              <a:rPr lang="en-US" sz="1600" dirty="0" smtClean="0"/>
              <a:t>-  </a:t>
            </a:r>
            <a:r>
              <a:rPr lang="en-US" sz="1600" dirty="0"/>
              <a:t>ITI proposal could be </a:t>
            </a:r>
            <a:r>
              <a:rPr lang="en-US" sz="1600" dirty="0" smtClean="0"/>
              <a:t>different</a:t>
            </a:r>
          </a:p>
          <a:p>
            <a:pPr marL="0" indent="0">
              <a:buNone/>
            </a:pPr>
            <a:r>
              <a:rPr lang="en-US" sz="1600" dirty="0"/>
              <a:t>Base TEC = Measured TEC – CEC Adders</a:t>
            </a:r>
          </a:p>
          <a:p>
            <a:pPr marL="0" indent="0">
              <a:buNone/>
            </a:pPr>
            <a:endParaRPr lang="en-US" sz="1750" dirty="0"/>
          </a:p>
        </p:txBody>
      </p:sp>
      <p:sp>
        <p:nvSpPr>
          <p:cNvPr id="4" name="Slide Number Placeholder 3"/>
          <p:cNvSpPr>
            <a:spLocks noGrp="1"/>
          </p:cNvSpPr>
          <p:nvPr>
            <p:ph type="sldNum" sz="quarter" idx="10"/>
          </p:nvPr>
        </p:nvSpPr>
        <p:spPr/>
        <p:txBody>
          <a:bodyPr/>
          <a:lstStyle/>
          <a:p>
            <a:fld id="{8F5142AE-5E19-4AC0-91C9-09463833C9E0}" type="slidenum">
              <a:rPr lang="en-US" smtClean="0"/>
              <a:t>4</a:t>
            </a:fld>
            <a:endParaRPr lang="en-US" dirty="0"/>
          </a:p>
        </p:txBody>
      </p:sp>
    </p:spTree>
    <p:extLst>
      <p:ext uri="{BB962C8B-B14F-4D97-AF65-F5344CB8AC3E}">
        <p14:creationId xmlns:p14="http://schemas.microsoft.com/office/powerpoint/2010/main" val="28779677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69859"/>
            <a:ext cx="8229600" cy="1196504"/>
          </a:xfrm>
        </p:spPr>
        <p:txBody>
          <a:bodyPr/>
          <a:lstStyle/>
          <a:p>
            <a:r>
              <a:rPr lang="en-US" sz="3600" dirty="0"/>
              <a:t>Expandability Adder </a:t>
            </a:r>
            <a:r>
              <a:rPr lang="en-US" sz="3600" dirty="0" smtClean="0"/>
              <a:t/>
            </a:r>
            <a:br>
              <a:rPr lang="en-US" sz="3600" dirty="0" smtClean="0"/>
            </a:br>
            <a:r>
              <a:rPr lang="en-US" sz="3600" dirty="0" smtClean="0"/>
              <a:t>Doesn’t </a:t>
            </a:r>
            <a:r>
              <a:rPr lang="en-US" sz="3600" dirty="0"/>
              <a:t>Scale Adequately </a:t>
            </a:r>
          </a:p>
        </p:txBody>
      </p:sp>
      <p:graphicFrame>
        <p:nvGraphicFramePr>
          <p:cNvPr id="6" name="Content Placeholder 5"/>
          <p:cNvGraphicFramePr>
            <a:graphicFrameLocks noGrp="1"/>
          </p:cNvGraphicFramePr>
          <p:nvPr>
            <p:ph sz="half" idx="2"/>
            <p:extLst>
              <p:ext uri="{D42A27DB-BD31-4B8C-83A1-F6EECF244321}">
                <p14:modId xmlns:p14="http://schemas.microsoft.com/office/powerpoint/2010/main" val="361048222"/>
              </p:ext>
            </p:extLst>
          </p:nvPr>
        </p:nvGraphicFramePr>
        <p:xfrm>
          <a:off x="4419599" y="2075118"/>
          <a:ext cx="4267004" cy="3360420"/>
        </p:xfrm>
        <a:graphic>
          <a:graphicData uri="http://schemas.openxmlformats.org/drawingml/2006/table">
            <a:tbl>
              <a:tblPr firstRow="1" bandRow="1">
                <a:tableStyleId>{5C22544A-7EE6-4342-B048-85BDC9FD1C3A}</a:tableStyleId>
              </a:tblPr>
              <a:tblGrid>
                <a:gridCol w="1143001"/>
                <a:gridCol w="990501"/>
                <a:gridCol w="1066751"/>
                <a:gridCol w="1066751"/>
              </a:tblGrid>
              <a:tr h="564895">
                <a:tc>
                  <a:txBody>
                    <a:bodyPr/>
                    <a:lstStyle/>
                    <a:p>
                      <a:endParaRPr lang="en-US" sz="1100" dirty="0"/>
                    </a:p>
                  </a:txBody>
                  <a:tcPr marL="57150" marR="57150" marT="28575" marB="28575"/>
                </a:tc>
                <a:tc>
                  <a:txBody>
                    <a:bodyPr/>
                    <a:lstStyle/>
                    <a:p>
                      <a:r>
                        <a:rPr lang="en-US" sz="1400" dirty="0" smtClean="0">
                          <a:latin typeface="Arial" panose="020B0604020202020204" pitchFamily="34" charset="0"/>
                          <a:cs typeface="Arial" panose="020B0604020202020204" pitchFamily="34" charset="0"/>
                        </a:rPr>
                        <a:t>CEC Expand-ability Score</a:t>
                      </a:r>
                      <a:endParaRPr lang="en-US" sz="1400" dirty="0">
                        <a:latin typeface="Arial" panose="020B0604020202020204" pitchFamily="34" charset="0"/>
                        <a:cs typeface="Arial" panose="020B0604020202020204" pitchFamily="34" charset="0"/>
                      </a:endParaRPr>
                    </a:p>
                  </a:txBody>
                  <a:tcPr marL="57150" marR="57150" marT="28575" marB="28575"/>
                </a:tc>
                <a:tc>
                  <a:txBody>
                    <a:bodyPr/>
                    <a:lstStyle/>
                    <a:p>
                      <a:r>
                        <a:rPr lang="en-US" sz="1400" dirty="0" smtClean="0">
                          <a:latin typeface="Arial" panose="020B0604020202020204" pitchFamily="34" charset="0"/>
                          <a:cs typeface="Arial" panose="020B0604020202020204" pitchFamily="34" charset="0"/>
                        </a:rPr>
                        <a:t>CEC Expand-ability Adder (kwh)</a:t>
                      </a:r>
                      <a:endParaRPr lang="en-US" sz="1400" dirty="0">
                        <a:latin typeface="Arial" panose="020B0604020202020204" pitchFamily="34" charset="0"/>
                        <a:cs typeface="Arial" panose="020B0604020202020204" pitchFamily="34" charset="0"/>
                      </a:endParaRPr>
                    </a:p>
                  </a:txBody>
                  <a:tcPr marL="57150" marR="57150" marT="28575" marB="28575"/>
                </a:tc>
                <a:tc>
                  <a:txBody>
                    <a:bodyPr/>
                    <a:lstStyle/>
                    <a:p>
                      <a:r>
                        <a:rPr lang="en-US" sz="1400" dirty="0" smtClean="0">
                          <a:latin typeface="Arial" panose="020B0604020202020204" pitchFamily="34" charset="0"/>
                          <a:cs typeface="Arial" panose="020B0604020202020204" pitchFamily="34" charset="0"/>
                        </a:rPr>
                        <a:t>Base</a:t>
                      </a:r>
                      <a:r>
                        <a:rPr lang="en-US" sz="1400" baseline="0" dirty="0" smtClean="0">
                          <a:latin typeface="Arial" panose="020B0604020202020204" pitchFamily="34" charset="0"/>
                          <a:cs typeface="Arial" panose="020B0604020202020204" pitchFamily="34" charset="0"/>
                        </a:rPr>
                        <a:t> TEC spread from DT0 Median</a:t>
                      </a:r>
                    </a:p>
                  </a:txBody>
                  <a:tcPr marL="57150" marR="57150" marT="28575" marB="28575"/>
                </a:tc>
              </a:tr>
              <a:tr h="229096">
                <a:tc>
                  <a:txBody>
                    <a:bodyPr/>
                    <a:lstStyle/>
                    <a:p>
                      <a:r>
                        <a:rPr lang="en-US" sz="1600" dirty="0" smtClean="0">
                          <a:solidFill>
                            <a:schemeClr val="tx1"/>
                          </a:solidFill>
                          <a:latin typeface="Arial" panose="020B0604020202020204" pitchFamily="34" charset="0"/>
                          <a:cs typeface="Arial" panose="020B0604020202020204" pitchFamily="34" charset="0"/>
                        </a:rPr>
                        <a:t>DT-0</a:t>
                      </a:r>
                      <a:r>
                        <a:rPr lang="en-US" sz="1600" baseline="0" dirty="0" smtClean="0">
                          <a:solidFill>
                            <a:schemeClr val="tx1"/>
                          </a:solidFill>
                          <a:latin typeface="Arial" panose="020B0604020202020204" pitchFamily="34" charset="0"/>
                          <a:cs typeface="Arial" panose="020B0604020202020204" pitchFamily="34" charset="0"/>
                        </a:rPr>
                        <a:t> Median</a:t>
                      </a:r>
                      <a:endParaRPr lang="en-US" sz="1600" dirty="0">
                        <a:solidFill>
                          <a:schemeClr val="tx1"/>
                        </a:solidFill>
                        <a:latin typeface="Arial" panose="020B0604020202020204" pitchFamily="34" charset="0"/>
                        <a:cs typeface="Arial" panose="020B0604020202020204" pitchFamily="34" charset="0"/>
                      </a:endParaRPr>
                    </a:p>
                  </a:txBody>
                  <a:tcPr marL="57150" marR="57150" marT="28575" marB="28575"/>
                </a:tc>
                <a:tc>
                  <a:txBody>
                    <a:bodyPr/>
                    <a:lstStyle/>
                    <a:p>
                      <a:pPr marL="0" algn="ctr" defTabSz="801848" rtl="0" eaLnBrk="1" fontAlgn="b" latinLnBrk="0" hangingPunct="1"/>
                      <a:r>
                        <a:rPr lang="en-US" sz="1400" b="0" i="0" u="none" strike="noStrike" kern="1200" dirty="0" smtClean="0">
                          <a:solidFill>
                            <a:srgbClr val="000000"/>
                          </a:solidFill>
                          <a:effectLst/>
                          <a:latin typeface="Arial" panose="020B0604020202020204" pitchFamily="34" charset="0"/>
                          <a:ea typeface="+mn-ea"/>
                          <a:cs typeface="Arial" panose="020B0604020202020204" pitchFamily="34" charset="0"/>
                        </a:rPr>
                        <a:t>180</a:t>
                      </a:r>
                      <a:endParaRPr 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0" marR="0" marT="0" marB="0" anchor="ctr" anchorCtr="1"/>
                </a:tc>
                <a:tc>
                  <a:txBody>
                    <a:bodyPr/>
                    <a:lstStyle/>
                    <a:p>
                      <a:pPr marL="0" algn="l" defTabSz="801848" rtl="0" eaLnBrk="1" fontAlgn="b" latinLnBrk="0" hangingPunct="1"/>
                      <a:r>
                        <a:rPr lang="en-US" sz="1400" b="0" i="0" u="none" strike="noStrike" kern="1200" dirty="0" smtClean="0">
                          <a:solidFill>
                            <a:srgbClr val="000000"/>
                          </a:solidFill>
                          <a:effectLst/>
                          <a:latin typeface="Arial" panose="020B0604020202020204" pitchFamily="34" charset="0"/>
                          <a:ea typeface="+mn-ea"/>
                          <a:cs typeface="Arial" panose="020B0604020202020204" pitchFamily="34" charset="0"/>
                        </a:rPr>
                        <a:t>-1.0</a:t>
                      </a:r>
                      <a:endParaRPr 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0" marR="0" marT="0" marB="0" anchor="ctr" anchorCtr="1"/>
                </a:tc>
                <a:tc>
                  <a:txBody>
                    <a:bodyPr/>
                    <a:lstStyle/>
                    <a:p>
                      <a:pPr marL="0" algn="l" defTabSz="801848" rtl="0" eaLnBrk="1" fontAlgn="b" latinLnBrk="0" hangingPunct="1"/>
                      <a:r>
                        <a:rPr lang="en-US" sz="1400" b="0" i="0" u="none" strike="noStrike" kern="1200" dirty="0" smtClean="0">
                          <a:solidFill>
                            <a:srgbClr val="000000"/>
                          </a:solidFill>
                          <a:effectLst/>
                          <a:latin typeface="Arial" panose="020B0604020202020204" pitchFamily="34" charset="0"/>
                          <a:ea typeface="+mn-ea"/>
                          <a:cs typeface="Arial" panose="020B0604020202020204" pitchFamily="34" charset="0"/>
                        </a:rPr>
                        <a:t>27.6</a:t>
                      </a:r>
                      <a:endParaRPr 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0" marR="0" marT="0" marB="0" anchor="ctr" anchorCtr="1"/>
                </a:tc>
              </a:tr>
              <a:tr h="229096">
                <a:tc>
                  <a:txBody>
                    <a:bodyPr/>
                    <a:lstStyle/>
                    <a:p>
                      <a:r>
                        <a:rPr lang="en-US" sz="1600" dirty="0" smtClean="0">
                          <a:solidFill>
                            <a:schemeClr val="tx1"/>
                          </a:solidFill>
                          <a:latin typeface="Arial" panose="020B0604020202020204" pitchFamily="34" charset="0"/>
                          <a:cs typeface="Arial" panose="020B0604020202020204" pitchFamily="34" charset="0"/>
                        </a:rPr>
                        <a:t>DT-1</a:t>
                      </a:r>
                      <a:r>
                        <a:rPr lang="en-US" sz="1600" baseline="0" dirty="0" smtClean="0">
                          <a:solidFill>
                            <a:schemeClr val="tx1"/>
                          </a:solidFill>
                          <a:latin typeface="Arial" panose="020B0604020202020204" pitchFamily="34" charset="0"/>
                          <a:cs typeface="Arial" panose="020B0604020202020204" pitchFamily="34" charset="0"/>
                        </a:rPr>
                        <a:t> Min</a:t>
                      </a:r>
                      <a:endParaRPr lang="en-US" sz="1600" dirty="0" smtClean="0">
                        <a:solidFill>
                          <a:schemeClr val="tx1"/>
                        </a:solidFill>
                        <a:latin typeface="Arial" panose="020B0604020202020204" pitchFamily="34" charset="0"/>
                        <a:cs typeface="Arial" panose="020B0604020202020204" pitchFamily="34" charset="0"/>
                      </a:endParaRPr>
                    </a:p>
                  </a:txBody>
                  <a:tcPr marL="57150" marR="57150" marT="28575" marB="28575"/>
                </a:tc>
                <a:tc>
                  <a:txBody>
                    <a:bodyPr/>
                    <a:lstStyle/>
                    <a:p>
                      <a:pPr marL="0" algn="ctr" defTabSz="801848" rtl="0" eaLnBrk="1" fontAlgn="b" latinLnBrk="0" hangingPunct="1"/>
                      <a:r>
                        <a:rPr lang="en-US" sz="1400" b="0" i="0" u="none" strike="noStrike" kern="1200" dirty="0" smtClean="0">
                          <a:solidFill>
                            <a:srgbClr val="000000"/>
                          </a:solidFill>
                          <a:effectLst/>
                          <a:latin typeface="Arial" panose="020B0604020202020204" pitchFamily="34" charset="0"/>
                          <a:ea typeface="+mn-ea"/>
                          <a:cs typeface="Arial" panose="020B0604020202020204" pitchFamily="34" charset="0"/>
                        </a:rPr>
                        <a:t>255</a:t>
                      </a:r>
                      <a:endParaRPr 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0" marR="0" marT="0" marB="0" anchor="ctr" anchorCtr="1"/>
                </a:tc>
                <a:tc>
                  <a:txBody>
                    <a:bodyPr/>
                    <a:lstStyle/>
                    <a:p>
                      <a:pPr marL="0" algn="l" defTabSz="801848" rtl="0" eaLnBrk="1" fontAlgn="b" latinLnBrk="0" hangingPunct="1"/>
                      <a:r>
                        <a:rPr lang="en-US" sz="1400" b="0" i="0" u="none" strike="noStrike" kern="1200" dirty="0" smtClean="0">
                          <a:solidFill>
                            <a:srgbClr val="000000"/>
                          </a:solidFill>
                          <a:effectLst/>
                          <a:latin typeface="Arial" panose="020B0604020202020204" pitchFamily="34" charset="0"/>
                          <a:ea typeface="+mn-ea"/>
                          <a:cs typeface="Arial" panose="020B0604020202020204" pitchFamily="34" charset="0"/>
                        </a:rPr>
                        <a:t>2.8</a:t>
                      </a:r>
                      <a:endParaRPr 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0" marR="0" marT="0" marB="0" anchor="ctr" anchorCtr="1"/>
                </a:tc>
                <a:tc>
                  <a:txBody>
                    <a:bodyPr/>
                    <a:lstStyle/>
                    <a:p>
                      <a:pPr marL="0" algn="l" defTabSz="801848" rtl="0" eaLnBrk="1" fontAlgn="b" latinLnBrk="0" hangingPunct="1"/>
                      <a:r>
                        <a:rPr lang="en-US" sz="1400" b="0" i="0" u="none" strike="noStrike" kern="1200" dirty="0" smtClean="0">
                          <a:solidFill>
                            <a:srgbClr val="000000"/>
                          </a:solidFill>
                          <a:effectLst/>
                          <a:latin typeface="Arial" panose="020B0604020202020204" pitchFamily="34" charset="0"/>
                          <a:ea typeface="+mn-ea"/>
                          <a:cs typeface="Arial" panose="020B0604020202020204" pitchFamily="34" charset="0"/>
                        </a:rPr>
                        <a:t>55.4</a:t>
                      </a:r>
                      <a:endParaRPr 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0" marR="0" marT="0" marB="0" anchor="ctr" anchorCtr="1"/>
                </a:tc>
              </a:tr>
              <a:tr h="229096">
                <a:tc>
                  <a:txBody>
                    <a:bodyPr/>
                    <a:lstStyle/>
                    <a:p>
                      <a:r>
                        <a:rPr lang="en-US" sz="1600" dirty="0" smtClean="0">
                          <a:solidFill>
                            <a:schemeClr val="tx1"/>
                          </a:solidFill>
                          <a:latin typeface="Arial" panose="020B0604020202020204" pitchFamily="34" charset="0"/>
                          <a:cs typeface="Arial" panose="020B0604020202020204" pitchFamily="34" charset="0"/>
                        </a:rPr>
                        <a:t>DT-1</a:t>
                      </a:r>
                      <a:r>
                        <a:rPr lang="en-US" sz="1600" baseline="0" dirty="0" smtClean="0">
                          <a:solidFill>
                            <a:schemeClr val="tx1"/>
                          </a:solidFill>
                          <a:latin typeface="Arial" panose="020B0604020202020204" pitchFamily="34" charset="0"/>
                          <a:cs typeface="Arial" panose="020B0604020202020204" pitchFamily="34" charset="0"/>
                        </a:rPr>
                        <a:t> Median</a:t>
                      </a:r>
                      <a:endParaRPr lang="en-US" sz="1600" dirty="0">
                        <a:solidFill>
                          <a:schemeClr val="tx1"/>
                        </a:solidFill>
                        <a:latin typeface="Arial" panose="020B0604020202020204" pitchFamily="34" charset="0"/>
                        <a:cs typeface="Arial" panose="020B0604020202020204" pitchFamily="34" charset="0"/>
                      </a:endParaRPr>
                    </a:p>
                  </a:txBody>
                  <a:tcPr marL="57150" marR="57150" marT="28575" marB="28575"/>
                </a:tc>
                <a:tc>
                  <a:txBody>
                    <a:bodyPr/>
                    <a:lstStyle/>
                    <a:p>
                      <a:pPr marL="0" algn="ctr" defTabSz="801848" rtl="0" eaLnBrk="1" fontAlgn="b" latinLnBrk="0" hangingPunct="1"/>
                      <a:r>
                        <a:rPr lang="en-US" sz="1400" b="0" i="0" u="none" strike="noStrike" kern="1200" dirty="0" smtClean="0">
                          <a:solidFill>
                            <a:srgbClr val="000000"/>
                          </a:solidFill>
                          <a:effectLst/>
                          <a:latin typeface="Arial" panose="020B0604020202020204" pitchFamily="34" charset="0"/>
                          <a:ea typeface="+mn-ea"/>
                          <a:cs typeface="Arial" panose="020B0604020202020204" pitchFamily="34" charset="0"/>
                        </a:rPr>
                        <a:t>350</a:t>
                      </a:r>
                      <a:endParaRPr 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0" marR="0" marT="0" marB="0" anchor="ctr" anchorCtr="1"/>
                </a:tc>
                <a:tc>
                  <a:txBody>
                    <a:bodyPr/>
                    <a:lstStyle/>
                    <a:p>
                      <a:pPr marL="0" algn="l" defTabSz="801848" rtl="0" eaLnBrk="1" fontAlgn="b" latinLnBrk="0" hangingPunct="1"/>
                      <a:r>
                        <a:rPr lang="en-US" sz="1400" b="0" i="0" u="none" strike="noStrike" kern="1200" dirty="0" smtClean="0">
                          <a:solidFill>
                            <a:srgbClr val="000000"/>
                          </a:solidFill>
                          <a:effectLst/>
                          <a:latin typeface="Arial" panose="020B0604020202020204" pitchFamily="34" charset="0"/>
                          <a:ea typeface="+mn-ea"/>
                          <a:cs typeface="Arial" panose="020B0604020202020204" pitchFamily="34" charset="0"/>
                        </a:rPr>
                        <a:t>7.5</a:t>
                      </a:r>
                      <a:endParaRPr 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0" marR="0" marT="0" marB="0" anchor="ctr" anchorCtr="1"/>
                </a:tc>
                <a:tc>
                  <a:txBody>
                    <a:bodyPr/>
                    <a:lstStyle/>
                    <a:p>
                      <a:pPr marL="0" algn="l" defTabSz="801848" rtl="0" eaLnBrk="1" fontAlgn="b" latinLnBrk="0" hangingPunct="1"/>
                      <a:r>
                        <a:rPr lang="en-US" sz="1400" b="0" i="0" u="none" strike="noStrike" kern="1200" dirty="0" smtClean="0">
                          <a:solidFill>
                            <a:srgbClr val="000000"/>
                          </a:solidFill>
                          <a:effectLst/>
                          <a:latin typeface="Arial" panose="020B0604020202020204" pitchFamily="34" charset="0"/>
                          <a:ea typeface="+mn-ea"/>
                          <a:cs typeface="Arial" panose="020B0604020202020204" pitchFamily="34" charset="0"/>
                        </a:rPr>
                        <a:t>106.8</a:t>
                      </a:r>
                      <a:endParaRPr 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0" marR="0" marT="0" marB="0" anchor="ctr" anchorCtr="1"/>
                </a:tc>
              </a:tr>
              <a:tr h="387894">
                <a:tc>
                  <a:txBody>
                    <a:bodyPr/>
                    <a:lstStyle/>
                    <a:p>
                      <a:r>
                        <a:rPr lang="en-US" sz="1600" dirty="0" smtClean="0">
                          <a:solidFill>
                            <a:schemeClr val="tx1"/>
                          </a:solidFill>
                          <a:latin typeface="Arial" panose="020B0604020202020204" pitchFamily="34" charset="0"/>
                          <a:cs typeface="Arial" panose="020B0604020202020204" pitchFamily="34" charset="0"/>
                        </a:rPr>
                        <a:t>DT-2B</a:t>
                      </a:r>
                      <a:r>
                        <a:rPr lang="en-US" sz="1600" baseline="0" dirty="0" smtClean="0">
                          <a:solidFill>
                            <a:schemeClr val="tx1"/>
                          </a:solidFill>
                          <a:latin typeface="Arial" panose="020B0604020202020204" pitchFamily="34" charset="0"/>
                          <a:cs typeface="Arial" panose="020B0604020202020204" pitchFamily="34" charset="0"/>
                        </a:rPr>
                        <a:t> Median</a:t>
                      </a:r>
                      <a:endParaRPr lang="en-US" sz="1600" dirty="0">
                        <a:solidFill>
                          <a:schemeClr val="tx1"/>
                        </a:solidFill>
                        <a:latin typeface="Arial" panose="020B0604020202020204" pitchFamily="34" charset="0"/>
                        <a:cs typeface="Arial" panose="020B0604020202020204" pitchFamily="34" charset="0"/>
                      </a:endParaRPr>
                    </a:p>
                  </a:txBody>
                  <a:tcPr marL="57150" marR="57150" marT="28575" marB="28575"/>
                </a:tc>
                <a:tc>
                  <a:txBody>
                    <a:bodyPr/>
                    <a:lstStyle/>
                    <a:p>
                      <a:pPr marL="0" algn="ctr" defTabSz="801848" rtl="0" eaLnBrk="1" fontAlgn="b" latinLnBrk="0" hangingPunct="1"/>
                      <a:r>
                        <a:rPr lang="en-US" sz="1400" b="0" i="0" u="none" strike="noStrike" kern="1200" dirty="0" smtClean="0">
                          <a:solidFill>
                            <a:srgbClr val="000000"/>
                          </a:solidFill>
                          <a:effectLst/>
                          <a:latin typeface="Arial" panose="020B0604020202020204" pitchFamily="34" charset="0"/>
                          <a:ea typeface="+mn-ea"/>
                          <a:cs typeface="Arial" panose="020B0604020202020204" pitchFamily="34" charset="0"/>
                        </a:rPr>
                        <a:t>495</a:t>
                      </a:r>
                      <a:endParaRPr 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0" marR="0" marT="0" marB="0" anchor="ctr" anchorCtr="1"/>
                </a:tc>
                <a:tc>
                  <a:txBody>
                    <a:bodyPr/>
                    <a:lstStyle/>
                    <a:p>
                      <a:pPr marL="0" algn="l" defTabSz="801848" rtl="0" eaLnBrk="1" fontAlgn="b" latinLnBrk="0" hangingPunct="1"/>
                      <a:r>
                        <a:rPr lang="en-US" sz="1400" b="0" i="0" u="none" strike="noStrike" kern="1200" dirty="0" smtClean="0">
                          <a:solidFill>
                            <a:srgbClr val="000000"/>
                          </a:solidFill>
                          <a:effectLst/>
                          <a:latin typeface="Arial" panose="020B0604020202020204" pitchFamily="34" charset="0"/>
                          <a:ea typeface="+mn-ea"/>
                          <a:cs typeface="Arial" panose="020B0604020202020204" pitchFamily="34" charset="0"/>
                        </a:rPr>
                        <a:t>14.8</a:t>
                      </a:r>
                      <a:endParaRPr 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0" marR="0" marT="0" marB="0" anchor="ctr" anchorCtr="1"/>
                </a:tc>
                <a:tc>
                  <a:txBody>
                    <a:bodyPr/>
                    <a:lstStyle/>
                    <a:p>
                      <a:pPr marL="0" algn="l" defTabSz="801848" rtl="0" eaLnBrk="1" fontAlgn="b" latinLnBrk="0" hangingPunct="1"/>
                      <a:r>
                        <a:rPr lang="en-US" sz="1400" b="0" i="0" u="none" strike="noStrike" kern="1200" dirty="0" smtClean="0">
                          <a:solidFill>
                            <a:srgbClr val="000000"/>
                          </a:solidFill>
                          <a:effectLst/>
                          <a:latin typeface="Arial" panose="020B0604020202020204" pitchFamily="34" charset="0"/>
                          <a:ea typeface="+mn-ea"/>
                          <a:cs typeface="Arial" panose="020B0604020202020204" pitchFamily="34" charset="0"/>
                        </a:rPr>
                        <a:t>136.4</a:t>
                      </a:r>
                      <a:endParaRPr 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0" marR="0" marT="0" marB="0" anchor="ctr" anchorCtr="1"/>
                </a:tc>
              </a:tr>
              <a:tr h="229096">
                <a:tc>
                  <a:txBody>
                    <a:bodyPr/>
                    <a:lstStyle/>
                    <a:p>
                      <a:r>
                        <a:rPr lang="en-US" sz="1600" dirty="0" smtClean="0">
                          <a:solidFill>
                            <a:schemeClr val="tx1"/>
                          </a:solidFill>
                          <a:latin typeface="Arial" panose="020B0604020202020204" pitchFamily="34" charset="0"/>
                          <a:cs typeface="Arial" panose="020B0604020202020204" pitchFamily="34" charset="0"/>
                        </a:rPr>
                        <a:t>DT-2B Max</a:t>
                      </a:r>
                      <a:endParaRPr lang="en-US" sz="1600" dirty="0">
                        <a:solidFill>
                          <a:schemeClr val="tx1"/>
                        </a:solidFill>
                        <a:latin typeface="Arial" panose="020B0604020202020204" pitchFamily="34" charset="0"/>
                        <a:cs typeface="Arial" panose="020B0604020202020204" pitchFamily="34" charset="0"/>
                      </a:endParaRPr>
                    </a:p>
                  </a:txBody>
                  <a:tcPr marL="57150" marR="57150" marT="28575" marB="28575"/>
                </a:tc>
                <a:tc>
                  <a:txBody>
                    <a:bodyPr/>
                    <a:lstStyle/>
                    <a:p>
                      <a:pPr marL="0" algn="ctr" defTabSz="801848" rtl="0" eaLnBrk="1" fontAlgn="b" latinLnBrk="0" hangingPunct="1"/>
                      <a:r>
                        <a:rPr lang="en-US" sz="1400" b="0" i="0" u="none" strike="noStrike" kern="1200" dirty="0" smtClean="0">
                          <a:solidFill>
                            <a:srgbClr val="000000"/>
                          </a:solidFill>
                          <a:effectLst/>
                          <a:latin typeface="Arial" panose="020B0604020202020204" pitchFamily="34" charset="0"/>
                          <a:ea typeface="+mn-ea"/>
                          <a:cs typeface="Arial" panose="020B0604020202020204" pitchFamily="34" charset="0"/>
                        </a:rPr>
                        <a:t>630</a:t>
                      </a:r>
                      <a:endParaRPr 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0" marR="0" marT="0" marB="0" anchor="ctr" anchorCtr="1"/>
                </a:tc>
                <a:tc>
                  <a:txBody>
                    <a:bodyPr/>
                    <a:lstStyle/>
                    <a:p>
                      <a:pPr marL="0" algn="l" defTabSz="801848" rtl="0" eaLnBrk="1" fontAlgn="b" latinLnBrk="0" hangingPunct="1"/>
                      <a:r>
                        <a:rPr lang="en-US" sz="1400" b="0" i="0" u="none" strike="noStrike" kern="1200" dirty="0" smtClean="0">
                          <a:solidFill>
                            <a:srgbClr val="000000"/>
                          </a:solidFill>
                          <a:effectLst/>
                          <a:latin typeface="Arial" panose="020B0604020202020204" pitchFamily="34" charset="0"/>
                          <a:ea typeface="+mn-ea"/>
                          <a:cs typeface="Arial" panose="020B0604020202020204" pitchFamily="34" charset="0"/>
                        </a:rPr>
                        <a:t>21.5</a:t>
                      </a:r>
                      <a:endParaRPr 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0" marR="0" marT="0" marB="0" anchor="ctr" anchorCtr="1"/>
                </a:tc>
                <a:tc>
                  <a:txBody>
                    <a:bodyPr/>
                    <a:lstStyle/>
                    <a:p>
                      <a:pPr marL="0" algn="l" defTabSz="801848" rtl="0" eaLnBrk="1" fontAlgn="b" latinLnBrk="0" hangingPunct="1"/>
                      <a:r>
                        <a:rPr lang="en-US" sz="1400" b="0" i="0" u="none" strike="noStrike" kern="1200" dirty="0" smtClean="0">
                          <a:solidFill>
                            <a:srgbClr val="000000"/>
                          </a:solidFill>
                          <a:effectLst/>
                          <a:latin typeface="Arial" panose="020B0604020202020204" pitchFamily="34" charset="0"/>
                          <a:ea typeface="+mn-ea"/>
                          <a:cs typeface="Arial" panose="020B0604020202020204" pitchFamily="34" charset="0"/>
                        </a:rPr>
                        <a:t>429.2</a:t>
                      </a:r>
                      <a:endParaRPr 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0" marR="0" marT="0" marB="0" anchor="ctr" anchorCtr="1"/>
                </a:tc>
              </a:tr>
            </a:tbl>
          </a:graphicData>
        </a:graphic>
      </p:graphicFrame>
      <p:sp>
        <p:nvSpPr>
          <p:cNvPr id="5" name="Slide Number Placeholder 4"/>
          <p:cNvSpPr>
            <a:spLocks noGrp="1"/>
          </p:cNvSpPr>
          <p:nvPr>
            <p:ph type="sldNum" sz="quarter" idx="10"/>
          </p:nvPr>
        </p:nvSpPr>
        <p:spPr/>
        <p:txBody>
          <a:bodyPr/>
          <a:lstStyle/>
          <a:p>
            <a:fld id="{8F5142AE-5E19-4AC0-91C9-09463833C9E0}" type="slidenum">
              <a:rPr lang="en-US" smtClean="0"/>
              <a:t>5</a:t>
            </a:fld>
            <a:endParaRPr lang="en-US" dirty="0"/>
          </a:p>
        </p:txBody>
      </p:sp>
      <p:sp>
        <p:nvSpPr>
          <p:cNvPr id="16" name="TextBox 15"/>
          <p:cNvSpPr txBox="1"/>
          <p:nvPr/>
        </p:nvSpPr>
        <p:spPr>
          <a:xfrm>
            <a:off x="7315200" y="4215829"/>
            <a:ext cx="575921" cy="265457"/>
          </a:xfrm>
          <a:prstGeom prst="rect">
            <a:avLst/>
          </a:prstGeom>
          <a:noFill/>
        </p:spPr>
        <p:txBody>
          <a:bodyPr wrap="square" rtlCol="0">
            <a:spAutoFit/>
          </a:bodyPr>
          <a:lstStyle/>
          <a:p>
            <a:r>
              <a:rPr lang="en-US" sz="1125" dirty="0" smtClean="0">
                <a:solidFill>
                  <a:srgbClr val="C00000"/>
                </a:solidFill>
              </a:rPr>
              <a:t>∆22.5</a:t>
            </a:r>
            <a:endParaRPr lang="en-US" sz="1125" dirty="0">
              <a:solidFill>
                <a:srgbClr val="C00000"/>
              </a:solidFill>
            </a:endParaRPr>
          </a:p>
        </p:txBody>
      </p:sp>
      <p:sp>
        <p:nvSpPr>
          <p:cNvPr id="17" name="TextBox 16"/>
          <p:cNvSpPr txBox="1"/>
          <p:nvPr/>
        </p:nvSpPr>
        <p:spPr>
          <a:xfrm>
            <a:off x="8458200" y="4267200"/>
            <a:ext cx="652707" cy="265457"/>
          </a:xfrm>
          <a:prstGeom prst="rect">
            <a:avLst/>
          </a:prstGeom>
          <a:noFill/>
        </p:spPr>
        <p:txBody>
          <a:bodyPr wrap="square" rtlCol="0">
            <a:spAutoFit/>
          </a:bodyPr>
          <a:lstStyle/>
          <a:p>
            <a:r>
              <a:rPr lang="en-US" sz="1125" dirty="0" smtClean="0">
                <a:solidFill>
                  <a:srgbClr val="C00000"/>
                </a:solidFill>
              </a:rPr>
              <a:t>∆401.6</a:t>
            </a:r>
            <a:endParaRPr lang="en-US" sz="1125" dirty="0">
              <a:solidFill>
                <a:srgbClr val="C00000"/>
              </a:solidFill>
            </a:endParaRPr>
          </a:p>
        </p:txBody>
      </p:sp>
      <p:sp>
        <p:nvSpPr>
          <p:cNvPr id="18" name="Right Brace 17"/>
          <p:cNvSpPr/>
          <p:nvPr/>
        </p:nvSpPr>
        <p:spPr bwMode="auto">
          <a:xfrm>
            <a:off x="7239000" y="3281416"/>
            <a:ext cx="228600" cy="1976384"/>
          </a:xfrm>
          <a:prstGeom prst="rightBrace">
            <a:avLst>
              <a:gd name="adj1" fmla="val 8333"/>
              <a:gd name="adj2" fmla="val 48058"/>
            </a:avLst>
          </a:prstGeom>
          <a:noFill/>
          <a:ln w="31750" cap="flat" cmpd="sng" algn="ctr">
            <a:solidFill>
              <a:srgbClr val="C00000"/>
            </a:solidFill>
            <a:prstDash val="solid"/>
            <a:round/>
            <a:headEnd type="none" w="med" len="med"/>
            <a:tailEnd type="none" w="med" len="med"/>
          </a:ln>
          <a:effectLst/>
        </p:spPr>
        <p:txBody>
          <a:bodyPr rot="0" spcFirstLastPara="0" vertOverflow="overflow" horzOverflow="overflow" vert="horz" wrap="square" lIns="57108" tIns="28555" rIns="57108" bIns="28555" numCol="1" spcCol="0" rtlCol="0" fromWordArt="0" anchor="t" anchorCtr="1" forceAA="0" compatLnSpc="1">
            <a:prstTxWarp prst="textNoShape">
              <a:avLst/>
            </a:prstTxWarp>
            <a:spAutoFit/>
          </a:bodyPr>
          <a:lstStyle/>
          <a:p>
            <a:pPr algn="ctr" defTabSz="571500">
              <a:lnSpc>
                <a:spcPct val="95000"/>
              </a:lnSpc>
              <a:spcBef>
                <a:spcPct val="30000"/>
              </a:spcBef>
              <a:buClr>
                <a:schemeClr val="tx1"/>
              </a:buClr>
            </a:pPr>
            <a:endParaRPr lang="en-US" sz="1250" dirty="0">
              <a:solidFill>
                <a:srgbClr val="FFFFFF"/>
              </a:solidFill>
              <a:effectLst>
                <a:outerShdw blurRad="38100" dist="38100" dir="2700000" algn="tl">
                  <a:srgbClr val="000000">
                    <a:alpha val="43137"/>
                  </a:srgbClr>
                </a:outerShdw>
              </a:effectLst>
              <a:latin typeface="Arial Narrow" pitchFamily="34" charset="0"/>
              <a:cs typeface="Arial" charset="0"/>
            </a:endParaRPr>
          </a:p>
        </p:txBody>
      </p:sp>
      <p:sp>
        <p:nvSpPr>
          <p:cNvPr id="3" name="Content Placeholder 2"/>
          <p:cNvSpPr>
            <a:spLocks noGrp="1"/>
          </p:cNvSpPr>
          <p:nvPr>
            <p:ph sz="half" idx="1"/>
          </p:nvPr>
        </p:nvSpPr>
        <p:spPr>
          <a:xfrm>
            <a:off x="228600" y="1828800"/>
            <a:ext cx="4038600" cy="4297364"/>
          </a:xfrm>
        </p:spPr>
        <p:txBody>
          <a:bodyPr/>
          <a:lstStyle/>
          <a:p>
            <a:r>
              <a:rPr lang="en-US" sz="2400" dirty="0"/>
              <a:t>Expandability </a:t>
            </a:r>
            <a:r>
              <a:rPr lang="en-US" sz="2400" dirty="0" smtClean="0"/>
              <a:t>score based adder </a:t>
            </a:r>
            <a:r>
              <a:rPr lang="en-US" sz="2400" dirty="0"/>
              <a:t>doesn’t expand with real systems</a:t>
            </a:r>
          </a:p>
          <a:p>
            <a:r>
              <a:rPr lang="en-US" sz="2400" dirty="0" smtClean="0"/>
              <a:t>The spread for the adder should be close to the spread for real systems</a:t>
            </a:r>
          </a:p>
          <a:p>
            <a:pPr lvl="1"/>
            <a:r>
              <a:rPr lang="en-US" sz="1800" dirty="0" smtClean="0"/>
              <a:t>Spread for DT-1 is ~10x higher</a:t>
            </a:r>
          </a:p>
          <a:p>
            <a:pPr lvl="1"/>
            <a:r>
              <a:rPr lang="en-US" sz="1800" dirty="0" smtClean="0"/>
              <a:t>Spread for DT-2 is ~18x higher</a:t>
            </a:r>
          </a:p>
          <a:p>
            <a:r>
              <a:rPr lang="en-US" sz="2200" dirty="0" smtClean="0"/>
              <a:t>Future TEC improvements will not likely to close this gap</a:t>
            </a:r>
          </a:p>
          <a:p>
            <a:pPr marL="0" indent="0">
              <a:buNone/>
            </a:pPr>
            <a:endParaRPr lang="en-US" sz="1800" dirty="0" smtClean="0"/>
          </a:p>
          <a:p>
            <a:pPr marL="0" indent="0">
              <a:buNone/>
            </a:pPr>
            <a:r>
              <a:rPr lang="en-US" sz="1800" dirty="0" smtClean="0"/>
              <a:t>Base </a:t>
            </a:r>
            <a:r>
              <a:rPr lang="en-US" sz="1800" dirty="0"/>
              <a:t>TEC = Measured TEC – CEC Adders</a:t>
            </a:r>
          </a:p>
          <a:p>
            <a:pPr marL="0" indent="0">
              <a:buNone/>
            </a:pPr>
            <a:endParaRPr lang="en-US" sz="2400" dirty="0"/>
          </a:p>
          <a:p>
            <a:endParaRPr lang="en-US" sz="3200" dirty="0"/>
          </a:p>
        </p:txBody>
      </p:sp>
      <p:sp>
        <p:nvSpPr>
          <p:cNvPr id="21" name="Right Brace 20"/>
          <p:cNvSpPr/>
          <p:nvPr/>
        </p:nvSpPr>
        <p:spPr bwMode="auto">
          <a:xfrm>
            <a:off x="8347997" y="3281416"/>
            <a:ext cx="262603" cy="2052584"/>
          </a:xfrm>
          <a:prstGeom prst="rightBrace">
            <a:avLst>
              <a:gd name="adj1" fmla="val 8333"/>
              <a:gd name="adj2" fmla="val 48058"/>
            </a:avLst>
          </a:prstGeom>
          <a:noFill/>
          <a:ln w="31750" cap="flat" cmpd="sng" algn="ctr">
            <a:solidFill>
              <a:srgbClr val="C00000"/>
            </a:solidFill>
            <a:prstDash val="solid"/>
            <a:round/>
            <a:headEnd type="none" w="med" len="med"/>
            <a:tailEnd type="none" w="med" len="med"/>
          </a:ln>
          <a:effectLst/>
        </p:spPr>
        <p:txBody>
          <a:bodyPr rot="0" spcFirstLastPara="0" vertOverflow="overflow" horzOverflow="overflow" vert="horz" wrap="square" lIns="57108" tIns="28555" rIns="57108" bIns="28555" numCol="1" spcCol="0" rtlCol="0" fromWordArt="0" anchor="t" anchorCtr="1" forceAA="0" compatLnSpc="1">
            <a:prstTxWarp prst="textNoShape">
              <a:avLst/>
            </a:prstTxWarp>
            <a:spAutoFit/>
          </a:bodyPr>
          <a:lstStyle/>
          <a:p>
            <a:pPr algn="ctr" defTabSz="571500">
              <a:lnSpc>
                <a:spcPct val="95000"/>
              </a:lnSpc>
              <a:spcBef>
                <a:spcPct val="30000"/>
              </a:spcBef>
              <a:buClr>
                <a:schemeClr val="tx1"/>
              </a:buClr>
            </a:pPr>
            <a:endParaRPr lang="en-US" sz="1250" dirty="0">
              <a:solidFill>
                <a:srgbClr val="FFFFFF"/>
              </a:solidFill>
              <a:effectLst>
                <a:outerShdw blurRad="38100" dist="38100" dir="2700000" algn="tl">
                  <a:srgbClr val="000000">
                    <a:alpha val="43137"/>
                  </a:srgbClr>
                </a:outerShdw>
              </a:effectLst>
              <a:latin typeface="Arial Narrow" pitchFamily="34" charset="0"/>
              <a:cs typeface="Arial" charset="0"/>
            </a:endParaRPr>
          </a:p>
        </p:txBody>
      </p:sp>
      <p:sp>
        <p:nvSpPr>
          <p:cNvPr id="4" name="Left Brace 3"/>
          <p:cNvSpPr/>
          <p:nvPr/>
        </p:nvSpPr>
        <p:spPr>
          <a:xfrm>
            <a:off x="6705600" y="3281416"/>
            <a:ext cx="185296" cy="985784"/>
          </a:xfrm>
          <a:prstGeom prst="leftBrace">
            <a:avLst/>
          </a:prstGeom>
          <a:ln w="25400">
            <a:solidFill>
              <a:srgbClr val="0066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2" name="Left Brace 21"/>
          <p:cNvSpPr/>
          <p:nvPr/>
        </p:nvSpPr>
        <p:spPr>
          <a:xfrm>
            <a:off x="7785254" y="3208362"/>
            <a:ext cx="138439" cy="1058837"/>
          </a:xfrm>
          <a:prstGeom prst="leftBrace">
            <a:avLst/>
          </a:prstGeom>
          <a:ln w="25400">
            <a:solidFill>
              <a:srgbClr val="0066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3" name="TextBox 22"/>
          <p:cNvSpPr txBox="1"/>
          <p:nvPr/>
        </p:nvSpPr>
        <p:spPr>
          <a:xfrm>
            <a:off x="7348879" y="3505200"/>
            <a:ext cx="575921" cy="265457"/>
          </a:xfrm>
          <a:prstGeom prst="rect">
            <a:avLst/>
          </a:prstGeom>
          <a:noFill/>
        </p:spPr>
        <p:txBody>
          <a:bodyPr wrap="square" rtlCol="0">
            <a:spAutoFit/>
          </a:bodyPr>
          <a:lstStyle/>
          <a:p>
            <a:r>
              <a:rPr lang="en-US" sz="1125" dirty="0" smtClean="0">
                <a:solidFill>
                  <a:srgbClr val="006600"/>
                </a:solidFill>
              </a:rPr>
              <a:t>∆79.2</a:t>
            </a:r>
            <a:endParaRPr lang="en-US" sz="1125" dirty="0">
              <a:solidFill>
                <a:srgbClr val="006600"/>
              </a:solidFill>
            </a:endParaRPr>
          </a:p>
        </p:txBody>
      </p:sp>
      <p:sp>
        <p:nvSpPr>
          <p:cNvPr id="24" name="TextBox 23"/>
          <p:cNvSpPr txBox="1"/>
          <p:nvPr/>
        </p:nvSpPr>
        <p:spPr>
          <a:xfrm>
            <a:off x="6324600" y="3505200"/>
            <a:ext cx="575921" cy="265457"/>
          </a:xfrm>
          <a:prstGeom prst="rect">
            <a:avLst/>
          </a:prstGeom>
          <a:noFill/>
        </p:spPr>
        <p:txBody>
          <a:bodyPr wrap="square" rtlCol="0">
            <a:spAutoFit/>
          </a:bodyPr>
          <a:lstStyle/>
          <a:p>
            <a:r>
              <a:rPr lang="en-US" sz="1125" dirty="0" smtClean="0">
                <a:solidFill>
                  <a:srgbClr val="006600"/>
                </a:solidFill>
              </a:rPr>
              <a:t>∆8.5</a:t>
            </a:r>
            <a:endParaRPr lang="en-US" sz="1125" dirty="0">
              <a:solidFill>
                <a:srgbClr val="006600"/>
              </a:solidFill>
            </a:endParaRPr>
          </a:p>
        </p:txBody>
      </p:sp>
    </p:spTree>
    <p:extLst>
      <p:ext uri="{BB962C8B-B14F-4D97-AF65-F5344CB8AC3E}">
        <p14:creationId xmlns:p14="http://schemas.microsoft.com/office/powerpoint/2010/main" val="23377890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Categories, Target setting, adders, and incentives</a:t>
            </a:r>
            <a:endParaRPr lang="en-US" dirty="0"/>
          </a:p>
        </p:txBody>
      </p:sp>
      <p:sp>
        <p:nvSpPr>
          <p:cNvPr id="4" name="Slide Number Placeholder 3"/>
          <p:cNvSpPr>
            <a:spLocks noGrp="1"/>
          </p:cNvSpPr>
          <p:nvPr>
            <p:ph type="sldNum" sz="quarter" idx="12"/>
          </p:nvPr>
        </p:nvSpPr>
        <p:spPr/>
        <p:txBody>
          <a:bodyPr/>
          <a:lstStyle/>
          <a:p>
            <a:pPr>
              <a:defRPr/>
            </a:pPr>
            <a:fld id="{EF35E9AF-EAF2-4009-9820-A1CD29A588C9}" type="slidenum">
              <a:rPr lang="en-US" smtClean="0"/>
              <a:pPr>
                <a:defRPr/>
              </a:pPr>
              <a:t>6</a:t>
            </a:fld>
            <a:endParaRPr lang="en-US" dirty="0"/>
          </a:p>
        </p:txBody>
      </p:sp>
    </p:spTree>
    <p:extLst>
      <p:ext uri="{BB962C8B-B14F-4D97-AF65-F5344CB8AC3E}">
        <p14:creationId xmlns:p14="http://schemas.microsoft.com/office/powerpoint/2010/main" val="15337751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659"/>
            <a:ext cx="8229600" cy="673141"/>
          </a:xfrm>
        </p:spPr>
        <p:txBody>
          <a:bodyPr/>
          <a:lstStyle/>
          <a:p>
            <a:r>
              <a:rPr lang="en-US" sz="3200" dirty="0" smtClean="0"/>
              <a:t>Expandability vs. Categorization - I</a:t>
            </a:r>
            <a:endParaRPr lang="en-US" sz="3200" dirty="0"/>
          </a:p>
        </p:txBody>
      </p:sp>
      <p:sp>
        <p:nvSpPr>
          <p:cNvPr id="3" name="Content Placeholder 2"/>
          <p:cNvSpPr>
            <a:spLocks noGrp="1"/>
          </p:cNvSpPr>
          <p:nvPr>
            <p:ph sz="half" idx="1"/>
          </p:nvPr>
        </p:nvSpPr>
        <p:spPr>
          <a:xfrm>
            <a:off x="457200" y="609600"/>
            <a:ext cx="4038600" cy="5943600"/>
          </a:xfrm>
        </p:spPr>
        <p:txBody>
          <a:bodyPr/>
          <a:lstStyle/>
          <a:p>
            <a:pPr marL="0" indent="0" algn="ctr">
              <a:buNone/>
            </a:pPr>
            <a:r>
              <a:rPr lang="en-US" sz="2400" u="sng" dirty="0" smtClean="0"/>
              <a:t>Expandability</a:t>
            </a:r>
          </a:p>
          <a:p>
            <a:pPr marL="0" indent="0">
              <a:buNone/>
            </a:pPr>
            <a:r>
              <a:rPr lang="en-US" sz="1800" dirty="0" smtClean="0"/>
              <a:t>Pros:</a:t>
            </a:r>
          </a:p>
          <a:p>
            <a:pPr lvl="0"/>
            <a:r>
              <a:rPr lang="en-US" sz="1400" dirty="0" smtClean="0"/>
              <a:t>Expandability </a:t>
            </a:r>
            <a:r>
              <a:rPr lang="en-US" sz="1400" dirty="0"/>
              <a:t>score recognizes </a:t>
            </a:r>
            <a:r>
              <a:rPr lang="en-US" sz="1400" b="1" dirty="0"/>
              <a:t>power supply provisioning</a:t>
            </a:r>
            <a:r>
              <a:rPr lang="en-US" sz="1400" dirty="0"/>
              <a:t> based on higher capability configurations by providing scalability to the TEC </a:t>
            </a:r>
            <a:r>
              <a:rPr lang="en-US" sz="1400" dirty="0" smtClean="0"/>
              <a:t>requirement</a:t>
            </a:r>
            <a:endParaRPr lang="en-US" sz="1400" dirty="0"/>
          </a:p>
          <a:p>
            <a:pPr lvl="0"/>
            <a:r>
              <a:rPr lang="en-US" sz="1400" dirty="0" smtClean="0"/>
              <a:t>Potential to move from multiple categories to a </a:t>
            </a:r>
            <a:r>
              <a:rPr lang="en-US" sz="1400" b="1" dirty="0"/>
              <a:t>single desktop category </a:t>
            </a:r>
            <a:r>
              <a:rPr lang="en-US" sz="1400" dirty="0"/>
              <a:t>with one </a:t>
            </a:r>
            <a:r>
              <a:rPr lang="en-US" sz="1400" dirty="0" smtClean="0"/>
              <a:t>base TEC  </a:t>
            </a:r>
            <a:r>
              <a:rPr lang="en-US" sz="1400" dirty="0"/>
              <a:t>limit</a:t>
            </a:r>
            <a:r>
              <a:rPr lang="en-US" sz="1400" dirty="0" smtClean="0"/>
              <a:t>.</a:t>
            </a:r>
          </a:p>
          <a:p>
            <a:pPr lvl="0"/>
            <a:r>
              <a:rPr lang="en-US" sz="1400" b="1" dirty="0"/>
              <a:t>Easier </a:t>
            </a:r>
            <a:r>
              <a:rPr lang="en-US" sz="1400" b="1" dirty="0" smtClean="0"/>
              <a:t>to </a:t>
            </a:r>
            <a:r>
              <a:rPr lang="en-US" sz="1400" b="1" dirty="0"/>
              <a:t>verify </a:t>
            </a:r>
            <a:r>
              <a:rPr lang="en-US" sz="1400" dirty="0"/>
              <a:t>from a market </a:t>
            </a:r>
            <a:r>
              <a:rPr lang="en-US" sz="1400" dirty="0" smtClean="0"/>
              <a:t>surveillance - just </a:t>
            </a:r>
            <a:r>
              <a:rPr lang="en-US" sz="1400" dirty="0"/>
              <a:t>need to look at the spec </a:t>
            </a:r>
            <a:r>
              <a:rPr lang="en-US" sz="1400" dirty="0" smtClean="0"/>
              <a:t>sheet (see test con)</a:t>
            </a:r>
          </a:p>
          <a:p>
            <a:pPr marL="0" indent="0">
              <a:buNone/>
            </a:pPr>
            <a:r>
              <a:rPr lang="en-US" sz="1800" dirty="0" smtClean="0"/>
              <a:t>Cons</a:t>
            </a:r>
            <a:r>
              <a:rPr lang="en-US" sz="1800" dirty="0"/>
              <a:t>:</a:t>
            </a:r>
          </a:p>
          <a:p>
            <a:r>
              <a:rPr lang="en-US" sz="1400" b="1" dirty="0" smtClean="0"/>
              <a:t>Current proposal is very preliminary </a:t>
            </a:r>
            <a:r>
              <a:rPr lang="en-US" sz="1400" dirty="0" smtClean="0"/>
              <a:t>– does not fully account for current form factor differentiation</a:t>
            </a:r>
            <a:r>
              <a:rPr lang="en-US" sz="1100" dirty="0" smtClean="0"/>
              <a:t>(does </a:t>
            </a:r>
            <a:r>
              <a:rPr lang="en-US" sz="1100" dirty="0"/>
              <a:t>not consider </a:t>
            </a:r>
            <a:r>
              <a:rPr lang="en-US" sz="1100" dirty="0" smtClean="0"/>
              <a:t>soldered </a:t>
            </a:r>
            <a:r>
              <a:rPr lang="en-US" sz="1100" dirty="0"/>
              <a:t>down components with the same capabilities…e.g.  a </a:t>
            </a:r>
            <a:r>
              <a:rPr lang="en-US" sz="1100" dirty="0" smtClean="0"/>
              <a:t>PCIe </a:t>
            </a:r>
            <a:r>
              <a:rPr lang="en-US" sz="1100" dirty="0"/>
              <a:t>x 16 soldered down </a:t>
            </a:r>
            <a:r>
              <a:rPr lang="en-US" sz="1100" dirty="0" smtClean="0"/>
              <a:t>w/o a </a:t>
            </a:r>
            <a:r>
              <a:rPr lang="en-US" sz="1100" dirty="0"/>
              <a:t>physical </a:t>
            </a:r>
            <a:r>
              <a:rPr lang="en-US" sz="1100" dirty="0" smtClean="0"/>
              <a:t>slot)</a:t>
            </a:r>
            <a:endParaRPr lang="en-US" sz="1100" dirty="0"/>
          </a:p>
          <a:p>
            <a:r>
              <a:rPr lang="en-US" sz="1400" b="1" dirty="0" smtClean="0"/>
              <a:t>Does not scale </a:t>
            </a:r>
            <a:r>
              <a:rPr lang="en-US" sz="1400" dirty="0"/>
              <a:t>Expandability score acknowledges the </a:t>
            </a:r>
            <a:r>
              <a:rPr lang="en-US" sz="1400" dirty="0" smtClean="0"/>
              <a:t>presence </a:t>
            </a:r>
            <a:r>
              <a:rPr lang="en-US" sz="1400" dirty="0"/>
              <a:t>of additional motherboard components by accounting for it in PSU sizing, but the expandability score itself does not sufficiently scale to cover the additional power required by the component itself, e.g. additional NICs, discrete SATA controllers, discrete USB controllers, </a:t>
            </a:r>
            <a:r>
              <a:rPr lang="en-US" sz="1400" dirty="0" smtClean="0"/>
              <a:t>PCIe </a:t>
            </a:r>
            <a:r>
              <a:rPr lang="en-US" sz="1400" dirty="0"/>
              <a:t>switches, premium audio, </a:t>
            </a:r>
            <a:r>
              <a:rPr lang="en-US" sz="1400" dirty="0" smtClean="0"/>
              <a:t>etc.</a:t>
            </a:r>
          </a:p>
          <a:p>
            <a:pPr marL="0" indent="0">
              <a:buNone/>
            </a:pPr>
            <a:endParaRPr lang="en-US" sz="1400" dirty="0"/>
          </a:p>
        </p:txBody>
      </p:sp>
      <p:sp>
        <p:nvSpPr>
          <p:cNvPr id="4" name="Content Placeholder 3"/>
          <p:cNvSpPr>
            <a:spLocks noGrp="1"/>
          </p:cNvSpPr>
          <p:nvPr>
            <p:ph sz="half" idx="2"/>
          </p:nvPr>
        </p:nvSpPr>
        <p:spPr>
          <a:xfrm>
            <a:off x="4648200" y="609600"/>
            <a:ext cx="4038600" cy="6019800"/>
          </a:xfrm>
        </p:spPr>
        <p:txBody>
          <a:bodyPr/>
          <a:lstStyle/>
          <a:p>
            <a:pPr marL="0" indent="0" algn="ctr">
              <a:buNone/>
            </a:pPr>
            <a:r>
              <a:rPr lang="en-US" sz="2400" u="sng" dirty="0" smtClean="0"/>
              <a:t>Categorization</a:t>
            </a:r>
          </a:p>
          <a:p>
            <a:pPr marL="0" lvl="0" indent="0">
              <a:buNone/>
            </a:pPr>
            <a:r>
              <a:rPr lang="en-US" sz="1800" dirty="0">
                <a:solidFill>
                  <a:prstClr val="black"/>
                </a:solidFill>
              </a:rPr>
              <a:t>Pros:</a:t>
            </a:r>
          </a:p>
          <a:p>
            <a:pPr lvl="0"/>
            <a:r>
              <a:rPr lang="en-US" sz="1400" b="1" dirty="0" smtClean="0">
                <a:solidFill>
                  <a:prstClr val="black"/>
                </a:solidFill>
              </a:rPr>
              <a:t>Target setting based on comparing like products </a:t>
            </a:r>
            <a:r>
              <a:rPr lang="en-US" sz="1400" dirty="0" smtClean="0">
                <a:solidFill>
                  <a:prstClr val="black"/>
                </a:solidFill>
              </a:rPr>
              <a:t>within each category</a:t>
            </a:r>
          </a:p>
          <a:p>
            <a:pPr lvl="0"/>
            <a:r>
              <a:rPr lang="en-US" sz="1400" dirty="0" smtClean="0">
                <a:solidFill>
                  <a:prstClr val="black"/>
                </a:solidFill>
              </a:rPr>
              <a:t>Internationally adopted system – allows </a:t>
            </a:r>
            <a:r>
              <a:rPr lang="en-US" sz="1400" b="1" dirty="0" smtClean="0">
                <a:solidFill>
                  <a:prstClr val="black"/>
                </a:solidFill>
              </a:rPr>
              <a:t>global convergence </a:t>
            </a:r>
            <a:r>
              <a:rPr lang="en-US" sz="1400" dirty="0" smtClean="0">
                <a:solidFill>
                  <a:prstClr val="black"/>
                </a:solidFill>
              </a:rPr>
              <a:t>on the approach</a:t>
            </a:r>
          </a:p>
          <a:p>
            <a:pPr lvl="0"/>
            <a:r>
              <a:rPr lang="en-US" sz="1400" dirty="0" smtClean="0">
                <a:solidFill>
                  <a:prstClr val="black"/>
                </a:solidFill>
              </a:rPr>
              <a:t>Enables industry to design &amp; manufacture products for </a:t>
            </a:r>
            <a:r>
              <a:rPr lang="en-US" sz="1400" b="1" dirty="0" smtClean="0">
                <a:solidFill>
                  <a:prstClr val="black"/>
                </a:solidFill>
              </a:rPr>
              <a:t>global markets </a:t>
            </a:r>
            <a:r>
              <a:rPr lang="en-US" sz="1400" dirty="0" smtClean="0">
                <a:solidFill>
                  <a:prstClr val="black"/>
                </a:solidFill>
              </a:rPr>
              <a:t>using common approach</a:t>
            </a:r>
          </a:p>
          <a:p>
            <a:pPr lvl="0"/>
            <a:r>
              <a:rPr lang="en-US" sz="1400" b="1" dirty="0" smtClean="0">
                <a:solidFill>
                  <a:prstClr val="black"/>
                </a:solidFill>
              </a:rPr>
              <a:t>Reduces the number of adders </a:t>
            </a:r>
            <a:r>
              <a:rPr lang="en-US" sz="1400" dirty="0" smtClean="0">
                <a:solidFill>
                  <a:prstClr val="black"/>
                </a:solidFill>
              </a:rPr>
              <a:t>to a manageable number</a:t>
            </a:r>
          </a:p>
          <a:p>
            <a:pPr lvl="0"/>
            <a:r>
              <a:rPr lang="en-US" sz="1400" b="1" dirty="0" smtClean="0">
                <a:solidFill>
                  <a:prstClr val="black"/>
                </a:solidFill>
              </a:rPr>
              <a:t>Scalable category criteria </a:t>
            </a:r>
            <a:r>
              <a:rPr lang="en-US" sz="1400" dirty="0" smtClean="0">
                <a:solidFill>
                  <a:prstClr val="black"/>
                </a:solidFill>
              </a:rPr>
              <a:t>provides implementation flexibility, headroom for configuration variation and  allows for future innovation based on future I/O bandwidth</a:t>
            </a:r>
          </a:p>
          <a:p>
            <a:pPr lvl="0"/>
            <a:endParaRPr lang="en-US" sz="1400" dirty="0">
              <a:solidFill>
                <a:prstClr val="black"/>
              </a:solidFill>
            </a:endParaRPr>
          </a:p>
          <a:p>
            <a:pPr marL="0" lvl="0" indent="0">
              <a:buNone/>
            </a:pPr>
            <a:r>
              <a:rPr lang="en-US" sz="1800" dirty="0">
                <a:solidFill>
                  <a:prstClr val="black"/>
                </a:solidFill>
              </a:rPr>
              <a:t>Cons:</a:t>
            </a:r>
          </a:p>
          <a:p>
            <a:pPr lvl="0"/>
            <a:r>
              <a:rPr lang="en-US" sz="1400" dirty="0" smtClean="0">
                <a:solidFill>
                  <a:prstClr val="black"/>
                </a:solidFill>
              </a:rPr>
              <a:t>Current category criteria based on </a:t>
            </a:r>
            <a:r>
              <a:rPr lang="en-US" sz="1400" b="1" dirty="0" smtClean="0">
                <a:solidFill>
                  <a:prstClr val="black"/>
                </a:solidFill>
              </a:rPr>
              <a:t>performance score </a:t>
            </a:r>
            <a:r>
              <a:rPr lang="en-US" sz="1400" dirty="0" smtClean="0">
                <a:solidFill>
                  <a:prstClr val="black"/>
                </a:solidFill>
              </a:rPr>
              <a:t>is no longer scalable (Industry proposing alternative category proposal based on I/O BW)</a:t>
            </a:r>
          </a:p>
          <a:p>
            <a:pPr lvl="0"/>
            <a:r>
              <a:rPr lang="en-US" sz="1400" b="1" dirty="0" smtClean="0">
                <a:solidFill>
                  <a:prstClr val="black"/>
                </a:solidFill>
              </a:rPr>
              <a:t>Perception of loop holes </a:t>
            </a:r>
            <a:r>
              <a:rPr lang="en-US" sz="1400" dirty="0" smtClean="0">
                <a:solidFill>
                  <a:prstClr val="black"/>
                </a:solidFill>
              </a:rPr>
              <a:t>and overly generous headroom (this can be managed based on data and accounting for form factor differentiation, technology feasibility, and cost)</a:t>
            </a:r>
            <a:endParaRPr lang="en-US" sz="1200" dirty="0">
              <a:solidFill>
                <a:prstClr val="black"/>
              </a:solidFill>
            </a:endParaRPr>
          </a:p>
          <a:p>
            <a:pPr marL="0" indent="0" algn="ctr">
              <a:buNone/>
            </a:pPr>
            <a:endParaRPr lang="en-US" sz="2400" dirty="0"/>
          </a:p>
        </p:txBody>
      </p:sp>
      <p:sp>
        <p:nvSpPr>
          <p:cNvPr id="5" name="Slide Number Placeholder 4"/>
          <p:cNvSpPr>
            <a:spLocks noGrp="1"/>
          </p:cNvSpPr>
          <p:nvPr>
            <p:ph type="sldNum" sz="quarter" idx="12"/>
          </p:nvPr>
        </p:nvSpPr>
        <p:spPr/>
        <p:txBody>
          <a:bodyPr/>
          <a:lstStyle/>
          <a:p>
            <a:pPr>
              <a:defRPr/>
            </a:pPr>
            <a:fld id="{A14FF80B-81CC-444A-8857-B15A0125934C}" type="slidenum">
              <a:rPr lang="en-US" smtClean="0"/>
              <a:pPr>
                <a:defRPr/>
              </a:pPr>
              <a:t>7</a:t>
            </a:fld>
            <a:endParaRPr lang="en-US" dirty="0"/>
          </a:p>
        </p:txBody>
      </p:sp>
    </p:spTree>
    <p:extLst>
      <p:ext uri="{BB962C8B-B14F-4D97-AF65-F5344CB8AC3E}">
        <p14:creationId xmlns:p14="http://schemas.microsoft.com/office/powerpoint/2010/main" val="26765551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659"/>
            <a:ext cx="8229600" cy="673141"/>
          </a:xfrm>
        </p:spPr>
        <p:txBody>
          <a:bodyPr/>
          <a:lstStyle/>
          <a:p>
            <a:r>
              <a:rPr lang="en-US" sz="3200" dirty="0" smtClean="0"/>
              <a:t>Expandability vs. Categorization - II</a:t>
            </a:r>
            <a:endParaRPr lang="en-US" sz="3200" dirty="0"/>
          </a:p>
        </p:txBody>
      </p:sp>
      <p:sp>
        <p:nvSpPr>
          <p:cNvPr id="3" name="Content Placeholder 2"/>
          <p:cNvSpPr>
            <a:spLocks noGrp="1"/>
          </p:cNvSpPr>
          <p:nvPr>
            <p:ph sz="half" idx="1"/>
          </p:nvPr>
        </p:nvSpPr>
        <p:spPr>
          <a:xfrm>
            <a:off x="457200" y="609600"/>
            <a:ext cx="4038600" cy="5638800"/>
          </a:xfrm>
        </p:spPr>
        <p:txBody>
          <a:bodyPr/>
          <a:lstStyle/>
          <a:p>
            <a:pPr marL="0" indent="0" algn="ctr">
              <a:buNone/>
            </a:pPr>
            <a:r>
              <a:rPr lang="en-US" sz="2400" u="sng" dirty="0" smtClean="0"/>
              <a:t>Expandability</a:t>
            </a:r>
          </a:p>
          <a:p>
            <a:pPr marL="0" indent="0">
              <a:buNone/>
            </a:pPr>
            <a:r>
              <a:rPr lang="en-US" sz="1800" dirty="0" smtClean="0"/>
              <a:t>Cons:</a:t>
            </a:r>
            <a:endParaRPr lang="en-US" sz="1400" dirty="0" smtClean="0"/>
          </a:p>
          <a:p>
            <a:r>
              <a:rPr lang="en-US" sz="1400" b="1" dirty="0"/>
              <a:t>DT configuration complexity </a:t>
            </a:r>
            <a:r>
              <a:rPr lang="en-US" sz="1400" dirty="0"/>
              <a:t>makes it challenging to develop an all inclusive “Expandability Score”. There is no mechanism to adopt future power delivery requirements into expandability score, e.g. adding wireless charging dock to an AIO base would factor in the PSU sizing but there’s nothing in expandability score that would tell us how to do this</a:t>
            </a:r>
            <a:r>
              <a:rPr lang="en-US" sz="1400" dirty="0" smtClean="0"/>
              <a:t>.</a:t>
            </a:r>
            <a:endParaRPr lang="en-US" sz="1400" b="1" dirty="0" smtClean="0"/>
          </a:p>
          <a:p>
            <a:pPr lvl="0"/>
            <a:r>
              <a:rPr lang="en-US" sz="1400" b="1" dirty="0" smtClean="0"/>
              <a:t>Implementation: </a:t>
            </a:r>
            <a:r>
              <a:rPr lang="en-US" sz="1400" dirty="0"/>
              <a:t>M</a:t>
            </a:r>
            <a:r>
              <a:rPr lang="en-US" sz="1400" dirty="0" smtClean="0"/>
              <a:t>ore difficult </a:t>
            </a:r>
            <a:r>
              <a:rPr lang="en-US" sz="1400" dirty="0"/>
              <a:t>to test </a:t>
            </a:r>
            <a:r>
              <a:rPr lang="en-US" sz="1400" dirty="0" smtClean="0"/>
              <a:t>and verify the </a:t>
            </a:r>
            <a:r>
              <a:rPr lang="en-US" sz="1400" dirty="0"/>
              <a:t>“Expandability Score” for a given </a:t>
            </a:r>
            <a:r>
              <a:rPr lang="en-US" sz="1400" dirty="0" smtClean="0"/>
              <a:t>system and to </a:t>
            </a:r>
            <a:r>
              <a:rPr lang="en-US" sz="1400" dirty="0"/>
              <a:t>correctly identify/control the distribution of configurations that may not comply with the </a:t>
            </a:r>
            <a:r>
              <a:rPr lang="en-US" sz="1400" dirty="0" smtClean="0"/>
              <a:t>limits (definition implies populated slots/ports vs. scoring refers to slots/ports present but not necessary populated)</a:t>
            </a:r>
            <a:endParaRPr lang="en-US" sz="1400" dirty="0"/>
          </a:p>
          <a:p>
            <a:r>
              <a:rPr lang="en-US" sz="1400" b="1" dirty="0" smtClean="0"/>
              <a:t>Adoption:</a:t>
            </a:r>
            <a:r>
              <a:rPr lang="en-US" sz="1400" dirty="0" smtClean="0"/>
              <a:t> WW regulators may </a:t>
            </a:r>
            <a:r>
              <a:rPr lang="en-US" sz="1400" dirty="0"/>
              <a:t>not accept the “Expandability Score” </a:t>
            </a:r>
            <a:r>
              <a:rPr lang="en-US" sz="1400" dirty="0" smtClean="0"/>
              <a:t>and </a:t>
            </a:r>
            <a:r>
              <a:rPr lang="en-US" sz="1400" dirty="0"/>
              <a:t>stay with the category approach they now use.  D</a:t>
            </a:r>
            <a:r>
              <a:rPr lang="en-US" sz="1400" dirty="0" smtClean="0"/>
              <a:t>ifferent </a:t>
            </a:r>
            <a:r>
              <a:rPr lang="en-US" sz="1400" dirty="0"/>
              <a:t>energy compliance methods for different regions </a:t>
            </a:r>
            <a:r>
              <a:rPr lang="en-US" sz="1400" dirty="0" smtClean="0"/>
              <a:t>increase cost and risk.</a:t>
            </a:r>
            <a:endParaRPr lang="en-US" sz="1400" dirty="0"/>
          </a:p>
          <a:p>
            <a:pPr marL="0" indent="0">
              <a:buNone/>
            </a:pPr>
            <a:endParaRPr lang="en-US" sz="1400" dirty="0"/>
          </a:p>
        </p:txBody>
      </p:sp>
      <p:sp>
        <p:nvSpPr>
          <p:cNvPr id="4" name="Content Placeholder 3"/>
          <p:cNvSpPr>
            <a:spLocks noGrp="1"/>
          </p:cNvSpPr>
          <p:nvPr>
            <p:ph sz="half" idx="2"/>
          </p:nvPr>
        </p:nvSpPr>
        <p:spPr>
          <a:xfrm>
            <a:off x="4648200" y="609600"/>
            <a:ext cx="4038600" cy="5486400"/>
          </a:xfrm>
        </p:spPr>
        <p:txBody>
          <a:bodyPr/>
          <a:lstStyle/>
          <a:p>
            <a:pPr marL="0" indent="0" algn="ctr">
              <a:buNone/>
            </a:pPr>
            <a:r>
              <a:rPr lang="en-US" sz="2000" u="sng" dirty="0" smtClean="0"/>
              <a:t>Categorization</a:t>
            </a:r>
          </a:p>
          <a:p>
            <a:pPr marL="0" lvl="0" indent="0">
              <a:buNone/>
            </a:pPr>
            <a:r>
              <a:rPr lang="en-US" sz="1800" dirty="0">
                <a:solidFill>
                  <a:prstClr val="black"/>
                </a:solidFill>
              </a:rPr>
              <a:t>Cons</a:t>
            </a:r>
            <a:r>
              <a:rPr lang="en-US" sz="1800" dirty="0" smtClean="0">
                <a:solidFill>
                  <a:prstClr val="black"/>
                </a:solidFill>
              </a:rPr>
              <a:t>:</a:t>
            </a:r>
            <a:endParaRPr lang="en-US" sz="1400" dirty="0">
              <a:solidFill>
                <a:prstClr val="black"/>
              </a:solidFill>
            </a:endParaRPr>
          </a:p>
          <a:p>
            <a:pPr lvl="0"/>
            <a:r>
              <a:rPr lang="en-US" sz="1400" b="1" dirty="0" smtClean="0">
                <a:solidFill>
                  <a:prstClr val="black"/>
                </a:solidFill>
              </a:rPr>
              <a:t>Not easy to figure out I/O </a:t>
            </a:r>
            <a:r>
              <a:rPr lang="en-US" sz="1400" b="1" dirty="0">
                <a:solidFill>
                  <a:prstClr val="black"/>
                </a:solidFill>
              </a:rPr>
              <a:t>bandwidth </a:t>
            </a:r>
            <a:r>
              <a:rPr lang="en-US" sz="1400" dirty="0" smtClean="0">
                <a:solidFill>
                  <a:prstClr val="black"/>
                </a:solidFill>
              </a:rPr>
              <a:t>from a market surveillance  (this could </a:t>
            </a:r>
            <a:r>
              <a:rPr lang="en-US" sz="1400" dirty="0">
                <a:solidFill>
                  <a:prstClr val="black"/>
                </a:solidFill>
              </a:rPr>
              <a:t>be easily mitigated by manufacturers providing the </a:t>
            </a:r>
            <a:r>
              <a:rPr lang="en-US" sz="1400" dirty="0" smtClean="0">
                <a:solidFill>
                  <a:prstClr val="black"/>
                </a:solidFill>
              </a:rPr>
              <a:t>information) </a:t>
            </a:r>
            <a:endParaRPr lang="en-US" sz="2000" dirty="0"/>
          </a:p>
        </p:txBody>
      </p:sp>
      <p:sp>
        <p:nvSpPr>
          <p:cNvPr id="5" name="Slide Number Placeholder 4"/>
          <p:cNvSpPr>
            <a:spLocks noGrp="1"/>
          </p:cNvSpPr>
          <p:nvPr>
            <p:ph type="sldNum" sz="quarter" idx="12"/>
          </p:nvPr>
        </p:nvSpPr>
        <p:spPr/>
        <p:txBody>
          <a:bodyPr/>
          <a:lstStyle/>
          <a:p>
            <a:pPr>
              <a:defRPr/>
            </a:pPr>
            <a:fld id="{A14FF80B-81CC-444A-8857-B15A0125934C}" type="slidenum">
              <a:rPr lang="en-US" smtClean="0"/>
              <a:pPr>
                <a:defRPr/>
              </a:pPr>
              <a:t>8</a:t>
            </a:fld>
            <a:endParaRPr lang="en-US" dirty="0"/>
          </a:p>
        </p:txBody>
      </p:sp>
      <p:sp>
        <p:nvSpPr>
          <p:cNvPr id="6" name="Rounded Rectangle 5"/>
          <p:cNvSpPr/>
          <p:nvPr/>
        </p:nvSpPr>
        <p:spPr>
          <a:xfrm>
            <a:off x="152400" y="6324600"/>
            <a:ext cx="8839200" cy="381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t>Expandability score is a good start but not ready for regulatory approach (CEC MEPs)</a:t>
            </a:r>
            <a:endParaRPr lang="en-US" sz="1600" b="1" dirty="0"/>
          </a:p>
        </p:txBody>
      </p:sp>
    </p:spTree>
    <p:extLst>
      <p:ext uri="{BB962C8B-B14F-4D97-AF65-F5344CB8AC3E}">
        <p14:creationId xmlns:p14="http://schemas.microsoft.com/office/powerpoint/2010/main" val="3664919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610600" cy="715962"/>
          </a:xfrm>
        </p:spPr>
        <p:txBody>
          <a:bodyPr>
            <a:noAutofit/>
          </a:bodyPr>
          <a:lstStyle/>
          <a:p>
            <a:r>
              <a:rPr lang="en-US" sz="2800" b="1" dirty="0" smtClean="0"/>
              <a:t>CEC Staff Draft 2 Proposal – Concerns &amp; Opportunities</a:t>
            </a:r>
            <a:endParaRPr lang="en-US" sz="2800" b="1" dirty="0"/>
          </a:p>
        </p:txBody>
      </p:sp>
      <p:sp>
        <p:nvSpPr>
          <p:cNvPr id="3" name="Content Placeholder 2"/>
          <p:cNvSpPr>
            <a:spLocks noGrp="1"/>
          </p:cNvSpPr>
          <p:nvPr>
            <p:ph idx="1"/>
          </p:nvPr>
        </p:nvSpPr>
        <p:spPr>
          <a:xfrm>
            <a:off x="457200" y="990600"/>
            <a:ext cx="8229600" cy="5181600"/>
          </a:xfrm>
        </p:spPr>
        <p:txBody>
          <a:bodyPr>
            <a:normAutofit fontScale="92500" lnSpcReduction="20000"/>
          </a:bodyPr>
          <a:lstStyle/>
          <a:p>
            <a:r>
              <a:rPr lang="en-US" sz="2000" b="1" dirty="0" smtClean="0"/>
              <a:t>Categories:</a:t>
            </a:r>
            <a:r>
              <a:rPr lang="en-US" sz="2000" dirty="0" smtClean="0"/>
              <a:t> </a:t>
            </a:r>
          </a:p>
          <a:p>
            <a:pPr lvl="1"/>
            <a:r>
              <a:rPr lang="en-US" sz="1800" dirty="0" smtClean="0"/>
              <a:t>One size-fits-all approach not reflective of international standards, and globally accepted PC category approach (comparing like products within a product category</a:t>
            </a:r>
            <a:r>
              <a:rPr lang="en-US" sz="1800" dirty="0"/>
              <a:t>). </a:t>
            </a:r>
            <a:r>
              <a:rPr lang="en-US" sz="1800" dirty="0" smtClean="0"/>
              <a:t>Freezing expandability score criteria for the next 5-7 years will likely stifle form factor innovation. Scalable product category approach is designed to account for innovation.</a:t>
            </a:r>
          </a:p>
          <a:p>
            <a:pPr lvl="1"/>
            <a:r>
              <a:rPr lang="en-US" sz="1800" b="1" dirty="0" smtClean="0"/>
              <a:t>Opportunity:</a:t>
            </a:r>
            <a:r>
              <a:rPr lang="en-US" sz="1800" dirty="0" smtClean="0"/>
              <a:t> Possible compromise on CEC’s expandability score proposal and Industry I/O bandwidth approach to agree on product category criteria that is scalable. </a:t>
            </a:r>
          </a:p>
          <a:p>
            <a:pPr marL="457200" lvl="1" indent="0">
              <a:buNone/>
            </a:pPr>
            <a:endParaRPr lang="en-US" sz="1800" dirty="0" smtClean="0"/>
          </a:p>
          <a:p>
            <a:r>
              <a:rPr lang="en-US" sz="1900" b="1" dirty="0" smtClean="0"/>
              <a:t>TEC Target Setting/Energy Savings</a:t>
            </a:r>
            <a:r>
              <a:rPr lang="en-US" sz="1900" dirty="0" smtClean="0"/>
              <a:t>: </a:t>
            </a:r>
          </a:p>
          <a:p>
            <a:pPr lvl="1"/>
            <a:r>
              <a:rPr lang="en-US" sz="1800" dirty="0" smtClean="0"/>
              <a:t>CEC’s target setting approach based on cost effectiveness assumptions ($18 BOM adder) and technical feasibility assessment not realistic without impacting user experience.</a:t>
            </a:r>
          </a:p>
          <a:p>
            <a:pPr lvl="1"/>
            <a:r>
              <a:rPr lang="en-US" sz="1800" dirty="0" smtClean="0"/>
              <a:t>Industry projections are &gt;$125 BOM adder (best case) through combination of measures (HDD, PSU, VR, MB, etc.) to achieve 50kWh target without compromising user experience. </a:t>
            </a:r>
            <a:r>
              <a:rPr lang="en-US" sz="1800" dirty="0"/>
              <a:t> </a:t>
            </a:r>
            <a:endParaRPr lang="en-US" sz="1800" dirty="0" smtClean="0"/>
          </a:p>
          <a:p>
            <a:pPr lvl="1"/>
            <a:r>
              <a:rPr lang="en-US" sz="1800" dirty="0" smtClean="0"/>
              <a:t>In addition to cost, there are lead-time issues. Most HW changes and re-design require &gt; 24 months to enable new solutions in the market (after the final rule)</a:t>
            </a:r>
          </a:p>
          <a:p>
            <a:pPr lvl="1"/>
            <a:r>
              <a:rPr lang="en-US" sz="1800" b="1" dirty="0" smtClean="0"/>
              <a:t>Opportunity: </a:t>
            </a:r>
            <a:r>
              <a:rPr lang="en-US" sz="1800" dirty="0" smtClean="0"/>
              <a:t>Industry will propose targets based on category approach in written comments. Entry level system category  targets will likely be lower than one-size-fits-all 50kWh. </a:t>
            </a:r>
            <a:endParaRPr lang="en-US" sz="1800" b="1" dirty="0" smtClean="0"/>
          </a:p>
          <a:p>
            <a:endParaRPr lang="en-US" sz="2000" dirty="0"/>
          </a:p>
        </p:txBody>
      </p:sp>
      <p:sp>
        <p:nvSpPr>
          <p:cNvPr id="5" name="Slide Number Placeholder 4"/>
          <p:cNvSpPr>
            <a:spLocks noGrp="1"/>
          </p:cNvSpPr>
          <p:nvPr>
            <p:ph type="sldNum" sz="quarter" idx="12"/>
          </p:nvPr>
        </p:nvSpPr>
        <p:spPr/>
        <p:txBody>
          <a:bodyPr/>
          <a:lstStyle/>
          <a:p>
            <a:fld id="{CE896DB5-1208-485E-A33F-C421CE277F6E}" type="slidenum">
              <a:rPr lang="en-US" smtClean="0"/>
              <a:t>9</a:t>
            </a:fld>
            <a:endParaRPr lang="en-US" dirty="0"/>
          </a:p>
        </p:txBody>
      </p:sp>
      <p:sp>
        <p:nvSpPr>
          <p:cNvPr id="6" name="Slide Number Placeholder 3"/>
          <p:cNvSpPr txBox="1">
            <a:spLocks/>
          </p:cNvSpPr>
          <p:nvPr/>
        </p:nvSpPr>
        <p:spPr>
          <a:xfrm>
            <a:off x="6705600" y="65087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E896DB5-1208-485E-A33F-C421CE277F6E}" type="slidenum">
              <a:rPr lang="en-US" smtClean="0"/>
              <a:pPr/>
              <a:t>9</a:t>
            </a:fld>
            <a:endParaRPr lang="en-US" dirty="0"/>
          </a:p>
        </p:txBody>
      </p:sp>
    </p:spTree>
    <p:extLst>
      <p:ext uri="{BB962C8B-B14F-4D97-AF65-F5344CB8AC3E}">
        <p14:creationId xmlns:p14="http://schemas.microsoft.com/office/powerpoint/2010/main" val="27331138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610600" cy="715962"/>
          </a:xfrm>
        </p:spPr>
        <p:txBody>
          <a:bodyPr>
            <a:noAutofit/>
          </a:bodyPr>
          <a:lstStyle/>
          <a:p>
            <a:r>
              <a:rPr lang="en-US" sz="2800" b="1" dirty="0" smtClean="0"/>
              <a:t>CEC Staff Draft 2 Proposal – Concerns &amp; Opportunities</a:t>
            </a:r>
            <a:endParaRPr lang="en-US" sz="2800" b="1" dirty="0"/>
          </a:p>
        </p:txBody>
      </p:sp>
      <p:sp>
        <p:nvSpPr>
          <p:cNvPr id="3" name="Content Placeholder 2"/>
          <p:cNvSpPr>
            <a:spLocks noGrp="1"/>
          </p:cNvSpPr>
          <p:nvPr>
            <p:ph idx="1"/>
          </p:nvPr>
        </p:nvSpPr>
        <p:spPr>
          <a:xfrm>
            <a:off x="457200" y="990600"/>
            <a:ext cx="8229600" cy="5181600"/>
          </a:xfrm>
        </p:spPr>
        <p:txBody>
          <a:bodyPr>
            <a:normAutofit/>
          </a:bodyPr>
          <a:lstStyle/>
          <a:p>
            <a:r>
              <a:rPr lang="en-US" sz="2000" b="1" dirty="0" smtClean="0"/>
              <a:t>Allowances for additional capability:</a:t>
            </a:r>
            <a:r>
              <a:rPr lang="en-US" sz="2000" dirty="0" smtClean="0"/>
              <a:t> </a:t>
            </a:r>
          </a:p>
          <a:p>
            <a:pPr lvl="1"/>
            <a:r>
              <a:rPr lang="en-US" sz="1600" dirty="0" smtClean="0"/>
              <a:t>Industry agrees with  CEC’s proposal to right-size the additional storage adders based on storage type</a:t>
            </a:r>
          </a:p>
          <a:p>
            <a:pPr lvl="1"/>
            <a:r>
              <a:rPr lang="en-US" sz="1600" dirty="0" smtClean="0"/>
              <a:t>Industry appreciates CEC’s intent to simplify memory adder (based on module approach). However, this is not workable given that memory is not always attached as a module (limits FF innovation; limits z-height in mobile systems). May create wrong incentive to user lower density DIMMs (see example). </a:t>
            </a:r>
          </a:p>
          <a:p>
            <a:pPr lvl="1"/>
            <a:r>
              <a:rPr lang="en-US" sz="1600" dirty="0" smtClean="0"/>
              <a:t>Industry views adders should be based on capability and not physical implementations</a:t>
            </a:r>
          </a:p>
          <a:p>
            <a:pPr lvl="1"/>
            <a:r>
              <a:rPr lang="en-US" sz="1600" dirty="0" smtClean="0"/>
              <a:t>CEC did not address industry’s proposal for total system memory bandwidth proposal to account for  future innovations  and resulting higher  bandwidth, in integrated graphics  based systems (see attached). Industry will propose adders in the written comments.</a:t>
            </a:r>
          </a:p>
          <a:p>
            <a:pPr lvl="1"/>
            <a:r>
              <a:rPr lang="en-US" sz="1600" dirty="0" smtClean="0"/>
              <a:t>CEC has not addressed any populated slots beyond discrete graphics cards.  </a:t>
            </a:r>
            <a:br>
              <a:rPr lang="en-US" sz="1600" dirty="0" smtClean="0"/>
            </a:br>
            <a:r>
              <a:rPr lang="en-US" sz="1600" dirty="0" smtClean="0"/>
              <a:t>Examples: wireless and high speed Ethernet (10Gb) networking, RAID, Video capture, Audio, Data Acquisitions, NVM storage, Thunderbolt.   Range from 2-10+ watts</a:t>
            </a:r>
          </a:p>
          <a:p>
            <a:r>
              <a:rPr lang="en-US" sz="2000" b="1" dirty="0" smtClean="0"/>
              <a:t>CEC proposed incentives:</a:t>
            </a:r>
          </a:p>
          <a:p>
            <a:pPr lvl="1"/>
            <a:r>
              <a:rPr lang="en-US" sz="1600" dirty="0" smtClean="0"/>
              <a:t>CEC’s TEC mode weighting incentive to remove end-user capability to disable power management will likely constrain the end-user and impact usage experience (Details to follow)</a:t>
            </a:r>
          </a:p>
          <a:p>
            <a:pPr marL="457200" lvl="1" indent="0">
              <a:buNone/>
            </a:pPr>
            <a:endParaRPr lang="en-US" sz="1600" dirty="0" smtClean="0"/>
          </a:p>
          <a:p>
            <a:pPr lvl="1"/>
            <a:endParaRPr lang="en-US" sz="1600" dirty="0"/>
          </a:p>
        </p:txBody>
      </p:sp>
      <p:sp>
        <p:nvSpPr>
          <p:cNvPr id="4" name="Rounded Rectangle 3"/>
          <p:cNvSpPr/>
          <p:nvPr/>
        </p:nvSpPr>
        <p:spPr>
          <a:xfrm>
            <a:off x="457200" y="6324600"/>
            <a:ext cx="8153400" cy="381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smtClean="0"/>
              <a:t>Industry is committed to working with CEC and other stakeholders</a:t>
            </a:r>
            <a:endParaRPr lang="en-US" sz="2200" b="1" dirty="0"/>
          </a:p>
        </p:txBody>
      </p:sp>
      <p:sp>
        <p:nvSpPr>
          <p:cNvPr id="5" name="Slide Number Placeholder 4"/>
          <p:cNvSpPr>
            <a:spLocks noGrp="1"/>
          </p:cNvSpPr>
          <p:nvPr>
            <p:ph type="sldNum" sz="quarter" idx="12"/>
          </p:nvPr>
        </p:nvSpPr>
        <p:spPr/>
        <p:txBody>
          <a:bodyPr/>
          <a:lstStyle/>
          <a:p>
            <a:fld id="{CE896DB5-1208-485E-A33F-C421CE277F6E}" type="slidenum">
              <a:rPr lang="en-US" smtClean="0"/>
              <a:t>10</a:t>
            </a:fld>
            <a:endParaRPr lang="en-US" dirty="0"/>
          </a:p>
        </p:txBody>
      </p:sp>
      <p:sp>
        <p:nvSpPr>
          <p:cNvPr id="6" name="Slide Number Placeholder 3"/>
          <p:cNvSpPr txBox="1">
            <a:spLocks/>
          </p:cNvSpPr>
          <p:nvPr/>
        </p:nvSpPr>
        <p:spPr>
          <a:xfrm>
            <a:off x="6705600" y="65087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E896DB5-1208-485E-A33F-C421CE277F6E}" type="slidenum">
              <a:rPr lang="en-US" smtClean="0"/>
              <a:pPr/>
              <a:t>10</a:t>
            </a:fld>
            <a:endParaRPr lang="en-US" dirty="0"/>
          </a:p>
        </p:txBody>
      </p:sp>
    </p:spTree>
    <p:extLst>
      <p:ext uri="{BB962C8B-B14F-4D97-AF65-F5344CB8AC3E}">
        <p14:creationId xmlns:p14="http://schemas.microsoft.com/office/powerpoint/2010/main" val="32599619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762000"/>
          </a:xfrm>
        </p:spPr>
        <p:txBody>
          <a:bodyPr>
            <a:normAutofit/>
          </a:bodyPr>
          <a:lstStyle/>
          <a:p>
            <a:r>
              <a:rPr lang="en-US" dirty="0" smtClean="0"/>
              <a:t>Memory adder Comparison</a:t>
            </a:r>
            <a:endParaRPr lang="en-US" dirty="0"/>
          </a:p>
        </p:txBody>
      </p:sp>
      <p:sp>
        <p:nvSpPr>
          <p:cNvPr id="3" name="Content Placeholder 2"/>
          <p:cNvSpPr>
            <a:spLocks noGrp="1"/>
          </p:cNvSpPr>
          <p:nvPr>
            <p:ph idx="1"/>
          </p:nvPr>
        </p:nvSpPr>
        <p:spPr>
          <a:xfrm>
            <a:off x="914400" y="3505200"/>
            <a:ext cx="7467600" cy="2895600"/>
          </a:xfrm>
        </p:spPr>
        <p:txBody>
          <a:bodyPr>
            <a:normAutofit/>
          </a:bodyPr>
          <a:lstStyle/>
          <a:p>
            <a:r>
              <a:rPr lang="en-US" sz="2400" dirty="0" smtClean="0"/>
              <a:t>Staff Report 2 proposed approach may encourage the use of more lower capacity DIMMs, which consumes more energy</a:t>
            </a:r>
            <a:r>
              <a:rPr lang="en-US" sz="2400" dirty="0"/>
              <a:t> </a:t>
            </a:r>
            <a:r>
              <a:rPr lang="en-US" sz="2400" dirty="0" smtClean="0"/>
              <a:t>(instead the focus should be to incentivize higher capacity DIMM’s which consumes less energy)</a:t>
            </a:r>
          </a:p>
          <a:p>
            <a:r>
              <a:rPr lang="en-US" sz="2400" dirty="0" smtClean="0"/>
              <a:t>Industry will suggest an appropriate adder in our written comments.</a:t>
            </a:r>
          </a:p>
        </p:txBody>
      </p:sp>
      <p:graphicFrame>
        <p:nvGraphicFramePr>
          <p:cNvPr id="5" name="Table 4"/>
          <p:cNvGraphicFramePr>
            <a:graphicFrameLocks noGrp="1"/>
          </p:cNvGraphicFramePr>
          <p:nvPr>
            <p:extLst>
              <p:ext uri="{D42A27DB-BD31-4B8C-83A1-F6EECF244321}">
                <p14:modId xmlns:p14="http://schemas.microsoft.com/office/powerpoint/2010/main" val="2892394731"/>
              </p:ext>
            </p:extLst>
          </p:nvPr>
        </p:nvGraphicFramePr>
        <p:xfrm>
          <a:off x="723900" y="1447800"/>
          <a:ext cx="7696199" cy="1066800"/>
        </p:xfrm>
        <a:graphic>
          <a:graphicData uri="http://schemas.openxmlformats.org/drawingml/2006/table">
            <a:tbl>
              <a:tblPr/>
              <a:tblGrid>
                <a:gridCol w="2202630"/>
                <a:gridCol w="1845925"/>
                <a:gridCol w="338176"/>
                <a:gridCol w="177939"/>
                <a:gridCol w="338176"/>
                <a:gridCol w="177939"/>
                <a:gridCol w="282442"/>
                <a:gridCol w="177939"/>
                <a:gridCol w="282442"/>
                <a:gridCol w="282442"/>
                <a:gridCol w="177939"/>
                <a:gridCol w="282442"/>
                <a:gridCol w="282442"/>
                <a:gridCol w="282442"/>
                <a:gridCol w="282442"/>
                <a:gridCol w="282442"/>
              </a:tblGrid>
              <a:tr h="381000">
                <a:tc gridSpan="2">
                  <a:txBody>
                    <a:bodyPr/>
                    <a:lstStyle/>
                    <a:p>
                      <a:pPr marL="0" marR="0" indent="0" algn="r" defTabSz="914400" rtl="0" eaLnBrk="1" fontAlgn="b" latinLnBrk="0" hangingPunct="1">
                        <a:lnSpc>
                          <a:spcPct val="100000"/>
                        </a:lnSpc>
                        <a:spcBef>
                          <a:spcPts val="0"/>
                        </a:spcBef>
                        <a:spcAft>
                          <a:spcPts val="0"/>
                        </a:spcAft>
                        <a:buClrTx/>
                        <a:buSzTx/>
                        <a:buFontTx/>
                        <a:buNone/>
                        <a:tabLst/>
                        <a:defRPr/>
                      </a:pPr>
                      <a:r>
                        <a:rPr lang="en-US" sz="1100" b="1" i="0" u="none" strike="noStrike" dirty="0" smtClean="0">
                          <a:solidFill>
                            <a:srgbClr val="000000"/>
                          </a:solidFill>
                          <a:effectLst/>
                          <a:latin typeface="Calibri" panose="020F0502020204030204" pitchFamily="34" charset="0"/>
                        </a:rPr>
                        <a:t>GB of installed Memory</a:t>
                      </a: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n-US"/>
                    </a:p>
                  </a:txBody>
                  <a:tcPr/>
                </a:tc>
                <a:tc gridSpan="2">
                  <a:txBody>
                    <a:bodyPr/>
                    <a:lstStyle/>
                    <a:p>
                      <a:pPr algn="ctr" fontAlgn="b"/>
                      <a:r>
                        <a:rPr lang="en-US" sz="1100" b="1" i="0" u="none" strike="noStrike" dirty="0" smtClean="0">
                          <a:solidFill>
                            <a:srgbClr val="000000"/>
                          </a:solidFill>
                          <a:effectLst/>
                          <a:latin typeface="Calibri" panose="020F0502020204030204" pitchFamily="34" charset="0"/>
                        </a:rPr>
                        <a:t>4-GB</a:t>
                      </a:r>
                      <a:endParaRPr lang="en-US" sz="1100" b="1"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pPr algn="ctr" fontAlgn="b"/>
                      <a:endParaRPr lang="en-US" sz="1100" b="0"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3">
                  <a:txBody>
                    <a:bodyPr/>
                    <a:lstStyle/>
                    <a:p>
                      <a:pPr algn="ctr" fontAlgn="ctr"/>
                      <a:r>
                        <a:rPr lang="en-US" sz="1100" b="1" i="0" u="none" strike="noStrike" dirty="0" smtClean="0">
                          <a:solidFill>
                            <a:srgbClr val="000000"/>
                          </a:solidFill>
                          <a:effectLst/>
                          <a:latin typeface="Calibri" panose="020F0502020204030204" pitchFamily="34" charset="0"/>
                        </a:rPr>
                        <a:t>8-GB</a:t>
                      </a:r>
                      <a:endParaRPr lang="en-US" sz="1100" b="1"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pPr algn="ctr" fontAlgn="b"/>
                      <a:endParaRPr lang="en-US" sz="1100" b="0"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pPr algn="ctr" fontAlgn="ctr"/>
                      <a:endParaRPr lang="en-US" sz="1100" b="1"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3">
                  <a:txBody>
                    <a:bodyPr/>
                    <a:lstStyle/>
                    <a:p>
                      <a:pPr algn="ctr" fontAlgn="b"/>
                      <a:r>
                        <a:rPr lang="en-US" sz="1100" b="1" i="0" u="none" strike="noStrike" dirty="0" smtClean="0">
                          <a:solidFill>
                            <a:srgbClr val="000000"/>
                          </a:solidFill>
                          <a:effectLst/>
                          <a:latin typeface="Calibri" panose="020F0502020204030204" pitchFamily="34" charset="0"/>
                        </a:rPr>
                        <a:t>16-GB</a:t>
                      </a:r>
                      <a:endParaRPr lang="en-US" sz="1100" b="1"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pPr algn="ctr" fontAlgn="b"/>
                      <a:endParaRPr lang="en-US" sz="1100" b="0"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pPr algn="ctr" fontAlgn="b"/>
                      <a:endParaRPr lang="en-US" sz="1100" b="1"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3">
                  <a:txBody>
                    <a:bodyPr/>
                    <a:lstStyle/>
                    <a:p>
                      <a:pPr algn="ctr" fontAlgn="ctr"/>
                      <a:r>
                        <a:rPr lang="en-US" sz="1100" b="1" i="0" u="none" strike="noStrike" dirty="0" smtClean="0">
                          <a:solidFill>
                            <a:srgbClr val="000000"/>
                          </a:solidFill>
                          <a:effectLst/>
                          <a:latin typeface="Calibri" panose="020F0502020204030204" pitchFamily="34" charset="0"/>
                        </a:rPr>
                        <a:t>32-GB</a:t>
                      </a:r>
                      <a:endParaRPr lang="en-US" sz="1100" b="1"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pPr algn="ctr" fontAlgn="ctr"/>
                      <a:endParaRPr lang="en-US" sz="1100" b="1"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pPr algn="ctr" fontAlgn="ctr"/>
                      <a:endParaRPr lang="en-US" sz="1100" b="1"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3">
                  <a:txBody>
                    <a:bodyPr/>
                    <a:lstStyle/>
                    <a:p>
                      <a:pPr algn="ctr" fontAlgn="b"/>
                      <a:r>
                        <a:rPr lang="en-US" sz="1100" b="1" i="0" u="none" strike="noStrike" dirty="0" smtClean="0">
                          <a:solidFill>
                            <a:srgbClr val="000000"/>
                          </a:solidFill>
                          <a:effectLst/>
                          <a:latin typeface="Calibri" panose="020F0502020204030204" pitchFamily="34" charset="0"/>
                        </a:rPr>
                        <a:t>64-GB</a:t>
                      </a:r>
                      <a:endParaRPr lang="en-US" sz="1100" b="1"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pPr algn="ctr" fontAlgn="b"/>
                      <a:endParaRPr lang="en-US" sz="1100" b="1"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pPr algn="ctr" fontAlgn="b"/>
                      <a:endParaRPr lang="en-US" sz="1100" b="1"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04800">
                <a:tc gridSpan="2">
                  <a:txBody>
                    <a:bodyPr/>
                    <a:lstStyle/>
                    <a:p>
                      <a:pPr algn="r" fontAlgn="b"/>
                      <a:r>
                        <a:rPr lang="en-US" sz="1100" b="1" i="0" u="none" strike="noStrike" dirty="0">
                          <a:solidFill>
                            <a:srgbClr val="000000"/>
                          </a:solidFill>
                          <a:effectLst/>
                          <a:latin typeface="Calibri" panose="020F0502020204030204" pitchFamily="34" charset="0"/>
                        </a:rPr>
                        <a:t># of installed DIMMS</a:t>
                      </a: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n-US"/>
                    </a:p>
                  </a:txBody>
                  <a:tcPr/>
                </a:tc>
                <a:tc>
                  <a:txBody>
                    <a:bodyPr/>
                    <a:lstStyle/>
                    <a:p>
                      <a:pPr algn="ctr" fontAlgn="b"/>
                      <a:r>
                        <a:rPr lang="en-US" sz="1100" b="1" i="0" u="none" strike="noStrike" dirty="0">
                          <a:solidFill>
                            <a:srgbClr val="000000"/>
                          </a:solidFill>
                          <a:effectLst/>
                          <a:latin typeface="Calibri" panose="020F0502020204030204" pitchFamily="34" charset="0"/>
                        </a:rPr>
                        <a:t>1</a:t>
                      </a: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smtClean="0">
                          <a:solidFill>
                            <a:srgbClr val="000000"/>
                          </a:solidFill>
                          <a:effectLst/>
                          <a:latin typeface="Calibri" panose="020F0502020204030204" pitchFamily="34" charset="0"/>
                        </a:rPr>
                        <a:t>2</a:t>
                      </a:r>
                      <a:endParaRPr lang="en-US" sz="1100" b="1"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1" i="0" u="none" strike="noStrike" dirty="0">
                          <a:solidFill>
                            <a:srgbClr val="000000"/>
                          </a:solidFill>
                          <a:effectLst/>
                          <a:latin typeface="Calibri" panose="020F0502020204030204" pitchFamily="34" charset="0"/>
                        </a:rPr>
                        <a:t>1</a:t>
                      </a: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smtClean="0">
                          <a:solidFill>
                            <a:srgbClr val="000000"/>
                          </a:solidFill>
                          <a:effectLst/>
                          <a:latin typeface="Calibri" panose="020F0502020204030204" pitchFamily="34" charset="0"/>
                        </a:rPr>
                        <a:t>2</a:t>
                      </a:r>
                      <a:endParaRPr lang="en-US" sz="1100" b="1"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smtClean="0">
                          <a:solidFill>
                            <a:srgbClr val="000000"/>
                          </a:solidFill>
                          <a:effectLst/>
                          <a:latin typeface="Calibri" panose="020F0502020204030204" pitchFamily="34" charset="0"/>
                        </a:rPr>
                        <a:t>4</a:t>
                      </a:r>
                      <a:endParaRPr lang="en-US" sz="1100" b="1"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a:solidFill>
                            <a:srgbClr val="000000"/>
                          </a:solidFill>
                          <a:effectLst/>
                          <a:latin typeface="Calibri" panose="020F0502020204030204" pitchFamily="34" charset="0"/>
                        </a:rPr>
                        <a:t>2</a:t>
                      </a: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smtClean="0">
                          <a:solidFill>
                            <a:srgbClr val="000000"/>
                          </a:solidFill>
                          <a:effectLst/>
                          <a:latin typeface="Calibri" panose="020F0502020204030204" pitchFamily="34" charset="0"/>
                        </a:rPr>
                        <a:t>4</a:t>
                      </a:r>
                      <a:endParaRPr lang="en-US" sz="1100" b="1"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smtClean="0">
                          <a:solidFill>
                            <a:srgbClr val="000000"/>
                          </a:solidFill>
                          <a:effectLst/>
                          <a:latin typeface="Calibri" panose="020F0502020204030204" pitchFamily="34" charset="0"/>
                        </a:rPr>
                        <a:t>8</a:t>
                      </a:r>
                      <a:endParaRPr lang="en-US" sz="1100" b="1"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1" i="0" u="none" strike="noStrike" dirty="0" smtClean="0">
                          <a:solidFill>
                            <a:srgbClr val="000000"/>
                          </a:solidFill>
                          <a:effectLst/>
                          <a:latin typeface="Calibri" panose="020F0502020204030204" pitchFamily="34" charset="0"/>
                        </a:rPr>
                        <a:t>2</a:t>
                      </a:r>
                      <a:endParaRPr lang="en-US" sz="1100" b="1"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1" i="0" u="none" strike="noStrike" dirty="0">
                          <a:solidFill>
                            <a:srgbClr val="000000"/>
                          </a:solidFill>
                          <a:effectLst/>
                          <a:latin typeface="Calibri" panose="020F0502020204030204" pitchFamily="34" charset="0"/>
                        </a:rPr>
                        <a:t>4</a:t>
                      </a: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1" i="0" u="none" strike="noStrike" dirty="0" smtClean="0">
                          <a:solidFill>
                            <a:srgbClr val="000000"/>
                          </a:solidFill>
                          <a:effectLst/>
                          <a:latin typeface="Calibri" panose="020F0502020204030204" pitchFamily="34" charset="0"/>
                        </a:rPr>
                        <a:t>8</a:t>
                      </a:r>
                      <a:endParaRPr lang="en-US" sz="1100" b="1"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a:solidFill>
                            <a:srgbClr val="000000"/>
                          </a:solidFill>
                          <a:effectLst/>
                          <a:latin typeface="Calibri" panose="020F0502020204030204" pitchFamily="34" charset="0"/>
                        </a:rPr>
                        <a:t>4</a:t>
                      </a: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smtClean="0">
                          <a:solidFill>
                            <a:srgbClr val="000000"/>
                          </a:solidFill>
                          <a:effectLst/>
                          <a:latin typeface="Calibri" panose="020F0502020204030204" pitchFamily="34" charset="0"/>
                        </a:rPr>
                        <a:t>8</a:t>
                      </a:r>
                      <a:endParaRPr lang="en-US" sz="1100" b="1"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smtClean="0">
                          <a:solidFill>
                            <a:srgbClr val="000000"/>
                          </a:solidFill>
                          <a:effectLst/>
                          <a:latin typeface="Calibri" panose="020F0502020204030204" pitchFamily="34" charset="0"/>
                        </a:rPr>
                        <a:t>16</a:t>
                      </a:r>
                      <a:endParaRPr lang="en-US" sz="1100" b="1" i="0" u="none" strike="noStrike" dirty="0">
                        <a:solidFill>
                          <a:srgbClr val="00000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1000">
                <a:tc>
                  <a:txBody>
                    <a:bodyPr/>
                    <a:lstStyle/>
                    <a:p>
                      <a:pPr algn="r" fontAlgn="b"/>
                      <a:r>
                        <a:rPr lang="en-US" sz="1100" b="1" i="0" u="none" strike="noStrike" dirty="0">
                          <a:solidFill>
                            <a:srgbClr val="0070C0"/>
                          </a:solidFill>
                          <a:effectLst/>
                          <a:latin typeface="Calibri" panose="020F0502020204030204" pitchFamily="34" charset="0"/>
                        </a:rPr>
                        <a:t>CEC Final Draft</a:t>
                      </a:r>
                    </a:p>
                  </a:txBody>
                  <a:tcPr marL="9226" marR="9226" marT="9226"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smtClean="0">
                          <a:solidFill>
                            <a:srgbClr val="0070C0"/>
                          </a:solidFill>
                          <a:effectLst/>
                          <a:latin typeface="Calibri" panose="020F0502020204030204" pitchFamily="34" charset="0"/>
                        </a:rPr>
                        <a:t>2.5 kWh/DIMM</a:t>
                      </a:r>
                      <a:endParaRPr lang="en-US" sz="1100" b="1" i="0" u="none" strike="noStrike" dirty="0">
                        <a:solidFill>
                          <a:srgbClr val="0070C0"/>
                        </a:solidFill>
                        <a:effectLst/>
                        <a:latin typeface="Calibri" panose="020F0502020204030204" pitchFamily="34" charset="0"/>
                      </a:endParaRPr>
                    </a:p>
                  </a:txBody>
                  <a:tcPr marL="9226" marR="9226" marT="9226"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smtClean="0">
                          <a:solidFill>
                            <a:srgbClr val="0070C0"/>
                          </a:solidFill>
                          <a:effectLst/>
                          <a:latin typeface="Calibri" panose="020F0502020204030204" pitchFamily="34" charset="0"/>
                        </a:rPr>
                        <a:t>2.5</a:t>
                      </a:r>
                      <a:endParaRPr lang="en-US" sz="1100" b="1" i="0" u="none" strike="noStrike" dirty="0">
                        <a:solidFill>
                          <a:srgbClr val="0070C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smtClean="0">
                          <a:solidFill>
                            <a:srgbClr val="0070C0"/>
                          </a:solidFill>
                          <a:effectLst/>
                          <a:latin typeface="Calibri" panose="020F0502020204030204" pitchFamily="34" charset="0"/>
                        </a:rPr>
                        <a:t>5</a:t>
                      </a:r>
                      <a:endParaRPr lang="en-US" sz="1100" b="1" i="0" u="none" strike="noStrike" dirty="0">
                        <a:solidFill>
                          <a:srgbClr val="0070C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smtClean="0">
                          <a:solidFill>
                            <a:srgbClr val="0070C0"/>
                          </a:solidFill>
                          <a:effectLst/>
                          <a:latin typeface="Calibri" panose="020F0502020204030204" pitchFamily="34" charset="0"/>
                        </a:rPr>
                        <a:t>2.5</a:t>
                      </a:r>
                      <a:endParaRPr lang="en-US" sz="1100" b="1" i="0" u="none" strike="noStrike" dirty="0">
                        <a:solidFill>
                          <a:srgbClr val="0070C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smtClean="0">
                          <a:solidFill>
                            <a:srgbClr val="0070C0"/>
                          </a:solidFill>
                          <a:effectLst/>
                          <a:latin typeface="Calibri" panose="020F0502020204030204" pitchFamily="34" charset="0"/>
                        </a:rPr>
                        <a:t>5</a:t>
                      </a:r>
                      <a:endParaRPr lang="en-US" sz="1100" b="1" i="0" u="none" strike="noStrike" dirty="0">
                        <a:solidFill>
                          <a:srgbClr val="0070C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smtClean="0">
                          <a:solidFill>
                            <a:srgbClr val="0070C0"/>
                          </a:solidFill>
                          <a:effectLst/>
                          <a:latin typeface="Calibri" panose="020F0502020204030204" pitchFamily="34" charset="0"/>
                        </a:rPr>
                        <a:t>10</a:t>
                      </a:r>
                      <a:endParaRPr lang="en-US" sz="1100" b="1" i="0" u="none" strike="noStrike" dirty="0">
                        <a:solidFill>
                          <a:srgbClr val="0070C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a:solidFill>
                            <a:srgbClr val="0070C0"/>
                          </a:solidFill>
                          <a:effectLst/>
                          <a:latin typeface="Calibri" panose="020F0502020204030204" pitchFamily="34" charset="0"/>
                        </a:rPr>
                        <a:t>5</a:t>
                      </a: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smtClean="0">
                          <a:solidFill>
                            <a:srgbClr val="0070C0"/>
                          </a:solidFill>
                          <a:effectLst/>
                          <a:latin typeface="Calibri" panose="020F0502020204030204" pitchFamily="34" charset="0"/>
                        </a:rPr>
                        <a:t>10</a:t>
                      </a:r>
                      <a:endParaRPr lang="en-US" sz="1100" b="1" i="0" u="none" strike="noStrike" dirty="0">
                        <a:solidFill>
                          <a:srgbClr val="0070C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smtClean="0">
                          <a:solidFill>
                            <a:srgbClr val="0070C0"/>
                          </a:solidFill>
                          <a:effectLst/>
                          <a:latin typeface="Calibri" panose="020F0502020204030204" pitchFamily="34" charset="0"/>
                        </a:rPr>
                        <a:t>20</a:t>
                      </a:r>
                      <a:endParaRPr lang="en-US" sz="1100" b="1" i="0" u="none" strike="noStrike" dirty="0">
                        <a:solidFill>
                          <a:srgbClr val="0070C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smtClean="0">
                          <a:solidFill>
                            <a:srgbClr val="0070C0"/>
                          </a:solidFill>
                          <a:effectLst/>
                          <a:latin typeface="Calibri" panose="020F0502020204030204" pitchFamily="34" charset="0"/>
                        </a:rPr>
                        <a:t>5</a:t>
                      </a:r>
                      <a:endParaRPr lang="en-US" sz="1100" b="1" i="0" u="none" strike="noStrike" dirty="0">
                        <a:solidFill>
                          <a:srgbClr val="0070C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a:solidFill>
                            <a:srgbClr val="0070C0"/>
                          </a:solidFill>
                          <a:effectLst/>
                          <a:latin typeface="Calibri" panose="020F0502020204030204" pitchFamily="34" charset="0"/>
                        </a:rPr>
                        <a:t>10</a:t>
                      </a: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smtClean="0">
                          <a:solidFill>
                            <a:srgbClr val="0070C0"/>
                          </a:solidFill>
                          <a:effectLst/>
                          <a:latin typeface="Calibri" panose="020F0502020204030204" pitchFamily="34" charset="0"/>
                        </a:rPr>
                        <a:t>20</a:t>
                      </a:r>
                      <a:endParaRPr lang="en-US" sz="1100" b="1" i="0" u="none" strike="noStrike" dirty="0">
                        <a:solidFill>
                          <a:srgbClr val="0070C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a:solidFill>
                            <a:srgbClr val="0070C0"/>
                          </a:solidFill>
                          <a:effectLst/>
                          <a:latin typeface="Calibri" panose="020F0502020204030204" pitchFamily="34" charset="0"/>
                        </a:rPr>
                        <a:t>10</a:t>
                      </a: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smtClean="0">
                          <a:solidFill>
                            <a:srgbClr val="0070C0"/>
                          </a:solidFill>
                          <a:effectLst/>
                          <a:latin typeface="Calibri" panose="020F0502020204030204" pitchFamily="34" charset="0"/>
                        </a:rPr>
                        <a:t>20</a:t>
                      </a:r>
                      <a:endParaRPr lang="en-US" sz="1100" b="1" i="0" u="none" strike="noStrike" dirty="0">
                        <a:solidFill>
                          <a:srgbClr val="0070C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1" i="0" u="none" strike="noStrike" dirty="0" smtClean="0">
                          <a:solidFill>
                            <a:srgbClr val="0070C0"/>
                          </a:solidFill>
                          <a:effectLst/>
                          <a:latin typeface="Calibri" panose="020F0502020204030204" pitchFamily="34" charset="0"/>
                        </a:rPr>
                        <a:t>40</a:t>
                      </a:r>
                      <a:endParaRPr lang="en-US" sz="1100" b="1" i="0" u="none" strike="noStrike" dirty="0">
                        <a:solidFill>
                          <a:srgbClr val="0070C0"/>
                        </a:solidFill>
                        <a:effectLst/>
                        <a:latin typeface="Calibri" panose="020F0502020204030204" pitchFamily="34" charset="0"/>
                      </a:endParaRPr>
                    </a:p>
                  </a:txBody>
                  <a:tcPr marL="9226" marR="9226" marT="92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bl>
          </a:graphicData>
        </a:graphic>
      </p:graphicFrame>
      <p:cxnSp>
        <p:nvCxnSpPr>
          <p:cNvPr id="6" name="Straight Arrow Connector 5"/>
          <p:cNvCxnSpPr>
            <a:stCxn id="3" idx="0"/>
          </p:cNvCxnSpPr>
          <p:nvPr/>
        </p:nvCxnSpPr>
        <p:spPr>
          <a:xfrm flipV="1">
            <a:off x="4648200" y="2533650"/>
            <a:ext cx="533400" cy="97155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7" name="Straight Arrow Connector 6"/>
          <p:cNvCxnSpPr>
            <a:stCxn id="3" idx="0"/>
          </p:cNvCxnSpPr>
          <p:nvPr/>
        </p:nvCxnSpPr>
        <p:spPr>
          <a:xfrm flipV="1">
            <a:off x="4648200" y="2514600"/>
            <a:ext cx="1295400" cy="99060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9" name="Straight Arrow Connector 8"/>
          <p:cNvCxnSpPr>
            <a:stCxn id="3" idx="0"/>
          </p:cNvCxnSpPr>
          <p:nvPr/>
        </p:nvCxnSpPr>
        <p:spPr>
          <a:xfrm flipV="1">
            <a:off x="4648200" y="2514600"/>
            <a:ext cx="2057400" cy="99060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11" name="Straight Arrow Connector 10"/>
          <p:cNvCxnSpPr>
            <a:stCxn id="3" idx="0"/>
          </p:cNvCxnSpPr>
          <p:nvPr/>
        </p:nvCxnSpPr>
        <p:spPr>
          <a:xfrm flipV="1">
            <a:off x="4648200" y="2514600"/>
            <a:ext cx="3657600" cy="99060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4002873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7" name="Picture 456"/>
          <p:cNvPicPr>
            <a:picLocks noChangeAspect="1"/>
          </p:cNvPicPr>
          <p:nvPr/>
        </p:nvPicPr>
        <p:blipFill>
          <a:blip r:embed="rId3"/>
          <a:stretch>
            <a:fillRect/>
          </a:stretch>
        </p:blipFill>
        <p:spPr>
          <a:xfrm>
            <a:off x="102163" y="653048"/>
            <a:ext cx="6245131" cy="4856901"/>
          </a:xfrm>
          <a:prstGeom prst="rect">
            <a:avLst/>
          </a:prstGeom>
        </p:spPr>
      </p:pic>
      <p:sp>
        <p:nvSpPr>
          <p:cNvPr id="2" name="Title 1"/>
          <p:cNvSpPr>
            <a:spLocks noGrp="1"/>
          </p:cNvSpPr>
          <p:nvPr>
            <p:ph type="title"/>
          </p:nvPr>
        </p:nvSpPr>
        <p:spPr>
          <a:xfrm>
            <a:off x="450295" y="-27651"/>
            <a:ext cx="8229600" cy="1143000"/>
          </a:xfrm>
        </p:spPr>
        <p:txBody>
          <a:bodyPr/>
          <a:lstStyle/>
          <a:p>
            <a:r>
              <a:rPr lang="en-US" sz="3200" dirty="0" smtClean="0"/>
              <a:t>DT/AIO - System Bandwidth Adder Proposal</a:t>
            </a:r>
            <a:endParaRPr lang="en-US" sz="3200" dirty="0"/>
          </a:p>
        </p:txBody>
      </p:sp>
      <p:sp>
        <p:nvSpPr>
          <p:cNvPr id="4" name="Slide Number Placeholder 3"/>
          <p:cNvSpPr>
            <a:spLocks noGrp="1"/>
          </p:cNvSpPr>
          <p:nvPr>
            <p:ph type="sldNum" sz="quarter" idx="10"/>
          </p:nvPr>
        </p:nvSpPr>
        <p:spPr>
          <a:xfrm>
            <a:off x="6318309" y="6064986"/>
            <a:ext cx="2056804" cy="365125"/>
          </a:xfrm>
        </p:spPr>
        <p:txBody>
          <a:bodyPr/>
          <a:lstStyle/>
          <a:p>
            <a:fld id="{8F5142AE-5E19-4AC0-91C9-09463833C9E0}" type="slidenum">
              <a:rPr lang="en-US" smtClean="0"/>
              <a:t>12</a:t>
            </a:fld>
            <a:endParaRPr lang="en-US" dirty="0"/>
          </a:p>
        </p:txBody>
      </p:sp>
      <p:sp>
        <p:nvSpPr>
          <p:cNvPr id="454" name="Rectangle 453"/>
          <p:cNvSpPr/>
          <p:nvPr/>
        </p:nvSpPr>
        <p:spPr bwMode="auto">
          <a:xfrm>
            <a:off x="2133601" y="2986135"/>
            <a:ext cx="3184030" cy="954831"/>
          </a:xfrm>
          <a:custGeom>
            <a:avLst/>
            <a:gdLst>
              <a:gd name="connsiteX0" fmla="*/ 0 w 5042179"/>
              <a:gd name="connsiteY0" fmla="*/ 1177565 h 1177565"/>
              <a:gd name="connsiteX1" fmla="*/ 1576135 w 5042179"/>
              <a:gd name="connsiteY1" fmla="*/ 0 h 1177565"/>
              <a:gd name="connsiteX2" fmla="*/ 5042179 w 5042179"/>
              <a:gd name="connsiteY2" fmla="*/ 0 h 1177565"/>
              <a:gd name="connsiteX3" fmla="*/ 3466044 w 5042179"/>
              <a:gd name="connsiteY3" fmla="*/ 1177565 h 1177565"/>
              <a:gd name="connsiteX4" fmla="*/ 0 w 5042179"/>
              <a:gd name="connsiteY4" fmla="*/ 1177565 h 1177565"/>
              <a:gd name="connsiteX0" fmla="*/ 0 w 5042179"/>
              <a:gd name="connsiteY0" fmla="*/ 1177565 h 1177565"/>
              <a:gd name="connsiteX1" fmla="*/ 1745468 w 5042179"/>
              <a:gd name="connsiteY1" fmla="*/ 22578 h 1177565"/>
              <a:gd name="connsiteX2" fmla="*/ 5042179 w 5042179"/>
              <a:gd name="connsiteY2" fmla="*/ 0 h 1177565"/>
              <a:gd name="connsiteX3" fmla="*/ 3466044 w 5042179"/>
              <a:gd name="connsiteY3" fmla="*/ 1177565 h 1177565"/>
              <a:gd name="connsiteX4" fmla="*/ 0 w 5042179"/>
              <a:gd name="connsiteY4" fmla="*/ 1177565 h 1177565"/>
              <a:gd name="connsiteX0" fmla="*/ 0 w 5042179"/>
              <a:gd name="connsiteY0" fmla="*/ 1177565 h 1177565"/>
              <a:gd name="connsiteX1" fmla="*/ 1745468 w 5042179"/>
              <a:gd name="connsiteY1" fmla="*/ 22578 h 1177565"/>
              <a:gd name="connsiteX2" fmla="*/ 5042179 w 5042179"/>
              <a:gd name="connsiteY2" fmla="*/ 0 h 1177565"/>
              <a:gd name="connsiteX3" fmla="*/ 2009778 w 5042179"/>
              <a:gd name="connsiteY3" fmla="*/ 511521 h 1177565"/>
              <a:gd name="connsiteX4" fmla="*/ 0 w 5042179"/>
              <a:gd name="connsiteY4" fmla="*/ 1177565 h 1177565"/>
              <a:gd name="connsiteX0" fmla="*/ 0 w 5042179"/>
              <a:gd name="connsiteY0" fmla="*/ 1177565 h 1177565"/>
              <a:gd name="connsiteX1" fmla="*/ 627868 w 5042179"/>
              <a:gd name="connsiteY1" fmla="*/ 203200 h 1177565"/>
              <a:gd name="connsiteX2" fmla="*/ 5042179 w 5042179"/>
              <a:gd name="connsiteY2" fmla="*/ 0 h 1177565"/>
              <a:gd name="connsiteX3" fmla="*/ 2009778 w 5042179"/>
              <a:gd name="connsiteY3" fmla="*/ 511521 h 1177565"/>
              <a:gd name="connsiteX4" fmla="*/ 0 w 5042179"/>
              <a:gd name="connsiteY4" fmla="*/ 1177565 h 1177565"/>
              <a:gd name="connsiteX0" fmla="*/ 0 w 5042179"/>
              <a:gd name="connsiteY0" fmla="*/ 1177565 h 1177565"/>
              <a:gd name="connsiteX1" fmla="*/ 627868 w 5042179"/>
              <a:gd name="connsiteY1" fmla="*/ 203200 h 1177565"/>
              <a:gd name="connsiteX2" fmla="*/ 2652889 w 5042179"/>
              <a:gd name="connsiteY2" fmla="*/ 119393 h 1177565"/>
              <a:gd name="connsiteX3" fmla="*/ 5042179 w 5042179"/>
              <a:gd name="connsiteY3" fmla="*/ 0 h 1177565"/>
              <a:gd name="connsiteX4" fmla="*/ 2009778 w 5042179"/>
              <a:gd name="connsiteY4" fmla="*/ 511521 h 1177565"/>
              <a:gd name="connsiteX5" fmla="*/ 0 w 5042179"/>
              <a:gd name="connsiteY5" fmla="*/ 1177565 h 1177565"/>
              <a:gd name="connsiteX0" fmla="*/ 0 w 5042179"/>
              <a:gd name="connsiteY0" fmla="*/ 1177565 h 1177565"/>
              <a:gd name="connsiteX1" fmla="*/ 627868 w 5042179"/>
              <a:gd name="connsiteY1" fmla="*/ 203200 h 1177565"/>
              <a:gd name="connsiteX2" fmla="*/ 2494845 w 5042179"/>
              <a:gd name="connsiteY2" fmla="*/ 17793 h 1177565"/>
              <a:gd name="connsiteX3" fmla="*/ 5042179 w 5042179"/>
              <a:gd name="connsiteY3" fmla="*/ 0 h 1177565"/>
              <a:gd name="connsiteX4" fmla="*/ 2009778 w 5042179"/>
              <a:gd name="connsiteY4" fmla="*/ 511521 h 1177565"/>
              <a:gd name="connsiteX5" fmla="*/ 0 w 5042179"/>
              <a:gd name="connsiteY5" fmla="*/ 1177565 h 1177565"/>
              <a:gd name="connsiteX0" fmla="*/ 0 w 5042179"/>
              <a:gd name="connsiteY0" fmla="*/ 1177565 h 1177565"/>
              <a:gd name="connsiteX1" fmla="*/ 627868 w 5042179"/>
              <a:gd name="connsiteY1" fmla="*/ 203200 h 1177565"/>
              <a:gd name="connsiteX2" fmla="*/ 2483556 w 5042179"/>
              <a:gd name="connsiteY2" fmla="*/ 6504 h 1177565"/>
              <a:gd name="connsiteX3" fmla="*/ 5042179 w 5042179"/>
              <a:gd name="connsiteY3" fmla="*/ 0 h 1177565"/>
              <a:gd name="connsiteX4" fmla="*/ 2009778 w 5042179"/>
              <a:gd name="connsiteY4" fmla="*/ 511521 h 1177565"/>
              <a:gd name="connsiteX5" fmla="*/ 0 w 5042179"/>
              <a:gd name="connsiteY5" fmla="*/ 1177565 h 1177565"/>
              <a:gd name="connsiteX0" fmla="*/ 0 w 5042179"/>
              <a:gd name="connsiteY0" fmla="*/ 1177565 h 1177565"/>
              <a:gd name="connsiteX1" fmla="*/ 639157 w 5042179"/>
              <a:gd name="connsiteY1" fmla="*/ 237066 h 1177565"/>
              <a:gd name="connsiteX2" fmla="*/ 2483556 w 5042179"/>
              <a:gd name="connsiteY2" fmla="*/ 6504 h 1177565"/>
              <a:gd name="connsiteX3" fmla="*/ 5042179 w 5042179"/>
              <a:gd name="connsiteY3" fmla="*/ 0 h 1177565"/>
              <a:gd name="connsiteX4" fmla="*/ 2009778 w 5042179"/>
              <a:gd name="connsiteY4" fmla="*/ 511521 h 1177565"/>
              <a:gd name="connsiteX5" fmla="*/ 0 w 5042179"/>
              <a:gd name="connsiteY5" fmla="*/ 1177565 h 1177565"/>
              <a:gd name="connsiteX0" fmla="*/ 0 w 5042179"/>
              <a:gd name="connsiteY0" fmla="*/ 1177565 h 1177565"/>
              <a:gd name="connsiteX1" fmla="*/ 639157 w 5042179"/>
              <a:gd name="connsiteY1" fmla="*/ 237066 h 1177565"/>
              <a:gd name="connsiteX2" fmla="*/ 2280356 w 5042179"/>
              <a:gd name="connsiteY2" fmla="*/ 62948 h 1177565"/>
              <a:gd name="connsiteX3" fmla="*/ 5042179 w 5042179"/>
              <a:gd name="connsiteY3" fmla="*/ 0 h 1177565"/>
              <a:gd name="connsiteX4" fmla="*/ 2009778 w 5042179"/>
              <a:gd name="connsiteY4" fmla="*/ 511521 h 1177565"/>
              <a:gd name="connsiteX5" fmla="*/ 0 w 5042179"/>
              <a:gd name="connsiteY5" fmla="*/ 1177565 h 1177565"/>
              <a:gd name="connsiteX0" fmla="*/ 0 w 4895423"/>
              <a:gd name="connsiteY0" fmla="*/ 1109832 h 1109832"/>
              <a:gd name="connsiteX1" fmla="*/ 492401 w 4895423"/>
              <a:gd name="connsiteY1" fmla="*/ 237066 h 1109832"/>
              <a:gd name="connsiteX2" fmla="*/ 2133600 w 4895423"/>
              <a:gd name="connsiteY2" fmla="*/ 62948 h 1109832"/>
              <a:gd name="connsiteX3" fmla="*/ 4895423 w 4895423"/>
              <a:gd name="connsiteY3" fmla="*/ 0 h 1109832"/>
              <a:gd name="connsiteX4" fmla="*/ 1863022 w 4895423"/>
              <a:gd name="connsiteY4" fmla="*/ 511521 h 1109832"/>
              <a:gd name="connsiteX5" fmla="*/ 0 w 4895423"/>
              <a:gd name="connsiteY5" fmla="*/ 1109832 h 1109832"/>
              <a:gd name="connsiteX0" fmla="*/ 0 w 4895423"/>
              <a:gd name="connsiteY0" fmla="*/ 1109832 h 1109832"/>
              <a:gd name="connsiteX1" fmla="*/ 492401 w 4895423"/>
              <a:gd name="connsiteY1" fmla="*/ 237066 h 1109832"/>
              <a:gd name="connsiteX2" fmla="*/ 2133600 w 4895423"/>
              <a:gd name="connsiteY2" fmla="*/ 62948 h 1109832"/>
              <a:gd name="connsiteX3" fmla="*/ 4895423 w 4895423"/>
              <a:gd name="connsiteY3" fmla="*/ 0 h 1109832"/>
              <a:gd name="connsiteX4" fmla="*/ 1795289 w 4895423"/>
              <a:gd name="connsiteY4" fmla="*/ 669565 h 1109832"/>
              <a:gd name="connsiteX5" fmla="*/ 0 w 4895423"/>
              <a:gd name="connsiteY5" fmla="*/ 1109832 h 1109832"/>
              <a:gd name="connsiteX0" fmla="*/ 0 w 4895423"/>
              <a:gd name="connsiteY0" fmla="*/ 1109832 h 1109832"/>
              <a:gd name="connsiteX1" fmla="*/ 492401 w 4895423"/>
              <a:gd name="connsiteY1" fmla="*/ 237066 h 1109832"/>
              <a:gd name="connsiteX2" fmla="*/ 2133600 w 4895423"/>
              <a:gd name="connsiteY2" fmla="*/ 62948 h 1109832"/>
              <a:gd name="connsiteX3" fmla="*/ 4895423 w 4895423"/>
              <a:gd name="connsiteY3" fmla="*/ 0 h 1109832"/>
              <a:gd name="connsiteX4" fmla="*/ 1727556 w 4895423"/>
              <a:gd name="connsiteY4" fmla="*/ 613121 h 1109832"/>
              <a:gd name="connsiteX5" fmla="*/ 0 w 4895423"/>
              <a:gd name="connsiteY5" fmla="*/ 1109832 h 1109832"/>
              <a:gd name="connsiteX0" fmla="*/ 0 w 4895423"/>
              <a:gd name="connsiteY0" fmla="*/ 1109832 h 1109832"/>
              <a:gd name="connsiteX1" fmla="*/ 492401 w 4895423"/>
              <a:gd name="connsiteY1" fmla="*/ 237066 h 1109832"/>
              <a:gd name="connsiteX2" fmla="*/ 2133600 w 4895423"/>
              <a:gd name="connsiteY2" fmla="*/ 62948 h 1109832"/>
              <a:gd name="connsiteX3" fmla="*/ 4895423 w 4895423"/>
              <a:gd name="connsiteY3" fmla="*/ 0 h 1109832"/>
              <a:gd name="connsiteX4" fmla="*/ 1614667 w 4895423"/>
              <a:gd name="connsiteY4" fmla="*/ 511521 h 1109832"/>
              <a:gd name="connsiteX5" fmla="*/ 0 w 4895423"/>
              <a:gd name="connsiteY5" fmla="*/ 1109832 h 1109832"/>
              <a:gd name="connsiteX0" fmla="*/ 0 w 4895423"/>
              <a:gd name="connsiteY0" fmla="*/ 1109832 h 1109832"/>
              <a:gd name="connsiteX1" fmla="*/ 492401 w 4895423"/>
              <a:gd name="connsiteY1" fmla="*/ 237066 h 1109832"/>
              <a:gd name="connsiteX2" fmla="*/ 2133600 w 4895423"/>
              <a:gd name="connsiteY2" fmla="*/ 62948 h 1109832"/>
              <a:gd name="connsiteX3" fmla="*/ 4895423 w 4895423"/>
              <a:gd name="connsiteY3" fmla="*/ 0 h 1109832"/>
              <a:gd name="connsiteX4" fmla="*/ 1614667 w 4895423"/>
              <a:gd name="connsiteY4" fmla="*/ 601832 h 1109832"/>
              <a:gd name="connsiteX5" fmla="*/ 0 w 4895423"/>
              <a:gd name="connsiteY5" fmla="*/ 1109832 h 1109832"/>
              <a:gd name="connsiteX0" fmla="*/ 0 w 4895423"/>
              <a:gd name="connsiteY0" fmla="*/ 1109832 h 1109832"/>
              <a:gd name="connsiteX1" fmla="*/ 492401 w 4895423"/>
              <a:gd name="connsiteY1" fmla="*/ 237066 h 1109832"/>
              <a:gd name="connsiteX2" fmla="*/ 2133600 w 4895423"/>
              <a:gd name="connsiteY2" fmla="*/ 62948 h 1109832"/>
              <a:gd name="connsiteX3" fmla="*/ 4895423 w 4895423"/>
              <a:gd name="connsiteY3" fmla="*/ 0 h 1109832"/>
              <a:gd name="connsiteX4" fmla="*/ 1614667 w 4895423"/>
              <a:gd name="connsiteY4" fmla="*/ 601832 h 1109832"/>
              <a:gd name="connsiteX5" fmla="*/ 0 w 4895423"/>
              <a:gd name="connsiteY5" fmla="*/ 1109832 h 1109832"/>
              <a:gd name="connsiteX0" fmla="*/ 0 w 4895423"/>
              <a:gd name="connsiteY0" fmla="*/ 1109832 h 1109832"/>
              <a:gd name="connsiteX1" fmla="*/ 492401 w 4895423"/>
              <a:gd name="connsiteY1" fmla="*/ 237066 h 1109832"/>
              <a:gd name="connsiteX2" fmla="*/ 2133600 w 4895423"/>
              <a:gd name="connsiteY2" fmla="*/ 62948 h 1109832"/>
              <a:gd name="connsiteX3" fmla="*/ 4895423 w 4895423"/>
              <a:gd name="connsiteY3" fmla="*/ 0 h 1109832"/>
              <a:gd name="connsiteX4" fmla="*/ 4301067 w 4895423"/>
              <a:gd name="connsiteY4" fmla="*/ 130681 h 1109832"/>
              <a:gd name="connsiteX5" fmla="*/ 1614667 w 4895423"/>
              <a:gd name="connsiteY5" fmla="*/ 601832 h 1109832"/>
              <a:gd name="connsiteX6" fmla="*/ 0 w 4895423"/>
              <a:gd name="connsiteY6" fmla="*/ 1109832 h 1109832"/>
              <a:gd name="connsiteX0" fmla="*/ 0 w 4895423"/>
              <a:gd name="connsiteY0" fmla="*/ 1109832 h 1109832"/>
              <a:gd name="connsiteX1" fmla="*/ 492401 w 4895423"/>
              <a:gd name="connsiteY1" fmla="*/ 237066 h 1109832"/>
              <a:gd name="connsiteX2" fmla="*/ 2133600 w 4895423"/>
              <a:gd name="connsiteY2" fmla="*/ 62948 h 1109832"/>
              <a:gd name="connsiteX3" fmla="*/ 4895423 w 4895423"/>
              <a:gd name="connsiteY3" fmla="*/ 0 h 1109832"/>
              <a:gd name="connsiteX4" fmla="*/ 4888089 w 4895423"/>
              <a:gd name="connsiteY4" fmla="*/ 311303 h 1109832"/>
              <a:gd name="connsiteX5" fmla="*/ 1614667 w 4895423"/>
              <a:gd name="connsiteY5" fmla="*/ 601832 h 1109832"/>
              <a:gd name="connsiteX6" fmla="*/ 0 w 4895423"/>
              <a:gd name="connsiteY6" fmla="*/ 1109832 h 1109832"/>
              <a:gd name="connsiteX0" fmla="*/ 0 w 4895423"/>
              <a:gd name="connsiteY0" fmla="*/ 1109832 h 1109832"/>
              <a:gd name="connsiteX1" fmla="*/ 492401 w 4895423"/>
              <a:gd name="connsiteY1" fmla="*/ 237066 h 1109832"/>
              <a:gd name="connsiteX2" fmla="*/ 2133600 w 4895423"/>
              <a:gd name="connsiteY2" fmla="*/ 62948 h 1109832"/>
              <a:gd name="connsiteX3" fmla="*/ 4895423 w 4895423"/>
              <a:gd name="connsiteY3" fmla="*/ 0 h 1109832"/>
              <a:gd name="connsiteX4" fmla="*/ 4888089 w 4895423"/>
              <a:gd name="connsiteY4" fmla="*/ 311303 h 1109832"/>
              <a:gd name="connsiteX5" fmla="*/ 3307644 w 4895423"/>
              <a:gd name="connsiteY5" fmla="*/ 458059 h 1109832"/>
              <a:gd name="connsiteX6" fmla="*/ 1614667 w 4895423"/>
              <a:gd name="connsiteY6" fmla="*/ 601832 h 1109832"/>
              <a:gd name="connsiteX7" fmla="*/ 0 w 4895423"/>
              <a:gd name="connsiteY7" fmla="*/ 1109832 h 1109832"/>
              <a:gd name="connsiteX0" fmla="*/ 0 w 4895423"/>
              <a:gd name="connsiteY0" fmla="*/ 1109832 h 1109832"/>
              <a:gd name="connsiteX1" fmla="*/ 492401 w 4895423"/>
              <a:gd name="connsiteY1" fmla="*/ 237066 h 1109832"/>
              <a:gd name="connsiteX2" fmla="*/ 2133600 w 4895423"/>
              <a:gd name="connsiteY2" fmla="*/ 62948 h 1109832"/>
              <a:gd name="connsiteX3" fmla="*/ 4895423 w 4895423"/>
              <a:gd name="connsiteY3" fmla="*/ 0 h 1109832"/>
              <a:gd name="connsiteX4" fmla="*/ 4888089 w 4895423"/>
              <a:gd name="connsiteY4" fmla="*/ 311303 h 1109832"/>
              <a:gd name="connsiteX5" fmla="*/ 3341511 w 4895423"/>
              <a:gd name="connsiteY5" fmla="*/ 390325 h 1109832"/>
              <a:gd name="connsiteX6" fmla="*/ 1614667 w 4895423"/>
              <a:gd name="connsiteY6" fmla="*/ 601832 h 1109832"/>
              <a:gd name="connsiteX7" fmla="*/ 0 w 4895423"/>
              <a:gd name="connsiteY7" fmla="*/ 1109832 h 1109832"/>
              <a:gd name="connsiteX0" fmla="*/ 0 w 4895423"/>
              <a:gd name="connsiteY0" fmla="*/ 1109832 h 1109832"/>
              <a:gd name="connsiteX1" fmla="*/ 492401 w 4895423"/>
              <a:gd name="connsiteY1" fmla="*/ 237066 h 1109832"/>
              <a:gd name="connsiteX2" fmla="*/ 2133600 w 4895423"/>
              <a:gd name="connsiteY2" fmla="*/ 62948 h 1109832"/>
              <a:gd name="connsiteX3" fmla="*/ 4895423 w 4895423"/>
              <a:gd name="connsiteY3" fmla="*/ 0 h 1109832"/>
              <a:gd name="connsiteX4" fmla="*/ 4888089 w 4895423"/>
              <a:gd name="connsiteY4" fmla="*/ 311303 h 1109832"/>
              <a:gd name="connsiteX5" fmla="*/ 3341511 w 4895423"/>
              <a:gd name="connsiteY5" fmla="*/ 390325 h 1109832"/>
              <a:gd name="connsiteX6" fmla="*/ 1501778 w 4895423"/>
              <a:gd name="connsiteY6" fmla="*/ 692143 h 1109832"/>
              <a:gd name="connsiteX7" fmla="*/ 0 w 4895423"/>
              <a:gd name="connsiteY7" fmla="*/ 1109832 h 1109832"/>
              <a:gd name="connsiteX0" fmla="*/ 0 w 4895423"/>
              <a:gd name="connsiteY0" fmla="*/ 1109832 h 1109832"/>
              <a:gd name="connsiteX1" fmla="*/ 492401 w 4895423"/>
              <a:gd name="connsiteY1" fmla="*/ 237066 h 1109832"/>
              <a:gd name="connsiteX2" fmla="*/ 2133600 w 4895423"/>
              <a:gd name="connsiteY2" fmla="*/ 62948 h 1109832"/>
              <a:gd name="connsiteX3" fmla="*/ 4895423 w 4895423"/>
              <a:gd name="connsiteY3" fmla="*/ 0 h 1109832"/>
              <a:gd name="connsiteX4" fmla="*/ 4888089 w 4895423"/>
              <a:gd name="connsiteY4" fmla="*/ 311303 h 1109832"/>
              <a:gd name="connsiteX5" fmla="*/ 3341511 w 4895423"/>
              <a:gd name="connsiteY5" fmla="*/ 390325 h 1109832"/>
              <a:gd name="connsiteX6" fmla="*/ 1456623 w 4895423"/>
              <a:gd name="connsiteY6" fmla="*/ 658277 h 1109832"/>
              <a:gd name="connsiteX7" fmla="*/ 0 w 4895423"/>
              <a:gd name="connsiteY7" fmla="*/ 1109832 h 1109832"/>
              <a:gd name="connsiteX0" fmla="*/ 0 w 4895423"/>
              <a:gd name="connsiteY0" fmla="*/ 1109832 h 1109832"/>
              <a:gd name="connsiteX1" fmla="*/ 492401 w 4895423"/>
              <a:gd name="connsiteY1" fmla="*/ 237066 h 1109832"/>
              <a:gd name="connsiteX2" fmla="*/ 2133600 w 4895423"/>
              <a:gd name="connsiteY2" fmla="*/ 62948 h 1109832"/>
              <a:gd name="connsiteX3" fmla="*/ 4895423 w 4895423"/>
              <a:gd name="connsiteY3" fmla="*/ 0 h 1109832"/>
              <a:gd name="connsiteX4" fmla="*/ 4888089 w 4895423"/>
              <a:gd name="connsiteY4" fmla="*/ 311303 h 1109832"/>
              <a:gd name="connsiteX5" fmla="*/ 3194756 w 4895423"/>
              <a:gd name="connsiteY5" fmla="*/ 469347 h 1109832"/>
              <a:gd name="connsiteX6" fmla="*/ 1456623 w 4895423"/>
              <a:gd name="connsiteY6" fmla="*/ 658277 h 1109832"/>
              <a:gd name="connsiteX7" fmla="*/ 0 w 4895423"/>
              <a:gd name="connsiteY7" fmla="*/ 1109832 h 1109832"/>
              <a:gd name="connsiteX0" fmla="*/ 0 w 4895423"/>
              <a:gd name="connsiteY0" fmla="*/ 1109832 h 1109832"/>
              <a:gd name="connsiteX1" fmla="*/ 492401 w 4895423"/>
              <a:gd name="connsiteY1" fmla="*/ 237066 h 1109832"/>
              <a:gd name="connsiteX2" fmla="*/ 2133600 w 4895423"/>
              <a:gd name="connsiteY2" fmla="*/ 62948 h 1109832"/>
              <a:gd name="connsiteX3" fmla="*/ 4895423 w 4895423"/>
              <a:gd name="connsiteY3" fmla="*/ 0 h 1109832"/>
              <a:gd name="connsiteX4" fmla="*/ 4888089 w 4895423"/>
              <a:gd name="connsiteY4" fmla="*/ 311303 h 1109832"/>
              <a:gd name="connsiteX5" fmla="*/ 3194756 w 4895423"/>
              <a:gd name="connsiteY5" fmla="*/ 424191 h 1109832"/>
              <a:gd name="connsiteX6" fmla="*/ 1456623 w 4895423"/>
              <a:gd name="connsiteY6" fmla="*/ 658277 h 1109832"/>
              <a:gd name="connsiteX7" fmla="*/ 0 w 4895423"/>
              <a:gd name="connsiteY7" fmla="*/ 1109832 h 1109832"/>
              <a:gd name="connsiteX0" fmla="*/ 0 w 4921956"/>
              <a:gd name="connsiteY0" fmla="*/ 1109832 h 1109832"/>
              <a:gd name="connsiteX1" fmla="*/ 492401 w 4921956"/>
              <a:gd name="connsiteY1" fmla="*/ 237066 h 1109832"/>
              <a:gd name="connsiteX2" fmla="*/ 2133600 w 4921956"/>
              <a:gd name="connsiteY2" fmla="*/ 62948 h 1109832"/>
              <a:gd name="connsiteX3" fmla="*/ 4895423 w 4921956"/>
              <a:gd name="connsiteY3" fmla="*/ 0 h 1109832"/>
              <a:gd name="connsiteX4" fmla="*/ 4921956 w 4921956"/>
              <a:gd name="connsiteY4" fmla="*/ 311303 h 1109832"/>
              <a:gd name="connsiteX5" fmla="*/ 3194756 w 4921956"/>
              <a:gd name="connsiteY5" fmla="*/ 424191 h 1109832"/>
              <a:gd name="connsiteX6" fmla="*/ 1456623 w 4921956"/>
              <a:gd name="connsiteY6" fmla="*/ 658277 h 1109832"/>
              <a:gd name="connsiteX7" fmla="*/ 0 w 4921956"/>
              <a:gd name="connsiteY7" fmla="*/ 1109832 h 1109832"/>
              <a:gd name="connsiteX0" fmla="*/ 0 w 4899378"/>
              <a:gd name="connsiteY0" fmla="*/ 1109832 h 1109832"/>
              <a:gd name="connsiteX1" fmla="*/ 492401 w 4899378"/>
              <a:gd name="connsiteY1" fmla="*/ 237066 h 1109832"/>
              <a:gd name="connsiteX2" fmla="*/ 2133600 w 4899378"/>
              <a:gd name="connsiteY2" fmla="*/ 62948 h 1109832"/>
              <a:gd name="connsiteX3" fmla="*/ 4895423 w 4899378"/>
              <a:gd name="connsiteY3" fmla="*/ 0 h 1109832"/>
              <a:gd name="connsiteX4" fmla="*/ 4899378 w 4899378"/>
              <a:gd name="connsiteY4" fmla="*/ 311303 h 1109832"/>
              <a:gd name="connsiteX5" fmla="*/ 3194756 w 4899378"/>
              <a:gd name="connsiteY5" fmla="*/ 424191 h 1109832"/>
              <a:gd name="connsiteX6" fmla="*/ 1456623 w 4899378"/>
              <a:gd name="connsiteY6" fmla="*/ 658277 h 1109832"/>
              <a:gd name="connsiteX7" fmla="*/ 0 w 4899378"/>
              <a:gd name="connsiteY7" fmla="*/ 1109832 h 1109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99378" h="1109832">
                <a:moveTo>
                  <a:pt x="0" y="1109832"/>
                </a:moveTo>
                <a:lnTo>
                  <a:pt x="492401" y="237066"/>
                </a:lnTo>
                <a:lnTo>
                  <a:pt x="2133600" y="62948"/>
                </a:lnTo>
                <a:lnTo>
                  <a:pt x="4895423" y="0"/>
                </a:lnTo>
                <a:cubicBezTo>
                  <a:pt x="4896741" y="103768"/>
                  <a:pt x="4898060" y="207535"/>
                  <a:pt x="4899378" y="311303"/>
                </a:cubicBezTo>
                <a:lnTo>
                  <a:pt x="3194756" y="424191"/>
                </a:lnTo>
                <a:lnTo>
                  <a:pt x="1456623" y="658277"/>
                </a:lnTo>
                <a:lnTo>
                  <a:pt x="0" y="1109832"/>
                </a:lnTo>
                <a:close/>
              </a:path>
            </a:pathLst>
          </a:custGeom>
          <a:solidFill>
            <a:srgbClr val="8A8A8A">
              <a:alpha val="65098"/>
            </a:srgbClr>
          </a:solidFill>
          <a:ln w="22225" cap="flat" cmpd="sng" algn="ctr">
            <a:solidFill>
              <a:schemeClr val="tx1"/>
            </a:solidFill>
            <a:prstDash val="lgDash"/>
            <a:round/>
            <a:headEnd type="none" w="med" len="med"/>
            <a:tailEnd type="none" w="med" len="med"/>
          </a:ln>
          <a:effectLst/>
        </p:spPr>
        <p:txBody>
          <a:bodyPr vert="horz" wrap="square" lIns="63960" tIns="31982" rIns="63960" bIns="31982" numCol="1" rtlCol="0" anchor="t" anchorCtr="1" compatLnSpc="1">
            <a:prstTxWarp prst="textNoShape">
              <a:avLst/>
            </a:prstTxWarp>
            <a:noAutofit/>
          </a:bodyPr>
          <a:lstStyle/>
          <a:p>
            <a:pPr algn="ctr" defTabSz="640080">
              <a:lnSpc>
                <a:spcPct val="95000"/>
              </a:lnSpc>
              <a:spcBef>
                <a:spcPct val="30000"/>
              </a:spcBef>
              <a:buClr>
                <a:schemeClr val="tx1"/>
              </a:buClr>
            </a:pPr>
            <a:endParaRPr lang="en-US" sz="1400" dirty="0">
              <a:solidFill>
                <a:srgbClr val="FFFFFF"/>
              </a:solidFill>
              <a:effectLst>
                <a:outerShdw blurRad="38100" dist="38100" dir="2700000" algn="tl">
                  <a:srgbClr val="000000">
                    <a:alpha val="43137"/>
                  </a:srgbClr>
                </a:outerShdw>
              </a:effectLst>
              <a:latin typeface="Arial Narrow" pitchFamily="34" charset="0"/>
              <a:cs typeface="Arial" charset="0"/>
            </a:endParaRPr>
          </a:p>
        </p:txBody>
      </p:sp>
      <p:sp>
        <p:nvSpPr>
          <p:cNvPr id="455" name="TextBox 454"/>
          <p:cNvSpPr txBox="1"/>
          <p:nvPr/>
        </p:nvSpPr>
        <p:spPr>
          <a:xfrm rot="21184466">
            <a:off x="2399712" y="3167505"/>
            <a:ext cx="2129814" cy="233910"/>
          </a:xfrm>
          <a:prstGeom prst="rect">
            <a:avLst/>
          </a:prstGeom>
          <a:noFill/>
        </p:spPr>
        <p:txBody>
          <a:bodyPr wrap="none" lIns="64008" tIns="32004" rIns="64008" bIns="32004" rtlCol="0">
            <a:spAutoFit/>
          </a:bodyPr>
          <a:lstStyle/>
          <a:p>
            <a:r>
              <a:rPr lang="en-US" sz="1100" dirty="0"/>
              <a:t>Example SYS_MEM_BW Adder</a:t>
            </a:r>
          </a:p>
        </p:txBody>
      </p:sp>
      <p:sp>
        <p:nvSpPr>
          <p:cNvPr id="459" name="TextBox 458"/>
          <p:cNvSpPr txBox="1"/>
          <p:nvPr/>
        </p:nvSpPr>
        <p:spPr>
          <a:xfrm>
            <a:off x="548667" y="5530965"/>
            <a:ext cx="7970255" cy="280077"/>
          </a:xfrm>
          <a:prstGeom prst="rect">
            <a:avLst/>
          </a:prstGeom>
          <a:noFill/>
        </p:spPr>
        <p:txBody>
          <a:bodyPr wrap="square" lIns="64008" tIns="32004" rIns="64008" bIns="32004" rtlCol="0">
            <a:spAutoFit/>
          </a:bodyPr>
          <a:lstStyle/>
          <a:p>
            <a:pPr marL="240030" indent="-240030">
              <a:buFont typeface="Arial" panose="020B0604020202020204" pitchFamily="34" charset="0"/>
              <a:buChar char="•"/>
            </a:pPr>
            <a:r>
              <a:rPr lang="en-US" sz="1400" dirty="0"/>
              <a:t>Lack of </a:t>
            </a:r>
            <a:r>
              <a:rPr lang="en-US" sz="1400" dirty="0" smtClean="0"/>
              <a:t>future-proofing </a:t>
            </a:r>
            <a:r>
              <a:rPr lang="en-US" sz="1400" dirty="0"/>
              <a:t>can inhibit innovation via integration. </a:t>
            </a:r>
          </a:p>
        </p:txBody>
      </p:sp>
      <p:sp>
        <p:nvSpPr>
          <p:cNvPr id="460" name="TextBox 459"/>
          <p:cNvSpPr txBox="1"/>
          <p:nvPr/>
        </p:nvSpPr>
        <p:spPr>
          <a:xfrm>
            <a:off x="7634761" y="3124200"/>
            <a:ext cx="1483361" cy="895630"/>
          </a:xfrm>
          <a:prstGeom prst="rect">
            <a:avLst/>
          </a:prstGeom>
          <a:noFill/>
          <a:ln>
            <a:solidFill>
              <a:schemeClr val="accent1"/>
            </a:solidFill>
          </a:ln>
        </p:spPr>
        <p:txBody>
          <a:bodyPr wrap="square" lIns="64008" tIns="32004" rIns="64008" bIns="32004" rtlCol="0">
            <a:spAutoFit/>
          </a:bodyPr>
          <a:lstStyle/>
          <a:p>
            <a:r>
              <a:rPr lang="en-US" sz="900" dirty="0"/>
              <a:t>Integration of </a:t>
            </a:r>
            <a:r>
              <a:rPr lang="en-US" sz="900" dirty="0" smtClean="0"/>
              <a:t>dGfx </a:t>
            </a:r>
            <a:r>
              <a:rPr lang="en-US" sz="900" dirty="0"/>
              <a:t>capability into a single </a:t>
            </a:r>
            <a:r>
              <a:rPr lang="en-US" sz="900" dirty="0" smtClean="0"/>
              <a:t>CPU/APU/SOC </a:t>
            </a:r>
            <a:r>
              <a:rPr lang="en-US" sz="900" dirty="0"/>
              <a:t>design </a:t>
            </a:r>
            <a:r>
              <a:rPr lang="en-US" sz="900" dirty="0">
                <a:sym typeface="Wingdings" panose="05000000000000000000" pitchFamily="2" charset="2"/>
              </a:rPr>
              <a:t> dGfx adders </a:t>
            </a:r>
            <a:r>
              <a:rPr lang="en-US" sz="900" dirty="0" smtClean="0">
                <a:sym typeface="Wingdings" panose="05000000000000000000" pitchFamily="2" charset="2"/>
              </a:rPr>
              <a:t>approach should </a:t>
            </a:r>
            <a:r>
              <a:rPr lang="en-US" sz="900" dirty="0">
                <a:sym typeface="Wingdings" panose="05000000000000000000" pitchFamily="2" charset="2"/>
              </a:rPr>
              <a:t>carry over to new integrated design.</a:t>
            </a:r>
            <a:endParaRPr lang="en-US" sz="900" dirty="0"/>
          </a:p>
        </p:txBody>
      </p:sp>
      <p:sp>
        <p:nvSpPr>
          <p:cNvPr id="461" name="Oval 460"/>
          <p:cNvSpPr/>
          <p:nvPr/>
        </p:nvSpPr>
        <p:spPr bwMode="auto">
          <a:xfrm>
            <a:off x="1049387" y="4804032"/>
            <a:ext cx="91723" cy="112888"/>
          </a:xfrm>
          <a:prstGeom prst="ellipse">
            <a:avLst/>
          </a:prstGeom>
          <a:solidFill>
            <a:schemeClr val="accent1"/>
          </a:solidFill>
          <a:ln w="9525" cap="flat" cmpd="sng" algn="ctr">
            <a:noFill/>
            <a:prstDash val="solid"/>
            <a:round/>
            <a:headEnd type="none" w="med" len="med"/>
            <a:tailEnd type="none" w="med" len="med"/>
          </a:ln>
          <a:effectLst/>
        </p:spPr>
        <p:txBody>
          <a:bodyPr vert="horz" wrap="square" lIns="63960" tIns="31982" rIns="63960" bIns="31982" numCol="1" rtlCol="0" anchor="t" anchorCtr="1" compatLnSpc="1">
            <a:prstTxWarp prst="textNoShape">
              <a:avLst/>
            </a:prstTxWarp>
            <a:noAutofit/>
          </a:bodyPr>
          <a:lstStyle/>
          <a:p>
            <a:pPr algn="ctr" defTabSz="640080">
              <a:lnSpc>
                <a:spcPct val="95000"/>
              </a:lnSpc>
              <a:spcBef>
                <a:spcPct val="30000"/>
              </a:spcBef>
              <a:buClr>
                <a:schemeClr val="tx1"/>
              </a:buClr>
            </a:pPr>
            <a:endParaRPr lang="en-US" sz="1400" dirty="0">
              <a:solidFill>
                <a:srgbClr val="FFFFFF"/>
              </a:solidFill>
              <a:effectLst>
                <a:outerShdw blurRad="38100" dist="38100" dir="2700000" algn="tl">
                  <a:srgbClr val="000000">
                    <a:alpha val="43137"/>
                  </a:srgbClr>
                </a:outerShdw>
              </a:effectLst>
              <a:latin typeface="Arial Narrow" pitchFamily="34" charset="0"/>
              <a:cs typeface="Arial" charset="0"/>
            </a:endParaRPr>
          </a:p>
        </p:txBody>
      </p:sp>
      <p:cxnSp>
        <p:nvCxnSpPr>
          <p:cNvPr id="463" name="Straight Arrow Connector 462"/>
          <p:cNvCxnSpPr/>
          <p:nvPr/>
        </p:nvCxnSpPr>
        <p:spPr bwMode="auto">
          <a:xfrm flipH="1">
            <a:off x="1113569" y="4546420"/>
            <a:ext cx="204611" cy="229393"/>
          </a:xfrm>
          <a:prstGeom prst="straightConnector1">
            <a:avLst/>
          </a:prstGeom>
          <a:noFill/>
          <a:ln w="9525" cap="flat" cmpd="sng" algn="ctr">
            <a:solidFill>
              <a:schemeClr val="tx1"/>
            </a:solidFill>
            <a:prstDash val="solid"/>
            <a:round/>
            <a:headEnd type="none" w="med" len="med"/>
            <a:tailEnd type="triangle"/>
          </a:ln>
          <a:effectLst/>
        </p:spPr>
      </p:cxnSp>
      <p:sp>
        <p:nvSpPr>
          <p:cNvPr id="464" name="TextBox 463"/>
          <p:cNvSpPr txBox="1"/>
          <p:nvPr/>
        </p:nvSpPr>
        <p:spPr>
          <a:xfrm>
            <a:off x="981709" y="4384256"/>
            <a:ext cx="1244956" cy="310854"/>
          </a:xfrm>
          <a:prstGeom prst="rect">
            <a:avLst/>
          </a:prstGeom>
          <a:noFill/>
        </p:spPr>
        <p:txBody>
          <a:bodyPr wrap="none" lIns="64008" tIns="32004" rIns="64008" bIns="32004" rtlCol="0">
            <a:spAutoFit/>
          </a:bodyPr>
          <a:lstStyle/>
          <a:p>
            <a:r>
              <a:rPr lang="en-US" sz="800" dirty="0"/>
              <a:t>Today’s </a:t>
            </a:r>
            <a:r>
              <a:rPr lang="en-US" sz="800" dirty="0" smtClean="0"/>
              <a:t>SYS_MEM_BW</a:t>
            </a:r>
          </a:p>
          <a:p>
            <a:r>
              <a:rPr lang="en-US" sz="800" dirty="0" smtClean="0"/>
              <a:t>Part of base TEC</a:t>
            </a:r>
            <a:endParaRPr lang="en-US" sz="800" dirty="0"/>
          </a:p>
        </p:txBody>
      </p:sp>
      <p:sp>
        <p:nvSpPr>
          <p:cNvPr id="465" name="Right Arrow 464"/>
          <p:cNvSpPr/>
          <p:nvPr/>
        </p:nvSpPr>
        <p:spPr bwMode="auto">
          <a:xfrm>
            <a:off x="1353777" y="4724400"/>
            <a:ext cx="2380023" cy="235430"/>
          </a:xfrm>
          <a:prstGeom prst="rightArrow">
            <a:avLst/>
          </a:prstGeom>
          <a:solidFill>
            <a:schemeClr val="accent1"/>
          </a:solidFill>
          <a:ln w="9525" cap="flat" cmpd="sng" algn="ctr">
            <a:noFill/>
            <a:prstDash val="solid"/>
            <a:round/>
            <a:headEnd type="none" w="med" len="med"/>
            <a:tailEnd type="none" w="med" len="med"/>
          </a:ln>
          <a:effectLst/>
        </p:spPr>
        <p:txBody>
          <a:bodyPr vert="horz" wrap="square" lIns="0" tIns="0" rIns="0" bIns="0" numCol="1" rtlCol="0" anchor="ctr" anchorCtr="1" compatLnSpc="1">
            <a:prstTxWarp prst="textNoShape">
              <a:avLst/>
            </a:prstTxWarp>
            <a:noAutofit/>
          </a:bodyPr>
          <a:lstStyle/>
          <a:p>
            <a:pPr algn="ctr" defTabSz="640080">
              <a:lnSpc>
                <a:spcPct val="95000"/>
              </a:lnSpc>
              <a:spcBef>
                <a:spcPct val="30000"/>
              </a:spcBef>
              <a:buClr>
                <a:schemeClr val="tx1"/>
              </a:buClr>
            </a:pPr>
            <a:r>
              <a:rPr lang="en-US" sz="800" dirty="0" smtClean="0">
                <a:solidFill>
                  <a:schemeClr val="bg1"/>
                </a:solidFill>
                <a:cs typeface="Arial" charset="0"/>
              </a:rPr>
              <a:t>Current CEC proposal  (no adder)</a:t>
            </a:r>
            <a:endParaRPr lang="en-US" sz="800" dirty="0">
              <a:solidFill>
                <a:schemeClr val="bg1"/>
              </a:solidFill>
              <a:cs typeface="Arial" charset="0"/>
            </a:endParaRPr>
          </a:p>
        </p:txBody>
      </p:sp>
      <p:sp>
        <p:nvSpPr>
          <p:cNvPr id="5" name="TextBox 4"/>
          <p:cNvSpPr txBox="1"/>
          <p:nvPr/>
        </p:nvSpPr>
        <p:spPr>
          <a:xfrm>
            <a:off x="2305492" y="3940967"/>
            <a:ext cx="2220480" cy="400110"/>
          </a:xfrm>
          <a:prstGeom prst="rect">
            <a:avLst/>
          </a:prstGeom>
          <a:noFill/>
        </p:spPr>
        <p:txBody>
          <a:bodyPr wrap="none" rtlCol="0">
            <a:spAutoFit/>
          </a:bodyPr>
          <a:lstStyle/>
          <a:p>
            <a:r>
              <a:rPr lang="en-US" sz="1000" dirty="0" smtClean="0"/>
              <a:t>Threshold for future SYS_MEM_BW</a:t>
            </a:r>
          </a:p>
          <a:p>
            <a:r>
              <a:rPr lang="en-US" sz="1000" dirty="0" smtClean="0"/>
              <a:t>adder</a:t>
            </a:r>
            <a:r>
              <a:rPr lang="en-US" sz="1000" dirty="0"/>
              <a:t> </a:t>
            </a:r>
            <a:r>
              <a:rPr lang="en-US" sz="1000" dirty="0" smtClean="0"/>
              <a:t>(Industry will propose targets)</a:t>
            </a:r>
            <a:endParaRPr lang="en-US" sz="1000" dirty="0"/>
          </a:p>
        </p:txBody>
      </p:sp>
      <p:grpSp>
        <p:nvGrpSpPr>
          <p:cNvPr id="104" name="Group 103"/>
          <p:cNvGrpSpPr/>
          <p:nvPr/>
        </p:nvGrpSpPr>
        <p:grpSpPr>
          <a:xfrm>
            <a:off x="6421509" y="1089496"/>
            <a:ext cx="1614476" cy="4030248"/>
            <a:chOff x="11942324" y="2069739"/>
            <a:chExt cx="1635185" cy="4402489"/>
          </a:xfrm>
        </p:grpSpPr>
        <p:sp>
          <p:nvSpPr>
            <p:cNvPr id="105" name="Rounded Rectangle 104"/>
            <p:cNvSpPr/>
            <p:nvPr/>
          </p:nvSpPr>
          <p:spPr>
            <a:xfrm>
              <a:off x="11991331" y="5274048"/>
              <a:ext cx="1586178" cy="1198180"/>
            </a:xfrm>
            <a:prstGeom prst="roundRect">
              <a:avLst>
                <a:gd name="adj" fmla="val 4167"/>
              </a:avLst>
            </a:prstGeom>
            <a:solidFill>
              <a:srgbClr val="E7E6E6">
                <a:lumMod val="75000"/>
              </a:srgbClr>
            </a:solidFill>
            <a:ln w="12700" cap="flat" cmpd="sng" algn="ctr">
              <a:solidFill>
                <a:srgbClr val="5B9BD5">
                  <a:shade val="50000"/>
                </a:srgbClr>
              </a:solid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18" name="Rounded Rectangle 117"/>
            <p:cNvSpPr/>
            <p:nvPr/>
          </p:nvSpPr>
          <p:spPr>
            <a:xfrm>
              <a:off x="11963033" y="2069739"/>
              <a:ext cx="1586178" cy="2225191"/>
            </a:xfrm>
            <a:prstGeom prst="roundRect">
              <a:avLst>
                <a:gd name="adj" fmla="val 2483"/>
              </a:avLst>
            </a:prstGeom>
            <a:solidFill>
              <a:srgbClr val="E7E6E6">
                <a:lumMod val="75000"/>
              </a:srgbClr>
            </a:solidFill>
            <a:ln w="12700" cap="flat" cmpd="sng" algn="ctr">
              <a:solidFill>
                <a:srgbClr val="5B9BD5">
                  <a:shade val="50000"/>
                </a:srgbClr>
              </a:solid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19" name="Rectangle 118"/>
            <p:cNvSpPr/>
            <p:nvPr/>
          </p:nvSpPr>
          <p:spPr>
            <a:xfrm>
              <a:off x="11998086" y="2106248"/>
              <a:ext cx="1517214" cy="1027011"/>
            </a:xfrm>
            <a:prstGeom prst="rect">
              <a:avLst/>
            </a:prstGeom>
            <a:solidFill>
              <a:srgbClr val="70AD47">
                <a:lumMod val="50000"/>
              </a:srgbClr>
            </a:solidFill>
            <a:ln w="12700"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20" name="Rectangle 119"/>
            <p:cNvSpPr/>
            <p:nvPr/>
          </p:nvSpPr>
          <p:spPr>
            <a:xfrm>
              <a:off x="12153999" y="2239700"/>
              <a:ext cx="931950" cy="641498"/>
            </a:xfrm>
            <a:prstGeom prst="rect">
              <a:avLst/>
            </a:prstGeom>
            <a:solidFill>
              <a:srgbClr val="5B9BD5"/>
            </a:solidFill>
            <a:ln w="12700" cap="flat" cmpd="sng" algn="ctr">
              <a:solidFill>
                <a:srgbClr val="5B9BD5">
                  <a:shade val="50000"/>
                </a:srgbClr>
              </a:solid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21" name="Rounded Rectangle 120"/>
            <p:cNvSpPr/>
            <p:nvPr/>
          </p:nvSpPr>
          <p:spPr>
            <a:xfrm rot="5400000">
              <a:off x="12334914" y="2312381"/>
              <a:ext cx="368282" cy="512612"/>
            </a:xfrm>
            <a:prstGeom prst="roundRect">
              <a:avLst/>
            </a:prstGeom>
            <a:solidFill>
              <a:srgbClr val="ED7D31">
                <a:lumMod val="50000"/>
              </a:srgbClr>
            </a:solidFill>
            <a:ln w="12700" cap="flat" cmpd="sng" algn="ctr">
              <a:solidFill>
                <a:sysClr val="windowText" lastClr="000000"/>
              </a:solid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22" name="Rounded Rectangle 121"/>
            <p:cNvSpPr/>
            <p:nvPr/>
          </p:nvSpPr>
          <p:spPr>
            <a:xfrm>
              <a:off x="12565559" y="2402154"/>
              <a:ext cx="204880" cy="91733"/>
            </a:xfrm>
            <a:prstGeom prst="roundRect">
              <a:avLst/>
            </a:prstGeom>
            <a:solidFill>
              <a:sysClr val="window" lastClr="FFFFFF">
                <a:lumMod val="85000"/>
              </a:sysClr>
            </a:solidFill>
            <a:ln w="12700" cap="flat" cmpd="sng" algn="ctr">
              <a:solidFill>
                <a:srgbClr val="5B9BD5">
                  <a:shade val="50000"/>
                </a:srgbClr>
              </a:solidFill>
              <a:prstDash val="solid"/>
              <a:miter lim="800000"/>
            </a:ln>
            <a:effectLst/>
          </p:spPr>
          <p:txBody>
            <a:bodyPr lIns="0" tIns="0" rIns="0" bIns="0"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r>
                <a:rPr kumimoji="0" lang="en-US" sz="600" b="0" i="0" u="none" strike="noStrike" kern="0" cap="none" spc="0" normalizeH="0" baseline="0" noProof="0" dirty="0">
                  <a:ln>
                    <a:noFill/>
                  </a:ln>
                  <a:solidFill>
                    <a:prstClr val="black"/>
                  </a:solidFill>
                  <a:effectLst/>
                  <a:uLnTx/>
                  <a:uFillTx/>
                  <a:latin typeface="Calibri" panose="020F0502020204030204"/>
                  <a:cs typeface="+mn-cs"/>
                </a:rPr>
                <a:t>Ctrl 1</a:t>
              </a:r>
            </a:p>
          </p:txBody>
        </p:sp>
        <p:sp>
          <p:nvSpPr>
            <p:cNvPr id="123" name="Rounded Rectangle 122"/>
            <p:cNvSpPr/>
            <p:nvPr/>
          </p:nvSpPr>
          <p:spPr>
            <a:xfrm>
              <a:off x="12563631" y="2634234"/>
              <a:ext cx="204880" cy="91733"/>
            </a:xfrm>
            <a:prstGeom prst="roundRect">
              <a:avLst/>
            </a:prstGeom>
            <a:solidFill>
              <a:sysClr val="window" lastClr="FFFFFF">
                <a:lumMod val="85000"/>
              </a:sysClr>
            </a:solidFill>
            <a:ln w="12700" cap="flat" cmpd="sng" algn="ctr">
              <a:solidFill>
                <a:srgbClr val="5B9BD5">
                  <a:shade val="50000"/>
                </a:srgbClr>
              </a:solidFill>
              <a:prstDash val="solid"/>
              <a:miter lim="800000"/>
            </a:ln>
            <a:effectLst/>
          </p:spPr>
          <p:txBody>
            <a:bodyPr lIns="0" tIns="0" rIns="0" bIns="0"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r>
                <a:rPr kumimoji="0" lang="en-US" sz="600" b="0" i="0" u="none" strike="noStrike" kern="0" cap="none" spc="0" normalizeH="0" baseline="0" noProof="0" dirty="0">
                  <a:ln>
                    <a:noFill/>
                  </a:ln>
                  <a:solidFill>
                    <a:prstClr val="black"/>
                  </a:solidFill>
                  <a:effectLst/>
                  <a:uLnTx/>
                  <a:uFillTx/>
                  <a:latin typeface="Calibri" panose="020F0502020204030204"/>
                  <a:cs typeface="+mn-cs"/>
                </a:rPr>
                <a:t>Ctrl 2</a:t>
              </a:r>
            </a:p>
          </p:txBody>
        </p:sp>
        <p:cxnSp>
          <p:nvCxnSpPr>
            <p:cNvPr id="124" name="Straight Connector 123"/>
            <p:cNvCxnSpPr/>
            <p:nvPr/>
          </p:nvCxnSpPr>
          <p:spPr>
            <a:xfrm flipH="1">
              <a:off x="12768509" y="2355096"/>
              <a:ext cx="324386" cy="101675"/>
            </a:xfrm>
            <a:prstGeom prst="line">
              <a:avLst/>
            </a:prstGeom>
            <a:noFill/>
            <a:ln w="6350" cap="flat" cmpd="sng" algn="ctr">
              <a:solidFill>
                <a:sysClr val="windowText" lastClr="000000"/>
              </a:solidFill>
              <a:prstDash val="solid"/>
              <a:miter lim="800000"/>
            </a:ln>
            <a:effectLst/>
          </p:spPr>
        </p:cxnSp>
        <p:cxnSp>
          <p:nvCxnSpPr>
            <p:cNvPr id="125" name="Straight Connector 124"/>
            <p:cNvCxnSpPr/>
            <p:nvPr/>
          </p:nvCxnSpPr>
          <p:spPr>
            <a:xfrm flipH="1" flipV="1">
              <a:off x="12775361" y="2691733"/>
              <a:ext cx="310587" cy="77550"/>
            </a:xfrm>
            <a:prstGeom prst="line">
              <a:avLst/>
            </a:prstGeom>
            <a:noFill/>
            <a:ln w="6350" cap="flat" cmpd="sng" algn="ctr">
              <a:solidFill>
                <a:sysClr val="windowText" lastClr="000000"/>
              </a:solidFill>
              <a:prstDash val="solid"/>
              <a:miter lim="800000"/>
            </a:ln>
            <a:effectLst/>
          </p:spPr>
        </p:cxnSp>
        <p:sp>
          <p:nvSpPr>
            <p:cNvPr id="126" name="Rounded Rectangle 125"/>
            <p:cNvSpPr/>
            <p:nvPr/>
          </p:nvSpPr>
          <p:spPr>
            <a:xfrm>
              <a:off x="12288383" y="2410773"/>
              <a:ext cx="251358" cy="327804"/>
            </a:xfrm>
            <a:prstGeom prst="roundRect">
              <a:avLst/>
            </a:prstGeom>
            <a:solidFill>
              <a:sysClr val="window" lastClr="FFFFFF">
                <a:lumMod val="65000"/>
              </a:sysClr>
            </a:solidFill>
            <a:ln w="12700" cap="flat" cmpd="sng" algn="ctr">
              <a:solidFill>
                <a:sysClr val="windowText" lastClr="000000"/>
              </a:solidFill>
              <a:prstDash val="solid"/>
              <a:miter lim="800000"/>
            </a:ln>
            <a:effectLst/>
          </p:spPr>
          <p:txBody>
            <a:bodyPr lIns="0" tIns="0" rIns="0" bIns="0"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r>
                <a:rPr kumimoji="0" lang="en-US" sz="960" b="0" i="0" u="none" strike="noStrike" kern="0" cap="none" spc="0" normalizeH="0" baseline="0" noProof="0" dirty="0">
                  <a:ln>
                    <a:noFill/>
                  </a:ln>
                  <a:solidFill>
                    <a:prstClr val="black"/>
                  </a:solidFill>
                  <a:effectLst/>
                  <a:uLnTx/>
                  <a:uFillTx/>
                  <a:latin typeface="Calibri" panose="020F0502020204030204"/>
                  <a:cs typeface="+mn-cs"/>
                </a:rPr>
                <a:t>CPU</a:t>
              </a:r>
            </a:p>
            <a:p>
              <a:pPr marL="0" marR="0" lvl="0" indent="0" algn="ctr" defTabSz="1097280" eaLnBrk="1" fontAlgn="auto" latinLnBrk="0" hangingPunct="1">
                <a:lnSpc>
                  <a:spcPct val="100000"/>
                </a:lnSpc>
                <a:spcBef>
                  <a:spcPts val="0"/>
                </a:spcBef>
                <a:spcAft>
                  <a:spcPts val="0"/>
                </a:spcAft>
                <a:buClrTx/>
                <a:buSzTx/>
                <a:buFontTx/>
                <a:buNone/>
                <a:tabLst/>
                <a:defRPr/>
              </a:pPr>
              <a:r>
                <a:rPr kumimoji="0" lang="en-US" sz="960" b="0" i="0" u="none" strike="noStrike" kern="0" cap="none" spc="0" normalizeH="0" baseline="0" noProof="0" dirty="0">
                  <a:ln>
                    <a:noFill/>
                  </a:ln>
                  <a:solidFill>
                    <a:prstClr val="black"/>
                  </a:solidFill>
                  <a:effectLst/>
                  <a:uLnTx/>
                  <a:uFillTx/>
                  <a:latin typeface="Calibri" panose="020F0502020204030204"/>
                  <a:cs typeface="+mn-cs"/>
                </a:rPr>
                <a:t>GPU</a:t>
              </a:r>
            </a:p>
          </p:txBody>
        </p:sp>
        <p:sp>
          <p:nvSpPr>
            <p:cNvPr id="127" name="Rectangle 126"/>
            <p:cNvSpPr/>
            <p:nvPr/>
          </p:nvSpPr>
          <p:spPr>
            <a:xfrm>
              <a:off x="12007482" y="3229225"/>
              <a:ext cx="1517214" cy="1027011"/>
            </a:xfrm>
            <a:prstGeom prst="rect">
              <a:avLst/>
            </a:prstGeom>
            <a:solidFill>
              <a:srgbClr val="70AD47">
                <a:lumMod val="50000"/>
              </a:srgbClr>
            </a:solidFill>
            <a:ln w="12700"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28" name="Rectangle 127"/>
            <p:cNvSpPr/>
            <p:nvPr/>
          </p:nvSpPr>
          <p:spPr>
            <a:xfrm>
              <a:off x="12128677" y="3306750"/>
              <a:ext cx="931950" cy="641498"/>
            </a:xfrm>
            <a:prstGeom prst="rect">
              <a:avLst/>
            </a:prstGeom>
            <a:solidFill>
              <a:srgbClr val="5B9BD5"/>
            </a:solidFill>
            <a:ln w="12700" cap="flat" cmpd="sng" algn="ctr">
              <a:solidFill>
                <a:srgbClr val="5B9BD5">
                  <a:shade val="50000"/>
                </a:srgbClr>
              </a:solid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29" name="Rounded Rectangle 128"/>
            <p:cNvSpPr/>
            <p:nvPr/>
          </p:nvSpPr>
          <p:spPr>
            <a:xfrm rot="5400000">
              <a:off x="12820992" y="3526281"/>
              <a:ext cx="199168" cy="219047"/>
            </a:xfrm>
            <a:prstGeom prst="roundRect">
              <a:avLst/>
            </a:prstGeom>
            <a:solidFill>
              <a:srgbClr val="70AD47">
                <a:lumMod val="75000"/>
              </a:srgbClr>
            </a:solidFill>
            <a:ln w="12700" cap="flat" cmpd="sng" algn="ctr">
              <a:solidFill>
                <a:sysClr val="windowText" lastClr="000000"/>
              </a:solid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30" name="Rounded Rectangle 129"/>
            <p:cNvSpPr/>
            <p:nvPr/>
          </p:nvSpPr>
          <p:spPr>
            <a:xfrm rot="5400000">
              <a:off x="12309593" y="3379431"/>
              <a:ext cx="368282" cy="512612"/>
            </a:xfrm>
            <a:prstGeom prst="roundRect">
              <a:avLst/>
            </a:prstGeom>
            <a:solidFill>
              <a:srgbClr val="ED7D31">
                <a:lumMod val="50000"/>
              </a:srgbClr>
            </a:solidFill>
            <a:ln w="12700" cap="flat" cmpd="sng" algn="ctr">
              <a:solidFill>
                <a:sysClr val="windowText" lastClr="000000"/>
              </a:solid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31" name="Rectangle 130"/>
            <p:cNvSpPr/>
            <p:nvPr/>
          </p:nvSpPr>
          <p:spPr>
            <a:xfrm>
              <a:off x="12845327" y="3573784"/>
              <a:ext cx="145449" cy="120525"/>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32" name="Rounded Rectangle 131"/>
            <p:cNvSpPr/>
            <p:nvPr/>
          </p:nvSpPr>
          <p:spPr>
            <a:xfrm>
              <a:off x="12538308" y="3586156"/>
              <a:ext cx="204880" cy="91733"/>
            </a:xfrm>
            <a:prstGeom prst="roundRect">
              <a:avLst/>
            </a:prstGeom>
            <a:solidFill>
              <a:sysClr val="window" lastClr="FFFFFF">
                <a:lumMod val="85000"/>
              </a:sysClr>
            </a:solidFill>
            <a:ln w="12700" cap="flat" cmpd="sng" algn="ctr">
              <a:solidFill>
                <a:srgbClr val="5B9BD5">
                  <a:shade val="50000"/>
                </a:srgbClr>
              </a:solidFill>
              <a:prstDash val="solid"/>
              <a:miter lim="800000"/>
            </a:ln>
            <a:effectLst/>
          </p:spPr>
          <p:txBody>
            <a:bodyPr lIns="0" tIns="0" rIns="0" bIns="0"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r>
                <a:rPr kumimoji="0" lang="en-US" sz="600" b="0" i="0" u="none" strike="noStrike" kern="0" cap="none" spc="0" normalizeH="0" baseline="0" noProof="0" dirty="0">
                  <a:ln>
                    <a:noFill/>
                  </a:ln>
                  <a:solidFill>
                    <a:prstClr val="black"/>
                  </a:solidFill>
                  <a:effectLst/>
                  <a:uLnTx/>
                  <a:uFillTx/>
                  <a:latin typeface="Calibri" panose="020F0502020204030204"/>
                  <a:cs typeface="+mn-cs"/>
                </a:rPr>
                <a:t>Ctrl 1</a:t>
              </a:r>
            </a:p>
          </p:txBody>
        </p:sp>
        <p:cxnSp>
          <p:nvCxnSpPr>
            <p:cNvPr id="133" name="Straight Connector 132"/>
            <p:cNvCxnSpPr>
              <a:stCxn id="129" idx="2"/>
              <a:endCxn id="130" idx="0"/>
            </p:cNvCxnSpPr>
            <p:nvPr/>
          </p:nvCxnSpPr>
          <p:spPr>
            <a:xfrm flipH="1" flipV="1">
              <a:off x="12750041" y="3635737"/>
              <a:ext cx="61012" cy="67"/>
            </a:xfrm>
            <a:prstGeom prst="line">
              <a:avLst/>
            </a:prstGeom>
            <a:noFill/>
            <a:ln w="6350" cap="flat" cmpd="sng" algn="ctr">
              <a:solidFill>
                <a:sysClr val="windowText" lastClr="000000"/>
              </a:solidFill>
              <a:prstDash val="solid"/>
              <a:miter lim="800000"/>
            </a:ln>
            <a:effectLst/>
          </p:spPr>
        </p:cxnSp>
        <p:sp>
          <p:nvSpPr>
            <p:cNvPr id="134" name="Rounded Rectangle 133"/>
            <p:cNvSpPr/>
            <p:nvPr/>
          </p:nvSpPr>
          <p:spPr>
            <a:xfrm>
              <a:off x="12263063" y="3477822"/>
              <a:ext cx="251358" cy="327804"/>
            </a:xfrm>
            <a:prstGeom prst="roundRect">
              <a:avLst/>
            </a:prstGeom>
            <a:solidFill>
              <a:sysClr val="window" lastClr="FFFFFF">
                <a:lumMod val="65000"/>
              </a:sysClr>
            </a:solidFill>
            <a:ln w="12700" cap="flat" cmpd="sng" algn="ctr">
              <a:solidFill>
                <a:sysClr val="windowText" lastClr="000000"/>
              </a:solidFill>
              <a:prstDash val="solid"/>
              <a:miter lim="800000"/>
            </a:ln>
            <a:effectLst/>
          </p:spPr>
          <p:txBody>
            <a:bodyPr lIns="0" tIns="0" rIns="0" bIns="0"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r>
                <a:rPr kumimoji="0" lang="en-US" sz="960" b="0" i="0" u="none" strike="noStrike" kern="0" cap="none" spc="0" normalizeH="0" baseline="0" noProof="0" dirty="0">
                  <a:ln>
                    <a:noFill/>
                  </a:ln>
                  <a:solidFill>
                    <a:prstClr val="black"/>
                  </a:solidFill>
                  <a:effectLst/>
                  <a:uLnTx/>
                  <a:uFillTx/>
                  <a:latin typeface="Calibri" panose="020F0502020204030204"/>
                  <a:cs typeface="+mn-cs"/>
                </a:rPr>
                <a:t>GPU</a:t>
              </a:r>
            </a:p>
          </p:txBody>
        </p:sp>
        <p:cxnSp>
          <p:nvCxnSpPr>
            <p:cNvPr id="135" name="Straight Connector 134"/>
            <p:cNvCxnSpPr>
              <a:stCxn id="120" idx="2"/>
            </p:cNvCxnSpPr>
            <p:nvPr/>
          </p:nvCxnSpPr>
          <p:spPr>
            <a:xfrm>
              <a:off x="12619973" y="2881197"/>
              <a:ext cx="0" cy="547103"/>
            </a:xfrm>
            <a:prstGeom prst="line">
              <a:avLst/>
            </a:prstGeom>
            <a:noFill/>
            <a:ln w="76200" cap="flat" cmpd="sng" algn="ctr">
              <a:solidFill>
                <a:srgbClr val="5B9BD5"/>
              </a:solidFill>
              <a:prstDash val="solid"/>
              <a:miter lim="800000"/>
            </a:ln>
            <a:effectLst/>
          </p:spPr>
        </p:cxnSp>
        <p:sp>
          <p:nvSpPr>
            <p:cNvPr id="136" name="Rectangle 135"/>
            <p:cNvSpPr/>
            <p:nvPr/>
          </p:nvSpPr>
          <p:spPr>
            <a:xfrm>
              <a:off x="12016840" y="5383360"/>
              <a:ext cx="1517214" cy="1027011"/>
            </a:xfrm>
            <a:prstGeom prst="rect">
              <a:avLst/>
            </a:prstGeom>
            <a:solidFill>
              <a:srgbClr val="70AD47">
                <a:lumMod val="50000"/>
              </a:srgbClr>
            </a:solidFill>
            <a:ln w="12700"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37" name="Rectangle 136"/>
            <p:cNvSpPr/>
            <p:nvPr/>
          </p:nvSpPr>
          <p:spPr>
            <a:xfrm>
              <a:off x="12151578" y="5593860"/>
              <a:ext cx="931950" cy="641498"/>
            </a:xfrm>
            <a:prstGeom prst="rect">
              <a:avLst/>
            </a:prstGeom>
            <a:solidFill>
              <a:srgbClr val="5B9BD5"/>
            </a:solidFill>
            <a:ln w="12700" cap="flat" cmpd="sng" algn="ctr">
              <a:solidFill>
                <a:srgbClr val="5B9BD5">
                  <a:shade val="50000"/>
                </a:srgbClr>
              </a:solid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38" name="Rounded Rectangle 137"/>
            <p:cNvSpPr/>
            <p:nvPr/>
          </p:nvSpPr>
          <p:spPr>
            <a:xfrm rot="5400000">
              <a:off x="12843893" y="5813392"/>
              <a:ext cx="199168" cy="219047"/>
            </a:xfrm>
            <a:prstGeom prst="roundRect">
              <a:avLst/>
            </a:prstGeom>
            <a:solidFill>
              <a:srgbClr val="70AD47">
                <a:lumMod val="75000"/>
              </a:srgbClr>
            </a:solidFill>
            <a:ln w="12700" cap="flat" cmpd="sng" algn="ctr">
              <a:solidFill>
                <a:sysClr val="windowText" lastClr="000000"/>
              </a:solid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39" name="Rounded Rectangle 138"/>
            <p:cNvSpPr/>
            <p:nvPr/>
          </p:nvSpPr>
          <p:spPr>
            <a:xfrm rot="5400000">
              <a:off x="12332494" y="5666542"/>
              <a:ext cx="368282" cy="512612"/>
            </a:xfrm>
            <a:prstGeom prst="roundRect">
              <a:avLst/>
            </a:prstGeom>
            <a:solidFill>
              <a:srgbClr val="ED7D31">
                <a:lumMod val="50000"/>
              </a:srgbClr>
            </a:solidFill>
            <a:ln w="12700" cap="flat" cmpd="sng" algn="ctr">
              <a:solidFill>
                <a:sysClr val="windowText" lastClr="000000"/>
              </a:solid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40" name="Rectangle 139"/>
            <p:cNvSpPr/>
            <p:nvPr/>
          </p:nvSpPr>
          <p:spPr>
            <a:xfrm>
              <a:off x="12868228" y="5860897"/>
              <a:ext cx="145449" cy="120525"/>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41" name="Rounded Rectangle 140"/>
            <p:cNvSpPr/>
            <p:nvPr/>
          </p:nvSpPr>
          <p:spPr>
            <a:xfrm>
              <a:off x="12563138" y="5756315"/>
              <a:ext cx="204880" cy="91733"/>
            </a:xfrm>
            <a:prstGeom prst="roundRect">
              <a:avLst/>
            </a:prstGeom>
            <a:solidFill>
              <a:sysClr val="window" lastClr="FFFFFF">
                <a:lumMod val="85000"/>
              </a:sysClr>
            </a:solidFill>
            <a:ln w="12700" cap="flat" cmpd="sng" algn="ctr">
              <a:solidFill>
                <a:srgbClr val="5B9BD5">
                  <a:shade val="50000"/>
                </a:srgbClr>
              </a:solidFill>
              <a:prstDash val="solid"/>
              <a:miter lim="800000"/>
            </a:ln>
            <a:effectLst/>
          </p:spPr>
          <p:txBody>
            <a:bodyPr lIns="0" tIns="0" rIns="0" bIns="0"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r>
                <a:rPr kumimoji="0" lang="en-US" sz="600" b="0" i="0" u="none" strike="noStrike" kern="0" cap="none" spc="0" normalizeH="0" baseline="0" noProof="0" dirty="0">
                  <a:ln>
                    <a:noFill/>
                  </a:ln>
                  <a:solidFill>
                    <a:prstClr val="black"/>
                  </a:solidFill>
                  <a:effectLst/>
                  <a:uLnTx/>
                  <a:uFillTx/>
                  <a:latin typeface="Calibri" panose="020F0502020204030204"/>
                  <a:cs typeface="+mn-cs"/>
                </a:rPr>
                <a:t>Ctrl 1</a:t>
              </a:r>
            </a:p>
          </p:txBody>
        </p:sp>
        <p:sp>
          <p:nvSpPr>
            <p:cNvPr id="142" name="Rounded Rectangle 141"/>
            <p:cNvSpPr/>
            <p:nvPr/>
          </p:nvSpPr>
          <p:spPr>
            <a:xfrm>
              <a:off x="12561210" y="5988394"/>
              <a:ext cx="204880" cy="91733"/>
            </a:xfrm>
            <a:prstGeom prst="roundRect">
              <a:avLst/>
            </a:prstGeom>
            <a:solidFill>
              <a:sysClr val="window" lastClr="FFFFFF">
                <a:lumMod val="85000"/>
              </a:sysClr>
            </a:solidFill>
            <a:ln w="12700" cap="flat" cmpd="sng" algn="ctr">
              <a:solidFill>
                <a:srgbClr val="5B9BD5">
                  <a:shade val="50000"/>
                </a:srgbClr>
              </a:solidFill>
              <a:prstDash val="solid"/>
              <a:miter lim="800000"/>
            </a:ln>
            <a:effectLst/>
          </p:spPr>
          <p:txBody>
            <a:bodyPr lIns="0" tIns="0" rIns="0" bIns="0"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r>
                <a:rPr kumimoji="0" lang="en-US" sz="600" b="0" i="0" u="none" strike="noStrike" kern="0" cap="none" spc="0" normalizeH="0" baseline="0" noProof="0" dirty="0">
                  <a:ln>
                    <a:noFill/>
                  </a:ln>
                  <a:solidFill>
                    <a:prstClr val="black"/>
                  </a:solidFill>
                  <a:effectLst/>
                  <a:uLnTx/>
                  <a:uFillTx/>
                  <a:latin typeface="Calibri" panose="020F0502020204030204"/>
                  <a:cs typeface="+mn-cs"/>
                </a:rPr>
                <a:t>Ctrl 2</a:t>
              </a:r>
            </a:p>
          </p:txBody>
        </p:sp>
        <p:sp>
          <p:nvSpPr>
            <p:cNvPr id="143" name="Rounded Rectangle 142"/>
            <p:cNvSpPr/>
            <p:nvPr/>
          </p:nvSpPr>
          <p:spPr>
            <a:xfrm>
              <a:off x="12561209" y="5873267"/>
              <a:ext cx="204880" cy="91733"/>
            </a:xfrm>
            <a:prstGeom prst="roundRect">
              <a:avLst/>
            </a:prstGeom>
            <a:solidFill>
              <a:sysClr val="window" lastClr="FFFFFF">
                <a:lumMod val="85000"/>
              </a:sysClr>
            </a:solidFill>
            <a:ln w="12700" cap="flat" cmpd="sng" algn="ctr">
              <a:solidFill>
                <a:srgbClr val="5B9BD5">
                  <a:shade val="50000"/>
                </a:srgbClr>
              </a:solidFill>
              <a:prstDash val="solid"/>
              <a:miter lim="800000"/>
            </a:ln>
            <a:effectLst/>
          </p:spPr>
          <p:txBody>
            <a:bodyPr lIns="0" tIns="0" rIns="0" bIns="0"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r>
                <a:rPr kumimoji="0" lang="en-US" sz="600" b="0" i="0" u="none" strike="noStrike" kern="0" cap="none" spc="0" normalizeH="0" baseline="0" noProof="0" dirty="0">
                  <a:ln>
                    <a:noFill/>
                  </a:ln>
                  <a:solidFill>
                    <a:prstClr val="black"/>
                  </a:solidFill>
                  <a:effectLst/>
                  <a:uLnTx/>
                  <a:uFillTx/>
                  <a:latin typeface="Calibri" panose="020F0502020204030204"/>
                  <a:cs typeface="+mn-cs"/>
                </a:rPr>
                <a:t>Ctrl 3</a:t>
              </a:r>
            </a:p>
          </p:txBody>
        </p:sp>
        <p:cxnSp>
          <p:nvCxnSpPr>
            <p:cNvPr id="144" name="Straight Connector 143"/>
            <p:cNvCxnSpPr/>
            <p:nvPr/>
          </p:nvCxnSpPr>
          <p:spPr>
            <a:xfrm flipH="1">
              <a:off x="12766089" y="5709256"/>
              <a:ext cx="324386" cy="101675"/>
            </a:xfrm>
            <a:prstGeom prst="line">
              <a:avLst/>
            </a:prstGeom>
            <a:noFill/>
            <a:ln w="6350" cap="flat" cmpd="sng" algn="ctr">
              <a:solidFill>
                <a:sysClr val="windowText" lastClr="000000"/>
              </a:solidFill>
              <a:prstDash val="solid"/>
              <a:miter lim="800000"/>
            </a:ln>
            <a:effectLst/>
          </p:spPr>
        </p:cxnSp>
        <p:cxnSp>
          <p:nvCxnSpPr>
            <p:cNvPr id="145" name="Straight Connector 144"/>
            <p:cNvCxnSpPr/>
            <p:nvPr/>
          </p:nvCxnSpPr>
          <p:spPr>
            <a:xfrm flipH="1" flipV="1">
              <a:off x="12772941" y="6045893"/>
              <a:ext cx="310587" cy="77550"/>
            </a:xfrm>
            <a:prstGeom prst="line">
              <a:avLst/>
            </a:prstGeom>
            <a:noFill/>
            <a:ln w="6350" cap="flat" cmpd="sng" algn="ctr">
              <a:solidFill>
                <a:sysClr val="windowText" lastClr="000000"/>
              </a:solidFill>
              <a:prstDash val="solid"/>
              <a:miter lim="800000"/>
            </a:ln>
            <a:effectLst/>
          </p:spPr>
        </p:cxnSp>
        <p:cxnSp>
          <p:nvCxnSpPr>
            <p:cNvPr id="146" name="Straight Connector 145"/>
            <p:cNvCxnSpPr>
              <a:stCxn id="138" idx="2"/>
              <a:endCxn id="139" idx="0"/>
            </p:cNvCxnSpPr>
            <p:nvPr/>
          </p:nvCxnSpPr>
          <p:spPr>
            <a:xfrm flipH="1" flipV="1">
              <a:off x="12772941" y="5922849"/>
              <a:ext cx="61012" cy="67"/>
            </a:xfrm>
            <a:prstGeom prst="line">
              <a:avLst/>
            </a:prstGeom>
            <a:noFill/>
            <a:ln w="6350" cap="flat" cmpd="sng" algn="ctr">
              <a:solidFill>
                <a:sysClr val="windowText" lastClr="000000"/>
              </a:solidFill>
              <a:prstDash val="solid"/>
              <a:miter lim="800000"/>
            </a:ln>
            <a:effectLst/>
          </p:spPr>
        </p:cxnSp>
        <p:sp>
          <p:nvSpPr>
            <p:cNvPr id="147" name="Rounded Rectangle 146"/>
            <p:cNvSpPr/>
            <p:nvPr/>
          </p:nvSpPr>
          <p:spPr>
            <a:xfrm>
              <a:off x="12285963" y="5764934"/>
              <a:ext cx="251358" cy="327804"/>
            </a:xfrm>
            <a:prstGeom prst="roundRect">
              <a:avLst/>
            </a:prstGeom>
            <a:solidFill>
              <a:sysClr val="window" lastClr="FFFFFF">
                <a:lumMod val="65000"/>
              </a:sysClr>
            </a:solidFill>
            <a:ln w="12700" cap="flat" cmpd="sng" algn="ctr">
              <a:solidFill>
                <a:sysClr val="windowText" lastClr="000000"/>
              </a:solidFill>
              <a:prstDash val="solid"/>
              <a:miter lim="800000"/>
            </a:ln>
            <a:effectLst/>
          </p:spPr>
          <p:txBody>
            <a:bodyPr lIns="0" tIns="0" rIns="0" bIns="0"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r>
                <a:rPr kumimoji="0" lang="en-US" sz="960" b="0" i="0" u="none" strike="noStrike" kern="0" cap="none" spc="0" normalizeH="0" baseline="0" noProof="0" dirty="0">
                  <a:ln>
                    <a:noFill/>
                  </a:ln>
                  <a:solidFill>
                    <a:prstClr val="black"/>
                  </a:solidFill>
                  <a:effectLst/>
                  <a:uLnTx/>
                  <a:uFillTx/>
                  <a:latin typeface="Calibri" panose="020F0502020204030204"/>
                  <a:cs typeface="+mn-cs"/>
                </a:rPr>
                <a:t>CPU</a:t>
              </a:r>
            </a:p>
            <a:p>
              <a:pPr marL="0" marR="0" lvl="0" indent="0" algn="ctr" defTabSz="1097280" eaLnBrk="1" fontAlgn="auto" latinLnBrk="0" hangingPunct="1">
                <a:lnSpc>
                  <a:spcPct val="100000"/>
                </a:lnSpc>
                <a:spcBef>
                  <a:spcPts val="0"/>
                </a:spcBef>
                <a:spcAft>
                  <a:spcPts val="0"/>
                </a:spcAft>
                <a:buClrTx/>
                <a:buSzTx/>
                <a:buFontTx/>
                <a:buNone/>
                <a:tabLst/>
                <a:defRPr/>
              </a:pPr>
              <a:r>
                <a:rPr kumimoji="0" lang="en-US" sz="960" b="0" i="0" u="none" strike="noStrike" kern="0" cap="none" spc="0" normalizeH="0" baseline="0" noProof="0" dirty="0">
                  <a:ln>
                    <a:noFill/>
                  </a:ln>
                  <a:solidFill>
                    <a:prstClr val="black"/>
                  </a:solidFill>
                  <a:effectLst/>
                  <a:uLnTx/>
                  <a:uFillTx/>
                  <a:latin typeface="Calibri" panose="020F0502020204030204"/>
                  <a:cs typeface="+mn-cs"/>
                </a:rPr>
                <a:t>GPU</a:t>
              </a:r>
            </a:p>
          </p:txBody>
        </p:sp>
        <p:sp>
          <p:nvSpPr>
            <p:cNvPr id="148" name="Rounded Rectangle 147"/>
            <p:cNvSpPr/>
            <p:nvPr/>
          </p:nvSpPr>
          <p:spPr>
            <a:xfrm rot="5400000">
              <a:off x="13097772" y="5670714"/>
              <a:ext cx="382430" cy="93195"/>
            </a:xfrm>
            <a:prstGeom prst="roundRect">
              <a:avLst/>
            </a:prstGeom>
            <a:solidFill>
              <a:srgbClr val="70AD47">
                <a:lumMod val="75000"/>
              </a:srgbClr>
            </a:solidFill>
            <a:ln w="12700" cap="flat" cmpd="sng" algn="ctr">
              <a:solidFill>
                <a:sysClr val="windowText" lastClr="000000"/>
              </a:solid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49" name="Rounded Rectangle 148"/>
            <p:cNvSpPr/>
            <p:nvPr/>
          </p:nvSpPr>
          <p:spPr>
            <a:xfrm rot="5400000">
              <a:off x="13230017" y="5670714"/>
              <a:ext cx="382430" cy="93195"/>
            </a:xfrm>
            <a:prstGeom prst="roundRect">
              <a:avLst/>
            </a:prstGeom>
            <a:solidFill>
              <a:srgbClr val="70AD47">
                <a:lumMod val="75000"/>
              </a:srgbClr>
            </a:solidFill>
            <a:ln w="12700" cap="flat" cmpd="sng" algn="ctr">
              <a:solidFill>
                <a:sysClr val="windowText" lastClr="000000"/>
              </a:solidFill>
              <a:prstDash val="lgDash"/>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cxnSp>
          <p:nvCxnSpPr>
            <p:cNvPr id="150" name="Straight Connector 149"/>
            <p:cNvCxnSpPr>
              <a:endCxn id="148" idx="2"/>
            </p:cNvCxnSpPr>
            <p:nvPr/>
          </p:nvCxnSpPr>
          <p:spPr>
            <a:xfrm flipV="1">
              <a:off x="13090476" y="5717312"/>
              <a:ext cx="151914" cy="1"/>
            </a:xfrm>
            <a:prstGeom prst="line">
              <a:avLst/>
            </a:prstGeom>
            <a:noFill/>
            <a:ln w="38100" cap="flat" cmpd="sng" algn="ctr">
              <a:solidFill>
                <a:sysClr val="windowText" lastClr="000000"/>
              </a:solidFill>
              <a:prstDash val="solid"/>
              <a:miter lim="800000"/>
            </a:ln>
            <a:effectLst/>
          </p:spPr>
        </p:cxnSp>
        <p:sp>
          <p:nvSpPr>
            <p:cNvPr id="161" name="Rounded Rectangle 160"/>
            <p:cNvSpPr/>
            <p:nvPr/>
          </p:nvSpPr>
          <p:spPr>
            <a:xfrm rot="5400000">
              <a:off x="13091301" y="6099023"/>
              <a:ext cx="382430" cy="93195"/>
            </a:xfrm>
            <a:prstGeom prst="roundRect">
              <a:avLst/>
            </a:prstGeom>
            <a:solidFill>
              <a:srgbClr val="70AD47">
                <a:lumMod val="75000"/>
              </a:srgbClr>
            </a:solidFill>
            <a:ln w="12700" cap="flat" cmpd="sng" algn="ctr">
              <a:solidFill>
                <a:sysClr val="windowText" lastClr="000000"/>
              </a:solid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62" name="Rounded Rectangle 161"/>
            <p:cNvSpPr/>
            <p:nvPr/>
          </p:nvSpPr>
          <p:spPr>
            <a:xfrm rot="5400000">
              <a:off x="13223546" y="6099023"/>
              <a:ext cx="382430" cy="93195"/>
            </a:xfrm>
            <a:prstGeom prst="roundRect">
              <a:avLst/>
            </a:prstGeom>
            <a:solidFill>
              <a:srgbClr val="70AD47">
                <a:lumMod val="75000"/>
              </a:srgbClr>
            </a:solidFill>
            <a:ln w="12700" cap="flat" cmpd="sng" algn="ctr">
              <a:solidFill>
                <a:sysClr val="windowText" lastClr="000000"/>
              </a:solidFill>
              <a:prstDash val="lgDash"/>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cxnSp>
          <p:nvCxnSpPr>
            <p:cNvPr id="163" name="Straight Connector 162"/>
            <p:cNvCxnSpPr/>
            <p:nvPr/>
          </p:nvCxnSpPr>
          <p:spPr>
            <a:xfrm flipV="1">
              <a:off x="13084036" y="6135100"/>
              <a:ext cx="151884" cy="1134"/>
            </a:xfrm>
            <a:prstGeom prst="line">
              <a:avLst/>
            </a:prstGeom>
            <a:noFill/>
            <a:ln w="38100" cap="flat" cmpd="sng" algn="ctr">
              <a:solidFill>
                <a:sysClr val="windowText" lastClr="000000"/>
              </a:solidFill>
              <a:prstDash val="solid"/>
              <a:miter lim="800000"/>
            </a:ln>
            <a:effectLst/>
          </p:spPr>
        </p:cxnSp>
        <p:grpSp>
          <p:nvGrpSpPr>
            <p:cNvPr id="164" name="Group 163"/>
            <p:cNvGrpSpPr/>
            <p:nvPr/>
          </p:nvGrpSpPr>
          <p:grpSpPr>
            <a:xfrm>
              <a:off x="13265196" y="5567239"/>
              <a:ext cx="46952" cy="300145"/>
              <a:chOff x="4357530" y="5808985"/>
              <a:chExt cx="62254" cy="400852"/>
            </a:xfrm>
          </p:grpSpPr>
          <p:sp>
            <p:nvSpPr>
              <p:cNvPr id="225" name="Rectangle 224"/>
              <p:cNvSpPr/>
              <p:nvPr/>
            </p:nvSpPr>
            <p:spPr>
              <a:xfrm>
                <a:off x="4357530" y="5808985"/>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226" name="Rectangle 225"/>
              <p:cNvSpPr/>
              <p:nvPr/>
            </p:nvSpPr>
            <p:spPr>
              <a:xfrm>
                <a:off x="4357530" y="5915466"/>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227" name="Rectangle 226"/>
              <p:cNvSpPr/>
              <p:nvPr/>
            </p:nvSpPr>
            <p:spPr>
              <a:xfrm>
                <a:off x="4357530" y="6021947"/>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228" name="Rectangle 227"/>
              <p:cNvSpPr/>
              <p:nvPr/>
            </p:nvSpPr>
            <p:spPr>
              <a:xfrm>
                <a:off x="4357530" y="6128427"/>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grpSp>
        <p:grpSp>
          <p:nvGrpSpPr>
            <p:cNvPr id="165" name="Group 164"/>
            <p:cNvGrpSpPr/>
            <p:nvPr/>
          </p:nvGrpSpPr>
          <p:grpSpPr>
            <a:xfrm>
              <a:off x="13397381" y="5570473"/>
              <a:ext cx="46952" cy="300145"/>
              <a:chOff x="4357530" y="5808985"/>
              <a:chExt cx="62254" cy="400852"/>
            </a:xfrm>
          </p:grpSpPr>
          <p:sp>
            <p:nvSpPr>
              <p:cNvPr id="221" name="Rectangle 220"/>
              <p:cNvSpPr/>
              <p:nvPr/>
            </p:nvSpPr>
            <p:spPr>
              <a:xfrm>
                <a:off x="4357530" y="5808985"/>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222" name="Rectangle 221"/>
              <p:cNvSpPr/>
              <p:nvPr/>
            </p:nvSpPr>
            <p:spPr>
              <a:xfrm>
                <a:off x="4357530" y="5915466"/>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223" name="Rectangle 222"/>
              <p:cNvSpPr/>
              <p:nvPr/>
            </p:nvSpPr>
            <p:spPr>
              <a:xfrm>
                <a:off x="4357530" y="6021947"/>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224" name="Rectangle 223"/>
              <p:cNvSpPr/>
              <p:nvPr/>
            </p:nvSpPr>
            <p:spPr>
              <a:xfrm>
                <a:off x="4357530" y="6128427"/>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grpSp>
        <p:grpSp>
          <p:nvGrpSpPr>
            <p:cNvPr id="166" name="Group 165"/>
            <p:cNvGrpSpPr/>
            <p:nvPr/>
          </p:nvGrpSpPr>
          <p:grpSpPr>
            <a:xfrm>
              <a:off x="13251493" y="5995548"/>
              <a:ext cx="46952" cy="300145"/>
              <a:chOff x="4357530" y="5808985"/>
              <a:chExt cx="62254" cy="400852"/>
            </a:xfrm>
          </p:grpSpPr>
          <p:sp>
            <p:nvSpPr>
              <p:cNvPr id="217" name="Rectangle 216"/>
              <p:cNvSpPr/>
              <p:nvPr/>
            </p:nvSpPr>
            <p:spPr>
              <a:xfrm>
                <a:off x="4357530" y="5808985"/>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218" name="Rectangle 217"/>
              <p:cNvSpPr/>
              <p:nvPr/>
            </p:nvSpPr>
            <p:spPr>
              <a:xfrm>
                <a:off x="4357530" y="5915466"/>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219" name="Rectangle 218"/>
              <p:cNvSpPr/>
              <p:nvPr/>
            </p:nvSpPr>
            <p:spPr>
              <a:xfrm>
                <a:off x="4357530" y="6021947"/>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220" name="Rectangle 219"/>
              <p:cNvSpPr/>
              <p:nvPr/>
            </p:nvSpPr>
            <p:spPr>
              <a:xfrm>
                <a:off x="4357530" y="6128427"/>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grpSp>
        <p:grpSp>
          <p:nvGrpSpPr>
            <p:cNvPr id="167" name="Group 166"/>
            <p:cNvGrpSpPr/>
            <p:nvPr/>
          </p:nvGrpSpPr>
          <p:grpSpPr>
            <a:xfrm>
              <a:off x="13383678" y="5998782"/>
              <a:ext cx="46952" cy="300145"/>
              <a:chOff x="4357530" y="5808985"/>
              <a:chExt cx="62254" cy="400852"/>
            </a:xfrm>
          </p:grpSpPr>
          <p:sp>
            <p:nvSpPr>
              <p:cNvPr id="212" name="Rectangle 211"/>
              <p:cNvSpPr/>
              <p:nvPr/>
            </p:nvSpPr>
            <p:spPr>
              <a:xfrm>
                <a:off x="4357530" y="5808985"/>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213" name="Rectangle 212"/>
              <p:cNvSpPr/>
              <p:nvPr/>
            </p:nvSpPr>
            <p:spPr>
              <a:xfrm>
                <a:off x="4357530" y="5915466"/>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215" name="Rectangle 214"/>
              <p:cNvSpPr/>
              <p:nvPr/>
            </p:nvSpPr>
            <p:spPr>
              <a:xfrm>
                <a:off x="4357530" y="6021947"/>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216" name="Rectangle 215"/>
              <p:cNvSpPr/>
              <p:nvPr/>
            </p:nvSpPr>
            <p:spPr>
              <a:xfrm>
                <a:off x="4357530" y="6128427"/>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grpSp>
        <p:sp>
          <p:nvSpPr>
            <p:cNvPr id="168" name="Rounded Rectangle 167"/>
            <p:cNvSpPr/>
            <p:nvPr/>
          </p:nvSpPr>
          <p:spPr>
            <a:xfrm rot="5400000">
              <a:off x="13093769" y="2315737"/>
              <a:ext cx="382430" cy="93195"/>
            </a:xfrm>
            <a:prstGeom prst="roundRect">
              <a:avLst/>
            </a:prstGeom>
            <a:solidFill>
              <a:srgbClr val="70AD47">
                <a:lumMod val="75000"/>
              </a:srgbClr>
            </a:solidFill>
            <a:ln w="12700" cap="flat" cmpd="sng" algn="ctr">
              <a:solidFill>
                <a:sysClr val="windowText" lastClr="000000"/>
              </a:solid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69" name="Rounded Rectangle 168"/>
            <p:cNvSpPr/>
            <p:nvPr/>
          </p:nvSpPr>
          <p:spPr>
            <a:xfrm rot="5400000">
              <a:off x="13226013" y="2315737"/>
              <a:ext cx="382430" cy="93195"/>
            </a:xfrm>
            <a:prstGeom prst="roundRect">
              <a:avLst/>
            </a:prstGeom>
            <a:solidFill>
              <a:srgbClr val="70AD47">
                <a:lumMod val="75000"/>
              </a:srgbClr>
            </a:solidFill>
            <a:ln w="12700" cap="flat" cmpd="sng" algn="ctr">
              <a:solidFill>
                <a:sysClr val="windowText" lastClr="000000"/>
              </a:solidFill>
              <a:prstDash val="lgDash"/>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cxnSp>
          <p:nvCxnSpPr>
            <p:cNvPr id="170" name="Straight Connector 169"/>
            <p:cNvCxnSpPr>
              <a:endCxn id="168" idx="2"/>
            </p:cNvCxnSpPr>
            <p:nvPr/>
          </p:nvCxnSpPr>
          <p:spPr>
            <a:xfrm flipV="1">
              <a:off x="13086472" y="2362334"/>
              <a:ext cx="151914" cy="1"/>
            </a:xfrm>
            <a:prstGeom prst="line">
              <a:avLst/>
            </a:prstGeom>
            <a:noFill/>
            <a:ln w="38100" cap="flat" cmpd="sng" algn="ctr">
              <a:solidFill>
                <a:sysClr val="windowText" lastClr="000000"/>
              </a:solidFill>
              <a:prstDash val="solid"/>
              <a:miter lim="800000"/>
            </a:ln>
            <a:effectLst/>
          </p:spPr>
        </p:cxnSp>
        <p:sp>
          <p:nvSpPr>
            <p:cNvPr id="171" name="Rounded Rectangle 170"/>
            <p:cNvSpPr/>
            <p:nvPr/>
          </p:nvSpPr>
          <p:spPr>
            <a:xfrm rot="5400000">
              <a:off x="13087300" y="2744046"/>
              <a:ext cx="382430" cy="93195"/>
            </a:xfrm>
            <a:prstGeom prst="roundRect">
              <a:avLst/>
            </a:prstGeom>
            <a:solidFill>
              <a:srgbClr val="70AD47">
                <a:lumMod val="75000"/>
              </a:srgbClr>
            </a:solidFill>
            <a:ln w="12700" cap="flat" cmpd="sng" algn="ctr">
              <a:solidFill>
                <a:sysClr val="windowText" lastClr="000000"/>
              </a:solid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72" name="Rounded Rectangle 171"/>
            <p:cNvSpPr/>
            <p:nvPr/>
          </p:nvSpPr>
          <p:spPr>
            <a:xfrm rot="5400000">
              <a:off x="13219545" y="2744046"/>
              <a:ext cx="382430" cy="93195"/>
            </a:xfrm>
            <a:prstGeom prst="roundRect">
              <a:avLst/>
            </a:prstGeom>
            <a:solidFill>
              <a:srgbClr val="70AD47">
                <a:lumMod val="75000"/>
              </a:srgbClr>
            </a:solidFill>
            <a:ln w="12700" cap="flat" cmpd="sng" algn="ctr">
              <a:solidFill>
                <a:sysClr val="windowText" lastClr="000000"/>
              </a:solidFill>
              <a:prstDash val="lgDash"/>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cxnSp>
          <p:nvCxnSpPr>
            <p:cNvPr id="173" name="Straight Connector 172"/>
            <p:cNvCxnSpPr/>
            <p:nvPr/>
          </p:nvCxnSpPr>
          <p:spPr>
            <a:xfrm flipV="1">
              <a:off x="13080032" y="2780122"/>
              <a:ext cx="151884" cy="1134"/>
            </a:xfrm>
            <a:prstGeom prst="line">
              <a:avLst/>
            </a:prstGeom>
            <a:noFill/>
            <a:ln w="38100" cap="flat" cmpd="sng" algn="ctr">
              <a:solidFill>
                <a:sysClr val="windowText" lastClr="000000"/>
              </a:solidFill>
              <a:prstDash val="solid"/>
              <a:miter lim="800000"/>
            </a:ln>
            <a:effectLst/>
          </p:spPr>
        </p:cxnSp>
        <p:grpSp>
          <p:nvGrpSpPr>
            <p:cNvPr id="174" name="Group 173"/>
            <p:cNvGrpSpPr/>
            <p:nvPr/>
          </p:nvGrpSpPr>
          <p:grpSpPr>
            <a:xfrm>
              <a:off x="13261192" y="2212262"/>
              <a:ext cx="46952" cy="300145"/>
              <a:chOff x="4357530" y="5808985"/>
              <a:chExt cx="62254" cy="400852"/>
            </a:xfrm>
          </p:grpSpPr>
          <p:sp>
            <p:nvSpPr>
              <p:cNvPr id="206" name="Rectangle 205"/>
              <p:cNvSpPr/>
              <p:nvPr/>
            </p:nvSpPr>
            <p:spPr>
              <a:xfrm>
                <a:off x="4357530" y="5808985"/>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207" name="Rectangle 206"/>
              <p:cNvSpPr/>
              <p:nvPr/>
            </p:nvSpPr>
            <p:spPr>
              <a:xfrm>
                <a:off x="4357530" y="5915466"/>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210" name="Rectangle 209"/>
              <p:cNvSpPr/>
              <p:nvPr/>
            </p:nvSpPr>
            <p:spPr>
              <a:xfrm>
                <a:off x="4357530" y="6021947"/>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211" name="Rectangle 210"/>
              <p:cNvSpPr/>
              <p:nvPr/>
            </p:nvSpPr>
            <p:spPr>
              <a:xfrm>
                <a:off x="4357530" y="6128427"/>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grpSp>
        <p:grpSp>
          <p:nvGrpSpPr>
            <p:cNvPr id="175" name="Group 174"/>
            <p:cNvGrpSpPr/>
            <p:nvPr/>
          </p:nvGrpSpPr>
          <p:grpSpPr>
            <a:xfrm>
              <a:off x="13393378" y="2215496"/>
              <a:ext cx="46952" cy="300145"/>
              <a:chOff x="4357530" y="5808985"/>
              <a:chExt cx="62254" cy="400852"/>
            </a:xfrm>
          </p:grpSpPr>
          <p:sp>
            <p:nvSpPr>
              <p:cNvPr id="201" name="Rectangle 200"/>
              <p:cNvSpPr/>
              <p:nvPr/>
            </p:nvSpPr>
            <p:spPr>
              <a:xfrm>
                <a:off x="4357530" y="5808985"/>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202" name="Rectangle 201"/>
              <p:cNvSpPr/>
              <p:nvPr/>
            </p:nvSpPr>
            <p:spPr>
              <a:xfrm>
                <a:off x="4357530" y="5915466"/>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204" name="Rectangle 203"/>
              <p:cNvSpPr/>
              <p:nvPr/>
            </p:nvSpPr>
            <p:spPr>
              <a:xfrm>
                <a:off x="4357530" y="6021947"/>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205" name="Rectangle 204"/>
              <p:cNvSpPr/>
              <p:nvPr/>
            </p:nvSpPr>
            <p:spPr>
              <a:xfrm>
                <a:off x="4357530" y="6128427"/>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grpSp>
        <p:grpSp>
          <p:nvGrpSpPr>
            <p:cNvPr id="176" name="Group 175"/>
            <p:cNvGrpSpPr/>
            <p:nvPr/>
          </p:nvGrpSpPr>
          <p:grpSpPr>
            <a:xfrm>
              <a:off x="13247490" y="2640570"/>
              <a:ext cx="46952" cy="300145"/>
              <a:chOff x="4357530" y="5808985"/>
              <a:chExt cx="62254" cy="400852"/>
            </a:xfrm>
          </p:grpSpPr>
          <p:sp>
            <p:nvSpPr>
              <p:cNvPr id="197" name="Rectangle 196"/>
              <p:cNvSpPr/>
              <p:nvPr/>
            </p:nvSpPr>
            <p:spPr>
              <a:xfrm>
                <a:off x="4357530" y="5808985"/>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98" name="Rectangle 197"/>
              <p:cNvSpPr/>
              <p:nvPr/>
            </p:nvSpPr>
            <p:spPr>
              <a:xfrm>
                <a:off x="4357530" y="5915466"/>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99" name="Rectangle 198"/>
              <p:cNvSpPr/>
              <p:nvPr/>
            </p:nvSpPr>
            <p:spPr>
              <a:xfrm>
                <a:off x="4357530" y="6021947"/>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200" name="Rectangle 199"/>
              <p:cNvSpPr/>
              <p:nvPr/>
            </p:nvSpPr>
            <p:spPr>
              <a:xfrm>
                <a:off x="4357530" y="6128427"/>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grpSp>
        <p:grpSp>
          <p:nvGrpSpPr>
            <p:cNvPr id="177" name="Group 176"/>
            <p:cNvGrpSpPr/>
            <p:nvPr/>
          </p:nvGrpSpPr>
          <p:grpSpPr>
            <a:xfrm>
              <a:off x="13379675" y="2643804"/>
              <a:ext cx="46952" cy="300145"/>
              <a:chOff x="4357530" y="5808985"/>
              <a:chExt cx="62254" cy="400852"/>
            </a:xfrm>
          </p:grpSpPr>
          <p:sp>
            <p:nvSpPr>
              <p:cNvPr id="193" name="Rectangle 192"/>
              <p:cNvSpPr/>
              <p:nvPr/>
            </p:nvSpPr>
            <p:spPr>
              <a:xfrm>
                <a:off x="4357530" y="5808985"/>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94" name="Rectangle 193"/>
              <p:cNvSpPr/>
              <p:nvPr/>
            </p:nvSpPr>
            <p:spPr>
              <a:xfrm>
                <a:off x="4357530" y="5915466"/>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95" name="Rectangle 194"/>
              <p:cNvSpPr/>
              <p:nvPr/>
            </p:nvSpPr>
            <p:spPr>
              <a:xfrm>
                <a:off x="4357530" y="6021947"/>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sp>
            <p:nvSpPr>
              <p:cNvPr id="196" name="Rectangle 195"/>
              <p:cNvSpPr/>
              <p:nvPr/>
            </p:nvSpPr>
            <p:spPr>
              <a:xfrm>
                <a:off x="4357530" y="6128427"/>
                <a:ext cx="62254" cy="81410"/>
              </a:xfrm>
              <a:prstGeom prst="rect">
                <a:avLst/>
              </a:prstGeom>
              <a:solidFill>
                <a:sysClr val="windowText" lastClr="000000">
                  <a:lumMod val="95000"/>
                  <a:lumOff val="5000"/>
                </a:sysClr>
              </a:solidFill>
              <a:ln w="3175"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1260" b="0" i="0" u="none" strike="noStrike" kern="0" cap="none" spc="0" normalizeH="0" baseline="0" noProof="0" dirty="0">
                  <a:ln>
                    <a:noFill/>
                  </a:ln>
                  <a:solidFill>
                    <a:prstClr val="white"/>
                  </a:solidFill>
                  <a:effectLst/>
                  <a:uLnTx/>
                  <a:uFillTx/>
                  <a:latin typeface="Calibri" panose="020F0502020204030204"/>
                  <a:cs typeface="+mn-cs"/>
                </a:endParaRPr>
              </a:p>
            </p:txBody>
          </p:sp>
        </p:grpSp>
        <p:sp>
          <p:nvSpPr>
            <p:cNvPr id="178" name="Left Arrow 177"/>
            <p:cNvSpPr/>
            <p:nvPr/>
          </p:nvSpPr>
          <p:spPr>
            <a:xfrm>
              <a:off x="11950141" y="5814261"/>
              <a:ext cx="308135" cy="192151"/>
            </a:xfrm>
            <a:prstGeom prst="leftArrow">
              <a:avLst/>
            </a:prstGeom>
            <a:solidFill>
              <a:srgbClr val="ED7D31">
                <a:lumMod val="60000"/>
                <a:lumOff val="40000"/>
              </a:srgbClr>
            </a:solidFill>
            <a:ln w="12700" cap="flat" cmpd="sng" algn="ctr">
              <a:solidFill>
                <a:sysClr val="windowText" lastClr="000000"/>
              </a:solidFill>
              <a:prstDash val="solid"/>
              <a:miter lim="800000"/>
            </a:ln>
            <a:effectLst/>
          </p:spPr>
          <p:txBody>
            <a:bodyPr lIns="0" tIns="0" rIns="0" bIns="0"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r>
                <a:rPr kumimoji="0" lang="en-US" sz="480" b="0" i="0" u="none" strike="noStrike" kern="0" cap="none" spc="0" normalizeH="0" baseline="0" noProof="0" dirty="0">
                  <a:ln>
                    <a:noFill/>
                  </a:ln>
                  <a:solidFill>
                    <a:prstClr val="black"/>
                  </a:solidFill>
                  <a:effectLst/>
                  <a:uLnTx/>
                  <a:uFillTx/>
                  <a:latin typeface="Calibri" panose="020F0502020204030204"/>
                  <a:cs typeface="+mn-cs"/>
                </a:rPr>
                <a:t>Display</a:t>
              </a:r>
            </a:p>
          </p:txBody>
        </p:sp>
        <p:sp>
          <p:nvSpPr>
            <p:cNvPr id="179" name="Left Arrow 178"/>
            <p:cNvSpPr/>
            <p:nvPr/>
          </p:nvSpPr>
          <p:spPr>
            <a:xfrm>
              <a:off x="11942324" y="2465858"/>
              <a:ext cx="308135" cy="192151"/>
            </a:xfrm>
            <a:prstGeom prst="leftArrow">
              <a:avLst/>
            </a:prstGeom>
            <a:solidFill>
              <a:srgbClr val="ED7D31">
                <a:lumMod val="60000"/>
                <a:lumOff val="40000"/>
              </a:srgbClr>
            </a:solidFill>
            <a:ln w="12700" cap="flat" cmpd="sng" algn="ctr">
              <a:solidFill>
                <a:sysClr val="windowText" lastClr="000000"/>
              </a:solidFill>
              <a:prstDash val="solid"/>
              <a:miter lim="800000"/>
            </a:ln>
            <a:effectLst/>
          </p:spPr>
          <p:txBody>
            <a:bodyPr lIns="0" tIns="0" rIns="0" bIns="0"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r>
                <a:rPr kumimoji="0" lang="en-US" sz="480" b="0" i="0" u="none" strike="noStrike" kern="0" cap="none" spc="0" normalizeH="0" baseline="0" noProof="0" dirty="0">
                  <a:ln>
                    <a:noFill/>
                  </a:ln>
                  <a:solidFill>
                    <a:prstClr val="black"/>
                  </a:solidFill>
                  <a:effectLst/>
                  <a:uLnTx/>
                  <a:uFillTx/>
                  <a:latin typeface="Calibri" panose="020F0502020204030204"/>
                  <a:cs typeface="+mn-cs"/>
                </a:rPr>
                <a:t>Display</a:t>
              </a:r>
            </a:p>
          </p:txBody>
        </p:sp>
        <p:sp>
          <p:nvSpPr>
            <p:cNvPr id="180" name="Left Arrow 179"/>
            <p:cNvSpPr/>
            <p:nvPr/>
          </p:nvSpPr>
          <p:spPr>
            <a:xfrm>
              <a:off x="11942324" y="3540363"/>
              <a:ext cx="308135" cy="192151"/>
            </a:xfrm>
            <a:prstGeom prst="leftArrow">
              <a:avLst/>
            </a:prstGeom>
            <a:solidFill>
              <a:srgbClr val="ED7D31">
                <a:lumMod val="60000"/>
                <a:lumOff val="40000"/>
              </a:srgbClr>
            </a:solidFill>
            <a:ln w="12700" cap="flat" cmpd="sng" algn="ctr">
              <a:solidFill>
                <a:sysClr val="windowText" lastClr="000000"/>
              </a:solidFill>
              <a:prstDash val="solid"/>
              <a:miter lim="800000"/>
            </a:ln>
            <a:effectLst/>
          </p:spPr>
          <p:txBody>
            <a:bodyPr lIns="0" tIns="0" rIns="0" bIns="0"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r>
                <a:rPr kumimoji="0" lang="en-US" sz="480" b="0" i="0" u="none" strike="noStrike" kern="0" cap="none" spc="0" normalizeH="0" baseline="0" noProof="0" dirty="0">
                  <a:ln>
                    <a:noFill/>
                  </a:ln>
                  <a:solidFill>
                    <a:prstClr val="black"/>
                  </a:solidFill>
                  <a:effectLst/>
                  <a:uLnTx/>
                  <a:uFillTx/>
                  <a:latin typeface="Calibri" panose="020F0502020204030204"/>
                  <a:cs typeface="+mn-cs"/>
                </a:rPr>
                <a:t>Display</a:t>
              </a:r>
            </a:p>
          </p:txBody>
        </p:sp>
        <p:sp>
          <p:nvSpPr>
            <p:cNvPr id="191" name="TextBox 190"/>
            <p:cNvSpPr txBox="1"/>
            <p:nvPr/>
          </p:nvSpPr>
          <p:spPr>
            <a:xfrm>
              <a:off x="12603361" y="2977727"/>
              <a:ext cx="378630" cy="221599"/>
            </a:xfrm>
            <a:prstGeom prst="rect">
              <a:avLst/>
            </a:prstGeom>
            <a:noFill/>
          </p:spPr>
          <p:txBody>
            <a:bodyPr wrap="none" rtlCol="0">
              <a:spAutoFit/>
            </a:bodyPr>
            <a:lstStyle/>
            <a:p>
              <a:pPr marL="0" marR="0" lvl="0" indent="0" defTabSz="1306220" eaLnBrk="1" fontAlgn="auto" latinLnBrk="0" hangingPunct="1">
                <a:lnSpc>
                  <a:spcPct val="100000"/>
                </a:lnSpc>
                <a:spcBef>
                  <a:spcPts val="0"/>
                </a:spcBef>
                <a:spcAft>
                  <a:spcPts val="0"/>
                </a:spcAft>
                <a:buClrTx/>
                <a:buSzTx/>
                <a:buFontTx/>
                <a:buNone/>
                <a:tabLst/>
                <a:defRPr/>
              </a:pPr>
              <a:r>
                <a:rPr kumimoji="0" lang="en-US" sz="840" b="0" i="0" u="none" strike="noStrike" kern="0" cap="none" spc="0" normalizeH="0" baseline="0" noProof="0" dirty="0" smtClean="0">
                  <a:ln>
                    <a:noFill/>
                  </a:ln>
                  <a:solidFill>
                    <a:prstClr val="white"/>
                  </a:solidFill>
                  <a:effectLst/>
                  <a:uLnTx/>
                  <a:uFillTx/>
                  <a:latin typeface="Calibri" panose="020F0502020204030204"/>
                  <a:cs typeface="+mn-cs"/>
                </a:rPr>
                <a:t>PCIe</a:t>
              </a:r>
            </a:p>
          </p:txBody>
        </p:sp>
        <p:sp>
          <p:nvSpPr>
            <p:cNvPr id="192" name="Down Arrow 191"/>
            <p:cNvSpPr/>
            <p:nvPr/>
          </p:nvSpPr>
          <p:spPr bwMode="auto">
            <a:xfrm>
              <a:off x="12528577" y="4447336"/>
              <a:ext cx="488728" cy="575734"/>
            </a:xfrm>
            <a:prstGeom prst="downArrow">
              <a:avLst/>
            </a:prstGeom>
            <a:solidFill>
              <a:srgbClr val="00AEEF"/>
            </a:solidFill>
            <a:ln w="9525" cap="flat" cmpd="sng" algn="ctr">
              <a:noFill/>
              <a:prstDash val="solid"/>
              <a:round/>
              <a:headEnd type="none" w="med" len="med"/>
              <a:tailEnd type="none" w="med" len="med"/>
            </a:ln>
            <a:effectLst/>
          </p:spPr>
          <p:txBody>
            <a:bodyPr vert="horz" wrap="square" lIns="91372" tIns="45688" rIns="91372" bIns="45688" numCol="1" rtlCol="0" anchor="t" anchorCtr="1" compatLnSpc="1">
              <a:prstTxWarp prst="textNoShape">
                <a:avLst/>
              </a:prstTxWarp>
              <a:noAutofit/>
            </a:bodyPr>
            <a:lstStyle/>
            <a:p>
              <a:pPr marL="0" marR="0" lvl="0" indent="0" algn="ctr" defTabSz="914400" eaLnBrk="1" fontAlgn="auto" latinLnBrk="0" hangingPunct="1">
                <a:lnSpc>
                  <a:spcPct val="95000"/>
                </a:lnSpc>
                <a:spcBef>
                  <a:spcPct val="30000"/>
                </a:spcBef>
                <a:spcAft>
                  <a:spcPts val="0"/>
                </a:spcAft>
                <a:buClr>
                  <a:srgbClr val="000000"/>
                </a:buClr>
                <a:buSzTx/>
                <a:buFont typeface="Wingdings" pitchFamily="2" charset="2"/>
                <a:buNone/>
                <a:tabLst/>
                <a:defRPr/>
              </a:pPr>
              <a:endParaRPr kumimoji="0" lang="en-US" sz="2000" b="0" i="0" u="none" strike="noStrike" kern="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Arial Narrow" pitchFamily="34" charset="0"/>
                <a:cs typeface="Arial" charset="0"/>
              </a:endParaRPr>
            </a:p>
          </p:txBody>
        </p:sp>
      </p:grpSp>
      <p:cxnSp>
        <p:nvCxnSpPr>
          <p:cNvPr id="7" name="Straight Arrow Connector 6"/>
          <p:cNvCxnSpPr/>
          <p:nvPr/>
        </p:nvCxnSpPr>
        <p:spPr>
          <a:xfrm>
            <a:off x="2133600" y="4002729"/>
            <a:ext cx="0" cy="364494"/>
          </a:xfrm>
          <a:prstGeom prst="straightConnector1">
            <a:avLst/>
          </a:prstGeom>
          <a:ln w="25400">
            <a:headEnd type="triangl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49548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545" y="274638"/>
            <a:ext cx="8568655" cy="487362"/>
          </a:xfrm>
        </p:spPr>
        <p:txBody>
          <a:bodyPr>
            <a:noAutofit/>
          </a:bodyPr>
          <a:lstStyle/>
          <a:p>
            <a:r>
              <a:rPr lang="en-US" sz="3200" b="1" dirty="0" smtClean="0"/>
              <a:t>PC Framework &amp; Methodology Summary  </a:t>
            </a:r>
            <a:endParaRPr lang="en-US" sz="3200" b="1" dirty="0"/>
          </a:p>
        </p:txBody>
      </p:sp>
      <p:sp>
        <p:nvSpPr>
          <p:cNvPr id="3" name="Content Placeholder 2"/>
          <p:cNvSpPr>
            <a:spLocks noGrp="1"/>
          </p:cNvSpPr>
          <p:nvPr>
            <p:ph sz="half" idx="1"/>
          </p:nvPr>
        </p:nvSpPr>
        <p:spPr>
          <a:xfrm>
            <a:off x="457200" y="3429000"/>
            <a:ext cx="5334000" cy="3048000"/>
          </a:xfrm>
        </p:spPr>
        <p:txBody>
          <a:bodyPr>
            <a:normAutofit fontScale="77500" lnSpcReduction="20000"/>
          </a:bodyPr>
          <a:lstStyle/>
          <a:p>
            <a:r>
              <a:rPr lang="en-US" sz="2000" dirty="0" smtClean="0"/>
              <a:t>Industry designs and manufactures computers for global markets (key focus on innovation, energy efficiency, and customer choice)</a:t>
            </a:r>
          </a:p>
          <a:p>
            <a:r>
              <a:rPr lang="en-US" sz="2000" dirty="0" smtClean="0"/>
              <a:t>PCs are complex – with hundreds of configurations across many consumer and corporate segments (different applications, capabilities and power profiles)</a:t>
            </a:r>
          </a:p>
          <a:p>
            <a:r>
              <a:rPr lang="en-US" sz="2000" dirty="0" smtClean="0"/>
              <a:t>Industry works with global regulators to drive convergence  on voluntary and mandatory programs. </a:t>
            </a:r>
          </a:p>
          <a:p>
            <a:r>
              <a:rPr lang="en-US" sz="2000" b="1" dirty="0" smtClean="0">
                <a:solidFill>
                  <a:schemeClr val="tx2"/>
                </a:solidFill>
              </a:rPr>
              <a:t>MEPs Focus</a:t>
            </a:r>
            <a:r>
              <a:rPr lang="en-US" sz="2000" dirty="0" smtClean="0"/>
              <a:t>: Data collection, categorization, TEC framework, Int’l standards, targets/adders, exemptions</a:t>
            </a:r>
          </a:p>
          <a:p>
            <a:r>
              <a:rPr lang="en-US" sz="2000" b="1" dirty="0" smtClean="0">
                <a:solidFill>
                  <a:schemeClr val="tx2"/>
                </a:solidFill>
              </a:rPr>
              <a:t>Key considerations</a:t>
            </a:r>
            <a:r>
              <a:rPr lang="en-US" sz="2000" dirty="0" smtClean="0"/>
              <a:t>: Technical/cost barriers, lead-time, regulatory impact (energy savings, innovation, cost, economic, product exclusions, etc.) </a:t>
            </a:r>
          </a:p>
          <a:p>
            <a:endParaRPr lang="en-US" sz="2000"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545" y="1125538"/>
            <a:ext cx="2766483" cy="2074862"/>
          </a:xfrm>
          <a:prstGeom prst="rect">
            <a:avLst/>
          </a:prstGeom>
          <a:noFill/>
          <a:ln w="9525">
            <a:solidFill>
              <a:schemeClr val="tx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89945" y="1123951"/>
            <a:ext cx="2768600" cy="2076449"/>
          </a:xfrm>
          <a:prstGeom prst="rect">
            <a:avLst/>
          </a:prstGeom>
          <a:noFill/>
          <a:ln w="9525">
            <a:solidFill>
              <a:schemeClr val="tx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25890" y="3657600"/>
            <a:ext cx="2760910" cy="2070683"/>
          </a:xfrm>
          <a:prstGeom prst="rect">
            <a:avLst/>
          </a:prstGeom>
          <a:noFill/>
          <a:ln w="9525">
            <a:solidFill>
              <a:schemeClr val="tx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ounded Rectangle 7"/>
          <p:cNvSpPr/>
          <p:nvPr/>
        </p:nvSpPr>
        <p:spPr>
          <a:xfrm>
            <a:off x="76201" y="6324600"/>
            <a:ext cx="8305800" cy="381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smtClean="0"/>
              <a:t>Goal: Driving global convergence on EE framework and standards</a:t>
            </a:r>
            <a:endParaRPr lang="en-US" sz="2200" b="1" dirty="0"/>
          </a:p>
        </p:txBody>
      </p:sp>
      <p:sp>
        <p:nvSpPr>
          <p:cNvPr id="4" name="Slide Number Placeholder 3"/>
          <p:cNvSpPr>
            <a:spLocks noGrp="1"/>
          </p:cNvSpPr>
          <p:nvPr>
            <p:ph type="sldNum" sz="quarter" idx="12"/>
          </p:nvPr>
        </p:nvSpPr>
        <p:spPr/>
        <p:txBody>
          <a:bodyPr/>
          <a:lstStyle/>
          <a:p>
            <a:fld id="{CE896DB5-1208-485E-A33F-C421CE277F6E}" type="slidenum">
              <a:rPr lang="en-US" smtClean="0"/>
              <a:t>13</a:t>
            </a:fld>
            <a:endParaRPr lang="en-US" dirty="0"/>
          </a:p>
        </p:txBody>
      </p:sp>
      <p:sp>
        <p:nvSpPr>
          <p:cNvPr id="10" name="Slide Number Placeholder 3"/>
          <p:cNvSpPr txBox="1">
            <a:spLocks/>
          </p:cNvSpPr>
          <p:nvPr/>
        </p:nvSpPr>
        <p:spPr>
          <a:xfrm>
            <a:off x="6705600" y="65087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E896DB5-1208-485E-A33F-C421CE277F6E}" type="slidenum">
              <a:rPr lang="en-US" smtClean="0"/>
              <a:pPr/>
              <a:t>13</a:t>
            </a:fld>
            <a:endParaRPr lang="en-US" dirty="0"/>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64536" y="1126404"/>
            <a:ext cx="2874664" cy="2155998"/>
          </a:xfrm>
          <a:prstGeom prst="rect">
            <a:avLst/>
          </a:prstGeom>
          <a:noFill/>
          <a:ln w="9525">
            <a:solidFill>
              <a:schemeClr val="tx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454790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0" y="6324600"/>
            <a:ext cx="2133600"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53220849"/>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7645" y="152400"/>
            <a:ext cx="8657757" cy="457200"/>
          </a:xfrm>
        </p:spPr>
        <p:txBody>
          <a:bodyPr>
            <a:noAutofit/>
          </a:bodyPr>
          <a:lstStyle/>
          <a:p>
            <a:pPr algn="ctr"/>
            <a:r>
              <a:rPr lang="en-US" sz="2600" dirty="0" smtClean="0">
                <a:solidFill>
                  <a:srgbClr val="002060"/>
                </a:solidFill>
                <a:latin typeface="Neo Sans Intel" pitchFamily="34" charset="0"/>
              </a:rPr>
              <a:t>Global PC Energy Programs – global alignment</a:t>
            </a:r>
            <a:endParaRPr lang="en-US" sz="2600" dirty="0">
              <a:solidFill>
                <a:srgbClr val="002060"/>
              </a:solidFill>
              <a:latin typeface="Neo Sans Intel"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96615140"/>
              </p:ext>
            </p:extLst>
          </p:nvPr>
        </p:nvGraphicFramePr>
        <p:xfrm>
          <a:off x="180309" y="925694"/>
          <a:ext cx="8670925" cy="5299097"/>
        </p:xfrm>
        <a:graphic>
          <a:graphicData uri="http://schemas.openxmlformats.org/drawingml/2006/table">
            <a:tbl>
              <a:tblPr firstRow="1" firstCol="1" bandRow="1">
                <a:tableStyleId>{69CF1AB2-1976-4502-BF36-3FF5EA218861}</a:tableStyleId>
              </a:tblPr>
              <a:tblGrid>
                <a:gridCol w="1763064"/>
                <a:gridCol w="1409431"/>
                <a:gridCol w="1084580"/>
                <a:gridCol w="1371600"/>
                <a:gridCol w="1106002"/>
                <a:gridCol w="1936248"/>
              </a:tblGrid>
              <a:tr h="460497">
                <a:tc>
                  <a:txBody>
                    <a:bodyPr/>
                    <a:lstStyle/>
                    <a:p>
                      <a:pPr marL="0" marR="0" algn="ctr">
                        <a:spcBef>
                          <a:spcPts val="15"/>
                        </a:spcBef>
                        <a:spcAft>
                          <a:spcPts val="1000"/>
                        </a:spcAft>
                      </a:pPr>
                      <a:r>
                        <a:rPr lang="en-US" sz="1200" dirty="0">
                          <a:effectLst/>
                        </a:rPr>
                        <a:t>Global PC Energy Programs</a:t>
                      </a:r>
                      <a:endParaRPr lang="en-US" sz="1200" dirty="0">
                        <a:effectLst/>
                        <a:latin typeface="Calibri"/>
                        <a:ea typeface="MS Mincho"/>
                        <a:cs typeface="Times New Roman"/>
                      </a:endParaRPr>
                    </a:p>
                  </a:txBody>
                  <a:tcPr marL="68580" marR="68580" marT="0" marB="0"/>
                </a:tc>
                <a:tc>
                  <a:txBody>
                    <a:bodyPr/>
                    <a:lstStyle/>
                    <a:p>
                      <a:pPr marL="0" marR="0" algn="ctr">
                        <a:spcBef>
                          <a:spcPts val="15"/>
                        </a:spcBef>
                        <a:spcAft>
                          <a:spcPts val="1000"/>
                        </a:spcAft>
                      </a:pPr>
                      <a:r>
                        <a:rPr lang="en-US" sz="1200" dirty="0" smtClean="0">
                          <a:effectLst/>
                        </a:rPr>
                        <a:t>Desktops/AIO</a:t>
                      </a:r>
                      <a:r>
                        <a:rPr lang="en-US" sz="1200" baseline="0" dirty="0">
                          <a:effectLst/>
                          <a:latin typeface="Calibri"/>
                          <a:ea typeface="MS Mincho"/>
                          <a:cs typeface="Times New Roman"/>
                        </a:rPr>
                        <a:t> </a:t>
                      </a:r>
                      <a:r>
                        <a:rPr lang="en-US" sz="1200" b="0" baseline="0" dirty="0" smtClean="0">
                          <a:effectLst/>
                          <a:latin typeface="Verdana" panose="020B0604030504040204" pitchFamily="34" charset="0"/>
                          <a:ea typeface="Verdana" panose="020B0604030504040204" pitchFamily="34" charset="0"/>
                          <a:cs typeface="Verdana" panose="020B0604030504040204" pitchFamily="34" charset="0"/>
                        </a:rPr>
                        <a:t>Categories</a:t>
                      </a:r>
                      <a:endParaRPr lang="en-US" sz="1200" b="0" dirty="0" smtClean="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c>
                  <a:txBody>
                    <a:bodyPr/>
                    <a:lstStyle/>
                    <a:p>
                      <a:pPr marL="0" marR="0" algn="ctr">
                        <a:spcBef>
                          <a:spcPts val="15"/>
                        </a:spcBef>
                        <a:spcAft>
                          <a:spcPts val="1000"/>
                        </a:spcAft>
                      </a:pPr>
                      <a:r>
                        <a:rPr lang="en-US" sz="1200" dirty="0" smtClean="0">
                          <a:effectLst/>
                        </a:rPr>
                        <a:t>Notebooks </a:t>
                      </a:r>
                      <a:r>
                        <a:rPr lang="en-US" sz="1200" b="0" dirty="0" smtClean="0">
                          <a:effectLst/>
                        </a:rPr>
                        <a:t>Categories</a:t>
                      </a:r>
                      <a:endParaRPr lang="en-US" sz="1200" b="0" dirty="0">
                        <a:effectLst/>
                        <a:latin typeface="Calibri"/>
                        <a:ea typeface="MS Mincho"/>
                        <a:cs typeface="Times New Roman"/>
                      </a:endParaRPr>
                    </a:p>
                  </a:txBody>
                  <a:tcPr marL="68580" marR="68580" marT="0" marB="0"/>
                </a:tc>
                <a:tc>
                  <a:txBody>
                    <a:bodyPr/>
                    <a:lstStyle/>
                    <a:p>
                      <a:pPr marL="0" marR="0" algn="ctr">
                        <a:spcBef>
                          <a:spcPts val="15"/>
                        </a:spcBef>
                        <a:spcAft>
                          <a:spcPts val="1000"/>
                        </a:spcAft>
                      </a:pPr>
                      <a:r>
                        <a:rPr lang="en-US" sz="1200" dirty="0" smtClean="0">
                          <a:effectLst/>
                          <a:latin typeface="+mn-lt"/>
                          <a:ea typeface="MS Mincho"/>
                          <a:cs typeface="Times New Roman"/>
                        </a:rPr>
                        <a:t>Duty Cycle</a:t>
                      </a:r>
                      <a:r>
                        <a:rPr lang="en-US" sz="1200" baseline="0" dirty="0" smtClean="0">
                          <a:effectLst/>
                          <a:latin typeface="+mn-lt"/>
                          <a:ea typeface="MS Mincho"/>
                          <a:cs typeface="Times New Roman"/>
                        </a:rPr>
                        <a:t> </a:t>
                      </a:r>
                      <a:r>
                        <a:rPr lang="en-US" sz="1100" b="0" baseline="0" dirty="0" smtClean="0">
                          <a:effectLst/>
                          <a:latin typeface="+mn-lt"/>
                          <a:ea typeface="MS Mincho"/>
                          <a:cs typeface="Times New Roman"/>
                        </a:rPr>
                        <a:t>(Mode weighting)</a:t>
                      </a:r>
                      <a:endParaRPr lang="en-US" sz="1200" b="0" dirty="0">
                        <a:effectLst/>
                        <a:latin typeface="+mn-lt"/>
                        <a:ea typeface="MS Mincho"/>
                        <a:cs typeface="Times New Roman"/>
                      </a:endParaRPr>
                    </a:p>
                  </a:txBody>
                  <a:tcPr marL="68580" marR="68580" marT="0" marB="0"/>
                </a:tc>
                <a:tc>
                  <a:txBody>
                    <a:bodyPr/>
                    <a:lstStyle/>
                    <a:p>
                      <a:pPr marL="0" marR="0" algn="ctr">
                        <a:spcBef>
                          <a:spcPts val="15"/>
                        </a:spcBef>
                        <a:spcAft>
                          <a:spcPts val="1000"/>
                        </a:spcAft>
                      </a:pPr>
                      <a:r>
                        <a:rPr lang="en-US" sz="1200" dirty="0" smtClean="0">
                          <a:effectLst/>
                        </a:rPr>
                        <a:t>Voluntary/MEPs</a:t>
                      </a:r>
                      <a:endParaRPr lang="en-US" sz="1200" dirty="0">
                        <a:effectLst/>
                        <a:latin typeface="+mn-lt"/>
                        <a:ea typeface="MS Mincho"/>
                        <a:cs typeface="Times New Roman"/>
                      </a:endParaRPr>
                    </a:p>
                  </a:txBody>
                  <a:tcPr marL="68580" marR="68580" marT="0" marB="0"/>
                </a:tc>
                <a:tc>
                  <a:txBody>
                    <a:bodyPr/>
                    <a:lstStyle/>
                    <a:p>
                      <a:pPr marL="0" marR="0" algn="ctr">
                        <a:spcBef>
                          <a:spcPts val="15"/>
                        </a:spcBef>
                        <a:spcAft>
                          <a:spcPts val="1000"/>
                        </a:spcAft>
                      </a:pPr>
                      <a:r>
                        <a:rPr lang="en-US" sz="1200" dirty="0">
                          <a:effectLst/>
                        </a:rPr>
                        <a:t>Status/Est. Effective </a:t>
                      </a:r>
                      <a:r>
                        <a:rPr lang="en-US" sz="1200" dirty="0" smtClean="0">
                          <a:effectLst/>
                        </a:rPr>
                        <a:t>date</a:t>
                      </a:r>
                      <a:endParaRPr lang="en-US" sz="1200" dirty="0">
                        <a:effectLst/>
                        <a:latin typeface="Calibri"/>
                        <a:ea typeface="MS Mincho"/>
                        <a:cs typeface="Times New Roman"/>
                      </a:endParaRPr>
                    </a:p>
                  </a:txBody>
                  <a:tcPr marL="68580" marR="68580" marT="0" marB="0"/>
                </a:tc>
              </a:tr>
              <a:tr h="848787">
                <a:tc>
                  <a:txBody>
                    <a:bodyPr/>
                    <a:lstStyle/>
                    <a:p>
                      <a:pPr marL="0" marR="0">
                        <a:spcBef>
                          <a:spcPts val="15"/>
                        </a:spcBef>
                        <a:spcAft>
                          <a:spcPts val="1000"/>
                        </a:spcAft>
                      </a:pPr>
                      <a:r>
                        <a:rPr lang="en-US" sz="1100" b="0" dirty="0">
                          <a:effectLst/>
                        </a:rPr>
                        <a:t>ENERGY </a:t>
                      </a:r>
                      <a:r>
                        <a:rPr lang="en-US" sz="1100" b="0" dirty="0" smtClean="0">
                          <a:effectLst/>
                        </a:rPr>
                        <a:t>STAR</a:t>
                      </a:r>
                      <a:r>
                        <a:rPr lang="en-US" sz="1100" b="0" baseline="30000" dirty="0" smtClean="0">
                          <a:effectLst/>
                        </a:rPr>
                        <a:t>*</a:t>
                      </a:r>
                      <a:r>
                        <a:rPr lang="en-US" sz="1100" b="0" dirty="0" smtClean="0">
                          <a:effectLst/>
                        </a:rPr>
                        <a:t> </a:t>
                      </a:r>
                      <a:r>
                        <a:rPr lang="en-US" sz="1100" b="0" dirty="0">
                          <a:effectLst/>
                        </a:rPr>
                        <a:t>V5.2 </a:t>
                      </a:r>
                      <a:r>
                        <a:rPr lang="en-US" sz="1100" b="0" dirty="0" smtClean="0">
                          <a:effectLst/>
                        </a:rPr>
                        <a:t>Categories (Baseline); TEC/Adder framework</a:t>
                      </a:r>
                      <a:endParaRPr lang="en-US" sz="1100" b="0" dirty="0">
                        <a:effectLst/>
                        <a:latin typeface="Calibri"/>
                        <a:ea typeface="MS Mincho"/>
                        <a:cs typeface="Times New Roman"/>
                      </a:endParaRPr>
                    </a:p>
                  </a:txBody>
                  <a:tcPr marL="68580" marR="68580" marT="0" marB="0"/>
                </a:tc>
                <a:tc>
                  <a:txBody>
                    <a:bodyPr/>
                    <a:lstStyle/>
                    <a:p>
                      <a:pPr marL="0" marR="0" algn="ctr">
                        <a:spcBef>
                          <a:spcPts val="0"/>
                        </a:spcBef>
                        <a:spcAft>
                          <a:spcPts val="0"/>
                        </a:spcAft>
                      </a:pPr>
                      <a:r>
                        <a:rPr lang="en-US" sz="1200" dirty="0">
                          <a:effectLst/>
                        </a:rPr>
                        <a:t>CAT A</a:t>
                      </a:r>
                    </a:p>
                    <a:p>
                      <a:pPr marL="0" marR="0" algn="ctr">
                        <a:spcBef>
                          <a:spcPts val="15"/>
                        </a:spcBef>
                        <a:spcAft>
                          <a:spcPts val="1000"/>
                        </a:spcAft>
                      </a:pPr>
                      <a:r>
                        <a:rPr lang="en-US" sz="1200" dirty="0">
                          <a:effectLst/>
                        </a:rPr>
                        <a:t>CAT </a:t>
                      </a:r>
                      <a:r>
                        <a:rPr lang="en-US" sz="1200" dirty="0" smtClean="0">
                          <a:effectLst/>
                        </a:rPr>
                        <a:t>B</a:t>
                      </a:r>
                      <a:r>
                        <a:rPr lang="en-US" sz="1200" baseline="0" dirty="0" smtClean="0">
                          <a:effectLst/>
                        </a:rPr>
                        <a:t>                                  </a:t>
                      </a:r>
                      <a:r>
                        <a:rPr lang="en-US" sz="1200" dirty="0" smtClean="0">
                          <a:effectLst/>
                        </a:rPr>
                        <a:t>CAT C</a:t>
                      </a:r>
                      <a:r>
                        <a:rPr lang="en-US" sz="1200" baseline="0" dirty="0" smtClean="0">
                          <a:effectLst/>
                        </a:rPr>
                        <a:t>                                 </a:t>
                      </a:r>
                      <a:r>
                        <a:rPr lang="en-US" sz="1200" dirty="0" smtClean="0">
                          <a:effectLst/>
                        </a:rPr>
                        <a:t>CAT </a:t>
                      </a:r>
                      <a:r>
                        <a:rPr lang="en-US" sz="1200" dirty="0">
                          <a:effectLst/>
                        </a:rPr>
                        <a:t>D</a:t>
                      </a:r>
                      <a:endParaRPr lang="en-US" sz="1200" dirty="0">
                        <a:effectLst/>
                        <a:latin typeface="Calibri"/>
                        <a:ea typeface="MS Mincho"/>
                        <a:cs typeface="Times New Roman"/>
                      </a:endParaRPr>
                    </a:p>
                  </a:txBody>
                  <a:tcPr marL="68580" marR="68580" marT="0" marB="0"/>
                </a:tc>
                <a:tc>
                  <a:txBody>
                    <a:bodyPr/>
                    <a:lstStyle/>
                    <a:p>
                      <a:pPr marL="0" marR="0" algn="ctr">
                        <a:spcBef>
                          <a:spcPts val="0"/>
                        </a:spcBef>
                        <a:spcAft>
                          <a:spcPts val="0"/>
                        </a:spcAft>
                      </a:pPr>
                      <a:r>
                        <a:rPr lang="en-US" sz="1200" dirty="0">
                          <a:effectLst/>
                        </a:rPr>
                        <a:t>CAT A</a:t>
                      </a:r>
                    </a:p>
                    <a:p>
                      <a:pPr marL="0" marR="0" algn="ctr">
                        <a:spcBef>
                          <a:spcPts val="15"/>
                        </a:spcBef>
                        <a:spcAft>
                          <a:spcPts val="1000"/>
                        </a:spcAft>
                      </a:pPr>
                      <a:r>
                        <a:rPr lang="en-US" sz="1200" dirty="0">
                          <a:effectLst/>
                        </a:rPr>
                        <a:t>CAT </a:t>
                      </a:r>
                      <a:r>
                        <a:rPr lang="en-US" sz="1200" dirty="0" smtClean="0">
                          <a:effectLst/>
                        </a:rPr>
                        <a:t>B</a:t>
                      </a:r>
                      <a:r>
                        <a:rPr lang="en-US" sz="1200" baseline="0" dirty="0" smtClean="0">
                          <a:effectLst/>
                        </a:rPr>
                        <a:t>                 </a:t>
                      </a:r>
                      <a:r>
                        <a:rPr lang="en-US" sz="1200" dirty="0" smtClean="0">
                          <a:effectLst/>
                        </a:rPr>
                        <a:t>CAT </a:t>
                      </a:r>
                      <a:r>
                        <a:rPr lang="en-US" sz="1200" dirty="0">
                          <a:effectLst/>
                        </a:rPr>
                        <a:t>C</a:t>
                      </a:r>
                      <a:endParaRPr lang="en-US" sz="1200" dirty="0">
                        <a:effectLst/>
                        <a:latin typeface="Calibri"/>
                        <a:ea typeface="MS Mincho"/>
                        <a:cs typeface="Times New Roman"/>
                      </a:endParaRPr>
                    </a:p>
                  </a:txBody>
                  <a:tcPr marL="68580" marR="68580" marT="0" marB="0"/>
                </a:tc>
                <a:tc>
                  <a:txBody>
                    <a:bodyPr/>
                    <a:lstStyle/>
                    <a:p>
                      <a:pPr marL="0" marR="0" algn="ctr">
                        <a:spcBef>
                          <a:spcPts val="15"/>
                        </a:spcBef>
                        <a:spcAft>
                          <a:spcPts val="1000"/>
                        </a:spcAft>
                      </a:pPr>
                      <a:r>
                        <a:rPr lang="en-US" sz="1200" dirty="0" smtClean="0">
                          <a:effectLst/>
                          <a:latin typeface="+mn-lt"/>
                          <a:ea typeface="MS Mincho"/>
                          <a:cs typeface="Times New Roman"/>
                        </a:rPr>
                        <a:t>Energy Star V5.2 (based on MSFT study</a:t>
                      </a:r>
                      <a:r>
                        <a:rPr lang="en-US" sz="1200" baseline="0" dirty="0" smtClean="0">
                          <a:effectLst/>
                          <a:latin typeface="+mn-lt"/>
                          <a:ea typeface="MS Mincho"/>
                          <a:cs typeface="Times New Roman"/>
                        </a:rPr>
                        <a:t> – No IEC Std.)</a:t>
                      </a:r>
                      <a:endParaRPr lang="en-US" sz="1200" dirty="0">
                        <a:effectLst/>
                        <a:latin typeface="+mn-lt"/>
                        <a:ea typeface="MS Mincho"/>
                        <a:cs typeface="Times New Roman"/>
                      </a:endParaRPr>
                    </a:p>
                  </a:txBody>
                  <a:tcPr marL="68580" marR="68580" marT="0" marB="0"/>
                </a:tc>
                <a:tc>
                  <a:txBody>
                    <a:bodyPr/>
                    <a:lstStyle/>
                    <a:p>
                      <a:pPr marL="0" marR="0" algn="ctr">
                        <a:spcBef>
                          <a:spcPts val="15"/>
                        </a:spcBef>
                        <a:spcAft>
                          <a:spcPts val="1000"/>
                        </a:spcAft>
                      </a:pPr>
                      <a:r>
                        <a:rPr lang="en-US" sz="1200" dirty="0" smtClean="0">
                          <a:effectLst/>
                        </a:rPr>
                        <a:t>Voluntary</a:t>
                      </a:r>
                      <a:endParaRPr lang="en-US" sz="1200" dirty="0">
                        <a:effectLst/>
                        <a:latin typeface="+mn-lt"/>
                        <a:ea typeface="MS Mincho"/>
                        <a:cs typeface="Times New Roman"/>
                      </a:endParaRPr>
                    </a:p>
                  </a:txBody>
                  <a:tcPr marL="68580" marR="68580" marT="0" marB="0"/>
                </a:tc>
                <a:tc>
                  <a:txBody>
                    <a:bodyPr/>
                    <a:lstStyle/>
                    <a:p>
                      <a:pPr marL="0" marR="0">
                        <a:spcBef>
                          <a:spcPts val="15"/>
                        </a:spcBef>
                        <a:spcAft>
                          <a:spcPts val="1000"/>
                        </a:spcAft>
                      </a:pPr>
                      <a:r>
                        <a:rPr lang="en-US" sz="1200" dirty="0">
                          <a:effectLst/>
                        </a:rPr>
                        <a:t> </a:t>
                      </a:r>
                      <a:r>
                        <a:rPr lang="en-US" sz="1200" dirty="0" smtClean="0">
                          <a:effectLst/>
                        </a:rPr>
                        <a:t>Effective July</a:t>
                      </a:r>
                      <a:r>
                        <a:rPr lang="en-US" sz="1200" baseline="0" dirty="0" smtClean="0">
                          <a:effectLst/>
                        </a:rPr>
                        <a:t> 2009</a:t>
                      </a:r>
                      <a:endParaRPr lang="en-US" sz="1200" dirty="0">
                        <a:effectLst/>
                        <a:latin typeface="Calibri"/>
                        <a:ea typeface="MS Mincho"/>
                        <a:cs typeface="Times New Roman"/>
                      </a:endParaRPr>
                    </a:p>
                  </a:txBody>
                  <a:tcPr marL="68580" marR="68580" marT="0" marB="0"/>
                </a:tc>
              </a:tr>
              <a:tr h="636589">
                <a:tc>
                  <a:txBody>
                    <a:bodyPr/>
                    <a:lstStyle/>
                    <a:p>
                      <a:pPr marL="0" marR="0">
                        <a:spcBef>
                          <a:spcPts val="0"/>
                        </a:spcBef>
                        <a:spcAft>
                          <a:spcPts val="0"/>
                        </a:spcAft>
                      </a:pPr>
                      <a:r>
                        <a:rPr lang="en-US" sz="1100" b="0" dirty="0">
                          <a:effectLst/>
                        </a:rPr>
                        <a:t>EU (ErP Lot 3</a:t>
                      </a:r>
                      <a:r>
                        <a:rPr lang="en-US" sz="1100" b="0" dirty="0" smtClean="0">
                          <a:effectLst/>
                        </a:rPr>
                        <a:t>) -TEC plus modal power targets</a:t>
                      </a:r>
                      <a:endParaRPr lang="en-US" sz="1100" b="0" dirty="0">
                        <a:effectLst/>
                        <a:latin typeface="Calibri"/>
                        <a:ea typeface="MS Mincho"/>
                        <a:cs typeface="Times New Roman"/>
                      </a:endParaRPr>
                    </a:p>
                  </a:txBody>
                  <a:tcPr marL="68580" marR="68580" marT="0" marB="0"/>
                </a:tc>
                <a:tc>
                  <a:txBody>
                    <a:bodyPr/>
                    <a:lstStyle/>
                    <a:p>
                      <a:pPr marL="0" marR="0" algn="ctr">
                        <a:spcBef>
                          <a:spcPts val="0"/>
                        </a:spcBef>
                        <a:spcAft>
                          <a:spcPts val="0"/>
                        </a:spcAft>
                      </a:pPr>
                      <a:r>
                        <a:rPr lang="en-US" sz="2400" dirty="0">
                          <a:effectLst/>
                          <a:sym typeface="Wingdings 2"/>
                        </a:rPr>
                        <a:t></a:t>
                      </a:r>
                      <a:endParaRPr lang="en-US" sz="2400" b="1" dirty="0">
                        <a:effectLst/>
                        <a:latin typeface="Calibri"/>
                        <a:ea typeface="MS Mincho"/>
                        <a:cs typeface="Times New Roman"/>
                      </a:endParaRPr>
                    </a:p>
                  </a:txBody>
                  <a:tcPr marL="68580" marR="68580" marT="0" marB="0"/>
                </a:tc>
                <a:tc>
                  <a:txBody>
                    <a:bodyPr/>
                    <a:lstStyle/>
                    <a:p>
                      <a:pPr marL="0" marR="0" algn="ctr">
                        <a:spcBef>
                          <a:spcPts val="0"/>
                        </a:spcBef>
                        <a:spcAft>
                          <a:spcPts val="0"/>
                        </a:spcAft>
                      </a:pPr>
                      <a:r>
                        <a:rPr lang="en-US" sz="2400" dirty="0">
                          <a:effectLst/>
                          <a:sym typeface="Wingdings 2"/>
                        </a:rPr>
                        <a:t></a:t>
                      </a:r>
                      <a:endParaRPr lang="en-US" sz="2400" b="1" dirty="0">
                        <a:effectLst/>
                        <a:latin typeface="Calibri"/>
                        <a:ea typeface="MS Mincho"/>
                        <a:cs typeface="Times New Roman"/>
                      </a:endParaRPr>
                    </a:p>
                  </a:txBody>
                  <a:tcPr marL="68580" marR="68580" marT="0" marB="0"/>
                </a:tc>
                <a:tc>
                  <a:txBody>
                    <a:bodyPr/>
                    <a:lstStyle/>
                    <a:p>
                      <a:pPr marL="0" marR="0" algn="ctr">
                        <a:spcBef>
                          <a:spcPts val="0"/>
                        </a:spcBef>
                        <a:spcAft>
                          <a:spcPts val="0"/>
                        </a:spcAft>
                      </a:pPr>
                      <a:r>
                        <a:rPr lang="en-US" sz="2400" dirty="0">
                          <a:effectLst/>
                          <a:sym typeface="Wingdings 2"/>
                        </a:rPr>
                        <a:t></a:t>
                      </a:r>
                      <a:endParaRPr lang="en-US" sz="2400" b="1" dirty="0">
                        <a:effectLst/>
                        <a:latin typeface="Calibri"/>
                        <a:ea typeface="MS Mincho"/>
                        <a:cs typeface="Times New Roman"/>
                      </a:endParaRPr>
                    </a:p>
                  </a:txBody>
                  <a:tcPr marL="68580" marR="68580" marT="0" marB="0"/>
                </a:tc>
                <a:tc>
                  <a:txBody>
                    <a:bodyPr/>
                    <a:lstStyle/>
                    <a:p>
                      <a:pPr marL="0" marR="0" algn="ctr">
                        <a:spcBef>
                          <a:spcPts val="0"/>
                        </a:spcBef>
                        <a:spcAft>
                          <a:spcPts val="0"/>
                        </a:spcAft>
                      </a:pPr>
                      <a:r>
                        <a:rPr lang="en-US" sz="1200" dirty="0" smtClean="0">
                          <a:effectLst/>
                        </a:rPr>
                        <a:t>MEPs</a:t>
                      </a:r>
                      <a:endParaRPr lang="en-US" sz="1200" b="0" dirty="0">
                        <a:effectLst/>
                        <a:latin typeface="+mn-lt"/>
                        <a:ea typeface="MS Mincho"/>
                        <a:cs typeface="Times New Roman"/>
                      </a:endParaRPr>
                    </a:p>
                  </a:txBody>
                  <a:tcPr marL="68580" marR="68580" marT="0" marB="0"/>
                </a:tc>
                <a:tc>
                  <a:txBody>
                    <a:bodyPr/>
                    <a:lstStyle/>
                    <a:p>
                      <a:pPr marL="0" marR="0">
                        <a:spcBef>
                          <a:spcPts val="0"/>
                        </a:spcBef>
                        <a:spcAft>
                          <a:spcPts val="1000"/>
                        </a:spcAft>
                      </a:pPr>
                      <a:r>
                        <a:rPr lang="en-US" sz="1200" dirty="0" smtClean="0">
                          <a:effectLst/>
                        </a:rPr>
                        <a:t>Phase</a:t>
                      </a:r>
                      <a:r>
                        <a:rPr lang="en-US" sz="1200" baseline="0" dirty="0" smtClean="0">
                          <a:effectLst/>
                        </a:rPr>
                        <a:t> 1: </a:t>
                      </a:r>
                      <a:r>
                        <a:rPr lang="en-US" sz="1200" dirty="0" smtClean="0">
                          <a:effectLst/>
                        </a:rPr>
                        <a:t> </a:t>
                      </a:r>
                      <a:r>
                        <a:rPr lang="en-US" sz="1200" dirty="0">
                          <a:effectLst/>
                        </a:rPr>
                        <a:t>July </a:t>
                      </a:r>
                      <a:r>
                        <a:rPr lang="en-US" sz="1200" dirty="0" smtClean="0">
                          <a:effectLst/>
                        </a:rPr>
                        <a:t>2013</a:t>
                      </a:r>
                      <a:r>
                        <a:rPr lang="en-US" sz="1200" baseline="0" dirty="0" smtClean="0">
                          <a:effectLst/>
                        </a:rPr>
                        <a:t>     Phase 2: Tier 1 July 2014; Tier 2 Jan, 2016</a:t>
                      </a:r>
                      <a:endParaRPr lang="en-US" sz="1200" dirty="0">
                        <a:effectLst/>
                        <a:latin typeface="+mj-lt"/>
                        <a:ea typeface="MS Mincho"/>
                        <a:cs typeface="Times New Roman"/>
                      </a:endParaRPr>
                    </a:p>
                  </a:txBody>
                  <a:tcPr marL="68580" marR="68580" marT="0" marB="0"/>
                </a:tc>
              </a:tr>
              <a:tr h="424392">
                <a:tc>
                  <a:txBody>
                    <a:bodyPr/>
                    <a:lstStyle/>
                    <a:p>
                      <a:pPr marL="0" marR="0">
                        <a:spcBef>
                          <a:spcPts val="0"/>
                        </a:spcBef>
                        <a:spcAft>
                          <a:spcPts val="1000"/>
                        </a:spcAft>
                      </a:pPr>
                      <a:r>
                        <a:rPr lang="en-US" sz="1200" b="0" dirty="0">
                          <a:effectLst/>
                        </a:rPr>
                        <a:t>China</a:t>
                      </a:r>
                      <a:endParaRPr lang="en-US" sz="1200" b="0" dirty="0">
                        <a:effectLst/>
                        <a:latin typeface="Calibri"/>
                        <a:ea typeface="MS Mincho"/>
                        <a:cs typeface="Times New Roman"/>
                      </a:endParaRPr>
                    </a:p>
                  </a:txBody>
                  <a:tcPr marL="68580" marR="68580" marT="0" marB="0"/>
                </a:tc>
                <a:tc>
                  <a:txBody>
                    <a:bodyPr/>
                    <a:lstStyle/>
                    <a:p>
                      <a:pPr marL="0" marR="0" algn="ctr">
                        <a:spcBef>
                          <a:spcPts val="0"/>
                        </a:spcBef>
                        <a:spcAft>
                          <a:spcPts val="1000"/>
                        </a:spcAft>
                      </a:pPr>
                      <a:r>
                        <a:rPr lang="en-US" sz="2400" dirty="0">
                          <a:effectLst/>
                          <a:sym typeface="Wingdings 2"/>
                        </a:rPr>
                        <a:t></a:t>
                      </a:r>
                      <a:endParaRPr lang="en-US" sz="2400" b="1" dirty="0">
                        <a:effectLst/>
                        <a:latin typeface="Calibri"/>
                        <a:ea typeface="MS Mincho"/>
                        <a:cs typeface="Times New Roman"/>
                      </a:endParaRPr>
                    </a:p>
                  </a:txBody>
                  <a:tcPr marL="68580" marR="68580" marT="0" marB="0"/>
                </a:tc>
                <a:tc>
                  <a:txBody>
                    <a:bodyPr/>
                    <a:lstStyle/>
                    <a:p>
                      <a:pPr marL="0" marR="0" algn="ctr">
                        <a:spcBef>
                          <a:spcPts val="0"/>
                        </a:spcBef>
                        <a:spcAft>
                          <a:spcPts val="1000"/>
                        </a:spcAft>
                      </a:pPr>
                      <a:r>
                        <a:rPr lang="en-US" sz="2400" dirty="0">
                          <a:effectLst/>
                          <a:sym typeface="Wingdings 2"/>
                        </a:rPr>
                        <a:t></a:t>
                      </a:r>
                      <a:endParaRPr lang="en-US" sz="2400" b="1" dirty="0">
                        <a:effectLst/>
                        <a:latin typeface="Calibri"/>
                        <a:ea typeface="MS Mincho"/>
                        <a:cs typeface="Times New Roman"/>
                      </a:endParaRPr>
                    </a:p>
                  </a:txBody>
                  <a:tcPr marL="68580" marR="68580" marT="0" marB="0"/>
                </a:tc>
                <a:tc>
                  <a:txBody>
                    <a:bodyPr/>
                    <a:lstStyle/>
                    <a:p>
                      <a:pPr marL="0" marR="0" algn="ctr">
                        <a:spcBef>
                          <a:spcPts val="0"/>
                        </a:spcBef>
                        <a:spcAft>
                          <a:spcPts val="1000"/>
                        </a:spcAft>
                      </a:pPr>
                      <a:r>
                        <a:rPr lang="en-US" sz="2400" dirty="0">
                          <a:effectLst/>
                          <a:sym typeface="Wingdings 2"/>
                        </a:rPr>
                        <a:t></a:t>
                      </a:r>
                      <a:endParaRPr lang="en-US" sz="2400" b="1" dirty="0">
                        <a:effectLst/>
                        <a:latin typeface="Calibri"/>
                        <a:ea typeface="MS Mincho"/>
                        <a:cs typeface="Times New Roman"/>
                      </a:endParaRPr>
                    </a:p>
                  </a:txBody>
                  <a:tcPr marL="68580" marR="68580" marT="0" marB="0"/>
                </a:tc>
                <a:tc>
                  <a:txBody>
                    <a:bodyPr/>
                    <a:lstStyle/>
                    <a:p>
                      <a:pPr marL="0" marR="0" algn="ctr">
                        <a:spcBef>
                          <a:spcPts val="0"/>
                        </a:spcBef>
                        <a:spcAft>
                          <a:spcPts val="1000"/>
                        </a:spcAft>
                      </a:pPr>
                      <a:r>
                        <a:rPr lang="en-US" sz="1200" dirty="0" smtClean="0">
                          <a:effectLst/>
                        </a:rPr>
                        <a:t>Voluntary/ MEPs</a:t>
                      </a:r>
                      <a:endParaRPr lang="en-US" sz="1200" b="0" dirty="0">
                        <a:effectLst/>
                        <a:latin typeface="+mn-lt"/>
                        <a:ea typeface="MS Mincho"/>
                        <a:cs typeface="Times New Roman"/>
                      </a:endParaRPr>
                    </a:p>
                  </a:txBody>
                  <a:tcPr marL="68580" marR="68580" marT="0" marB="0"/>
                </a:tc>
                <a:tc>
                  <a:txBody>
                    <a:bodyPr/>
                    <a:lstStyle/>
                    <a:p>
                      <a:pPr marL="0" marR="0">
                        <a:spcBef>
                          <a:spcPts val="0"/>
                        </a:spcBef>
                        <a:spcAft>
                          <a:spcPts val="1000"/>
                        </a:spcAft>
                      </a:pPr>
                      <a:r>
                        <a:rPr lang="en-US" sz="1200" dirty="0">
                          <a:effectLst/>
                        </a:rPr>
                        <a:t>Multi-grade/ 2012</a:t>
                      </a:r>
                      <a:endParaRPr lang="en-US" sz="1200" dirty="0">
                        <a:effectLst/>
                        <a:latin typeface="+mj-lt"/>
                        <a:ea typeface="MS Mincho"/>
                        <a:cs typeface="Times New Roman"/>
                      </a:endParaRPr>
                    </a:p>
                  </a:txBody>
                  <a:tcPr marL="68580" marR="68580" marT="0" marB="0"/>
                </a:tc>
              </a:tr>
              <a:tr h="365760">
                <a:tc>
                  <a:txBody>
                    <a:bodyPr/>
                    <a:lstStyle/>
                    <a:p>
                      <a:pPr marL="0" marR="0">
                        <a:spcBef>
                          <a:spcPts val="0"/>
                        </a:spcBef>
                        <a:spcAft>
                          <a:spcPts val="1000"/>
                        </a:spcAft>
                      </a:pPr>
                      <a:r>
                        <a:rPr lang="en-US" sz="1200" b="0" dirty="0">
                          <a:effectLst/>
                        </a:rPr>
                        <a:t>South Korea</a:t>
                      </a:r>
                      <a:endParaRPr lang="en-US" sz="1200" b="0" dirty="0">
                        <a:effectLst/>
                        <a:latin typeface="Calibri"/>
                        <a:ea typeface="MS Mincho"/>
                        <a:cs typeface="Times New Roman"/>
                      </a:endParaRPr>
                    </a:p>
                  </a:txBody>
                  <a:tcPr marL="68580" marR="68580" marT="0" marB="0"/>
                </a:tc>
                <a:tc>
                  <a:txBody>
                    <a:bodyPr/>
                    <a:lstStyle/>
                    <a:p>
                      <a:pPr marL="0" marR="0" algn="ctr">
                        <a:spcBef>
                          <a:spcPts val="0"/>
                        </a:spcBef>
                        <a:spcAft>
                          <a:spcPts val="1000"/>
                        </a:spcAft>
                      </a:pPr>
                      <a:r>
                        <a:rPr lang="en-US" sz="2400" dirty="0">
                          <a:effectLst/>
                          <a:sym typeface="Wingdings 2"/>
                        </a:rPr>
                        <a:t></a:t>
                      </a:r>
                      <a:endParaRPr lang="en-US" sz="2400" b="1" dirty="0">
                        <a:effectLst/>
                        <a:latin typeface="Calibri"/>
                        <a:ea typeface="MS Mincho"/>
                        <a:cs typeface="Times New Roman"/>
                      </a:endParaRPr>
                    </a:p>
                  </a:txBody>
                  <a:tcPr marL="68580" marR="68580" marT="0" marB="0"/>
                </a:tc>
                <a:tc>
                  <a:txBody>
                    <a:bodyPr/>
                    <a:lstStyle/>
                    <a:p>
                      <a:pPr marL="0" marR="0" algn="ctr">
                        <a:spcBef>
                          <a:spcPts val="0"/>
                        </a:spcBef>
                        <a:spcAft>
                          <a:spcPts val="1000"/>
                        </a:spcAft>
                      </a:pPr>
                      <a:r>
                        <a:rPr lang="en-US" sz="2400" dirty="0">
                          <a:effectLst/>
                          <a:sym typeface="Wingdings 2"/>
                        </a:rPr>
                        <a:t></a:t>
                      </a:r>
                      <a:endParaRPr lang="en-US" sz="2400" b="1" dirty="0">
                        <a:effectLst/>
                        <a:latin typeface="Calibri"/>
                        <a:ea typeface="MS Mincho"/>
                        <a:cs typeface="Times New Roman"/>
                      </a:endParaRPr>
                    </a:p>
                  </a:txBody>
                  <a:tcPr marL="68580" marR="68580" marT="0" marB="0"/>
                </a:tc>
                <a:tc>
                  <a:txBody>
                    <a:bodyPr/>
                    <a:lstStyle/>
                    <a:p>
                      <a:pPr marL="0" marR="0" algn="ctr">
                        <a:spcBef>
                          <a:spcPts val="0"/>
                        </a:spcBef>
                        <a:spcAft>
                          <a:spcPts val="1000"/>
                        </a:spcAft>
                      </a:pPr>
                      <a:r>
                        <a:rPr lang="en-US" sz="2400" dirty="0">
                          <a:effectLst/>
                          <a:sym typeface="Wingdings 2"/>
                        </a:rPr>
                        <a:t></a:t>
                      </a:r>
                      <a:endParaRPr lang="en-US" sz="2400" b="1" dirty="0">
                        <a:effectLst/>
                        <a:latin typeface="Calibri"/>
                        <a:ea typeface="MS Mincho"/>
                        <a:cs typeface="Times New Roman"/>
                      </a:endParaRPr>
                    </a:p>
                  </a:txBody>
                  <a:tcPr marL="68580" marR="68580" marT="0" marB="0"/>
                </a:tc>
                <a:tc>
                  <a:txBody>
                    <a:bodyPr/>
                    <a:lstStyle/>
                    <a:p>
                      <a:pPr marL="0" marR="0" algn="ctr">
                        <a:spcBef>
                          <a:spcPts val="0"/>
                        </a:spcBef>
                        <a:spcAft>
                          <a:spcPts val="0"/>
                        </a:spcAft>
                      </a:pPr>
                      <a:r>
                        <a:rPr lang="en-US" sz="1200" dirty="0" smtClean="0">
                          <a:effectLst/>
                        </a:rPr>
                        <a:t>MEPs</a:t>
                      </a:r>
                      <a:endParaRPr lang="en-US" sz="1200" b="0" dirty="0">
                        <a:effectLst/>
                        <a:latin typeface="+mn-lt"/>
                        <a:ea typeface="MS Mincho"/>
                        <a:cs typeface="Times New Roman"/>
                      </a:endParaRPr>
                    </a:p>
                  </a:txBody>
                  <a:tcPr marL="68580" marR="68580" marT="0" marB="0"/>
                </a:tc>
                <a:tc>
                  <a:txBody>
                    <a:bodyPr/>
                    <a:lstStyle/>
                    <a:p>
                      <a:pPr marL="0" marR="0">
                        <a:spcBef>
                          <a:spcPts val="0"/>
                        </a:spcBef>
                        <a:spcAft>
                          <a:spcPts val="1000"/>
                        </a:spcAft>
                      </a:pPr>
                      <a:r>
                        <a:rPr lang="en-US" sz="1200" dirty="0">
                          <a:effectLst/>
                        </a:rPr>
                        <a:t>Effective July 2012</a:t>
                      </a:r>
                      <a:endParaRPr lang="en-US" sz="1200" dirty="0">
                        <a:effectLst/>
                        <a:latin typeface="+mj-lt"/>
                        <a:ea typeface="MS Mincho"/>
                        <a:cs typeface="Times New Roman"/>
                      </a:endParaRPr>
                    </a:p>
                  </a:txBody>
                  <a:tcPr marL="68580" marR="68580" marT="0" marB="0"/>
                </a:tc>
              </a:tr>
              <a:tr h="365760">
                <a:tc>
                  <a:txBody>
                    <a:bodyPr/>
                    <a:lstStyle/>
                    <a:p>
                      <a:pPr marL="0" marR="0">
                        <a:spcBef>
                          <a:spcPts val="0"/>
                        </a:spcBef>
                        <a:spcAft>
                          <a:spcPts val="1000"/>
                        </a:spcAft>
                      </a:pPr>
                      <a:r>
                        <a:rPr lang="en-US" sz="1200" b="0" dirty="0">
                          <a:effectLst/>
                        </a:rPr>
                        <a:t>Australia</a:t>
                      </a:r>
                      <a:endParaRPr lang="en-US" sz="1200" b="0" dirty="0">
                        <a:effectLst/>
                        <a:latin typeface="Calibri"/>
                        <a:ea typeface="MS Mincho"/>
                        <a:cs typeface="Times New Roman"/>
                      </a:endParaRPr>
                    </a:p>
                  </a:txBody>
                  <a:tcPr marL="68580" marR="68580" marT="0" marB="0"/>
                </a:tc>
                <a:tc>
                  <a:txBody>
                    <a:bodyPr/>
                    <a:lstStyle/>
                    <a:p>
                      <a:pPr marL="0" marR="0" algn="ctr">
                        <a:spcBef>
                          <a:spcPts val="0"/>
                        </a:spcBef>
                        <a:spcAft>
                          <a:spcPts val="1000"/>
                        </a:spcAft>
                      </a:pPr>
                      <a:r>
                        <a:rPr lang="en-US" sz="2400" dirty="0">
                          <a:effectLst/>
                          <a:sym typeface="Wingdings 2"/>
                        </a:rPr>
                        <a:t></a:t>
                      </a:r>
                      <a:endParaRPr lang="en-US" sz="2400" b="1" dirty="0">
                        <a:effectLst/>
                        <a:latin typeface="Calibri"/>
                        <a:ea typeface="MS Mincho"/>
                        <a:cs typeface="Times New Roman"/>
                      </a:endParaRPr>
                    </a:p>
                  </a:txBody>
                  <a:tcPr marL="68580" marR="68580" marT="0" marB="0"/>
                </a:tc>
                <a:tc>
                  <a:txBody>
                    <a:bodyPr/>
                    <a:lstStyle/>
                    <a:p>
                      <a:pPr marL="0" marR="0" algn="ctr">
                        <a:spcBef>
                          <a:spcPts val="0"/>
                        </a:spcBef>
                        <a:spcAft>
                          <a:spcPts val="1000"/>
                        </a:spcAft>
                      </a:pPr>
                      <a:r>
                        <a:rPr lang="en-US" sz="2400" dirty="0">
                          <a:effectLst/>
                          <a:sym typeface="Wingdings 2"/>
                        </a:rPr>
                        <a:t></a:t>
                      </a:r>
                      <a:endParaRPr lang="en-US" sz="2400" b="1" dirty="0">
                        <a:effectLst/>
                        <a:latin typeface="Calibri"/>
                        <a:ea typeface="MS Mincho"/>
                        <a:cs typeface="Times New Roman"/>
                      </a:endParaRPr>
                    </a:p>
                  </a:txBody>
                  <a:tcPr marL="68580" marR="68580" marT="0" marB="0"/>
                </a:tc>
                <a:tc>
                  <a:txBody>
                    <a:bodyPr/>
                    <a:lstStyle/>
                    <a:p>
                      <a:pPr marL="0" marR="0" algn="ctr">
                        <a:spcBef>
                          <a:spcPts val="0"/>
                        </a:spcBef>
                        <a:spcAft>
                          <a:spcPts val="1000"/>
                        </a:spcAft>
                      </a:pPr>
                      <a:r>
                        <a:rPr lang="en-US" sz="2400" dirty="0">
                          <a:effectLst/>
                          <a:sym typeface="Wingdings 2"/>
                        </a:rPr>
                        <a:t></a:t>
                      </a:r>
                      <a:endParaRPr lang="en-US" sz="2400" b="1" dirty="0">
                        <a:effectLst/>
                        <a:latin typeface="Calibri"/>
                        <a:ea typeface="MS Mincho"/>
                        <a:cs typeface="Times New Roman"/>
                      </a:endParaRPr>
                    </a:p>
                  </a:txBody>
                  <a:tcPr marL="68580" marR="68580" marT="0" marB="0"/>
                </a:tc>
                <a:tc>
                  <a:txBody>
                    <a:bodyPr/>
                    <a:lstStyle/>
                    <a:p>
                      <a:pPr marL="0" marR="0" algn="ctr">
                        <a:spcBef>
                          <a:spcPts val="0"/>
                        </a:spcBef>
                        <a:spcAft>
                          <a:spcPts val="0"/>
                        </a:spcAft>
                      </a:pPr>
                      <a:r>
                        <a:rPr lang="en-US" sz="1200" dirty="0" smtClean="0">
                          <a:effectLst/>
                        </a:rPr>
                        <a:t>MEPs</a:t>
                      </a:r>
                      <a:endParaRPr lang="en-US" sz="1200" b="0" dirty="0">
                        <a:effectLst/>
                        <a:latin typeface="+mn-lt"/>
                        <a:ea typeface="MS Mincho"/>
                        <a:cs typeface="Times New Roman"/>
                      </a:endParaRPr>
                    </a:p>
                  </a:txBody>
                  <a:tcPr marL="68580" marR="68580" marT="0" marB="0"/>
                </a:tc>
                <a:tc>
                  <a:txBody>
                    <a:bodyPr/>
                    <a:lstStyle/>
                    <a:p>
                      <a:pPr marL="0" marR="0">
                        <a:spcBef>
                          <a:spcPts val="0"/>
                        </a:spcBef>
                        <a:spcAft>
                          <a:spcPts val="1000"/>
                        </a:spcAft>
                      </a:pPr>
                      <a:r>
                        <a:rPr lang="en-US" sz="1200" dirty="0">
                          <a:effectLst/>
                        </a:rPr>
                        <a:t>Effective Oct. 2013</a:t>
                      </a:r>
                      <a:endParaRPr lang="en-US" sz="1200" dirty="0">
                        <a:solidFill>
                          <a:srgbClr val="C00000"/>
                        </a:solidFill>
                        <a:effectLst/>
                        <a:latin typeface="+mj-lt"/>
                        <a:ea typeface="MS Mincho"/>
                        <a:cs typeface="Times New Roman"/>
                      </a:endParaRPr>
                    </a:p>
                  </a:txBody>
                  <a:tcPr marL="68580" marR="68580" marT="0" marB="0"/>
                </a:tc>
              </a:tr>
              <a:tr h="424392">
                <a:tc>
                  <a:txBody>
                    <a:bodyPr/>
                    <a:lstStyle/>
                    <a:p>
                      <a:pPr marL="0" marR="0">
                        <a:spcBef>
                          <a:spcPts val="0"/>
                        </a:spcBef>
                        <a:spcAft>
                          <a:spcPts val="1000"/>
                        </a:spcAft>
                      </a:pPr>
                      <a:r>
                        <a:rPr lang="en-US" sz="1200" b="0" dirty="0">
                          <a:effectLst/>
                        </a:rPr>
                        <a:t>India</a:t>
                      </a:r>
                      <a:endParaRPr lang="en-US" sz="1200" b="0" dirty="0">
                        <a:effectLst/>
                        <a:latin typeface="Calibri"/>
                        <a:ea typeface="MS Mincho"/>
                        <a:cs typeface="Times New Roman"/>
                      </a:endParaRPr>
                    </a:p>
                  </a:txBody>
                  <a:tcPr marL="68580" marR="68580" marT="0" marB="0"/>
                </a:tc>
                <a:tc>
                  <a:txBody>
                    <a:bodyPr/>
                    <a:lstStyle/>
                    <a:p>
                      <a:pPr marL="0" marR="0" algn="ctr">
                        <a:spcBef>
                          <a:spcPts val="0"/>
                        </a:spcBef>
                        <a:spcAft>
                          <a:spcPts val="1000"/>
                        </a:spcAft>
                      </a:pPr>
                      <a:r>
                        <a:rPr lang="en-US" sz="2400" dirty="0">
                          <a:effectLst/>
                          <a:sym typeface="Wingdings 2"/>
                        </a:rPr>
                        <a:t></a:t>
                      </a:r>
                      <a:endParaRPr lang="en-US" sz="2400" b="1" dirty="0">
                        <a:effectLst/>
                        <a:latin typeface="Calibri"/>
                        <a:ea typeface="MS Mincho"/>
                        <a:cs typeface="Times New Roman"/>
                      </a:endParaRPr>
                    </a:p>
                  </a:txBody>
                  <a:tcPr marL="68580" marR="68580" marT="0" marB="0"/>
                </a:tc>
                <a:tc>
                  <a:txBody>
                    <a:bodyPr/>
                    <a:lstStyle/>
                    <a:p>
                      <a:pPr marL="0" marR="0" algn="ctr">
                        <a:spcBef>
                          <a:spcPts val="0"/>
                        </a:spcBef>
                        <a:spcAft>
                          <a:spcPts val="1000"/>
                        </a:spcAft>
                      </a:pPr>
                      <a:r>
                        <a:rPr lang="en-US" sz="2400" dirty="0">
                          <a:effectLst/>
                          <a:sym typeface="Wingdings 2"/>
                        </a:rPr>
                        <a:t></a:t>
                      </a:r>
                      <a:endParaRPr lang="en-US" sz="2400" b="1" dirty="0">
                        <a:effectLst/>
                        <a:latin typeface="Calibri"/>
                        <a:ea typeface="MS Mincho"/>
                        <a:cs typeface="Times New Roman"/>
                      </a:endParaRPr>
                    </a:p>
                  </a:txBody>
                  <a:tcPr marL="68580" marR="68580" marT="0" marB="0"/>
                </a:tc>
                <a:tc>
                  <a:txBody>
                    <a:bodyPr/>
                    <a:lstStyle/>
                    <a:p>
                      <a:pPr marL="0" marR="0" algn="ctr">
                        <a:spcBef>
                          <a:spcPts val="0"/>
                        </a:spcBef>
                        <a:spcAft>
                          <a:spcPts val="1000"/>
                        </a:spcAft>
                      </a:pPr>
                      <a:r>
                        <a:rPr lang="en-US" sz="2400" dirty="0">
                          <a:effectLst/>
                          <a:sym typeface="Wingdings 2"/>
                        </a:rPr>
                        <a:t></a:t>
                      </a:r>
                      <a:endParaRPr lang="en-US" sz="2400" b="1" dirty="0">
                        <a:effectLst/>
                        <a:latin typeface="Calibri"/>
                        <a:ea typeface="MS Mincho"/>
                        <a:cs typeface="Times New Roman"/>
                      </a:endParaRPr>
                    </a:p>
                  </a:txBody>
                  <a:tcPr marL="68580" marR="68580" marT="0" marB="0"/>
                </a:tc>
                <a:tc>
                  <a:txBody>
                    <a:bodyPr/>
                    <a:lstStyle/>
                    <a:p>
                      <a:pPr marL="0" marR="0" algn="ctr">
                        <a:spcBef>
                          <a:spcPts val="0"/>
                        </a:spcBef>
                        <a:spcAft>
                          <a:spcPts val="1000"/>
                        </a:spcAft>
                      </a:pPr>
                      <a:r>
                        <a:rPr lang="en-US" sz="1200" dirty="0" smtClean="0">
                          <a:effectLst/>
                        </a:rPr>
                        <a:t>Voluntary</a:t>
                      </a:r>
                      <a:endParaRPr lang="en-US" sz="1200" b="0" dirty="0">
                        <a:effectLst/>
                        <a:latin typeface="+mn-lt"/>
                        <a:ea typeface="MS Mincho"/>
                        <a:cs typeface="Times New Roman"/>
                      </a:endParaRPr>
                    </a:p>
                  </a:txBody>
                  <a:tcPr marL="68580" marR="68580" marT="0" marB="0"/>
                </a:tc>
                <a:tc>
                  <a:txBody>
                    <a:bodyPr/>
                    <a:lstStyle/>
                    <a:p>
                      <a:pPr marL="0" marR="0">
                        <a:spcBef>
                          <a:spcPts val="0"/>
                        </a:spcBef>
                        <a:spcAft>
                          <a:spcPts val="1000"/>
                        </a:spcAft>
                      </a:pPr>
                      <a:r>
                        <a:rPr lang="en-US" sz="1200" dirty="0" smtClean="0">
                          <a:effectLst/>
                        </a:rPr>
                        <a:t>NB implemented 2012;</a:t>
                      </a:r>
                      <a:r>
                        <a:rPr lang="en-US" sz="1200" baseline="0" dirty="0" smtClean="0">
                          <a:effectLst/>
                        </a:rPr>
                        <a:t> </a:t>
                      </a:r>
                      <a:r>
                        <a:rPr lang="en-US" sz="1200" dirty="0" smtClean="0">
                          <a:effectLst/>
                        </a:rPr>
                        <a:t>Awaiting </a:t>
                      </a:r>
                      <a:r>
                        <a:rPr lang="en-US" sz="1200" dirty="0">
                          <a:effectLst/>
                        </a:rPr>
                        <a:t>DT </a:t>
                      </a:r>
                      <a:endParaRPr lang="en-US" sz="1200" dirty="0">
                        <a:effectLst/>
                        <a:latin typeface="+mj-lt"/>
                        <a:ea typeface="MS Mincho"/>
                        <a:cs typeface="Times New Roman"/>
                      </a:endParaRPr>
                    </a:p>
                  </a:txBody>
                  <a:tcPr marL="68580" marR="68580" marT="0" marB="0"/>
                </a:tc>
              </a:tr>
              <a:tr h="365760">
                <a:tc>
                  <a:txBody>
                    <a:bodyPr/>
                    <a:lstStyle/>
                    <a:p>
                      <a:pPr marL="0" marR="0">
                        <a:spcBef>
                          <a:spcPts val="0"/>
                        </a:spcBef>
                        <a:spcAft>
                          <a:spcPts val="1000"/>
                        </a:spcAft>
                      </a:pPr>
                      <a:r>
                        <a:rPr lang="en-US" sz="1200" b="0" dirty="0" smtClean="0">
                          <a:effectLst/>
                        </a:rPr>
                        <a:t>Brazil</a:t>
                      </a:r>
                      <a:endParaRPr lang="en-US" sz="1200" b="0" dirty="0">
                        <a:effectLst/>
                        <a:latin typeface="+mn-lt"/>
                        <a:ea typeface="MS Mincho"/>
                        <a:cs typeface="Times New Roman"/>
                      </a:endParaRPr>
                    </a:p>
                  </a:txBody>
                  <a:tcPr marL="68580" marR="68580" marT="0" marB="0"/>
                </a:tc>
                <a:tc>
                  <a:txBody>
                    <a:bodyPr/>
                    <a:lstStyle/>
                    <a:p>
                      <a:pPr marL="0" marR="0" algn="ctr">
                        <a:spcBef>
                          <a:spcPts val="0"/>
                        </a:spcBef>
                        <a:spcAft>
                          <a:spcPts val="1000"/>
                        </a:spcAft>
                      </a:pPr>
                      <a:r>
                        <a:rPr lang="en-US" sz="2400" dirty="0">
                          <a:effectLst/>
                          <a:sym typeface="Wingdings 2"/>
                        </a:rPr>
                        <a:t></a:t>
                      </a:r>
                      <a:endParaRPr lang="en-US" sz="2400" b="1" dirty="0">
                        <a:effectLst/>
                        <a:latin typeface="Calibri"/>
                        <a:ea typeface="MS Mincho"/>
                        <a:cs typeface="Times New Roman"/>
                      </a:endParaRPr>
                    </a:p>
                  </a:txBody>
                  <a:tcPr marL="68580" marR="68580" marT="0" marB="0"/>
                </a:tc>
                <a:tc>
                  <a:txBody>
                    <a:bodyPr/>
                    <a:lstStyle/>
                    <a:p>
                      <a:pPr marL="0" marR="0" algn="ctr">
                        <a:spcBef>
                          <a:spcPts val="0"/>
                        </a:spcBef>
                        <a:spcAft>
                          <a:spcPts val="1000"/>
                        </a:spcAft>
                      </a:pPr>
                      <a:r>
                        <a:rPr lang="en-US" sz="2400" dirty="0">
                          <a:effectLst/>
                          <a:sym typeface="Wingdings 2"/>
                        </a:rPr>
                        <a:t></a:t>
                      </a:r>
                      <a:endParaRPr lang="en-US" sz="2400" b="1" dirty="0">
                        <a:effectLst/>
                        <a:latin typeface="Calibri"/>
                        <a:ea typeface="MS Mincho"/>
                        <a:cs typeface="Times New Roman"/>
                      </a:endParaRPr>
                    </a:p>
                  </a:txBody>
                  <a:tcPr marL="68580" marR="68580" marT="0" marB="0"/>
                </a:tc>
                <a:tc>
                  <a:txBody>
                    <a:bodyPr/>
                    <a:lstStyle/>
                    <a:p>
                      <a:pPr marL="0" marR="0" algn="ctr">
                        <a:spcBef>
                          <a:spcPts val="0"/>
                        </a:spcBef>
                        <a:spcAft>
                          <a:spcPts val="1000"/>
                        </a:spcAft>
                      </a:pPr>
                      <a:r>
                        <a:rPr lang="en-US" sz="2400" dirty="0">
                          <a:effectLst/>
                          <a:sym typeface="Wingdings 2"/>
                        </a:rPr>
                        <a:t></a:t>
                      </a:r>
                      <a:endParaRPr lang="en-US" sz="2400" b="1" dirty="0">
                        <a:effectLst/>
                        <a:latin typeface="Calibri"/>
                        <a:ea typeface="MS Mincho"/>
                        <a:cs typeface="Times New Roman"/>
                      </a:endParaRPr>
                    </a:p>
                  </a:txBody>
                  <a:tcPr marL="68580" marR="68580" marT="0" marB="0"/>
                </a:tc>
                <a:tc>
                  <a:txBody>
                    <a:bodyPr/>
                    <a:lstStyle/>
                    <a:p>
                      <a:pPr marL="0" marR="0" algn="ctr">
                        <a:spcBef>
                          <a:spcPts val="0"/>
                        </a:spcBef>
                        <a:spcAft>
                          <a:spcPts val="1000"/>
                        </a:spcAft>
                      </a:pPr>
                      <a:r>
                        <a:rPr lang="en-US" sz="1200" dirty="0" smtClean="0">
                          <a:effectLst/>
                        </a:rPr>
                        <a:t>Voluntary</a:t>
                      </a:r>
                      <a:endParaRPr lang="en-US" sz="1200" b="0" dirty="0">
                        <a:effectLst/>
                        <a:latin typeface="+mn-lt"/>
                        <a:ea typeface="MS Mincho"/>
                        <a:cs typeface="Times New Roman"/>
                      </a:endParaRPr>
                    </a:p>
                  </a:txBody>
                  <a:tcPr marL="68580" marR="68580" marT="0" marB="0"/>
                </a:tc>
                <a:tc>
                  <a:txBody>
                    <a:bodyPr/>
                    <a:lstStyle/>
                    <a:p>
                      <a:pPr marL="0" marR="0" indent="0" algn="l" defTabSz="914400" rtl="0" eaLnBrk="1" fontAlgn="auto" latinLnBrk="0" hangingPunct="1">
                        <a:lnSpc>
                          <a:spcPct val="100000"/>
                        </a:lnSpc>
                        <a:spcBef>
                          <a:spcPts val="0"/>
                        </a:spcBef>
                        <a:spcAft>
                          <a:spcPts val="1000"/>
                        </a:spcAft>
                        <a:buClrTx/>
                        <a:buSzTx/>
                        <a:buFontTx/>
                        <a:buNone/>
                        <a:tabLst/>
                        <a:defRPr/>
                      </a:pPr>
                      <a:r>
                        <a:rPr lang="en-US" sz="1200" dirty="0" smtClean="0">
                          <a:effectLst/>
                        </a:rPr>
                        <a:t>Effective April</a:t>
                      </a:r>
                      <a:r>
                        <a:rPr lang="en-US" sz="1200" baseline="0" dirty="0" smtClean="0">
                          <a:effectLst/>
                        </a:rPr>
                        <a:t> 2012</a:t>
                      </a:r>
                      <a:endParaRPr lang="en-US" sz="1200" dirty="0" smtClean="0">
                        <a:effectLst/>
                        <a:latin typeface="+mj-lt"/>
                        <a:ea typeface="MS Mincho"/>
                        <a:cs typeface="Times New Roman"/>
                      </a:endParaRPr>
                    </a:p>
                  </a:txBody>
                  <a:tcPr marL="68580" marR="68580" marT="0" marB="0"/>
                </a:tc>
              </a:tr>
              <a:tr h="365760">
                <a:tc>
                  <a:txBody>
                    <a:bodyPr/>
                    <a:lstStyle/>
                    <a:p>
                      <a:pPr marL="0" marR="0">
                        <a:spcBef>
                          <a:spcPts val="0"/>
                        </a:spcBef>
                        <a:spcAft>
                          <a:spcPts val="1000"/>
                        </a:spcAft>
                      </a:pPr>
                      <a:r>
                        <a:rPr lang="en-US" sz="1200" b="0" dirty="0" smtClean="0">
                          <a:effectLst/>
                          <a:latin typeface="+mn-lt"/>
                          <a:ea typeface="MS Mincho"/>
                          <a:cs typeface="Times New Roman"/>
                        </a:rPr>
                        <a:t>ENERGY</a:t>
                      </a:r>
                      <a:r>
                        <a:rPr lang="en-US" sz="1200" b="0" baseline="0" dirty="0" smtClean="0">
                          <a:effectLst/>
                          <a:latin typeface="+mn-lt"/>
                          <a:ea typeface="MS Mincho"/>
                          <a:cs typeface="Times New Roman"/>
                        </a:rPr>
                        <a:t> STAR V6.1</a:t>
                      </a:r>
                      <a:endParaRPr lang="en-US" sz="1200" b="0" dirty="0">
                        <a:effectLst/>
                        <a:latin typeface="+mn-lt"/>
                        <a:ea typeface="MS Mincho"/>
                        <a:cs typeface="Times New Roman"/>
                      </a:endParaRPr>
                    </a:p>
                  </a:txBody>
                  <a:tcPr marL="68580" marR="68580" marT="0" marB="0"/>
                </a:tc>
                <a:tc>
                  <a:txBody>
                    <a:bodyPr/>
                    <a:lstStyle/>
                    <a:p>
                      <a:pPr marL="0" marR="0" algn="ctr">
                        <a:spcBef>
                          <a:spcPts val="0"/>
                        </a:spcBef>
                        <a:spcAft>
                          <a:spcPts val="1000"/>
                        </a:spcAft>
                      </a:pPr>
                      <a:r>
                        <a:rPr lang="en-US" sz="1200" b="0" baseline="0" dirty="0" smtClean="0">
                          <a:effectLst/>
                          <a:latin typeface="Verdana" panose="020B0604030504040204" pitchFamily="34" charset="0"/>
                          <a:ea typeface="Verdana" panose="020B0604030504040204" pitchFamily="34" charset="0"/>
                          <a:cs typeface="Verdana" panose="020B0604030504040204" pitchFamily="34" charset="0"/>
                        </a:rPr>
                        <a:t>6 DT/AIO</a:t>
                      </a:r>
                      <a:endParaRPr lang="en-US" sz="1200" b="0" dirty="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c>
                  <a:txBody>
                    <a:bodyPr/>
                    <a:lstStyle/>
                    <a:p>
                      <a:r>
                        <a:rPr lang="en-US" sz="1200" b="0" dirty="0" smtClean="0">
                          <a:latin typeface="Verdana" panose="020B0604030504040204" pitchFamily="34" charset="0"/>
                          <a:ea typeface="Verdana" panose="020B0604030504040204" pitchFamily="34" charset="0"/>
                          <a:cs typeface="Verdana" panose="020B0604030504040204" pitchFamily="34" charset="0"/>
                        </a:rPr>
                        <a:t>6 NB</a:t>
                      </a:r>
                      <a:endParaRPr lang="en-US" sz="1200" b="0" dirty="0">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c>
                  <a:txBody>
                    <a:bodyPr/>
                    <a:lstStyle/>
                    <a:p>
                      <a:pPr marL="0" marR="0" algn="ctr">
                        <a:spcBef>
                          <a:spcPts val="0"/>
                        </a:spcBef>
                        <a:spcAft>
                          <a:spcPts val="0"/>
                        </a:spcAft>
                      </a:pPr>
                      <a:r>
                        <a:rPr lang="en-US" sz="1200" b="0" dirty="0" smtClean="0">
                          <a:effectLst/>
                          <a:latin typeface="+mn-lt"/>
                          <a:ea typeface="MS Mincho"/>
                          <a:cs typeface="Times New Roman"/>
                        </a:rPr>
                        <a:t>Based </a:t>
                      </a:r>
                      <a:r>
                        <a:rPr lang="en-US" sz="1200" b="0" baseline="0" dirty="0" smtClean="0">
                          <a:effectLst/>
                          <a:latin typeface="+mn-lt"/>
                          <a:ea typeface="MS Mincho"/>
                          <a:cs typeface="Times New Roman"/>
                        </a:rPr>
                        <a:t>IEC 62623 std.</a:t>
                      </a:r>
                      <a:endParaRPr lang="en-US" sz="1200" b="0" dirty="0">
                        <a:effectLst/>
                        <a:latin typeface="+mn-lt"/>
                        <a:ea typeface="MS Mincho"/>
                        <a:cs typeface="Times New Roman"/>
                      </a:endParaRPr>
                    </a:p>
                  </a:txBody>
                  <a:tcPr marL="68580" marR="68580" marT="0" marB="0"/>
                </a:tc>
                <a:tc>
                  <a:txBody>
                    <a:bodyPr/>
                    <a:lstStyle/>
                    <a:p>
                      <a:pPr marL="0" marR="0" algn="ctr">
                        <a:spcBef>
                          <a:spcPts val="0"/>
                        </a:spcBef>
                        <a:spcAft>
                          <a:spcPts val="0"/>
                        </a:spcAft>
                      </a:pPr>
                      <a:r>
                        <a:rPr lang="en-US" sz="1200" b="0" dirty="0" smtClean="0">
                          <a:effectLst/>
                          <a:latin typeface="+mn-lt"/>
                          <a:ea typeface="MS Mincho"/>
                          <a:cs typeface="Times New Roman"/>
                        </a:rPr>
                        <a:t>Voluntary</a:t>
                      </a:r>
                      <a:endParaRPr lang="en-US" sz="1200" b="0" dirty="0">
                        <a:effectLst/>
                        <a:latin typeface="+mn-lt"/>
                        <a:ea typeface="MS Mincho"/>
                        <a:cs typeface="Times New Roman"/>
                      </a:endParaRPr>
                    </a:p>
                  </a:txBody>
                  <a:tcPr marL="68580" marR="68580" marT="0" marB="0"/>
                </a:tc>
                <a:tc>
                  <a:txBody>
                    <a:bodyPr/>
                    <a:lstStyle/>
                    <a:p>
                      <a:pPr marL="0" marR="0">
                        <a:spcBef>
                          <a:spcPts val="0"/>
                        </a:spcBef>
                        <a:spcAft>
                          <a:spcPts val="1000"/>
                        </a:spcAft>
                      </a:pPr>
                      <a:r>
                        <a:rPr lang="en-US" sz="1200" dirty="0" smtClean="0">
                          <a:solidFill>
                            <a:schemeClr val="tx1"/>
                          </a:solidFill>
                          <a:effectLst/>
                          <a:latin typeface="+mj-lt"/>
                          <a:ea typeface="MS Mincho"/>
                          <a:cs typeface="Times New Roman"/>
                        </a:rPr>
                        <a:t>Effective Sep.2014</a:t>
                      </a:r>
                      <a:endParaRPr lang="en-US" sz="1200" dirty="0">
                        <a:solidFill>
                          <a:schemeClr val="tx1"/>
                        </a:solidFill>
                        <a:effectLst/>
                        <a:latin typeface="+mj-lt"/>
                        <a:ea typeface="MS Mincho"/>
                        <a:cs typeface="Times New Roman"/>
                      </a:endParaRPr>
                    </a:p>
                  </a:txBody>
                  <a:tcPr marL="68580" marR="68580" marT="0" marB="0"/>
                </a:tc>
              </a:tr>
              <a:tr h="365760">
                <a:tc>
                  <a:txBody>
                    <a:bodyPr/>
                    <a:lstStyle/>
                    <a:p>
                      <a:pPr marL="0" marR="0">
                        <a:spcBef>
                          <a:spcPts val="0"/>
                        </a:spcBef>
                        <a:spcAft>
                          <a:spcPts val="1000"/>
                        </a:spcAft>
                      </a:pPr>
                      <a:r>
                        <a:rPr lang="en-US" sz="1200" b="0" dirty="0" smtClean="0">
                          <a:effectLst/>
                        </a:rPr>
                        <a:t>*California –</a:t>
                      </a:r>
                      <a:r>
                        <a:rPr lang="en-US" sz="1200" b="0" baseline="0" dirty="0" smtClean="0">
                          <a:effectLst/>
                        </a:rPr>
                        <a:t> CEC Appliance EE</a:t>
                      </a:r>
                      <a:endParaRPr lang="en-US" sz="1200" b="0" dirty="0">
                        <a:effectLst/>
                        <a:latin typeface="+mn-lt"/>
                        <a:ea typeface="MS Mincho"/>
                        <a:cs typeface="Times New Roman"/>
                      </a:endParaRPr>
                    </a:p>
                  </a:txBody>
                  <a:tcPr marL="68580" marR="68580" marT="0" marB="0"/>
                </a:tc>
                <a:tc>
                  <a:txBody>
                    <a:bodyPr/>
                    <a:lstStyle/>
                    <a:p>
                      <a:pPr marL="0" marR="0" algn="ctr">
                        <a:spcBef>
                          <a:spcPts val="0"/>
                        </a:spcBef>
                        <a:spcAft>
                          <a:spcPts val="1000"/>
                        </a:spcAft>
                      </a:pPr>
                      <a:r>
                        <a:rPr lang="en-US" sz="1200" b="0" dirty="0" smtClean="0">
                          <a:effectLst/>
                          <a:latin typeface="+mn-lt"/>
                          <a:ea typeface="+mn-ea"/>
                          <a:cs typeface="+mn-cs"/>
                        </a:rPr>
                        <a:t>Single</a:t>
                      </a:r>
                      <a:r>
                        <a:rPr lang="en-US" sz="1200" b="0" baseline="0" dirty="0" smtClean="0">
                          <a:effectLst/>
                          <a:latin typeface="+mn-lt"/>
                          <a:ea typeface="+mn-ea"/>
                          <a:cs typeface="+mn-cs"/>
                        </a:rPr>
                        <a:t> category</a:t>
                      </a:r>
                      <a:endParaRPr lang="en-US" sz="1200" b="1" dirty="0">
                        <a:effectLst/>
                        <a:latin typeface="Calibri"/>
                        <a:ea typeface="MS Mincho"/>
                        <a:cs typeface="Times New Roman"/>
                      </a:endParaRPr>
                    </a:p>
                  </a:txBody>
                  <a:tcPr marL="68580" marR="68580" marT="0" marB="0"/>
                </a:tc>
                <a:tc>
                  <a:txBody>
                    <a:bodyPr/>
                    <a:lstStyle/>
                    <a:p>
                      <a:pPr marL="0" marR="0" indent="0" algn="ctr" defTabSz="914400" rtl="0" eaLnBrk="1" fontAlgn="auto" latinLnBrk="0" hangingPunct="1">
                        <a:lnSpc>
                          <a:spcPct val="100000"/>
                        </a:lnSpc>
                        <a:spcBef>
                          <a:spcPts val="0"/>
                        </a:spcBef>
                        <a:spcAft>
                          <a:spcPts val="1000"/>
                        </a:spcAft>
                        <a:buClrTx/>
                        <a:buSzTx/>
                        <a:buFontTx/>
                        <a:buNone/>
                        <a:tabLst/>
                        <a:defRPr/>
                      </a:pPr>
                      <a:r>
                        <a:rPr lang="en-US" sz="1200" b="0" dirty="0" smtClean="0">
                          <a:effectLst/>
                          <a:latin typeface="+mn-lt"/>
                          <a:ea typeface="+mn-ea"/>
                          <a:cs typeface="+mn-cs"/>
                        </a:rPr>
                        <a:t>Single</a:t>
                      </a:r>
                      <a:r>
                        <a:rPr lang="en-US" sz="1200" b="0" baseline="0" dirty="0" smtClean="0">
                          <a:effectLst/>
                          <a:latin typeface="+mn-lt"/>
                          <a:ea typeface="+mn-ea"/>
                          <a:cs typeface="+mn-cs"/>
                        </a:rPr>
                        <a:t> category</a:t>
                      </a:r>
                      <a:endParaRPr lang="en-US" sz="1200" b="1" dirty="0" smtClean="0">
                        <a:effectLst/>
                        <a:latin typeface="Calibri"/>
                        <a:ea typeface="MS Mincho"/>
                        <a:cs typeface="Times New Roman"/>
                      </a:endParaRPr>
                    </a:p>
                  </a:txBody>
                  <a:tcPr marL="68580" marR="68580" marT="0" marB="0"/>
                </a:tc>
                <a:tc>
                  <a:txBody>
                    <a:bodyPr/>
                    <a:lstStyle/>
                    <a:p>
                      <a:pPr marL="0" marR="0" lvl="0" indent="0" algn="ctr" defTabSz="914400" rtl="0" eaLnBrk="1" fontAlgn="auto" latinLnBrk="0" hangingPunct="1">
                        <a:lnSpc>
                          <a:spcPct val="100000"/>
                        </a:lnSpc>
                        <a:spcBef>
                          <a:spcPts val="0"/>
                        </a:spcBef>
                        <a:spcAft>
                          <a:spcPts val="1000"/>
                        </a:spcAft>
                        <a:buClrTx/>
                        <a:buSzTx/>
                        <a:buFontTx/>
                        <a:buNone/>
                        <a:tabLst/>
                        <a:defRPr/>
                      </a:pPr>
                      <a:r>
                        <a:rPr kumimoji="0" lang="en-US" sz="2400" b="0" i="0" u="none" strike="noStrike" kern="1200" cap="none" spc="0" normalizeH="0" baseline="0" noProof="0" dirty="0" smtClean="0">
                          <a:ln>
                            <a:noFill/>
                          </a:ln>
                          <a:solidFill>
                            <a:prstClr val="black"/>
                          </a:solidFill>
                          <a:effectLst/>
                          <a:uLnTx/>
                          <a:uFillTx/>
                          <a:latin typeface="+mn-lt"/>
                          <a:ea typeface="+mn-ea"/>
                          <a:cs typeface="+mn-cs"/>
                          <a:sym typeface="Wingdings 2"/>
                        </a:rPr>
                        <a:t></a:t>
                      </a:r>
                      <a:endParaRPr kumimoji="0" lang="en-US" sz="2400" b="1" i="0" u="none" strike="noStrike" kern="1200" cap="none" spc="0" normalizeH="0" baseline="0" noProof="0" dirty="0" smtClean="0">
                        <a:ln>
                          <a:noFill/>
                        </a:ln>
                        <a:solidFill>
                          <a:prstClr val="black"/>
                        </a:solidFill>
                        <a:effectLst/>
                        <a:uLnTx/>
                        <a:uFillTx/>
                        <a:latin typeface="Calibri"/>
                        <a:ea typeface="MS Mincho"/>
                        <a:cs typeface="Times New Roman"/>
                      </a:endParaRPr>
                    </a:p>
                  </a:txBody>
                  <a:tcPr marL="68580" marR="68580" marT="0" marB="0"/>
                </a:tc>
                <a:tc>
                  <a:txBody>
                    <a:bodyPr/>
                    <a:lstStyle/>
                    <a:p>
                      <a:pPr marL="0" marR="0" algn="ctr">
                        <a:spcBef>
                          <a:spcPts val="0"/>
                        </a:spcBef>
                        <a:spcAft>
                          <a:spcPts val="0"/>
                        </a:spcAft>
                      </a:pPr>
                      <a:r>
                        <a:rPr lang="en-US" sz="1200" dirty="0" smtClean="0">
                          <a:effectLst/>
                        </a:rPr>
                        <a:t>MEPs</a:t>
                      </a:r>
                      <a:endParaRPr lang="en-US" sz="1200" b="0" dirty="0">
                        <a:effectLst/>
                        <a:latin typeface="+mn-lt"/>
                        <a:ea typeface="MS Mincho"/>
                        <a:cs typeface="Times New Roman"/>
                      </a:endParaRPr>
                    </a:p>
                  </a:txBody>
                  <a:tcPr marL="68580" marR="68580" marT="0" marB="0"/>
                </a:tc>
                <a:tc>
                  <a:txBody>
                    <a:bodyPr/>
                    <a:lstStyle/>
                    <a:p>
                      <a:pPr marL="0" marR="0">
                        <a:spcBef>
                          <a:spcPts val="0"/>
                        </a:spcBef>
                        <a:spcAft>
                          <a:spcPts val="1000"/>
                        </a:spcAft>
                      </a:pPr>
                      <a:r>
                        <a:rPr lang="en-US" sz="1200" dirty="0" smtClean="0">
                          <a:effectLst/>
                        </a:rPr>
                        <a:t>Effective: 2018/19</a:t>
                      </a:r>
                      <a:r>
                        <a:rPr lang="en-US" sz="1200" baseline="0" dirty="0" smtClean="0">
                          <a:effectLst/>
                        </a:rPr>
                        <a:t> (Est.)</a:t>
                      </a:r>
                      <a:endParaRPr lang="en-US" sz="1200" dirty="0">
                        <a:solidFill>
                          <a:srgbClr val="C00000"/>
                        </a:solidFill>
                        <a:effectLst/>
                        <a:latin typeface="+mj-lt"/>
                        <a:ea typeface="MS Mincho"/>
                        <a:cs typeface="Times New Roman"/>
                      </a:endParaRPr>
                    </a:p>
                  </a:txBody>
                  <a:tcPr marL="68580" marR="68580" marT="0" marB="0"/>
                </a:tc>
              </a:tr>
              <a:tr h="365760">
                <a:tc>
                  <a:txBody>
                    <a:bodyPr/>
                    <a:lstStyle/>
                    <a:p>
                      <a:pPr marL="0" marR="0">
                        <a:spcBef>
                          <a:spcPts val="0"/>
                        </a:spcBef>
                        <a:spcAft>
                          <a:spcPts val="1000"/>
                        </a:spcAft>
                      </a:pPr>
                      <a:r>
                        <a:rPr lang="en-US" sz="1200" b="0" dirty="0" smtClean="0">
                          <a:effectLst/>
                          <a:latin typeface="+mn-lt"/>
                          <a:ea typeface="MS Mincho"/>
                          <a:cs typeface="Times New Roman"/>
                        </a:rPr>
                        <a:t>*Japan – new Top Runner</a:t>
                      </a:r>
                      <a:endParaRPr lang="en-US" sz="1200" b="0" dirty="0">
                        <a:effectLst/>
                        <a:latin typeface="+mn-lt"/>
                        <a:ea typeface="MS Mincho"/>
                        <a:cs typeface="Times New Roman"/>
                      </a:endParaRPr>
                    </a:p>
                  </a:txBody>
                  <a:tcPr marL="68580" marR="68580" marT="0" marB="0"/>
                </a:tc>
                <a:tc>
                  <a:txBody>
                    <a:bodyPr/>
                    <a:lstStyle/>
                    <a:p>
                      <a:pPr marL="0" marR="0" algn="ctr">
                        <a:spcBef>
                          <a:spcPts val="0"/>
                        </a:spcBef>
                        <a:spcAft>
                          <a:spcPts val="1000"/>
                        </a:spcAft>
                      </a:pPr>
                      <a:r>
                        <a:rPr lang="en-US" sz="1200" b="0" dirty="0" smtClean="0">
                          <a:effectLst/>
                          <a:latin typeface="+mn-lt"/>
                          <a:ea typeface="+mn-ea"/>
                          <a:cs typeface="+mn-cs"/>
                        </a:rPr>
                        <a:t>In</a:t>
                      </a:r>
                      <a:r>
                        <a:rPr lang="en-US" sz="1200" b="0" baseline="0" dirty="0" smtClean="0">
                          <a:effectLst/>
                          <a:latin typeface="+mn-lt"/>
                          <a:ea typeface="+mn-ea"/>
                          <a:cs typeface="+mn-cs"/>
                        </a:rPr>
                        <a:t> Dev</a:t>
                      </a:r>
                      <a:endParaRPr lang="en-US" sz="1200" b="1" dirty="0">
                        <a:effectLst/>
                        <a:latin typeface="Calibri"/>
                        <a:ea typeface="MS Mincho"/>
                        <a:cs typeface="Times New Roman"/>
                      </a:endParaRPr>
                    </a:p>
                  </a:txBody>
                  <a:tcPr marL="68580" marR="68580" marT="0" marB="0"/>
                </a:tc>
                <a:tc>
                  <a:txBody>
                    <a:bodyPr/>
                    <a:lstStyle/>
                    <a:p>
                      <a:pPr marL="0" marR="0" indent="0" algn="ctr" defTabSz="914400" rtl="0" eaLnBrk="1" fontAlgn="auto" latinLnBrk="0" hangingPunct="1">
                        <a:lnSpc>
                          <a:spcPct val="100000"/>
                        </a:lnSpc>
                        <a:spcBef>
                          <a:spcPts val="0"/>
                        </a:spcBef>
                        <a:spcAft>
                          <a:spcPts val="1000"/>
                        </a:spcAft>
                        <a:buClrTx/>
                        <a:buSzTx/>
                        <a:buFontTx/>
                        <a:buNone/>
                        <a:tabLst/>
                        <a:defRPr/>
                      </a:pPr>
                      <a:r>
                        <a:rPr lang="en-US" sz="1200" b="0" dirty="0" smtClean="0">
                          <a:effectLst/>
                          <a:latin typeface="+mn-lt"/>
                          <a:ea typeface="+mn-ea"/>
                          <a:cs typeface="+mn-cs"/>
                        </a:rPr>
                        <a:t>In</a:t>
                      </a:r>
                      <a:r>
                        <a:rPr lang="en-US" sz="1200" b="0" baseline="0" dirty="0" smtClean="0">
                          <a:effectLst/>
                          <a:latin typeface="+mn-lt"/>
                          <a:ea typeface="+mn-ea"/>
                          <a:cs typeface="+mn-cs"/>
                        </a:rPr>
                        <a:t> Dev</a:t>
                      </a:r>
                      <a:endParaRPr lang="en-US" sz="1200" b="1" dirty="0" smtClean="0">
                        <a:effectLst/>
                        <a:latin typeface="Calibri"/>
                        <a:ea typeface="MS Mincho"/>
                        <a:cs typeface="Times New Roman"/>
                      </a:endParaRPr>
                    </a:p>
                  </a:txBody>
                  <a:tcPr marL="68580" marR="68580" marT="0" marB="0"/>
                </a:tc>
                <a:tc>
                  <a:txBody>
                    <a:bodyPr/>
                    <a:lstStyle/>
                    <a:p>
                      <a:pPr marL="0" marR="0" lvl="0" indent="0" algn="ctr" defTabSz="914400" rtl="0" eaLnBrk="1" fontAlgn="auto" latinLnBrk="0" hangingPunct="1">
                        <a:lnSpc>
                          <a:spcPct val="100000"/>
                        </a:lnSpc>
                        <a:spcBef>
                          <a:spcPts val="0"/>
                        </a:spcBef>
                        <a:spcAft>
                          <a:spcPts val="1000"/>
                        </a:spcAft>
                        <a:buClrTx/>
                        <a:buSzTx/>
                        <a:buFontTx/>
                        <a:buNone/>
                        <a:tabLst/>
                        <a:defRPr/>
                      </a:pPr>
                      <a:r>
                        <a:rPr kumimoji="0" lang="en-US" sz="2400" b="0" i="0" u="none" strike="noStrike" kern="1200" cap="none" spc="0" normalizeH="0" baseline="0" noProof="0" dirty="0" smtClean="0">
                          <a:ln>
                            <a:noFill/>
                          </a:ln>
                          <a:solidFill>
                            <a:prstClr val="black"/>
                          </a:solidFill>
                          <a:effectLst/>
                          <a:uLnTx/>
                          <a:uFillTx/>
                          <a:latin typeface="+mn-lt"/>
                          <a:ea typeface="+mn-ea"/>
                          <a:cs typeface="+mn-cs"/>
                          <a:sym typeface="Wingdings 2"/>
                        </a:rPr>
                        <a:t></a:t>
                      </a:r>
                      <a:endParaRPr kumimoji="0" lang="en-US" sz="2400" b="1" i="0" u="none" strike="noStrike" kern="1200" cap="none" spc="0" normalizeH="0" baseline="0" noProof="0" dirty="0" smtClean="0">
                        <a:ln>
                          <a:noFill/>
                        </a:ln>
                        <a:solidFill>
                          <a:prstClr val="black"/>
                        </a:solidFill>
                        <a:effectLst/>
                        <a:uLnTx/>
                        <a:uFillTx/>
                        <a:latin typeface="Calibri"/>
                        <a:ea typeface="MS Mincho"/>
                        <a:cs typeface="Times New Roman"/>
                      </a:endParaRPr>
                    </a:p>
                    <a:p>
                      <a:pPr marL="0" marR="0" lvl="0" indent="0" algn="ctr" defTabSz="914400" rtl="0" eaLnBrk="1" fontAlgn="auto" latinLnBrk="0" hangingPunct="1">
                        <a:lnSpc>
                          <a:spcPct val="100000"/>
                        </a:lnSpc>
                        <a:spcBef>
                          <a:spcPts val="0"/>
                        </a:spcBef>
                        <a:spcAft>
                          <a:spcPts val="1000"/>
                        </a:spcAft>
                        <a:buClrTx/>
                        <a:buSzTx/>
                        <a:buFontTx/>
                        <a:buNone/>
                        <a:tabLst/>
                        <a:defRPr/>
                      </a:pPr>
                      <a:endParaRPr kumimoji="0" lang="en-US" sz="1200" b="1" i="0" u="none" strike="noStrike" kern="1200" cap="none" spc="0" normalizeH="0" baseline="0" noProof="0" dirty="0" smtClean="0">
                        <a:ln>
                          <a:noFill/>
                        </a:ln>
                        <a:solidFill>
                          <a:prstClr val="black"/>
                        </a:solidFill>
                        <a:effectLst/>
                        <a:uLnTx/>
                        <a:uFillTx/>
                        <a:latin typeface="Calibri"/>
                        <a:ea typeface="MS Mincho"/>
                        <a:cs typeface="Times New Roman"/>
                      </a:endParaRPr>
                    </a:p>
                  </a:txBody>
                  <a:tcPr marL="68580" marR="68580" marT="0" marB="0"/>
                </a:tc>
                <a:tc>
                  <a:txBody>
                    <a:bodyPr/>
                    <a:lstStyle/>
                    <a:p>
                      <a:pPr marL="0" marR="0" algn="ctr">
                        <a:spcBef>
                          <a:spcPts val="0"/>
                        </a:spcBef>
                        <a:spcAft>
                          <a:spcPts val="0"/>
                        </a:spcAft>
                      </a:pPr>
                      <a:r>
                        <a:rPr lang="en-US" sz="1200" b="0" dirty="0" smtClean="0">
                          <a:effectLst/>
                          <a:latin typeface="+mn-lt"/>
                          <a:ea typeface="MS Mincho"/>
                          <a:cs typeface="Times New Roman"/>
                        </a:rPr>
                        <a:t>MEPs</a:t>
                      </a:r>
                      <a:endParaRPr lang="en-US" sz="1200" b="0" dirty="0">
                        <a:effectLst/>
                        <a:latin typeface="+mn-lt"/>
                        <a:ea typeface="MS Mincho"/>
                        <a:cs typeface="Times New Roman"/>
                      </a:endParaRPr>
                    </a:p>
                  </a:txBody>
                  <a:tcPr marL="68580" marR="68580" marT="0" marB="0"/>
                </a:tc>
                <a:tc>
                  <a:txBody>
                    <a:bodyPr/>
                    <a:lstStyle/>
                    <a:p>
                      <a:pPr marL="0" marR="0">
                        <a:spcBef>
                          <a:spcPts val="0"/>
                        </a:spcBef>
                        <a:spcAft>
                          <a:spcPts val="1000"/>
                        </a:spcAft>
                      </a:pPr>
                      <a:r>
                        <a:rPr lang="en-US" sz="1200" dirty="0" smtClean="0">
                          <a:solidFill>
                            <a:schemeClr val="tx1"/>
                          </a:solidFill>
                          <a:effectLst/>
                          <a:latin typeface="+mj-lt"/>
                          <a:ea typeface="MS Mincho"/>
                          <a:cs typeface="Times New Roman"/>
                        </a:rPr>
                        <a:t>Effective: 2018 (Est.)</a:t>
                      </a:r>
                      <a:endParaRPr lang="en-US" sz="1200" dirty="0">
                        <a:solidFill>
                          <a:schemeClr val="tx1"/>
                        </a:solidFill>
                        <a:effectLst/>
                        <a:latin typeface="+mj-lt"/>
                        <a:ea typeface="MS Mincho"/>
                        <a:cs typeface="Times New Roman"/>
                      </a:endParaRPr>
                    </a:p>
                  </a:txBody>
                  <a:tcPr marL="68580" marR="68580" marT="0" marB="0"/>
                </a:tc>
              </a:tr>
            </a:tbl>
          </a:graphicData>
        </a:graphic>
      </p:graphicFrame>
      <p:sp>
        <p:nvSpPr>
          <p:cNvPr id="5" name="AutoShape 10"/>
          <p:cNvSpPr>
            <a:spLocks noChangeArrowheads="1"/>
          </p:cNvSpPr>
          <p:nvPr/>
        </p:nvSpPr>
        <p:spPr bwMode="auto">
          <a:xfrm>
            <a:off x="228600" y="5990512"/>
            <a:ext cx="8839200" cy="715089"/>
          </a:xfrm>
          <a:prstGeom prst="roundRect">
            <a:avLst>
              <a:gd name="adj" fmla="val 16667"/>
            </a:avLst>
          </a:prstGeom>
          <a:gradFill rotWithShape="1">
            <a:gsLst>
              <a:gs pos="0">
                <a:srgbClr val="005998"/>
              </a:gs>
              <a:gs pos="100000">
                <a:srgbClr val="003A5D"/>
              </a:gs>
            </a:gsLst>
            <a:lin ang="2700000" scaled="1"/>
          </a:gradFill>
          <a:ln w="19050" algn="ctr">
            <a:solidFill>
              <a:srgbClr val="292929">
                <a:alpha val="70000"/>
              </a:srgbClr>
            </a:solidFill>
            <a:round/>
            <a:headEnd/>
            <a:tailEnd/>
          </a:ln>
          <a:effectLst/>
        </p:spPr>
        <p:txBody>
          <a:bodyPr wrap="square" anchor="ctr">
            <a:spAutoFit/>
          </a:bodyPr>
          <a:lstStyle/>
          <a:p>
            <a:pPr marL="285750" indent="-285750" algn="ctr" eaLnBrk="0" fontAlgn="auto" hangingPunct="0">
              <a:spcBef>
                <a:spcPts val="600"/>
              </a:spcBef>
              <a:spcAft>
                <a:spcPts val="0"/>
              </a:spcAft>
              <a:buClr>
                <a:srgbClr val="000000"/>
              </a:buClr>
              <a:buFont typeface="Wingdings" pitchFamily="2" charset="2"/>
              <a:buNone/>
              <a:defRPr/>
            </a:pPr>
            <a:r>
              <a:rPr lang="en-US" b="1" i="1" kern="0" dirty="0" smtClean="0">
                <a:solidFill>
                  <a:srgbClr val="FFFFFF"/>
                </a:solidFill>
                <a:latin typeface="Verdana"/>
                <a:ea typeface="新細明體" pitchFamily="18" charset="-120"/>
                <a:cs typeface="Arial"/>
              </a:rPr>
              <a:t>Categorization reflects PC market segmentation and is critical to global convergence </a:t>
            </a:r>
            <a:endParaRPr lang="en-US" b="1" i="1" kern="0" dirty="0">
              <a:solidFill>
                <a:srgbClr val="FFFFFF"/>
              </a:solidFill>
              <a:latin typeface="Verdana"/>
              <a:ea typeface="新細明體" pitchFamily="18" charset="-120"/>
              <a:cs typeface="Arial"/>
            </a:endParaRPr>
          </a:p>
        </p:txBody>
      </p:sp>
      <p:sp>
        <p:nvSpPr>
          <p:cNvPr id="4" name="Rectangle 3"/>
          <p:cNvSpPr/>
          <p:nvPr/>
        </p:nvSpPr>
        <p:spPr>
          <a:xfrm>
            <a:off x="1948175" y="893284"/>
            <a:ext cx="2492254" cy="5051235"/>
          </a:xfrm>
          <a:prstGeom prst="rect">
            <a:avLst/>
          </a:prstGeom>
          <a:no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fontAlgn="auto">
              <a:spcBef>
                <a:spcPts val="0"/>
              </a:spcBef>
              <a:spcAft>
                <a:spcPts val="0"/>
              </a:spcAft>
            </a:pPr>
            <a:endParaRPr lang="en-US" dirty="0">
              <a:solidFill>
                <a:prstClr val="white"/>
              </a:solidFill>
            </a:endParaRPr>
          </a:p>
        </p:txBody>
      </p:sp>
      <p:sp>
        <p:nvSpPr>
          <p:cNvPr id="6" name="TextBox 5"/>
          <p:cNvSpPr txBox="1"/>
          <p:nvPr/>
        </p:nvSpPr>
        <p:spPr>
          <a:xfrm>
            <a:off x="6553200" y="6687987"/>
            <a:ext cx="1162498" cy="246221"/>
          </a:xfrm>
          <a:prstGeom prst="rect">
            <a:avLst/>
          </a:prstGeom>
          <a:noFill/>
        </p:spPr>
        <p:txBody>
          <a:bodyPr wrap="none" rtlCol="0">
            <a:spAutoFit/>
          </a:bodyPr>
          <a:lstStyle/>
          <a:p>
            <a:r>
              <a:rPr lang="en-US" sz="1000" dirty="0" smtClean="0">
                <a:solidFill>
                  <a:prstClr val="black"/>
                </a:solidFill>
              </a:rPr>
              <a:t>* In Development</a:t>
            </a:r>
            <a:endParaRPr lang="en-US" sz="1000" dirty="0">
              <a:solidFill>
                <a:prstClr val="black"/>
              </a:solidFill>
            </a:endParaRPr>
          </a:p>
        </p:txBody>
      </p:sp>
      <p:sp>
        <p:nvSpPr>
          <p:cNvPr id="7" name="Rounded Rectangle 6"/>
          <p:cNvSpPr/>
          <p:nvPr/>
        </p:nvSpPr>
        <p:spPr>
          <a:xfrm>
            <a:off x="1970209" y="5181600"/>
            <a:ext cx="2492254" cy="381000"/>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67776687"/>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Architecture">
  <a:themeElements>
    <a:clrScheme name="">
      <a:dk1>
        <a:srgbClr val="000000"/>
      </a:dk1>
      <a:lt1>
        <a:srgbClr val="FFFFFF"/>
      </a:lt1>
      <a:dk2>
        <a:srgbClr val="0860A8"/>
      </a:dk2>
      <a:lt2>
        <a:srgbClr val="FDB605"/>
      </a:lt2>
      <a:accent1>
        <a:srgbClr val="009900"/>
      </a:accent1>
      <a:accent2>
        <a:srgbClr val="FF5C00"/>
      </a:accent2>
      <a:accent3>
        <a:srgbClr val="AAB6D1"/>
      </a:accent3>
      <a:accent4>
        <a:srgbClr val="DADADA"/>
      </a:accent4>
      <a:accent5>
        <a:srgbClr val="AACAAA"/>
      </a:accent5>
      <a:accent6>
        <a:srgbClr val="E75300"/>
      </a:accent6>
      <a:hlink>
        <a:srgbClr val="AA014C"/>
      </a:hlink>
      <a:folHlink>
        <a:srgbClr val="567EB9"/>
      </a:folHlink>
    </a:clrScheme>
    <a:fontScheme name="3_Architecture">
      <a:majorFont>
        <a:latin typeface="Verdana"/>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800" b="1" i="0" u="none" strike="noStrike" cap="none" normalizeH="0" baseline="0" smtClean="0">
            <a:ln>
              <a:noFill/>
            </a:ln>
            <a:solidFill>
              <a:srgbClr val="FFFFFF"/>
            </a:solidFill>
            <a:effectLst/>
            <a:latin typeface="Verdana" pitchFamily="34"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800" b="1" i="0" u="none" strike="noStrike" cap="none" normalizeH="0" baseline="0" smtClean="0">
            <a:ln>
              <a:noFill/>
            </a:ln>
            <a:solidFill>
              <a:srgbClr val="FFFFFF"/>
            </a:solidFill>
            <a:effectLst/>
            <a:latin typeface="Verdana" pitchFamily="34" charset="0"/>
            <a:cs typeface="Arial" charset="0"/>
          </a:defRPr>
        </a:defPPr>
      </a:lstStyle>
    </a:lnDef>
  </a:objectDefaults>
  <a:extraClrSchemeLst>
    <a:extraClrScheme>
      <a:clrScheme name="3_Architecture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3_Architectur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3_Architecture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3_Architecture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3_Architecture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3_Architecture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3_Architecture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3_Architecture 8">
        <a:dk1>
          <a:srgbClr val="000000"/>
        </a:dk1>
        <a:lt1>
          <a:srgbClr val="FFFFFF"/>
        </a:lt1>
        <a:dk2>
          <a:srgbClr val="0034FF"/>
        </a:dk2>
        <a:lt2>
          <a:srgbClr val="FDB605"/>
        </a:lt2>
        <a:accent1>
          <a:srgbClr val="66CC33"/>
        </a:accent1>
        <a:accent2>
          <a:srgbClr val="FF6600"/>
        </a:accent2>
        <a:accent3>
          <a:srgbClr val="AAAEFF"/>
        </a:accent3>
        <a:accent4>
          <a:srgbClr val="DADADA"/>
        </a:accent4>
        <a:accent5>
          <a:srgbClr val="B8E2AD"/>
        </a:accent5>
        <a:accent6>
          <a:srgbClr val="E75C00"/>
        </a:accent6>
        <a:hlink>
          <a:srgbClr val="5BB3B9"/>
        </a:hlink>
        <a:folHlink>
          <a:srgbClr val="CC00FF"/>
        </a:folHlink>
      </a:clrScheme>
      <a:clrMap bg1="dk2" tx1="lt1" bg2="dk1" tx2="lt2" accent1="accent1" accent2="accent2" accent3="accent3" accent4="accent4" accent5="accent5" accent6="accent6" hlink="hlink" folHlink="folHlink"/>
    </a:extraClrScheme>
    <a:extraClrScheme>
      <a:clrScheme name="3_Architecture 9">
        <a:dk1>
          <a:srgbClr val="000000"/>
        </a:dk1>
        <a:lt1>
          <a:srgbClr val="FFFFFF"/>
        </a:lt1>
        <a:dk2>
          <a:srgbClr val="0034FF"/>
        </a:dk2>
        <a:lt2>
          <a:srgbClr val="FDB605"/>
        </a:lt2>
        <a:accent1>
          <a:srgbClr val="66CC33"/>
        </a:accent1>
        <a:accent2>
          <a:srgbClr val="FF6600"/>
        </a:accent2>
        <a:accent3>
          <a:srgbClr val="AAAEFF"/>
        </a:accent3>
        <a:accent4>
          <a:srgbClr val="DADADA"/>
        </a:accent4>
        <a:accent5>
          <a:srgbClr val="B8E2AD"/>
        </a:accent5>
        <a:accent6>
          <a:srgbClr val="E75C00"/>
        </a:accent6>
        <a:hlink>
          <a:srgbClr val="FFCC00"/>
        </a:hlink>
        <a:folHlink>
          <a:srgbClr val="CC00FF"/>
        </a:folHlink>
      </a:clrScheme>
      <a:clrMap bg1="dk2" tx1="lt1" bg2="dk1" tx2="lt2" accent1="accent1" accent2="accent2" accent3="accent3" accent4="accent4" accent5="accent5" accent6="accent6" hlink="hlink" folHlink="folHlink"/>
    </a:extraClrScheme>
    <a:extraClrScheme>
      <a:clrScheme name="3_Architecture 10">
        <a:dk1>
          <a:srgbClr val="000000"/>
        </a:dk1>
        <a:lt1>
          <a:srgbClr val="FFFFFF"/>
        </a:lt1>
        <a:dk2>
          <a:srgbClr val="0034FF"/>
        </a:dk2>
        <a:lt2>
          <a:srgbClr val="FDB605"/>
        </a:lt2>
        <a:accent1>
          <a:srgbClr val="66CC33"/>
        </a:accent1>
        <a:accent2>
          <a:srgbClr val="FF6600"/>
        </a:accent2>
        <a:accent3>
          <a:srgbClr val="AAAEFF"/>
        </a:accent3>
        <a:accent4>
          <a:srgbClr val="DADADA"/>
        </a:accent4>
        <a:accent5>
          <a:srgbClr val="B8E2AD"/>
        </a:accent5>
        <a:accent6>
          <a:srgbClr val="E75C00"/>
        </a:accent6>
        <a:hlink>
          <a:srgbClr val="009999"/>
        </a:hlink>
        <a:folHlink>
          <a:srgbClr val="CC00FF"/>
        </a:folHlink>
      </a:clrScheme>
      <a:clrMap bg1="dk2" tx1="lt1" bg2="dk1" tx2="lt2" accent1="accent1" accent2="accent2" accent3="accent3" accent4="accent4" accent5="accent5" accent6="accent6" hlink="hlink" folHlink="folHlink"/>
    </a:extraClrScheme>
    <a:extraClrScheme>
      <a:clrScheme name="3_Architecture 11">
        <a:dk1>
          <a:srgbClr val="000000"/>
        </a:dk1>
        <a:lt1>
          <a:srgbClr val="FFFFFF"/>
        </a:lt1>
        <a:dk2>
          <a:srgbClr val="0034FF"/>
        </a:dk2>
        <a:lt2>
          <a:srgbClr val="FDB605"/>
        </a:lt2>
        <a:accent1>
          <a:srgbClr val="66CC33"/>
        </a:accent1>
        <a:accent2>
          <a:srgbClr val="FF6600"/>
        </a:accent2>
        <a:accent3>
          <a:srgbClr val="AAAEFF"/>
        </a:accent3>
        <a:accent4>
          <a:srgbClr val="DADADA"/>
        </a:accent4>
        <a:accent5>
          <a:srgbClr val="B8E2AD"/>
        </a:accent5>
        <a:accent6>
          <a:srgbClr val="E75C00"/>
        </a:accent6>
        <a:hlink>
          <a:srgbClr val="009999"/>
        </a:hlink>
        <a:folHlink>
          <a:srgbClr val="CC0099"/>
        </a:folHlink>
      </a:clrScheme>
      <a:clrMap bg1="dk2" tx1="lt1" bg2="dk1" tx2="lt2" accent1="accent1" accent2="accent2" accent3="accent3" accent4="accent4" accent5="accent5" accent6="accent6" hlink="hlink" folHlink="folHlink"/>
    </a:extraClrScheme>
    <a:extraClrScheme>
      <a:clrScheme name="3_Architecture 12">
        <a:dk1>
          <a:srgbClr val="000000"/>
        </a:dk1>
        <a:lt1>
          <a:srgbClr val="FFFFFF"/>
        </a:lt1>
        <a:dk2>
          <a:srgbClr val="0034FF"/>
        </a:dk2>
        <a:lt2>
          <a:srgbClr val="FDB605"/>
        </a:lt2>
        <a:accent1>
          <a:srgbClr val="66CC33"/>
        </a:accent1>
        <a:accent2>
          <a:srgbClr val="FF6600"/>
        </a:accent2>
        <a:accent3>
          <a:srgbClr val="AAAEFF"/>
        </a:accent3>
        <a:accent4>
          <a:srgbClr val="DADADA"/>
        </a:accent4>
        <a:accent5>
          <a:srgbClr val="B8E2AD"/>
        </a:accent5>
        <a:accent6>
          <a:srgbClr val="E75C00"/>
        </a:accent6>
        <a:hlink>
          <a:srgbClr val="009999"/>
        </a:hlink>
        <a:folHlink>
          <a:srgbClr val="AA014C"/>
        </a:folHlink>
      </a:clrScheme>
      <a:clrMap bg1="dk2" tx1="lt1" bg2="dk1" tx2="lt2" accent1="accent1" accent2="accent2" accent3="accent3" accent4="accent4" accent5="accent5" accent6="accent6" hlink="hlink" folHlink="folHlink"/>
    </a:extraClrScheme>
    <a:extraClrScheme>
      <a:clrScheme name="3_Architecture 13">
        <a:dk1>
          <a:srgbClr val="000000"/>
        </a:dk1>
        <a:lt1>
          <a:srgbClr val="FFFFFF"/>
        </a:lt1>
        <a:dk2>
          <a:srgbClr val="0034FF"/>
        </a:dk2>
        <a:lt2>
          <a:srgbClr val="FDB605"/>
        </a:lt2>
        <a:accent1>
          <a:srgbClr val="66CC33"/>
        </a:accent1>
        <a:accent2>
          <a:srgbClr val="FF6600"/>
        </a:accent2>
        <a:accent3>
          <a:srgbClr val="AAAEFF"/>
        </a:accent3>
        <a:accent4>
          <a:srgbClr val="DADADA"/>
        </a:accent4>
        <a:accent5>
          <a:srgbClr val="B8E2AD"/>
        </a:accent5>
        <a:accent6>
          <a:srgbClr val="E75C00"/>
        </a:accent6>
        <a:hlink>
          <a:srgbClr val="00C5C0"/>
        </a:hlink>
        <a:folHlink>
          <a:srgbClr val="AA014C"/>
        </a:folHlink>
      </a:clrScheme>
      <a:clrMap bg1="dk2" tx1="lt1" bg2="dk1" tx2="lt2" accent1="accent1" accent2="accent2" accent3="accent3" accent4="accent4" accent5="accent5" accent6="accent6" hlink="hlink" folHlink="folHlink"/>
    </a:extraClrScheme>
    <a:extraClrScheme>
      <a:clrScheme name="3_Architecture 14">
        <a:dk1>
          <a:srgbClr val="000000"/>
        </a:dk1>
        <a:lt1>
          <a:srgbClr val="FFFFFF"/>
        </a:lt1>
        <a:dk2>
          <a:srgbClr val="0034FF"/>
        </a:dk2>
        <a:lt2>
          <a:srgbClr val="FDB605"/>
        </a:lt2>
        <a:accent1>
          <a:srgbClr val="66CC33"/>
        </a:accent1>
        <a:accent2>
          <a:srgbClr val="FF5C00"/>
        </a:accent2>
        <a:accent3>
          <a:srgbClr val="AAAEFF"/>
        </a:accent3>
        <a:accent4>
          <a:srgbClr val="DADADA"/>
        </a:accent4>
        <a:accent5>
          <a:srgbClr val="B8E2AD"/>
        </a:accent5>
        <a:accent6>
          <a:srgbClr val="E75300"/>
        </a:accent6>
        <a:hlink>
          <a:srgbClr val="00C5C0"/>
        </a:hlink>
        <a:folHlink>
          <a:srgbClr val="AA014C"/>
        </a:folHlink>
      </a:clrScheme>
      <a:clrMap bg1="dk2" tx1="lt1" bg2="dk1" tx2="lt2" accent1="accent1" accent2="accent2" accent3="accent3" accent4="accent4" accent5="accent5" accent6="accent6" hlink="hlink" folHlink="folHlink"/>
    </a:extraClrScheme>
    <a:extraClrScheme>
      <a:clrScheme name="3_Architecture 15">
        <a:dk1>
          <a:srgbClr val="000000"/>
        </a:dk1>
        <a:lt1>
          <a:srgbClr val="FFFFFF"/>
        </a:lt1>
        <a:dk2>
          <a:srgbClr val="0034FF"/>
        </a:dk2>
        <a:lt2>
          <a:srgbClr val="FDB605"/>
        </a:lt2>
        <a:accent1>
          <a:srgbClr val="66CC33"/>
        </a:accent1>
        <a:accent2>
          <a:srgbClr val="FF5C00"/>
        </a:accent2>
        <a:accent3>
          <a:srgbClr val="AAAEFF"/>
        </a:accent3>
        <a:accent4>
          <a:srgbClr val="DADADA"/>
        </a:accent4>
        <a:accent5>
          <a:srgbClr val="B8E2AD"/>
        </a:accent5>
        <a:accent6>
          <a:srgbClr val="E75300"/>
        </a:accent6>
        <a:hlink>
          <a:srgbClr val="10C8E1"/>
        </a:hlink>
        <a:folHlink>
          <a:srgbClr val="AA014C"/>
        </a:folHlink>
      </a:clrScheme>
      <a:clrMap bg1="dk2" tx1="lt1" bg2="dk1" tx2="lt2" accent1="accent1" accent2="accent2" accent3="accent3" accent4="accent4" accent5="accent5" accent6="accent6" hlink="hlink" folHlink="folHlink"/>
    </a:extraClrScheme>
    <a:extraClrScheme>
      <a:clrScheme name="3_Architecture 16">
        <a:dk1>
          <a:srgbClr val="000000"/>
        </a:dk1>
        <a:lt1>
          <a:srgbClr val="FFFFFF"/>
        </a:lt1>
        <a:dk2>
          <a:srgbClr val="0034FF"/>
        </a:dk2>
        <a:lt2>
          <a:srgbClr val="FDB605"/>
        </a:lt2>
        <a:accent1>
          <a:srgbClr val="66CC33"/>
        </a:accent1>
        <a:accent2>
          <a:srgbClr val="FF5C00"/>
        </a:accent2>
        <a:accent3>
          <a:srgbClr val="AAAEFF"/>
        </a:accent3>
        <a:accent4>
          <a:srgbClr val="DADADA"/>
        </a:accent4>
        <a:accent5>
          <a:srgbClr val="B8E2AD"/>
        </a:accent5>
        <a:accent6>
          <a:srgbClr val="E75300"/>
        </a:accent6>
        <a:hlink>
          <a:srgbClr val="10C8E1"/>
        </a:hlink>
        <a:folHlink>
          <a:srgbClr val="F3016E"/>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Intel Corporation</Received_x0020_From>
    <Docket_x0020_Number xmlns="8eef3743-c7b3-4cbe-8837-b6e805be353c">14-AAER-02</Docket_x0020_Number>
    <TaxCatchAll xmlns="8eef3743-c7b3-4cbe-8837-b6e805be353c">
      <Value>6</Value>
      <Value>18</Value>
      <Value>28</Value>
      <Value>3</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Public Agency</TermName>
          <TermId xmlns="http://schemas.microsoft.com/office/infopath/2007/PartnerControls">5e9efa52-72c2-4b4c-ad77-d864509888ed</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Efficiency</TermName>
          <TermId xmlns="http://schemas.microsoft.com/office/infopath/2007/PartnerControls">3f4c3fa3-6422-4506-98bd-4d45194b6221</TermId>
        </TermInfo>
      </Term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Z5JXHV6S7NA6-3-103182</_dlc_DocId>
    <_dlc_DocIdUrl xmlns="8eef3743-c7b3-4cbe-8837-b6e805be353c">
      <Url>http://efilingspinternal/_layouts/DocIdRedir.aspx?ID=Z5JXHV6S7NA6-3-103182</Url>
      <Description>Z5JXHV6S7NA6-3-103182</Description>
    </_dlc_DocIdUrl>
  </documentManagement>
</p:properties>
</file>

<file path=customXml/itemProps1.xml><?xml version="1.0" encoding="utf-8"?>
<ds:datastoreItem xmlns:ds="http://schemas.openxmlformats.org/officeDocument/2006/customXml" ds:itemID="{739ED59D-7FD8-479E-909B-99CF9AD19C92}"/>
</file>

<file path=customXml/itemProps2.xml><?xml version="1.0" encoding="utf-8"?>
<ds:datastoreItem xmlns:ds="http://schemas.openxmlformats.org/officeDocument/2006/customXml" ds:itemID="{E6B0EF98-6DA3-41DA-982D-81D19839EFD5}"/>
</file>

<file path=customXml/itemProps3.xml><?xml version="1.0" encoding="utf-8"?>
<ds:datastoreItem xmlns:ds="http://schemas.openxmlformats.org/officeDocument/2006/customXml" ds:itemID="{169CB607-A198-4196-87B8-15C39D22CF3C}"/>
</file>

<file path=customXml/itemProps4.xml><?xml version="1.0" encoding="utf-8"?>
<ds:datastoreItem xmlns:ds="http://schemas.openxmlformats.org/officeDocument/2006/customXml" ds:itemID="{1C8856AE-11AF-4DFA-AC2F-18ABF7A43438}"/>
</file>

<file path=docProps/app.xml><?xml version="1.0" encoding="utf-8"?>
<Properties xmlns="http://schemas.openxmlformats.org/officeDocument/2006/extended-properties" xmlns:vt="http://schemas.openxmlformats.org/officeDocument/2006/docPropsVTypes">
  <Template/>
  <TotalTime>16375</TotalTime>
  <Words>1562</Words>
  <Application>Microsoft Office PowerPoint</Application>
  <PresentationFormat>On-screen Show (4:3)</PresentationFormat>
  <Paragraphs>276</Paragraphs>
  <Slides>15</Slides>
  <Notes>3</Notes>
  <HiddenSlides>0</HiddenSlides>
  <MMClips>0</MMClips>
  <ScaleCrop>false</ScaleCrop>
  <HeadingPairs>
    <vt:vector size="4" baseType="variant">
      <vt:variant>
        <vt:lpstr>Theme</vt:lpstr>
      </vt:variant>
      <vt:variant>
        <vt:i4>2</vt:i4>
      </vt:variant>
      <vt:variant>
        <vt:lpstr>Slide Titles</vt:lpstr>
      </vt:variant>
      <vt:variant>
        <vt:i4>15</vt:i4>
      </vt:variant>
    </vt:vector>
  </HeadingPairs>
  <TitlesOfParts>
    <vt:vector size="17" baseType="lpstr">
      <vt:lpstr>Office Theme</vt:lpstr>
      <vt:lpstr>3_Architecture</vt:lpstr>
      <vt:lpstr>California Energy Commission  Staff Workshop: Computers, Computer Monitors, and Signage Displays</vt:lpstr>
      <vt:lpstr>Segmentation analysis</vt:lpstr>
      <vt:lpstr>ITI Category System  Works (I/O BW Scalable)</vt:lpstr>
      <vt:lpstr>Expandability Score may be  workable for Category Criteria</vt:lpstr>
      <vt:lpstr>Expandability Adder  Doesn’t Scale Adequately </vt:lpstr>
      <vt:lpstr>Categories, Target setting, adders, and incentives</vt:lpstr>
      <vt:lpstr>Expandability vs. Categorization - I</vt:lpstr>
      <vt:lpstr>Expandability vs. Categorization - II</vt:lpstr>
      <vt:lpstr>CEC Staff Draft 2 Proposal – Concerns &amp; Opportunities</vt:lpstr>
      <vt:lpstr>CEC Staff Draft 2 Proposal – Concerns &amp; Opportunities</vt:lpstr>
      <vt:lpstr>Memory adder Comparison</vt:lpstr>
      <vt:lpstr>DT/AIO - System Bandwidth Adder Proposal</vt:lpstr>
      <vt:lpstr>PC Framework &amp; Methodology Summary  </vt:lpstr>
      <vt:lpstr>PowerPoint Presentation</vt:lpstr>
      <vt:lpstr>Global PC Energy Programs – global alignment</vt:lpstr>
    </vt:vector>
  </TitlesOfParts>
  <Company>IT Industry Council (ITI)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PCs – Framework/Methodology</dc:title>
  <dc:subject>Computers, Servers</dc:subject>
  <dc:creator>Shahid Sheikh</dc:creator>
  <cp:keywords>CEC</cp:keywords>
  <cp:lastModifiedBy>ssheikh1</cp:lastModifiedBy>
  <cp:revision>1051</cp:revision>
  <dcterms:created xsi:type="dcterms:W3CDTF">2010-06-15T11:03:11Z</dcterms:created>
  <dcterms:modified xsi:type="dcterms:W3CDTF">2016-04-25T15:57:43Z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5a6120d4-8ecb-4998-89c7-cb7278d7502d</vt:lpwstr>
  </property>
  <property fmtid="{D5CDD505-2E9C-101B-9397-08002B2CF9AE}" pid="4" name="Subject_x0020_Areas">
    <vt:lpwstr>28;#Efficiency|3f4c3fa3-6422-4506-98bd-4d45194b6221</vt:lpwstr>
  </property>
  <property fmtid="{D5CDD505-2E9C-101B-9397-08002B2CF9AE}" pid="5" name="_CopySource">
    <vt:lpwstr>http://efilingspinternal/PendingDocuments/14-AAER-02/20160427T145150_PCs_–_FrameworkMethodology.pptx</vt:lpwstr>
  </property>
  <property fmtid="{D5CDD505-2E9C-101B-9397-08002B2CF9AE}" pid="6" name="Subject Areas">
    <vt:lpwstr>28;#Efficiency|3f4c3fa3-6422-4506-98bd-4d45194b6221</vt:lpwstr>
  </property>
  <property fmtid="{D5CDD505-2E9C-101B-9397-08002B2CF9AE}" pid="7" name="Submission Type">
    <vt:lpwstr>6;#Document|6786e4f6-aafd-416d-a977-1b2d5f456edf</vt:lpwstr>
  </property>
  <property fmtid="{D5CDD505-2E9C-101B-9397-08002B2CF9AE}" pid="8" name="Submitter Role">
    <vt:lpwstr>18;#Public Agency|5e9efa52-72c2-4b4c-ad77-d864509888ed</vt:lpwstr>
  </property>
  <property fmtid="{D5CDD505-2E9C-101B-9397-08002B2CF9AE}" pid="9" name="Order">
    <vt:r8>1292800</vt:r8>
  </property>
  <property fmtid="{D5CDD505-2E9C-101B-9397-08002B2CF9AE}" pid="10" name="Document Type">
    <vt:lpwstr>3;#Document|f3c81208-9d0f-49cc-afc5-e227f36ec0e7</vt:lpwstr>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TemplateUrl">
    <vt:lpwstr/>
  </property>
</Properties>
</file>