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5.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27.xml" ContentType="application/vnd.openxmlformats-officedocument.presentationml.slide+xml"/>
  <Override PartName="/ppt/slides/slide9.xml" ContentType="application/vnd.openxmlformats-officedocument.presentationml.slide+xml"/>
  <Override PartName="/ppt/slides/slide26.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7.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25.xml" ContentType="application/vnd.openxmlformats-officedocument.presentationml.slide+xml"/>
  <Override PartName="/ppt/slides/slide14.xml" ContentType="application/vnd.openxmlformats-officedocument.presentationml.slide+xml"/>
  <Override PartName="/ppt/slides/slide24.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1.xml" ContentType="application/vnd.openxmlformats-officedocument.presentationml.slide+xml"/>
  <Override PartName="/ppt/slides/slide17.xml" ContentType="application/vnd.openxmlformats-officedocument.presentationml.slide+xml"/>
  <Override PartName="/ppt/slides/slide21.xml" ContentType="application/vnd.openxmlformats-officedocument.presentationml.slide+xml"/>
  <Override PartName="/ppt/slides/slide1.xml" ContentType="application/vnd.openxmlformats-officedocument.presentationml.slide+xml"/>
  <Override PartName="/ppt/slides/slide10.xml" ContentType="application/vnd.openxmlformats-officedocument.presentationml.slide+xml"/>
  <Override PartName="/ppt/slides/slide16.xml" ContentType="application/vnd.openxmlformats-officedocument.presentationml.slide+xml"/>
  <Override PartName="/ppt/slides/slide23.xml" ContentType="application/vnd.openxmlformats-officedocument.presentationml.slide+xml"/>
  <Override PartName="/ppt/slides/slide13.xml" ContentType="application/vnd.openxmlformats-officedocument.presentationml.slide+xml"/>
  <Override PartName="/ppt/slides/slide22.xml" ContentType="application/vnd.openxmlformats-officedocument.presentationml.slide+xml"/>
  <Override PartName="/ppt/notesSlides/notesSlide26.xml" ContentType="application/vnd.openxmlformats-officedocument.presentationml.notesSlide+xml"/>
  <Override PartName="/ppt/notesSlides/notesSlide28.xml" ContentType="application/vnd.openxmlformats-officedocument.presentationml.notesSlide+xml"/>
  <Override PartName="/ppt/slideMasters/slideMaster1.xml" ContentType="application/vnd.openxmlformats-officedocument.presentationml.slideMaster+xml"/>
  <Override PartName="/ppt/notesSlides/notesSlide27.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notesSlides/notesSlide25.xml" ContentType="application/vnd.openxmlformats-officedocument.presentationml.notesSlide+xml"/>
  <Override PartName="/ppt/notesSlides/notesSlide2.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1.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Override2.xml" ContentType="application/vnd.openxmlformats-officedocument.themeOverride+xml"/>
  <Override PartName="/ppt/theme/themeOverride1.xml" ContentType="application/vnd.openxmlformats-officedocument.themeOverr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69" r:id="rId1"/>
    <p:sldMasterId id="2147483895" r:id="rId2"/>
    <p:sldMasterId id="2147483907" r:id="rId3"/>
  </p:sldMasterIdLst>
  <p:notesMasterIdLst>
    <p:notesMasterId r:id="rId34"/>
  </p:notesMasterIdLst>
  <p:handoutMasterIdLst>
    <p:handoutMasterId r:id="rId35"/>
  </p:handoutMasterIdLst>
  <p:sldIdLst>
    <p:sldId id="345" r:id="rId4"/>
    <p:sldId id="346" r:id="rId5"/>
    <p:sldId id="334" r:id="rId6"/>
    <p:sldId id="325" r:id="rId7"/>
    <p:sldId id="347" r:id="rId8"/>
    <p:sldId id="348" r:id="rId9"/>
    <p:sldId id="360" r:id="rId10"/>
    <p:sldId id="359" r:id="rId11"/>
    <p:sldId id="338" r:id="rId12"/>
    <p:sldId id="319" r:id="rId13"/>
    <p:sldId id="320" r:id="rId14"/>
    <p:sldId id="276" r:id="rId15"/>
    <p:sldId id="321" r:id="rId16"/>
    <p:sldId id="266" r:id="rId17"/>
    <p:sldId id="332" r:id="rId18"/>
    <p:sldId id="300" r:id="rId19"/>
    <p:sldId id="371" r:id="rId20"/>
    <p:sldId id="342" r:id="rId21"/>
    <p:sldId id="361" r:id="rId22"/>
    <p:sldId id="362" r:id="rId23"/>
    <p:sldId id="363" r:id="rId24"/>
    <p:sldId id="364" r:id="rId25"/>
    <p:sldId id="365" r:id="rId26"/>
    <p:sldId id="366" r:id="rId27"/>
    <p:sldId id="368" r:id="rId28"/>
    <p:sldId id="369" r:id="rId29"/>
    <p:sldId id="367" r:id="rId30"/>
    <p:sldId id="370" r:id="rId31"/>
    <p:sldId id="290" r:id="rId32"/>
    <p:sldId id="344" r:id="rId33"/>
  </p:sldIdLst>
  <p:sldSz cx="9144000" cy="6858000" type="screen4x3"/>
  <p:notesSz cx="6985000" cy="9283700"/>
  <p:kinsoku lang="ja-JP" invalStChars="、。，．・：；？！゛゜ヽヾゝゞ々ー’”）〕］｝〉》」』】°‰′″℃￠％ぁぃぅぇぉっゃゅょゎァィゥェォッャュョヮヵヶ!%),.:;?]}｡｣､･ｧｨｩｪｫｬｭｮｯｰﾞﾟ" invalEndChars="‘“（〔［｛〈《「『【￥＄$([\{｢￡"/>
  <p:defaultTextStyle>
    <a:defPPr>
      <a:defRPr lang="en-US"/>
    </a:defPPr>
    <a:lvl1pPr algn="l" rtl="0" fontAlgn="base">
      <a:spcBef>
        <a:spcPct val="0"/>
      </a:spcBef>
      <a:spcAft>
        <a:spcPct val="0"/>
      </a:spcAft>
      <a:defRPr sz="2000" kern="1200">
        <a:solidFill>
          <a:srgbClr val="008080"/>
        </a:solidFill>
        <a:latin typeface="Arial" charset="0"/>
        <a:ea typeface="+mn-ea"/>
        <a:cs typeface="Arial" charset="0"/>
      </a:defRPr>
    </a:lvl1pPr>
    <a:lvl2pPr marL="457200" algn="l" rtl="0" fontAlgn="base">
      <a:spcBef>
        <a:spcPct val="0"/>
      </a:spcBef>
      <a:spcAft>
        <a:spcPct val="0"/>
      </a:spcAft>
      <a:defRPr sz="2000" kern="1200">
        <a:solidFill>
          <a:srgbClr val="008080"/>
        </a:solidFill>
        <a:latin typeface="Arial" charset="0"/>
        <a:ea typeface="+mn-ea"/>
        <a:cs typeface="Arial" charset="0"/>
      </a:defRPr>
    </a:lvl2pPr>
    <a:lvl3pPr marL="914400" algn="l" rtl="0" fontAlgn="base">
      <a:spcBef>
        <a:spcPct val="0"/>
      </a:spcBef>
      <a:spcAft>
        <a:spcPct val="0"/>
      </a:spcAft>
      <a:defRPr sz="2000" kern="1200">
        <a:solidFill>
          <a:srgbClr val="008080"/>
        </a:solidFill>
        <a:latin typeface="Arial" charset="0"/>
        <a:ea typeface="+mn-ea"/>
        <a:cs typeface="Arial" charset="0"/>
      </a:defRPr>
    </a:lvl3pPr>
    <a:lvl4pPr marL="1371600" algn="l" rtl="0" fontAlgn="base">
      <a:spcBef>
        <a:spcPct val="0"/>
      </a:spcBef>
      <a:spcAft>
        <a:spcPct val="0"/>
      </a:spcAft>
      <a:defRPr sz="2000" kern="1200">
        <a:solidFill>
          <a:srgbClr val="008080"/>
        </a:solidFill>
        <a:latin typeface="Arial" charset="0"/>
        <a:ea typeface="+mn-ea"/>
        <a:cs typeface="Arial" charset="0"/>
      </a:defRPr>
    </a:lvl4pPr>
    <a:lvl5pPr marL="1828800" algn="l" rtl="0" fontAlgn="base">
      <a:spcBef>
        <a:spcPct val="0"/>
      </a:spcBef>
      <a:spcAft>
        <a:spcPct val="0"/>
      </a:spcAft>
      <a:defRPr sz="2000" kern="1200">
        <a:solidFill>
          <a:srgbClr val="008080"/>
        </a:solidFill>
        <a:latin typeface="Arial" charset="0"/>
        <a:ea typeface="+mn-ea"/>
        <a:cs typeface="Arial" charset="0"/>
      </a:defRPr>
    </a:lvl5pPr>
    <a:lvl6pPr marL="2286000" algn="l" defTabSz="914400" rtl="0" eaLnBrk="1" latinLnBrk="0" hangingPunct="1">
      <a:defRPr sz="2000" kern="1200">
        <a:solidFill>
          <a:srgbClr val="008080"/>
        </a:solidFill>
        <a:latin typeface="Arial" charset="0"/>
        <a:ea typeface="+mn-ea"/>
        <a:cs typeface="Arial" charset="0"/>
      </a:defRPr>
    </a:lvl6pPr>
    <a:lvl7pPr marL="2743200" algn="l" defTabSz="914400" rtl="0" eaLnBrk="1" latinLnBrk="0" hangingPunct="1">
      <a:defRPr sz="2000" kern="1200">
        <a:solidFill>
          <a:srgbClr val="008080"/>
        </a:solidFill>
        <a:latin typeface="Arial" charset="0"/>
        <a:ea typeface="+mn-ea"/>
        <a:cs typeface="Arial" charset="0"/>
      </a:defRPr>
    </a:lvl7pPr>
    <a:lvl8pPr marL="3200400" algn="l" defTabSz="914400" rtl="0" eaLnBrk="1" latinLnBrk="0" hangingPunct="1">
      <a:defRPr sz="2000" kern="1200">
        <a:solidFill>
          <a:srgbClr val="008080"/>
        </a:solidFill>
        <a:latin typeface="Arial" charset="0"/>
        <a:ea typeface="+mn-ea"/>
        <a:cs typeface="Arial" charset="0"/>
      </a:defRPr>
    </a:lvl8pPr>
    <a:lvl9pPr marL="3657600" algn="l" defTabSz="914400" rtl="0" eaLnBrk="1" latinLnBrk="0" hangingPunct="1">
      <a:defRPr sz="2000" kern="1200">
        <a:solidFill>
          <a:srgbClr val="008080"/>
        </a:solidFill>
        <a:latin typeface="Arial" charset="0"/>
        <a:ea typeface="+mn-ea"/>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hris Davis" initials="CD" lastIdx="7" clrIdx="0"/>
  <p:cmAuthor id="1" name="fmiller" initials="fm" lastIdx="1" clrIdx="1"/>
  <p:cmAuthor id="2" name="kwinstea" initials="k" lastIdx="6"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FFFF00"/>
    <a:srgbClr val="0000CC"/>
    <a:srgbClr val="0000FF"/>
    <a:srgbClr val="006600"/>
    <a:srgbClr val="008582"/>
    <a:srgbClr val="009900"/>
    <a:srgbClr val="3366CC"/>
    <a:srgbClr val="CCFFCC"/>
    <a:srgbClr val="008080"/>
    <a:srgbClr val="9933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94" autoAdjust="0"/>
    <p:restoredTop sz="57936" autoAdjust="0"/>
  </p:normalViewPr>
  <p:slideViewPr>
    <p:cSldViewPr>
      <p:cViewPr>
        <p:scale>
          <a:sx n="100" d="100"/>
          <a:sy n="100" d="100"/>
        </p:scale>
        <p:origin x="-672" y="-22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2604"/>
    </p:cViewPr>
  </p:sorterViewPr>
  <p:notesViewPr>
    <p:cSldViewPr>
      <p:cViewPr varScale="1">
        <p:scale>
          <a:sx n="82" d="100"/>
          <a:sy n="82" d="100"/>
        </p:scale>
        <p:origin x="-1986" y="-78"/>
      </p:cViewPr>
      <p:guideLst>
        <p:guide orient="horz" pos="2924"/>
        <p:guide pos="220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notesMaster" Target="notesMasters/notesMaster1.xml"/><Relationship Id="rId42" Type="http://schemas.openxmlformats.org/officeDocument/2006/relationships/customXml" Target="../customXml/item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commentAuthors" Target="commentAuthor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customXml" Target="../customXml/item4.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handoutMaster" Target="handoutMasters/handoutMaster1.xml"/><Relationship Id="rId43" Type="http://schemas.openxmlformats.org/officeDocument/2006/relationships/customXml" Target="../customXml/item3.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31573" y="4410600"/>
            <a:ext cx="5121857" cy="4179346"/>
          </a:xfrm>
          <a:prstGeom prst="rect">
            <a:avLst/>
          </a:prstGeom>
          <a:noFill/>
          <a:ln w="12700">
            <a:noFill/>
            <a:miter lim="800000"/>
            <a:headEnd/>
            <a:tailEnd/>
          </a:ln>
          <a:effectLst/>
        </p:spPr>
        <p:txBody>
          <a:bodyPr vert="horz" wrap="square" lIns="92334" tIns="45359" rIns="92334" bIns="45359"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339" name="Rectangle 3"/>
          <p:cNvSpPr>
            <a:spLocks noGrp="1" noRot="1" noChangeAspect="1" noChangeArrowheads="1" noTextEdit="1"/>
          </p:cNvSpPr>
          <p:nvPr>
            <p:ph type="sldImg" idx="2"/>
          </p:nvPr>
        </p:nvSpPr>
        <p:spPr bwMode="auto">
          <a:xfrm>
            <a:off x="1168400" y="692150"/>
            <a:ext cx="4648200" cy="3486150"/>
          </a:xfrm>
          <a:prstGeom prst="rect">
            <a:avLst/>
          </a:prstGeom>
          <a:noFill/>
          <a:ln w="12700">
            <a:solidFill>
              <a:schemeClr val="tx1"/>
            </a:solidFill>
            <a:miter lim="800000"/>
            <a:headEnd/>
            <a:tailEnd/>
          </a:ln>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body" idx="1"/>
          </p:nvPr>
        </p:nvSpPr>
        <p:spPr>
          <a:noFill/>
          <a:ln w="9525"/>
        </p:spPr>
        <p:txBody>
          <a:bodyPr/>
          <a:lstStyle/>
          <a:p>
            <a:pPr algn="just"/>
            <a:r>
              <a:rPr lang="en-US" sz="1800" dirty="0" smtClean="0"/>
              <a:t>HO slide</a:t>
            </a:r>
          </a:p>
        </p:txBody>
      </p:sp>
      <p:sp>
        <p:nvSpPr>
          <p:cNvPr id="17410" name="Rectangle 3"/>
          <p:cNvSpPr>
            <a:spLocks noGrp="1" noRot="1" noChangeAspect="1" noChangeArrowheads="1" noTextEdit="1"/>
          </p:cNvSpPr>
          <p:nvPr>
            <p:ph type="sldImg"/>
          </p:nvPr>
        </p:nvSpPr>
        <p:spPr>
          <a:ln cap="flat"/>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HO slide</a:t>
            </a:r>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HO slide</a:t>
            </a:r>
          </a:p>
          <a:p>
            <a:r>
              <a:rPr lang="en-US" dirty="0" smtClean="0"/>
              <a:t>Board busses to HBEP project site</a:t>
            </a: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ChangeArrowheads="1" noTextEdit="1"/>
          </p:cNvSpPr>
          <p:nvPr>
            <p:ph type="sldImg"/>
          </p:nvPr>
        </p:nvSpPr>
        <p:spPr>
          <a:ln/>
        </p:spPr>
      </p:sp>
      <p:sp>
        <p:nvSpPr>
          <p:cNvPr id="21506" name="Rectangle 3"/>
          <p:cNvSpPr>
            <a:spLocks noGrp="1" noChangeArrowheads="1"/>
          </p:cNvSpPr>
          <p:nvPr>
            <p:ph type="body" idx="1"/>
          </p:nvPr>
        </p:nvSpPr>
        <p:spPr>
          <a:xfrm>
            <a:off x="969873" y="4410599"/>
            <a:ext cx="5083556" cy="4586150"/>
          </a:xfrm>
          <a:noFill/>
          <a:ln w="9525"/>
        </p:spPr>
        <p:txBody>
          <a:bodyPr lIns="93307" tIns="46653" rIns="93307" bIns="46653"/>
          <a:lstStyle/>
          <a:p>
            <a:pPr>
              <a:lnSpc>
                <a:spcPct val="150000"/>
              </a:lnSpc>
            </a:pPr>
            <a:r>
              <a:rPr lang="en-US" sz="1800" dirty="0" smtClean="0"/>
              <a:t>HO slide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HO slide</a:t>
            </a: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HO slide</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HO slide</a:t>
            </a: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AES</a:t>
            </a:r>
            <a:r>
              <a:rPr lang="en-US" baseline="0" dirty="0" smtClean="0"/>
              <a:t> presentation</a:t>
            </a:r>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spcBef>
                <a:spcPts val="0"/>
              </a:spcBef>
            </a:pPr>
            <a:r>
              <a:rPr lang="en-US" sz="1800" dirty="0" smtClean="0">
                <a:latin typeface="Arial" pitchFamily="34" charset="0"/>
                <a:cs typeface="Arial" pitchFamily="34" charset="0"/>
              </a:rPr>
              <a:t>Good afternoon, I’m Felicia Miller, the California Energy Commission’s project manager for the Huntington Beach Energy Project.</a:t>
            </a:r>
          </a:p>
          <a:p>
            <a:pPr>
              <a:spcBef>
                <a:spcPts val="0"/>
              </a:spcBef>
            </a:pPr>
            <a:endParaRPr lang="en-US" sz="1800" dirty="0" smtClean="0">
              <a:latin typeface="Arial" pitchFamily="34" charset="0"/>
              <a:cs typeface="Arial" pitchFamily="34" charset="0"/>
            </a:endParaRPr>
          </a:p>
          <a:p>
            <a:pPr>
              <a:spcBef>
                <a:spcPts val="0"/>
              </a:spcBef>
            </a:pPr>
            <a:r>
              <a:rPr lang="en-US" sz="1800" dirty="0" smtClean="0">
                <a:latin typeface="Arial" pitchFamily="34" charset="0"/>
                <a:cs typeface="Arial" pitchFamily="34" charset="0"/>
              </a:rPr>
              <a:t>My job is to facilitate the Huntington Beach Energy Project through the Energy Commission’s environmental review and certification process and this presentation is an overview of that process.</a:t>
            </a:r>
          </a:p>
          <a:p>
            <a:pPr>
              <a:spcBef>
                <a:spcPts val="0"/>
              </a:spcBef>
            </a:pPr>
            <a:endParaRPr lang="en-US" sz="1800" dirty="0" smtClean="0">
              <a:latin typeface="Arial" pitchFamily="34" charset="0"/>
              <a:cs typeface="Arial" pitchFamily="34" charset="0"/>
            </a:endParaRPr>
          </a:p>
          <a:p>
            <a:pPr>
              <a:spcBef>
                <a:spcPts val="0"/>
              </a:spcBef>
            </a:pPr>
            <a:r>
              <a:rPr lang="en-US" sz="1800" dirty="0" smtClean="0">
                <a:latin typeface="Arial" pitchFamily="34" charset="0"/>
                <a:cs typeface="Arial" pitchFamily="34" charset="0"/>
              </a:rPr>
              <a:t>There are three phases in the Commission’s licensing process:  </a:t>
            </a:r>
          </a:p>
          <a:p>
            <a:pPr>
              <a:spcBef>
                <a:spcPts val="0"/>
              </a:spcBef>
            </a:pPr>
            <a:r>
              <a:rPr lang="en-US" sz="1800" b="1" dirty="0" smtClean="0">
                <a:latin typeface="Arial" pitchFamily="34" charset="0"/>
                <a:cs typeface="Arial" pitchFamily="34" charset="0"/>
              </a:rPr>
              <a:t>Data Adequacy  - Discovery and Analysis - Committee Evidentiary Hearing &amp; Decision</a:t>
            </a:r>
          </a:p>
          <a:p>
            <a:pPr>
              <a:spcBef>
                <a:spcPts val="0"/>
              </a:spcBef>
            </a:pPr>
            <a:endParaRPr lang="en-US" sz="1800" dirty="0" smtClean="0">
              <a:latin typeface="Arial" pitchFamily="34" charset="0"/>
              <a:cs typeface="Arial" pitchFamily="34" charset="0"/>
            </a:endParaRPr>
          </a:p>
          <a:p>
            <a:pPr>
              <a:spcBef>
                <a:spcPts val="0"/>
              </a:spcBef>
            </a:pPr>
            <a:r>
              <a:rPr lang="en-US" sz="1800" dirty="0" smtClean="0">
                <a:latin typeface="Arial" pitchFamily="34" charset="0"/>
                <a:cs typeface="Arial" pitchFamily="34" charset="0"/>
              </a:rPr>
              <a:t>In the </a:t>
            </a:r>
            <a:r>
              <a:rPr lang="en-US" sz="1800" b="1" dirty="0" smtClean="0">
                <a:latin typeface="Arial" pitchFamily="34" charset="0"/>
                <a:cs typeface="Arial" pitchFamily="34" charset="0"/>
              </a:rPr>
              <a:t>data adequacy phase</a:t>
            </a:r>
            <a:r>
              <a:rPr lang="en-US" sz="1800" dirty="0" smtClean="0">
                <a:latin typeface="Arial" pitchFamily="34" charset="0"/>
                <a:cs typeface="Arial" pitchFamily="34" charset="0"/>
              </a:rPr>
              <a:t>, staff reviews the application to determine if it meets the minimum requirements for our technical review.  When the application is accepted as complete, the </a:t>
            </a:r>
            <a:r>
              <a:rPr lang="en-US" sz="1800" b="1" dirty="0" smtClean="0">
                <a:latin typeface="Arial" pitchFamily="34" charset="0"/>
                <a:cs typeface="Arial" pitchFamily="34" charset="0"/>
              </a:rPr>
              <a:t> Discovery &amp; Analysis Stage begins</a:t>
            </a:r>
            <a:r>
              <a:rPr lang="en-US" sz="1800" dirty="0" smtClean="0">
                <a:latin typeface="Arial" pitchFamily="34" charset="0"/>
                <a:cs typeface="Arial" pitchFamily="34" charset="0"/>
              </a:rPr>
              <a:t>. </a:t>
            </a:r>
          </a:p>
          <a:p>
            <a:pPr>
              <a:spcBef>
                <a:spcPts val="0"/>
              </a:spcBef>
            </a:pPr>
            <a:endParaRPr lang="en-US" sz="1800" dirty="0" smtClean="0">
              <a:latin typeface="Arial" pitchFamily="34" charset="0"/>
              <a:cs typeface="Arial" pitchFamily="34" charset="0"/>
            </a:endParaRPr>
          </a:p>
          <a:p>
            <a:pPr>
              <a:spcBef>
                <a:spcPts val="0"/>
              </a:spcBef>
            </a:pPr>
            <a:r>
              <a:rPr lang="en-US" sz="1800" dirty="0" smtClean="0">
                <a:latin typeface="Arial" pitchFamily="34" charset="0"/>
                <a:cs typeface="Arial" pitchFamily="34" charset="0"/>
              </a:rPr>
              <a:t>During the </a:t>
            </a:r>
            <a:r>
              <a:rPr lang="en-US" sz="1800" b="1" dirty="0" smtClean="0">
                <a:latin typeface="Arial" pitchFamily="34" charset="0"/>
                <a:cs typeface="Arial" pitchFamily="34" charset="0"/>
              </a:rPr>
              <a:t>Discovery &amp; Analysis Stage </a:t>
            </a:r>
            <a:r>
              <a:rPr lang="en-US" sz="1800" dirty="0" smtClean="0">
                <a:latin typeface="Arial" pitchFamily="34" charset="0"/>
                <a:cs typeface="Arial" pitchFamily="34" charset="0"/>
              </a:rPr>
              <a:t>activities take place to help staff acquire the required information they need in order to complete their analysis.  Staff holds </a:t>
            </a:r>
            <a:r>
              <a:rPr lang="en-US" sz="1800" b="1" dirty="0" smtClean="0">
                <a:latin typeface="Arial" pitchFamily="34" charset="0"/>
                <a:cs typeface="Arial" pitchFamily="34" charset="0"/>
              </a:rPr>
              <a:t>public workshops </a:t>
            </a:r>
            <a:r>
              <a:rPr lang="en-US" sz="1800" dirty="0" smtClean="0">
                <a:latin typeface="Arial" pitchFamily="34" charset="0"/>
                <a:cs typeface="Arial" pitchFamily="34" charset="0"/>
              </a:rPr>
              <a:t>to discuss project issues. Staff then publishes two environmental documents: the </a:t>
            </a:r>
            <a:r>
              <a:rPr lang="en-US" sz="1800" b="1" dirty="0" smtClean="0">
                <a:latin typeface="Arial" pitchFamily="34" charset="0"/>
                <a:cs typeface="Arial" pitchFamily="34" charset="0"/>
              </a:rPr>
              <a:t>Preliminary and Final Staff Assessments </a:t>
            </a:r>
            <a:r>
              <a:rPr lang="en-US" sz="1800" dirty="0" smtClean="0">
                <a:latin typeface="Arial" pitchFamily="34" charset="0"/>
                <a:cs typeface="Arial" pitchFamily="34" charset="0"/>
              </a:rPr>
              <a:t>– also known as a PSA and an FSA. </a:t>
            </a:r>
          </a:p>
          <a:p>
            <a:pPr>
              <a:spcBef>
                <a:spcPts val="0"/>
              </a:spcBef>
            </a:pPr>
            <a:endParaRPr lang="en-US" sz="1800" dirty="0" smtClean="0">
              <a:latin typeface="Arial" pitchFamily="34" charset="0"/>
              <a:cs typeface="Arial" pitchFamily="34" charset="0"/>
            </a:endParaRPr>
          </a:p>
          <a:p>
            <a:pPr>
              <a:spcBef>
                <a:spcPts val="0"/>
              </a:spcBef>
            </a:pPr>
            <a:r>
              <a:rPr lang="en-US" sz="1800" dirty="0" smtClean="0">
                <a:latin typeface="Arial" pitchFamily="34" charset="0"/>
                <a:cs typeface="Arial" pitchFamily="34" charset="0"/>
              </a:rPr>
              <a:t>After the </a:t>
            </a:r>
            <a:r>
              <a:rPr lang="en-US" sz="1800" b="1" dirty="0" smtClean="0">
                <a:latin typeface="Arial" pitchFamily="34" charset="0"/>
                <a:cs typeface="Arial" pitchFamily="34" charset="0"/>
              </a:rPr>
              <a:t>FSA </a:t>
            </a:r>
            <a:r>
              <a:rPr lang="en-US" sz="1800" dirty="0" smtClean="0">
                <a:latin typeface="Arial" pitchFamily="34" charset="0"/>
                <a:cs typeface="Arial" pitchFamily="34" charset="0"/>
              </a:rPr>
              <a:t>is published, the Committee will begin </a:t>
            </a:r>
            <a:r>
              <a:rPr lang="en-US" sz="1800" b="1" dirty="0" smtClean="0">
                <a:latin typeface="Arial" pitchFamily="34" charset="0"/>
                <a:cs typeface="Arial" pitchFamily="34" charset="0"/>
              </a:rPr>
              <a:t>Evidentiary Hearings</a:t>
            </a:r>
            <a:r>
              <a:rPr lang="en-US" sz="1800" dirty="0" smtClean="0">
                <a:latin typeface="Arial" pitchFamily="34" charset="0"/>
                <a:cs typeface="Arial" pitchFamily="34" charset="0"/>
              </a:rPr>
              <a:t> that will include formal testimony from all participants in our process.  The Committee will produce the </a:t>
            </a:r>
            <a:r>
              <a:rPr lang="en-US" sz="1800" b="1" dirty="0" smtClean="0">
                <a:latin typeface="Arial" pitchFamily="34" charset="0"/>
                <a:cs typeface="Arial" pitchFamily="34" charset="0"/>
              </a:rPr>
              <a:t>Presiding Member’s Proposed Decision or PMPD</a:t>
            </a:r>
            <a:r>
              <a:rPr lang="en-US" sz="1800" dirty="0" smtClean="0">
                <a:latin typeface="Arial" pitchFamily="34" charset="0"/>
                <a:cs typeface="Arial" pitchFamily="34" charset="0"/>
              </a:rPr>
              <a:t>, which is a recommendation on the proposed project.  The PMPD will go before the full Commission for a final decision on permitting the project.</a:t>
            </a:r>
            <a:endParaRPr lang="en-US" sz="1800" dirty="0" smtClean="0"/>
          </a:p>
          <a:p>
            <a:pPr algn="just"/>
            <a:endParaRPr lang="en-US" sz="1800" dirty="0" smtClean="0"/>
          </a:p>
          <a:p>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931573" y="4236743"/>
            <a:ext cx="5121857" cy="4658729"/>
          </a:xfrm>
        </p:spPr>
        <p:txBody>
          <a:bodyPr>
            <a:noAutofit/>
          </a:bodyPr>
          <a:lstStyle/>
          <a:p>
            <a:r>
              <a:rPr lang="en-US" dirty="0" smtClean="0">
                <a:latin typeface="Arial" pitchFamily="34" charset="0"/>
              </a:rPr>
              <a:t>During the </a:t>
            </a:r>
            <a:r>
              <a:rPr lang="en-US" b="1" dirty="0" smtClean="0">
                <a:latin typeface="Arial" pitchFamily="34" charset="0"/>
              </a:rPr>
              <a:t>Discovery and Analysis Process</a:t>
            </a:r>
            <a:r>
              <a:rPr lang="en-US" dirty="0" smtClean="0">
                <a:latin typeface="Arial" pitchFamily="34" charset="0"/>
              </a:rPr>
              <a:t>, staff analysis is dependent upon input from the </a:t>
            </a:r>
            <a:r>
              <a:rPr lang="en-US" b="1" dirty="0" smtClean="0">
                <a:latin typeface="Arial" pitchFamily="34" charset="0"/>
              </a:rPr>
              <a:t>applicant, agencies, formal </a:t>
            </a:r>
            <a:r>
              <a:rPr lang="en-US" b="1" dirty="0" err="1" smtClean="0">
                <a:latin typeface="Arial" pitchFamily="34" charset="0"/>
              </a:rPr>
              <a:t>intervenors</a:t>
            </a:r>
            <a:r>
              <a:rPr lang="en-US" b="1" dirty="0" smtClean="0">
                <a:latin typeface="Arial" pitchFamily="34" charset="0"/>
              </a:rPr>
              <a:t>, </a:t>
            </a:r>
            <a:r>
              <a:rPr lang="en-US" dirty="0" smtClean="0">
                <a:latin typeface="Arial" pitchFamily="34" charset="0"/>
              </a:rPr>
              <a:t>and</a:t>
            </a:r>
            <a:r>
              <a:rPr lang="en-US" b="1" dirty="0" smtClean="0">
                <a:latin typeface="Arial" pitchFamily="34" charset="0"/>
              </a:rPr>
              <a:t> the public</a:t>
            </a:r>
            <a:r>
              <a:rPr lang="en-US" dirty="0" smtClean="0">
                <a:latin typeface="Arial" pitchFamily="34" charset="0"/>
              </a:rPr>
              <a:t>.  The Public Advisor’s office can provide assistance to </a:t>
            </a:r>
            <a:r>
              <a:rPr lang="en-US" dirty="0" err="1" smtClean="0">
                <a:latin typeface="Arial" pitchFamily="34" charset="0"/>
              </a:rPr>
              <a:t>intervenors</a:t>
            </a:r>
            <a:r>
              <a:rPr lang="en-US" dirty="0" smtClean="0">
                <a:latin typeface="Arial" pitchFamily="34" charset="0"/>
              </a:rPr>
              <a:t> and the public on how to participate in the overall </a:t>
            </a:r>
            <a:r>
              <a:rPr lang="en-US" dirty="0" err="1" smtClean="0">
                <a:latin typeface="Arial" pitchFamily="34" charset="0"/>
              </a:rPr>
              <a:t>Siting</a:t>
            </a:r>
            <a:r>
              <a:rPr lang="en-US" dirty="0" smtClean="0">
                <a:latin typeface="Arial" pitchFamily="34" charset="0"/>
              </a:rPr>
              <a:t> and permitting process for the project.</a:t>
            </a:r>
          </a:p>
          <a:p>
            <a:endParaRPr lang="en-US" sz="1050" dirty="0" smtClean="0">
              <a:latin typeface="Arial" pitchFamily="34" charset="0"/>
            </a:endParaRPr>
          </a:p>
          <a:p>
            <a:r>
              <a:rPr lang="en-US" dirty="0" smtClean="0">
                <a:latin typeface="Arial" pitchFamily="34" charset="0"/>
              </a:rPr>
              <a:t>Staff’s Discovery and Analysis process examines the project application to determine if the project complies with all </a:t>
            </a:r>
            <a:r>
              <a:rPr lang="en-US" b="1" dirty="0" smtClean="0">
                <a:latin typeface="Arial" pitchFamily="34" charset="0"/>
              </a:rPr>
              <a:t>Laws, Ordinances,</a:t>
            </a:r>
            <a:r>
              <a:rPr lang="en-US" b="1" baseline="0" dirty="0" smtClean="0">
                <a:latin typeface="Arial" pitchFamily="34" charset="0"/>
              </a:rPr>
              <a:t> Regulations and Standards </a:t>
            </a:r>
            <a:r>
              <a:rPr lang="en-US" baseline="0" dirty="0" smtClean="0">
                <a:latin typeface="Arial" pitchFamily="34" charset="0"/>
              </a:rPr>
              <a:t>– commonly known as </a:t>
            </a:r>
            <a:r>
              <a:rPr lang="en-US" b="1" baseline="0" dirty="0" smtClean="0">
                <a:latin typeface="Arial" pitchFamily="34" charset="0"/>
              </a:rPr>
              <a:t>LORS</a:t>
            </a:r>
            <a:r>
              <a:rPr lang="en-US" baseline="0" dirty="0" smtClean="0">
                <a:latin typeface="Arial" pitchFamily="34" charset="0"/>
              </a:rPr>
              <a:t>.</a:t>
            </a:r>
          </a:p>
          <a:p>
            <a:endParaRPr lang="en-US" sz="1050" baseline="0" dirty="0" smtClean="0">
              <a:latin typeface="Arial" pitchFamily="34" charset="0"/>
            </a:endParaRPr>
          </a:p>
          <a:p>
            <a:r>
              <a:rPr lang="en-US" baseline="0" dirty="0" smtClean="0">
                <a:latin typeface="Arial" pitchFamily="34" charset="0"/>
              </a:rPr>
              <a:t>Staff conducts </a:t>
            </a:r>
            <a:r>
              <a:rPr lang="en-US" b="1" baseline="0" dirty="0" smtClean="0">
                <a:latin typeface="Arial" pitchFamily="34" charset="0"/>
              </a:rPr>
              <a:t>independent engineering and environmental analysis </a:t>
            </a:r>
            <a:r>
              <a:rPr lang="en-US" baseline="0" dirty="0" smtClean="0">
                <a:latin typeface="Arial" pitchFamily="34" charset="0"/>
              </a:rPr>
              <a:t>of the project. This includes identifying issues, evaluating a reasonable range of alternatives, including the impacts of a No Project Alternative in comparison with the environmental effects of the proposed project; and identifies measures that could mitigate or reduce any potentially significant impacts.  Staff also recommends </a:t>
            </a:r>
            <a:r>
              <a:rPr lang="en-US" b="1" baseline="0" dirty="0" smtClean="0">
                <a:latin typeface="Arial" pitchFamily="34" charset="0"/>
              </a:rPr>
              <a:t>Conditions of Certification </a:t>
            </a:r>
            <a:r>
              <a:rPr lang="en-US" baseline="0" dirty="0" smtClean="0">
                <a:latin typeface="Arial" pitchFamily="34" charset="0"/>
              </a:rPr>
              <a:t>that would govern development and operation of the power plant.</a:t>
            </a:r>
          </a:p>
          <a:p>
            <a:endParaRPr lang="en-US" sz="1000" baseline="0" dirty="0" smtClean="0">
              <a:latin typeface="Arial" pitchFamily="34" charset="0"/>
            </a:endParaRPr>
          </a:p>
          <a:p>
            <a:r>
              <a:rPr lang="en-US" baseline="0" dirty="0" smtClean="0">
                <a:latin typeface="Arial" pitchFamily="34" charset="0"/>
              </a:rPr>
              <a:t>During this process, staff facilitates public and agency participation in workshops, completes their analysis and produces a staff assessment which makes a recommendation to the Committee.</a:t>
            </a:r>
            <a:endParaRPr lang="en-US" dirty="0" smtClean="0">
              <a:latin typeface="Arial" pitchFamily="34" charset="0"/>
            </a:endParaRPr>
          </a:p>
          <a:p>
            <a:endParaRPr lang="en-US" dirty="0" smtClean="0">
              <a:latin typeface="Arial" pitchFamily="34" charset="0"/>
            </a:endParaRPr>
          </a:p>
          <a:p>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spect="1" noChangeArrowheads="1" noTextEdit="1"/>
          </p:cNvSpPr>
          <p:nvPr>
            <p:ph type="sldImg"/>
          </p:nvPr>
        </p:nvSpPr>
        <p:spPr>
          <a:ln/>
        </p:spPr>
      </p:sp>
      <p:sp>
        <p:nvSpPr>
          <p:cNvPr id="23554" name="Rectangle 3"/>
          <p:cNvSpPr>
            <a:spLocks noGrp="1" noChangeArrowheads="1"/>
          </p:cNvSpPr>
          <p:nvPr>
            <p:ph type="body" idx="1"/>
          </p:nvPr>
        </p:nvSpPr>
        <p:spPr>
          <a:noFill/>
          <a:ln w="9525"/>
        </p:spPr>
        <p:txBody>
          <a:bodyPr/>
          <a:lstStyle/>
          <a:p>
            <a:pPr>
              <a:lnSpc>
                <a:spcPct val="150000"/>
              </a:lnSpc>
            </a:pPr>
            <a:r>
              <a:rPr lang="en-US" sz="1800" dirty="0" smtClean="0">
                <a:latin typeface="Arial" pitchFamily="34" charset="0"/>
              </a:rPr>
              <a:t>Staff’s analysis and input to the Committee’s final decision requires that staff seek input from agencies at the local, state and federal levels.  </a:t>
            </a:r>
          </a:p>
          <a:p>
            <a:pPr>
              <a:lnSpc>
                <a:spcPct val="150000"/>
              </a:lnSpc>
            </a:pPr>
            <a:endParaRPr lang="en-US" sz="1800" dirty="0" smtClean="0">
              <a:latin typeface="Arial" pitchFamily="34" charset="0"/>
            </a:endParaRPr>
          </a:p>
          <a:p>
            <a:pPr>
              <a:lnSpc>
                <a:spcPct val="150000"/>
              </a:lnSpc>
            </a:pPr>
            <a:r>
              <a:rPr lang="en-US" sz="1800" dirty="0" smtClean="0">
                <a:latin typeface="Arial" pitchFamily="34" charset="0"/>
              </a:rPr>
              <a:t>Staff’s participation with these agencies assists us in identifying issues, environmental impacts and appropriate mitigation measures.</a:t>
            </a:r>
          </a:p>
          <a:p>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931573" y="4236744"/>
            <a:ext cx="5121857" cy="4353202"/>
          </a:xfrm>
        </p:spPr>
        <p:txBody>
          <a:bodyPr>
            <a:noAutofit/>
          </a:bodyPr>
          <a:lstStyle/>
          <a:p>
            <a:pPr>
              <a:spcBef>
                <a:spcPts val="0"/>
              </a:spcBef>
            </a:pPr>
            <a:r>
              <a:rPr lang="en-US" sz="1500" dirty="0" smtClean="0">
                <a:latin typeface="Arial" pitchFamily="34" charset="0"/>
              </a:rPr>
              <a:t>RR slide</a:t>
            </a:r>
            <a:endParaRPr lang="en-US" sz="15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Rot="1" noChangeAspect="1" noChangeArrowheads="1" noTextEdit="1"/>
          </p:cNvSpPr>
          <p:nvPr>
            <p:ph type="sldImg"/>
          </p:nvPr>
        </p:nvSpPr>
        <p:spPr>
          <a:ln/>
        </p:spPr>
      </p:sp>
      <p:sp>
        <p:nvSpPr>
          <p:cNvPr id="40962" name="Rectangle 3"/>
          <p:cNvSpPr>
            <a:spLocks noGrp="1" noChangeArrowheads="1"/>
          </p:cNvSpPr>
          <p:nvPr>
            <p:ph type="body" idx="1"/>
          </p:nvPr>
        </p:nvSpPr>
        <p:spPr>
          <a:noFill/>
          <a:ln w="9525"/>
        </p:spPr>
        <p:txBody>
          <a:bodyPr/>
          <a:lstStyle/>
          <a:p>
            <a:pPr>
              <a:spcBef>
                <a:spcPts val="0"/>
              </a:spcBef>
              <a:buFont typeface="Arial" pitchFamily="34" charset="0"/>
              <a:buChar char="•"/>
            </a:pPr>
            <a:r>
              <a:rPr lang="en-US" sz="1400" dirty="0" smtClean="0">
                <a:latin typeface="Arial" pitchFamily="34" charset="0"/>
              </a:rPr>
              <a:t>   Early in the process, Staff develops the </a:t>
            </a:r>
            <a:r>
              <a:rPr lang="en-US" sz="1400" b="1" dirty="0" smtClean="0">
                <a:latin typeface="Arial" pitchFamily="34" charset="0"/>
              </a:rPr>
              <a:t>Issues Identification Report</a:t>
            </a:r>
            <a:r>
              <a:rPr lang="en-US" sz="1400" dirty="0" smtClean="0">
                <a:latin typeface="Arial" pitchFamily="34" charset="0"/>
              </a:rPr>
              <a:t>.  This report was docketed and issued on August 31</a:t>
            </a:r>
            <a:r>
              <a:rPr lang="en-US" sz="1400" baseline="30000" dirty="0" smtClean="0">
                <a:latin typeface="Arial" pitchFamily="34" charset="0"/>
              </a:rPr>
              <a:t>st</a:t>
            </a:r>
            <a:r>
              <a:rPr lang="en-US" sz="1400" dirty="0" smtClean="0">
                <a:latin typeface="Arial" pitchFamily="34" charset="0"/>
              </a:rPr>
              <a:t>.  </a:t>
            </a:r>
          </a:p>
          <a:p>
            <a:pPr>
              <a:spcBef>
                <a:spcPts val="0"/>
              </a:spcBef>
              <a:buFont typeface="Arial" pitchFamily="34" charset="0"/>
              <a:buNone/>
            </a:pPr>
            <a:endParaRPr lang="en-US" sz="1400" dirty="0" smtClean="0">
              <a:latin typeface="Arial" pitchFamily="34" charset="0"/>
            </a:endParaRPr>
          </a:p>
          <a:p>
            <a:pPr>
              <a:spcBef>
                <a:spcPts val="0"/>
              </a:spcBef>
              <a:buFont typeface="Arial" pitchFamily="34" charset="0"/>
              <a:buChar char="•"/>
            </a:pPr>
            <a:r>
              <a:rPr lang="en-US" sz="1400" dirty="0" smtClean="0">
                <a:latin typeface="Arial" pitchFamily="34" charset="0"/>
              </a:rPr>
              <a:t>   The purpose of the report is to inform the applicant, project participants and the Committee of potential issues staff finds relating to the project.  </a:t>
            </a:r>
          </a:p>
          <a:p>
            <a:pPr>
              <a:spcBef>
                <a:spcPts val="0"/>
              </a:spcBef>
              <a:buFont typeface="Arial" pitchFamily="34" charset="0"/>
              <a:buNone/>
            </a:pPr>
            <a:endParaRPr lang="en-US" sz="1400" dirty="0" smtClean="0">
              <a:latin typeface="Arial" pitchFamily="34" charset="0"/>
            </a:endParaRPr>
          </a:p>
          <a:p>
            <a:pPr>
              <a:spcBef>
                <a:spcPts val="0"/>
              </a:spcBef>
              <a:buFont typeface="Arial" pitchFamily="34" charset="0"/>
              <a:buChar char="•"/>
            </a:pPr>
            <a:r>
              <a:rPr lang="en-US" sz="1400" dirty="0" smtClean="0">
                <a:latin typeface="Arial" pitchFamily="34" charset="0"/>
              </a:rPr>
              <a:t>   In</a:t>
            </a:r>
            <a:r>
              <a:rPr lang="en-US" sz="1400" baseline="0" dirty="0" smtClean="0">
                <a:latin typeface="Arial" pitchFamily="34" charset="0"/>
              </a:rPr>
              <a:t> addition, the Issues ID Report</a:t>
            </a:r>
            <a:r>
              <a:rPr lang="en-US" sz="1400" dirty="0" smtClean="0">
                <a:latin typeface="Arial" pitchFamily="34" charset="0"/>
              </a:rPr>
              <a:t> provides focus on the important topics that may affect the project and staff’s analysis of the project.</a:t>
            </a:r>
          </a:p>
          <a:p>
            <a:pPr>
              <a:spcBef>
                <a:spcPts val="0"/>
              </a:spcBef>
            </a:pPr>
            <a:endParaRPr lang="en-US" sz="1400" dirty="0" smtClean="0">
              <a:latin typeface="Arial" pitchFamily="34" charset="0"/>
            </a:endParaRPr>
          </a:p>
          <a:p>
            <a:pPr>
              <a:spcBef>
                <a:spcPts val="0"/>
              </a:spcBef>
              <a:buFont typeface="Arial" pitchFamily="34" charset="0"/>
              <a:buChar char="•"/>
            </a:pPr>
            <a:r>
              <a:rPr lang="en-US" sz="1400" dirty="0" smtClean="0">
                <a:latin typeface="Arial" pitchFamily="34" charset="0"/>
              </a:rPr>
              <a:t>   The criteria staff uses for determining whether something is identified as an issue include:</a:t>
            </a:r>
          </a:p>
          <a:p>
            <a:pPr marL="228600" indent="-228600">
              <a:spcBef>
                <a:spcPts val="0"/>
              </a:spcBef>
              <a:buFontTx/>
              <a:buChar char="-"/>
            </a:pPr>
            <a:r>
              <a:rPr lang="en-US" sz="1400" dirty="0" smtClean="0">
                <a:latin typeface="Arial" pitchFamily="34" charset="0"/>
              </a:rPr>
              <a:t>The potential for any significant impacts that might be difficult to mitigate</a:t>
            </a:r>
          </a:p>
          <a:p>
            <a:pPr marL="228600" indent="-228600">
              <a:spcBef>
                <a:spcPts val="0"/>
              </a:spcBef>
              <a:buFontTx/>
              <a:buChar char="-"/>
            </a:pPr>
            <a:r>
              <a:rPr lang="en-US" sz="1400" dirty="0" smtClean="0">
                <a:latin typeface="Arial" pitchFamily="34" charset="0"/>
              </a:rPr>
              <a:t>Non-compliance with laws, ordinances, regulations, and standards</a:t>
            </a:r>
          </a:p>
          <a:p>
            <a:pPr marL="228600" indent="-228600">
              <a:lnSpc>
                <a:spcPct val="150000"/>
              </a:lnSpc>
              <a:spcBef>
                <a:spcPts val="0"/>
              </a:spcBef>
            </a:pPr>
            <a:r>
              <a:rPr lang="en-US" sz="1400" dirty="0" smtClean="0">
                <a:latin typeface="Arial" pitchFamily="34" charset="0"/>
              </a:rPr>
              <a:t>-  Or if there is a conflict that could affect the schedule.</a:t>
            </a:r>
          </a:p>
          <a:p>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dirty="0" smtClean="0"/>
              <a:t>For the purpose of this report, staff has identified the following issues:</a:t>
            </a:r>
          </a:p>
          <a:p>
            <a:endParaRPr lang="en-US" sz="1600" dirty="0" smtClean="0"/>
          </a:p>
          <a:p>
            <a:pPr lvl="1">
              <a:buFont typeface="Arial" pitchFamily="34" charset="0"/>
              <a:buChar char="•"/>
            </a:pPr>
            <a:r>
              <a:rPr lang="en-US" sz="1600" dirty="0" smtClean="0"/>
              <a:t>  Alternatives</a:t>
            </a:r>
          </a:p>
          <a:p>
            <a:pPr lvl="1">
              <a:buFont typeface="Arial" pitchFamily="34" charset="0"/>
              <a:buChar char="•"/>
            </a:pPr>
            <a:r>
              <a:rPr lang="en-US" sz="1600" dirty="0" smtClean="0"/>
              <a:t>  Transmission System Engineering</a:t>
            </a:r>
          </a:p>
          <a:p>
            <a:pPr lvl="1">
              <a:buFont typeface="Arial" pitchFamily="34" charset="0"/>
              <a:buChar char="•"/>
            </a:pPr>
            <a:r>
              <a:rPr lang="en-US" sz="1600" dirty="0" smtClean="0"/>
              <a:t>  Waste Management</a:t>
            </a:r>
          </a:p>
          <a:p>
            <a:pPr lvl="1">
              <a:buFont typeface="Arial" pitchFamily="34" charset="0"/>
              <a:buChar char="•"/>
            </a:pPr>
            <a:r>
              <a:rPr lang="en-US" sz="1600" dirty="0" smtClean="0"/>
              <a:t>  California Coastal Commission Issues</a:t>
            </a:r>
            <a:endParaRPr lang="en-US" sz="16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a:spcBef>
                <a:spcPts val="0"/>
              </a:spcBef>
            </a:pPr>
            <a:r>
              <a:rPr lang="en-US" sz="1600" dirty="0" smtClean="0">
                <a:latin typeface="Arial" pitchFamily="34" charset="0"/>
              </a:rPr>
              <a:t>Staff prepared and submitted a proposed schedule on August 31.</a:t>
            </a:r>
          </a:p>
          <a:p>
            <a:pPr>
              <a:spcBef>
                <a:spcPts val="0"/>
              </a:spcBef>
            </a:pPr>
            <a:endParaRPr lang="en-US" sz="1600" dirty="0" smtClean="0">
              <a:latin typeface="Arial" pitchFamily="34" charset="0"/>
            </a:endParaRPr>
          </a:p>
          <a:p>
            <a:pPr>
              <a:spcBef>
                <a:spcPts val="0"/>
              </a:spcBef>
            </a:pPr>
            <a:r>
              <a:rPr lang="en-US" sz="1600" dirty="0" smtClean="0">
                <a:latin typeface="Arial" pitchFamily="34" charset="0"/>
              </a:rPr>
              <a:t>The proposed schedule is subject to several external factors including:</a:t>
            </a:r>
          </a:p>
          <a:p>
            <a:pPr>
              <a:spcBef>
                <a:spcPts val="0"/>
              </a:spcBef>
            </a:pPr>
            <a:r>
              <a:rPr lang="en-US" sz="1600" dirty="0" smtClean="0">
                <a:latin typeface="Arial" pitchFamily="34" charset="0"/>
              </a:rPr>
              <a:t>	-   staff’s ability to meet schedule deadlines</a:t>
            </a:r>
          </a:p>
          <a:p>
            <a:pPr>
              <a:spcBef>
                <a:spcPts val="0"/>
              </a:spcBef>
            </a:pPr>
            <a:r>
              <a:rPr lang="en-US" sz="1600" dirty="0" smtClean="0">
                <a:latin typeface="Arial" pitchFamily="34" charset="0"/>
              </a:rPr>
              <a:t>	-   the applicant’s timely response to information requests</a:t>
            </a:r>
          </a:p>
          <a:p>
            <a:pPr>
              <a:spcBef>
                <a:spcPts val="0"/>
              </a:spcBef>
            </a:pPr>
            <a:r>
              <a:rPr lang="en-US" sz="1600" dirty="0" smtClean="0">
                <a:latin typeface="Arial" pitchFamily="34" charset="0"/>
              </a:rPr>
              <a:t>	-   required actions or comments by associated agencies</a:t>
            </a:r>
          </a:p>
          <a:p>
            <a:pPr>
              <a:spcBef>
                <a:spcPts val="0"/>
              </a:spcBef>
            </a:pPr>
            <a:r>
              <a:rPr lang="en-US" sz="1600" dirty="0" smtClean="0">
                <a:latin typeface="Arial" pitchFamily="34" charset="0"/>
              </a:rPr>
              <a:t>	-</a:t>
            </a:r>
            <a:r>
              <a:rPr lang="en-US" sz="1600" baseline="0" dirty="0" smtClean="0">
                <a:latin typeface="Arial" pitchFamily="34" charset="0"/>
              </a:rPr>
              <a:t>   resolution of the identified issues</a:t>
            </a:r>
            <a:endParaRPr lang="en-US" sz="1600" dirty="0" smtClean="0">
              <a:latin typeface="Arial" pitchFamily="34" charset="0"/>
            </a:endParaRPr>
          </a:p>
          <a:p>
            <a:pPr>
              <a:spcBef>
                <a:spcPts val="0"/>
              </a:spcBef>
            </a:pPr>
            <a:endParaRPr lang="en-US" sz="1600" dirty="0" smtClean="0">
              <a:latin typeface="Arial" pitchFamily="34" charset="0"/>
            </a:endParaRPr>
          </a:p>
          <a:p>
            <a:pPr>
              <a:spcBef>
                <a:spcPts val="0"/>
              </a:spcBef>
            </a:pPr>
            <a:r>
              <a:rPr lang="en-US" sz="1600" dirty="0" smtClean="0">
                <a:latin typeface="Arial" pitchFamily="34" charset="0"/>
              </a:rPr>
              <a:t>The Committee will review this schedule and issue a Scheduling Order, usually several weeks after the Informational Hearing and Site Visit which will include the official</a:t>
            </a:r>
            <a:r>
              <a:rPr lang="en-US" sz="1600" baseline="0" dirty="0" smtClean="0">
                <a:latin typeface="Arial" pitchFamily="34" charset="0"/>
              </a:rPr>
              <a:t> project schedule and additional instructions or comments.</a:t>
            </a:r>
            <a:endParaRPr lang="en-US" sz="1600" dirty="0" smtClean="0">
              <a:latin typeface="Arial" pitchFamily="34" charset="0"/>
            </a:endParaRPr>
          </a:p>
          <a:p>
            <a:pPr>
              <a:lnSpc>
                <a:spcPct val="150000"/>
              </a:lnSpc>
              <a:spcBef>
                <a:spcPts val="0"/>
              </a:spcBef>
            </a:pPr>
            <a:endParaRPr lang="en-US" dirty="0" smtClean="0">
              <a:latin typeface="Arial" pitchFamily="34" charset="0"/>
            </a:endParaRPr>
          </a:p>
          <a:p>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xfrm>
            <a:off x="303695" y="4410393"/>
            <a:ext cx="6301685" cy="4416733"/>
          </a:xfrm>
          <a:noFill/>
          <a:ln w="9525"/>
        </p:spPr>
        <p:txBody>
          <a:bodyPr/>
          <a:lstStyle/>
          <a:p>
            <a:pPr>
              <a:lnSpc>
                <a:spcPct val="150000"/>
              </a:lnSpc>
              <a:spcBef>
                <a:spcPts val="0"/>
              </a:spcBef>
            </a:pPr>
            <a:r>
              <a:rPr lang="en-US" sz="1400" dirty="0" smtClean="0">
                <a:latin typeface="Arial" pitchFamily="34" charset="0"/>
              </a:rPr>
              <a:t>If the project has been granted a license by the Energy Commission, the project moves into Post-Licensing activities with oversight by the Compliance Project Manager at the Energy Commission.</a:t>
            </a:r>
          </a:p>
          <a:p>
            <a:pPr>
              <a:spcBef>
                <a:spcPts val="0"/>
              </a:spcBef>
            </a:pPr>
            <a:endParaRPr lang="en-US" sz="1400" dirty="0" smtClean="0">
              <a:latin typeface="Arial" pitchFamily="34" charset="0"/>
            </a:endParaRPr>
          </a:p>
          <a:p>
            <a:pPr>
              <a:lnSpc>
                <a:spcPct val="150000"/>
              </a:lnSpc>
              <a:spcBef>
                <a:spcPts val="0"/>
              </a:spcBef>
            </a:pPr>
            <a:r>
              <a:rPr lang="en-US" sz="1400" dirty="0" smtClean="0">
                <a:latin typeface="Arial" pitchFamily="34" charset="0"/>
              </a:rPr>
              <a:t>Most projects include a number of conditions of certification that must be met before ground-breaking activity occurs, and during construction, operation and decommissioning of the project.</a:t>
            </a:r>
          </a:p>
          <a:p>
            <a:pPr>
              <a:spcBef>
                <a:spcPts val="0"/>
              </a:spcBef>
            </a:pPr>
            <a:endParaRPr lang="en-US" sz="1400" dirty="0" smtClean="0">
              <a:latin typeface="Arial" pitchFamily="34" charset="0"/>
            </a:endParaRPr>
          </a:p>
          <a:p>
            <a:pPr>
              <a:lnSpc>
                <a:spcPct val="150000"/>
              </a:lnSpc>
              <a:spcBef>
                <a:spcPts val="0"/>
              </a:spcBef>
            </a:pPr>
            <a:r>
              <a:rPr lang="en-US" sz="1400" dirty="0" smtClean="0">
                <a:latin typeface="Arial" pitchFamily="34" charset="0"/>
              </a:rPr>
              <a:t>It is the responsibility of the Compliance Project Manager to work closely with the applicant to meet these conditions of certification once the project has been approved. </a:t>
            </a:r>
          </a:p>
          <a:p>
            <a:pPr>
              <a:lnSpc>
                <a:spcPct val="150000"/>
              </a:lnSpc>
              <a:spcBef>
                <a:spcPts val="0"/>
              </a:spcBef>
            </a:pPr>
            <a:endParaRPr lang="en-US" sz="1400" dirty="0" smtClean="0">
              <a:latin typeface="Arial" pitchFamily="34" charset="0"/>
            </a:endParaRPr>
          </a:p>
          <a:p>
            <a:pPr>
              <a:lnSpc>
                <a:spcPct val="150000"/>
              </a:lnSpc>
              <a:spcBef>
                <a:spcPts val="0"/>
              </a:spcBef>
            </a:pPr>
            <a:r>
              <a:rPr lang="en-US" sz="1400" dirty="0" smtClean="0">
                <a:latin typeface="Arial" pitchFamily="34" charset="0"/>
              </a:rPr>
              <a:t>The Compliance Project Manager also oversees the work of the Commission’s delegate Chief Building Official, who approves</a:t>
            </a:r>
            <a:r>
              <a:rPr lang="en-US" sz="1400" baseline="0" dirty="0" smtClean="0">
                <a:latin typeface="Arial" pitchFamily="34" charset="0"/>
              </a:rPr>
              <a:t> plans and inspects all project construction.</a:t>
            </a:r>
            <a:endParaRPr lang="en-US" sz="1400" dirty="0"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031"/>
          <p:cNvSpPr>
            <a:spLocks noGrp="1" noChangeArrowheads="1"/>
          </p:cNvSpPr>
          <p:nvPr>
            <p:ph type="sldNum" sz="quarter" idx="5"/>
          </p:nvPr>
        </p:nvSpPr>
        <p:spPr>
          <a:xfrm>
            <a:off x="3956051" y="8818563"/>
            <a:ext cx="3027363" cy="463550"/>
          </a:xfrm>
          <a:prstGeom prst="rect">
            <a:avLst/>
          </a:prstGeom>
          <a:noFill/>
        </p:spPr>
        <p:txBody>
          <a:bodyPr lIns="91430" tIns="45715" rIns="91430" bIns="45715"/>
          <a:lstStyle/>
          <a:p>
            <a:fld id="{9E278752-CC98-4BAF-B01A-1BC51B572F7F}" type="slidenum">
              <a:rPr lang="en-US" smtClean="0">
                <a:latin typeface="Myriad Pro"/>
                <a:ea typeface="ＭＳ Ｐゴシック"/>
                <a:cs typeface="ＭＳ Ｐゴシック"/>
              </a:rPr>
              <a:pPr/>
              <a:t>19</a:t>
            </a:fld>
            <a:endParaRPr lang="en-US" smtClean="0">
              <a:latin typeface="Myriad Pro"/>
              <a:ea typeface="ＭＳ Ｐゴシック"/>
              <a:cs typeface="ＭＳ Ｐゴシック"/>
            </a:endParaRPr>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dirty="0" smtClean="0">
              <a:latin typeface="Arial" pitchFamily="34" charset="0"/>
              <a:ea typeface="ＭＳ Ｐゴシック"/>
              <a:cs typeface="ＭＳ Ｐゴシック"/>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031"/>
          <p:cNvSpPr>
            <a:spLocks noGrp="1" noChangeArrowheads="1"/>
          </p:cNvSpPr>
          <p:nvPr>
            <p:ph type="sldNum" sz="quarter" idx="5"/>
          </p:nvPr>
        </p:nvSpPr>
        <p:spPr>
          <a:xfrm>
            <a:off x="3956051" y="8818563"/>
            <a:ext cx="3027363" cy="463550"/>
          </a:xfrm>
          <a:prstGeom prst="rect">
            <a:avLst/>
          </a:prstGeom>
          <a:noFill/>
        </p:spPr>
        <p:txBody>
          <a:bodyPr lIns="91430" tIns="45715" rIns="91430" bIns="45715"/>
          <a:lstStyle/>
          <a:p>
            <a:fld id="{CA752DF8-E699-4CC3-89B4-7DA0E3F17925}" type="slidenum">
              <a:rPr lang="en-US" smtClean="0">
                <a:latin typeface="Myriad Pro"/>
                <a:ea typeface="ＭＳ Ｐゴシック"/>
                <a:cs typeface="ＭＳ Ｐゴシック"/>
              </a:rPr>
              <a:pPr/>
              <a:t>20</a:t>
            </a:fld>
            <a:endParaRPr lang="en-US" smtClean="0">
              <a:latin typeface="Myriad Pro"/>
              <a:ea typeface="ＭＳ Ｐゴシック"/>
              <a:cs typeface="ＭＳ Ｐゴシック"/>
            </a:endParaRPr>
          </a:p>
        </p:txBody>
      </p:sp>
      <p:sp>
        <p:nvSpPr>
          <p:cNvPr id="14339" name="Rectangle 1026"/>
          <p:cNvSpPr>
            <a:spLocks noGrp="1" noRot="1" noChangeAspect="1" noChangeArrowheads="1" noTextEdit="1"/>
          </p:cNvSpPr>
          <p:nvPr>
            <p:ph type="sldImg"/>
          </p:nvPr>
        </p:nvSpPr>
        <p:spPr>
          <a:ln/>
        </p:spPr>
      </p:sp>
      <p:sp>
        <p:nvSpPr>
          <p:cNvPr id="14340" name="Rectangle 1027"/>
          <p:cNvSpPr>
            <a:spLocks noGrp="1" noChangeArrowheads="1"/>
          </p:cNvSpPr>
          <p:nvPr>
            <p:ph type="body" idx="1"/>
          </p:nvPr>
        </p:nvSpPr>
        <p:spPr>
          <a:noFill/>
          <a:ln/>
        </p:spPr>
        <p:txBody>
          <a:bodyPr/>
          <a:lstStyle/>
          <a:p>
            <a:pPr eaLnBrk="1" hangingPunct="1"/>
            <a:r>
              <a:rPr lang="en-US" dirty="0" smtClean="0">
                <a:latin typeface="Arial" pitchFamily="34" charset="0"/>
                <a:ea typeface="ＭＳ Ｐゴシック"/>
                <a:cs typeface="ＭＳ Ｐゴシック"/>
              </a:rPr>
              <a:t>Three main responsibilities</a:t>
            </a:r>
          </a:p>
          <a:p>
            <a:pPr eaLnBrk="1" hangingPunct="1"/>
            <a:endParaRPr lang="en-US" dirty="0" smtClean="0">
              <a:latin typeface="Arial" pitchFamily="34" charset="0"/>
              <a:ea typeface="ＭＳ Ｐゴシック"/>
              <a:cs typeface="ＭＳ Ｐゴシック"/>
            </a:endParaRPr>
          </a:p>
          <a:p>
            <a:pPr eaLnBrk="1" hangingPunct="1"/>
            <a:r>
              <a:rPr lang="en-US" dirty="0" smtClean="0">
                <a:latin typeface="Arial" pitchFamily="34" charset="0"/>
                <a:ea typeface="ＭＳ Ｐゴシック"/>
                <a:cs typeface="ＭＳ Ｐゴシック"/>
              </a:rPr>
              <a:t>PAO</a:t>
            </a:r>
            <a:r>
              <a:rPr lang="en-US" baseline="0" dirty="0" smtClean="0">
                <a:latin typeface="Arial" pitchFamily="34" charset="0"/>
                <a:ea typeface="ＭＳ Ｐゴシック"/>
                <a:cs typeface="ＭＳ Ｐゴシック"/>
              </a:rPr>
              <a:t> a</a:t>
            </a:r>
            <a:r>
              <a:rPr lang="en-US" dirty="0" smtClean="0">
                <a:latin typeface="Arial" pitchFamily="34" charset="0"/>
                <a:ea typeface="ＭＳ Ｐゴシック"/>
                <a:cs typeface="ＭＳ Ｐゴシック"/>
              </a:rPr>
              <a:t>ssists</a:t>
            </a:r>
            <a:r>
              <a:rPr lang="en-US" baseline="0" dirty="0" smtClean="0">
                <a:latin typeface="Arial" pitchFamily="34" charset="0"/>
                <a:ea typeface="ＭＳ Ｐゴシック"/>
                <a:cs typeface="ＭＳ Ｐゴシック"/>
              </a:rPr>
              <a:t> in successful participation through making comments (blue cards), translation services, and outreach to different groups.  PAO does not mean legal advocacy.</a:t>
            </a:r>
            <a:endParaRPr lang="en-US" dirty="0" smtClean="0">
              <a:latin typeface="Arial" pitchFamily="34" charset="0"/>
              <a:ea typeface="ＭＳ Ｐゴシック"/>
              <a:cs typeface="ＭＳ Ｐゴシック"/>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a:ln/>
        </p:spPr>
      </p:sp>
      <p:sp>
        <p:nvSpPr>
          <p:cNvPr id="15363" name="Notes Placeholder 2"/>
          <p:cNvSpPr>
            <a:spLocks noGrp="1"/>
          </p:cNvSpPr>
          <p:nvPr>
            <p:ph type="body" idx="1"/>
          </p:nvPr>
        </p:nvSpPr>
        <p:spPr>
          <a:noFill/>
          <a:ln/>
        </p:spPr>
        <p:txBody>
          <a:bodyPr/>
          <a:lstStyle/>
          <a:p>
            <a:endParaRPr lang="en-US" dirty="0" smtClean="0">
              <a:latin typeface="Arial" pitchFamily="34" charset="0"/>
              <a:ea typeface="ＭＳ Ｐゴシック"/>
              <a:cs typeface="ＭＳ Ｐゴシック"/>
            </a:endParaRPr>
          </a:p>
        </p:txBody>
      </p:sp>
      <p:sp>
        <p:nvSpPr>
          <p:cNvPr id="15364" name="Slide Number Placeholder 3"/>
          <p:cNvSpPr>
            <a:spLocks noGrp="1"/>
          </p:cNvSpPr>
          <p:nvPr>
            <p:ph type="sldNum" sz="quarter" idx="5"/>
          </p:nvPr>
        </p:nvSpPr>
        <p:spPr>
          <a:xfrm>
            <a:off x="3956051" y="8818563"/>
            <a:ext cx="3027363" cy="463550"/>
          </a:xfrm>
          <a:prstGeom prst="rect">
            <a:avLst/>
          </a:prstGeom>
          <a:noFill/>
        </p:spPr>
        <p:txBody>
          <a:bodyPr lIns="91430" tIns="45715" rIns="91430" bIns="45715"/>
          <a:lstStyle/>
          <a:p>
            <a:fld id="{627C3EF7-F1B2-42D8-89AB-27644BF51132}" type="slidenum">
              <a:rPr lang="en-US" smtClean="0">
                <a:latin typeface="Myriad Pro"/>
                <a:ea typeface="ＭＳ Ｐゴシック"/>
                <a:cs typeface="ＭＳ Ｐゴシック"/>
              </a:rPr>
              <a:pPr/>
              <a:t>21</a:t>
            </a:fld>
            <a:endParaRPr lang="en-US" smtClean="0">
              <a:latin typeface="Myriad Pro"/>
              <a:ea typeface="ＭＳ Ｐゴシック"/>
              <a:cs typeface="ＭＳ Ｐゴシック"/>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031"/>
          <p:cNvSpPr>
            <a:spLocks noGrp="1" noChangeArrowheads="1"/>
          </p:cNvSpPr>
          <p:nvPr>
            <p:ph type="sldNum" sz="quarter" idx="5"/>
          </p:nvPr>
        </p:nvSpPr>
        <p:spPr>
          <a:xfrm>
            <a:off x="3956051" y="8818563"/>
            <a:ext cx="3027363" cy="463550"/>
          </a:xfrm>
          <a:prstGeom prst="rect">
            <a:avLst/>
          </a:prstGeom>
          <a:noFill/>
        </p:spPr>
        <p:txBody>
          <a:bodyPr lIns="91430" tIns="45715" rIns="91430" bIns="45715"/>
          <a:lstStyle/>
          <a:p>
            <a:fld id="{B174DB1D-104D-424E-B3D8-40B82A3A2B49}" type="slidenum">
              <a:rPr lang="en-US" smtClean="0">
                <a:latin typeface="Myriad Pro"/>
                <a:ea typeface="ＭＳ Ｐゴシック"/>
                <a:cs typeface="ＭＳ Ｐゴシック"/>
              </a:rPr>
              <a:pPr/>
              <a:t>22</a:t>
            </a:fld>
            <a:endParaRPr lang="en-US" smtClean="0">
              <a:latin typeface="Myriad Pro"/>
              <a:ea typeface="ＭＳ Ｐゴシック"/>
              <a:cs typeface="ＭＳ Ｐゴシック"/>
            </a:endParaRPr>
          </a:p>
        </p:txBody>
      </p:sp>
      <p:sp>
        <p:nvSpPr>
          <p:cNvPr id="16387" name="Rectangle 1026"/>
          <p:cNvSpPr>
            <a:spLocks noGrp="1" noRot="1" noChangeAspect="1" noChangeArrowheads="1" noTextEdit="1"/>
          </p:cNvSpPr>
          <p:nvPr>
            <p:ph type="sldImg"/>
          </p:nvPr>
        </p:nvSpPr>
        <p:spPr>
          <a:ln/>
        </p:spPr>
      </p:sp>
      <p:sp>
        <p:nvSpPr>
          <p:cNvPr id="16388" name="Rectangle 1027"/>
          <p:cNvSpPr>
            <a:spLocks noGrp="1" noChangeArrowheads="1"/>
          </p:cNvSpPr>
          <p:nvPr>
            <p:ph type="body" idx="1"/>
          </p:nvPr>
        </p:nvSpPr>
        <p:spPr>
          <a:noFill/>
          <a:ln/>
        </p:spPr>
        <p:txBody>
          <a:bodyPr/>
          <a:lstStyle/>
          <a:p>
            <a:pPr eaLnBrk="1" hangingPunct="1"/>
            <a:endParaRPr lang="en-US" dirty="0" smtClean="0">
              <a:latin typeface="Arial" pitchFamily="34" charset="0"/>
              <a:ea typeface="ＭＳ Ｐゴシック"/>
              <a:cs typeface="ＭＳ Ｐゴシック"/>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031"/>
          <p:cNvSpPr>
            <a:spLocks noGrp="1" noChangeArrowheads="1"/>
          </p:cNvSpPr>
          <p:nvPr>
            <p:ph type="sldNum" sz="quarter" idx="5"/>
          </p:nvPr>
        </p:nvSpPr>
        <p:spPr>
          <a:xfrm>
            <a:off x="3956051" y="8818563"/>
            <a:ext cx="3027363" cy="463550"/>
          </a:xfrm>
          <a:prstGeom prst="rect">
            <a:avLst/>
          </a:prstGeom>
          <a:noFill/>
        </p:spPr>
        <p:txBody>
          <a:bodyPr lIns="91430" tIns="45715" rIns="91430" bIns="45715"/>
          <a:lstStyle/>
          <a:p>
            <a:fld id="{B174DB1D-104D-424E-B3D8-40B82A3A2B49}" type="slidenum">
              <a:rPr lang="en-US" smtClean="0">
                <a:latin typeface="Myriad Pro"/>
                <a:ea typeface="ＭＳ Ｐゴシック"/>
                <a:cs typeface="ＭＳ Ｐゴシック"/>
              </a:rPr>
              <a:pPr/>
              <a:t>23</a:t>
            </a:fld>
            <a:endParaRPr lang="en-US" smtClean="0">
              <a:latin typeface="Myriad Pro"/>
              <a:ea typeface="ＭＳ Ｐゴシック"/>
              <a:cs typeface="ＭＳ Ｐゴシック"/>
            </a:endParaRPr>
          </a:p>
        </p:txBody>
      </p:sp>
      <p:sp>
        <p:nvSpPr>
          <p:cNvPr id="16387" name="Rectangle 1026"/>
          <p:cNvSpPr>
            <a:spLocks noGrp="1" noRot="1" noChangeAspect="1" noChangeArrowheads="1" noTextEdit="1"/>
          </p:cNvSpPr>
          <p:nvPr>
            <p:ph type="sldImg"/>
          </p:nvPr>
        </p:nvSpPr>
        <p:spPr>
          <a:ln/>
        </p:spPr>
      </p:sp>
      <p:sp>
        <p:nvSpPr>
          <p:cNvPr id="16388" name="Rectangle 1027"/>
          <p:cNvSpPr>
            <a:spLocks noGrp="1" noChangeArrowheads="1"/>
          </p:cNvSpPr>
          <p:nvPr>
            <p:ph type="body" idx="1"/>
          </p:nvPr>
        </p:nvSpPr>
        <p:spPr>
          <a:noFill/>
          <a:ln/>
        </p:spPr>
        <p:txBody>
          <a:bodyPr/>
          <a:lstStyle/>
          <a:p>
            <a:pPr eaLnBrk="1" hangingPunct="1"/>
            <a:endParaRPr lang="en-US" dirty="0" smtClean="0">
              <a:latin typeface="Arial" pitchFamily="34" charset="0"/>
              <a:ea typeface="ＭＳ Ｐゴシック"/>
              <a:cs typeface="ＭＳ Ｐゴシック"/>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031"/>
          <p:cNvSpPr>
            <a:spLocks noGrp="1" noChangeArrowheads="1"/>
          </p:cNvSpPr>
          <p:nvPr>
            <p:ph type="sldNum" sz="quarter" idx="5"/>
          </p:nvPr>
        </p:nvSpPr>
        <p:spPr>
          <a:xfrm>
            <a:off x="3956051" y="8818563"/>
            <a:ext cx="3027363" cy="463550"/>
          </a:xfrm>
          <a:prstGeom prst="rect">
            <a:avLst/>
          </a:prstGeom>
          <a:noFill/>
        </p:spPr>
        <p:txBody>
          <a:bodyPr lIns="91430" tIns="45715" rIns="91430" bIns="45715"/>
          <a:lstStyle/>
          <a:p>
            <a:fld id="{2DBE8E65-D5DC-40CD-9BC2-D56DC0C65F4C}" type="slidenum">
              <a:rPr lang="en-US" smtClean="0">
                <a:latin typeface="Myriad Pro"/>
                <a:ea typeface="ＭＳ Ｐゴシック"/>
                <a:cs typeface="ＭＳ Ｐゴシック"/>
              </a:rPr>
              <a:pPr/>
              <a:t>24</a:t>
            </a:fld>
            <a:endParaRPr lang="en-US" smtClean="0">
              <a:latin typeface="Myriad Pro"/>
              <a:ea typeface="ＭＳ Ｐゴシック"/>
              <a:cs typeface="ＭＳ Ｐゴシック"/>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dirty="0" smtClean="0">
              <a:latin typeface="Arial" pitchFamily="34" charset="0"/>
              <a:ea typeface="ＭＳ Ｐゴシック"/>
              <a:cs typeface="ＭＳ Ｐゴシック"/>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031"/>
          <p:cNvSpPr>
            <a:spLocks noGrp="1" noChangeArrowheads="1"/>
          </p:cNvSpPr>
          <p:nvPr>
            <p:ph type="sldNum" sz="quarter" idx="5"/>
          </p:nvPr>
        </p:nvSpPr>
        <p:spPr>
          <a:xfrm>
            <a:off x="3956051" y="8818563"/>
            <a:ext cx="3027363" cy="463550"/>
          </a:xfrm>
          <a:prstGeom prst="rect">
            <a:avLst/>
          </a:prstGeom>
          <a:noFill/>
        </p:spPr>
        <p:txBody>
          <a:bodyPr lIns="91430" tIns="45715" rIns="91430" bIns="45715"/>
          <a:lstStyle/>
          <a:p>
            <a:fld id="{E080A50D-F8D6-4E72-A926-78F9C9BD79F0}" type="slidenum">
              <a:rPr lang="en-US" smtClean="0">
                <a:latin typeface="Myriad Pro"/>
                <a:ea typeface="ＭＳ Ｐゴシック"/>
                <a:cs typeface="ＭＳ Ｐゴシック"/>
              </a:rPr>
              <a:pPr/>
              <a:t>27</a:t>
            </a:fld>
            <a:endParaRPr lang="en-US" smtClean="0">
              <a:latin typeface="Myriad Pro"/>
              <a:ea typeface="ＭＳ Ｐゴシック"/>
              <a:cs typeface="ＭＳ Ｐゴシック"/>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p:spPr>
        <p:txBody>
          <a:bodyPr/>
          <a:lstStyle/>
          <a:p>
            <a:pPr eaLnBrk="1" hangingPunct="1"/>
            <a:endParaRPr lang="en-US" dirty="0" smtClean="0">
              <a:latin typeface="Arial" pitchFamily="34" charset="0"/>
              <a:ea typeface="ＭＳ Ｐゴシック"/>
              <a:cs typeface="ＭＳ Ｐゴシック"/>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031"/>
          <p:cNvSpPr>
            <a:spLocks noGrp="1" noChangeArrowheads="1"/>
          </p:cNvSpPr>
          <p:nvPr>
            <p:ph type="sldNum" sz="quarter" idx="5"/>
          </p:nvPr>
        </p:nvSpPr>
        <p:spPr>
          <a:xfrm>
            <a:off x="3956051" y="8818563"/>
            <a:ext cx="3027363" cy="463550"/>
          </a:xfrm>
          <a:prstGeom prst="rect">
            <a:avLst/>
          </a:prstGeom>
          <a:noFill/>
        </p:spPr>
        <p:txBody>
          <a:bodyPr lIns="91430" tIns="45715" rIns="91430" bIns="45715"/>
          <a:lstStyle/>
          <a:p>
            <a:fld id="{F0DEB8A9-19F1-4E4A-B6B2-81DCACCDBF10}" type="slidenum">
              <a:rPr lang="en-US" smtClean="0">
                <a:latin typeface="Myriad Pro"/>
                <a:ea typeface="ＭＳ Ｐゴシック"/>
                <a:cs typeface="ＭＳ Ｐゴシック"/>
              </a:rPr>
              <a:pPr/>
              <a:t>28</a:t>
            </a:fld>
            <a:endParaRPr lang="en-US" smtClean="0">
              <a:latin typeface="Myriad Pro"/>
              <a:ea typeface="ＭＳ Ｐゴシック"/>
              <a:cs typeface="ＭＳ Ｐゴシック"/>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dirty="0" smtClean="0">
              <a:latin typeface="Arial" pitchFamily="34" charset="0"/>
              <a:ea typeface="ＭＳ Ｐゴシック"/>
              <a:cs typeface="ＭＳ Ｐゴシック"/>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Rot="1" noChangeAspect="1" noChangeArrowheads="1" noTextEdit="1"/>
          </p:cNvSpPr>
          <p:nvPr>
            <p:ph type="sldImg"/>
          </p:nvPr>
        </p:nvSpPr>
        <p:spPr>
          <a:ln/>
        </p:spPr>
      </p:sp>
      <p:sp>
        <p:nvSpPr>
          <p:cNvPr id="35842" name="Rectangle 3"/>
          <p:cNvSpPr>
            <a:spLocks noGrp="1" noChangeArrowheads="1"/>
          </p:cNvSpPr>
          <p:nvPr>
            <p:ph type="body" idx="1"/>
          </p:nvPr>
        </p:nvSpPr>
        <p:spPr>
          <a:noFill/>
          <a:ln w="9525"/>
        </p:spPr>
        <p:txBody>
          <a:bodyPr/>
          <a:lstStyle/>
          <a:p>
            <a:r>
              <a:rPr lang="en-US" dirty="0" smtClean="0"/>
              <a:t>PAO slide</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ts val="0"/>
              </a:spcBef>
            </a:pPr>
            <a:r>
              <a:rPr lang="en-US" sz="1800" dirty="0" smtClean="0">
                <a:latin typeface="Arial" pitchFamily="34" charset="0"/>
              </a:rPr>
              <a:t>PAO slide</a:t>
            </a:r>
          </a:p>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spcBef>
                <a:spcPct val="20000"/>
              </a:spcBef>
              <a:buClr>
                <a:srgbClr val="3366CC"/>
              </a:buClr>
              <a:buSzPct val="75000"/>
              <a:buFont typeface="Monotype Sorts" pitchFamily="2" charset="2"/>
              <a:buChar char="n"/>
              <a:defRPr/>
            </a:pPr>
            <a:endParaRPr lang="en-US" dirty="0"/>
          </a:p>
        </p:txBody>
      </p:sp>
      <p:sp>
        <p:nvSpPr>
          <p:cNvPr id="5" name="Rectangle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spcBef>
                <a:spcPct val="20000"/>
              </a:spcBef>
              <a:buClr>
                <a:srgbClr val="3366CC"/>
              </a:buClr>
              <a:buSzPct val="75000"/>
              <a:buFont typeface="Monotype Sorts" pitchFamily="2" charset="2"/>
              <a:buChar char="n"/>
              <a:defRPr/>
            </a:pPr>
            <a:endParaRPr lang="en-US" dirty="0"/>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smtClean="0"/>
              <a:t>Click to edit Master title style</a:t>
            </a:r>
            <a:endParaRPr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smtClean="0"/>
              <a:t>Click to edit Master subtitle style</a:t>
            </a:r>
            <a:endParaRPr lang="en-US"/>
          </a:p>
        </p:txBody>
      </p:sp>
      <p:sp>
        <p:nvSpPr>
          <p:cNvPr id="6" name="Date Placeholder 3"/>
          <p:cNvSpPr>
            <a:spLocks noGrp="1"/>
          </p:cNvSpPr>
          <p:nvPr>
            <p:ph type="dt" sz="half" idx="10"/>
          </p:nvPr>
        </p:nvSpPr>
        <p:spPr/>
        <p:txBody>
          <a:bodyPr/>
          <a:lstStyle>
            <a:lvl1pPr>
              <a:defRPr>
                <a:solidFill>
                  <a:schemeClr val="tx1">
                    <a:tint val="95000"/>
                  </a:schemeClr>
                </a:solidFill>
              </a:defRPr>
            </a:lvl1pPr>
          </a:lstStyle>
          <a:p>
            <a:pPr>
              <a:defRPr/>
            </a:pPr>
            <a:fld id="{2A4B732F-4F85-4BF0-92F8-5357BD2B872A}" type="datetimeFigureOut">
              <a:rPr lang="en-US"/>
              <a:pPr>
                <a:defRPr/>
              </a:pPr>
              <a:t>4/24/2014</a:t>
            </a:fld>
            <a:endParaRPr lang="en-US" dirty="0"/>
          </a:p>
        </p:txBody>
      </p:sp>
      <p:sp>
        <p:nvSpPr>
          <p:cNvPr id="7" name="Footer Placeholder 4"/>
          <p:cNvSpPr>
            <a:spLocks noGrp="1"/>
          </p:cNvSpPr>
          <p:nvPr>
            <p:ph type="ftr" sz="quarter" idx="11"/>
          </p:nvPr>
        </p:nvSpPr>
        <p:spPr/>
        <p:txBody>
          <a:bodyPr/>
          <a:lstStyle>
            <a:lvl1pPr>
              <a:defRPr sz="1200">
                <a:solidFill>
                  <a:schemeClr val="tx1">
                    <a:tint val="95000"/>
                  </a:schemeClr>
                </a:solidFill>
              </a:defRPr>
            </a:lvl1pPr>
          </a:lstStyle>
          <a:p>
            <a:pPr>
              <a:defRPr/>
            </a:pPr>
            <a:fld id="{A2B2BAD5-3224-4B1F-8C6C-D6494EA7C84B}" type="slidenum">
              <a:rPr lang="en-US"/>
              <a:pPr>
                <a:defRPr/>
              </a:pPr>
              <a:t>‹#›</a:t>
            </a:fld>
            <a:endParaRPr lang="en-US" dirty="0"/>
          </a:p>
        </p:txBody>
      </p:sp>
      <p:sp>
        <p:nvSpPr>
          <p:cNvPr id="8" name="Slide Number Placeholder 5"/>
          <p:cNvSpPr>
            <a:spLocks noGrp="1"/>
          </p:cNvSpPr>
          <p:nvPr>
            <p:ph type="sldNum" sz="quarter" idx="12"/>
          </p:nvPr>
        </p:nvSpPr>
        <p:spPr/>
        <p:txBody>
          <a:bodyPr/>
          <a:lstStyle>
            <a:lvl1pPr>
              <a:defRPr/>
            </a:lvl1pPr>
          </a:lstStyle>
          <a:p>
            <a:pPr>
              <a:defRPr/>
            </a:pPr>
            <a:fld id="{FC6AB03F-703E-4C8F-9368-FF1BCCC83918}" type="slidenum">
              <a:rPr lang="en-US"/>
              <a:pPr>
                <a:defRPr/>
              </a:pPr>
              <a:t>‹#›</a:t>
            </a:fld>
            <a:endParaRPr lang="en-US" dirty="0"/>
          </a:p>
        </p:txBody>
      </p:sp>
    </p:spTree>
  </p:cSld>
  <p:clrMapOvr>
    <a:overrideClrMapping bg1="dk1" tx1="lt1" bg2="dk2" tx2="lt2" accent1="accent1" accent2="accent2" accent3="accent3" accent4="accent4" accent5="accent5" accent6="accent6" hlink="hlink" folHlink="folHlink"/>
  </p:clrMapOvr>
  <p:transition spd="slow">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lvl1pPr>
              <a:defRPr>
                <a:solidFill>
                  <a:schemeClr val="tx1">
                    <a:tint val="95000"/>
                  </a:schemeClr>
                </a:solidFill>
              </a:defRPr>
            </a:lvl1pPr>
          </a:lstStyle>
          <a:p>
            <a:pPr>
              <a:defRPr/>
            </a:pPr>
            <a:fld id="{07BCF929-7AC3-4524-9E09-0EC7F8BD9C75}" type="datetimeFigureOut">
              <a:rPr lang="en-US"/>
              <a:pPr>
                <a:defRPr/>
              </a:pPr>
              <a:t>4/24/2014</a:t>
            </a:fld>
            <a:endParaRPr lang="en-US" dirty="0"/>
          </a:p>
        </p:txBody>
      </p:sp>
      <p:sp>
        <p:nvSpPr>
          <p:cNvPr id="5" name="Footer Placeholder 4"/>
          <p:cNvSpPr>
            <a:spLocks noGrp="1"/>
          </p:cNvSpPr>
          <p:nvPr>
            <p:ph type="ftr" sz="quarter" idx="11"/>
          </p:nvPr>
        </p:nvSpPr>
        <p:spPr/>
        <p:txBody>
          <a:bodyPr/>
          <a:lstStyle>
            <a:lvl1pPr>
              <a:defRPr sz="1200">
                <a:solidFill>
                  <a:schemeClr val="tx1">
                    <a:tint val="95000"/>
                  </a:schemeClr>
                </a:solidFill>
              </a:defRPr>
            </a:lvl1pPr>
          </a:lstStyle>
          <a:p>
            <a:pPr>
              <a:defRPr/>
            </a:pPr>
            <a:fld id="{202AF028-7377-4558-8BB2-D4DA809FB1A9}" type="slidenum">
              <a:rPr lang="en-US"/>
              <a:pPr>
                <a:defRPr/>
              </a:pPr>
              <a:t>‹#›</a:t>
            </a:fld>
            <a:endParaRPr lang="en-US" dirty="0"/>
          </a:p>
        </p:txBody>
      </p:sp>
      <p:sp>
        <p:nvSpPr>
          <p:cNvPr id="6" name="Slide Number Placeholder 5"/>
          <p:cNvSpPr>
            <a:spLocks noGrp="1"/>
          </p:cNvSpPr>
          <p:nvPr>
            <p:ph type="sldNum" sz="quarter" idx="12"/>
          </p:nvPr>
        </p:nvSpPr>
        <p:spPr>
          <a:xfrm>
            <a:off x="8153400" y="6477000"/>
            <a:ext cx="609600" cy="274638"/>
          </a:xfrm>
        </p:spPr>
        <p:txBody>
          <a:bodyPr/>
          <a:lstStyle>
            <a:lvl1pPr>
              <a:defRPr/>
            </a:lvl1pPr>
          </a:lstStyle>
          <a:p>
            <a:pPr>
              <a:defRPr/>
            </a:pPr>
            <a:fld id="{D167DD3C-8191-4D61-9D93-17493CEDEEF6}" type="slidenum">
              <a:rPr lang="en-US"/>
              <a:pPr>
                <a:defRPr/>
              </a:pPr>
              <a:t>‹#›</a:t>
            </a:fld>
            <a:endParaRPr lang="en-US" dirty="0"/>
          </a:p>
        </p:txBody>
      </p:sp>
    </p:spTree>
  </p:cSld>
  <p:clrMapOvr>
    <a:masterClrMapping/>
  </p:clrMapOvr>
  <p:transition spd="slow">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r>
              <a:rPr lang="en-US" smtClean="0"/>
              <a:t>1</a:t>
            </a:r>
            <a:endParaRPr lang="en-US">
              <a:solidFill>
                <a:schemeClr val="tx2">
                  <a:shade val="90000"/>
                </a:schemeClr>
              </a:solidFill>
            </a:endParaRPr>
          </a:p>
        </p:txBody>
      </p:sp>
    </p:spTree>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spcBef>
                <a:spcPct val="20000"/>
              </a:spcBef>
              <a:buClr>
                <a:srgbClr val="3366CC"/>
              </a:buClr>
              <a:buSzPct val="75000"/>
              <a:buFont typeface="Monotype Sorts" pitchFamily="2" charset="2"/>
              <a:buChar char="n"/>
              <a:defRPr/>
            </a:pPr>
            <a:endParaRPr lang="en-US" dirty="0"/>
          </a:p>
        </p:txBody>
      </p:sp>
      <p:sp>
        <p:nvSpPr>
          <p:cNvPr id="5" name="Rectangle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spcBef>
                <a:spcPct val="20000"/>
              </a:spcBef>
              <a:buClr>
                <a:srgbClr val="3366CC"/>
              </a:buClr>
              <a:buSzPct val="75000"/>
              <a:buFont typeface="Monotype Sorts" pitchFamily="2" charset="2"/>
              <a:buChar char="n"/>
              <a:defRPr/>
            </a:pPr>
            <a:endParaRPr lang="en-US" dirty="0"/>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solidFill>
                  <a:schemeClr val="tx1">
                    <a:tint val="95000"/>
                  </a:schemeClr>
                </a:solidFill>
              </a:defRPr>
            </a:lvl1pPr>
          </a:lstStyle>
          <a:p>
            <a:pPr>
              <a:defRPr/>
            </a:pPr>
            <a:fld id="{B8BD93E8-BC1E-4F2E-9E25-411A9E606494}" type="datetimeFigureOut">
              <a:rPr lang="en-US"/>
              <a:pPr>
                <a:defRPr/>
              </a:pPr>
              <a:t>4/24/2014</a:t>
            </a:fld>
            <a:endParaRPr lang="en-US" dirty="0"/>
          </a:p>
        </p:txBody>
      </p:sp>
      <p:sp>
        <p:nvSpPr>
          <p:cNvPr id="7" name="Footer Placeholder 4"/>
          <p:cNvSpPr>
            <a:spLocks noGrp="1"/>
          </p:cNvSpPr>
          <p:nvPr>
            <p:ph type="ftr" sz="quarter" idx="11"/>
          </p:nvPr>
        </p:nvSpPr>
        <p:spPr/>
        <p:txBody>
          <a:bodyPr/>
          <a:lstStyle>
            <a:lvl1pPr>
              <a:defRPr sz="1200">
                <a:solidFill>
                  <a:schemeClr val="tx1">
                    <a:tint val="95000"/>
                  </a:schemeClr>
                </a:solidFill>
              </a:defRPr>
            </a:lvl1pPr>
          </a:lstStyle>
          <a:p>
            <a:pPr>
              <a:defRPr/>
            </a:pPr>
            <a:fld id="{AFD8A94E-8BB4-4B89-8D02-C304F7B770EF}" type="slidenum">
              <a:rPr lang="en-US"/>
              <a:pPr>
                <a:defRPr/>
              </a:pPr>
              <a:t>‹#›</a:t>
            </a:fld>
            <a:endParaRPr lang="en-US" dirty="0"/>
          </a:p>
        </p:txBody>
      </p:sp>
      <p:sp>
        <p:nvSpPr>
          <p:cNvPr id="8" name="Slide Number Placeholder 5"/>
          <p:cNvSpPr>
            <a:spLocks noGrp="1"/>
          </p:cNvSpPr>
          <p:nvPr>
            <p:ph type="sldNum" sz="quarter" idx="12"/>
          </p:nvPr>
        </p:nvSpPr>
        <p:spPr/>
        <p:txBody>
          <a:bodyPr/>
          <a:lstStyle>
            <a:lvl1pPr>
              <a:defRPr/>
            </a:lvl1pPr>
          </a:lstStyle>
          <a:p>
            <a:pPr>
              <a:defRPr/>
            </a:pPr>
            <a:fld id="{9F68486B-B28F-4C6B-9E34-BE81BF8AA3C8}" type="slidenum">
              <a:rPr lang="en-US"/>
              <a:pPr>
                <a:defRPr/>
              </a:pPr>
              <a:t>‹#›</a:t>
            </a:fld>
            <a:endParaRPr lang="en-US" dirty="0"/>
          </a:p>
        </p:txBody>
      </p:sp>
    </p:spTree>
  </p:cSld>
  <p:clrMapOvr>
    <a:overrideClrMapping bg1="dk1" tx1="lt1" bg2="dk2" tx2="lt2" accent1="accent1" accent2="accent2" accent3="accent3" accent4="accent4" accent5="accent5" accent6="accent6" hlink="hlink" folHlink="folHlink"/>
  </p:clrMapOvr>
  <p:transition spd="slow">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solidFill>
                  <a:schemeClr val="tx1">
                    <a:tint val="95000"/>
                  </a:schemeClr>
                </a:solidFill>
              </a:defRPr>
            </a:lvl1pPr>
          </a:lstStyle>
          <a:p>
            <a:pPr>
              <a:defRPr/>
            </a:pPr>
            <a:fld id="{9F3B6C58-02AD-45F0-A2DF-3031F4A69B90}" type="datetimeFigureOut">
              <a:rPr lang="en-US"/>
              <a:pPr>
                <a:defRPr/>
              </a:pPr>
              <a:t>4/24/2014</a:t>
            </a:fld>
            <a:endParaRPr lang="en-US" dirty="0"/>
          </a:p>
        </p:txBody>
      </p:sp>
      <p:sp>
        <p:nvSpPr>
          <p:cNvPr id="6" name="Footer Placeholder 5"/>
          <p:cNvSpPr>
            <a:spLocks noGrp="1"/>
          </p:cNvSpPr>
          <p:nvPr>
            <p:ph type="ftr" sz="quarter" idx="11"/>
          </p:nvPr>
        </p:nvSpPr>
        <p:spPr/>
        <p:txBody>
          <a:bodyPr/>
          <a:lstStyle>
            <a:lvl1pPr>
              <a:defRPr sz="1200">
                <a:solidFill>
                  <a:schemeClr val="tx1">
                    <a:tint val="95000"/>
                  </a:schemeClr>
                </a:solidFill>
              </a:defRPr>
            </a:lvl1pPr>
          </a:lstStyle>
          <a:p>
            <a:pPr>
              <a:defRPr/>
            </a:pPr>
            <a:fld id="{382AF3A0-33CA-409A-92A9-B57ECE7804FA}" type="slidenum">
              <a:rPr lang="en-US"/>
              <a:pPr>
                <a:defRPr/>
              </a:pPr>
              <a:t>‹#›</a:t>
            </a:fld>
            <a:endParaRPr lang="en-US" dirty="0"/>
          </a:p>
        </p:txBody>
      </p:sp>
      <p:sp>
        <p:nvSpPr>
          <p:cNvPr id="7" name="Slide Number Placeholder 6"/>
          <p:cNvSpPr>
            <a:spLocks noGrp="1"/>
          </p:cNvSpPr>
          <p:nvPr>
            <p:ph type="sldNum" sz="quarter" idx="12"/>
          </p:nvPr>
        </p:nvSpPr>
        <p:spPr/>
        <p:txBody>
          <a:bodyPr/>
          <a:lstStyle>
            <a:lvl1pPr>
              <a:defRPr/>
            </a:lvl1pPr>
          </a:lstStyle>
          <a:p>
            <a:pPr>
              <a:defRPr/>
            </a:pPr>
            <a:fld id="{4C8DACEC-FEBB-48F6-81FC-6D73820A4982}" type="slidenum">
              <a:rPr lang="en-US"/>
              <a:pPr>
                <a:defRPr/>
              </a:pPr>
              <a:t>‹#›</a:t>
            </a:fld>
            <a:endParaRPr lang="en-US" dirty="0"/>
          </a:p>
        </p:txBody>
      </p:sp>
    </p:spTree>
  </p:cSld>
  <p:clrMapOvr>
    <a:masterClrMapping/>
  </p:clrMapOvr>
  <p:transition spd="slow">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solidFill>
                  <a:schemeClr val="tx1">
                    <a:tint val="95000"/>
                  </a:schemeClr>
                </a:solidFill>
              </a:defRPr>
            </a:lvl1pPr>
          </a:lstStyle>
          <a:p>
            <a:pPr>
              <a:defRPr/>
            </a:pPr>
            <a:fld id="{561D54A2-FFC6-4449-BB36-F367FD273503}" type="datetimeFigureOut">
              <a:rPr lang="en-US"/>
              <a:pPr>
                <a:defRPr/>
              </a:pPr>
              <a:t>4/24/2014</a:t>
            </a:fld>
            <a:endParaRPr lang="en-US" dirty="0"/>
          </a:p>
        </p:txBody>
      </p:sp>
      <p:sp>
        <p:nvSpPr>
          <p:cNvPr id="8" name="Footer Placeholder 7"/>
          <p:cNvSpPr>
            <a:spLocks noGrp="1"/>
          </p:cNvSpPr>
          <p:nvPr>
            <p:ph type="ftr" sz="quarter" idx="11"/>
          </p:nvPr>
        </p:nvSpPr>
        <p:spPr/>
        <p:txBody>
          <a:bodyPr/>
          <a:lstStyle>
            <a:lvl1pPr>
              <a:defRPr sz="1200">
                <a:solidFill>
                  <a:schemeClr val="tx1">
                    <a:tint val="95000"/>
                  </a:schemeClr>
                </a:solidFill>
              </a:defRPr>
            </a:lvl1pPr>
          </a:lstStyle>
          <a:p>
            <a:pPr>
              <a:defRPr/>
            </a:pPr>
            <a:fld id="{55055AB4-ADF3-4A3A-9FE2-3CC291C0B8ED}" type="slidenum">
              <a:rPr lang="en-US"/>
              <a:pPr>
                <a:defRPr/>
              </a:pPr>
              <a:t>‹#›</a:t>
            </a:fld>
            <a:endParaRPr lang="en-US" dirty="0"/>
          </a:p>
        </p:txBody>
      </p:sp>
      <p:sp>
        <p:nvSpPr>
          <p:cNvPr id="9" name="Slide Number Placeholder 8"/>
          <p:cNvSpPr>
            <a:spLocks noGrp="1"/>
          </p:cNvSpPr>
          <p:nvPr>
            <p:ph type="sldNum" sz="quarter" idx="12"/>
          </p:nvPr>
        </p:nvSpPr>
        <p:spPr/>
        <p:txBody>
          <a:bodyPr/>
          <a:lstStyle>
            <a:lvl1pPr>
              <a:defRPr/>
            </a:lvl1pPr>
          </a:lstStyle>
          <a:p>
            <a:pPr>
              <a:defRPr/>
            </a:pPr>
            <a:fld id="{445C5970-63DC-4404-997C-3053619C42BC}" type="slidenum">
              <a:rPr lang="en-US"/>
              <a:pPr>
                <a:defRPr/>
              </a:pPr>
              <a:t>‹#›</a:t>
            </a:fld>
            <a:endParaRPr lang="en-US" dirty="0"/>
          </a:p>
        </p:txBody>
      </p:sp>
    </p:spTree>
  </p:cSld>
  <p:clrMapOvr>
    <a:masterClrMapping/>
  </p:clrMapOvr>
  <p:transition spd="slow">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solidFill>
                  <a:schemeClr val="tx1">
                    <a:tint val="95000"/>
                  </a:schemeClr>
                </a:solidFill>
              </a:defRPr>
            </a:lvl1pPr>
          </a:lstStyle>
          <a:p>
            <a:pPr>
              <a:defRPr/>
            </a:pPr>
            <a:fld id="{892F263F-CA1D-4A06-AFCE-AB010713D684}" type="datetimeFigureOut">
              <a:rPr lang="en-US"/>
              <a:pPr>
                <a:defRPr/>
              </a:pPr>
              <a:t>4/24/2014</a:t>
            </a:fld>
            <a:endParaRPr lang="en-US" dirty="0"/>
          </a:p>
        </p:txBody>
      </p:sp>
      <p:sp>
        <p:nvSpPr>
          <p:cNvPr id="4" name="Footer Placeholder 3"/>
          <p:cNvSpPr>
            <a:spLocks noGrp="1"/>
          </p:cNvSpPr>
          <p:nvPr>
            <p:ph type="ftr" sz="quarter" idx="11"/>
          </p:nvPr>
        </p:nvSpPr>
        <p:spPr/>
        <p:txBody>
          <a:bodyPr/>
          <a:lstStyle>
            <a:lvl1pPr>
              <a:defRPr sz="1200">
                <a:solidFill>
                  <a:schemeClr val="tx1">
                    <a:tint val="95000"/>
                  </a:schemeClr>
                </a:solidFill>
              </a:defRPr>
            </a:lvl1pPr>
          </a:lstStyle>
          <a:p>
            <a:pPr>
              <a:defRPr/>
            </a:pPr>
            <a:fld id="{1FB68232-9FB3-4F44-B2A6-C3AF28B549D8}" type="slidenum">
              <a:rPr lang="en-US"/>
              <a:pPr>
                <a:defRPr/>
              </a:pPr>
              <a:t>‹#›</a:t>
            </a:fld>
            <a:endParaRPr lang="en-US" dirty="0"/>
          </a:p>
        </p:txBody>
      </p:sp>
      <p:sp>
        <p:nvSpPr>
          <p:cNvPr id="5" name="Slide Number Placeholder 4"/>
          <p:cNvSpPr>
            <a:spLocks noGrp="1"/>
          </p:cNvSpPr>
          <p:nvPr>
            <p:ph type="sldNum" sz="quarter" idx="12"/>
          </p:nvPr>
        </p:nvSpPr>
        <p:spPr/>
        <p:txBody>
          <a:bodyPr/>
          <a:lstStyle>
            <a:lvl1pPr>
              <a:defRPr/>
            </a:lvl1pPr>
          </a:lstStyle>
          <a:p>
            <a:pPr>
              <a:defRPr/>
            </a:pPr>
            <a:fld id="{68304823-5183-4DBA-B86F-0EB021F32631}" type="slidenum">
              <a:rPr lang="en-US"/>
              <a:pPr>
                <a:defRPr/>
              </a:pPr>
              <a:t>‹#›</a:t>
            </a:fld>
            <a:endParaRPr lang="en-US" dirty="0"/>
          </a:p>
        </p:txBody>
      </p:sp>
    </p:spTree>
  </p:cSld>
  <p:clrMapOvr>
    <a:masterClrMapping/>
  </p:clrMapOvr>
  <p:transition spd="slow">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1">
                    <a:tint val="95000"/>
                  </a:schemeClr>
                </a:solidFill>
              </a:defRPr>
            </a:lvl1pPr>
          </a:lstStyle>
          <a:p>
            <a:pPr>
              <a:defRPr/>
            </a:pPr>
            <a:fld id="{7469DEFE-58C4-441F-936C-ED5D7261D978}" type="datetimeFigureOut">
              <a:rPr lang="en-US"/>
              <a:pPr>
                <a:defRPr/>
              </a:pPr>
              <a:t>4/24/2014</a:t>
            </a:fld>
            <a:endParaRPr lang="en-US" dirty="0"/>
          </a:p>
        </p:txBody>
      </p:sp>
      <p:sp>
        <p:nvSpPr>
          <p:cNvPr id="3" name="Footer Placeholder 2"/>
          <p:cNvSpPr>
            <a:spLocks noGrp="1"/>
          </p:cNvSpPr>
          <p:nvPr>
            <p:ph type="ftr" sz="quarter" idx="11"/>
          </p:nvPr>
        </p:nvSpPr>
        <p:spPr/>
        <p:txBody>
          <a:bodyPr/>
          <a:lstStyle>
            <a:lvl1pPr>
              <a:defRPr sz="1200">
                <a:solidFill>
                  <a:schemeClr val="tx1">
                    <a:tint val="95000"/>
                  </a:schemeClr>
                </a:solidFill>
              </a:defRPr>
            </a:lvl1pPr>
          </a:lstStyle>
          <a:p>
            <a:pPr>
              <a:defRPr/>
            </a:pPr>
            <a:fld id="{22C5B9F7-5CB4-4A70-96DD-F691DCB6DF97}" type="slidenum">
              <a:rPr lang="en-US"/>
              <a:pPr>
                <a:defRPr/>
              </a:pPr>
              <a:t>‹#›</a:t>
            </a:fld>
            <a:endParaRPr lang="en-US" dirty="0"/>
          </a:p>
        </p:txBody>
      </p:sp>
      <p:sp>
        <p:nvSpPr>
          <p:cNvPr id="4" name="Slide Number Placeholder 3"/>
          <p:cNvSpPr>
            <a:spLocks noGrp="1"/>
          </p:cNvSpPr>
          <p:nvPr>
            <p:ph type="sldNum" sz="quarter" idx="12"/>
          </p:nvPr>
        </p:nvSpPr>
        <p:spPr/>
        <p:txBody>
          <a:bodyPr/>
          <a:lstStyle>
            <a:lvl1pPr>
              <a:defRPr/>
            </a:lvl1pPr>
          </a:lstStyle>
          <a:p>
            <a:pPr>
              <a:defRPr/>
            </a:pPr>
            <a:fld id="{F899C342-4EFC-43BB-BB69-0DE46127B3C5}" type="slidenum">
              <a:rPr lang="en-US"/>
              <a:pPr>
                <a:defRPr/>
              </a:pPr>
              <a:t>‹#›</a:t>
            </a:fld>
            <a:endParaRPr lang="en-US" dirty="0"/>
          </a:p>
        </p:txBody>
      </p:sp>
    </p:spTree>
  </p:cSld>
  <p:clrMapOvr>
    <a:masterClrMapping/>
  </p:clrMapOvr>
  <p:transition spd="slow">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spcBef>
                <a:spcPct val="20000"/>
              </a:spcBef>
              <a:buClr>
                <a:srgbClr val="3366CC"/>
              </a:buClr>
              <a:buSzPct val="75000"/>
              <a:buFont typeface="Monotype Sorts" pitchFamily="2" charset="2"/>
              <a:buChar char="n"/>
              <a:defRPr/>
            </a:pPr>
            <a:endParaRPr lang="en-US" dirty="0"/>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spcBef>
                <a:spcPct val="20000"/>
              </a:spcBef>
              <a:buClr>
                <a:srgbClr val="3366CC"/>
              </a:buClr>
              <a:buSzPct val="75000"/>
              <a:buFont typeface="Monotype Sorts" pitchFamily="2" charset="2"/>
              <a:buChar char="n"/>
              <a:defRPr/>
            </a:pPr>
            <a:endParaRPr lang="en-US" dirty="0"/>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p:txBody>
          <a:bodyPr/>
          <a:lstStyle>
            <a:lvl1pPr>
              <a:defRPr>
                <a:solidFill>
                  <a:schemeClr val="tx1">
                    <a:tint val="95000"/>
                  </a:schemeClr>
                </a:solidFill>
              </a:defRPr>
            </a:lvl1pPr>
          </a:lstStyle>
          <a:p>
            <a:pPr>
              <a:defRPr/>
            </a:pPr>
            <a:fld id="{D68B656B-DF1A-49BA-9F6F-3BBDA5E7F1A5}" type="datetimeFigureOut">
              <a:rPr lang="en-US"/>
              <a:pPr>
                <a:defRPr/>
              </a:pPr>
              <a:t>4/24/2014</a:t>
            </a:fld>
            <a:endParaRPr lang="en-US" dirty="0"/>
          </a:p>
        </p:txBody>
      </p:sp>
      <p:sp>
        <p:nvSpPr>
          <p:cNvPr id="8" name="Footer Placeholder 5"/>
          <p:cNvSpPr>
            <a:spLocks noGrp="1"/>
          </p:cNvSpPr>
          <p:nvPr>
            <p:ph type="ftr" sz="quarter" idx="11"/>
          </p:nvPr>
        </p:nvSpPr>
        <p:spPr/>
        <p:txBody>
          <a:bodyPr/>
          <a:lstStyle>
            <a:lvl1pPr>
              <a:defRPr sz="1200">
                <a:solidFill>
                  <a:schemeClr val="tx1">
                    <a:tint val="95000"/>
                  </a:schemeClr>
                </a:solidFill>
              </a:defRPr>
            </a:lvl1pPr>
          </a:lstStyle>
          <a:p>
            <a:pPr>
              <a:defRPr/>
            </a:pPr>
            <a:fld id="{F1E0C449-6090-4DB5-B8A4-4267F1648B3D}" type="slidenum">
              <a:rPr lang="en-US"/>
              <a:pPr>
                <a:defRPr/>
              </a:pPr>
              <a:t>‹#›</a:t>
            </a:fld>
            <a:endParaRPr lang="en-US" dirty="0"/>
          </a:p>
        </p:txBody>
      </p:sp>
      <p:sp>
        <p:nvSpPr>
          <p:cNvPr id="9" name="Slide Number Placeholder 6"/>
          <p:cNvSpPr>
            <a:spLocks noGrp="1"/>
          </p:cNvSpPr>
          <p:nvPr>
            <p:ph type="sldNum" sz="quarter" idx="12"/>
          </p:nvPr>
        </p:nvSpPr>
        <p:spPr/>
        <p:txBody>
          <a:bodyPr/>
          <a:lstStyle>
            <a:lvl1pPr>
              <a:defRPr/>
            </a:lvl1pPr>
          </a:lstStyle>
          <a:p>
            <a:pPr>
              <a:defRPr/>
            </a:pPr>
            <a:fld id="{B46ED7FD-D0DD-403A-AB82-9528349FA435}" type="slidenum">
              <a:rPr lang="en-US"/>
              <a:pPr>
                <a:defRPr/>
              </a:pPr>
              <a:t>‹#›</a:t>
            </a:fld>
            <a:endParaRPr lang="en-US" dirty="0"/>
          </a:p>
        </p:txBody>
      </p:sp>
    </p:spTree>
  </p:cSld>
  <p:clrMapOvr>
    <a:masterClrMapping/>
  </p:clrMapOvr>
  <p:transition spd="slow">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spcBef>
                <a:spcPct val="20000"/>
              </a:spcBef>
              <a:buClr>
                <a:srgbClr val="3366CC"/>
              </a:buClr>
              <a:buSzPct val="75000"/>
              <a:buFont typeface="Monotype Sorts" pitchFamily="2" charset="2"/>
              <a:buChar char="n"/>
              <a:defRPr/>
            </a:pPr>
            <a:endParaRPr lang="en-US" dirty="0"/>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spcBef>
                <a:spcPct val="20000"/>
              </a:spcBef>
              <a:buClr>
                <a:srgbClr val="3366CC"/>
              </a:buClr>
              <a:buSzPct val="75000"/>
              <a:buFont typeface="Monotype Sorts" pitchFamily="2" charset="2"/>
              <a:buChar char="n"/>
              <a:defRPr/>
            </a:pPr>
            <a:endParaRPr lang="en-US" dirty="0"/>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solidFill>
                  <a:schemeClr val="tx1">
                    <a:tint val="95000"/>
                  </a:schemeClr>
                </a:solidFill>
              </a:defRPr>
            </a:lvl1pPr>
          </a:lstStyle>
          <a:p>
            <a:pPr>
              <a:defRPr/>
            </a:pPr>
            <a:fld id="{2926EB63-50F0-4659-AEFE-66ADB2519292}" type="datetimeFigureOut">
              <a:rPr lang="en-US"/>
              <a:pPr>
                <a:defRPr/>
              </a:pPr>
              <a:t>4/24/2014</a:t>
            </a:fld>
            <a:endParaRPr lang="en-US" dirty="0"/>
          </a:p>
        </p:txBody>
      </p:sp>
      <p:sp>
        <p:nvSpPr>
          <p:cNvPr id="8" name="Footer Placeholder 5"/>
          <p:cNvSpPr>
            <a:spLocks noGrp="1"/>
          </p:cNvSpPr>
          <p:nvPr>
            <p:ph type="ftr" sz="quarter" idx="11"/>
          </p:nvPr>
        </p:nvSpPr>
        <p:spPr>
          <a:xfrm>
            <a:off x="3035300" y="1169988"/>
            <a:ext cx="5194300" cy="201612"/>
          </a:xfrm>
        </p:spPr>
        <p:txBody>
          <a:bodyPr/>
          <a:lstStyle>
            <a:lvl1pPr>
              <a:defRPr sz="1200">
                <a:solidFill>
                  <a:schemeClr val="bg1">
                    <a:shade val="50000"/>
                  </a:schemeClr>
                </a:solidFill>
              </a:defRPr>
            </a:lvl1pPr>
          </a:lstStyle>
          <a:p>
            <a:pPr>
              <a:defRPr/>
            </a:pPr>
            <a:fld id="{25FB3845-927D-41B5-B957-23DBB2CE7B58}" type="slidenum">
              <a:rPr lang="en-US"/>
              <a:pPr>
                <a:defRPr/>
              </a:pPr>
              <a:t>‹#›</a:t>
            </a:fld>
            <a:endParaRPr lang="en-US" dirty="0">
              <a:solidFill>
                <a:srgbClr val="3366CC"/>
              </a:solidFill>
            </a:endParaRPr>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DD896B1B-B711-4CEA-B536-0EEFDE0D2DD7}"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transition spd="slow">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solidFill>
                  <a:schemeClr val="tx1">
                    <a:tint val="95000"/>
                  </a:schemeClr>
                </a:solidFill>
              </a:defRPr>
            </a:lvl1pPr>
          </a:lstStyle>
          <a:p>
            <a:pPr>
              <a:defRPr/>
            </a:pPr>
            <a:fld id="{ABF1BDEF-05DD-4F0F-8AC6-75EE63393DF3}" type="datetimeFigureOut">
              <a:rPr lang="en-US"/>
              <a:pPr>
                <a:defRPr/>
              </a:pPr>
              <a:t>4/24/2014</a:t>
            </a:fld>
            <a:endParaRPr lang="en-US" dirty="0"/>
          </a:p>
        </p:txBody>
      </p:sp>
      <p:sp>
        <p:nvSpPr>
          <p:cNvPr id="5" name="Footer Placeholder 4"/>
          <p:cNvSpPr>
            <a:spLocks noGrp="1"/>
          </p:cNvSpPr>
          <p:nvPr>
            <p:ph type="ftr" sz="quarter" idx="11"/>
          </p:nvPr>
        </p:nvSpPr>
        <p:spPr/>
        <p:txBody>
          <a:bodyPr/>
          <a:lstStyle>
            <a:lvl1pPr>
              <a:defRPr sz="1200">
                <a:solidFill>
                  <a:schemeClr val="tx1">
                    <a:tint val="95000"/>
                  </a:schemeClr>
                </a:solidFill>
              </a:defRPr>
            </a:lvl1pPr>
          </a:lstStyle>
          <a:p>
            <a:pPr>
              <a:defRPr/>
            </a:pPr>
            <a:fld id="{3DB2DB07-1353-4A0D-A2C7-7E90684B3FC0}" type="slidenum">
              <a:rPr lang="en-US"/>
              <a:pPr>
                <a:defRPr/>
              </a:pPr>
              <a:t>‹#›</a:t>
            </a:fld>
            <a:endParaRPr lang="en-US" dirty="0"/>
          </a:p>
        </p:txBody>
      </p:sp>
      <p:sp>
        <p:nvSpPr>
          <p:cNvPr id="6" name="Slide Number Placeholder 5"/>
          <p:cNvSpPr>
            <a:spLocks noGrp="1"/>
          </p:cNvSpPr>
          <p:nvPr>
            <p:ph type="sldNum" sz="quarter" idx="12"/>
          </p:nvPr>
        </p:nvSpPr>
        <p:spPr/>
        <p:txBody>
          <a:bodyPr/>
          <a:lstStyle>
            <a:lvl1pPr>
              <a:defRPr/>
            </a:lvl1pPr>
          </a:lstStyle>
          <a:p>
            <a:pPr>
              <a:defRPr/>
            </a:pPr>
            <a:fld id="{7ADB4DC1-E68F-40FB-9A6B-0CA629827458}" type="slidenum">
              <a:rPr lang="en-US"/>
              <a:pPr>
                <a:defRPr/>
              </a:pPr>
              <a:t>‹#›</a:t>
            </a:fld>
            <a:endParaRPr lang="en-US" dirty="0"/>
          </a:p>
        </p:txBody>
      </p:sp>
    </p:spTree>
  </p:cSld>
  <p:clrMapOvr>
    <a:masterClrMapping/>
  </p:clrMapOvr>
  <p:transition spd="slow">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spcBef>
                <a:spcPct val="20000"/>
              </a:spcBef>
              <a:buClr>
                <a:srgbClr val="3366CC"/>
              </a:buClr>
              <a:buSzPct val="75000"/>
              <a:buFont typeface="Monotype Sorts" pitchFamily="2" charset="2"/>
              <a:buChar char="n"/>
              <a:defRPr/>
            </a:pPr>
            <a:endParaRPr lang="en-US" dirty="0"/>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spcBef>
                <a:spcPct val="20000"/>
              </a:spcBef>
              <a:buClr>
                <a:srgbClr val="3366CC"/>
              </a:buClr>
              <a:buSzPct val="75000"/>
              <a:buFont typeface="Monotype Sorts" pitchFamily="2" charset="2"/>
              <a:buChar char="n"/>
              <a:defRPr/>
            </a:pPr>
            <a:endParaRPr lang="en-US" dirty="0"/>
          </a:p>
        </p:txBody>
      </p:sp>
      <p:sp>
        <p:nvSpPr>
          <p:cNvPr id="2" name="Vertical Title 1"/>
          <p:cNvSpPr>
            <a:spLocks noGrp="1"/>
          </p:cNvSpPr>
          <p:nvPr>
            <p:ph type="title" orient="vert"/>
          </p:nvPr>
        </p:nvSpPr>
        <p:spPr>
          <a:xfrm>
            <a:off x="6781800" y="274640"/>
            <a:ext cx="19050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Date Placeholder 3"/>
          <p:cNvSpPr>
            <a:spLocks noGrp="1"/>
          </p:cNvSpPr>
          <p:nvPr>
            <p:ph type="dt" sz="half" idx="10"/>
          </p:nvPr>
        </p:nvSpPr>
        <p:spPr/>
        <p:txBody>
          <a:bodyPr/>
          <a:lstStyle>
            <a:lvl1pPr>
              <a:defRPr>
                <a:solidFill>
                  <a:schemeClr val="tx1">
                    <a:tint val="95000"/>
                  </a:schemeClr>
                </a:solidFill>
              </a:defRPr>
            </a:lvl1pPr>
          </a:lstStyle>
          <a:p>
            <a:pPr>
              <a:defRPr/>
            </a:pPr>
            <a:fld id="{E53FA451-744D-4A7A-BB29-9E668F0017CE}" type="datetimeFigureOut">
              <a:rPr lang="en-US"/>
              <a:pPr>
                <a:defRPr/>
              </a:pPr>
              <a:t>4/24/2014</a:t>
            </a:fld>
            <a:endParaRPr lang="en-US" dirty="0"/>
          </a:p>
        </p:txBody>
      </p:sp>
      <p:sp>
        <p:nvSpPr>
          <p:cNvPr id="7" name="Footer Placeholder 4"/>
          <p:cNvSpPr>
            <a:spLocks noGrp="1"/>
          </p:cNvSpPr>
          <p:nvPr>
            <p:ph type="ftr" sz="quarter" idx="11"/>
          </p:nvPr>
        </p:nvSpPr>
        <p:spPr>
          <a:xfrm>
            <a:off x="2640013" y="6376988"/>
            <a:ext cx="3836987" cy="365125"/>
          </a:xfrm>
        </p:spPr>
        <p:txBody>
          <a:bodyPr/>
          <a:lstStyle>
            <a:lvl1pPr>
              <a:defRPr sz="1200">
                <a:solidFill>
                  <a:schemeClr val="tx1">
                    <a:tint val="95000"/>
                  </a:schemeClr>
                </a:solidFill>
              </a:defRPr>
            </a:lvl1pPr>
          </a:lstStyle>
          <a:p>
            <a:pPr>
              <a:defRPr/>
            </a:pPr>
            <a:fld id="{5B2E1130-FDF9-48EA-9723-79F74326CA8D}" type="slidenum">
              <a:rPr lang="en-US"/>
              <a:pPr>
                <a:defRPr/>
              </a:pPr>
              <a:t>‹#›</a:t>
            </a:fld>
            <a:endParaRPr lang="en-US" dirty="0"/>
          </a:p>
        </p:txBody>
      </p:sp>
      <p:sp>
        <p:nvSpPr>
          <p:cNvPr id="8" name="Slide Number Placeholder 5"/>
          <p:cNvSpPr>
            <a:spLocks noGrp="1"/>
          </p:cNvSpPr>
          <p:nvPr>
            <p:ph type="sldNum" sz="quarter" idx="12"/>
          </p:nvPr>
        </p:nvSpPr>
        <p:spPr/>
        <p:txBody>
          <a:bodyPr/>
          <a:lstStyle>
            <a:lvl1pPr>
              <a:defRPr/>
            </a:lvl1pPr>
          </a:lstStyle>
          <a:p>
            <a:pPr>
              <a:defRPr/>
            </a:pPr>
            <a:fld id="{32CBF172-0BA2-4416-A3FD-3D79D43ECAD2}" type="slidenum">
              <a:rPr lang="en-US"/>
              <a:pPr>
                <a:defRPr/>
              </a:pPr>
              <a:t>‹#›</a:t>
            </a:fld>
            <a:endParaRPr lang="en-US" dirty="0"/>
          </a:p>
        </p:txBody>
      </p:sp>
    </p:spTree>
  </p:cSld>
  <p:clrMapOvr>
    <a:masterClrMapping/>
  </p:clrMapOvr>
  <p:transition spd="slow">
    <p:fade thruBlk="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4478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050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4"/>
          <p:cNvSpPr>
            <a:spLocks noGrp="1" noChangeArrowheads="1"/>
          </p:cNvSpPr>
          <p:nvPr>
            <p:ph type="ftr" sz="quarter" idx="10"/>
          </p:nvPr>
        </p:nvSpPr>
        <p:spPr>
          <a:xfrm>
            <a:off x="8458200" y="6096000"/>
            <a:ext cx="457200" cy="427038"/>
          </a:xfrm>
        </p:spPr>
        <p:txBody>
          <a:bodyPr/>
          <a:lstStyle>
            <a:lvl1pPr>
              <a:defRPr sz="1200">
                <a:solidFill>
                  <a:schemeClr val="tx1">
                    <a:tint val="95000"/>
                  </a:schemeClr>
                </a:solidFill>
              </a:defRPr>
            </a:lvl1pPr>
          </a:lstStyle>
          <a:p>
            <a:pPr>
              <a:defRPr/>
            </a:pPr>
            <a:fld id="{4D4C5AA1-9188-4B68-B0E9-7CAF4054C3FF}" type="slidenum">
              <a:rPr lang="en-US"/>
              <a:pPr>
                <a:defRPr/>
              </a:pPr>
              <a:t>‹#›</a:t>
            </a:fld>
            <a:endParaRPr lang="en-US" dirty="0"/>
          </a:p>
        </p:txBody>
      </p:sp>
    </p:spTree>
  </p:cSld>
  <p:clrMapOvr>
    <a:masterClrMapping/>
  </p:clrMapOvr>
  <p:transition spd="slow">
    <p:fade thruBlk="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pic>
        <p:nvPicPr>
          <p:cNvPr id="2" name="Picture 1" descr="Background-Intro.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602F72F-2BCF-481E-977A-81D326C7D005}" type="datetimeFigureOut">
              <a:rPr lang="en-US" smtClean="0"/>
              <a:pPr/>
              <a:t>4/24/2014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6B915-9ABE-4902-9E9C-4238662642B2}"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02F72F-2BCF-481E-977A-81D326C7D005}" type="datetimeFigureOut">
              <a:rPr lang="en-US" smtClean="0"/>
              <a:pPr/>
              <a:t>4/24/2014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6B915-9ABE-4902-9E9C-4238662642B2}"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602F72F-2BCF-481E-977A-81D326C7D005}" type="datetimeFigureOut">
              <a:rPr lang="en-US" smtClean="0"/>
              <a:pPr/>
              <a:t>4/24/2014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6B915-9ABE-4902-9E9C-4238662642B2}" type="slidenum">
              <a:rPr lang="en-US" smtClean="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602F72F-2BCF-481E-977A-81D326C7D005}" type="datetimeFigureOut">
              <a:rPr lang="en-US" smtClean="0"/>
              <a:pPr/>
              <a:t>4/24/2014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6B915-9ABE-4902-9E9C-4238662642B2}"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602F72F-2BCF-481E-977A-81D326C7D005}" type="datetimeFigureOut">
              <a:rPr lang="en-US" smtClean="0"/>
              <a:pPr/>
              <a:t>4/24/2014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B6B915-9ABE-4902-9E9C-4238662642B2}"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602F72F-2BCF-481E-977A-81D326C7D005}" type="datetimeFigureOut">
              <a:rPr lang="en-US" smtClean="0"/>
              <a:pPr/>
              <a:t>4/24/2014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B6B915-9ABE-4902-9E9C-4238662642B2}" type="slidenum">
              <a:rPr lang="en-US" smtClean="0"/>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02F72F-2BCF-481E-977A-81D326C7D005}" type="datetimeFigureOut">
              <a:rPr lang="en-US" smtClean="0"/>
              <a:pPr/>
              <a:t>4/24/2014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B6B915-9ABE-4902-9E9C-4238662642B2}"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02F72F-2BCF-481E-977A-81D326C7D005}" type="datetimeFigureOut">
              <a:rPr lang="en-US" smtClean="0"/>
              <a:pPr/>
              <a:t>4/24/2014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6B915-9ABE-4902-9E9C-4238662642B2}" type="slidenum">
              <a:rPr lang="en-US" smtClean="0"/>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02F72F-2BCF-481E-977A-81D326C7D005}" type="datetimeFigureOut">
              <a:rPr lang="en-US" smtClean="0"/>
              <a:pPr/>
              <a:t>4/24/2014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6B915-9ABE-4902-9E9C-4238662642B2}" type="slidenum">
              <a:rPr lang="en-US" smtClean="0"/>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02F72F-2BCF-481E-977A-81D326C7D005}" type="datetimeFigureOut">
              <a:rPr lang="en-US" smtClean="0"/>
              <a:pPr/>
              <a:t>4/24/2014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6B915-9ABE-4902-9E9C-4238662642B2}" type="slidenum">
              <a:rPr lang="en-US" smtClean="0"/>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02F72F-2BCF-481E-977A-81D326C7D005}" type="datetimeFigureOut">
              <a:rPr lang="en-US" smtClean="0"/>
              <a:pPr/>
              <a:t>4/24/2014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6B915-9ABE-4902-9E9C-4238662642B2}" type="slidenum">
              <a:rPr lang="en-US" smtClean="0"/>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FF6BE3B-4C73-41E4-8D9E-3093CEF719C9}" type="datetimeFigureOut">
              <a:rPr lang="en-US" smtClean="0"/>
              <a:pPr/>
              <a:t>4/24/2014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083E74-ED95-455F-8BFD-A3A70827FE08}" type="slidenum">
              <a:rPr lang="en-US" smtClean="0"/>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F6BE3B-4C73-41E4-8D9E-3093CEF719C9}" type="datetimeFigureOut">
              <a:rPr lang="en-US" smtClean="0"/>
              <a:pPr/>
              <a:t>4/24/2014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083E74-ED95-455F-8BFD-A3A70827FE08}" type="slidenum">
              <a:rPr lang="en-US" smtClean="0"/>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FF6BE3B-4C73-41E4-8D9E-3093CEF719C9}" type="datetimeFigureOut">
              <a:rPr lang="en-US" smtClean="0"/>
              <a:pPr/>
              <a:t>4/24/2014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083E74-ED95-455F-8BFD-A3A70827FE08}" type="slidenum">
              <a:rPr lang="en-US" smtClean="0"/>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FF6BE3B-4C73-41E4-8D9E-3093CEF719C9}" type="datetimeFigureOut">
              <a:rPr lang="en-US" smtClean="0"/>
              <a:pPr/>
              <a:t>4/24/2014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083E74-ED95-455F-8BFD-A3A70827FE08}" type="slidenum">
              <a:rPr lang="en-US" smtClean="0"/>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FF6BE3B-4C73-41E4-8D9E-3093CEF719C9}" type="datetimeFigureOut">
              <a:rPr lang="en-US" smtClean="0"/>
              <a:pPr/>
              <a:t>4/24/2014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7083E74-ED95-455F-8BFD-A3A70827FE08}" type="slidenum">
              <a:rPr lang="en-US" smtClean="0"/>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FF6BE3B-4C73-41E4-8D9E-3093CEF719C9}" type="datetimeFigureOut">
              <a:rPr lang="en-US" smtClean="0"/>
              <a:pPr/>
              <a:t>4/24/2014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7083E74-ED95-455F-8BFD-A3A70827FE08}" type="slidenum">
              <a:rPr lang="en-US" smtClean="0"/>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F6BE3B-4C73-41E4-8D9E-3093CEF719C9}" type="datetimeFigureOut">
              <a:rPr lang="en-US" smtClean="0"/>
              <a:pPr/>
              <a:t>4/24/2014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7083E74-ED95-455F-8BFD-A3A70827FE08}" type="slidenum">
              <a:rPr lang="en-US" smtClean="0"/>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F6BE3B-4C73-41E4-8D9E-3093CEF719C9}" type="datetimeFigureOut">
              <a:rPr lang="en-US" smtClean="0"/>
              <a:pPr/>
              <a:t>4/24/2014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083E74-ED95-455F-8BFD-A3A70827FE08}" type="slidenum">
              <a:rPr lang="en-US" smtClean="0"/>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F6BE3B-4C73-41E4-8D9E-3093CEF719C9}" type="datetimeFigureOut">
              <a:rPr lang="en-US" smtClean="0"/>
              <a:pPr/>
              <a:t>4/24/2014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083E74-ED95-455F-8BFD-A3A70827FE08}" type="slidenum">
              <a:rPr lang="en-US" smtClean="0"/>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F6BE3B-4C73-41E4-8D9E-3093CEF719C9}" type="datetimeFigureOut">
              <a:rPr lang="en-US" smtClean="0"/>
              <a:pPr/>
              <a:t>4/24/2014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083E74-ED95-455F-8BFD-A3A70827FE08}" type="slidenum">
              <a:rPr lang="en-US" smtClean="0"/>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F6BE3B-4C73-41E4-8D9E-3093CEF719C9}" type="datetimeFigureOut">
              <a:rPr lang="en-US" smtClean="0"/>
              <a:pPr/>
              <a:t>4/24/2014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083E74-ED95-455F-8BFD-A3A70827FE0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spcBef>
                <a:spcPct val="20000"/>
              </a:spcBef>
              <a:buClr>
                <a:srgbClr val="3366CC"/>
              </a:buClr>
              <a:buSzPct val="75000"/>
              <a:buFont typeface="Monotype Sorts" pitchFamily="2" charset="2"/>
              <a:buChar char="n"/>
              <a:defRPr/>
            </a:pPr>
            <a:endParaRPr lang="en-US" dirty="0"/>
          </a:p>
        </p:txBody>
      </p:sp>
      <p:sp>
        <p:nvSpPr>
          <p:cNvPr id="7" name="Rectangle 6"/>
          <p:cNvSpPr/>
          <p:nvPr/>
        </p:nvSpPr>
        <p:spPr bwMode="ltGray">
          <a:xfrm>
            <a:off x="0" y="0"/>
            <a:ext cx="9144000" cy="1433513"/>
          </a:xfrm>
          <a:prstGeom prst="rect">
            <a:avLst/>
          </a:prstGeom>
          <a:solidFill>
            <a:srgbClr val="0000CC"/>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spcBef>
                <a:spcPct val="20000"/>
              </a:spcBef>
              <a:buClr>
                <a:srgbClr val="3366CC"/>
              </a:buClr>
              <a:buSzPct val="75000"/>
              <a:buFont typeface="Monotype Sorts" pitchFamily="2" charset="2"/>
              <a:buChar char="n"/>
              <a:defRPr/>
            </a:pPr>
            <a:endParaRPr lang="en-US" dirty="0"/>
          </a:p>
        </p:txBody>
      </p:sp>
      <p:sp>
        <p:nvSpPr>
          <p:cNvPr id="2" name="Title Placeholder 1"/>
          <p:cNvSpPr>
            <a:spLocks noGrp="1"/>
          </p:cNvSpPr>
          <p:nvPr>
            <p:ph type="title"/>
          </p:nvPr>
        </p:nvSpPr>
        <p:spPr>
          <a:xfrm>
            <a:off x="0" y="0"/>
            <a:ext cx="9144000" cy="13716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lang="en-US" dirty="0" smtClean="0"/>
              <a:t>Click to edit Master title style</a:t>
            </a:r>
            <a:endParaRPr lang="en-US" dirty="0"/>
          </a:p>
        </p:txBody>
      </p:sp>
      <p:sp>
        <p:nvSpPr>
          <p:cNvPr id="26629" name="Text Placeholder 2"/>
          <p:cNvSpPr>
            <a:spLocks noGrp="1"/>
          </p:cNvSpPr>
          <p:nvPr>
            <p:ph type="body" idx="1"/>
          </p:nvPr>
        </p:nvSpPr>
        <p:spPr bwMode="auto">
          <a:xfrm>
            <a:off x="457200" y="1774825"/>
            <a:ext cx="8229600" cy="4625975"/>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spcBef>
                <a:spcPct val="20000"/>
              </a:spcBef>
              <a:buClr>
                <a:srgbClr val="3366CC"/>
              </a:buClr>
              <a:buSzPct val="75000"/>
              <a:buFont typeface="Monotype Sorts" pitchFamily="2" charset="2"/>
              <a:buChar char="n"/>
              <a:defRPr kumimoji="0" sz="1200">
                <a:solidFill>
                  <a:schemeClr val="tx2">
                    <a:shade val="90000"/>
                  </a:schemeClr>
                </a:solidFill>
                <a:cs typeface="+mn-cs"/>
              </a:defRPr>
            </a:lvl1pPr>
            <a:extLst/>
          </a:lstStyle>
          <a:p>
            <a:pPr>
              <a:defRPr/>
            </a:pPr>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spcBef>
                <a:spcPct val="20000"/>
              </a:spcBef>
              <a:buClr>
                <a:srgbClr val="3366CC"/>
              </a:buClr>
              <a:buSzPct val="75000"/>
              <a:buFont typeface="Monotype Sorts" pitchFamily="2" charset="2"/>
              <a:buChar char="n"/>
              <a:defRPr kumimoji="0" sz="1400">
                <a:solidFill>
                  <a:srgbClr val="3366CC"/>
                </a:solidFill>
                <a:cs typeface="+mn-cs"/>
              </a:defRPr>
            </a:lvl1pPr>
            <a:extLst/>
          </a:lstStyle>
          <a:p>
            <a:pPr>
              <a:defRPr/>
            </a:pPr>
            <a:endParaRPr lang="en-US"/>
          </a:p>
        </p:txBody>
      </p:sp>
      <p:sp>
        <p:nvSpPr>
          <p:cNvPr id="6" name="Slide Number Placeholder 5"/>
          <p:cNvSpPr>
            <a:spLocks noGrp="1"/>
          </p:cNvSpPr>
          <p:nvPr>
            <p:ph type="sldNum" sz="quarter" idx="4"/>
          </p:nvPr>
        </p:nvSpPr>
        <p:spPr>
          <a:xfrm>
            <a:off x="8534400" y="6400800"/>
            <a:ext cx="403225" cy="350838"/>
          </a:xfrm>
          <a:prstGeom prst="rect">
            <a:avLst/>
          </a:prstGeom>
        </p:spPr>
        <p:txBody>
          <a:bodyPr vert="horz" bIns="0" rtlCol="0" anchor="b"/>
          <a:lstStyle>
            <a:lvl1pPr algn="r" eaLnBrk="1" latinLnBrk="0" hangingPunct="1">
              <a:spcBef>
                <a:spcPct val="20000"/>
              </a:spcBef>
              <a:buClr>
                <a:srgbClr val="3366CC"/>
              </a:buClr>
              <a:buSzPct val="75000"/>
              <a:buFont typeface="Monotype Sorts" pitchFamily="2" charset="2"/>
              <a:buChar char="n"/>
              <a:defRPr kumimoji="0" sz="1800">
                <a:solidFill>
                  <a:schemeClr val="tx1">
                    <a:tint val="95000"/>
                  </a:schemeClr>
                </a:solidFill>
                <a:cs typeface="+mn-cs"/>
              </a:defRPr>
            </a:lvl1pPr>
            <a:extLst/>
          </a:lstStyle>
          <a:p>
            <a:pPr>
              <a:defRPr/>
            </a:pPr>
            <a:r>
              <a:rPr lang="en-US"/>
              <a:t>1</a:t>
            </a:r>
            <a:endParaRPr lang="en-US">
              <a:solidFill>
                <a:schemeClr val="tx2">
                  <a:shade val="90000"/>
                </a:schemeClr>
              </a:solidFill>
            </a:endParaRPr>
          </a:p>
        </p:txBody>
      </p:sp>
      <p:pic>
        <p:nvPicPr>
          <p:cNvPr id="26634" name="Picture 10" descr="CEC Logo 4 10-07.jpg"/>
          <p:cNvPicPr>
            <a:picLocks noChangeAspect="1"/>
          </p:cNvPicPr>
          <p:nvPr userDrawn="1"/>
        </p:nvPicPr>
        <p:blipFill>
          <a:blip r:embed="rId16" cstate="print"/>
          <a:srcRect/>
          <a:stretch>
            <a:fillRect/>
          </a:stretch>
        </p:blipFill>
        <p:spPr bwMode="auto">
          <a:xfrm>
            <a:off x="152400" y="5638800"/>
            <a:ext cx="1243013" cy="10668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82" r:id="rId1"/>
    <p:sldLayoutId id="2147483883" r:id="rId2"/>
    <p:sldLayoutId id="2147483894"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 id="2147483892" r:id="rId12"/>
    <p:sldLayoutId id="2147483893" r:id="rId13"/>
    <p:sldLayoutId id="2147483919" r:id="rId14"/>
  </p:sldLayoutIdLst>
  <p:transition spd="slow">
    <p:fade thruBlk="1"/>
  </p:transition>
  <p:timing>
    <p:tnLst>
      <p:par>
        <p:cTn id="1" dur="indefinite" restart="never" nodeType="tmRoot"/>
      </p:par>
    </p:tnLst>
  </p:timing>
  <p:hf sldNum="0" hdr="0" dt="0"/>
  <p:txStyles>
    <p:titleStyle>
      <a:lvl1pPr algn="ctr" rtl="0" eaLnBrk="0" fontAlgn="base" hangingPunct="0">
        <a:spcBef>
          <a:spcPct val="0"/>
        </a:spcBef>
        <a:spcAft>
          <a:spcPct val="0"/>
        </a:spcAft>
        <a:defRPr sz="4500" b="1" kern="1200">
          <a:solidFill>
            <a:srgbClr val="FFFF00"/>
          </a:solidFill>
          <a:latin typeface="+mj-lt"/>
          <a:ea typeface="+mj-ea"/>
          <a:cs typeface="+mj-cs"/>
        </a:defRPr>
      </a:lvl1pPr>
      <a:lvl2pPr algn="ctr" rtl="0" eaLnBrk="0" fontAlgn="base" hangingPunct="0">
        <a:spcBef>
          <a:spcPct val="0"/>
        </a:spcBef>
        <a:spcAft>
          <a:spcPct val="0"/>
        </a:spcAft>
        <a:defRPr sz="4500" b="1">
          <a:solidFill>
            <a:srgbClr val="FFFF00"/>
          </a:solidFill>
          <a:latin typeface="Corbel" pitchFamily="34" charset="0"/>
        </a:defRPr>
      </a:lvl2pPr>
      <a:lvl3pPr algn="ctr" rtl="0" eaLnBrk="0" fontAlgn="base" hangingPunct="0">
        <a:spcBef>
          <a:spcPct val="0"/>
        </a:spcBef>
        <a:spcAft>
          <a:spcPct val="0"/>
        </a:spcAft>
        <a:defRPr sz="4500" b="1">
          <a:solidFill>
            <a:srgbClr val="FFFF00"/>
          </a:solidFill>
          <a:latin typeface="Corbel" pitchFamily="34" charset="0"/>
        </a:defRPr>
      </a:lvl3pPr>
      <a:lvl4pPr algn="ctr" rtl="0" eaLnBrk="0" fontAlgn="base" hangingPunct="0">
        <a:spcBef>
          <a:spcPct val="0"/>
        </a:spcBef>
        <a:spcAft>
          <a:spcPct val="0"/>
        </a:spcAft>
        <a:defRPr sz="4500" b="1">
          <a:solidFill>
            <a:srgbClr val="FFFF00"/>
          </a:solidFill>
          <a:latin typeface="Corbel" pitchFamily="34" charset="0"/>
        </a:defRPr>
      </a:lvl4pPr>
      <a:lvl5pPr algn="ctr" rtl="0" eaLnBrk="0" fontAlgn="base" hangingPunct="0">
        <a:spcBef>
          <a:spcPct val="0"/>
        </a:spcBef>
        <a:spcAft>
          <a:spcPct val="0"/>
        </a:spcAft>
        <a:defRPr sz="4500" b="1">
          <a:solidFill>
            <a:srgbClr val="FFFF00"/>
          </a:solidFill>
          <a:latin typeface="Corbel" pitchFamily="34" charset="0"/>
        </a:defRPr>
      </a:lvl5pPr>
      <a:lvl6pPr marL="457200" algn="l" rtl="0" fontAlgn="base">
        <a:spcBef>
          <a:spcPct val="0"/>
        </a:spcBef>
        <a:spcAft>
          <a:spcPct val="0"/>
        </a:spcAft>
        <a:defRPr sz="4500" b="1">
          <a:solidFill>
            <a:srgbClr val="DDDDDD"/>
          </a:solidFill>
          <a:latin typeface="Corbel" pitchFamily="34" charset="0"/>
        </a:defRPr>
      </a:lvl6pPr>
      <a:lvl7pPr marL="914400" algn="l" rtl="0" fontAlgn="base">
        <a:spcBef>
          <a:spcPct val="0"/>
        </a:spcBef>
        <a:spcAft>
          <a:spcPct val="0"/>
        </a:spcAft>
        <a:defRPr sz="4500" b="1">
          <a:solidFill>
            <a:srgbClr val="DDDDDD"/>
          </a:solidFill>
          <a:latin typeface="Corbel" pitchFamily="34" charset="0"/>
        </a:defRPr>
      </a:lvl7pPr>
      <a:lvl8pPr marL="1371600" algn="l" rtl="0" fontAlgn="base">
        <a:spcBef>
          <a:spcPct val="0"/>
        </a:spcBef>
        <a:spcAft>
          <a:spcPct val="0"/>
        </a:spcAft>
        <a:defRPr sz="4500" b="1">
          <a:solidFill>
            <a:srgbClr val="DDDDDD"/>
          </a:solidFill>
          <a:latin typeface="Corbel" pitchFamily="34" charset="0"/>
        </a:defRPr>
      </a:lvl8pPr>
      <a:lvl9pPr marL="1828800" algn="l" rtl="0" fontAlgn="base">
        <a:spcBef>
          <a:spcPct val="0"/>
        </a:spcBef>
        <a:spcAft>
          <a:spcPct val="0"/>
        </a:spcAft>
        <a:defRPr sz="4500" b="1">
          <a:solidFill>
            <a:srgbClr val="DDDDDD"/>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2"/>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2"/>
          </a:solidFill>
          <a:latin typeface="+mn-lt"/>
          <a:ea typeface="+mn-ea"/>
          <a:cs typeface="+mn-cs"/>
        </a:defRPr>
      </a:lvl2pPr>
      <a:lvl3pPr marL="995363" indent="-228600" algn="l" rtl="0" eaLnBrk="0" fontAlgn="base" hangingPunct="0">
        <a:spcBef>
          <a:spcPct val="20000"/>
        </a:spcBef>
        <a:spcAft>
          <a:spcPct val="0"/>
        </a:spcAft>
        <a:buClr>
          <a:srgbClr val="969696"/>
        </a:buClr>
        <a:buFont typeface="Arial" charset="0"/>
        <a:buChar char="▪"/>
        <a:defRPr sz="2400" kern="1200">
          <a:solidFill>
            <a:schemeClr val="tx2"/>
          </a:solidFill>
          <a:latin typeface="+mn-lt"/>
          <a:ea typeface="+mn-ea"/>
          <a:cs typeface="+mn-cs"/>
        </a:defRPr>
      </a:lvl3pPr>
      <a:lvl4pPr marL="1216025" indent="-182563" algn="l" rtl="0" eaLnBrk="0" fontAlgn="base" hangingPunct="0">
        <a:spcBef>
          <a:spcPct val="20000"/>
        </a:spcBef>
        <a:spcAft>
          <a:spcPct val="0"/>
        </a:spcAft>
        <a:buClr>
          <a:srgbClr val="808080"/>
        </a:buClr>
        <a:buFont typeface="Arial" charset="0"/>
        <a:buChar char="▪"/>
        <a:defRPr sz="2000" kern="1200">
          <a:solidFill>
            <a:schemeClr val="tx2"/>
          </a:solidFill>
          <a:latin typeface="+mn-lt"/>
          <a:ea typeface="+mn-ea"/>
          <a:cs typeface="+mn-cs"/>
        </a:defRPr>
      </a:lvl4pPr>
      <a:lvl5pPr marL="1425575" indent="-182563" algn="l" rtl="0" eaLnBrk="0" fontAlgn="base" hangingPunct="0">
        <a:spcBef>
          <a:spcPct val="20000"/>
        </a:spcBef>
        <a:spcAft>
          <a:spcPct val="0"/>
        </a:spcAft>
        <a:buClr>
          <a:srgbClr val="5F5F5F"/>
        </a:buClr>
        <a:buFont typeface="Wingdings 3" pitchFamily="18" charset="2"/>
        <a:buChar char=""/>
        <a:defRPr lang="en-US" sz="2000" kern="1200">
          <a:solidFill>
            <a:schemeClr val="tx2"/>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02F72F-2BCF-481E-977A-81D326C7D005}" type="datetimeFigureOut">
              <a:rPr lang="en-US" smtClean="0"/>
              <a:pPr/>
              <a:t>4/24/2014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B6B915-9ABE-4902-9E9C-4238662642B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96" r:id="rId1"/>
    <p:sldLayoutId id="2147483897" r:id="rId2"/>
    <p:sldLayoutId id="2147483898" r:id="rId3"/>
    <p:sldLayoutId id="2147483899" r:id="rId4"/>
    <p:sldLayoutId id="2147483900" r:id="rId5"/>
    <p:sldLayoutId id="2147483901" r:id="rId6"/>
    <p:sldLayoutId id="2147483902" r:id="rId7"/>
    <p:sldLayoutId id="2147483903" r:id="rId8"/>
    <p:sldLayoutId id="2147483904" r:id="rId9"/>
    <p:sldLayoutId id="2147483905" r:id="rId10"/>
    <p:sldLayoutId id="214748390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F6BE3B-4C73-41E4-8D9E-3093CEF719C9}" type="datetimeFigureOut">
              <a:rPr lang="en-US" smtClean="0"/>
              <a:pPr/>
              <a:t>4/24/2014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083E74-ED95-455F-8BFD-A3A70827FE0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6.xml"/><Relationship Id="rId5" Type="http://schemas.openxmlformats.org/officeDocument/2006/relationships/image" Target="../media/image11.jpe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6.xml"/><Relationship Id="rId5" Type="http://schemas.openxmlformats.org/officeDocument/2006/relationships/image" Target="../media/image11.jpe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hyperlink" Target="http://www.energy.ca.gov/listservers"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304800" y="609600"/>
            <a:ext cx="8610600" cy="643128"/>
          </a:xfrm>
        </p:spPr>
        <p:txBody>
          <a:bodyPr bIns="0">
            <a:noAutofit/>
          </a:bodyPr>
          <a:lstStyle/>
          <a:p>
            <a:pPr eaLnBrk="1" fontAlgn="auto" hangingPunct="1">
              <a:lnSpc>
                <a:spcPts val="3000"/>
              </a:lnSpc>
              <a:spcAft>
                <a:spcPts val="0"/>
              </a:spcAft>
              <a:defRPr/>
            </a:pPr>
            <a:r>
              <a:rPr lang="en-US" altLang="en-US" sz="3200" dirty="0" smtClean="0">
                <a:latin typeface="Arial" pitchFamily="34" charset="0"/>
                <a:cs typeface="Arial" pitchFamily="34" charset="0"/>
              </a:rPr>
              <a:t>CALIFORNIA ENERGY COMMISSION</a:t>
            </a:r>
            <a:r>
              <a:rPr lang="en-US" altLang="en-US" sz="3600" dirty="0" smtClean="0">
                <a:latin typeface="Arial" pitchFamily="34" charset="0"/>
                <a:cs typeface="Arial" pitchFamily="34" charset="0"/>
              </a:rPr>
              <a:t/>
            </a:r>
            <a:br>
              <a:rPr lang="en-US" altLang="en-US" sz="3600" dirty="0" smtClean="0">
                <a:latin typeface="Arial" pitchFamily="34" charset="0"/>
                <a:cs typeface="Arial" pitchFamily="34" charset="0"/>
              </a:rPr>
            </a:br>
            <a:r>
              <a:rPr lang="en-US" altLang="en-US" sz="2000" dirty="0" smtClean="0">
                <a:latin typeface="Arial" pitchFamily="34" charset="0"/>
                <a:cs typeface="Arial" pitchFamily="34" charset="0"/>
              </a:rPr>
              <a:t>Site Visit, Environmental Scoping Meeting  and Informational Hearing</a:t>
            </a:r>
            <a:r>
              <a:rPr lang="en-US" altLang="en-US" sz="2000" b="0" dirty="0" smtClean="0">
                <a:latin typeface="Arial" pitchFamily="34" charset="0"/>
                <a:cs typeface="Arial" pitchFamily="34" charset="0"/>
              </a:rPr>
              <a:t>  </a:t>
            </a:r>
            <a:r>
              <a:rPr lang="en-US" altLang="en-US" sz="2000" dirty="0" smtClean="0">
                <a:latin typeface="Arial" pitchFamily="34" charset="0"/>
                <a:cs typeface="Arial" pitchFamily="34" charset="0"/>
              </a:rPr>
              <a:t/>
            </a:r>
            <a:br>
              <a:rPr lang="en-US" altLang="en-US" sz="2000" dirty="0" smtClean="0">
                <a:latin typeface="Arial" pitchFamily="34" charset="0"/>
                <a:cs typeface="Arial" pitchFamily="34" charset="0"/>
              </a:rPr>
            </a:br>
            <a:endParaRPr lang="en-US" sz="2400" u="sng" dirty="0" smtClean="0">
              <a:latin typeface="Arial" pitchFamily="34" charset="0"/>
              <a:cs typeface="Arial" pitchFamily="34" charset="0"/>
            </a:endParaRPr>
          </a:p>
        </p:txBody>
      </p:sp>
      <p:sp>
        <p:nvSpPr>
          <p:cNvPr id="16387" name="Rectangle 3"/>
          <p:cNvSpPr>
            <a:spLocks noGrp="1" noChangeArrowheads="1"/>
          </p:cNvSpPr>
          <p:nvPr>
            <p:ph idx="1"/>
          </p:nvPr>
        </p:nvSpPr>
        <p:spPr/>
        <p:txBody>
          <a:bodyPr/>
          <a:lstStyle/>
          <a:p>
            <a:pPr algn="ctr" eaLnBrk="1" hangingPunct="1">
              <a:lnSpc>
                <a:spcPct val="90000"/>
              </a:lnSpc>
              <a:buFont typeface="Monotype Sorts"/>
              <a:buNone/>
            </a:pPr>
            <a:endParaRPr lang="en-US" altLang="en-US" sz="2400" b="1" i="1" dirty="0" smtClean="0">
              <a:latin typeface="Palatino Linotype" pitchFamily="18" charset="0"/>
            </a:endParaRPr>
          </a:p>
          <a:p>
            <a:pPr algn="ctr" eaLnBrk="1" hangingPunct="1">
              <a:lnSpc>
                <a:spcPct val="90000"/>
              </a:lnSpc>
              <a:buFont typeface="Monotype Sorts"/>
              <a:buNone/>
            </a:pPr>
            <a:endParaRPr lang="en-US" altLang="en-US" sz="2400" b="1" i="1" dirty="0" smtClean="0">
              <a:latin typeface="Palatino Linotype" pitchFamily="18" charset="0"/>
            </a:endParaRPr>
          </a:p>
          <a:p>
            <a:pPr algn="ctr" eaLnBrk="1" hangingPunct="1">
              <a:lnSpc>
                <a:spcPct val="90000"/>
              </a:lnSpc>
              <a:buFont typeface="Monotype Sorts"/>
              <a:buNone/>
            </a:pPr>
            <a:endParaRPr lang="en-US" altLang="en-US" sz="2400" b="1" i="1" dirty="0" smtClean="0">
              <a:latin typeface="Palatino Linotype" pitchFamily="18" charset="0"/>
            </a:endParaRPr>
          </a:p>
          <a:p>
            <a:pPr algn="ctr" eaLnBrk="1" hangingPunct="1">
              <a:lnSpc>
                <a:spcPct val="90000"/>
              </a:lnSpc>
              <a:buFont typeface="Monotype Sorts"/>
              <a:buNone/>
            </a:pPr>
            <a:endParaRPr lang="en-US" altLang="en-US" sz="2400" b="1" i="1" dirty="0" smtClean="0">
              <a:latin typeface="Palatino Linotype" pitchFamily="18" charset="0"/>
            </a:endParaRPr>
          </a:p>
          <a:p>
            <a:pPr algn="ctr" eaLnBrk="1" hangingPunct="1">
              <a:lnSpc>
                <a:spcPct val="90000"/>
              </a:lnSpc>
              <a:buFont typeface="Monotype Sorts"/>
              <a:buNone/>
            </a:pPr>
            <a:endParaRPr lang="en-US" altLang="en-US" sz="2400" b="1" i="1" dirty="0" smtClean="0">
              <a:latin typeface="Palatino Linotype" pitchFamily="18" charset="0"/>
            </a:endParaRPr>
          </a:p>
          <a:p>
            <a:pPr algn="ctr" eaLnBrk="1" hangingPunct="1">
              <a:lnSpc>
                <a:spcPct val="90000"/>
              </a:lnSpc>
              <a:buFont typeface="Monotype Sorts"/>
              <a:buNone/>
            </a:pPr>
            <a:endParaRPr lang="en-US" altLang="en-US" sz="2400" b="1" i="1" dirty="0" smtClean="0">
              <a:latin typeface="Palatino Linotype" pitchFamily="18" charset="0"/>
            </a:endParaRPr>
          </a:p>
          <a:p>
            <a:pPr algn="ctr" eaLnBrk="1" hangingPunct="1">
              <a:lnSpc>
                <a:spcPct val="90000"/>
              </a:lnSpc>
              <a:buFont typeface="Monotype Sorts"/>
              <a:buNone/>
            </a:pPr>
            <a:endParaRPr lang="en-US" altLang="en-US" sz="2400" b="1" i="1" dirty="0" smtClean="0">
              <a:latin typeface="Palatino Linotype" pitchFamily="18" charset="0"/>
            </a:endParaRPr>
          </a:p>
          <a:p>
            <a:pPr algn="ctr" eaLnBrk="1" hangingPunct="1">
              <a:lnSpc>
                <a:spcPct val="90000"/>
              </a:lnSpc>
              <a:buFont typeface="Monotype Sorts"/>
              <a:buNone/>
            </a:pPr>
            <a:endParaRPr lang="en-US" altLang="en-US" sz="2400" b="1" i="1" dirty="0" smtClean="0">
              <a:latin typeface="Palatino Linotype" pitchFamily="18" charset="0"/>
            </a:endParaRPr>
          </a:p>
          <a:p>
            <a:pPr algn="ctr" eaLnBrk="1" hangingPunct="1">
              <a:lnSpc>
                <a:spcPct val="90000"/>
              </a:lnSpc>
              <a:buFont typeface="Monotype Sorts"/>
              <a:buNone/>
            </a:pPr>
            <a:endParaRPr lang="en-US" altLang="en-US" sz="2400" b="1" i="1" dirty="0" smtClean="0">
              <a:latin typeface="Palatino Linotype" pitchFamily="18" charset="0"/>
            </a:endParaRPr>
          </a:p>
          <a:p>
            <a:pPr algn="ctr" eaLnBrk="1" hangingPunct="1">
              <a:lnSpc>
                <a:spcPct val="90000"/>
              </a:lnSpc>
              <a:buFont typeface="Monotype Sorts"/>
              <a:buNone/>
            </a:pPr>
            <a:endParaRPr lang="en-US" altLang="en-US" sz="2400" b="1" i="1" dirty="0" smtClean="0">
              <a:latin typeface="Palatino Linotype" pitchFamily="18" charset="0"/>
            </a:endParaRPr>
          </a:p>
          <a:p>
            <a:pPr algn="ctr" eaLnBrk="1" hangingPunct="1">
              <a:lnSpc>
                <a:spcPct val="90000"/>
              </a:lnSpc>
              <a:buFont typeface="Monotype Sorts"/>
              <a:buNone/>
            </a:pPr>
            <a:endParaRPr lang="en-US" altLang="en-US" sz="2000" dirty="0" smtClean="0">
              <a:latin typeface="Palatino Linotype" pitchFamily="18" charset="0"/>
            </a:endParaRPr>
          </a:p>
          <a:p>
            <a:pPr algn="ctr" eaLnBrk="1" hangingPunct="1">
              <a:lnSpc>
                <a:spcPct val="90000"/>
              </a:lnSpc>
              <a:buNone/>
            </a:pPr>
            <a:endParaRPr lang="en-US" altLang="en-US" sz="1800" dirty="0" smtClean="0">
              <a:latin typeface="Palatino Linotype" pitchFamily="18" charset="0"/>
            </a:endParaRPr>
          </a:p>
          <a:p>
            <a:pPr algn="ctr" eaLnBrk="1" hangingPunct="1">
              <a:lnSpc>
                <a:spcPct val="90000"/>
              </a:lnSpc>
              <a:buNone/>
            </a:pPr>
            <a:endParaRPr lang="en-US" altLang="en-US" sz="1800" dirty="0" smtClean="0">
              <a:latin typeface="Palatino Linotype" pitchFamily="18" charset="0"/>
            </a:endParaRPr>
          </a:p>
          <a:p>
            <a:pPr algn="ctr" eaLnBrk="1" hangingPunct="1">
              <a:lnSpc>
                <a:spcPct val="90000"/>
              </a:lnSpc>
              <a:buNone/>
            </a:pPr>
            <a:endParaRPr lang="en-US" altLang="en-US" sz="1800" dirty="0" smtClean="0">
              <a:latin typeface="Palatino Linotype" pitchFamily="18" charset="0"/>
            </a:endParaRPr>
          </a:p>
          <a:p>
            <a:pPr algn="ctr" eaLnBrk="1" hangingPunct="1">
              <a:lnSpc>
                <a:spcPct val="90000"/>
              </a:lnSpc>
              <a:buFont typeface="Monotype Sorts"/>
              <a:buNone/>
            </a:pPr>
            <a:endParaRPr lang="en-US" altLang="en-US" sz="1800" dirty="0" smtClean="0">
              <a:latin typeface="Palatino Linotype" pitchFamily="18" charset="0"/>
            </a:endParaRPr>
          </a:p>
        </p:txBody>
      </p:sp>
      <p:sp>
        <p:nvSpPr>
          <p:cNvPr id="4098" name="Footer Placeholder 3"/>
          <p:cNvSpPr>
            <a:spLocks noGrp="1"/>
          </p:cNvSpPr>
          <p:nvPr>
            <p:ph type="ftr" sz="quarter" idx="11"/>
          </p:nvPr>
        </p:nvSpPr>
        <p:spPr/>
        <p:txBody>
          <a:bodyPr/>
          <a:lstStyle/>
          <a:p>
            <a:pPr algn="r">
              <a:defRPr/>
            </a:pPr>
            <a:fld id="{300498DC-FBC0-45B5-BE86-65CAE0D3BCC2}" type="slidenum">
              <a:rPr lang="en-US" sz="2000">
                <a:latin typeface="Palatino Linotype" pitchFamily="18" charset="0"/>
              </a:rPr>
              <a:pPr algn="r">
                <a:defRPr/>
              </a:pPr>
              <a:t>1</a:t>
            </a:fld>
            <a:endParaRPr lang="en-US" sz="2000" dirty="0">
              <a:solidFill>
                <a:srgbClr val="3366CC"/>
              </a:solidFill>
              <a:latin typeface="Palatino Linotype" pitchFamily="18" charset="0"/>
            </a:endParaRPr>
          </a:p>
        </p:txBody>
      </p:sp>
      <p:sp>
        <p:nvSpPr>
          <p:cNvPr id="11267" name="Rectangle 3"/>
          <p:cNvSpPr>
            <a:spLocks noChangeArrowheads="1"/>
          </p:cNvSpPr>
          <p:nvPr/>
        </p:nvSpPr>
        <p:spPr bwMode="auto">
          <a:xfrm>
            <a:off x="0" y="0"/>
            <a:ext cx="9144000" cy="5386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2563"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endParaRPr kumimoji="0" lang="en-US" sz="900" b="0" i="0" u="none" strike="noStrike" cap="none" normalizeH="0" baseline="0" dirty="0" smtClean="0">
              <a:ln>
                <a:noFill/>
              </a:ln>
              <a:solidFill>
                <a:schemeClr val="tx1"/>
              </a:solidFill>
              <a:effectLst/>
              <a:latin typeface="Arial" pitchFamily="34" charset="0"/>
            </a:endParaRPr>
          </a:p>
          <a:p>
            <a:pPr marL="0" marR="0" lvl="0" indent="182563"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endParaRPr>
          </a:p>
        </p:txBody>
      </p:sp>
      <p:pic>
        <p:nvPicPr>
          <p:cNvPr id="11268" name="Picture 4"/>
          <p:cNvPicPr>
            <a:picLocks noChangeAspect="1" noChangeArrowheads="1"/>
          </p:cNvPicPr>
          <p:nvPr/>
        </p:nvPicPr>
        <p:blipFill>
          <a:blip r:embed="rId3" cstate="print"/>
          <a:stretch>
            <a:fillRect/>
          </a:stretch>
        </p:blipFill>
        <p:spPr bwMode="auto">
          <a:xfrm>
            <a:off x="212736" y="1828800"/>
            <a:ext cx="8671269" cy="3886200"/>
          </a:xfrm>
          <a:prstGeom prst="rect">
            <a:avLst/>
          </a:prstGeom>
          <a:noFill/>
          <a:ln w="9525">
            <a:noFill/>
            <a:miter lim="800000"/>
            <a:headEnd/>
            <a:tailEnd/>
          </a:ln>
        </p:spPr>
      </p:pic>
      <p:sp>
        <p:nvSpPr>
          <p:cNvPr id="7" name="TextBox 6"/>
          <p:cNvSpPr txBox="1"/>
          <p:nvPr/>
        </p:nvSpPr>
        <p:spPr>
          <a:xfrm>
            <a:off x="2057400" y="5791200"/>
            <a:ext cx="5943600" cy="400110"/>
          </a:xfrm>
          <a:prstGeom prst="rect">
            <a:avLst/>
          </a:prstGeom>
          <a:noFill/>
        </p:spPr>
        <p:txBody>
          <a:bodyPr wrap="square" rtlCol="0">
            <a:spAutoFit/>
          </a:bodyPr>
          <a:lstStyle/>
          <a:p>
            <a:r>
              <a:rPr lang="en-US" altLang="en-US" b="1" dirty="0" smtClean="0">
                <a:solidFill>
                  <a:srgbClr val="0000CC"/>
                </a:solidFill>
                <a:latin typeface="Arial" pitchFamily="34" charset="0"/>
                <a:cs typeface="Arial" pitchFamily="34" charset="0"/>
              </a:rPr>
              <a:t>ALAMITOS ENERGY CENTER 13-AFC-01</a:t>
            </a:r>
            <a:endParaRPr lang="en-US" b="1" dirty="0">
              <a:solidFill>
                <a:srgbClr val="0000CC"/>
              </a:solidFill>
            </a:endParaRPr>
          </a:p>
        </p:txBody>
      </p:sp>
    </p:spTree>
  </p:cSld>
  <p:clrMapOvr>
    <a:masterClrMapping/>
  </p:clrMapOvr>
  <p:transition spd="slow">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effectLst>
                  <a:outerShdw blurRad="38100" dist="38100" dir="2700000" algn="tl">
                    <a:srgbClr val="000000">
                      <a:alpha val="43137"/>
                    </a:srgbClr>
                  </a:outerShdw>
                </a:effectLst>
                <a:latin typeface="Arial" pitchFamily="34" charset="0"/>
                <a:cs typeface="Arial" pitchFamily="34" charset="0"/>
              </a:rPr>
              <a:t>Purpose of Today’s Proceedings</a:t>
            </a:r>
            <a:endParaRPr lang="en-US" sz="3600" dirty="0">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1143000" y="1828800"/>
            <a:ext cx="8001000" cy="5029200"/>
          </a:xfrm>
        </p:spPr>
        <p:txBody>
          <a:bodyPr/>
          <a:lstStyle/>
          <a:p>
            <a:pPr lvl="0"/>
            <a:r>
              <a:rPr lang="en-US" sz="2000" dirty="0" smtClean="0">
                <a:latin typeface="Arial" pitchFamily="34" charset="0"/>
                <a:cs typeface="Arial" pitchFamily="34" charset="0"/>
              </a:rPr>
              <a:t>Provide information about the proposed power plant, </a:t>
            </a:r>
          </a:p>
          <a:p>
            <a:pPr lvl="0">
              <a:buNone/>
            </a:pPr>
            <a:endParaRPr lang="en-US" sz="2000" dirty="0" smtClean="0">
              <a:latin typeface="Arial" pitchFamily="34" charset="0"/>
              <a:cs typeface="Arial" pitchFamily="34" charset="0"/>
            </a:endParaRPr>
          </a:p>
          <a:p>
            <a:pPr lvl="0"/>
            <a:r>
              <a:rPr lang="en-US" sz="2000" dirty="0" smtClean="0">
                <a:latin typeface="Arial" pitchFamily="34" charset="0"/>
                <a:cs typeface="Arial" pitchFamily="34" charset="0"/>
              </a:rPr>
              <a:t>To describe the Commission’s process in reviewing the Application, </a:t>
            </a:r>
          </a:p>
          <a:p>
            <a:pPr lvl="0">
              <a:buNone/>
            </a:pPr>
            <a:endParaRPr lang="en-US" sz="2000" dirty="0" smtClean="0">
              <a:latin typeface="Arial" pitchFamily="34" charset="0"/>
              <a:cs typeface="Arial" pitchFamily="34" charset="0"/>
            </a:endParaRPr>
          </a:p>
          <a:p>
            <a:pPr lvl="0"/>
            <a:r>
              <a:rPr lang="en-US" sz="2000" dirty="0" smtClean="0">
                <a:latin typeface="Arial" pitchFamily="34" charset="0"/>
                <a:cs typeface="Arial" pitchFamily="34" charset="0"/>
              </a:rPr>
              <a:t>To provide information about opportunities for the public to participate in this process and to comment on any </a:t>
            </a:r>
          </a:p>
          <a:p>
            <a:pPr lvl="0">
              <a:buNone/>
            </a:pPr>
            <a:r>
              <a:rPr lang="en-US" sz="2000" dirty="0" smtClean="0">
                <a:latin typeface="Arial" pitchFamily="34" charset="0"/>
                <a:cs typeface="Arial" pitchFamily="34" charset="0"/>
              </a:rPr>
              <a:t>     aspect of the proposed project,</a:t>
            </a:r>
          </a:p>
          <a:p>
            <a:pPr lvl="0">
              <a:buNone/>
            </a:pPr>
            <a:endParaRPr lang="en-US" sz="2000" dirty="0" smtClean="0">
              <a:latin typeface="Arial" pitchFamily="34" charset="0"/>
              <a:cs typeface="Arial" pitchFamily="34" charset="0"/>
            </a:endParaRPr>
          </a:p>
          <a:p>
            <a:pPr lvl="0"/>
            <a:r>
              <a:rPr lang="en-US" sz="2000" dirty="0" smtClean="0">
                <a:latin typeface="Arial" pitchFamily="34" charset="0"/>
                <a:cs typeface="Arial" pitchFamily="34" charset="0"/>
              </a:rPr>
              <a:t>To inform the Committee, the parties, and the community about the project, its progress to date in the application process, and perceived issues that need resolution, and</a:t>
            </a:r>
          </a:p>
          <a:p>
            <a:pPr lvl="0"/>
            <a:endParaRPr lang="en-US" sz="2000" dirty="0" smtClean="0">
              <a:latin typeface="Arial" pitchFamily="34" charset="0"/>
              <a:cs typeface="Arial" pitchFamily="34" charset="0"/>
            </a:endParaRPr>
          </a:p>
          <a:p>
            <a:pPr lvl="0"/>
            <a:r>
              <a:rPr lang="en-US" sz="2000" dirty="0" smtClean="0">
                <a:latin typeface="Arial" pitchFamily="34" charset="0"/>
                <a:cs typeface="Arial" pitchFamily="34" charset="0"/>
              </a:rPr>
              <a:t> To meet and confer about the project schedule.</a:t>
            </a:r>
          </a:p>
          <a:p>
            <a:pPr>
              <a:buNone/>
            </a:pPr>
            <a:endParaRPr lang="en-US" sz="1600" dirty="0">
              <a:latin typeface="Arial" pitchFamily="34" charset="0"/>
              <a:cs typeface="Arial" pitchFamily="34" charset="0"/>
            </a:endParaRPr>
          </a:p>
        </p:txBody>
      </p:sp>
      <p:sp>
        <p:nvSpPr>
          <p:cNvPr id="4" name="Footer Placeholder 3"/>
          <p:cNvSpPr>
            <a:spLocks noGrp="1"/>
          </p:cNvSpPr>
          <p:nvPr>
            <p:ph type="ftr" sz="quarter" idx="11"/>
          </p:nvPr>
        </p:nvSpPr>
        <p:spPr>
          <a:xfrm>
            <a:off x="8458200" y="6324600"/>
            <a:ext cx="452438" cy="350838"/>
          </a:xfrm>
        </p:spPr>
        <p:txBody>
          <a:bodyPr/>
          <a:lstStyle/>
          <a:p>
            <a:pPr algn="r">
              <a:defRPr/>
            </a:pPr>
            <a:fld id="{202AF028-7377-4558-8BB2-D4DA809FB1A9}" type="slidenum">
              <a:rPr lang="en-US" sz="2000" smtClean="0"/>
              <a:pPr algn="r">
                <a:defRPr/>
              </a:pPr>
              <a:t>2</a:t>
            </a:fld>
            <a:endParaRPr lang="en-US" sz="2000" dirty="0"/>
          </a:p>
        </p:txBody>
      </p:sp>
    </p:spTree>
  </p:cSld>
  <p:clrMapOvr>
    <a:masterClrMapping/>
  </p:clrMapOvr>
  <p:transition spd="slow">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00CC"/>
          </a:solidFill>
        </p:spPr>
        <p:txBody>
          <a:bodyPr>
            <a:normAutofit/>
          </a:bodyPr>
          <a:lstStyle/>
          <a:p>
            <a:r>
              <a:rPr lang="en-US" sz="3600" dirty="0" smtClean="0">
                <a:latin typeface="Arial" pitchFamily="34" charset="0"/>
                <a:cs typeface="Arial" pitchFamily="34" charset="0"/>
              </a:rPr>
              <a:t>Today’s Agenda</a:t>
            </a:r>
            <a:endParaRPr lang="en-US" sz="3600" dirty="0">
              <a:latin typeface="Arial" pitchFamily="34" charset="0"/>
              <a:cs typeface="Arial" pitchFamily="34" charset="0"/>
            </a:endParaRPr>
          </a:p>
        </p:txBody>
      </p:sp>
      <p:sp>
        <p:nvSpPr>
          <p:cNvPr id="3" name="Content Placeholder 2"/>
          <p:cNvSpPr>
            <a:spLocks noGrp="1"/>
          </p:cNvSpPr>
          <p:nvPr>
            <p:ph idx="1"/>
          </p:nvPr>
        </p:nvSpPr>
        <p:spPr>
          <a:xfrm>
            <a:off x="457200" y="1600201"/>
            <a:ext cx="8229600" cy="4114800"/>
          </a:xfrm>
        </p:spPr>
        <p:txBody>
          <a:bodyPr/>
          <a:lstStyle/>
          <a:p>
            <a:pPr marL="609600" indent="-609600" eaLnBrk="1" hangingPunct="1">
              <a:buClr>
                <a:srgbClr val="0000FF"/>
              </a:buClr>
              <a:buNone/>
            </a:pPr>
            <a:r>
              <a:rPr lang="en-US" altLang="en-US" sz="2000" dirty="0" smtClean="0">
                <a:latin typeface="Arial" pitchFamily="34" charset="0"/>
                <a:cs typeface="Arial" pitchFamily="34" charset="0"/>
              </a:rPr>
              <a:t>	</a:t>
            </a:r>
            <a:r>
              <a:rPr lang="en-US" altLang="en-US" sz="1800" b="1" dirty="0" smtClean="0">
                <a:latin typeface="Arial" pitchFamily="34" charset="0"/>
                <a:cs typeface="Arial" pitchFamily="34" charset="0"/>
              </a:rPr>
              <a:t>3:30 p.m. Site Visit—bus tour to site</a:t>
            </a:r>
          </a:p>
          <a:p>
            <a:pPr marL="609600" indent="-609600" eaLnBrk="1" hangingPunct="1">
              <a:buClr>
                <a:srgbClr val="0000FF"/>
              </a:buClr>
              <a:buNone/>
            </a:pPr>
            <a:r>
              <a:rPr lang="en-US" altLang="en-US" sz="1800" dirty="0" smtClean="0">
                <a:latin typeface="Arial" pitchFamily="34" charset="0"/>
                <a:cs typeface="Arial" pitchFamily="34" charset="0"/>
              </a:rPr>
              <a:t>	</a:t>
            </a:r>
          </a:p>
          <a:p>
            <a:pPr marL="609600" indent="-609600" eaLnBrk="1" hangingPunct="1">
              <a:buClr>
                <a:srgbClr val="0000FF"/>
              </a:buClr>
              <a:buNone/>
            </a:pPr>
            <a:r>
              <a:rPr lang="en-US" altLang="en-US" sz="1800" dirty="0" smtClean="0">
                <a:latin typeface="Arial" pitchFamily="34" charset="0"/>
                <a:cs typeface="Arial" pitchFamily="34" charset="0"/>
              </a:rPr>
              <a:t>	</a:t>
            </a:r>
            <a:r>
              <a:rPr lang="en-US" altLang="en-US" sz="1800" b="1" dirty="0" smtClean="0">
                <a:latin typeface="Arial" pitchFamily="34" charset="0"/>
                <a:cs typeface="Arial" pitchFamily="34" charset="0"/>
              </a:rPr>
              <a:t>4:30 p.m. Presentations and Discussion</a:t>
            </a:r>
          </a:p>
          <a:p>
            <a:pPr marL="1597025" lvl="4" indent="-609600">
              <a:buClr>
                <a:srgbClr val="0000FF"/>
              </a:buClr>
              <a:buFont typeface="+mj-lt"/>
              <a:buAutoNum type="arabicPeriod"/>
            </a:pPr>
            <a:r>
              <a:rPr lang="en-US" altLang="en-US" sz="1800" dirty="0" smtClean="0">
                <a:solidFill>
                  <a:schemeClr val="tx2"/>
                </a:solidFill>
                <a:latin typeface="Arial" pitchFamily="34" charset="0"/>
                <a:cs typeface="Arial" pitchFamily="34" charset="0"/>
              </a:rPr>
              <a:t>Commissioners’ Opening Remarks</a:t>
            </a:r>
          </a:p>
          <a:p>
            <a:pPr marL="1597025" lvl="4" indent="-609600">
              <a:buClr>
                <a:srgbClr val="0000FF"/>
              </a:buClr>
              <a:buFont typeface="+mj-lt"/>
              <a:buAutoNum type="arabicPeriod"/>
            </a:pPr>
            <a:r>
              <a:rPr lang="en-US" altLang="en-US" sz="1800" dirty="0" smtClean="0">
                <a:solidFill>
                  <a:schemeClr val="tx2"/>
                </a:solidFill>
                <a:latin typeface="Arial" pitchFamily="34" charset="0"/>
                <a:cs typeface="Arial" pitchFamily="34" charset="0"/>
              </a:rPr>
              <a:t>Hearing Adviser — Energy Commission’s Role</a:t>
            </a:r>
          </a:p>
          <a:p>
            <a:pPr marL="1597025" lvl="4" indent="-609600">
              <a:buClr>
                <a:srgbClr val="0000FF"/>
              </a:buClr>
              <a:buFont typeface="+mj-lt"/>
              <a:buAutoNum type="arabicPeriod"/>
            </a:pPr>
            <a:r>
              <a:rPr lang="en-US" altLang="en-US" sz="1800" dirty="0" smtClean="0">
                <a:solidFill>
                  <a:schemeClr val="tx2"/>
                </a:solidFill>
                <a:latin typeface="Arial" pitchFamily="34" charset="0"/>
                <a:cs typeface="Arial" pitchFamily="34" charset="0"/>
              </a:rPr>
              <a:t>Applicant — Project Description</a:t>
            </a:r>
          </a:p>
          <a:p>
            <a:pPr marL="1597025" lvl="4" indent="-609600">
              <a:buClr>
                <a:srgbClr val="0000FF"/>
              </a:buClr>
              <a:buFont typeface="+mj-lt"/>
              <a:buAutoNum type="arabicPeriod"/>
            </a:pPr>
            <a:r>
              <a:rPr lang="en-US" altLang="en-US" sz="1800" dirty="0" smtClean="0">
                <a:solidFill>
                  <a:schemeClr val="tx2"/>
                </a:solidFill>
                <a:latin typeface="Arial" pitchFamily="34" charset="0"/>
                <a:cs typeface="Arial" pitchFamily="34" charset="0"/>
              </a:rPr>
              <a:t>Energy Commission Staff — Environmental Review Process</a:t>
            </a:r>
          </a:p>
          <a:p>
            <a:pPr marL="1597025" lvl="4" indent="-609600">
              <a:buClr>
                <a:srgbClr val="0000FF"/>
              </a:buClr>
              <a:buFont typeface="+mj-lt"/>
              <a:buAutoNum type="arabicPeriod"/>
            </a:pPr>
            <a:r>
              <a:rPr lang="en-US" altLang="en-US" sz="1800" dirty="0" smtClean="0">
                <a:solidFill>
                  <a:schemeClr val="tx2"/>
                </a:solidFill>
                <a:latin typeface="Arial" pitchFamily="34" charset="0"/>
                <a:cs typeface="Arial" pitchFamily="34" charset="0"/>
              </a:rPr>
              <a:t>Staff’s Issues Identification Report </a:t>
            </a:r>
          </a:p>
          <a:p>
            <a:pPr marL="1597025" lvl="4" indent="-609600">
              <a:buClr>
                <a:srgbClr val="0000FF"/>
              </a:buClr>
              <a:buFont typeface="+mj-lt"/>
              <a:buAutoNum type="arabicPeriod"/>
            </a:pPr>
            <a:r>
              <a:rPr lang="en-US" altLang="en-US" sz="1800" dirty="0" smtClean="0">
                <a:solidFill>
                  <a:schemeClr val="tx2"/>
                </a:solidFill>
                <a:latin typeface="Arial" pitchFamily="34" charset="0"/>
                <a:cs typeface="Arial" pitchFamily="34" charset="0"/>
              </a:rPr>
              <a:t>Staff’s Proposed Schedule for the Licensing Process</a:t>
            </a:r>
          </a:p>
          <a:p>
            <a:pPr marL="1597025" lvl="4" indent="-609600">
              <a:buClr>
                <a:srgbClr val="0000FF"/>
              </a:buClr>
              <a:buFont typeface="+mj-lt"/>
              <a:buAutoNum type="arabicPeriod"/>
            </a:pPr>
            <a:r>
              <a:rPr lang="en-US" altLang="en-US" sz="1800" dirty="0" smtClean="0">
                <a:solidFill>
                  <a:schemeClr val="tx2"/>
                </a:solidFill>
                <a:latin typeface="Arial" pitchFamily="34" charset="0"/>
                <a:cs typeface="Arial" pitchFamily="34" charset="0"/>
              </a:rPr>
              <a:t>Public Adviser’s Office — Opportunities for Public Participation </a:t>
            </a:r>
          </a:p>
          <a:p>
            <a:pPr marL="609600" indent="-609600" eaLnBrk="1" hangingPunct="1">
              <a:buClr>
                <a:srgbClr val="0000FF"/>
              </a:buClr>
              <a:buNone/>
            </a:pPr>
            <a:r>
              <a:rPr lang="en-US" altLang="en-US" sz="1800" dirty="0" smtClean="0">
                <a:latin typeface="Arial" pitchFamily="34" charset="0"/>
                <a:cs typeface="Arial" pitchFamily="34" charset="0"/>
              </a:rPr>
              <a:t> </a:t>
            </a:r>
          </a:p>
          <a:p>
            <a:pPr marL="609600" indent="-609600" eaLnBrk="1" hangingPunct="1">
              <a:buClr>
                <a:srgbClr val="0000FF"/>
              </a:buClr>
              <a:buNone/>
            </a:pPr>
            <a:r>
              <a:rPr lang="en-US" altLang="en-US" sz="1800" dirty="0" smtClean="0">
                <a:latin typeface="Arial" pitchFamily="34" charset="0"/>
                <a:cs typeface="Arial" pitchFamily="34" charset="0"/>
              </a:rPr>
              <a:t>	</a:t>
            </a:r>
            <a:r>
              <a:rPr lang="en-US" altLang="en-US" sz="1800" b="1" dirty="0" smtClean="0">
                <a:latin typeface="Arial" pitchFamily="34" charset="0"/>
                <a:cs typeface="Arial" pitchFamily="34" charset="0"/>
              </a:rPr>
              <a:t>5:30 p.m. Public Questions and Comments</a:t>
            </a:r>
            <a:endParaRPr lang="en-US" sz="1800" b="1" dirty="0">
              <a:latin typeface="Arial" pitchFamily="34" charset="0"/>
              <a:cs typeface="Arial" pitchFamily="34" charset="0"/>
            </a:endParaRPr>
          </a:p>
        </p:txBody>
      </p:sp>
      <p:sp>
        <p:nvSpPr>
          <p:cNvPr id="4" name="Footer Placeholder 3"/>
          <p:cNvSpPr>
            <a:spLocks noGrp="1"/>
          </p:cNvSpPr>
          <p:nvPr>
            <p:ph type="ftr" sz="quarter" idx="11"/>
          </p:nvPr>
        </p:nvSpPr>
        <p:spPr>
          <a:xfrm>
            <a:off x="8458200" y="6248400"/>
            <a:ext cx="452438" cy="350838"/>
          </a:xfrm>
        </p:spPr>
        <p:txBody>
          <a:bodyPr/>
          <a:lstStyle/>
          <a:p>
            <a:pPr algn="r">
              <a:defRPr/>
            </a:pPr>
            <a:fld id="{202AF028-7377-4558-8BB2-D4DA809FB1A9}" type="slidenum">
              <a:rPr lang="en-US" sz="2000" smtClean="0"/>
              <a:pPr algn="r">
                <a:defRPr/>
              </a:pPr>
              <a:t>3</a:t>
            </a:fld>
            <a:endParaRPr lang="en-US" sz="2000" dirty="0"/>
          </a:p>
        </p:txBody>
      </p:sp>
    </p:spTree>
  </p:cSld>
  <p:clrMapOvr>
    <a:masterClrMapping/>
  </p:clrMapOvr>
  <p:transition spd="slow">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solidFill>
            <a:srgbClr val="0000CC"/>
          </a:solidFill>
        </p:spPr>
        <p:txBody>
          <a:bodyPr>
            <a:normAutofit/>
          </a:bodyPr>
          <a:lstStyle/>
          <a:p>
            <a:pPr eaLnBrk="1" fontAlgn="auto" hangingPunct="1">
              <a:spcAft>
                <a:spcPts val="0"/>
              </a:spcAft>
              <a:defRPr/>
            </a:pPr>
            <a:r>
              <a:rPr lang="en-US" sz="3600" dirty="0" smtClean="0">
                <a:latin typeface="Arial" pitchFamily="34" charset="0"/>
                <a:cs typeface="Arial" pitchFamily="34" charset="0"/>
              </a:rPr>
              <a:t>Energy Commission’s Role</a:t>
            </a:r>
          </a:p>
        </p:txBody>
      </p:sp>
      <p:sp>
        <p:nvSpPr>
          <p:cNvPr id="6148" name="Rectangle 3"/>
          <p:cNvSpPr>
            <a:spLocks noGrp="1" noChangeArrowheads="1"/>
          </p:cNvSpPr>
          <p:nvPr>
            <p:ph type="body" sz="half" idx="1"/>
          </p:nvPr>
        </p:nvSpPr>
        <p:spPr>
          <a:xfrm>
            <a:off x="1143000" y="1752600"/>
            <a:ext cx="7162800" cy="4191000"/>
          </a:xfrm>
        </p:spPr>
        <p:txBody>
          <a:bodyPr rtlCol="0">
            <a:noAutofit/>
          </a:bodyPr>
          <a:lstStyle/>
          <a:p>
            <a:pPr marL="438912" indent="-320040" eaLnBrk="1" fontAlgn="auto" hangingPunct="1">
              <a:spcBef>
                <a:spcPts val="0"/>
              </a:spcBef>
              <a:spcAft>
                <a:spcPts val="0"/>
              </a:spcAft>
              <a:buClr>
                <a:srgbClr val="0000FF"/>
              </a:buClr>
              <a:defRPr/>
            </a:pPr>
            <a:r>
              <a:rPr lang="en-US" sz="1800" dirty="0" smtClean="0">
                <a:latin typeface="Arial" pitchFamily="34" charset="0"/>
                <a:cs typeface="Arial" pitchFamily="34" charset="0"/>
              </a:rPr>
              <a:t>Energy Commission has permitting authority over thermal power plants that are 50 megawatts or greater. </a:t>
            </a:r>
          </a:p>
          <a:p>
            <a:pPr marL="438912" indent="-320040" eaLnBrk="1" fontAlgn="auto" hangingPunct="1">
              <a:spcBef>
                <a:spcPts val="0"/>
              </a:spcBef>
              <a:spcAft>
                <a:spcPts val="0"/>
              </a:spcAft>
              <a:buClr>
                <a:srgbClr val="0000FF"/>
              </a:buClr>
              <a:defRPr/>
            </a:pPr>
            <a:endParaRPr lang="en-US" sz="1800" dirty="0" smtClean="0">
              <a:latin typeface="Arial" pitchFamily="34" charset="0"/>
              <a:cs typeface="Arial" pitchFamily="34" charset="0"/>
            </a:endParaRPr>
          </a:p>
          <a:p>
            <a:pPr marL="438912" indent="-320040" eaLnBrk="1" fontAlgn="auto" hangingPunct="1">
              <a:spcBef>
                <a:spcPts val="0"/>
              </a:spcBef>
              <a:spcAft>
                <a:spcPts val="0"/>
              </a:spcAft>
              <a:buClr>
                <a:srgbClr val="0000FF"/>
              </a:buClr>
              <a:defRPr/>
            </a:pPr>
            <a:r>
              <a:rPr lang="en-US" sz="1800" dirty="0" smtClean="0">
                <a:latin typeface="Arial" pitchFamily="34" charset="0"/>
                <a:cs typeface="Arial" pitchFamily="34" charset="0"/>
              </a:rPr>
              <a:t>The Commission is the lead state agency for California Environmental Quality Act (CEQA) review and ongoing compliance. </a:t>
            </a:r>
          </a:p>
          <a:p>
            <a:pPr marL="438912" indent="-320040" eaLnBrk="1" fontAlgn="auto" hangingPunct="1">
              <a:spcBef>
                <a:spcPts val="0"/>
              </a:spcBef>
              <a:spcAft>
                <a:spcPts val="0"/>
              </a:spcAft>
              <a:buClr>
                <a:srgbClr val="0000FF"/>
              </a:buClr>
              <a:buNone/>
              <a:defRPr/>
            </a:pPr>
            <a:endParaRPr lang="en-US" altLang="en-US" sz="1800" dirty="0" smtClean="0">
              <a:latin typeface="Arial" pitchFamily="34" charset="0"/>
              <a:cs typeface="Arial" pitchFamily="34" charset="0"/>
            </a:endParaRPr>
          </a:p>
          <a:p>
            <a:pPr marL="438912" indent="-320040" eaLnBrk="1" fontAlgn="auto" hangingPunct="1">
              <a:spcBef>
                <a:spcPts val="0"/>
              </a:spcBef>
              <a:spcAft>
                <a:spcPts val="0"/>
              </a:spcAft>
              <a:buClr>
                <a:srgbClr val="0000FF"/>
              </a:buClr>
              <a:defRPr/>
            </a:pPr>
            <a:r>
              <a:rPr lang="en-US" sz="1800" dirty="0" smtClean="0">
                <a:latin typeface="Arial" pitchFamily="34" charset="0"/>
                <a:cs typeface="Arial" pitchFamily="34" charset="0"/>
              </a:rPr>
              <a:t>The Commission Chairman has appointed Commissioners Douglas (Presiding Committee Member) and Scott (Associate Committee Member) to oversee the licensing process for this project. </a:t>
            </a:r>
            <a:endParaRPr lang="en-US" altLang="en-US" sz="1800" dirty="0" smtClean="0">
              <a:latin typeface="Arial" pitchFamily="34" charset="0"/>
              <a:cs typeface="Arial" pitchFamily="34" charset="0"/>
            </a:endParaRPr>
          </a:p>
          <a:p>
            <a:pPr marL="438912" indent="-320040" eaLnBrk="1" fontAlgn="auto" hangingPunct="1">
              <a:spcBef>
                <a:spcPts val="0"/>
              </a:spcBef>
              <a:spcAft>
                <a:spcPts val="0"/>
              </a:spcAft>
              <a:buClr>
                <a:srgbClr val="0000FF"/>
              </a:buClr>
              <a:defRPr/>
            </a:pPr>
            <a:endParaRPr lang="en-US" altLang="en-US" sz="1800" dirty="0" smtClean="0">
              <a:latin typeface="Arial" pitchFamily="34" charset="0"/>
              <a:cs typeface="Arial" pitchFamily="34" charset="0"/>
            </a:endParaRPr>
          </a:p>
          <a:p>
            <a:pPr marL="438912" indent="-320040" eaLnBrk="1" fontAlgn="auto" hangingPunct="1">
              <a:spcBef>
                <a:spcPts val="0"/>
              </a:spcBef>
              <a:spcAft>
                <a:spcPts val="0"/>
              </a:spcAft>
              <a:buClr>
                <a:srgbClr val="0000FF"/>
              </a:buClr>
              <a:defRPr/>
            </a:pPr>
            <a:r>
              <a:rPr lang="en-US" altLang="en-US" sz="1800" dirty="0" smtClean="0">
                <a:latin typeface="Arial" pitchFamily="34" charset="0"/>
                <a:cs typeface="Arial" pitchFamily="34" charset="0"/>
              </a:rPr>
              <a:t>Following staff review and evidentiary hearings, the Committee will issue a Presiding Member’s Proposed Decision (PMPD) that makes a recommendation to the full Commission to approve or deny the proposed project. </a:t>
            </a:r>
          </a:p>
          <a:p>
            <a:pPr marL="438912" indent="-320040" eaLnBrk="1" fontAlgn="auto" hangingPunct="1">
              <a:spcBef>
                <a:spcPts val="0"/>
              </a:spcBef>
              <a:spcAft>
                <a:spcPts val="0"/>
              </a:spcAft>
              <a:buClr>
                <a:srgbClr val="0000FF"/>
              </a:buClr>
              <a:buNone/>
              <a:defRPr/>
            </a:pPr>
            <a:endParaRPr lang="en-US" altLang="en-US" sz="1600" dirty="0" smtClean="0">
              <a:latin typeface="Arial" pitchFamily="34" charset="0"/>
              <a:cs typeface="Arial" pitchFamily="34" charset="0"/>
            </a:endParaRPr>
          </a:p>
          <a:p>
            <a:pPr marL="438912" indent="-320040" eaLnBrk="1" fontAlgn="auto" hangingPunct="1">
              <a:spcBef>
                <a:spcPts val="0"/>
              </a:spcBef>
              <a:spcAft>
                <a:spcPts val="0"/>
              </a:spcAft>
              <a:buClr>
                <a:srgbClr val="0000FF"/>
              </a:buClr>
              <a:buNone/>
              <a:defRPr/>
            </a:pPr>
            <a:endParaRPr lang="en-US" sz="1600" dirty="0" smtClean="0">
              <a:latin typeface="Arial" pitchFamily="34" charset="0"/>
              <a:cs typeface="Arial" pitchFamily="34" charset="0"/>
            </a:endParaRPr>
          </a:p>
          <a:p>
            <a:pPr marL="438912" indent="-320040" eaLnBrk="1" fontAlgn="auto" hangingPunct="1">
              <a:spcBef>
                <a:spcPts val="0"/>
              </a:spcBef>
              <a:spcAft>
                <a:spcPts val="0"/>
              </a:spcAft>
              <a:buClr>
                <a:srgbClr val="0000FF"/>
              </a:buClr>
              <a:defRPr/>
            </a:pPr>
            <a:endParaRPr lang="en-US" altLang="en-US" sz="1600" dirty="0" smtClean="0">
              <a:latin typeface="Arial" pitchFamily="34" charset="0"/>
              <a:cs typeface="Arial" pitchFamily="34" charset="0"/>
            </a:endParaRPr>
          </a:p>
          <a:p>
            <a:pPr marL="438912" indent="-320040" eaLnBrk="1" fontAlgn="auto" hangingPunct="1">
              <a:spcBef>
                <a:spcPts val="0"/>
              </a:spcBef>
              <a:spcAft>
                <a:spcPts val="0"/>
              </a:spcAft>
              <a:buClr>
                <a:srgbClr val="993300"/>
              </a:buClr>
              <a:defRPr/>
            </a:pPr>
            <a:endParaRPr lang="en-US" sz="1600" dirty="0" smtClean="0">
              <a:latin typeface="Arial" pitchFamily="34" charset="0"/>
              <a:cs typeface="Arial" pitchFamily="34" charset="0"/>
            </a:endParaRPr>
          </a:p>
        </p:txBody>
      </p:sp>
      <p:sp>
        <p:nvSpPr>
          <p:cNvPr id="6146" name="Footer Placeholder 4"/>
          <p:cNvSpPr>
            <a:spLocks noGrp="1"/>
          </p:cNvSpPr>
          <p:nvPr>
            <p:ph type="ftr" sz="quarter" idx="10"/>
          </p:nvPr>
        </p:nvSpPr>
        <p:spPr>
          <a:xfrm>
            <a:off x="8458200" y="6096000"/>
            <a:ext cx="533400" cy="609600"/>
          </a:xfrm>
        </p:spPr>
        <p:txBody>
          <a:bodyPr/>
          <a:lstStyle/>
          <a:p>
            <a:pPr algn="r">
              <a:defRPr/>
            </a:pPr>
            <a:fld id="{9C80B1F2-6BA6-4693-A346-9583813BC664}" type="slidenum">
              <a:rPr lang="en-US" sz="2000" smtClean="0">
                <a:latin typeface="Palatino Linotype" pitchFamily="18" charset="0"/>
              </a:rPr>
              <a:pPr algn="r">
                <a:defRPr/>
              </a:pPr>
              <a:t>4</a:t>
            </a:fld>
            <a:endParaRPr lang="en-US" sz="2000" dirty="0" smtClean="0">
              <a:solidFill>
                <a:srgbClr val="3366CC"/>
              </a:solidFill>
              <a:latin typeface="Palatino Linotype" pitchFamily="18" charset="0"/>
            </a:endParaRPr>
          </a:p>
        </p:txBody>
      </p:sp>
    </p:spTree>
  </p:cSld>
  <p:clrMapOvr>
    <a:masterClrMapping/>
  </p:clrMapOvr>
  <p:transition spd="slow">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0" y="0"/>
            <a:ext cx="9144000" cy="1524000"/>
          </a:xfrm>
          <a:solidFill>
            <a:srgbClr val="0000CC"/>
          </a:solidFill>
          <a:ln>
            <a:solidFill>
              <a:srgbClr val="FFFF00"/>
            </a:solidFill>
          </a:ln>
        </p:spPr>
        <p:txBody>
          <a:bodyPr/>
          <a:lstStyle/>
          <a:p>
            <a:pPr eaLnBrk="1" hangingPunct="1"/>
            <a:r>
              <a:rPr lang="en-US" dirty="0" smtClean="0">
                <a:solidFill>
                  <a:srgbClr val="FFFF00"/>
                </a:solidFill>
                <a:latin typeface="Arial" pitchFamily="34" charset="0"/>
                <a:cs typeface="Arial" pitchFamily="34" charset="0"/>
              </a:rPr>
              <a:t>Ex Parte Rule</a:t>
            </a:r>
          </a:p>
        </p:txBody>
      </p:sp>
      <p:sp>
        <p:nvSpPr>
          <p:cNvPr id="3" name="Content Placeholder 2"/>
          <p:cNvSpPr>
            <a:spLocks noGrp="1"/>
          </p:cNvSpPr>
          <p:nvPr>
            <p:ph idx="1"/>
          </p:nvPr>
        </p:nvSpPr>
        <p:spPr>
          <a:xfrm>
            <a:off x="990600" y="1981200"/>
            <a:ext cx="7696200" cy="4419600"/>
          </a:xfrm>
        </p:spPr>
        <p:txBody>
          <a:bodyPr rtlCol="0">
            <a:normAutofit/>
          </a:bodyPr>
          <a:lstStyle/>
          <a:p>
            <a:pPr marL="609600" indent="-609600" eaLnBrk="1" fontAlgn="auto" hangingPunct="1">
              <a:spcBef>
                <a:spcPts val="0"/>
              </a:spcBef>
              <a:spcAft>
                <a:spcPts val="0"/>
              </a:spcAft>
              <a:buClr>
                <a:srgbClr val="0000FF"/>
              </a:buClr>
              <a:buFontTx/>
              <a:buChar char="•"/>
              <a:defRPr/>
            </a:pPr>
            <a:r>
              <a:rPr lang="en-US" altLang="en-US" sz="2400" dirty="0" smtClean="0">
                <a:latin typeface="Arial" pitchFamily="34" charset="0"/>
                <a:cs typeface="Arial" pitchFamily="34" charset="0"/>
              </a:rPr>
              <a:t>All decisions made in this case will be made solely on evidence contained in the </a:t>
            </a:r>
            <a:r>
              <a:rPr lang="en-US" altLang="en-US" sz="2400" u="sng" dirty="0" smtClean="0">
                <a:latin typeface="Arial" pitchFamily="34" charset="0"/>
                <a:cs typeface="Arial" pitchFamily="34" charset="0"/>
              </a:rPr>
              <a:t>public record</a:t>
            </a:r>
            <a:r>
              <a:rPr lang="en-US" altLang="en-US" sz="2400" dirty="0" smtClean="0">
                <a:latin typeface="Arial" pitchFamily="34" charset="0"/>
                <a:cs typeface="Arial" pitchFamily="34" charset="0"/>
              </a:rPr>
              <a:t>. </a:t>
            </a:r>
          </a:p>
          <a:p>
            <a:pPr marL="609600" indent="-609600" eaLnBrk="1" fontAlgn="auto" hangingPunct="1">
              <a:spcBef>
                <a:spcPts val="0"/>
              </a:spcBef>
              <a:spcAft>
                <a:spcPts val="0"/>
              </a:spcAft>
              <a:buClr>
                <a:srgbClr val="0000FF"/>
              </a:buClr>
              <a:buFont typeface="Wingdings 2"/>
              <a:buNone/>
              <a:defRPr/>
            </a:pPr>
            <a:endParaRPr lang="en-US" altLang="en-US" sz="2400" dirty="0" smtClean="0">
              <a:latin typeface="Arial" pitchFamily="34" charset="0"/>
              <a:cs typeface="Arial" pitchFamily="34" charset="0"/>
            </a:endParaRPr>
          </a:p>
          <a:p>
            <a:pPr marL="609600" indent="-609600" eaLnBrk="1" fontAlgn="auto" hangingPunct="1">
              <a:spcBef>
                <a:spcPts val="0"/>
              </a:spcBef>
              <a:spcAft>
                <a:spcPts val="0"/>
              </a:spcAft>
              <a:buClr>
                <a:srgbClr val="0000FF"/>
              </a:buClr>
              <a:buFontTx/>
              <a:buChar char="•"/>
              <a:defRPr/>
            </a:pPr>
            <a:r>
              <a:rPr lang="en-US" altLang="en-US" sz="2400" dirty="0" smtClean="0">
                <a:latin typeface="Arial" pitchFamily="34" charset="0"/>
                <a:cs typeface="Arial" pitchFamily="34" charset="0"/>
              </a:rPr>
              <a:t>No off-the-record contacts concerning </a:t>
            </a:r>
            <a:r>
              <a:rPr lang="en-US" altLang="en-US" sz="2400" u="sng" dirty="0" smtClean="0">
                <a:latin typeface="Arial" pitchFamily="34" charset="0"/>
                <a:cs typeface="Arial" pitchFamily="34" charset="0"/>
              </a:rPr>
              <a:t>substantive</a:t>
            </a:r>
            <a:r>
              <a:rPr lang="en-US" altLang="en-US" sz="2400" dirty="0" smtClean="0">
                <a:latin typeface="Arial" pitchFamily="34" charset="0"/>
                <a:cs typeface="Arial" pitchFamily="34" charset="0"/>
              </a:rPr>
              <a:t> matters are permitted to take place between interested parties and the Commissioners, their advisors, this Committee, or the Hearing Officer.</a:t>
            </a:r>
          </a:p>
          <a:p>
            <a:pPr marL="438912" indent="-320040" eaLnBrk="1" fontAlgn="auto" hangingPunct="1">
              <a:spcBef>
                <a:spcPts val="0"/>
              </a:spcBef>
              <a:spcAft>
                <a:spcPts val="0"/>
              </a:spcAft>
              <a:buFont typeface="Wingdings 2"/>
              <a:buChar char=""/>
              <a:defRPr/>
            </a:pPr>
            <a:endParaRPr lang="en-US" dirty="0"/>
          </a:p>
        </p:txBody>
      </p:sp>
      <p:sp>
        <p:nvSpPr>
          <p:cNvPr id="4" name="Slide Number Placeholder 3"/>
          <p:cNvSpPr>
            <a:spLocks noGrp="1"/>
          </p:cNvSpPr>
          <p:nvPr>
            <p:ph type="sldNum" sz="quarter" idx="12"/>
          </p:nvPr>
        </p:nvSpPr>
        <p:spPr/>
        <p:txBody>
          <a:bodyPr/>
          <a:lstStyle/>
          <a:p>
            <a:pPr>
              <a:defRPr/>
            </a:pPr>
            <a:fld id="{1EC77868-376D-4813-905E-34B9704D2D2D}" type="slidenum">
              <a:rPr lang="en-US"/>
              <a:pPr>
                <a:defRPr/>
              </a:pPr>
              <a:t>5</a:t>
            </a:fld>
            <a:endParaRPr lang="en-US"/>
          </a:p>
        </p:txBody>
      </p:sp>
    </p:spTree>
  </p:cSld>
  <p:clrMapOvr>
    <a:masterClrMapping/>
  </p:clrMapOvr>
  <p:transition spd="slow">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0"/>
            <a:ext cx="9144000" cy="1524000"/>
          </a:xfrm>
          <a:solidFill>
            <a:srgbClr val="0000CC"/>
          </a:solidFill>
          <a:ln>
            <a:solidFill>
              <a:srgbClr val="FFFF00"/>
            </a:solidFill>
          </a:ln>
        </p:spPr>
        <p:txBody>
          <a:bodyPr/>
          <a:lstStyle/>
          <a:p>
            <a:pPr eaLnBrk="1" hangingPunct="1"/>
            <a:r>
              <a:rPr lang="en-US" altLang="en-US" dirty="0" smtClean="0">
                <a:solidFill>
                  <a:srgbClr val="FFFF00"/>
                </a:solidFill>
                <a:latin typeface="Arial" pitchFamily="34" charset="0"/>
                <a:cs typeface="Arial" pitchFamily="34" charset="0"/>
              </a:rPr>
              <a:t>Ex Parte Rule</a:t>
            </a:r>
          </a:p>
        </p:txBody>
      </p:sp>
      <p:sp>
        <p:nvSpPr>
          <p:cNvPr id="10243" name="Rectangle 3"/>
          <p:cNvSpPr>
            <a:spLocks noGrp="1" noChangeArrowheads="1"/>
          </p:cNvSpPr>
          <p:nvPr>
            <p:ph idx="1"/>
          </p:nvPr>
        </p:nvSpPr>
        <p:spPr>
          <a:xfrm>
            <a:off x="762000" y="1295400"/>
            <a:ext cx="7620000" cy="5867400"/>
          </a:xfrm>
        </p:spPr>
        <p:txBody>
          <a:bodyPr/>
          <a:lstStyle/>
          <a:p>
            <a:pPr marL="609600" indent="-609600" algn="just" eaLnBrk="1" hangingPunct="1">
              <a:buFont typeface="Wingdings" pitchFamily="2" charset="2"/>
              <a:buNone/>
            </a:pPr>
            <a:endParaRPr lang="en-US" altLang="en-US" sz="4000" dirty="0" smtClean="0"/>
          </a:p>
          <a:p>
            <a:pPr marL="609600" indent="-609600" algn="just" eaLnBrk="1" hangingPunct="1">
              <a:buClr>
                <a:srgbClr val="0000FF"/>
              </a:buClr>
              <a:buFontTx/>
              <a:buChar char="•"/>
            </a:pPr>
            <a:r>
              <a:rPr lang="en-US" altLang="en-US" sz="2400" dirty="0" smtClean="0">
                <a:latin typeface="Arial" pitchFamily="34" charset="0"/>
                <a:cs typeface="Arial" pitchFamily="34" charset="0"/>
              </a:rPr>
              <a:t>Contacts between interested parties and the members of the Committee regarding any substantive matter must occur in a </a:t>
            </a:r>
            <a:r>
              <a:rPr lang="en-US" altLang="en-US" sz="2400" u="sng" dirty="0" smtClean="0">
                <a:latin typeface="Arial" pitchFamily="34" charset="0"/>
                <a:cs typeface="Arial" pitchFamily="34" charset="0"/>
              </a:rPr>
              <a:t>public forum</a:t>
            </a:r>
            <a:r>
              <a:rPr lang="en-US" altLang="en-US" sz="2400" dirty="0" smtClean="0">
                <a:latin typeface="Arial" pitchFamily="34" charset="0"/>
                <a:cs typeface="Arial" pitchFamily="34" charset="0"/>
              </a:rPr>
              <a:t> or in a writing distributed to all the parties and made available to the public.  </a:t>
            </a:r>
          </a:p>
          <a:p>
            <a:pPr marL="609600" indent="-609600" algn="just" eaLnBrk="1" hangingPunct="1">
              <a:buClr>
                <a:srgbClr val="0000FF"/>
              </a:buClr>
              <a:buFont typeface="Wingdings 2" pitchFamily="18" charset="2"/>
              <a:buNone/>
            </a:pPr>
            <a:endParaRPr lang="en-US" altLang="en-US" sz="2400" dirty="0" smtClean="0">
              <a:latin typeface="Arial" pitchFamily="34" charset="0"/>
              <a:cs typeface="Arial" pitchFamily="34" charset="0"/>
            </a:endParaRPr>
          </a:p>
          <a:p>
            <a:pPr marL="609600" indent="-609600" algn="just" eaLnBrk="1" hangingPunct="1">
              <a:buClr>
                <a:srgbClr val="0000FF"/>
              </a:buClr>
              <a:buFontTx/>
              <a:buChar char="•"/>
            </a:pPr>
            <a:r>
              <a:rPr lang="en-US" altLang="en-US" sz="2400" dirty="0" smtClean="0">
                <a:latin typeface="Arial" pitchFamily="34" charset="0"/>
                <a:cs typeface="Arial" pitchFamily="34" charset="0"/>
              </a:rPr>
              <a:t>Purpose: to provide full disclosure to all participants of any information that may be used as a basis for the future Decision on this project. </a:t>
            </a:r>
          </a:p>
        </p:txBody>
      </p:sp>
      <p:sp>
        <p:nvSpPr>
          <p:cNvPr id="4" name="Slide Number Placeholder 3"/>
          <p:cNvSpPr>
            <a:spLocks noGrp="1"/>
          </p:cNvSpPr>
          <p:nvPr>
            <p:ph type="sldNum" sz="quarter" idx="12"/>
          </p:nvPr>
        </p:nvSpPr>
        <p:spPr/>
        <p:txBody>
          <a:bodyPr/>
          <a:lstStyle/>
          <a:p>
            <a:pPr>
              <a:defRPr/>
            </a:pPr>
            <a:fld id="{3E02AD45-E791-481E-B9F7-66F95D6FB051}" type="slidenum">
              <a:rPr lang="en-US"/>
              <a:pPr>
                <a:defRPr/>
              </a:pPr>
              <a:t>6</a:t>
            </a:fld>
            <a:endParaRPr lang="en-US"/>
          </a:p>
        </p:txBody>
      </p:sp>
    </p:spTree>
  </p:cSld>
  <p:clrMapOvr>
    <a:masterClrMapping/>
  </p:clrMapOvr>
  <p:transition spd="slow">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0"/>
            <a:ext cx="9144000" cy="1524000"/>
          </a:xfrm>
          <a:solidFill>
            <a:srgbClr val="0000CC"/>
          </a:solidFill>
          <a:ln>
            <a:solidFill>
              <a:srgbClr val="FFFF00"/>
            </a:solidFill>
          </a:ln>
        </p:spPr>
        <p:txBody>
          <a:bodyPr/>
          <a:lstStyle/>
          <a:p>
            <a:pPr eaLnBrk="1" hangingPunct="1"/>
            <a:r>
              <a:rPr lang="en-US" altLang="en-US" dirty="0" smtClean="0">
                <a:solidFill>
                  <a:srgbClr val="FFFF00"/>
                </a:solidFill>
                <a:latin typeface="Arial" pitchFamily="34" charset="0"/>
                <a:cs typeface="Arial" pitchFamily="34" charset="0"/>
              </a:rPr>
              <a:t>Ex Parte Rule</a:t>
            </a:r>
          </a:p>
        </p:txBody>
      </p:sp>
      <p:sp>
        <p:nvSpPr>
          <p:cNvPr id="10243" name="Rectangle 3"/>
          <p:cNvSpPr>
            <a:spLocks noGrp="1" noChangeArrowheads="1"/>
          </p:cNvSpPr>
          <p:nvPr>
            <p:ph idx="1"/>
          </p:nvPr>
        </p:nvSpPr>
        <p:spPr>
          <a:xfrm>
            <a:off x="1143000" y="1295400"/>
            <a:ext cx="7239000" cy="5867400"/>
          </a:xfrm>
        </p:spPr>
        <p:txBody>
          <a:bodyPr/>
          <a:lstStyle/>
          <a:p>
            <a:pPr marL="609600" indent="-609600" algn="just" eaLnBrk="1" hangingPunct="1">
              <a:buFont typeface="Wingdings" pitchFamily="2" charset="2"/>
              <a:buNone/>
            </a:pPr>
            <a:endParaRPr lang="en-US" altLang="en-US" sz="4000" dirty="0" smtClean="0"/>
          </a:p>
          <a:p>
            <a:pPr marL="609600" indent="-609600" eaLnBrk="1" hangingPunct="1">
              <a:buClr>
                <a:srgbClr val="0000FF"/>
              </a:buClr>
              <a:buFontTx/>
              <a:buChar char="•"/>
            </a:pPr>
            <a:r>
              <a:rPr lang="en-US" sz="2400" dirty="0" smtClean="0">
                <a:latin typeface="Arial" pitchFamily="34" charset="0"/>
                <a:cs typeface="Arial" pitchFamily="34" charset="0"/>
              </a:rPr>
              <a:t>Energy Commission staff is an independent party in the proceeding.  Staff will prepare an independent evaluation of the environmental, engineering, and public health/safety aspects of the proposed project</a:t>
            </a:r>
            <a:r>
              <a:rPr lang="en-US" altLang="en-US" sz="2400" dirty="0" smtClean="0">
                <a:latin typeface="Arial" pitchFamily="34" charset="0"/>
                <a:cs typeface="Arial" pitchFamily="34" charset="0"/>
              </a:rPr>
              <a:t>.  </a:t>
            </a:r>
          </a:p>
          <a:p>
            <a:pPr marL="609600" indent="-609600" algn="just" eaLnBrk="1" hangingPunct="1">
              <a:buClr>
                <a:srgbClr val="0000FF"/>
              </a:buClr>
              <a:buFont typeface="Wingdings 2" pitchFamily="18" charset="2"/>
              <a:buNone/>
            </a:pPr>
            <a:endParaRPr lang="en-US" altLang="en-US" sz="2400" dirty="0" smtClean="0">
              <a:latin typeface="Arial" pitchFamily="34" charset="0"/>
              <a:cs typeface="Arial" pitchFamily="34" charset="0"/>
            </a:endParaRPr>
          </a:p>
          <a:p>
            <a:pPr marL="609600" indent="-609600" eaLnBrk="1" hangingPunct="1">
              <a:buClr>
                <a:srgbClr val="0000FF"/>
              </a:buClr>
              <a:buFontTx/>
              <a:buChar char="•"/>
            </a:pPr>
            <a:r>
              <a:rPr lang="en-US" sz="2400" dirty="0" smtClean="0">
                <a:latin typeface="Arial" pitchFamily="34" charset="0"/>
                <a:cs typeface="Arial" pitchFamily="34" charset="0"/>
              </a:rPr>
              <a:t>Commission Staff will hold public workshops at locations near the site or at the Energy Commission in Sacramento. These workshops provide additional opportunities for the parties and governmental agencies to discuss substantive issues with the public.</a:t>
            </a:r>
            <a:endParaRPr lang="en-US" altLang="en-US" sz="24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3E02AD45-E791-481E-B9F7-66F95D6FB051}" type="slidenum">
              <a:rPr lang="en-US"/>
              <a:pPr>
                <a:defRPr/>
              </a:pPr>
              <a:t>7</a:t>
            </a:fld>
            <a:endParaRPr lang="en-US"/>
          </a:p>
        </p:txBody>
      </p:sp>
    </p:spTree>
  </p:cSld>
  <p:clrMapOvr>
    <a:masterClrMapping/>
  </p:clrMapOvr>
  <p:transition spd="slow">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pitchFamily="34" charset="0"/>
                <a:cs typeface="Arial" pitchFamily="34" charset="0"/>
              </a:rPr>
              <a:t>Public Participation</a:t>
            </a:r>
            <a:endParaRPr lang="en-US" dirty="0">
              <a:latin typeface="Arial" pitchFamily="34" charset="0"/>
              <a:cs typeface="Arial" pitchFamily="34" charset="0"/>
            </a:endParaRPr>
          </a:p>
        </p:txBody>
      </p:sp>
      <p:sp>
        <p:nvSpPr>
          <p:cNvPr id="3" name="Content Placeholder 2"/>
          <p:cNvSpPr>
            <a:spLocks noGrp="1"/>
          </p:cNvSpPr>
          <p:nvPr>
            <p:ph idx="1"/>
          </p:nvPr>
        </p:nvSpPr>
        <p:spPr>
          <a:xfrm>
            <a:off x="685800" y="2133600"/>
            <a:ext cx="8001000" cy="4267200"/>
          </a:xfrm>
        </p:spPr>
        <p:txBody>
          <a:bodyPr/>
          <a:lstStyle/>
          <a:p>
            <a:r>
              <a:rPr lang="en-US" dirty="0" smtClean="0">
                <a:latin typeface="Arial" pitchFamily="34" charset="0"/>
                <a:cs typeface="Arial" pitchFamily="34" charset="0"/>
              </a:rPr>
              <a:t>Public participation is encouraged!</a:t>
            </a:r>
          </a:p>
          <a:p>
            <a:pPr>
              <a:buNone/>
            </a:pPr>
            <a:endParaRPr lang="en-US" dirty="0" smtClean="0">
              <a:latin typeface="Arial" pitchFamily="34" charset="0"/>
              <a:cs typeface="Arial" pitchFamily="34" charset="0"/>
            </a:endParaRPr>
          </a:p>
          <a:p>
            <a:r>
              <a:rPr lang="en-US" dirty="0" smtClean="0">
                <a:latin typeface="Arial" pitchFamily="34" charset="0"/>
                <a:cs typeface="Arial" pitchFamily="34" charset="0"/>
              </a:rPr>
              <a:t>Intervene as early as possible to ensure adequate and effective participation. </a:t>
            </a:r>
            <a:endParaRPr lang="en-US"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pPr algn="r">
              <a:defRPr/>
            </a:pPr>
            <a:fld id="{202AF028-7377-4558-8BB2-D4DA809FB1A9}" type="slidenum">
              <a:rPr lang="en-US" sz="1600" smtClean="0"/>
              <a:pPr algn="r">
                <a:defRPr/>
              </a:pPr>
              <a:t>8</a:t>
            </a:fld>
            <a:endParaRPr lang="en-US" sz="1600" dirty="0"/>
          </a:p>
        </p:txBody>
      </p:sp>
    </p:spTree>
  </p:cSld>
  <p:clrMapOvr>
    <a:masterClrMapping/>
  </p:clrMapOvr>
  <p:transition spd="slow">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itchFamily="34" charset="0"/>
                <a:cs typeface="Arial" pitchFamily="34" charset="0"/>
              </a:rPr>
              <a:t>Pause for Applicant’s Presentation</a:t>
            </a:r>
            <a:endParaRPr lang="en-US" sz="3600" dirty="0">
              <a:latin typeface="Arial" pitchFamily="34" charset="0"/>
              <a:cs typeface="Arial" pitchFamily="34" charset="0"/>
            </a:endParaRPr>
          </a:p>
        </p:txBody>
      </p:sp>
      <p:sp>
        <p:nvSpPr>
          <p:cNvPr id="5" name="Footer Placeholder 4"/>
          <p:cNvSpPr>
            <a:spLocks noGrp="1"/>
          </p:cNvSpPr>
          <p:nvPr>
            <p:ph type="ftr" sz="quarter" idx="10"/>
          </p:nvPr>
        </p:nvSpPr>
        <p:spPr>
          <a:xfrm>
            <a:off x="8610600" y="6324600"/>
            <a:ext cx="457200" cy="427038"/>
          </a:xfrm>
        </p:spPr>
        <p:txBody>
          <a:bodyPr/>
          <a:lstStyle/>
          <a:p>
            <a:pPr>
              <a:defRPr/>
            </a:pPr>
            <a:fld id="{4D4C5AA1-9188-4B68-B0E9-7CAF4054C3FF}" type="slidenum">
              <a:rPr lang="en-US" sz="1800" smtClean="0"/>
              <a:pPr>
                <a:defRPr/>
              </a:pPr>
              <a:t>9</a:t>
            </a:fld>
            <a:endParaRPr lang="en-US" sz="1800" dirty="0"/>
          </a:p>
        </p:txBody>
      </p:sp>
    </p:spTree>
  </p:cSld>
  <p:clrMapOvr>
    <a:masterClrMapping/>
  </p:clrMapOvr>
  <p:transition spd="slow">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normAutofit/>
          </a:bodyPr>
          <a:lstStyle/>
          <a:p>
            <a:pPr eaLnBrk="1" fontAlgn="auto" hangingPunct="1">
              <a:spcAft>
                <a:spcPts val="0"/>
              </a:spcAft>
              <a:defRPr/>
            </a:pPr>
            <a:r>
              <a:rPr lang="en-US" sz="3600" dirty="0" smtClean="0">
                <a:latin typeface="Palatino Linotype" pitchFamily="18" charset="0"/>
              </a:rPr>
              <a:t>Overview of Licensing Process</a:t>
            </a:r>
            <a:br>
              <a:rPr lang="en-US" sz="3600" dirty="0" smtClean="0">
                <a:latin typeface="Palatino Linotype" pitchFamily="18" charset="0"/>
              </a:rPr>
            </a:br>
            <a:endParaRPr lang="en-US" sz="1600" dirty="0" smtClean="0">
              <a:latin typeface="Palatino Linotype" pitchFamily="18" charset="0"/>
            </a:endParaRPr>
          </a:p>
        </p:txBody>
      </p:sp>
      <p:sp>
        <p:nvSpPr>
          <p:cNvPr id="8196" name="Rectangle 3"/>
          <p:cNvSpPr>
            <a:spLocks noGrp="1" noChangeArrowheads="1"/>
          </p:cNvSpPr>
          <p:nvPr>
            <p:ph idx="1"/>
          </p:nvPr>
        </p:nvSpPr>
        <p:spPr>
          <a:xfrm>
            <a:off x="1600200" y="1600200"/>
            <a:ext cx="6172200" cy="4724400"/>
          </a:xfrm>
        </p:spPr>
        <p:txBody>
          <a:bodyPr rtlCol="0">
            <a:noAutofit/>
          </a:bodyPr>
          <a:lstStyle/>
          <a:p>
            <a:pPr marL="438912" indent="-320040" eaLnBrk="1" fontAlgn="auto" hangingPunct="1">
              <a:lnSpc>
                <a:spcPct val="90000"/>
              </a:lnSpc>
              <a:spcBef>
                <a:spcPts val="1200"/>
              </a:spcBef>
              <a:spcAft>
                <a:spcPts val="0"/>
              </a:spcAft>
              <a:buFont typeface="Monotype Sorts" pitchFamily="2" charset="2"/>
              <a:buNone/>
              <a:defRPr/>
            </a:pPr>
            <a:r>
              <a:rPr lang="en-US" sz="1800" b="1" dirty="0" smtClean="0">
                <a:latin typeface="Palatino Linotype" pitchFamily="18" charset="0"/>
              </a:rPr>
              <a:t>1.  Data Adequacy</a:t>
            </a:r>
          </a:p>
          <a:p>
            <a:pPr marL="731520" lvl="1" indent="-274320" eaLnBrk="1" fontAlgn="auto" hangingPunct="1">
              <a:lnSpc>
                <a:spcPct val="90000"/>
              </a:lnSpc>
              <a:spcBef>
                <a:spcPts val="1200"/>
              </a:spcBef>
              <a:spcAft>
                <a:spcPts val="0"/>
              </a:spcAft>
              <a:buClr>
                <a:srgbClr val="0000FF"/>
              </a:buClr>
              <a:buFont typeface="Wingdings"/>
              <a:buChar char=""/>
              <a:defRPr/>
            </a:pPr>
            <a:r>
              <a:rPr lang="en-US" sz="1800" dirty="0" smtClean="0">
                <a:latin typeface="Palatino Linotype" pitchFamily="18" charset="0"/>
              </a:rPr>
              <a:t>Minimum requirements to accept application</a:t>
            </a:r>
          </a:p>
          <a:p>
            <a:pPr marL="438912" indent="-320040" eaLnBrk="1" fontAlgn="auto" hangingPunct="1">
              <a:lnSpc>
                <a:spcPct val="90000"/>
              </a:lnSpc>
              <a:spcBef>
                <a:spcPts val="1200"/>
              </a:spcBef>
              <a:spcAft>
                <a:spcPts val="0"/>
              </a:spcAft>
              <a:buClr>
                <a:srgbClr val="0000FF"/>
              </a:buClr>
              <a:buFont typeface="Monotype Sorts" pitchFamily="2" charset="2"/>
              <a:buNone/>
              <a:defRPr/>
            </a:pPr>
            <a:r>
              <a:rPr lang="en-US" sz="1800" b="1" dirty="0" smtClean="0">
                <a:latin typeface="Palatino Linotype" pitchFamily="18" charset="0"/>
              </a:rPr>
              <a:t>2.  Staff Discovery and Analyses</a:t>
            </a:r>
          </a:p>
          <a:p>
            <a:pPr marL="731520" lvl="1" indent="-274320" eaLnBrk="1" fontAlgn="auto" hangingPunct="1">
              <a:lnSpc>
                <a:spcPct val="90000"/>
              </a:lnSpc>
              <a:spcBef>
                <a:spcPts val="1200"/>
              </a:spcBef>
              <a:spcAft>
                <a:spcPts val="0"/>
              </a:spcAft>
              <a:buClr>
                <a:srgbClr val="0000FF"/>
              </a:buClr>
              <a:buFont typeface="Wingdings"/>
              <a:buChar char=""/>
              <a:defRPr/>
            </a:pPr>
            <a:r>
              <a:rPr lang="en-US" sz="1800" dirty="0" smtClean="0">
                <a:latin typeface="Palatino Linotype" pitchFamily="18" charset="0"/>
              </a:rPr>
              <a:t>Issues Identification</a:t>
            </a:r>
          </a:p>
          <a:p>
            <a:pPr marL="731520" lvl="1" indent="-274320" eaLnBrk="1" fontAlgn="auto" hangingPunct="1">
              <a:lnSpc>
                <a:spcPct val="90000"/>
              </a:lnSpc>
              <a:spcBef>
                <a:spcPts val="1200"/>
              </a:spcBef>
              <a:spcAft>
                <a:spcPts val="0"/>
              </a:spcAft>
              <a:buClr>
                <a:srgbClr val="0000FF"/>
              </a:buClr>
              <a:buFont typeface="Wingdings"/>
              <a:buChar char=""/>
              <a:defRPr/>
            </a:pPr>
            <a:r>
              <a:rPr lang="en-US" sz="1800" dirty="0" smtClean="0">
                <a:latin typeface="Palatino Linotype" pitchFamily="18" charset="0"/>
              </a:rPr>
              <a:t>Data Requests/Discovery-180 days</a:t>
            </a:r>
          </a:p>
          <a:p>
            <a:pPr marL="731520" lvl="1" indent="-274320" eaLnBrk="1" fontAlgn="auto" hangingPunct="1">
              <a:lnSpc>
                <a:spcPct val="90000"/>
              </a:lnSpc>
              <a:spcBef>
                <a:spcPts val="1200"/>
              </a:spcBef>
              <a:spcAft>
                <a:spcPts val="0"/>
              </a:spcAft>
              <a:buClr>
                <a:srgbClr val="0000FF"/>
              </a:buClr>
              <a:buFont typeface="Wingdings"/>
              <a:buChar char=""/>
              <a:defRPr/>
            </a:pPr>
            <a:r>
              <a:rPr lang="en-US" sz="1800" dirty="0" smtClean="0">
                <a:latin typeface="Palatino Linotype" pitchFamily="18" charset="0"/>
              </a:rPr>
              <a:t>Public Workshops</a:t>
            </a:r>
          </a:p>
          <a:p>
            <a:pPr marL="731520" lvl="1" indent="-274320" eaLnBrk="1" fontAlgn="auto" hangingPunct="1">
              <a:lnSpc>
                <a:spcPct val="90000"/>
              </a:lnSpc>
              <a:spcBef>
                <a:spcPts val="1200"/>
              </a:spcBef>
              <a:spcAft>
                <a:spcPts val="0"/>
              </a:spcAft>
              <a:buClr>
                <a:srgbClr val="0000FF"/>
              </a:buClr>
              <a:buFont typeface="Wingdings"/>
              <a:buChar char=""/>
              <a:defRPr/>
            </a:pPr>
            <a:r>
              <a:rPr lang="en-US" sz="1800" dirty="0" smtClean="0">
                <a:latin typeface="Palatino Linotype" pitchFamily="18" charset="0"/>
              </a:rPr>
              <a:t>Preliminary Staff Assessment and public comment</a:t>
            </a:r>
          </a:p>
          <a:p>
            <a:pPr marL="731520" lvl="1" indent="-274320" eaLnBrk="1" fontAlgn="auto" hangingPunct="1">
              <a:lnSpc>
                <a:spcPct val="90000"/>
              </a:lnSpc>
              <a:spcBef>
                <a:spcPts val="1200"/>
              </a:spcBef>
              <a:spcAft>
                <a:spcPts val="0"/>
              </a:spcAft>
              <a:buClr>
                <a:srgbClr val="0000FF"/>
              </a:buClr>
              <a:buFont typeface="Wingdings"/>
              <a:buChar char=""/>
              <a:defRPr/>
            </a:pPr>
            <a:r>
              <a:rPr lang="en-US" sz="1800" dirty="0" smtClean="0">
                <a:latin typeface="Palatino Linotype" pitchFamily="18" charset="0"/>
              </a:rPr>
              <a:t>Final Staff Assessment  </a:t>
            </a:r>
          </a:p>
          <a:p>
            <a:pPr marL="438912" indent="-320040" eaLnBrk="1" fontAlgn="auto" hangingPunct="1">
              <a:lnSpc>
                <a:spcPct val="90000"/>
              </a:lnSpc>
              <a:spcBef>
                <a:spcPts val="1200"/>
              </a:spcBef>
              <a:spcAft>
                <a:spcPts val="0"/>
              </a:spcAft>
              <a:buClr>
                <a:srgbClr val="0000FF"/>
              </a:buClr>
              <a:buFont typeface="Monotype Sorts" pitchFamily="2" charset="2"/>
              <a:buNone/>
              <a:defRPr/>
            </a:pPr>
            <a:r>
              <a:rPr lang="en-US" sz="1800" b="1" dirty="0" smtClean="0">
                <a:latin typeface="Palatino Linotype" pitchFamily="18" charset="0"/>
              </a:rPr>
              <a:t>3.  Committee Evidentiary Hearing and Decision</a:t>
            </a:r>
          </a:p>
          <a:p>
            <a:pPr marL="731520" lvl="1" indent="-274320" eaLnBrk="1" fontAlgn="auto" hangingPunct="1">
              <a:lnSpc>
                <a:spcPct val="90000"/>
              </a:lnSpc>
              <a:spcAft>
                <a:spcPts val="0"/>
              </a:spcAft>
              <a:buClr>
                <a:srgbClr val="0000FF"/>
              </a:buClr>
              <a:buFont typeface="Wingdings"/>
              <a:buChar char=""/>
              <a:defRPr/>
            </a:pPr>
            <a:r>
              <a:rPr lang="en-US" sz="1800" dirty="0" smtClean="0">
                <a:latin typeface="Palatino Linotype" pitchFamily="18" charset="0"/>
              </a:rPr>
              <a:t>Evidentiary Hearings on FSA and other information</a:t>
            </a:r>
          </a:p>
          <a:p>
            <a:pPr marL="731520" lvl="1" indent="-274320" eaLnBrk="1" fontAlgn="auto" hangingPunct="1">
              <a:lnSpc>
                <a:spcPct val="90000"/>
              </a:lnSpc>
              <a:spcAft>
                <a:spcPts val="0"/>
              </a:spcAft>
              <a:buClr>
                <a:srgbClr val="0000FF"/>
              </a:buClr>
              <a:buFont typeface="Wingdings"/>
              <a:buChar char=""/>
              <a:defRPr/>
            </a:pPr>
            <a:r>
              <a:rPr lang="en-US" sz="1800" dirty="0" smtClean="0">
                <a:latin typeface="Palatino Linotype" pitchFamily="18" charset="0"/>
              </a:rPr>
              <a:t>Presiding Member’s Proposed Decision (PMPD) and public comments</a:t>
            </a:r>
          </a:p>
          <a:p>
            <a:pPr marL="731520" lvl="1" indent="-274320" eaLnBrk="1" fontAlgn="auto" hangingPunct="1">
              <a:lnSpc>
                <a:spcPct val="90000"/>
              </a:lnSpc>
              <a:spcAft>
                <a:spcPts val="0"/>
              </a:spcAft>
              <a:buClr>
                <a:srgbClr val="0000FF"/>
              </a:buClr>
              <a:buFont typeface="Wingdings"/>
              <a:buChar char=""/>
              <a:defRPr/>
            </a:pPr>
            <a:r>
              <a:rPr lang="en-US" sz="1800" dirty="0" smtClean="0">
                <a:latin typeface="Palatino Linotype" pitchFamily="18" charset="0"/>
              </a:rPr>
              <a:t>PMPD hearing and Commission decision</a:t>
            </a:r>
          </a:p>
        </p:txBody>
      </p:sp>
      <p:sp>
        <p:nvSpPr>
          <p:cNvPr id="8194" name="Footer Placeholder 3"/>
          <p:cNvSpPr>
            <a:spLocks noGrp="1"/>
          </p:cNvSpPr>
          <p:nvPr>
            <p:ph type="ftr" sz="quarter" idx="11"/>
          </p:nvPr>
        </p:nvSpPr>
        <p:spPr>
          <a:xfrm>
            <a:off x="2640013" y="6400800"/>
            <a:ext cx="6351587" cy="350838"/>
          </a:xfrm>
        </p:spPr>
        <p:txBody>
          <a:bodyPr/>
          <a:lstStyle/>
          <a:p>
            <a:pPr algn="r">
              <a:defRPr/>
            </a:pPr>
            <a:fld id="{0B58486A-08F7-4122-A241-29D06D8F69D2}" type="slidenum">
              <a:rPr lang="en-US" sz="2000">
                <a:latin typeface="Palatino Linotype" pitchFamily="18" charset="0"/>
              </a:rPr>
              <a:pPr algn="r">
                <a:defRPr/>
              </a:pPr>
              <a:t>10</a:t>
            </a:fld>
            <a:endParaRPr lang="en-US" sz="2000" dirty="0">
              <a:solidFill>
                <a:srgbClr val="3366CC"/>
              </a:solidFill>
              <a:latin typeface="Palatino Linotype" pitchFamily="18" charset="0"/>
            </a:endParaRPr>
          </a:p>
        </p:txBody>
      </p:sp>
    </p:spTree>
  </p:cSld>
  <p:clrMapOvr>
    <a:masterClrMapping/>
  </p:clrMapOvr>
  <p:transition spd="slow">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a:xfrm>
            <a:off x="0" y="0"/>
            <a:ext cx="9144000" cy="1408176"/>
          </a:xfrm>
        </p:spPr>
        <p:txBody>
          <a:bodyPr>
            <a:normAutofit/>
          </a:bodyPr>
          <a:lstStyle/>
          <a:p>
            <a:pPr eaLnBrk="1" fontAlgn="auto" hangingPunct="1">
              <a:spcAft>
                <a:spcPts val="0"/>
              </a:spcAft>
              <a:defRPr/>
            </a:pPr>
            <a:r>
              <a:rPr lang="en-US" sz="3600" dirty="0" smtClean="0">
                <a:latin typeface="Palatino Linotype" pitchFamily="18" charset="0"/>
              </a:rPr>
              <a:t>Discovery and Analysis Process </a:t>
            </a:r>
          </a:p>
        </p:txBody>
      </p:sp>
      <p:sp>
        <p:nvSpPr>
          <p:cNvPr id="27650" name="Rectangle 3"/>
          <p:cNvSpPr>
            <a:spLocks noGrp="1" noChangeArrowheads="1"/>
          </p:cNvSpPr>
          <p:nvPr>
            <p:ph idx="1"/>
          </p:nvPr>
        </p:nvSpPr>
        <p:spPr>
          <a:xfrm>
            <a:off x="1447800" y="1905000"/>
            <a:ext cx="6629400" cy="4800600"/>
          </a:xfrm>
        </p:spPr>
        <p:txBody>
          <a:bodyPr/>
          <a:lstStyle/>
          <a:p>
            <a:pPr eaLnBrk="1" hangingPunct="1">
              <a:lnSpc>
                <a:spcPct val="90000"/>
              </a:lnSpc>
              <a:buClr>
                <a:srgbClr val="0000FF"/>
              </a:buClr>
              <a:buFont typeface="Wingdings" pitchFamily="2" charset="2"/>
              <a:buChar char="v"/>
            </a:pPr>
            <a:r>
              <a:rPr lang="en-US" sz="1600" dirty="0" smtClean="0">
                <a:latin typeface="Palatino Linotype" pitchFamily="18" charset="0"/>
              </a:rPr>
              <a:t>Determine if the project proposal (AFC) complies with Laws, Ordinances, Regulations, Standards (LORS)</a:t>
            </a:r>
          </a:p>
          <a:p>
            <a:pPr eaLnBrk="1" hangingPunct="1">
              <a:lnSpc>
                <a:spcPct val="90000"/>
              </a:lnSpc>
              <a:buClr>
                <a:srgbClr val="0000FF"/>
              </a:buClr>
              <a:buFont typeface="Wingdings" pitchFamily="2" charset="2"/>
              <a:buChar char="v"/>
            </a:pPr>
            <a:endParaRPr lang="en-US" sz="1600" dirty="0" smtClean="0">
              <a:latin typeface="Palatino Linotype" pitchFamily="18" charset="0"/>
            </a:endParaRPr>
          </a:p>
          <a:p>
            <a:pPr eaLnBrk="1" hangingPunct="1">
              <a:lnSpc>
                <a:spcPct val="90000"/>
              </a:lnSpc>
              <a:buClr>
                <a:srgbClr val="0000FF"/>
              </a:buClr>
              <a:buFont typeface="Wingdings" pitchFamily="2" charset="2"/>
              <a:buChar char="v"/>
            </a:pPr>
            <a:r>
              <a:rPr lang="en-US" sz="1600" dirty="0" smtClean="0">
                <a:latin typeface="Palatino Linotype" pitchFamily="18" charset="0"/>
              </a:rPr>
              <a:t>Conduct engineering and environmental analysis</a:t>
            </a:r>
          </a:p>
          <a:p>
            <a:pPr lvl="1" eaLnBrk="1" hangingPunct="1">
              <a:lnSpc>
                <a:spcPct val="90000"/>
              </a:lnSpc>
              <a:spcBef>
                <a:spcPct val="30000"/>
              </a:spcBef>
              <a:buClr>
                <a:srgbClr val="0000FF"/>
              </a:buClr>
              <a:buFont typeface="Wingdings" pitchFamily="2" charset="2"/>
              <a:buChar char="ü"/>
            </a:pPr>
            <a:r>
              <a:rPr lang="en-US" sz="1600" dirty="0" smtClean="0">
                <a:latin typeface="Palatino Linotype" pitchFamily="18" charset="0"/>
              </a:rPr>
              <a:t>identify issues;</a:t>
            </a:r>
          </a:p>
          <a:p>
            <a:pPr lvl="1" eaLnBrk="1" hangingPunct="1">
              <a:lnSpc>
                <a:spcPct val="90000"/>
              </a:lnSpc>
              <a:spcBef>
                <a:spcPct val="30000"/>
              </a:spcBef>
              <a:buClr>
                <a:srgbClr val="0000FF"/>
              </a:buClr>
              <a:buFont typeface="Wingdings" pitchFamily="2" charset="2"/>
              <a:buChar char="ü"/>
            </a:pPr>
            <a:r>
              <a:rPr lang="en-US" sz="1600" dirty="0" smtClean="0">
                <a:latin typeface="Palatino Linotype" pitchFamily="18" charset="0"/>
              </a:rPr>
              <a:t>identify environmental impacts and propose mitigation measures;</a:t>
            </a:r>
          </a:p>
          <a:p>
            <a:pPr lvl="1" eaLnBrk="1" hangingPunct="1">
              <a:lnSpc>
                <a:spcPct val="90000"/>
              </a:lnSpc>
              <a:spcBef>
                <a:spcPct val="30000"/>
              </a:spcBef>
              <a:buClr>
                <a:srgbClr val="0000FF"/>
              </a:buClr>
              <a:buFont typeface="Wingdings" pitchFamily="2" charset="2"/>
              <a:buChar char="ü"/>
            </a:pPr>
            <a:r>
              <a:rPr lang="en-US" sz="1600" dirty="0" smtClean="0">
                <a:latin typeface="Palatino Linotype" pitchFamily="18" charset="0"/>
              </a:rPr>
              <a:t>evaluate project alternatives and</a:t>
            </a:r>
          </a:p>
          <a:p>
            <a:pPr lvl="1" eaLnBrk="1" hangingPunct="1">
              <a:lnSpc>
                <a:spcPct val="90000"/>
              </a:lnSpc>
              <a:spcBef>
                <a:spcPct val="30000"/>
              </a:spcBef>
              <a:buClr>
                <a:srgbClr val="0000FF"/>
              </a:buClr>
              <a:buFont typeface="Wingdings" pitchFamily="2" charset="2"/>
              <a:buChar char="ü"/>
            </a:pPr>
            <a:r>
              <a:rPr lang="en-US" sz="1600" dirty="0" smtClean="0">
                <a:latin typeface="Palatino Linotype" pitchFamily="18" charset="0"/>
              </a:rPr>
              <a:t>recommend conditions of certification.</a:t>
            </a:r>
          </a:p>
          <a:p>
            <a:pPr eaLnBrk="1" hangingPunct="1">
              <a:lnSpc>
                <a:spcPct val="90000"/>
              </a:lnSpc>
              <a:spcBef>
                <a:spcPts val="600"/>
              </a:spcBef>
              <a:buClr>
                <a:srgbClr val="0000FF"/>
              </a:buClr>
              <a:buFont typeface="Wingdings" pitchFamily="2" charset="2"/>
              <a:buChar char="v"/>
            </a:pPr>
            <a:endParaRPr lang="en-US" sz="1600" dirty="0" smtClean="0">
              <a:latin typeface="Palatino Linotype" pitchFamily="18" charset="0"/>
            </a:endParaRPr>
          </a:p>
          <a:p>
            <a:pPr eaLnBrk="1" hangingPunct="1">
              <a:lnSpc>
                <a:spcPct val="90000"/>
              </a:lnSpc>
              <a:spcBef>
                <a:spcPts val="600"/>
              </a:spcBef>
              <a:buClr>
                <a:srgbClr val="0000FF"/>
              </a:buClr>
              <a:buFont typeface="Wingdings" pitchFamily="2" charset="2"/>
              <a:buChar char="v"/>
            </a:pPr>
            <a:r>
              <a:rPr lang="en-US" sz="1600" dirty="0" smtClean="0">
                <a:latin typeface="Palatino Linotype" pitchFamily="18" charset="0"/>
              </a:rPr>
              <a:t>Facilitate public and agency participation </a:t>
            </a:r>
          </a:p>
          <a:p>
            <a:pPr eaLnBrk="1" hangingPunct="1">
              <a:lnSpc>
                <a:spcPct val="90000"/>
              </a:lnSpc>
              <a:spcBef>
                <a:spcPts val="600"/>
              </a:spcBef>
              <a:buClr>
                <a:srgbClr val="0000FF"/>
              </a:buClr>
              <a:buFont typeface="Wingdings" pitchFamily="2" charset="2"/>
              <a:buChar char="v"/>
            </a:pPr>
            <a:endParaRPr lang="en-US" sz="1600" dirty="0" smtClean="0">
              <a:latin typeface="Palatino Linotype" pitchFamily="18" charset="0"/>
            </a:endParaRPr>
          </a:p>
          <a:p>
            <a:pPr eaLnBrk="1" hangingPunct="1">
              <a:lnSpc>
                <a:spcPct val="90000"/>
              </a:lnSpc>
              <a:spcBef>
                <a:spcPts val="600"/>
              </a:spcBef>
              <a:buClr>
                <a:srgbClr val="0000FF"/>
              </a:buClr>
              <a:buFont typeface="Wingdings" pitchFamily="2" charset="2"/>
              <a:buChar char="v"/>
            </a:pPr>
            <a:r>
              <a:rPr lang="en-US" sz="1600" dirty="0" smtClean="0">
                <a:latin typeface="Palatino Linotype" pitchFamily="18" charset="0"/>
              </a:rPr>
              <a:t>Staff products:  Preliminary Staff Assessment (PSA) and Final Staff Assessment (FSA)</a:t>
            </a:r>
          </a:p>
          <a:p>
            <a:pPr eaLnBrk="1" hangingPunct="1">
              <a:lnSpc>
                <a:spcPct val="90000"/>
              </a:lnSpc>
              <a:buClr>
                <a:srgbClr val="0000FF"/>
              </a:buClr>
              <a:buFont typeface="Wingdings" pitchFamily="2" charset="2"/>
              <a:buChar char="v"/>
            </a:pPr>
            <a:endParaRPr lang="en-US" sz="1600" dirty="0" smtClean="0">
              <a:latin typeface="Palatino Linotype" pitchFamily="18" charset="0"/>
            </a:endParaRPr>
          </a:p>
          <a:p>
            <a:pPr eaLnBrk="1" hangingPunct="1">
              <a:lnSpc>
                <a:spcPct val="90000"/>
              </a:lnSpc>
              <a:buClr>
                <a:srgbClr val="0000FF"/>
              </a:buClr>
              <a:buFont typeface="Wingdings" pitchFamily="2" charset="2"/>
              <a:buChar char="v"/>
            </a:pPr>
            <a:r>
              <a:rPr lang="en-US" sz="1600" dirty="0" smtClean="0">
                <a:latin typeface="Palatino Linotype" pitchFamily="18" charset="0"/>
              </a:rPr>
              <a:t>Make recommendations to the Committee </a:t>
            </a:r>
          </a:p>
          <a:p>
            <a:pPr eaLnBrk="1" hangingPunct="1">
              <a:lnSpc>
                <a:spcPct val="90000"/>
              </a:lnSpc>
              <a:buClr>
                <a:srgbClr val="0000FF"/>
              </a:buClr>
              <a:buFont typeface="Wingdings" pitchFamily="2" charset="2"/>
              <a:buChar char="v"/>
            </a:pPr>
            <a:endParaRPr lang="en-US" sz="1600" dirty="0" smtClean="0">
              <a:latin typeface="Palatino Linotype" pitchFamily="18" charset="0"/>
            </a:endParaRPr>
          </a:p>
          <a:p>
            <a:pPr eaLnBrk="1" hangingPunct="1">
              <a:lnSpc>
                <a:spcPct val="90000"/>
              </a:lnSpc>
              <a:buClr>
                <a:srgbClr val="0000FF"/>
              </a:buClr>
              <a:buFont typeface="Wingdings" pitchFamily="2" charset="2"/>
              <a:buChar char="v"/>
            </a:pPr>
            <a:r>
              <a:rPr lang="en-US" sz="1600" dirty="0" smtClean="0">
                <a:latin typeface="Palatino Linotype" pitchFamily="18" charset="0"/>
              </a:rPr>
              <a:t>FSA will be staffs testimony</a:t>
            </a:r>
          </a:p>
        </p:txBody>
      </p:sp>
      <p:sp>
        <p:nvSpPr>
          <p:cNvPr id="9218" name="Footer Placeholder 3"/>
          <p:cNvSpPr>
            <a:spLocks noGrp="1"/>
          </p:cNvSpPr>
          <p:nvPr>
            <p:ph type="ftr" sz="quarter" idx="11"/>
          </p:nvPr>
        </p:nvSpPr>
        <p:spPr>
          <a:xfrm>
            <a:off x="8610600" y="6400800"/>
            <a:ext cx="376238" cy="274638"/>
          </a:xfrm>
        </p:spPr>
        <p:txBody>
          <a:bodyPr/>
          <a:lstStyle/>
          <a:p>
            <a:pPr>
              <a:defRPr/>
            </a:pPr>
            <a:fld id="{2EB2299E-D2E8-4452-8651-E551A02E4280}" type="slidenum">
              <a:rPr lang="en-US" sz="1400" b="1">
                <a:latin typeface="Palatino Linotype" pitchFamily="18" charset="0"/>
              </a:rPr>
              <a:pPr>
                <a:defRPr/>
              </a:pPr>
              <a:t>11</a:t>
            </a:fld>
            <a:endParaRPr lang="en-US" sz="1400" b="1" dirty="0">
              <a:solidFill>
                <a:srgbClr val="3366CC"/>
              </a:solidFill>
              <a:latin typeface="Palatino Linotype" pitchFamily="18" charset="0"/>
            </a:endParaRPr>
          </a:p>
        </p:txBody>
      </p:sp>
    </p:spTree>
  </p:cSld>
  <p:clrMapOvr>
    <a:masterClrMapping/>
  </p:clrMapOvr>
  <p:transition spd="slow">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Grp="1" noChangeArrowheads="1"/>
          </p:cNvSpPr>
          <p:nvPr>
            <p:ph type="title"/>
          </p:nvPr>
        </p:nvSpPr>
        <p:spPr/>
        <p:txBody>
          <a:bodyPr>
            <a:normAutofit/>
          </a:bodyPr>
          <a:lstStyle/>
          <a:p>
            <a:pPr eaLnBrk="1" fontAlgn="auto" hangingPunct="1">
              <a:spcAft>
                <a:spcPts val="0"/>
              </a:spcAft>
              <a:defRPr/>
            </a:pPr>
            <a:r>
              <a:rPr lang="en-US" sz="3600" dirty="0" smtClean="0">
                <a:latin typeface="Palatino Linotype" pitchFamily="18" charset="0"/>
              </a:rPr>
              <a:t>Local, State and Federal Coordination</a:t>
            </a:r>
          </a:p>
        </p:txBody>
      </p:sp>
      <p:sp>
        <p:nvSpPr>
          <p:cNvPr id="22530" name="Rectangle 5"/>
          <p:cNvSpPr>
            <a:spLocks noGrp="1" noChangeArrowheads="1"/>
          </p:cNvSpPr>
          <p:nvPr>
            <p:ph type="body" sz="half" idx="1"/>
          </p:nvPr>
        </p:nvSpPr>
        <p:spPr>
          <a:xfrm>
            <a:off x="1219200" y="1905000"/>
            <a:ext cx="7239000" cy="4114800"/>
          </a:xfrm>
        </p:spPr>
        <p:txBody>
          <a:bodyPr/>
          <a:lstStyle/>
          <a:p>
            <a:pPr eaLnBrk="1" hangingPunct="1">
              <a:lnSpc>
                <a:spcPct val="80000"/>
              </a:lnSpc>
              <a:buClr>
                <a:srgbClr val="0000FF"/>
              </a:buClr>
              <a:buFont typeface="Wingdings" pitchFamily="2" charset="2"/>
              <a:buChar char="v"/>
            </a:pPr>
            <a:r>
              <a:rPr lang="en-US" sz="2000" dirty="0" smtClean="0">
                <a:latin typeface="Palatino Linotype" pitchFamily="18" charset="0"/>
              </a:rPr>
              <a:t>Energy Commission staff work closely with local, state and other federal agencies, for example:</a:t>
            </a:r>
          </a:p>
          <a:p>
            <a:pPr lvl="1" eaLnBrk="1" hangingPunct="1">
              <a:lnSpc>
                <a:spcPct val="80000"/>
              </a:lnSpc>
              <a:spcBef>
                <a:spcPts val="2400"/>
              </a:spcBef>
              <a:buClr>
                <a:srgbClr val="0000FF"/>
              </a:buClr>
            </a:pPr>
            <a:r>
              <a:rPr lang="en-US" sz="2000" dirty="0" smtClean="0">
                <a:latin typeface="Palatino Linotype" pitchFamily="18" charset="0"/>
              </a:rPr>
              <a:t>Local:  City of Long Beach</a:t>
            </a:r>
          </a:p>
          <a:p>
            <a:pPr lvl="1" eaLnBrk="1" hangingPunct="1">
              <a:lnSpc>
                <a:spcPct val="80000"/>
              </a:lnSpc>
              <a:spcBef>
                <a:spcPts val="2400"/>
              </a:spcBef>
              <a:buClr>
                <a:srgbClr val="0000FF"/>
              </a:buClr>
            </a:pPr>
            <a:r>
              <a:rPr lang="en-US" sz="2000" dirty="0" smtClean="0">
                <a:latin typeface="Palatino Linotype" pitchFamily="18" charset="0"/>
              </a:rPr>
              <a:t>Regional:  Los Angles County, South Coast Air Quality Management District , Regional Water Quality Control Board </a:t>
            </a:r>
          </a:p>
          <a:p>
            <a:pPr lvl="1" eaLnBrk="1" hangingPunct="1">
              <a:lnSpc>
                <a:spcPct val="80000"/>
              </a:lnSpc>
              <a:spcBef>
                <a:spcPts val="2400"/>
              </a:spcBef>
              <a:buClr>
                <a:srgbClr val="0000FF"/>
              </a:buClr>
            </a:pPr>
            <a:r>
              <a:rPr lang="en-US" sz="2000" dirty="0" smtClean="0">
                <a:latin typeface="Palatino Linotype" pitchFamily="18" charset="0"/>
              </a:rPr>
              <a:t>State:  Department of Fish and Game, Coastal Commission, State Parks, Cal ISO, Department of Toxic Substances Control</a:t>
            </a:r>
          </a:p>
          <a:p>
            <a:pPr lvl="1" eaLnBrk="1" hangingPunct="1">
              <a:lnSpc>
                <a:spcPct val="80000"/>
              </a:lnSpc>
              <a:spcBef>
                <a:spcPts val="2400"/>
              </a:spcBef>
              <a:buClr>
                <a:srgbClr val="0000FF"/>
              </a:buClr>
            </a:pPr>
            <a:r>
              <a:rPr lang="en-US" sz="2000" dirty="0" smtClean="0">
                <a:latin typeface="Palatino Linotype" pitchFamily="18" charset="0"/>
              </a:rPr>
              <a:t>Federal: Environmental Protection Agency, Fish and Wildlife Service</a:t>
            </a:r>
          </a:p>
        </p:txBody>
      </p:sp>
      <p:sp>
        <p:nvSpPr>
          <p:cNvPr id="7170" name="Footer Placeholder 4"/>
          <p:cNvSpPr>
            <a:spLocks noGrp="1"/>
          </p:cNvSpPr>
          <p:nvPr>
            <p:ph type="ftr" sz="quarter" idx="10"/>
          </p:nvPr>
        </p:nvSpPr>
        <p:spPr>
          <a:xfrm>
            <a:off x="8458200" y="6096000"/>
            <a:ext cx="533400" cy="609600"/>
          </a:xfrm>
        </p:spPr>
        <p:txBody>
          <a:bodyPr/>
          <a:lstStyle/>
          <a:p>
            <a:pPr algn="r">
              <a:defRPr/>
            </a:pPr>
            <a:fld id="{C586DE36-F632-4552-9B62-8C36A7579686}" type="slidenum">
              <a:rPr lang="en-US" sz="2000" smtClean="0">
                <a:latin typeface="Palatino Linotype" pitchFamily="18" charset="0"/>
              </a:rPr>
              <a:pPr algn="r">
                <a:defRPr/>
              </a:pPr>
              <a:t>12</a:t>
            </a:fld>
            <a:endParaRPr lang="en-US" sz="2000" dirty="0" smtClean="0">
              <a:solidFill>
                <a:srgbClr val="3366CC"/>
              </a:solidFill>
              <a:latin typeface="Palatino Linotype" pitchFamily="18" charset="0"/>
            </a:endParaRPr>
          </a:p>
        </p:txBody>
      </p:sp>
    </p:spTree>
  </p:cSld>
  <p:clrMapOvr>
    <a:masterClrMapping/>
  </p:clrMapOvr>
  <p:transition spd="slow">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a:xfrm>
            <a:off x="0" y="0"/>
            <a:ext cx="9144000" cy="1405128"/>
          </a:xfrm>
        </p:spPr>
        <p:txBody>
          <a:bodyPr/>
          <a:lstStyle/>
          <a:p>
            <a:pPr eaLnBrk="1" fontAlgn="auto" hangingPunct="1">
              <a:spcAft>
                <a:spcPts val="0"/>
              </a:spcAft>
              <a:defRPr/>
            </a:pPr>
            <a:r>
              <a:rPr lang="en-US" sz="3600" dirty="0" smtClean="0">
                <a:solidFill>
                  <a:schemeClr val="accent1">
                    <a:satMod val="150000"/>
                  </a:schemeClr>
                </a:solidFill>
              </a:rPr>
              <a:t> </a:t>
            </a:r>
            <a:r>
              <a:rPr lang="en-US" sz="3600" dirty="0" smtClean="0">
                <a:latin typeface="Palatino Linotype" pitchFamily="18" charset="0"/>
              </a:rPr>
              <a:t>Evidentiary Hearing &amp; Decision Process</a:t>
            </a:r>
          </a:p>
        </p:txBody>
      </p:sp>
      <p:sp>
        <p:nvSpPr>
          <p:cNvPr id="28674" name="Rectangle 3"/>
          <p:cNvSpPr>
            <a:spLocks noGrp="1" noChangeArrowheads="1"/>
          </p:cNvSpPr>
          <p:nvPr>
            <p:ph idx="1"/>
          </p:nvPr>
        </p:nvSpPr>
        <p:spPr>
          <a:xfrm>
            <a:off x="1295400" y="1828800"/>
            <a:ext cx="7086600" cy="4876800"/>
          </a:xfrm>
        </p:spPr>
        <p:txBody>
          <a:bodyPr/>
          <a:lstStyle/>
          <a:p>
            <a:pPr eaLnBrk="1" hangingPunct="1">
              <a:buClr>
                <a:srgbClr val="0000FF"/>
              </a:buClr>
              <a:buFont typeface="Wingdings" pitchFamily="2" charset="2"/>
              <a:buChar char="v"/>
            </a:pPr>
            <a:r>
              <a:rPr lang="en-US" sz="1800" b="1" dirty="0" smtClean="0">
                <a:latin typeface="Palatino Linotype" pitchFamily="18" charset="0"/>
              </a:rPr>
              <a:t>Committee conducts hearings to create evidentiary record</a:t>
            </a:r>
          </a:p>
          <a:p>
            <a:pPr eaLnBrk="1" hangingPunct="1">
              <a:buClr>
                <a:srgbClr val="0000FF"/>
              </a:buClr>
              <a:buNone/>
            </a:pPr>
            <a:endParaRPr lang="en-US" sz="1800" b="1" dirty="0" smtClean="0">
              <a:latin typeface="Palatino Linotype" pitchFamily="18" charset="0"/>
            </a:endParaRPr>
          </a:p>
          <a:p>
            <a:pPr eaLnBrk="1" hangingPunct="1">
              <a:buClr>
                <a:srgbClr val="0000FF"/>
              </a:buClr>
              <a:buFont typeface="Wingdings" pitchFamily="2" charset="2"/>
              <a:buChar char="v"/>
            </a:pPr>
            <a:r>
              <a:rPr lang="en-US" sz="1800" b="1" dirty="0" smtClean="0">
                <a:latin typeface="Palatino Linotype" pitchFamily="18" charset="0"/>
              </a:rPr>
              <a:t>Issues Presiding Member’s Proposed Decision (PMPD). The PMPD contains findings relating to:</a:t>
            </a:r>
          </a:p>
          <a:p>
            <a:pPr lvl="2" eaLnBrk="1" hangingPunct="1">
              <a:spcBef>
                <a:spcPct val="30000"/>
              </a:spcBef>
              <a:buClr>
                <a:srgbClr val="0000FF"/>
              </a:buClr>
            </a:pPr>
            <a:r>
              <a:rPr lang="en-US" sz="1600" dirty="0" smtClean="0">
                <a:latin typeface="Palatino Linotype" pitchFamily="18" charset="0"/>
              </a:rPr>
              <a:t>Environmental impacts, public health, engineering</a:t>
            </a:r>
          </a:p>
          <a:p>
            <a:pPr lvl="2" eaLnBrk="1" hangingPunct="1">
              <a:spcBef>
                <a:spcPct val="30000"/>
              </a:spcBef>
              <a:buClr>
                <a:srgbClr val="0000FF"/>
              </a:buClr>
            </a:pPr>
            <a:r>
              <a:rPr lang="en-US" sz="1600" dirty="0" smtClean="0">
                <a:latin typeface="Palatino Linotype" pitchFamily="18" charset="0"/>
              </a:rPr>
              <a:t>Project’s compliance with LORS</a:t>
            </a:r>
          </a:p>
          <a:p>
            <a:pPr lvl="2" eaLnBrk="1" hangingPunct="1">
              <a:spcBef>
                <a:spcPct val="30000"/>
              </a:spcBef>
              <a:buClr>
                <a:srgbClr val="0000FF"/>
              </a:buClr>
            </a:pPr>
            <a:r>
              <a:rPr lang="en-US" sz="1600" dirty="0" smtClean="0">
                <a:latin typeface="Palatino Linotype" pitchFamily="18" charset="0"/>
              </a:rPr>
              <a:t>Recommends conditions of certification</a:t>
            </a:r>
          </a:p>
          <a:p>
            <a:pPr lvl="2" eaLnBrk="1" hangingPunct="1">
              <a:spcBef>
                <a:spcPct val="30000"/>
              </a:spcBef>
              <a:buClr>
                <a:srgbClr val="0000FF"/>
              </a:buClr>
            </a:pPr>
            <a:r>
              <a:rPr lang="en-US" sz="1600" dirty="0" smtClean="0">
                <a:latin typeface="Palatino Linotype" pitchFamily="18" charset="0"/>
              </a:rPr>
              <a:t>Recommends whether or not to approve the project</a:t>
            </a:r>
          </a:p>
          <a:p>
            <a:pPr eaLnBrk="1" hangingPunct="1">
              <a:buClr>
                <a:srgbClr val="993300"/>
              </a:buClr>
              <a:buFont typeface="Wingdings" pitchFamily="2" charset="2"/>
              <a:buChar char="v"/>
            </a:pPr>
            <a:endParaRPr lang="en-US" sz="1800" dirty="0" smtClean="0">
              <a:latin typeface="Palatino Linotype" pitchFamily="18" charset="0"/>
            </a:endParaRPr>
          </a:p>
          <a:p>
            <a:pPr eaLnBrk="1" hangingPunct="1">
              <a:buClr>
                <a:srgbClr val="0000FF"/>
              </a:buClr>
              <a:buFont typeface="Wingdings" pitchFamily="2" charset="2"/>
              <a:buChar char="v"/>
            </a:pPr>
            <a:r>
              <a:rPr lang="en-US" sz="1800" b="1" dirty="0" smtClean="0">
                <a:latin typeface="Palatino Linotype" pitchFamily="18" charset="0"/>
              </a:rPr>
              <a:t>Full Commission issues a Final Decision</a:t>
            </a:r>
          </a:p>
          <a:p>
            <a:pPr eaLnBrk="1" hangingPunct="1">
              <a:buClr>
                <a:srgbClr val="0000FF"/>
              </a:buClr>
              <a:buNone/>
            </a:pPr>
            <a:endParaRPr lang="en-US" sz="1800" b="1" dirty="0" smtClean="0">
              <a:latin typeface="Palatino Linotype" pitchFamily="18" charset="0"/>
            </a:endParaRPr>
          </a:p>
          <a:p>
            <a:pPr eaLnBrk="1" hangingPunct="1">
              <a:buClr>
                <a:srgbClr val="0000FF"/>
              </a:buClr>
              <a:buFont typeface="Wingdings" pitchFamily="2" charset="2"/>
              <a:buChar char="v"/>
            </a:pPr>
            <a:r>
              <a:rPr lang="en-US" sz="1800" b="1" dirty="0" smtClean="0">
                <a:latin typeface="Palatino Linotype" pitchFamily="18" charset="0"/>
              </a:rPr>
              <a:t>Appeals: Reconsideration by Commission; California Supreme Court</a:t>
            </a:r>
          </a:p>
          <a:p>
            <a:pPr eaLnBrk="1" hangingPunct="1">
              <a:buClr>
                <a:srgbClr val="993300"/>
              </a:buClr>
              <a:buFont typeface="Wingdings" pitchFamily="2" charset="2"/>
              <a:buChar char="v"/>
            </a:pPr>
            <a:endParaRPr lang="en-US" sz="1800" dirty="0" smtClean="0">
              <a:latin typeface="Palatino Linotype" pitchFamily="18" charset="0"/>
            </a:endParaRPr>
          </a:p>
          <a:p>
            <a:pPr eaLnBrk="1" hangingPunct="1">
              <a:buClr>
                <a:srgbClr val="0000FF"/>
              </a:buClr>
              <a:buFont typeface="Wingdings" pitchFamily="2" charset="2"/>
              <a:buChar char="v"/>
            </a:pPr>
            <a:r>
              <a:rPr lang="en-US" sz="1800" b="1" dirty="0" smtClean="0">
                <a:latin typeface="Palatino Linotype" pitchFamily="18" charset="0"/>
              </a:rPr>
              <a:t>Energy Commission monitors compliance with all conditions of certification, through constructions the life of the project, and closure</a:t>
            </a:r>
          </a:p>
        </p:txBody>
      </p:sp>
      <p:sp>
        <p:nvSpPr>
          <p:cNvPr id="10242" name="Footer Placeholder 3"/>
          <p:cNvSpPr>
            <a:spLocks noGrp="1"/>
          </p:cNvSpPr>
          <p:nvPr>
            <p:ph type="ftr" sz="quarter" idx="11"/>
          </p:nvPr>
        </p:nvSpPr>
        <p:spPr>
          <a:xfrm>
            <a:off x="8305800" y="6324600"/>
            <a:ext cx="681038" cy="381000"/>
          </a:xfrm>
        </p:spPr>
        <p:txBody>
          <a:bodyPr/>
          <a:lstStyle/>
          <a:p>
            <a:pPr>
              <a:defRPr/>
            </a:pPr>
            <a:fld id="{10FE98AA-C6BD-41BB-939E-5F0AFEAD4022}" type="slidenum">
              <a:rPr lang="en-US" sz="2000">
                <a:latin typeface="Palatino Linotype" pitchFamily="18" charset="0"/>
              </a:rPr>
              <a:pPr>
                <a:defRPr/>
              </a:pPr>
              <a:t>13</a:t>
            </a:fld>
            <a:endParaRPr lang="en-US" sz="2000" dirty="0">
              <a:solidFill>
                <a:srgbClr val="3366CC"/>
              </a:solidFill>
              <a:latin typeface="Palatino Linotype" pitchFamily="18" charset="0"/>
            </a:endParaRPr>
          </a:p>
        </p:txBody>
      </p:sp>
    </p:spTree>
  </p:cSld>
  <p:clrMapOvr>
    <a:masterClrMapping/>
  </p:clrMapOvr>
  <p:transition spd="slow">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4"/>
          <p:cNvSpPr>
            <a:spLocks noGrp="1" noChangeArrowheads="1"/>
          </p:cNvSpPr>
          <p:nvPr>
            <p:ph type="title"/>
          </p:nvPr>
        </p:nvSpPr>
        <p:spPr/>
        <p:txBody>
          <a:bodyPr>
            <a:noAutofit/>
          </a:bodyPr>
          <a:lstStyle/>
          <a:p>
            <a:pPr eaLnBrk="1" fontAlgn="auto" hangingPunct="1">
              <a:spcAft>
                <a:spcPts val="0"/>
              </a:spcAft>
              <a:defRPr/>
            </a:pPr>
            <a:r>
              <a:rPr lang="en-US" sz="3600" dirty="0" smtClean="0">
                <a:latin typeface="Palatino Linotype" pitchFamily="18" charset="0"/>
              </a:rPr>
              <a:t>Staff’s Issues Identification Report</a:t>
            </a:r>
          </a:p>
        </p:txBody>
      </p:sp>
      <p:sp>
        <p:nvSpPr>
          <p:cNvPr id="39938" name="Rectangle 5"/>
          <p:cNvSpPr>
            <a:spLocks noGrp="1" noChangeArrowheads="1"/>
          </p:cNvSpPr>
          <p:nvPr>
            <p:ph type="body" sz="half" idx="1"/>
          </p:nvPr>
        </p:nvSpPr>
        <p:spPr>
          <a:xfrm>
            <a:off x="1447800" y="1752600"/>
            <a:ext cx="6781800" cy="4953000"/>
          </a:xfrm>
        </p:spPr>
        <p:txBody>
          <a:bodyPr/>
          <a:lstStyle/>
          <a:p>
            <a:pPr eaLnBrk="1" hangingPunct="1">
              <a:buClr>
                <a:srgbClr val="0000FF"/>
              </a:buClr>
              <a:buSzPct val="120000"/>
              <a:buFont typeface="Wingdings" pitchFamily="2" charset="2"/>
              <a:buChar char="v"/>
            </a:pPr>
            <a:r>
              <a:rPr lang="en-US" sz="1600" b="1" dirty="0" smtClean="0">
                <a:latin typeface="Palatino Linotype" pitchFamily="18" charset="0"/>
                <a:cs typeface="Arial" charset="0"/>
              </a:rPr>
              <a:t>Purpose</a:t>
            </a:r>
          </a:p>
          <a:p>
            <a:pPr lvl="1" eaLnBrk="1" hangingPunct="1">
              <a:buClr>
                <a:srgbClr val="0000FF"/>
              </a:buClr>
              <a:buFont typeface="Wingdings" pitchFamily="2" charset="2"/>
              <a:buChar char="ü"/>
            </a:pPr>
            <a:r>
              <a:rPr lang="en-US" sz="1600" dirty="0" smtClean="0">
                <a:latin typeface="Palatino Linotype" pitchFamily="18" charset="0"/>
                <a:cs typeface="Arial" charset="0"/>
              </a:rPr>
              <a:t>Inform participants of potentially significant issues staff believes it will encounter;</a:t>
            </a:r>
          </a:p>
          <a:p>
            <a:pPr lvl="1" eaLnBrk="1" hangingPunct="1">
              <a:buClr>
                <a:srgbClr val="0000FF"/>
              </a:buClr>
              <a:buFont typeface="Wingdings" pitchFamily="2" charset="2"/>
              <a:buChar char="ü"/>
            </a:pPr>
            <a:r>
              <a:rPr lang="en-US" sz="1600" dirty="0" smtClean="0">
                <a:latin typeface="Palatino Linotype" pitchFamily="18" charset="0"/>
                <a:cs typeface="Arial" charset="0"/>
              </a:rPr>
              <a:t>Provides an early focus on important topics;</a:t>
            </a:r>
          </a:p>
          <a:p>
            <a:pPr lvl="1" eaLnBrk="1" hangingPunct="1">
              <a:buClr>
                <a:srgbClr val="0000FF"/>
              </a:buClr>
              <a:buFont typeface="Wingdings" pitchFamily="2" charset="2"/>
              <a:buChar char="ü"/>
            </a:pPr>
            <a:r>
              <a:rPr lang="en-US" sz="1600" dirty="0" smtClean="0">
                <a:latin typeface="Palatino Linotype" pitchFamily="18" charset="0"/>
                <a:cs typeface="Arial" charset="0"/>
              </a:rPr>
              <a:t>The Issues Identification Report is not limiting. Staff, agencies and other stakeholders may identify additional significant issues going forward.</a:t>
            </a:r>
          </a:p>
          <a:p>
            <a:pPr eaLnBrk="1" hangingPunct="1">
              <a:spcBef>
                <a:spcPts val="600"/>
              </a:spcBef>
              <a:buClr>
                <a:srgbClr val="0000FF"/>
              </a:buClr>
              <a:buSzPct val="120000"/>
              <a:buFont typeface="Wingdings" pitchFamily="2" charset="2"/>
              <a:buChar char="v"/>
            </a:pPr>
            <a:endParaRPr lang="en-US" sz="1600" b="1" dirty="0" smtClean="0">
              <a:latin typeface="Palatino Linotype" pitchFamily="18" charset="0"/>
              <a:cs typeface="Arial" charset="0"/>
            </a:endParaRPr>
          </a:p>
          <a:p>
            <a:pPr eaLnBrk="1" hangingPunct="1">
              <a:spcBef>
                <a:spcPts val="600"/>
              </a:spcBef>
              <a:buClr>
                <a:srgbClr val="0000FF"/>
              </a:buClr>
              <a:buSzPct val="120000"/>
              <a:buFont typeface="Wingdings" pitchFamily="2" charset="2"/>
              <a:buChar char="v"/>
            </a:pPr>
            <a:r>
              <a:rPr lang="en-US" sz="1600" b="1" dirty="0" smtClean="0">
                <a:latin typeface="Palatino Linotype" pitchFamily="18" charset="0"/>
                <a:cs typeface="Arial" charset="0"/>
              </a:rPr>
              <a:t>Criteria</a:t>
            </a:r>
          </a:p>
          <a:p>
            <a:pPr lvl="1" eaLnBrk="1" hangingPunct="1">
              <a:buClr>
                <a:srgbClr val="0000FF"/>
              </a:buClr>
              <a:buFont typeface="Wingdings" pitchFamily="2" charset="2"/>
              <a:buChar char="ü"/>
            </a:pPr>
            <a:r>
              <a:rPr lang="en-US" sz="1600" dirty="0" smtClean="0">
                <a:latin typeface="Palatino Linotype" pitchFamily="18" charset="0"/>
              </a:rPr>
              <a:t>Significant impacts that might result from the project that may be difficult to mitigate</a:t>
            </a:r>
          </a:p>
          <a:p>
            <a:pPr lvl="1" eaLnBrk="1" hangingPunct="1">
              <a:buClr>
                <a:srgbClr val="0000FF"/>
              </a:buClr>
              <a:buFont typeface="Wingdings" pitchFamily="2" charset="2"/>
              <a:buChar char="ü"/>
            </a:pPr>
            <a:r>
              <a:rPr lang="en-US" sz="1600" dirty="0" smtClean="0">
                <a:latin typeface="Palatino Linotype" pitchFamily="18" charset="0"/>
              </a:rPr>
              <a:t>The project as proposed might not comply with applicable laws, ordinances, regulations or standards (LORS)</a:t>
            </a:r>
          </a:p>
          <a:p>
            <a:pPr lvl="1" eaLnBrk="1" hangingPunct="1">
              <a:buClr>
                <a:srgbClr val="0000FF"/>
              </a:buClr>
              <a:buFont typeface="Wingdings" pitchFamily="2" charset="2"/>
              <a:buChar char="ü"/>
            </a:pPr>
            <a:r>
              <a:rPr lang="en-US" sz="1600" dirty="0" smtClean="0">
                <a:latin typeface="Palatino Linotype" pitchFamily="18" charset="0"/>
              </a:rPr>
              <a:t>Conflicts might arise between the parties about the appropriate findings or conditions of certification</a:t>
            </a:r>
          </a:p>
          <a:p>
            <a:pPr lvl="1" eaLnBrk="1" hangingPunct="1">
              <a:buClr>
                <a:srgbClr val="0000FF"/>
              </a:buClr>
              <a:buFont typeface="Wingdings" pitchFamily="2" charset="2"/>
              <a:buChar char="ü"/>
            </a:pPr>
            <a:r>
              <a:rPr lang="en-US" sz="1600" dirty="0" smtClean="0">
                <a:latin typeface="Palatino Linotype" pitchFamily="18" charset="0"/>
              </a:rPr>
              <a:t>Issues that might delay the 12-month </a:t>
            </a:r>
            <a:r>
              <a:rPr lang="en-US" sz="1600" dirty="0" err="1" smtClean="0">
                <a:latin typeface="Palatino Linotype" pitchFamily="18" charset="0"/>
              </a:rPr>
              <a:t>siting</a:t>
            </a:r>
            <a:r>
              <a:rPr lang="en-US" sz="1600" dirty="0" smtClean="0">
                <a:latin typeface="Palatino Linotype" pitchFamily="18" charset="0"/>
              </a:rPr>
              <a:t> process </a:t>
            </a:r>
            <a:endParaRPr lang="en-US" sz="1600" dirty="0" smtClean="0">
              <a:latin typeface="Palatino Linotype" pitchFamily="18" charset="0"/>
              <a:cs typeface="Arial" charset="0"/>
            </a:endParaRPr>
          </a:p>
        </p:txBody>
      </p:sp>
      <p:sp>
        <p:nvSpPr>
          <p:cNvPr id="21506" name="Footer Placeholder 4"/>
          <p:cNvSpPr>
            <a:spLocks noGrp="1"/>
          </p:cNvSpPr>
          <p:nvPr>
            <p:ph type="ftr" sz="quarter" idx="10"/>
          </p:nvPr>
        </p:nvSpPr>
        <p:spPr>
          <a:xfrm>
            <a:off x="8458200" y="6096000"/>
            <a:ext cx="533400" cy="609600"/>
          </a:xfrm>
        </p:spPr>
        <p:txBody>
          <a:bodyPr/>
          <a:lstStyle/>
          <a:p>
            <a:pPr algn="r">
              <a:defRPr/>
            </a:pPr>
            <a:fld id="{F776730B-E396-4DF5-8C1C-4F91472FE61E}" type="slidenum">
              <a:rPr lang="en-US" sz="2000" smtClean="0">
                <a:latin typeface="Palatino Linotype" pitchFamily="18" charset="0"/>
              </a:rPr>
              <a:pPr algn="r">
                <a:defRPr/>
              </a:pPr>
              <a:t>14</a:t>
            </a:fld>
            <a:endParaRPr lang="en-US" sz="2000" dirty="0" smtClean="0">
              <a:solidFill>
                <a:srgbClr val="3366CC"/>
              </a:solidFill>
              <a:latin typeface="Palatino Linotype" pitchFamily="18" charset="0"/>
            </a:endParaRPr>
          </a:p>
        </p:txBody>
      </p:sp>
    </p:spTree>
  </p:cSld>
  <p:clrMapOvr>
    <a:masterClrMapping/>
  </p:clrMapOvr>
  <p:transition spd="slow">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idx="4294967295"/>
          </p:nvPr>
        </p:nvSpPr>
        <p:spPr bwMode="auto">
          <a:noFill/>
        </p:spPr>
        <p:txBody>
          <a:bodyPr wrap="square" tIns="45720" bIns="45720" numCol="1" anchorCtr="0" compatLnSpc="1">
            <a:prstTxWarp prst="textNoShape">
              <a:avLst/>
            </a:prstTxWarp>
            <a:normAutofit/>
          </a:bodyPr>
          <a:lstStyle/>
          <a:p>
            <a:r>
              <a:rPr lang="en-US" sz="3600" dirty="0" smtClean="0">
                <a:latin typeface="Palatino Linotype" pitchFamily="18" charset="0"/>
              </a:rPr>
              <a:t>Staff’s Potential Issue Areas</a:t>
            </a:r>
          </a:p>
        </p:txBody>
      </p:sp>
      <p:sp>
        <p:nvSpPr>
          <p:cNvPr id="63491" name="Rectangle 3"/>
          <p:cNvSpPr>
            <a:spLocks noGrp="1"/>
          </p:cNvSpPr>
          <p:nvPr>
            <p:ph type="body" idx="4294967295"/>
          </p:nvPr>
        </p:nvSpPr>
        <p:spPr>
          <a:xfrm>
            <a:off x="914400" y="2362200"/>
            <a:ext cx="7162800" cy="3581400"/>
          </a:xfrm>
        </p:spPr>
        <p:txBody>
          <a:bodyPr/>
          <a:lstStyle/>
          <a:p>
            <a:pPr lvl="2" eaLnBrk="1" hangingPunct="1">
              <a:spcBef>
                <a:spcPts val="2400"/>
              </a:spcBef>
              <a:buClr>
                <a:srgbClr val="0000FF"/>
              </a:buClr>
              <a:buNone/>
            </a:pPr>
            <a:r>
              <a:rPr lang="en-US" dirty="0" smtClean="0"/>
              <a:t>   Energy Commission staff has evaluated the AFC and has found no potential major issues at this time. The Committee and all interested parties should be aware that this report may not include all of the significant issues that may arise during the case, since discovery is not yet complete and other parties have not had an opportunity to identify their concerns.</a:t>
            </a:r>
            <a:endParaRPr lang="en-US" strike="sngStrike" dirty="0" smtClean="0">
              <a:solidFill>
                <a:srgbClr val="0000FF"/>
              </a:solidFill>
              <a:latin typeface="Palatino Linotype" pitchFamily="18" charset="0"/>
            </a:endParaRPr>
          </a:p>
        </p:txBody>
      </p:sp>
      <p:sp>
        <p:nvSpPr>
          <p:cNvPr id="4" name="Rectangle 3"/>
          <p:cNvSpPr/>
          <p:nvPr/>
        </p:nvSpPr>
        <p:spPr>
          <a:xfrm>
            <a:off x="8534400" y="6324600"/>
            <a:ext cx="517346" cy="400110"/>
          </a:xfrm>
          <a:prstGeom prst="rect">
            <a:avLst/>
          </a:prstGeom>
        </p:spPr>
        <p:txBody>
          <a:bodyPr wrap="square">
            <a:spAutoFit/>
          </a:bodyPr>
          <a:lstStyle/>
          <a:p>
            <a:fld id="{79653F38-D20F-4FA6-8A1E-13EEBA53FCFB}" type="slidenum">
              <a:rPr lang="en-US" smtClean="0">
                <a:solidFill>
                  <a:schemeClr val="accent1">
                    <a:lumMod val="75000"/>
                  </a:schemeClr>
                </a:solidFill>
                <a:latin typeface="Palatino Linotype" pitchFamily="18" charset="0"/>
              </a:rPr>
              <a:pPr/>
              <a:t>15</a:t>
            </a:fld>
            <a:endParaRPr lang="en-US" dirty="0">
              <a:solidFill>
                <a:schemeClr val="accent1">
                  <a:lumMod val="75000"/>
                </a:schemeClr>
              </a:solidFill>
            </a:endParaRPr>
          </a:p>
        </p:txBody>
      </p:sp>
      <p:sp>
        <p:nvSpPr>
          <p:cNvPr id="5" name="Rectangle 4"/>
          <p:cNvSpPr/>
          <p:nvPr/>
        </p:nvSpPr>
        <p:spPr>
          <a:xfrm>
            <a:off x="8382000" y="6477000"/>
            <a:ext cx="152400" cy="152400"/>
          </a:xfrm>
          <a:prstGeom prst="rect">
            <a:avLst/>
          </a:prstGeom>
          <a:solidFill>
            <a:srgbClr val="33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0" y="0"/>
            <a:ext cx="9144000" cy="1447800"/>
          </a:xfrm>
        </p:spPr>
        <p:txBody>
          <a:bodyPr>
            <a:normAutofit/>
          </a:bodyPr>
          <a:lstStyle/>
          <a:p>
            <a:pPr eaLnBrk="1" fontAlgn="auto" hangingPunct="1">
              <a:spcAft>
                <a:spcPts val="0"/>
              </a:spcAft>
              <a:defRPr/>
            </a:pPr>
            <a:r>
              <a:rPr lang="en-US" sz="3600" dirty="0" smtClean="0">
                <a:latin typeface="Palatino Linotype" pitchFamily="18" charset="0"/>
              </a:rPr>
              <a:t>Staff’s Proposed Schedule</a:t>
            </a:r>
          </a:p>
        </p:txBody>
      </p:sp>
      <p:sp>
        <p:nvSpPr>
          <p:cNvPr id="2051" name="Footer Placeholder 3"/>
          <p:cNvSpPr>
            <a:spLocks noGrp="1"/>
          </p:cNvSpPr>
          <p:nvPr>
            <p:ph type="ftr" sz="quarter" idx="11"/>
          </p:nvPr>
        </p:nvSpPr>
        <p:spPr>
          <a:xfrm>
            <a:off x="8305800" y="6248400"/>
            <a:ext cx="609600" cy="274638"/>
          </a:xfrm>
        </p:spPr>
        <p:txBody>
          <a:bodyPr/>
          <a:lstStyle/>
          <a:p>
            <a:pPr algn="r">
              <a:defRPr/>
            </a:pPr>
            <a:fld id="{54333FED-2B55-4AD0-8336-33D1D56AE9DD}" type="slidenum">
              <a:rPr lang="en-US" sz="1600">
                <a:latin typeface="Palatino Linotype" pitchFamily="18" charset="0"/>
              </a:rPr>
              <a:pPr algn="r">
                <a:defRPr/>
              </a:pPr>
              <a:t>16</a:t>
            </a:fld>
            <a:endParaRPr lang="en-US" sz="1600" dirty="0">
              <a:solidFill>
                <a:srgbClr val="3366CC"/>
              </a:solidFill>
              <a:latin typeface="Palatino Linotype" pitchFamily="18" charset="0"/>
            </a:endParaRPr>
          </a:p>
        </p:txBody>
      </p:sp>
      <p:sp>
        <p:nvSpPr>
          <p:cNvPr id="2059" name="Rectangle 11"/>
          <p:cNvSpPr>
            <a:spLocks noChangeArrowheads="1"/>
          </p:cNvSpPr>
          <p:nvPr/>
        </p:nvSpPr>
        <p:spPr bwMode="auto">
          <a:xfrm>
            <a:off x="0" y="-40704"/>
            <a:ext cx="3137718" cy="53860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lvl="0" indent="182563"/>
            <a:r>
              <a:rPr kumimoji="0" lang="en-US" sz="11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ALAMITOS ENERGY</a:t>
            </a:r>
            <a:r>
              <a:rPr kumimoji="0" lang="en-US" sz="1100" b="1" i="0" u="none" strike="noStrike" cap="none" normalizeH="0" dirty="0" smtClean="0">
                <a:ln>
                  <a:noFill/>
                </a:ln>
                <a:solidFill>
                  <a:schemeClr val="tx1"/>
                </a:solidFill>
                <a:effectLst/>
                <a:latin typeface="Arial" pitchFamily="34" charset="0"/>
                <a:ea typeface="Times New Roman" pitchFamily="18" charset="0"/>
                <a:cs typeface="Times New Roman" pitchFamily="18" charset="0"/>
              </a:rPr>
              <a:t> CENTER </a:t>
            </a:r>
            <a:r>
              <a:rPr lang="en-US" sz="1100" b="1" dirty="0" smtClean="0">
                <a:solidFill>
                  <a:schemeClr val="tx1"/>
                </a:solidFill>
                <a:latin typeface="Arial" pitchFamily="34" charset="0"/>
                <a:ea typeface="Times New Roman" pitchFamily="18" charset="0"/>
                <a:cs typeface="Times New Roman" pitchFamily="18" charset="0"/>
              </a:rPr>
              <a:t> </a:t>
            </a:r>
            <a:r>
              <a:rPr lang="en-US" sz="900" b="1" dirty="0" smtClean="0">
                <a:solidFill>
                  <a:schemeClr val="tx1"/>
                </a:solidFill>
                <a:latin typeface="Arial" pitchFamily="34" charset="0"/>
                <a:ea typeface="Times New Roman" pitchFamily="18" charset="0"/>
                <a:cs typeface="Times New Roman" pitchFamily="18" charset="0"/>
              </a:rPr>
              <a:t>(13-AFC-01)</a:t>
            </a:r>
            <a:endParaRPr kumimoji="0" lang="en-US" sz="900" b="0" i="0" u="none" strike="noStrike" cap="none" normalizeH="0" baseline="0" dirty="0" smtClean="0">
              <a:ln>
                <a:noFill/>
              </a:ln>
              <a:solidFill>
                <a:schemeClr val="tx1"/>
              </a:solidFill>
              <a:effectLst/>
              <a:latin typeface="Arial" pitchFamily="34" charset="0"/>
            </a:endParaRPr>
          </a:p>
          <a:p>
            <a:pPr marL="0" marR="0" lvl="0" indent="182563"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endParaRPr>
          </a:p>
        </p:txBody>
      </p:sp>
      <p:pic>
        <p:nvPicPr>
          <p:cNvPr id="1026" name="Picture 2"/>
          <p:cNvPicPr>
            <a:picLocks noGrp="1" noChangeAspect="1" noChangeArrowheads="1"/>
          </p:cNvPicPr>
          <p:nvPr>
            <p:ph idx="1"/>
          </p:nvPr>
        </p:nvPicPr>
        <p:blipFill>
          <a:blip r:embed="rId3" cstate="print"/>
          <a:srcRect/>
          <a:stretch>
            <a:fillRect/>
          </a:stretch>
        </p:blipFill>
        <p:spPr bwMode="auto">
          <a:xfrm>
            <a:off x="1295400" y="1752600"/>
            <a:ext cx="6794500" cy="4800600"/>
          </a:xfrm>
          <a:prstGeom prst="rect">
            <a:avLst/>
          </a:prstGeom>
          <a:noFill/>
          <a:ln w="9525">
            <a:noFill/>
            <a:miter lim="800000"/>
            <a:headEnd/>
            <a:tailEnd/>
          </a:ln>
        </p:spPr>
      </p:pic>
    </p:spTree>
  </p:cSld>
  <p:clrMapOvr>
    <a:masterClrMapping/>
  </p:clrMapOvr>
  <p:transition spd="slow">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798576"/>
          </a:xfrm>
        </p:spPr>
        <p:txBody>
          <a:bodyPr>
            <a:normAutofit/>
          </a:bodyPr>
          <a:lstStyle/>
          <a:p>
            <a:r>
              <a:rPr lang="en-US" sz="3600" dirty="0" smtClean="0">
                <a:latin typeface="Palatino Linotype" pitchFamily="18" charset="0"/>
              </a:rPr>
              <a:t>Staff’s Proposed Schedule</a:t>
            </a:r>
            <a:endParaRPr lang="en-US" sz="3600" dirty="0"/>
          </a:p>
        </p:txBody>
      </p:sp>
      <p:sp>
        <p:nvSpPr>
          <p:cNvPr id="4" name="Footer Placeholder 3"/>
          <p:cNvSpPr>
            <a:spLocks noGrp="1"/>
          </p:cNvSpPr>
          <p:nvPr>
            <p:ph type="ftr" sz="quarter" idx="11"/>
          </p:nvPr>
        </p:nvSpPr>
        <p:spPr/>
        <p:txBody>
          <a:bodyPr/>
          <a:lstStyle/>
          <a:p>
            <a:pPr>
              <a:defRPr/>
            </a:pPr>
            <a:fld id="{202AF028-7377-4558-8BB2-D4DA809FB1A9}" type="slidenum">
              <a:rPr lang="en-US" smtClean="0"/>
              <a:pPr>
                <a:defRPr/>
              </a:pPr>
              <a:t>17</a:t>
            </a:fld>
            <a:endParaRPr lang="en-US"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1371600" y="1879984"/>
            <a:ext cx="6781800" cy="4673216"/>
          </a:xfrm>
          <a:prstGeom prst="rect">
            <a:avLst/>
          </a:prstGeom>
          <a:noFill/>
          <a:ln w="9525">
            <a:noFill/>
            <a:miter lim="800000"/>
            <a:headEnd/>
            <a:tailEnd/>
          </a:ln>
        </p:spPr>
      </p:pic>
    </p:spTree>
  </p:cSld>
  <p:clrMapOvr>
    <a:masterClrMapping/>
  </p:clrMapOvr>
  <p:transition spd="slow">
    <p:fade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2400"/>
            <a:ext cx="7924800" cy="1219200"/>
          </a:xfrm>
        </p:spPr>
        <p:txBody>
          <a:bodyPr>
            <a:normAutofit/>
          </a:bodyPr>
          <a:lstStyle/>
          <a:p>
            <a:pPr>
              <a:defRPr/>
            </a:pPr>
            <a:r>
              <a:rPr lang="en-US" sz="3600" dirty="0" smtClean="0"/>
              <a:t>Post-Licensing </a:t>
            </a:r>
            <a:br>
              <a:rPr lang="en-US" sz="3600" dirty="0" smtClean="0"/>
            </a:br>
            <a:r>
              <a:rPr lang="en-US" sz="3600" dirty="0" smtClean="0"/>
              <a:t>Project Compliance Oversight</a:t>
            </a:r>
            <a:endParaRPr lang="en-US" sz="3600" dirty="0"/>
          </a:p>
        </p:txBody>
      </p:sp>
      <p:sp>
        <p:nvSpPr>
          <p:cNvPr id="3" name="Content Placeholder 2"/>
          <p:cNvSpPr>
            <a:spLocks noGrp="1"/>
          </p:cNvSpPr>
          <p:nvPr>
            <p:ph idx="1"/>
          </p:nvPr>
        </p:nvSpPr>
        <p:spPr>
          <a:xfrm>
            <a:off x="685800" y="1981200"/>
            <a:ext cx="7772400" cy="4343400"/>
          </a:xfrm>
        </p:spPr>
        <p:txBody>
          <a:bodyPr/>
          <a:lstStyle/>
          <a:p>
            <a:pPr marL="457200" lvl="1" indent="-228600">
              <a:spcBef>
                <a:spcPct val="50000"/>
              </a:spcBef>
              <a:buFont typeface="Wingdings" pitchFamily="2" charset="2"/>
              <a:buChar char="§"/>
              <a:defRPr/>
            </a:pPr>
            <a:r>
              <a:rPr lang="en-US" sz="2400" dirty="0" smtClean="0"/>
              <a:t>If the project is approved: </a:t>
            </a:r>
          </a:p>
          <a:p>
            <a:pPr marL="685800" lvl="1" indent="-228600">
              <a:spcBef>
                <a:spcPct val="50000"/>
              </a:spcBef>
              <a:defRPr/>
            </a:pPr>
            <a:r>
              <a:rPr lang="en-US" sz="2400" dirty="0" smtClean="0"/>
              <a:t>The Compliance phase would apply during construction, operation &amp; decommissioning</a:t>
            </a:r>
          </a:p>
          <a:p>
            <a:pPr marL="685800" lvl="1" indent="-228600">
              <a:spcBef>
                <a:spcPct val="50000"/>
              </a:spcBef>
              <a:defRPr/>
            </a:pPr>
            <a:r>
              <a:rPr lang="en-US" sz="2400" dirty="0" smtClean="0"/>
              <a:t>Purpose: To assure compliance with all Conditions of Certification, applicable LORS and building codes</a:t>
            </a:r>
          </a:p>
          <a:p>
            <a:pPr marL="685800" lvl="1" indent="-228600">
              <a:spcBef>
                <a:spcPct val="50000"/>
              </a:spcBef>
              <a:defRPr/>
            </a:pPr>
            <a:r>
              <a:rPr lang="en-US" sz="2400" dirty="0" smtClean="0"/>
              <a:t>Compliance Project Manager (CPM) – provides oversight of construction and operation.</a:t>
            </a:r>
          </a:p>
          <a:p>
            <a:pPr marL="731012" lvl="1" indent="-320040" eaLnBrk="1" fontAlgn="auto" hangingPunct="1">
              <a:spcBef>
                <a:spcPts val="0"/>
              </a:spcBef>
              <a:spcAft>
                <a:spcPts val="0"/>
              </a:spcAft>
              <a:buClr>
                <a:srgbClr val="993300"/>
              </a:buClr>
              <a:buFontTx/>
              <a:buNone/>
              <a:defRPr/>
            </a:pPr>
            <a:endParaRPr lang="en-US" dirty="0" smtClean="0">
              <a:latin typeface="Palatino Linotype" pitchFamily="18" charset="0"/>
            </a:endParaRPr>
          </a:p>
          <a:p>
            <a:pPr marL="731012" lvl="1" indent="-320040" eaLnBrk="1" fontAlgn="auto" hangingPunct="1">
              <a:spcBef>
                <a:spcPts val="0"/>
              </a:spcBef>
              <a:spcAft>
                <a:spcPts val="0"/>
              </a:spcAft>
              <a:buClr>
                <a:srgbClr val="993300"/>
              </a:buClr>
              <a:buFontTx/>
              <a:buNone/>
              <a:defRPr/>
            </a:pPr>
            <a:endParaRPr lang="en-US" sz="2200" dirty="0" smtClean="0">
              <a:latin typeface="Palatino Linotype" pitchFamily="18" charset="0"/>
            </a:endParaRPr>
          </a:p>
          <a:p>
            <a:pPr>
              <a:defRPr/>
            </a:pPr>
            <a:endParaRPr lang="en-US" dirty="0"/>
          </a:p>
        </p:txBody>
      </p:sp>
      <p:sp>
        <p:nvSpPr>
          <p:cNvPr id="20484" name="Footer Placeholder 3"/>
          <p:cNvSpPr>
            <a:spLocks noGrp="1"/>
          </p:cNvSpPr>
          <p:nvPr>
            <p:ph type="ftr" sz="quarter" idx="10"/>
          </p:nvPr>
        </p:nvSpPr>
        <p:spPr>
          <a:xfrm>
            <a:off x="8305800" y="6400800"/>
            <a:ext cx="609600" cy="350838"/>
          </a:xfrm>
          <a:noFill/>
        </p:spPr>
        <p:txBody>
          <a:bodyPr/>
          <a:lstStyle/>
          <a:p>
            <a:pPr>
              <a:buFont typeface="Wingdings" pitchFamily="2" charset="2"/>
              <a:buChar char="q"/>
            </a:pPr>
            <a:r>
              <a:rPr lang="en-US" dirty="0" smtClean="0">
                <a:latin typeface="Arial" pitchFamily="34" charset="0"/>
              </a:rPr>
              <a:t>  17</a:t>
            </a:r>
          </a:p>
        </p:txBody>
      </p:sp>
    </p:spTree>
  </p:cSld>
  <p:clrMapOvr>
    <a:masterClrMapping/>
  </p:clrMapOvr>
  <p:transition spd="slow">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5"/>
          <p:cNvSpPr txBox="1">
            <a:spLocks noChangeArrowheads="1"/>
          </p:cNvSpPr>
          <p:nvPr/>
        </p:nvSpPr>
        <p:spPr bwMode="auto">
          <a:xfrm>
            <a:off x="1676400" y="3505200"/>
            <a:ext cx="4267200" cy="938719"/>
          </a:xfrm>
          <a:prstGeom prst="rect">
            <a:avLst/>
          </a:prstGeom>
          <a:noFill/>
          <a:ln w="9525">
            <a:noFill/>
            <a:miter lim="800000"/>
            <a:headEnd/>
            <a:tailEnd/>
          </a:ln>
        </p:spPr>
        <p:txBody>
          <a:bodyPr>
            <a:spAutoFit/>
          </a:bodyPr>
          <a:lstStyle/>
          <a:p>
            <a:pPr eaLnBrk="0" hangingPunct="0">
              <a:spcBef>
                <a:spcPct val="50000"/>
              </a:spcBef>
            </a:pPr>
            <a:r>
              <a:rPr lang="en-US" sz="2200" b="1" dirty="0" smtClean="0">
                <a:solidFill>
                  <a:srgbClr val="4D633F"/>
                </a:solidFill>
                <a:latin typeface="Tahoma" pitchFamily="34" charset="0"/>
                <a:cs typeface="Tahoma" pitchFamily="34" charset="0"/>
              </a:rPr>
              <a:t>Blake Roberts</a:t>
            </a:r>
            <a:endParaRPr lang="en-US" sz="2200" b="1" dirty="0">
              <a:solidFill>
                <a:srgbClr val="4D633F"/>
              </a:solidFill>
              <a:latin typeface="Tahoma" pitchFamily="34" charset="0"/>
              <a:cs typeface="Tahoma" pitchFamily="34" charset="0"/>
            </a:endParaRPr>
          </a:p>
          <a:p>
            <a:pPr eaLnBrk="0" hangingPunct="0">
              <a:spcBef>
                <a:spcPct val="50000"/>
              </a:spcBef>
            </a:pPr>
            <a:r>
              <a:rPr lang="en-US" sz="2200" dirty="0" smtClean="0">
                <a:solidFill>
                  <a:srgbClr val="4D633F"/>
                </a:solidFill>
                <a:latin typeface="Tahoma" pitchFamily="34" charset="0"/>
                <a:cs typeface="Tahoma" pitchFamily="34" charset="0"/>
              </a:rPr>
              <a:t>Assistant Public </a:t>
            </a:r>
            <a:r>
              <a:rPr lang="en-US" sz="2200" dirty="0">
                <a:solidFill>
                  <a:srgbClr val="4D633F"/>
                </a:solidFill>
                <a:latin typeface="Tahoma" pitchFamily="34" charset="0"/>
                <a:cs typeface="Tahoma" pitchFamily="34" charset="0"/>
              </a:rPr>
              <a:t>Adviser</a:t>
            </a:r>
          </a:p>
        </p:txBody>
      </p:sp>
      <p:sp>
        <p:nvSpPr>
          <p:cNvPr id="2051" name="Text Box 6"/>
          <p:cNvSpPr txBox="1">
            <a:spLocks noChangeArrowheads="1"/>
          </p:cNvSpPr>
          <p:nvPr/>
        </p:nvSpPr>
        <p:spPr bwMode="auto">
          <a:xfrm>
            <a:off x="1676400" y="4876800"/>
            <a:ext cx="4267200" cy="430887"/>
          </a:xfrm>
          <a:prstGeom prst="rect">
            <a:avLst/>
          </a:prstGeom>
          <a:noFill/>
          <a:ln w="9525">
            <a:noFill/>
            <a:miter lim="800000"/>
            <a:headEnd/>
            <a:tailEnd/>
          </a:ln>
        </p:spPr>
        <p:txBody>
          <a:bodyPr>
            <a:spAutoFit/>
          </a:bodyPr>
          <a:lstStyle/>
          <a:p>
            <a:pPr eaLnBrk="0" hangingPunct="0">
              <a:spcBef>
                <a:spcPct val="50000"/>
              </a:spcBef>
            </a:pPr>
            <a:r>
              <a:rPr lang="en-US" sz="2200" dirty="0" smtClean="0">
                <a:solidFill>
                  <a:srgbClr val="4D633F"/>
                </a:solidFill>
                <a:latin typeface="Tahoma" pitchFamily="34" charset="0"/>
                <a:cs typeface="Tahoma" pitchFamily="34" charset="0"/>
              </a:rPr>
              <a:t>April 29, 2014</a:t>
            </a:r>
            <a:endParaRPr lang="en-US" sz="2200" dirty="0">
              <a:solidFill>
                <a:srgbClr val="4D633F"/>
              </a:solidFill>
              <a:latin typeface="Tahoma" pitchFamily="34" charset="0"/>
              <a:cs typeface="Tahoma" pitchFamily="34" charset="0"/>
            </a:endParaRPr>
          </a:p>
        </p:txBody>
      </p:sp>
      <p:sp>
        <p:nvSpPr>
          <p:cNvPr id="2052" name="TextBox 3"/>
          <p:cNvSpPr txBox="1">
            <a:spLocks noChangeArrowheads="1"/>
          </p:cNvSpPr>
          <p:nvPr/>
        </p:nvSpPr>
        <p:spPr bwMode="auto">
          <a:xfrm>
            <a:off x="533400" y="533400"/>
            <a:ext cx="5943600" cy="1015663"/>
          </a:xfrm>
          <a:prstGeom prst="rect">
            <a:avLst/>
          </a:prstGeom>
          <a:noFill/>
          <a:ln w="9525">
            <a:noFill/>
            <a:miter lim="800000"/>
            <a:headEnd/>
            <a:tailEnd/>
          </a:ln>
        </p:spPr>
        <p:txBody>
          <a:bodyPr>
            <a:spAutoFit/>
          </a:bodyPr>
          <a:lstStyle/>
          <a:p>
            <a:pPr eaLnBrk="0" hangingPunct="0"/>
            <a:r>
              <a:rPr lang="en-US" sz="2400" b="1" dirty="0" smtClean="0">
                <a:solidFill>
                  <a:srgbClr val="4D633F"/>
                </a:solidFill>
                <a:latin typeface="Tahoma" pitchFamily="34" charset="0"/>
                <a:cs typeface="Tahoma" pitchFamily="34" charset="0"/>
              </a:rPr>
              <a:t>Alamitos </a:t>
            </a:r>
            <a:endParaRPr lang="en-US" sz="2400" b="1" dirty="0">
              <a:solidFill>
                <a:srgbClr val="4D633F"/>
              </a:solidFill>
              <a:latin typeface="Tahoma" pitchFamily="34" charset="0"/>
              <a:cs typeface="Tahoma" pitchFamily="34" charset="0"/>
            </a:endParaRPr>
          </a:p>
          <a:p>
            <a:pPr eaLnBrk="0" hangingPunct="0"/>
            <a:r>
              <a:rPr lang="en-US" b="1" dirty="0">
                <a:solidFill>
                  <a:srgbClr val="4D633F"/>
                </a:solidFill>
                <a:latin typeface="Tahoma" pitchFamily="34" charset="0"/>
                <a:cs typeface="Tahoma" pitchFamily="34" charset="0"/>
              </a:rPr>
              <a:t>Docket No. </a:t>
            </a:r>
            <a:r>
              <a:rPr lang="en-US" dirty="0" smtClean="0"/>
              <a:t>13-AFC-01 </a:t>
            </a:r>
            <a:endParaRPr lang="en-US" b="1" dirty="0">
              <a:solidFill>
                <a:srgbClr val="4D633F"/>
              </a:solidFill>
              <a:latin typeface="Tahoma" pitchFamily="34" charset="0"/>
              <a:cs typeface="Tahoma" pitchFamily="34" charset="0"/>
            </a:endParaRPr>
          </a:p>
          <a:p>
            <a:pPr eaLnBrk="0" hangingPunct="0"/>
            <a:endParaRPr lang="en-US" sz="1600" b="1" dirty="0">
              <a:solidFill>
                <a:srgbClr val="4D633F"/>
              </a:solidFill>
              <a:latin typeface="Tahoma" pitchFamily="34" charset="0"/>
              <a:cs typeface="Tahoma" pitchFamily="34" charset="0"/>
            </a:endParaRPr>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Background-WhatsaPublicAdviser.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075" name="Text Box 3"/>
          <p:cNvSpPr txBox="1">
            <a:spLocks noChangeArrowheads="1"/>
          </p:cNvSpPr>
          <p:nvPr/>
        </p:nvSpPr>
        <p:spPr bwMode="auto">
          <a:xfrm>
            <a:off x="1981200" y="1981200"/>
            <a:ext cx="5181600" cy="457200"/>
          </a:xfrm>
          <a:prstGeom prst="rect">
            <a:avLst/>
          </a:prstGeom>
          <a:noFill/>
          <a:ln w="9525">
            <a:noFill/>
            <a:miter lim="800000"/>
            <a:headEnd/>
            <a:tailEnd/>
          </a:ln>
        </p:spPr>
        <p:txBody>
          <a:bodyPr>
            <a:spAutoFit/>
          </a:bodyPr>
          <a:lstStyle/>
          <a:p>
            <a:pPr algn="r" eaLnBrk="0" hangingPunct="0">
              <a:spcBef>
                <a:spcPct val="50000"/>
              </a:spcBef>
            </a:pPr>
            <a:endParaRPr lang="en-US"/>
          </a:p>
        </p:txBody>
      </p:sp>
      <p:sp>
        <p:nvSpPr>
          <p:cNvPr id="3076" name="Text Box 4"/>
          <p:cNvSpPr txBox="1">
            <a:spLocks noChangeArrowheads="1"/>
          </p:cNvSpPr>
          <p:nvPr/>
        </p:nvSpPr>
        <p:spPr bwMode="auto">
          <a:xfrm>
            <a:off x="228600" y="1676400"/>
            <a:ext cx="8610600" cy="3277820"/>
          </a:xfrm>
          <a:prstGeom prst="rect">
            <a:avLst/>
          </a:prstGeom>
          <a:noFill/>
          <a:ln w="9525">
            <a:noFill/>
            <a:miter lim="800000"/>
            <a:headEnd/>
            <a:tailEnd/>
          </a:ln>
        </p:spPr>
        <p:txBody>
          <a:bodyPr wrap="square">
            <a:spAutoFit/>
          </a:bodyPr>
          <a:lstStyle/>
          <a:p>
            <a:pPr eaLnBrk="0" hangingPunct="0">
              <a:lnSpc>
                <a:spcPct val="80000"/>
              </a:lnSpc>
              <a:spcBef>
                <a:spcPct val="50000"/>
              </a:spcBef>
              <a:spcAft>
                <a:spcPts val="3000"/>
              </a:spcAft>
            </a:pPr>
            <a:r>
              <a:rPr lang="en-US" sz="2400" b="1" dirty="0">
                <a:solidFill>
                  <a:srgbClr val="4D633F"/>
                </a:solidFill>
                <a:latin typeface="Tahoma" pitchFamily="34" charset="0"/>
                <a:cs typeface="Tahoma" pitchFamily="34" charset="0"/>
              </a:rPr>
              <a:t>The Public Adviser </a:t>
            </a:r>
            <a:r>
              <a:rPr lang="en-US" sz="2400" b="1" dirty="0" smtClean="0">
                <a:solidFill>
                  <a:srgbClr val="4D633F"/>
                </a:solidFill>
                <a:latin typeface="Tahoma" pitchFamily="34" charset="0"/>
                <a:cs typeface="Tahoma" pitchFamily="34" charset="0"/>
              </a:rPr>
              <a:t>is an </a:t>
            </a:r>
            <a:r>
              <a:rPr lang="en-US" sz="2400" b="1" dirty="0">
                <a:solidFill>
                  <a:srgbClr val="4D633F"/>
                </a:solidFill>
                <a:latin typeface="Tahoma" pitchFamily="34" charset="0"/>
                <a:cs typeface="Tahoma" pitchFamily="34" charset="0"/>
              </a:rPr>
              <a:t>independently appointed attorney who:</a:t>
            </a:r>
          </a:p>
          <a:p>
            <a:pPr marL="463550" indent="-463550" eaLnBrk="0" hangingPunct="0">
              <a:lnSpc>
                <a:spcPct val="80000"/>
              </a:lnSpc>
              <a:spcBef>
                <a:spcPct val="50000"/>
              </a:spcBef>
              <a:spcAft>
                <a:spcPts val="3000"/>
              </a:spcAft>
              <a:buFont typeface="Wingdings" pitchFamily="2" charset="2"/>
              <a:buChar char="Ø"/>
            </a:pPr>
            <a:r>
              <a:rPr lang="en-US" sz="2200" i="1" dirty="0">
                <a:solidFill>
                  <a:srgbClr val="4D633F"/>
                </a:solidFill>
                <a:latin typeface="Tahoma" pitchFamily="34" charset="0"/>
                <a:cs typeface="Tahoma" pitchFamily="34" charset="0"/>
              </a:rPr>
              <a:t>Helps the public understand the process</a:t>
            </a:r>
          </a:p>
          <a:p>
            <a:pPr marL="463550" indent="-463550" eaLnBrk="0" hangingPunct="0">
              <a:lnSpc>
                <a:spcPct val="80000"/>
              </a:lnSpc>
              <a:spcBef>
                <a:spcPct val="50000"/>
              </a:spcBef>
              <a:spcAft>
                <a:spcPts val="3000"/>
              </a:spcAft>
              <a:buFont typeface="Wingdings" pitchFamily="2" charset="2"/>
              <a:buChar char="Ø"/>
            </a:pPr>
            <a:r>
              <a:rPr lang="en-US" sz="2200" i="1" dirty="0">
                <a:solidFill>
                  <a:srgbClr val="4D633F"/>
                </a:solidFill>
                <a:latin typeface="Tahoma" pitchFamily="34" charset="0"/>
                <a:cs typeface="Tahoma" pitchFamily="34" charset="0"/>
              </a:rPr>
              <a:t>Recommends the best way to be involved</a:t>
            </a:r>
          </a:p>
          <a:p>
            <a:pPr marL="463550" indent="-463550" eaLnBrk="0" hangingPunct="0">
              <a:lnSpc>
                <a:spcPct val="80000"/>
              </a:lnSpc>
              <a:spcBef>
                <a:spcPct val="50000"/>
              </a:spcBef>
              <a:spcAft>
                <a:spcPts val="3000"/>
              </a:spcAft>
              <a:buFont typeface="Wingdings" pitchFamily="2" charset="2"/>
              <a:buChar char="Ø"/>
            </a:pPr>
            <a:r>
              <a:rPr lang="en-US" sz="2200" i="1" dirty="0">
                <a:solidFill>
                  <a:srgbClr val="4D633F"/>
                </a:solidFill>
                <a:latin typeface="Tahoma" pitchFamily="34" charset="0"/>
                <a:cs typeface="Tahoma" pitchFamily="34" charset="0"/>
              </a:rPr>
              <a:t>Assists in successful participation in proceedings</a:t>
            </a:r>
          </a:p>
        </p:txBody>
      </p:sp>
      <p:sp>
        <p:nvSpPr>
          <p:cNvPr id="8" name="Slide Number Placeholder 7"/>
          <p:cNvSpPr>
            <a:spLocks noGrp="1"/>
          </p:cNvSpPr>
          <p:nvPr>
            <p:ph type="sldNum" sz="quarter" idx="12"/>
          </p:nvPr>
        </p:nvSpPr>
        <p:spPr/>
        <p:txBody>
          <a:bodyPr/>
          <a:lstStyle/>
          <a:p>
            <a:pPr>
              <a:defRPr/>
            </a:pPr>
            <a:fld id="{D167DD3C-8191-4D61-9D93-17493CEDEEF6}" type="slidenum">
              <a:rPr lang="en-US" smtClean="0"/>
              <a:pPr>
                <a:defRPr/>
              </a:pPr>
              <a:t>20</a:t>
            </a:fld>
            <a:endParaRPr lang="en-US" dirty="0"/>
          </a:p>
        </p:txBody>
      </p:sp>
    </p:spTree>
  </p:cSld>
  <p:clrMapOvr>
    <a:masterClrMapping/>
  </p:clrMapOvr>
  <p:transition spd="slow">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6" descr="Background-NoticeToPublic.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099" name="Text Box 5"/>
          <p:cNvSpPr txBox="1">
            <a:spLocks noChangeArrowheads="1"/>
          </p:cNvSpPr>
          <p:nvPr/>
        </p:nvSpPr>
        <p:spPr bwMode="auto">
          <a:xfrm>
            <a:off x="1981200" y="1981200"/>
            <a:ext cx="5181600" cy="457200"/>
          </a:xfrm>
          <a:prstGeom prst="rect">
            <a:avLst/>
          </a:prstGeom>
          <a:noFill/>
          <a:ln w="9525">
            <a:noFill/>
            <a:miter lim="800000"/>
            <a:headEnd/>
            <a:tailEnd/>
          </a:ln>
        </p:spPr>
        <p:txBody>
          <a:bodyPr>
            <a:spAutoFit/>
          </a:bodyPr>
          <a:lstStyle/>
          <a:p>
            <a:pPr algn="r" eaLnBrk="0" hangingPunct="0">
              <a:spcBef>
                <a:spcPct val="50000"/>
              </a:spcBef>
            </a:pPr>
            <a:endParaRPr lang="en-US"/>
          </a:p>
        </p:txBody>
      </p:sp>
      <p:sp>
        <p:nvSpPr>
          <p:cNvPr id="5" name="Text Box 9"/>
          <p:cNvSpPr txBox="1">
            <a:spLocks noChangeArrowheads="1"/>
          </p:cNvSpPr>
          <p:nvPr/>
        </p:nvSpPr>
        <p:spPr bwMode="auto">
          <a:xfrm>
            <a:off x="228600" y="1676400"/>
            <a:ext cx="8610600" cy="3477875"/>
          </a:xfrm>
          <a:prstGeom prst="rect">
            <a:avLst/>
          </a:prstGeom>
          <a:noFill/>
          <a:ln w="9525">
            <a:noFill/>
            <a:miter lim="800000"/>
            <a:headEnd/>
            <a:tailEnd/>
          </a:ln>
        </p:spPr>
        <p:txBody>
          <a:bodyPr>
            <a:spAutoFit/>
          </a:bodyPr>
          <a:lstStyle/>
          <a:p>
            <a:pPr>
              <a:spcAft>
                <a:spcPts val="2400"/>
              </a:spcAft>
              <a:defRPr/>
            </a:pPr>
            <a:r>
              <a:rPr lang="en-US" sz="2400" b="1" spc="-100" dirty="0" smtClean="0">
                <a:solidFill>
                  <a:srgbClr val="4D633F"/>
                </a:solidFill>
                <a:latin typeface="Tahoma" pitchFamily="34" charset="0"/>
                <a:ea typeface="ＭＳ Ｐゴシック" pitchFamily="-65" charset="-128"/>
                <a:cs typeface="Tahoma" pitchFamily="34" charset="0"/>
              </a:rPr>
              <a:t>Outreach for Site Visit, Environmental Scoping Meeting, and Informational Hearing</a:t>
            </a:r>
            <a:endParaRPr lang="en-US" sz="2400" spc="-100" dirty="0">
              <a:solidFill>
                <a:srgbClr val="4D633F"/>
              </a:solidFill>
              <a:latin typeface="Tahoma" pitchFamily="34" charset="0"/>
              <a:ea typeface="ＭＳ Ｐゴシック" pitchFamily="-65" charset="-128"/>
              <a:cs typeface="Tahoma" pitchFamily="34" charset="0"/>
            </a:endParaRPr>
          </a:p>
          <a:p>
            <a:pPr marL="463550" indent="-463550">
              <a:spcAft>
                <a:spcPts val="2400"/>
              </a:spcAft>
              <a:buClr>
                <a:srgbClr val="4D633F"/>
              </a:buClr>
              <a:buFont typeface="Wingdings" pitchFamily="2" charset="2"/>
              <a:buChar char="Ø"/>
              <a:defRPr/>
            </a:pPr>
            <a:r>
              <a:rPr lang="en-US" sz="2200" b="1" i="1" dirty="0" smtClean="0">
                <a:solidFill>
                  <a:srgbClr val="4D633F"/>
                </a:solidFill>
                <a:latin typeface="Tahoma" pitchFamily="34" charset="0"/>
                <a:ea typeface="ＭＳ Ｐゴシック" pitchFamily="-65" charset="-128"/>
                <a:cs typeface="Tahoma" pitchFamily="34" charset="0"/>
              </a:rPr>
              <a:t>Who:</a:t>
            </a:r>
            <a:r>
              <a:rPr lang="en-US" sz="2200" dirty="0" smtClean="0">
                <a:solidFill>
                  <a:srgbClr val="4D633F"/>
                </a:solidFill>
                <a:latin typeface="Tahoma" pitchFamily="34" charset="0"/>
                <a:ea typeface="ＭＳ Ｐゴシック" pitchFamily="-65" charset="-128"/>
                <a:cs typeface="Tahoma" pitchFamily="34" charset="0"/>
              </a:rPr>
              <a:t>  Local city </a:t>
            </a:r>
            <a:r>
              <a:rPr lang="en-US" sz="2200" dirty="0">
                <a:solidFill>
                  <a:srgbClr val="4D633F"/>
                </a:solidFill>
                <a:latin typeface="Tahoma" pitchFamily="34" charset="0"/>
                <a:ea typeface="ＭＳ Ｐゴシック" pitchFamily="-65" charset="-128"/>
                <a:cs typeface="Tahoma" pitchFamily="34" charset="0"/>
              </a:rPr>
              <a:t>and </a:t>
            </a:r>
            <a:r>
              <a:rPr lang="en-US" sz="2200" dirty="0" smtClean="0">
                <a:solidFill>
                  <a:srgbClr val="4D633F"/>
                </a:solidFill>
                <a:latin typeface="Tahoma" pitchFamily="34" charset="0"/>
                <a:ea typeface="ＭＳ Ｐゴシック" pitchFamily="-65" charset="-128"/>
                <a:cs typeface="Tahoma" pitchFamily="34" charset="0"/>
              </a:rPr>
              <a:t>county officials,</a:t>
            </a:r>
            <a:r>
              <a:rPr lang="en-US" sz="2200" dirty="0">
                <a:solidFill>
                  <a:srgbClr val="4D633F"/>
                </a:solidFill>
                <a:latin typeface="Tahoma" pitchFamily="34" charset="0"/>
                <a:ea typeface="ＭＳ Ｐゴシック" pitchFamily="-65" charset="-128"/>
                <a:cs typeface="Tahoma" pitchFamily="34" charset="0"/>
              </a:rPr>
              <a:t> </a:t>
            </a:r>
            <a:r>
              <a:rPr lang="en-US" sz="2200" dirty="0" smtClean="0">
                <a:solidFill>
                  <a:srgbClr val="4D633F"/>
                </a:solidFill>
                <a:latin typeface="Tahoma" pitchFamily="34" charset="0"/>
                <a:ea typeface="ＭＳ Ｐゴシック" pitchFamily="-65" charset="-128"/>
                <a:cs typeface="Tahoma" pitchFamily="34" charset="0"/>
              </a:rPr>
              <a:t>tribal officials </a:t>
            </a:r>
            <a:r>
              <a:rPr lang="en-US" sz="2200" dirty="0">
                <a:solidFill>
                  <a:srgbClr val="4D633F"/>
                </a:solidFill>
                <a:latin typeface="Tahoma" pitchFamily="34" charset="0"/>
                <a:ea typeface="ＭＳ Ｐゴシック" pitchFamily="-65" charset="-128"/>
                <a:cs typeface="Tahoma" pitchFamily="34" charset="0"/>
              </a:rPr>
              <a:t>and </a:t>
            </a:r>
            <a:r>
              <a:rPr lang="en-US" sz="2200" dirty="0" smtClean="0">
                <a:solidFill>
                  <a:srgbClr val="4D633F"/>
                </a:solidFill>
                <a:latin typeface="Tahoma" pitchFamily="34" charset="0"/>
                <a:ea typeface="ＭＳ Ｐゴシック" pitchFamily="-65" charset="-128"/>
                <a:cs typeface="Tahoma" pitchFamily="34" charset="0"/>
              </a:rPr>
              <a:t>members, schools, hospitals, non-profit groups and community organizations, property owners, public members who have contacted our office</a:t>
            </a:r>
          </a:p>
          <a:p>
            <a:pPr marL="463550" indent="-463550">
              <a:spcAft>
                <a:spcPts val="2400"/>
              </a:spcAft>
              <a:buClr>
                <a:srgbClr val="4D633F"/>
              </a:buClr>
              <a:buFont typeface="Wingdings" pitchFamily="2" charset="2"/>
              <a:buChar char="Ø"/>
              <a:defRPr/>
            </a:pPr>
            <a:r>
              <a:rPr lang="en-US" sz="2200" b="1" i="1" dirty="0" smtClean="0">
                <a:solidFill>
                  <a:srgbClr val="4D633F"/>
                </a:solidFill>
                <a:latin typeface="Tahoma" pitchFamily="34" charset="0"/>
                <a:ea typeface="ＭＳ Ｐゴシック" pitchFamily="-65" charset="-128"/>
                <a:cs typeface="Tahoma" pitchFamily="34" charset="0"/>
              </a:rPr>
              <a:t>How:  </a:t>
            </a:r>
            <a:r>
              <a:rPr lang="en-US" sz="2200" dirty="0" smtClean="0">
                <a:solidFill>
                  <a:srgbClr val="4D633F"/>
                </a:solidFill>
                <a:latin typeface="Tahoma" pitchFamily="34" charset="0"/>
                <a:ea typeface="ＭＳ Ｐゴシック" pitchFamily="-65" charset="-128"/>
                <a:cs typeface="Tahoma" pitchFamily="34" charset="0"/>
              </a:rPr>
              <a:t>Paid local newspaper advertisement, local libraries, local TV and radio, mailing lists, email blasts, informational meetings</a:t>
            </a:r>
          </a:p>
        </p:txBody>
      </p:sp>
      <p:sp>
        <p:nvSpPr>
          <p:cNvPr id="7" name="Slide Number Placeholder 7"/>
          <p:cNvSpPr>
            <a:spLocks noGrp="1"/>
          </p:cNvSpPr>
          <p:nvPr>
            <p:ph type="sldNum" sz="quarter" idx="12"/>
          </p:nvPr>
        </p:nvSpPr>
        <p:spPr>
          <a:xfrm>
            <a:off x="8153400" y="6477000"/>
            <a:ext cx="609600" cy="274638"/>
          </a:xfrm>
        </p:spPr>
        <p:txBody>
          <a:bodyPr/>
          <a:lstStyle/>
          <a:p>
            <a:pPr>
              <a:defRPr/>
            </a:pPr>
            <a:fld id="{D167DD3C-8191-4D61-9D93-17493CEDEEF6}" type="slidenum">
              <a:rPr lang="en-US" smtClean="0"/>
              <a:pPr>
                <a:defRPr/>
              </a:pPr>
              <a:t>21</a:t>
            </a:fld>
            <a:endParaRPr lang="en-US" dirty="0"/>
          </a:p>
        </p:txBody>
      </p:sp>
    </p:spTree>
  </p:cSld>
  <p:clrMapOvr>
    <a:masterClrMapping/>
  </p:clrMapOvr>
  <p:transition spd="slow">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6" descr="Background-GetInformation"/>
          <p:cNvPicPr>
            <a:picLocks noChangeAspect="1" noChangeArrowheads="1"/>
          </p:cNvPicPr>
          <p:nvPr/>
        </p:nvPicPr>
        <p:blipFill>
          <a:blip r:embed="rId3" cstate="print"/>
          <a:srcRect/>
          <a:stretch>
            <a:fillRect/>
          </a:stretch>
        </p:blipFill>
        <p:spPr bwMode="auto">
          <a:xfrm>
            <a:off x="0" y="1588"/>
            <a:ext cx="9144000" cy="6856412"/>
          </a:xfrm>
          <a:prstGeom prst="rect">
            <a:avLst/>
          </a:prstGeom>
          <a:noFill/>
          <a:ln w="9525">
            <a:noFill/>
            <a:miter lim="800000"/>
            <a:headEnd/>
            <a:tailEnd/>
          </a:ln>
        </p:spPr>
      </p:pic>
      <p:sp>
        <p:nvSpPr>
          <p:cNvPr id="5123" name="Text Box 3"/>
          <p:cNvSpPr txBox="1">
            <a:spLocks noChangeArrowheads="1"/>
          </p:cNvSpPr>
          <p:nvPr/>
        </p:nvSpPr>
        <p:spPr bwMode="auto">
          <a:xfrm>
            <a:off x="685800" y="1676400"/>
            <a:ext cx="6324600" cy="708025"/>
          </a:xfrm>
          <a:prstGeom prst="rect">
            <a:avLst/>
          </a:prstGeom>
          <a:noFill/>
          <a:ln w="9525">
            <a:noFill/>
            <a:miter lim="800000"/>
            <a:headEnd/>
            <a:tailEnd/>
          </a:ln>
        </p:spPr>
        <p:txBody>
          <a:bodyPr>
            <a:spAutoFit/>
          </a:bodyPr>
          <a:lstStyle/>
          <a:p>
            <a:pPr eaLnBrk="0" hangingPunct="0">
              <a:spcBef>
                <a:spcPct val="50000"/>
              </a:spcBef>
            </a:pPr>
            <a:r>
              <a:rPr lang="en-US" sz="4000" b="1">
                <a:solidFill>
                  <a:srgbClr val="4D633F"/>
                </a:solidFill>
                <a:latin typeface="Tahoma" pitchFamily="34" charset="0"/>
                <a:cs typeface="Tahoma" pitchFamily="34" charset="0"/>
              </a:rPr>
              <a:t>www.energy.ca.gov</a:t>
            </a:r>
          </a:p>
        </p:txBody>
      </p:sp>
      <p:sp>
        <p:nvSpPr>
          <p:cNvPr id="5124" name="Text Box 5"/>
          <p:cNvSpPr txBox="1">
            <a:spLocks noChangeArrowheads="1"/>
          </p:cNvSpPr>
          <p:nvPr/>
        </p:nvSpPr>
        <p:spPr bwMode="auto">
          <a:xfrm>
            <a:off x="5867400" y="1371600"/>
            <a:ext cx="2895600" cy="396875"/>
          </a:xfrm>
          <a:prstGeom prst="rect">
            <a:avLst/>
          </a:prstGeom>
          <a:noFill/>
          <a:ln w="9525">
            <a:noFill/>
            <a:miter lim="800000"/>
            <a:headEnd/>
            <a:tailEnd/>
          </a:ln>
        </p:spPr>
        <p:txBody>
          <a:bodyPr>
            <a:spAutoFit/>
          </a:bodyPr>
          <a:lstStyle/>
          <a:p>
            <a:pPr algn="r" eaLnBrk="0" hangingPunct="0">
              <a:spcBef>
                <a:spcPct val="50000"/>
              </a:spcBef>
            </a:pPr>
            <a:r>
              <a:rPr lang="en-US" sz="2000" b="1">
                <a:solidFill>
                  <a:srgbClr val="4D633F"/>
                </a:solidFill>
                <a:latin typeface="Microsoft Sans Serif" pitchFamily="34" charset="0"/>
                <a:cs typeface="Microsoft Sans Serif" pitchFamily="34" charset="0"/>
              </a:rPr>
              <a:t>At the Commission</a:t>
            </a:r>
          </a:p>
        </p:txBody>
      </p:sp>
      <p:sp>
        <p:nvSpPr>
          <p:cNvPr id="5125" name="Content Placeholder 9"/>
          <p:cNvSpPr>
            <a:spLocks noGrp="1"/>
          </p:cNvSpPr>
          <p:nvPr>
            <p:ph sz="quarter" idx="4"/>
          </p:nvPr>
        </p:nvSpPr>
        <p:spPr bwMode="auto">
          <a:xfrm>
            <a:off x="4568825" y="2239963"/>
            <a:ext cx="4422775" cy="3951287"/>
          </a:xfrm>
          <a:noFill/>
          <a:ln>
            <a:miter lim="800000"/>
            <a:headEnd/>
            <a:tailEnd/>
          </a:ln>
        </p:spPr>
        <p:txBody>
          <a:bodyPr wrap="square" lIns="91440" tIns="45720" rIns="91440" bIns="45720" numCol="1" anchor="t" anchorCtr="0" compatLnSpc="1">
            <a:prstTxWarp prst="textNoShape">
              <a:avLst/>
            </a:prstTxWarp>
          </a:bodyPr>
          <a:lstStyle/>
          <a:p>
            <a:pPr marL="287338" indent="0">
              <a:buFontTx/>
              <a:buNone/>
            </a:pPr>
            <a:r>
              <a:rPr lang="en-US" sz="600" smtClean="0">
                <a:cs typeface="Tahoma" pitchFamily="34" charset="0"/>
              </a:rPr>
              <a:t> </a:t>
            </a:r>
            <a:endParaRPr lang="en-US" sz="2000" smtClean="0">
              <a:solidFill>
                <a:srgbClr val="4D633F"/>
              </a:solidFill>
            </a:endParaRPr>
          </a:p>
        </p:txBody>
      </p:sp>
      <p:pic>
        <p:nvPicPr>
          <p:cNvPr id="5126" name="Picture 2"/>
          <p:cNvPicPr>
            <a:picLocks noGrp="1" noChangeAspect="1" noChangeArrowheads="1"/>
          </p:cNvPicPr>
          <p:nvPr>
            <p:ph sz="half" idx="2"/>
          </p:nvPr>
        </p:nvPicPr>
        <p:blipFill>
          <a:blip r:embed="rId4" cstate="print"/>
          <a:srcRect/>
          <a:stretch>
            <a:fillRect/>
          </a:stretch>
        </p:blipFill>
        <p:spPr bwMode="auto">
          <a:xfrm>
            <a:off x="3733800" y="2590800"/>
            <a:ext cx="5156200" cy="4133850"/>
          </a:xfrm>
          <a:noFill/>
          <a:ln>
            <a:miter lim="800000"/>
            <a:headEnd/>
            <a:tailEnd/>
          </a:ln>
        </p:spPr>
      </p:pic>
      <p:pic>
        <p:nvPicPr>
          <p:cNvPr id="5127" name="Picture 8" descr="Background-TwoLevels"/>
          <p:cNvPicPr>
            <a:picLocks noChangeAspect="1" noChangeArrowheads="1"/>
          </p:cNvPicPr>
          <p:nvPr/>
        </p:nvPicPr>
        <p:blipFill>
          <a:blip r:embed="rId5" cstate="print"/>
          <a:srcRect/>
          <a:stretch>
            <a:fillRect/>
          </a:stretch>
        </p:blipFill>
        <p:spPr bwMode="auto">
          <a:xfrm>
            <a:off x="0" y="0"/>
            <a:ext cx="9144000" cy="6854825"/>
          </a:xfrm>
          <a:prstGeom prst="rect">
            <a:avLst/>
          </a:prstGeom>
          <a:noFill/>
          <a:ln w="9525">
            <a:noFill/>
            <a:miter lim="800000"/>
            <a:headEnd/>
            <a:tailEnd/>
          </a:ln>
        </p:spPr>
      </p:pic>
      <p:sp>
        <p:nvSpPr>
          <p:cNvPr id="5128" name="Text Box 3"/>
          <p:cNvSpPr txBox="1">
            <a:spLocks noChangeArrowheads="1"/>
          </p:cNvSpPr>
          <p:nvPr/>
        </p:nvSpPr>
        <p:spPr bwMode="auto">
          <a:xfrm>
            <a:off x="2133600" y="2133600"/>
            <a:ext cx="5181600" cy="457200"/>
          </a:xfrm>
          <a:prstGeom prst="rect">
            <a:avLst/>
          </a:prstGeom>
          <a:noFill/>
          <a:ln w="9525">
            <a:noFill/>
            <a:miter lim="800000"/>
            <a:headEnd/>
            <a:tailEnd/>
          </a:ln>
        </p:spPr>
        <p:txBody>
          <a:bodyPr>
            <a:spAutoFit/>
          </a:bodyPr>
          <a:lstStyle/>
          <a:p>
            <a:pPr algn="r" eaLnBrk="0" hangingPunct="0">
              <a:spcBef>
                <a:spcPct val="50000"/>
              </a:spcBef>
            </a:pPr>
            <a:endParaRPr lang="en-US"/>
          </a:p>
        </p:txBody>
      </p:sp>
      <p:sp>
        <p:nvSpPr>
          <p:cNvPr id="13" name="Text Box 4"/>
          <p:cNvSpPr txBox="1">
            <a:spLocks noChangeArrowheads="1"/>
          </p:cNvSpPr>
          <p:nvPr/>
        </p:nvSpPr>
        <p:spPr bwMode="auto">
          <a:xfrm>
            <a:off x="228600" y="1676400"/>
            <a:ext cx="8763000" cy="5078313"/>
          </a:xfrm>
          <a:prstGeom prst="rect">
            <a:avLst/>
          </a:prstGeom>
          <a:noFill/>
          <a:ln w="9525">
            <a:noFill/>
            <a:miter lim="800000"/>
            <a:headEnd/>
            <a:tailEnd/>
          </a:ln>
        </p:spPr>
        <p:txBody>
          <a:bodyPr wrap="square">
            <a:spAutoFit/>
          </a:bodyPr>
          <a:lstStyle/>
          <a:p>
            <a:pPr eaLnBrk="0" hangingPunct="0">
              <a:spcBef>
                <a:spcPts val="0"/>
              </a:spcBef>
              <a:spcAft>
                <a:spcPts val="2400"/>
              </a:spcAft>
              <a:buClr>
                <a:srgbClr val="4D633F"/>
              </a:buClr>
              <a:defRPr/>
            </a:pPr>
            <a:r>
              <a:rPr lang="en-US" sz="2400" b="1" dirty="0">
                <a:solidFill>
                  <a:srgbClr val="4D633F"/>
                </a:solidFill>
                <a:latin typeface="Tahoma" pitchFamily="34" charset="0"/>
                <a:ea typeface="ＭＳ Ｐゴシック" pitchFamily="-65" charset="-128"/>
                <a:cs typeface="Tahoma" pitchFamily="34" charset="0"/>
              </a:rPr>
              <a:t>First </a:t>
            </a:r>
            <a:r>
              <a:rPr lang="en-US" sz="2400" b="1" dirty="0" smtClean="0">
                <a:solidFill>
                  <a:srgbClr val="4D633F"/>
                </a:solidFill>
                <a:latin typeface="Tahoma" pitchFamily="34" charset="0"/>
                <a:ea typeface="ＭＳ Ｐゴシック" pitchFamily="-65" charset="-128"/>
                <a:cs typeface="Tahoma" pitchFamily="34" charset="0"/>
              </a:rPr>
              <a:t>Level – Public Comments (Informal Participation)</a:t>
            </a:r>
            <a:endParaRPr lang="en-US" sz="2400" b="1" dirty="0">
              <a:solidFill>
                <a:srgbClr val="4D633F"/>
              </a:solidFill>
              <a:latin typeface="Tahoma" pitchFamily="34" charset="0"/>
              <a:ea typeface="ＭＳ Ｐゴシック" pitchFamily="-65" charset="-128"/>
              <a:cs typeface="Tahoma" pitchFamily="34" charset="0"/>
            </a:endParaRPr>
          </a:p>
          <a:p>
            <a:pPr marL="463550" indent="-463550" eaLnBrk="0" hangingPunct="0">
              <a:spcBef>
                <a:spcPts val="0"/>
              </a:spcBef>
              <a:spcAft>
                <a:spcPts val="2400"/>
              </a:spcAft>
              <a:buClr>
                <a:srgbClr val="4D633F"/>
              </a:buClr>
              <a:buFont typeface="Wingdings" pitchFamily="2" charset="2"/>
              <a:buChar char="Ø"/>
              <a:defRPr/>
            </a:pPr>
            <a:r>
              <a:rPr lang="en-US" sz="2200" dirty="0" smtClean="0">
                <a:solidFill>
                  <a:srgbClr val="4D633F"/>
                </a:solidFill>
                <a:latin typeface="Tahoma" pitchFamily="34" charset="0"/>
                <a:ea typeface="ＭＳ Ｐゴシック" pitchFamily="-65" charset="-128"/>
                <a:cs typeface="Tahoma" pitchFamily="34" charset="0"/>
              </a:rPr>
              <a:t>Verbal comments at public meetings through Blue Cards</a:t>
            </a:r>
          </a:p>
          <a:p>
            <a:pPr marL="463550" indent="-463550" eaLnBrk="0" hangingPunct="0">
              <a:spcBef>
                <a:spcPts val="0"/>
              </a:spcBef>
              <a:spcAft>
                <a:spcPts val="2400"/>
              </a:spcAft>
              <a:buClr>
                <a:srgbClr val="4D633F"/>
              </a:buClr>
              <a:buFont typeface="Wingdings" pitchFamily="2" charset="2"/>
              <a:buChar char="Ø"/>
              <a:defRPr/>
            </a:pPr>
            <a:r>
              <a:rPr lang="en-US" sz="2200" dirty="0" smtClean="0">
                <a:solidFill>
                  <a:srgbClr val="4D633F"/>
                </a:solidFill>
                <a:latin typeface="Tahoma" pitchFamily="34" charset="0"/>
                <a:ea typeface="ＭＳ Ｐゴシック" pitchFamily="-65" charset="-128"/>
                <a:cs typeface="Tahoma" pitchFamily="34" charset="0"/>
              </a:rPr>
              <a:t>Electronic comments through Commission e-filing system</a:t>
            </a:r>
            <a:endParaRPr lang="en-US" sz="2200" dirty="0">
              <a:solidFill>
                <a:srgbClr val="4D633F"/>
              </a:solidFill>
              <a:latin typeface="Tahoma" pitchFamily="34" charset="0"/>
              <a:ea typeface="ＭＳ Ｐゴシック" pitchFamily="-65" charset="-128"/>
              <a:cs typeface="Tahoma" pitchFamily="34" charset="0"/>
            </a:endParaRPr>
          </a:p>
          <a:p>
            <a:pPr marL="463550" indent="-463550" eaLnBrk="0" hangingPunct="0">
              <a:spcBef>
                <a:spcPts val="0"/>
              </a:spcBef>
              <a:spcAft>
                <a:spcPts val="2400"/>
              </a:spcAft>
              <a:buClr>
                <a:srgbClr val="4D633F"/>
              </a:buClr>
              <a:buFont typeface="Wingdings" pitchFamily="2" charset="2"/>
              <a:buChar char="Ø"/>
              <a:defRPr/>
            </a:pPr>
            <a:r>
              <a:rPr lang="en-US" sz="2200" dirty="0" smtClean="0">
                <a:solidFill>
                  <a:srgbClr val="4D633F"/>
                </a:solidFill>
                <a:latin typeface="Tahoma" pitchFamily="34" charset="0"/>
                <a:ea typeface="ＭＳ Ｐゴシック" pitchFamily="-65" charset="-128"/>
                <a:cs typeface="Tahoma" pitchFamily="34" charset="0"/>
              </a:rPr>
              <a:t>Written comments to </a:t>
            </a:r>
            <a:r>
              <a:rPr lang="en-US" sz="2200" dirty="0">
                <a:solidFill>
                  <a:srgbClr val="4D633F"/>
                </a:solidFill>
                <a:latin typeface="Tahoma" pitchFamily="34" charset="0"/>
                <a:ea typeface="ＭＳ Ｐゴシック" pitchFamily="-65" charset="-128"/>
                <a:cs typeface="Tahoma" pitchFamily="34" charset="0"/>
              </a:rPr>
              <a:t>the Commission Dockets </a:t>
            </a:r>
            <a:r>
              <a:rPr lang="en-US" sz="2200" dirty="0" smtClean="0">
                <a:solidFill>
                  <a:srgbClr val="4D633F"/>
                </a:solidFill>
                <a:latin typeface="Tahoma" pitchFamily="34" charset="0"/>
                <a:ea typeface="ＭＳ Ｐゴシック" pitchFamily="-65" charset="-128"/>
                <a:cs typeface="Tahoma" pitchFamily="34" charset="0"/>
              </a:rPr>
              <a:t>Unit:</a:t>
            </a:r>
          </a:p>
          <a:p>
            <a:pPr marL="463550" indent="-463550" eaLnBrk="0" hangingPunct="0">
              <a:spcBef>
                <a:spcPts val="0"/>
              </a:spcBef>
              <a:spcAft>
                <a:spcPts val="0"/>
              </a:spcAft>
              <a:buClr>
                <a:srgbClr val="4D633F"/>
              </a:buClr>
              <a:defRPr/>
            </a:pPr>
            <a:r>
              <a:rPr lang="en-US" sz="2200" i="1" dirty="0" smtClean="0">
                <a:solidFill>
                  <a:srgbClr val="4D633F"/>
                </a:solidFill>
                <a:latin typeface="Tahoma" pitchFamily="34" charset="0"/>
                <a:ea typeface="ＭＳ Ｐゴシック" pitchFamily="-65" charset="-128"/>
                <a:cs typeface="Tahoma" pitchFamily="34" charset="0"/>
              </a:rPr>
              <a:t>		a) 	Hand deliver to the Public Adviser or representative</a:t>
            </a:r>
          </a:p>
          <a:p>
            <a:pPr marL="463550" indent="-463550" eaLnBrk="0" hangingPunct="0">
              <a:spcBef>
                <a:spcPts val="0"/>
              </a:spcBef>
              <a:spcAft>
                <a:spcPts val="0"/>
              </a:spcAft>
              <a:buClr>
                <a:srgbClr val="4D633F"/>
              </a:buClr>
              <a:defRPr/>
            </a:pPr>
            <a:endParaRPr lang="en-US" sz="2200" i="1" dirty="0" smtClean="0">
              <a:solidFill>
                <a:srgbClr val="4D633F"/>
              </a:solidFill>
              <a:latin typeface="Tahoma" pitchFamily="34" charset="0"/>
              <a:ea typeface="ＭＳ Ｐゴシック" pitchFamily="-65" charset="-128"/>
              <a:cs typeface="Tahoma" pitchFamily="34" charset="0"/>
            </a:endParaRPr>
          </a:p>
          <a:p>
            <a:pPr marL="463550" indent="-463550" eaLnBrk="0" hangingPunct="0">
              <a:spcBef>
                <a:spcPts val="0"/>
              </a:spcBef>
              <a:spcAft>
                <a:spcPts val="0"/>
              </a:spcAft>
              <a:buClr>
                <a:srgbClr val="4D633F"/>
              </a:buClr>
              <a:defRPr/>
            </a:pPr>
            <a:r>
              <a:rPr lang="en-US" sz="2200" i="1" dirty="0" smtClean="0">
                <a:solidFill>
                  <a:srgbClr val="4D633F"/>
                </a:solidFill>
                <a:latin typeface="Tahoma" pitchFamily="34" charset="0"/>
                <a:ea typeface="ＭＳ Ｐゴシック" pitchFamily="-65" charset="-128"/>
                <a:cs typeface="Tahoma" pitchFamily="34" charset="0"/>
              </a:rPr>
              <a:t>		b)	Dockets Unit</a:t>
            </a:r>
          </a:p>
          <a:p>
            <a:pPr marL="463550" indent="-463550" eaLnBrk="0" hangingPunct="0">
              <a:spcBef>
                <a:spcPts val="0"/>
              </a:spcBef>
              <a:spcAft>
                <a:spcPts val="0"/>
              </a:spcAft>
              <a:buClr>
                <a:srgbClr val="4D633F"/>
              </a:buClr>
              <a:defRPr/>
            </a:pPr>
            <a:r>
              <a:rPr lang="en-US" sz="2200" i="1" dirty="0" smtClean="0">
                <a:solidFill>
                  <a:srgbClr val="4D633F"/>
                </a:solidFill>
                <a:latin typeface="Tahoma" pitchFamily="34" charset="0"/>
                <a:ea typeface="ＭＳ Ｐゴシック" pitchFamily="-65" charset="-128"/>
                <a:cs typeface="Tahoma" pitchFamily="34" charset="0"/>
              </a:rPr>
              <a:t>			California Energy Commission</a:t>
            </a:r>
          </a:p>
          <a:p>
            <a:pPr marL="463550" indent="-463550" eaLnBrk="0" hangingPunct="0">
              <a:spcBef>
                <a:spcPts val="0"/>
              </a:spcBef>
              <a:spcAft>
                <a:spcPts val="0"/>
              </a:spcAft>
              <a:buClr>
                <a:srgbClr val="4D633F"/>
              </a:buClr>
              <a:defRPr/>
            </a:pPr>
            <a:r>
              <a:rPr lang="en-US" sz="2200" i="1" dirty="0" smtClean="0">
                <a:solidFill>
                  <a:srgbClr val="4D633F"/>
                </a:solidFill>
                <a:latin typeface="Tahoma" pitchFamily="34" charset="0"/>
                <a:ea typeface="ＭＳ Ｐゴシック" pitchFamily="-65" charset="-128"/>
                <a:cs typeface="Tahoma" pitchFamily="34" charset="0"/>
              </a:rPr>
              <a:t>			1516 Ninth Street </a:t>
            </a:r>
          </a:p>
          <a:p>
            <a:pPr marL="463550" indent="-463550" eaLnBrk="0" hangingPunct="0">
              <a:spcBef>
                <a:spcPts val="0"/>
              </a:spcBef>
              <a:spcAft>
                <a:spcPts val="0"/>
              </a:spcAft>
              <a:buClr>
                <a:srgbClr val="4D633F"/>
              </a:buClr>
              <a:defRPr/>
            </a:pPr>
            <a:r>
              <a:rPr lang="en-US" sz="2200" i="1" dirty="0" smtClean="0">
                <a:solidFill>
                  <a:srgbClr val="4D633F"/>
                </a:solidFill>
                <a:latin typeface="Tahoma" pitchFamily="34" charset="0"/>
                <a:ea typeface="ＭＳ Ｐゴシック" pitchFamily="-65" charset="-128"/>
                <a:cs typeface="Tahoma" pitchFamily="34" charset="0"/>
              </a:rPr>
              <a:t>			Sacramento, CA 95814</a:t>
            </a:r>
          </a:p>
          <a:p>
            <a:pPr marL="463550" indent="-463550" eaLnBrk="0" hangingPunct="0">
              <a:spcBef>
                <a:spcPts val="0"/>
              </a:spcBef>
              <a:spcAft>
                <a:spcPts val="0"/>
              </a:spcAft>
              <a:buClr>
                <a:srgbClr val="4D633F"/>
              </a:buClr>
              <a:defRPr/>
            </a:pPr>
            <a:endParaRPr lang="en-US" sz="2200" b="1" dirty="0" smtClean="0">
              <a:solidFill>
                <a:srgbClr val="4D633F"/>
              </a:solidFill>
              <a:latin typeface="Tahoma" pitchFamily="34" charset="0"/>
              <a:ea typeface="ＭＳ Ｐゴシック" pitchFamily="-65" charset="-128"/>
              <a:cs typeface="Tahoma" pitchFamily="34" charset="0"/>
            </a:endParaRPr>
          </a:p>
        </p:txBody>
      </p:sp>
      <p:sp>
        <p:nvSpPr>
          <p:cNvPr id="12" name="Slide Number Placeholder 7"/>
          <p:cNvSpPr>
            <a:spLocks noGrp="1"/>
          </p:cNvSpPr>
          <p:nvPr>
            <p:ph type="sldNum" sz="quarter" idx="12"/>
          </p:nvPr>
        </p:nvSpPr>
        <p:spPr>
          <a:xfrm>
            <a:off x="8153400" y="6477000"/>
            <a:ext cx="609600" cy="274638"/>
          </a:xfrm>
        </p:spPr>
        <p:txBody>
          <a:bodyPr/>
          <a:lstStyle/>
          <a:p>
            <a:pPr>
              <a:defRPr/>
            </a:pPr>
            <a:fld id="{D167DD3C-8191-4D61-9D93-17493CEDEEF6}" type="slidenum">
              <a:rPr lang="en-US" smtClean="0"/>
              <a:pPr>
                <a:defRPr/>
              </a:pPr>
              <a:t>22</a:t>
            </a:fld>
            <a:endParaRPr lang="en-US" dirty="0"/>
          </a:p>
        </p:txBody>
      </p:sp>
    </p:spTree>
  </p:cSld>
  <p:clrMapOvr>
    <a:masterClrMapping/>
  </p:clrMapOvr>
  <p:transition spd="slow">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6" descr="Background-GetInformation"/>
          <p:cNvPicPr>
            <a:picLocks noChangeAspect="1" noChangeArrowheads="1"/>
          </p:cNvPicPr>
          <p:nvPr/>
        </p:nvPicPr>
        <p:blipFill>
          <a:blip r:embed="rId3" cstate="print"/>
          <a:srcRect/>
          <a:stretch>
            <a:fillRect/>
          </a:stretch>
        </p:blipFill>
        <p:spPr bwMode="auto">
          <a:xfrm>
            <a:off x="0" y="1588"/>
            <a:ext cx="9144000" cy="6856412"/>
          </a:xfrm>
          <a:prstGeom prst="rect">
            <a:avLst/>
          </a:prstGeom>
          <a:noFill/>
          <a:ln w="9525">
            <a:noFill/>
            <a:miter lim="800000"/>
            <a:headEnd/>
            <a:tailEnd/>
          </a:ln>
        </p:spPr>
      </p:pic>
      <p:sp>
        <p:nvSpPr>
          <p:cNvPr id="5123" name="Text Box 3"/>
          <p:cNvSpPr txBox="1">
            <a:spLocks noChangeArrowheads="1"/>
          </p:cNvSpPr>
          <p:nvPr/>
        </p:nvSpPr>
        <p:spPr bwMode="auto">
          <a:xfrm>
            <a:off x="685800" y="1676400"/>
            <a:ext cx="6324600" cy="708025"/>
          </a:xfrm>
          <a:prstGeom prst="rect">
            <a:avLst/>
          </a:prstGeom>
          <a:noFill/>
          <a:ln w="9525">
            <a:noFill/>
            <a:miter lim="800000"/>
            <a:headEnd/>
            <a:tailEnd/>
          </a:ln>
        </p:spPr>
        <p:txBody>
          <a:bodyPr>
            <a:spAutoFit/>
          </a:bodyPr>
          <a:lstStyle/>
          <a:p>
            <a:pPr eaLnBrk="0" hangingPunct="0">
              <a:spcBef>
                <a:spcPct val="50000"/>
              </a:spcBef>
            </a:pPr>
            <a:r>
              <a:rPr lang="en-US" sz="4000" b="1">
                <a:solidFill>
                  <a:srgbClr val="4D633F"/>
                </a:solidFill>
                <a:latin typeface="Tahoma" pitchFamily="34" charset="0"/>
                <a:cs typeface="Tahoma" pitchFamily="34" charset="0"/>
              </a:rPr>
              <a:t>www.energy.ca.gov</a:t>
            </a:r>
          </a:p>
        </p:txBody>
      </p:sp>
      <p:sp>
        <p:nvSpPr>
          <p:cNvPr id="5124" name="Text Box 5"/>
          <p:cNvSpPr txBox="1">
            <a:spLocks noChangeArrowheads="1"/>
          </p:cNvSpPr>
          <p:nvPr/>
        </p:nvSpPr>
        <p:spPr bwMode="auto">
          <a:xfrm>
            <a:off x="5867400" y="1371600"/>
            <a:ext cx="2895600" cy="396875"/>
          </a:xfrm>
          <a:prstGeom prst="rect">
            <a:avLst/>
          </a:prstGeom>
          <a:noFill/>
          <a:ln w="9525">
            <a:noFill/>
            <a:miter lim="800000"/>
            <a:headEnd/>
            <a:tailEnd/>
          </a:ln>
        </p:spPr>
        <p:txBody>
          <a:bodyPr>
            <a:spAutoFit/>
          </a:bodyPr>
          <a:lstStyle/>
          <a:p>
            <a:pPr algn="r" eaLnBrk="0" hangingPunct="0">
              <a:spcBef>
                <a:spcPct val="50000"/>
              </a:spcBef>
            </a:pPr>
            <a:r>
              <a:rPr lang="en-US" sz="2000" b="1">
                <a:solidFill>
                  <a:srgbClr val="4D633F"/>
                </a:solidFill>
                <a:latin typeface="Microsoft Sans Serif" pitchFamily="34" charset="0"/>
                <a:cs typeface="Microsoft Sans Serif" pitchFamily="34" charset="0"/>
              </a:rPr>
              <a:t>At the Commission</a:t>
            </a:r>
          </a:p>
        </p:txBody>
      </p:sp>
      <p:sp>
        <p:nvSpPr>
          <p:cNvPr id="5125" name="Content Placeholder 9"/>
          <p:cNvSpPr>
            <a:spLocks noGrp="1"/>
          </p:cNvSpPr>
          <p:nvPr>
            <p:ph sz="quarter" idx="4"/>
          </p:nvPr>
        </p:nvSpPr>
        <p:spPr bwMode="auto">
          <a:xfrm>
            <a:off x="4568825" y="2239963"/>
            <a:ext cx="4422775" cy="3951287"/>
          </a:xfrm>
          <a:noFill/>
          <a:ln>
            <a:miter lim="800000"/>
            <a:headEnd/>
            <a:tailEnd/>
          </a:ln>
        </p:spPr>
        <p:txBody>
          <a:bodyPr wrap="square" lIns="91440" tIns="45720" rIns="91440" bIns="45720" numCol="1" anchor="t" anchorCtr="0" compatLnSpc="1">
            <a:prstTxWarp prst="textNoShape">
              <a:avLst/>
            </a:prstTxWarp>
          </a:bodyPr>
          <a:lstStyle/>
          <a:p>
            <a:pPr marL="287338" indent="0">
              <a:buFontTx/>
              <a:buNone/>
            </a:pPr>
            <a:r>
              <a:rPr lang="en-US" sz="600" smtClean="0">
                <a:cs typeface="Tahoma" pitchFamily="34" charset="0"/>
              </a:rPr>
              <a:t> </a:t>
            </a:r>
            <a:endParaRPr lang="en-US" sz="2000" smtClean="0">
              <a:solidFill>
                <a:srgbClr val="4D633F"/>
              </a:solidFill>
            </a:endParaRPr>
          </a:p>
        </p:txBody>
      </p:sp>
      <p:pic>
        <p:nvPicPr>
          <p:cNvPr id="5126" name="Picture 2"/>
          <p:cNvPicPr>
            <a:picLocks noGrp="1" noChangeAspect="1" noChangeArrowheads="1"/>
          </p:cNvPicPr>
          <p:nvPr>
            <p:ph sz="half" idx="2"/>
          </p:nvPr>
        </p:nvPicPr>
        <p:blipFill>
          <a:blip r:embed="rId4" cstate="print"/>
          <a:srcRect/>
          <a:stretch>
            <a:fillRect/>
          </a:stretch>
        </p:blipFill>
        <p:spPr bwMode="auto">
          <a:xfrm>
            <a:off x="3733800" y="2590800"/>
            <a:ext cx="5156200" cy="4133850"/>
          </a:xfrm>
          <a:noFill/>
          <a:ln>
            <a:miter lim="800000"/>
            <a:headEnd/>
            <a:tailEnd/>
          </a:ln>
        </p:spPr>
      </p:pic>
      <p:pic>
        <p:nvPicPr>
          <p:cNvPr id="5127" name="Picture 8" descr="Background-TwoLevels"/>
          <p:cNvPicPr>
            <a:picLocks noChangeAspect="1" noChangeArrowheads="1"/>
          </p:cNvPicPr>
          <p:nvPr/>
        </p:nvPicPr>
        <p:blipFill>
          <a:blip r:embed="rId5" cstate="print"/>
          <a:srcRect/>
          <a:stretch>
            <a:fillRect/>
          </a:stretch>
        </p:blipFill>
        <p:spPr bwMode="auto">
          <a:xfrm>
            <a:off x="0" y="0"/>
            <a:ext cx="9144000" cy="6854825"/>
          </a:xfrm>
          <a:prstGeom prst="rect">
            <a:avLst/>
          </a:prstGeom>
          <a:noFill/>
          <a:ln w="9525">
            <a:noFill/>
            <a:miter lim="800000"/>
            <a:headEnd/>
            <a:tailEnd/>
          </a:ln>
        </p:spPr>
      </p:pic>
      <p:sp>
        <p:nvSpPr>
          <p:cNvPr id="5128" name="Text Box 3"/>
          <p:cNvSpPr txBox="1">
            <a:spLocks noChangeArrowheads="1"/>
          </p:cNvSpPr>
          <p:nvPr/>
        </p:nvSpPr>
        <p:spPr bwMode="auto">
          <a:xfrm>
            <a:off x="2133600" y="2133600"/>
            <a:ext cx="5181600" cy="457200"/>
          </a:xfrm>
          <a:prstGeom prst="rect">
            <a:avLst/>
          </a:prstGeom>
          <a:noFill/>
          <a:ln w="9525">
            <a:noFill/>
            <a:miter lim="800000"/>
            <a:headEnd/>
            <a:tailEnd/>
          </a:ln>
        </p:spPr>
        <p:txBody>
          <a:bodyPr>
            <a:spAutoFit/>
          </a:bodyPr>
          <a:lstStyle/>
          <a:p>
            <a:pPr algn="r" eaLnBrk="0" hangingPunct="0">
              <a:spcBef>
                <a:spcPct val="50000"/>
              </a:spcBef>
            </a:pPr>
            <a:endParaRPr lang="en-US"/>
          </a:p>
        </p:txBody>
      </p:sp>
      <p:sp>
        <p:nvSpPr>
          <p:cNvPr id="13" name="Text Box 4"/>
          <p:cNvSpPr txBox="1">
            <a:spLocks noChangeArrowheads="1"/>
          </p:cNvSpPr>
          <p:nvPr/>
        </p:nvSpPr>
        <p:spPr bwMode="auto">
          <a:xfrm>
            <a:off x="228600" y="1676400"/>
            <a:ext cx="8763000" cy="4170372"/>
          </a:xfrm>
          <a:prstGeom prst="rect">
            <a:avLst/>
          </a:prstGeom>
          <a:noFill/>
          <a:ln w="9525">
            <a:noFill/>
            <a:miter lim="800000"/>
            <a:headEnd/>
            <a:tailEnd/>
          </a:ln>
        </p:spPr>
        <p:txBody>
          <a:bodyPr wrap="square">
            <a:spAutoFit/>
          </a:bodyPr>
          <a:lstStyle/>
          <a:p>
            <a:pPr algn="ctr" eaLnBrk="0" hangingPunct="0">
              <a:spcBef>
                <a:spcPts val="0"/>
              </a:spcBef>
              <a:spcAft>
                <a:spcPts val="2400"/>
              </a:spcAft>
              <a:buClr>
                <a:srgbClr val="4D633F"/>
              </a:buClr>
              <a:defRPr/>
            </a:pPr>
            <a:r>
              <a:rPr lang="en-US" sz="2400" b="1" dirty="0" smtClean="0">
                <a:solidFill>
                  <a:srgbClr val="4D633F"/>
                </a:solidFill>
                <a:latin typeface="Tahoma" pitchFamily="34" charset="0"/>
                <a:ea typeface="ＭＳ Ｐゴシック" pitchFamily="-65" charset="-128"/>
                <a:cs typeface="Tahoma" pitchFamily="34" charset="0"/>
              </a:rPr>
              <a:t> DOES YOUR VOICE MATTER?</a:t>
            </a:r>
          </a:p>
          <a:p>
            <a:pPr algn="ctr" eaLnBrk="0" hangingPunct="0">
              <a:spcBef>
                <a:spcPts val="0"/>
              </a:spcBef>
              <a:spcAft>
                <a:spcPts val="2400"/>
              </a:spcAft>
              <a:buClr>
                <a:srgbClr val="4D633F"/>
              </a:buClr>
              <a:defRPr/>
            </a:pPr>
            <a:r>
              <a:rPr lang="en-US" sz="2400" b="1" dirty="0" smtClean="0">
                <a:solidFill>
                  <a:srgbClr val="4D633F"/>
                </a:solidFill>
                <a:latin typeface="Tahoma" pitchFamily="34" charset="0"/>
                <a:ea typeface="ＭＳ Ｐゴシック" pitchFamily="-65" charset="-128"/>
                <a:cs typeface="Tahoma" pitchFamily="34" charset="0"/>
              </a:rPr>
              <a:t>ABSOLUTELY!</a:t>
            </a:r>
            <a:endParaRPr lang="en-US" sz="2400" b="1" dirty="0">
              <a:solidFill>
                <a:srgbClr val="4D633F"/>
              </a:solidFill>
              <a:latin typeface="Tahoma" pitchFamily="34" charset="0"/>
              <a:ea typeface="ＭＳ Ｐゴシック" pitchFamily="-65" charset="-128"/>
              <a:cs typeface="Tahoma" pitchFamily="34" charset="0"/>
            </a:endParaRPr>
          </a:p>
          <a:p>
            <a:pPr marL="457200" indent="-457200" eaLnBrk="0" hangingPunct="0">
              <a:spcBef>
                <a:spcPts val="0"/>
              </a:spcBef>
              <a:spcAft>
                <a:spcPts val="1800"/>
              </a:spcAft>
              <a:buClr>
                <a:srgbClr val="4D633F"/>
              </a:buClr>
              <a:buFont typeface="Wingdings" pitchFamily="2" charset="2"/>
              <a:buChar char="Ø"/>
              <a:defRPr/>
            </a:pPr>
            <a:r>
              <a:rPr lang="en-US" sz="2200" dirty="0" smtClean="0">
                <a:solidFill>
                  <a:srgbClr val="4D633F"/>
                </a:solidFill>
                <a:latin typeface="Tahoma" pitchFamily="34" charset="0"/>
                <a:ea typeface="ＭＳ Ｐゴシック" pitchFamily="-65" charset="-128"/>
                <a:cs typeface="Tahoma" pitchFamily="34" charset="0"/>
              </a:rPr>
              <a:t>Public comments are considered </a:t>
            </a:r>
            <a:r>
              <a:rPr lang="en-US" sz="2200" dirty="0">
                <a:solidFill>
                  <a:srgbClr val="4D633F"/>
                </a:solidFill>
                <a:latin typeface="Tahoma" pitchFamily="34" charset="0"/>
                <a:ea typeface="ＭＳ Ｐゴシック" pitchFamily="-65" charset="-128"/>
                <a:cs typeface="Tahoma" pitchFamily="34" charset="0"/>
              </a:rPr>
              <a:t>by the </a:t>
            </a:r>
            <a:r>
              <a:rPr lang="en-US" sz="2200" dirty="0" smtClean="0">
                <a:solidFill>
                  <a:srgbClr val="4D633F"/>
                </a:solidFill>
                <a:latin typeface="Tahoma" pitchFamily="34" charset="0"/>
                <a:ea typeface="ＭＳ Ｐゴシック" pitchFamily="-65" charset="-128"/>
                <a:cs typeface="Tahoma" pitchFamily="34" charset="0"/>
              </a:rPr>
              <a:t>Commissioners</a:t>
            </a:r>
          </a:p>
          <a:p>
            <a:pPr marL="457200" indent="-457200" eaLnBrk="0" hangingPunct="0">
              <a:spcBef>
                <a:spcPts val="0"/>
              </a:spcBef>
              <a:spcAft>
                <a:spcPts val="1800"/>
              </a:spcAft>
              <a:buClr>
                <a:srgbClr val="4D633F"/>
              </a:buClr>
              <a:buFont typeface="Wingdings" pitchFamily="2" charset="2"/>
              <a:buChar char="Ø"/>
              <a:defRPr/>
            </a:pPr>
            <a:r>
              <a:rPr lang="en-US" sz="2200" b="1" dirty="0" smtClean="0">
                <a:solidFill>
                  <a:srgbClr val="4D633F"/>
                </a:solidFill>
                <a:latin typeface="Tahoma" pitchFamily="34" charset="0"/>
                <a:ea typeface="ＭＳ Ｐゴシック" pitchFamily="-65" charset="-128"/>
                <a:cs typeface="Tahoma" pitchFamily="34" charset="0"/>
              </a:rPr>
              <a:t>Public comments help inform the Commissioners, staff, and interested parties</a:t>
            </a:r>
          </a:p>
          <a:p>
            <a:pPr marL="457200" indent="-457200" eaLnBrk="0" hangingPunct="0">
              <a:spcBef>
                <a:spcPts val="0"/>
              </a:spcBef>
              <a:spcAft>
                <a:spcPts val="1800"/>
              </a:spcAft>
              <a:buClr>
                <a:srgbClr val="4D633F"/>
              </a:buClr>
              <a:buFont typeface="Wingdings" pitchFamily="2" charset="2"/>
              <a:buChar char="Ø"/>
              <a:defRPr/>
            </a:pPr>
            <a:r>
              <a:rPr lang="en-US" sz="2200" dirty="0" smtClean="0">
                <a:solidFill>
                  <a:srgbClr val="4D633F"/>
                </a:solidFill>
                <a:latin typeface="Tahoma" pitchFamily="34" charset="0"/>
                <a:ea typeface="ＭＳ Ｐゴシック" pitchFamily="-65" charset="-128"/>
                <a:cs typeface="Tahoma" pitchFamily="34" charset="0"/>
              </a:rPr>
              <a:t>Public comments are necessary </a:t>
            </a:r>
          </a:p>
          <a:p>
            <a:pPr marL="457200" indent="-457200" eaLnBrk="0" hangingPunct="0">
              <a:spcBef>
                <a:spcPts val="0"/>
              </a:spcBef>
              <a:spcAft>
                <a:spcPts val="2400"/>
              </a:spcAft>
              <a:buClr>
                <a:srgbClr val="4D633F"/>
              </a:buClr>
              <a:buFont typeface="Wingdings" pitchFamily="2" charset="2"/>
              <a:buChar char="Ø"/>
              <a:defRPr/>
            </a:pPr>
            <a:r>
              <a:rPr lang="en-US" sz="2200" b="1" dirty="0" smtClean="0">
                <a:solidFill>
                  <a:srgbClr val="4D633F"/>
                </a:solidFill>
                <a:latin typeface="Tahoma" pitchFamily="34" charset="0"/>
                <a:ea typeface="ＭＳ Ｐゴシック" pitchFamily="-65" charset="-128"/>
                <a:cs typeface="Tahoma" pitchFamily="34" charset="0"/>
              </a:rPr>
              <a:t>Public comments are not considered </a:t>
            </a:r>
            <a:r>
              <a:rPr lang="en-US" sz="2200" b="1" dirty="0">
                <a:solidFill>
                  <a:srgbClr val="4D633F"/>
                </a:solidFill>
                <a:latin typeface="Tahoma" pitchFamily="34" charset="0"/>
                <a:ea typeface="ＭＳ Ｐゴシック" pitchFamily="-65" charset="-128"/>
                <a:cs typeface="Tahoma" pitchFamily="34" charset="0"/>
              </a:rPr>
              <a:t>evidence </a:t>
            </a:r>
            <a:r>
              <a:rPr lang="en-US" sz="2200" b="1" dirty="0" smtClean="0">
                <a:solidFill>
                  <a:srgbClr val="4D633F"/>
                </a:solidFill>
                <a:latin typeface="Tahoma" pitchFamily="34" charset="0"/>
                <a:ea typeface="ＭＳ Ｐゴシック" pitchFamily="-65" charset="-128"/>
                <a:cs typeface="Tahoma" pitchFamily="34" charset="0"/>
              </a:rPr>
              <a:t>but are part of the official record </a:t>
            </a:r>
            <a:endParaRPr lang="en-US" sz="2200" b="1" dirty="0">
              <a:latin typeface="Tahoma" pitchFamily="34" charset="0"/>
              <a:ea typeface="ＭＳ Ｐゴシック" pitchFamily="-65" charset="-128"/>
              <a:cs typeface="Tahoma" pitchFamily="34" charset="0"/>
            </a:endParaRPr>
          </a:p>
        </p:txBody>
      </p:sp>
      <p:sp>
        <p:nvSpPr>
          <p:cNvPr id="12" name="Slide Number Placeholder 7"/>
          <p:cNvSpPr>
            <a:spLocks noGrp="1"/>
          </p:cNvSpPr>
          <p:nvPr>
            <p:ph type="sldNum" sz="quarter" idx="12"/>
          </p:nvPr>
        </p:nvSpPr>
        <p:spPr>
          <a:xfrm>
            <a:off x="8153400" y="6477000"/>
            <a:ext cx="609600" cy="274638"/>
          </a:xfrm>
        </p:spPr>
        <p:txBody>
          <a:bodyPr/>
          <a:lstStyle/>
          <a:p>
            <a:pPr>
              <a:defRPr/>
            </a:pPr>
            <a:fld id="{D167DD3C-8191-4D61-9D93-17493CEDEEF6}" type="slidenum">
              <a:rPr lang="en-US" smtClean="0"/>
              <a:pPr>
                <a:defRPr/>
              </a:pPr>
              <a:t>23</a:t>
            </a:fld>
            <a:endParaRPr lang="en-US" dirty="0"/>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3">
                                            <p:txEl>
                                              <p:pRg st="2" end="2"/>
                                            </p:txEl>
                                          </p:spTgt>
                                        </p:tgtEl>
                                        <p:attrNameLst>
                                          <p:attrName>style.visibility</p:attrName>
                                        </p:attrNameLst>
                                      </p:cBhvr>
                                      <p:to>
                                        <p:strVal val="visible"/>
                                      </p:to>
                                    </p:set>
                                    <p:animEffect transition="in" filter="checkerboard(across)">
                                      <p:cBhvr>
                                        <p:cTn id="7" dur="500"/>
                                        <p:tgtEl>
                                          <p:spTgt spid="13">
                                            <p:txEl>
                                              <p:pRg st="2" end="2"/>
                                            </p:txEl>
                                          </p:spTgt>
                                        </p:tgtEl>
                                      </p:cBhvr>
                                    </p:animEffect>
                                  </p:childTnLst>
                                </p:cTn>
                              </p:par>
                            </p:childTnLst>
                          </p:cTn>
                        </p:par>
                        <p:par>
                          <p:cTn id="8" fill="hold">
                            <p:stCondLst>
                              <p:cond delay="500"/>
                            </p:stCondLst>
                            <p:childTnLst>
                              <p:par>
                                <p:cTn id="9" presetID="5" presetClass="entr" presetSubtype="10" fill="hold" nodeType="afterEffect">
                                  <p:stCondLst>
                                    <p:cond delay="5000"/>
                                  </p:stCondLst>
                                  <p:childTnLst>
                                    <p:set>
                                      <p:cBhvr>
                                        <p:cTn id="10" dur="1" fill="hold">
                                          <p:stCondLst>
                                            <p:cond delay="0"/>
                                          </p:stCondLst>
                                        </p:cTn>
                                        <p:tgtEl>
                                          <p:spTgt spid="13">
                                            <p:txEl>
                                              <p:pRg st="3" end="3"/>
                                            </p:txEl>
                                          </p:spTgt>
                                        </p:tgtEl>
                                        <p:attrNameLst>
                                          <p:attrName>style.visibility</p:attrName>
                                        </p:attrNameLst>
                                      </p:cBhvr>
                                      <p:to>
                                        <p:strVal val="visible"/>
                                      </p:to>
                                    </p:set>
                                    <p:animEffect transition="in" filter="checkerboard(across)">
                                      <p:cBhvr>
                                        <p:cTn id="11" dur="1000"/>
                                        <p:tgtEl>
                                          <p:spTgt spid="13">
                                            <p:txEl>
                                              <p:pRg st="3" end="3"/>
                                            </p:txEl>
                                          </p:spTgt>
                                        </p:tgtEl>
                                      </p:cBhvr>
                                    </p:animEffect>
                                  </p:childTnLst>
                                </p:cTn>
                              </p:par>
                            </p:childTnLst>
                          </p:cTn>
                        </p:par>
                        <p:par>
                          <p:cTn id="12" fill="hold">
                            <p:stCondLst>
                              <p:cond delay="6500"/>
                            </p:stCondLst>
                            <p:childTnLst>
                              <p:par>
                                <p:cTn id="13" presetID="5" presetClass="entr" presetSubtype="10" fill="hold" nodeType="afterEffect">
                                  <p:stCondLst>
                                    <p:cond delay="500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checkerboard(across)">
                                      <p:cBhvr>
                                        <p:cTn id="15" dur="1000"/>
                                        <p:tgtEl>
                                          <p:spTgt spid="13">
                                            <p:txEl>
                                              <p:pRg st="4" end="4"/>
                                            </p:txEl>
                                          </p:spTgt>
                                        </p:tgtEl>
                                      </p:cBhvr>
                                    </p:animEffect>
                                  </p:childTnLst>
                                </p:cTn>
                              </p:par>
                            </p:childTnLst>
                          </p:cTn>
                        </p:par>
                        <p:par>
                          <p:cTn id="16" fill="hold">
                            <p:stCondLst>
                              <p:cond delay="12500"/>
                            </p:stCondLst>
                            <p:childTnLst>
                              <p:par>
                                <p:cTn id="17" presetID="5" presetClass="entr" presetSubtype="10" fill="hold" nodeType="afterEffect">
                                  <p:stCondLst>
                                    <p:cond delay="4000"/>
                                  </p:stCondLst>
                                  <p:childTnLst>
                                    <p:set>
                                      <p:cBhvr>
                                        <p:cTn id="18" dur="1" fill="hold">
                                          <p:stCondLst>
                                            <p:cond delay="0"/>
                                          </p:stCondLst>
                                        </p:cTn>
                                        <p:tgtEl>
                                          <p:spTgt spid="13">
                                            <p:txEl>
                                              <p:pRg st="5" end="5"/>
                                            </p:txEl>
                                          </p:spTgt>
                                        </p:tgtEl>
                                        <p:attrNameLst>
                                          <p:attrName>style.visibility</p:attrName>
                                        </p:attrNameLst>
                                      </p:cBhvr>
                                      <p:to>
                                        <p:strVal val="visible"/>
                                      </p:to>
                                    </p:set>
                                    <p:animEffect transition="in" filter="checkerboard(across)">
                                      <p:cBhvr>
                                        <p:cTn id="19" dur="10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Background-TwoLevels.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10243" name="Text Box 3"/>
          <p:cNvSpPr txBox="1">
            <a:spLocks noChangeArrowheads="1"/>
          </p:cNvSpPr>
          <p:nvPr/>
        </p:nvSpPr>
        <p:spPr bwMode="auto">
          <a:xfrm>
            <a:off x="228600" y="1676400"/>
            <a:ext cx="8686800" cy="3647152"/>
          </a:xfrm>
          <a:prstGeom prst="rect">
            <a:avLst/>
          </a:prstGeom>
          <a:noFill/>
          <a:ln w="9525">
            <a:noFill/>
            <a:miter lim="800000"/>
            <a:headEnd/>
            <a:tailEnd/>
          </a:ln>
        </p:spPr>
        <p:txBody>
          <a:bodyPr wrap="square">
            <a:spAutoFit/>
          </a:bodyPr>
          <a:lstStyle/>
          <a:p>
            <a:pPr eaLnBrk="0" hangingPunct="0">
              <a:spcBef>
                <a:spcPts val="0"/>
              </a:spcBef>
              <a:spcAft>
                <a:spcPts val="1800"/>
              </a:spcAft>
              <a:defRPr/>
            </a:pPr>
            <a:r>
              <a:rPr lang="en-US" sz="2400" b="1" dirty="0">
                <a:solidFill>
                  <a:srgbClr val="4D633F"/>
                </a:solidFill>
                <a:latin typeface="Tahoma" pitchFamily="34" charset="0"/>
                <a:ea typeface="ＭＳ Ｐゴシック" pitchFamily="-65" charset="-128"/>
                <a:cs typeface="Tahoma" pitchFamily="34" charset="0"/>
              </a:rPr>
              <a:t>Second </a:t>
            </a:r>
            <a:r>
              <a:rPr lang="en-US" sz="2400" b="1" dirty="0" smtClean="0">
                <a:solidFill>
                  <a:srgbClr val="4D633F"/>
                </a:solidFill>
                <a:latin typeface="Tahoma" pitchFamily="34" charset="0"/>
                <a:ea typeface="ＭＳ Ｐゴシック" pitchFamily="-65" charset="-128"/>
                <a:cs typeface="Tahoma" pitchFamily="34" charset="0"/>
              </a:rPr>
              <a:t>Level – Intervening (Formal Participation)</a:t>
            </a:r>
            <a:endParaRPr lang="en-US" sz="2400" b="1" dirty="0">
              <a:solidFill>
                <a:srgbClr val="4D633F"/>
              </a:solidFill>
              <a:latin typeface="Tahoma" pitchFamily="34" charset="0"/>
              <a:ea typeface="ＭＳ Ｐゴシック" pitchFamily="-65" charset="-128"/>
              <a:cs typeface="Tahoma" pitchFamily="34" charset="0"/>
            </a:endParaRPr>
          </a:p>
          <a:p>
            <a:pPr marL="463550" indent="-463550" eaLnBrk="0" hangingPunct="0">
              <a:spcBef>
                <a:spcPts val="0"/>
              </a:spcBef>
              <a:spcAft>
                <a:spcPts val="1800"/>
              </a:spcAft>
              <a:buClr>
                <a:srgbClr val="635D1D"/>
              </a:buClr>
              <a:buFont typeface="Wingdings" pitchFamily="2" charset="2"/>
              <a:buChar char="Ø"/>
              <a:defRPr/>
            </a:pPr>
            <a:r>
              <a:rPr lang="en-US" sz="2200" dirty="0" smtClean="0">
                <a:solidFill>
                  <a:srgbClr val="4D633F"/>
                </a:solidFill>
                <a:latin typeface="Tahoma" pitchFamily="34" charset="0"/>
                <a:ea typeface="ＭＳ Ｐゴシック" pitchFamily="-65" charset="-128"/>
                <a:cs typeface="Tahoma" pitchFamily="34" charset="0"/>
              </a:rPr>
              <a:t>An </a:t>
            </a:r>
            <a:r>
              <a:rPr lang="en-US" sz="2200" dirty="0" err="1" smtClean="0">
                <a:solidFill>
                  <a:srgbClr val="4D633F"/>
                </a:solidFill>
                <a:latin typeface="Tahoma" pitchFamily="34" charset="0"/>
                <a:ea typeface="ＭＳ Ｐゴシック" pitchFamily="-65" charset="-128"/>
                <a:cs typeface="Tahoma" pitchFamily="34" charset="0"/>
              </a:rPr>
              <a:t>Intervenor</a:t>
            </a:r>
            <a:r>
              <a:rPr lang="en-US" sz="2200" dirty="0" smtClean="0">
                <a:solidFill>
                  <a:srgbClr val="4D633F"/>
                </a:solidFill>
                <a:latin typeface="Tahoma" pitchFamily="34" charset="0"/>
                <a:ea typeface="ＭＳ Ｐゴシック" pitchFamily="-65" charset="-128"/>
                <a:cs typeface="Tahoma" pitchFamily="34" charset="0"/>
              </a:rPr>
              <a:t> is a party to the proceeding </a:t>
            </a:r>
          </a:p>
          <a:p>
            <a:pPr marL="463550" indent="-463550" eaLnBrk="0" hangingPunct="0">
              <a:spcBef>
                <a:spcPts val="0"/>
              </a:spcBef>
              <a:spcAft>
                <a:spcPts val="1800"/>
              </a:spcAft>
              <a:buClr>
                <a:srgbClr val="635D1D"/>
              </a:buClr>
              <a:buFont typeface="Wingdings" pitchFamily="2" charset="2"/>
              <a:buChar char="Ø"/>
              <a:defRPr/>
            </a:pPr>
            <a:r>
              <a:rPr lang="en-US" sz="2200" dirty="0" smtClean="0">
                <a:solidFill>
                  <a:srgbClr val="4D633F"/>
                </a:solidFill>
                <a:latin typeface="Tahoma" pitchFamily="34" charset="0"/>
                <a:ea typeface="ＭＳ Ｐゴシック" pitchFamily="-65" charset="-128"/>
                <a:cs typeface="Tahoma" pitchFamily="34" charset="0"/>
              </a:rPr>
              <a:t>Anyone </a:t>
            </a:r>
            <a:r>
              <a:rPr lang="en-US" sz="2200" dirty="0">
                <a:solidFill>
                  <a:srgbClr val="4D633F"/>
                </a:solidFill>
                <a:latin typeface="Tahoma" pitchFamily="34" charset="0"/>
                <a:ea typeface="ＭＳ Ｐゴシック" pitchFamily="-65" charset="-128"/>
                <a:cs typeface="Tahoma" pitchFamily="34" charset="0"/>
              </a:rPr>
              <a:t>may file a </a:t>
            </a:r>
            <a:r>
              <a:rPr lang="en-US" sz="2200" dirty="0" smtClean="0">
                <a:solidFill>
                  <a:srgbClr val="4D633F"/>
                </a:solidFill>
                <a:latin typeface="Tahoma" pitchFamily="34" charset="0"/>
                <a:ea typeface="ＭＳ Ｐゴシック" pitchFamily="-65" charset="-128"/>
                <a:cs typeface="Tahoma" pitchFamily="34" charset="0"/>
              </a:rPr>
              <a:t>Petition to Intervene</a:t>
            </a:r>
          </a:p>
          <a:p>
            <a:pPr marL="463550" indent="-463550" eaLnBrk="0" hangingPunct="0">
              <a:spcBef>
                <a:spcPts val="0"/>
              </a:spcBef>
              <a:spcAft>
                <a:spcPts val="1800"/>
              </a:spcAft>
              <a:buClr>
                <a:srgbClr val="635D1D"/>
              </a:buClr>
              <a:buFont typeface="Wingdings" pitchFamily="2" charset="2"/>
              <a:buChar char="Ø"/>
              <a:defRPr/>
            </a:pPr>
            <a:r>
              <a:rPr lang="en-US" sz="2200" dirty="0" smtClean="0">
                <a:solidFill>
                  <a:srgbClr val="4D633F"/>
                </a:solidFill>
                <a:latin typeface="Tahoma" pitchFamily="34" charset="0"/>
                <a:ea typeface="ＭＳ Ｐゴシック" pitchFamily="-65" charset="-128"/>
                <a:cs typeface="Tahoma" pitchFamily="34" charset="0"/>
              </a:rPr>
              <a:t>You do </a:t>
            </a:r>
            <a:r>
              <a:rPr lang="en-US" sz="2200" u="sng" dirty="0" smtClean="0">
                <a:solidFill>
                  <a:srgbClr val="4D633F"/>
                </a:solidFill>
                <a:latin typeface="Tahoma" pitchFamily="34" charset="0"/>
                <a:ea typeface="ＭＳ Ｐゴシック" pitchFamily="-65" charset="-128"/>
                <a:cs typeface="Tahoma" pitchFamily="34" charset="0"/>
              </a:rPr>
              <a:t>not</a:t>
            </a:r>
            <a:r>
              <a:rPr lang="en-US" sz="2200" dirty="0" smtClean="0">
                <a:solidFill>
                  <a:srgbClr val="4D633F"/>
                </a:solidFill>
                <a:latin typeface="Tahoma" pitchFamily="34" charset="0"/>
                <a:ea typeface="ＭＳ Ｐゴシック" pitchFamily="-65" charset="-128"/>
                <a:cs typeface="Tahoma" pitchFamily="34" charset="0"/>
              </a:rPr>
              <a:t> have to be or have an attorney to intervene</a:t>
            </a:r>
          </a:p>
          <a:p>
            <a:pPr marL="463550" indent="-463550" eaLnBrk="0" hangingPunct="0">
              <a:spcBef>
                <a:spcPts val="0"/>
              </a:spcBef>
              <a:spcAft>
                <a:spcPts val="1800"/>
              </a:spcAft>
              <a:buClr>
                <a:srgbClr val="635D1D"/>
              </a:buClr>
              <a:buFont typeface="Wingdings" pitchFamily="2" charset="2"/>
              <a:buChar char="Ø"/>
              <a:defRPr/>
            </a:pPr>
            <a:r>
              <a:rPr lang="en-US" sz="2200" dirty="0" smtClean="0">
                <a:solidFill>
                  <a:srgbClr val="4D633F"/>
                </a:solidFill>
                <a:latin typeface="Tahoma" pitchFamily="34" charset="0"/>
                <a:ea typeface="ＭＳ Ｐゴシック" pitchFamily="-65" charset="-128"/>
                <a:cs typeface="Tahoma" pitchFamily="34" charset="0"/>
              </a:rPr>
              <a:t>The PAO can provide a sample Petition to Intervene</a:t>
            </a:r>
          </a:p>
          <a:p>
            <a:pPr marL="463550" indent="-463550" eaLnBrk="0" hangingPunct="0">
              <a:spcBef>
                <a:spcPts val="0"/>
              </a:spcBef>
              <a:spcAft>
                <a:spcPts val="1800"/>
              </a:spcAft>
              <a:buClr>
                <a:srgbClr val="635D1D"/>
              </a:buClr>
              <a:buFont typeface="Wingdings" pitchFamily="2" charset="2"/>
              <a:buChar char="Ø"/>
              <a:defRPr/>
            </a:pPr>
            <a:r>
              <a:rPr lang="en-US" sz="2200" dirty="0" smtClean="0">
                <a:solidFill>
                  <a:srgbClr val="4D633F"/>
                </a:solidFill>
                <a:latin typeface="Tahoma" pitchFamily="34" charset="0"/>
                <a:ea typeface="ＭＳ Ｐゴシック" pitchFamily="-65" charset="-128"/>
                <a:cs typeface="Tahoma" pitchFamily="34" charset="0"/>
              </a:rPr>
              <a:t>Petition is considered by the assigned Committee; determination within 30 days</a:t>
            </a:r>
          </a:p>
        </p:txBody>
      </p:sp>
      <p:sp>
        <p:nvSpPr>
          <p:cNvPr id="7" name="Slide Number Placeholder 6"/>
          <p:cNvSpPr>
            <a:spLocks noGrp="1"/>
          </p:cNvSpPr>
          <p:nvPr>
            <p:ph type="sldNum" sz="quarter" idx="12"/>
          </p:nvPr>
        </p:nvSpPr>
        <p:spPr/>
        <p:txBody>
          <a:bodyPr/>
          <a:lstStyle/>
          <a:p>
            <a:pPr>
              <a:defRPr/>
            </a:pPr>
            <a:fld id="{D167DD3C-8191-4D61-9D93-17493CEDEEF6}" type="slidenum">
              <a:rPr lang="en-US" smtClean="0"/>
              <a:pPr>
                <a:defRPr/>
              </a:pPr>
              <a:t>24</a:t>
            </a:fld>
            <a:endParaRPr lang="en-US" dirty="0"/>
          </a:p>
        </p:txBody>
      </p:sp>
    </p:spTree>
  </p:cSld>
  <p:clrMapOvr>
    <a:masterClrMapping/>
  </p:clrMapOvr>
  <p:transition spd="slow">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bwMode="auto">
          <a:noFill/>
          <a:ln>
            <a:miter lim="800000"/>
            <a:headEnd/>
            <a:tailEnd/>
          </a:ln>
        </p:spPr>
        <p:txBody>
          <a:bodyPr wrap="square" lIns="91440" tIns="45720" rIns="91440" bIns="45720" numCol="1" anchor="t" anchorCtr="0" compatLnSpc="1">
            <a:prstTxWarp prst="textNoShape">
              <a:avLst/>
            </a:prstTxWarp>
          </a:bodyPr>
          <a:lstStyle/>
          <a:p>
            <a:endParaRPr lang="en-US" smtClean="0"/>
          </a:p>
        </p:txBody>
      </p:sp>
      <p:sp>
        <p:nvSpPr>
          <p:cNvPr id="8195" name="Content Placeholder 2"/>
          <p:cNvSpPr>
            <a:spLocks noGrp="1"/>
          </p:cNvSpPr>
          <p:nvPr>
            <p:ph idx="1"/>
          </p:nvPr>
        </p:nvSpPr>
        <p:spPr bwMode="auto">
          <a:noFill/>
          <a:ln>
            <a:miter lim="800000"/>
            <a:headEnd/>
            <a:tailEnd/>
          </a:ln>
        </p:spPr>
        <p:txBody>
          <a:bodyPr wrap="square" lIns="91440" tIns="45720" rIns="91440" bIns="45720" numCol="1" anchor="t" anchorCtr="0" compatLnSpc="1">
            <a:prstTxWarp prst="textNoShape">
              <a:avLst/>
            </a:prstTxWarp>
          </a:bodyPr>
          <a:lstStyle/>
          <a:p>
            <a:endParaRPr lang="en-US" smtClean="0"/>
          </a:p>
        </p:txBody>
      </p:sp>
      <p:pic>
        <p:nvPicPr>
          <p:cNvPr id="8196" name="Picture 7" descr="Background-Participate"/>
          <p:cNvPicPr>
            <a:picLocks noChangeAspect="1" noChangeArrowheads="1"/>
          </p:cNvPicPr>
          <p:nvPr/>
        </p:nvPicPr>
        <p:blipFill>
          <a:blip r:embed="rId3" cstate="print"/>
          <a:srcRect/>
          <a:stretch>
            <a:fillRect/>
          </a:stretch>
        </p:blipFill>
        <p:spPr bwMode="auto">
          <a:xfrm>
            <a:off x="0" y="3175"/>
            <a:ext cx="9144000" cy="6854825"/>
          </a:xfrm>
          <a:prstGeom prst="rect">
            <a:avLst/>
          </a:prstGeom>
          <a:noFill/>
          <a:ln w="9525">
            <a:noFill/>
            <a:miter lim="800000"/>
            <a:headEnd/>
            <a:tailEnd/>
          </a:ln>
        </p:spPr>
      </p:pic>
      <p:pic>
        <p:nvPicPr>
          <p:cNvPr id="8197" name="Picture 2"/>
          <p:cNvPicPr>
            <a:picLocks noChangeAspect="1" noChangeArrowheads="1"/>
          </p:cNvPicPr>
          <p:nvPr/>
        </p:nvPicPr>
        <p:blipFill>
          <a:blip r:embed="rId4" cstate="print"/>
          <a:srcRect l="13274" t="19295" r="14160" b="25089"/>
          <a:stretch>
            <a:fillRect/>
          </a:stretch>
        </p:blipFill>
        <p:spPr bwMode="auto">
          <a:xfrm>
            <a:off x="1143000" y="2118360"/>
            <a:ext cx="7039014" cy="4206240"/>
          </a:xfrm>
          <a:prstGeom prst="rect">
            <a:avLst/>
          </a:prstGeom>
          <a:noFill/>
          <a:ln w="9525">
            <a:solidFill>
              <a:schemeClr val="tx2"/>
            </a:solidFill>
            <a:miter lim="800000"/>
            <a:headEnd/>
            <a:tailEnd/>
          </a:ln>
          <a:effectLst>
            <a:outerShdw blurRad="50800" dist="38100" dir="2700000" algn="tl" rotWithShape="0">
              <a:prstClr val="black">
                <a:alpha val="40000"/>
              </a:prstClr>
            </a:outerShdw>
          </a:effectLst>
        </p:spPr>
      </p:pic>
      <p:sp>
        <p:nvSpPr>
          <p:cNvPr id="8198" name="TextBox 5"/>
          <p:cNvSpPr txBox="1">
            <a:spLocks noChangeArrowheads="1"/>
          </p:cNvSpPr>
          <p:nvPr/>
        </p:nvSpPr>
        <p:spPr bwMode="auto">
          <a:xfrm>
            <a:off x="0" y="1548229"/>
            <a:ext cx="9144000" cy="584775"/>
          </a:xfrm>
          <a:prstGeom prst="rect">
            <a:avLst/>
          </a:prstGeom>
          <a:noFill/>
          <a:ln w="9525">
            <a:noFill/>
            <a:miter lim="800000"/>
            <a:headEnd/>
            <a:tailEnd/>
          </a:ln>
        </p:spPr>
        <p:txBody>
          <a:bodyPr wrap="square">
            <a:spAutoFit/>
          </a:bodyPr>
          <a:lstStyle/>
          <a:p>
            <a:pPr algn="ctr"/>
            <a:r>
              <a:rPr lang="en-US" sz="3200" b="1" dirty="0">
                <a:latin typeface="Tahoma" pitchFamily="34" charset="0"/>
                <a:cs typeface="Tahoma" pitchFamily="34" charset="0"/>
              </a:rPr>
              <a:t>www.energy.ca.gov</a:t>
            </a:r>
          </a:p>
        </p:txBody>
      </p:sp>
      <p:sp>
        <p:nvSpPr>
          <p:cNvPr id="11" name="Slide Number Placeholder 10"/>
          <p:cNvSpPr>
            <a:spLocks noGrp="1"/>
          </p:cNvSpPr>
          <p:nvPr>
            <p:ph type="sldNum" sz="quarter" idx="12"/>
          </p:nvPr>
        </p:nvSpPr>
        <p:spPr/>
        <p:txBody>
          <a:bodyPr/>
          <a:lstStyle/>
          <a:p>
            <a:pPr>
              <a:defRPr/>
            </a:pPr>
            <a:fld id="{D167DD3C-8191-4D61-9D93-17493CEDEEF6}" type="slidenum">
              <a:rPr lang="en-US" smtClean="0"/>
              <a:pPr>
                <a:defRPr/>
              </a:pPr>
              <a:t>25</a:t>
            </a:fld>
            <a:endParaRPr lang="en-US" dirty="0"/>
          </a:p>
        </p:txBody>
      </p:sp>
      <p:sp>
        <p:nvSpPr>
          <p:cNvPr id="10" name="Right Arrow 10"/>
          <p:cNvSpPr>
            <a:spLocks noChangeArrowheads="1"/>
          </p:cNvSpPr>
          <p:nvPr/>
        </p:nvSpPr>
        <p:spPr bwMode="auto">
          <a:xfrm flipH="1">
            <a:off x="5410200" y="2499360"/>
            <a:ext cx="1066800" cy="484188"/>
          </a:xfrm>
          <a:prstGeom prst="rightArrow">
            <a:avLst>
              <a:gd name="adj1" fmla="val 50000"/>
              <a:gd name="adj2" fmla="val 50024"/>
            </a:avLst>
          </a:prstGeom>
          <a:solidFill>
            <a:srgbClr val="FF0000"/>
          </a:solidFill>
          <a:ln w="9525" algn="ctr">
            <a:solidFill>
              <a:schemeClr val="tx2"/>
            </a:solidFill>
            <a:round/>
            <a:headEnd/>
            <a:tailEnd/>
          </a:ln>
          <a:effectLst>
            <a:outerShdw blurRad="50800" dist="38100" dir="2700000" algn="tl" rotWithShape="0">
              <a:prstClr val="black">
                <a:alpha val="40000"/>
              </a:prstClr>
            </a:outerShdw>
          </a:effectLst>
        </p:spPr>
        <p:txBody>
          <a:bodyPr/>
          <a:lstStyle/>
          <a:p>
            <a:pPr algn="r" eaLnBrk="0" hangingPunct="0"/>
            <a:endParaRPr lang="en-US"/>
          </a:p>
        </p:txBody>
      </p:sp>
      <p:sp>
        <p:nvSpPr>
          <p:cNvPr id="12" name="Right Arrow 10"/>
          <p:cNvSpPr>
            <a:spLocks noChangeArrowheads="1"/>
          </p:cNvSpPr>
          <p:nvPr/>
        </p:nvSpPr>
        <p:spPr bwMode="auto">
          <a:xfrm>
            <a:off x="381000" y="2929572"/>
            <a:ext cx="1066800" cy="484188"/>
          </a:xfrm>
          <a:prstGeom prst="rightArrow">
            <a:avLst>
              <a:gd name="adj1" fmla="val 50000"/>
              <a:gd name="adj2" fmla="val 50024"/>
            </a:avLst>
          </a:prstGeom>
          <a:solidFill>
            <a:srgbClr val="FF0000"/>
          </a:solidFill>
          <a:ln w="9525" algn="ctr">
            <a:solidFill>
              <a:schemeClr val="tx2"/>
            </a:solidFill>
            <a:round/>
            <a:headEnd/>
            <a:tailEnd/>
          </a:ln>
          <a:effectLst>
            <a:outerShdw blurRad="50800" dist="38100" dir="2700000" algn="tl" rotWithShape="0">
              <a:prstClr val="black">
                <a:alpha val="40000"/>
              </a:prstClr>
            </a:outerShdw>
          </a:effectLst>
        </p:spPr>
        <p:txBody>
          <a:bodyPr/>
          <a:lstStyle/>
          <a:p>
            <a:pPr algn="r" eaLnBrk="0" hangingPunct="0"/>
            <a:endParaRPr lang="en-U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bwMode="auto">
          <a:noFill/>
          <a:ln>
            <a:miter lim="800000"/>
            <a:headEnd/>
            <a:tailEnd/>
          </a:ln>
        </p:spPr>
        <p:txBody>
          <a:bodyPr wrap="square" lIns="91440" tIns="45720" rIns="91440" bIns="45720" numCol="1" anchor="t" anchorCtr="0" compatLnSpc="1">
            <a:prstTxWarp prst="textNoShape">
              <a:avLst/>
            </a:prstTxWarp>
          </a:bodyPr>
          <a:lstStyle/>
          <a:p>
            <a:endParaRPr lang="en-US" smtClean="0"/>
          </a:p>
        </p:txBody>
      </p:sp>
      <p:sp>
        <p:nvSpPr>
          <p:cNvPr id="9219" name="Content Placeholder 2"/>
          <p:cNvSpPr>
            <a:spLocks noGrp="1"/>
          </p:cNvSpPr>
          <p:nvPr>
            <p:ph idx="1"/>
          </p:nvPr>
        </p:nvSpPr>
        <p:spPr bwMode="auto">
          <a:noFill/>
          <a:ln>
            <a:miter lim="800000"/>
            <a:headEnd/>
            <a:tailEnd/>
          </a:ln>
        </p:spPr>
        <p:txBody>
          <a:bodyPr wrap="square" lIns="91440" tIns="45720" rIns="91440" bIns="45720" numCol="1" anchor="t" anchorCtr="0" compatLnSpc="1">
            <a:prstTxWarp prst="textNoShape">
              <a:avLst/>
            </a:prstTxWarp>
          </a:bodyPr>
          <a:lstStyle/>
          <a:p>
            <a:endParaRPr lang="en-US" smtClean="0"/>
          </a:p>
        </p:txBody>
      </p:sp>
      <p:pic>
        <p:nvPicPr>
          <p:cNvPr id="9220" name="Picture 7" descr="Background-Participate"/>
          <p:cNvPicPr>
            <a:picLocks noChangeAspect="1" noChangeArrowheads="1"/>
          </p:cNvPicPr>
          <p:nvPr/>
        </p:nvPicPr>
        <p:blipFill>
          <a:blip r:embed="rId3" cstate="print"/>
          <a:srcRect/>
          <a:stretch>
            <a:fillRect/>
          </a:stretch>
        </p:blipFill>
        <p:spPr bwMode="auto">
          <a:xfrm>
            <a:off x="0" y="0"/>
            <a:ext cx="9144000" cy="6854825"/>
          </a:xfrm>
          <a:prstGeom prst="rect">
            <a:avLst/>
          </a:prstGeom>
          <a:noFill/>
          <a:ln w="9525">
            <a:noFill/>
            <a:miter lim="800000"/>
            <a:headEnd/>
            <a:tailEnd/>
          </a:ln>
        </p:spPr>
      </p:pic>
      <p:sp>
        <p:nvSpPr>
          <p:cNvPr id="9" name="Slide Number Placeholder 8"/>
          <p:cNvSpPr>
            <a:spLocks noGrp="1"/>
          </p:cNvSpPr>
          <p:nvPr>
            <p:ph type="sldNum" sz="quarter" idx="12"/>
          </p:nvPr>
        </p:nvSpPr>
        <p:spPr/>
        <p:txBody>
          <a:bodyPr/>
          <a:lstStyle/>
          <a:p>
            <a:pPr>
              <a:defRPr/>
            </a:pPr>
            <a:fld id="{D167DD3C-8191-4D61-9D93-17493CEDEEF6}" type="slidenum">
              <a:rPr lang="en-US" smtClean="0"/>
              <a:pPr>
                <a:defRPr/>
              </a:pPr>
              <a:t>26</a:t>
            </a:fld>
            <a:endParaRPr lang="en-US" dirty="0"/>
          </a:p>
        </p:txBody>
      </p:sp>
      <p:pic>
        <p:nvPicPr>
          <p:cNvPr id="2" name="Picture 2"/>
          <p:cNvPicPr>
            <a:picLocks noChangeAspect="1" noChangeArrowheads="1"/>
          </p:cNvPicPr>
          <p:nvPr/>
        </p:nvPicPr>
        <p:blipFill>
          <a:blip r:embed="rId4" cstate="print"/>
          <a:srcRect l="21250" t="14063" r="23750" b="19248"/>
          <a:stretch>
            <a:fillRect/>
          </a:stretch>
        </p:blipFill>
        <p:spPr bwMode="auto">
          <a:xfrm>
            <a:off x="762000" y="1143000"/>
            <a:ext cx="7848600" cy="5576288"/>
          </a:xfrm>
          <a:prstGeom prst="rect">
            <a:avLst/>
          </a:prstGeom>
          <a:noFill/>
          <a:ln w="9525">
            <a:noFill/>
            <a:miter lim="800000"/>
            <a:headEnd/>
            <a:tailEnd/>
          </a:ln>
        </p:spPr>
      </p:pic>
      <p:sp>
        <p:nvSpPr>
          <p:cNvPr id="9222" name="Right Arrow 10"/>
          <p:cNvSpPr>
            <a:spLocks noChangeArrowheads="1"/>
          </p:cNvSpPr>
          <p:nvPr/>
        </p:nvSpPr>
        <p:spPr bwMode="auto">
          <a:xfrm flipH="1">
            <a:off x="2590800" y="4495800"/>
            <a:ext cx="1066800" cy="484188"/>
          </a:xfrm>
          <a:prstGeom prst="rightArrow">
            <a:avLst>
              <a:gd name="adj1" fmla="val 50000"/>
              <a:gd name="adj2" fmla="val 50024"/>
            </a:avLst>
          </a:prstGeom>
          <a:solidFill>
            <a:srgbClr val="FF0000"/>
          </a:solidFill>
          <a:ln w="9525" algn="ctr">
            <a:solidFill>
              <a:schemeClr val="tx2"/>
            </a:solidFill>
            <a:round/>
            <a:headEnd/>
            <a:tailEnd/>
          </a:ln>
          <a:effectLst>
            <a:outerShdw blurRad="50800" dist="38100" dir="2700000" algn="tl" rotWithShape="0">
              <a:prstClr val="black">
                <a:alpha val="40000"/>
              </a:prstClr>
            </a:outerShdw>
          </a:effectLst>
        </p:spPr>
        <p:txBody>
          <a:bodyPr/>
          <a:lstStyle/>
          <a:p>
            <a:pPr algn="r" eaLnBrk="0" hangingPunct="0"/>
            <a:endParaRPr lang="en-US"/>
          </a:p>
        </p:txBody>
      </p:sp>
    </p:spTree>
  </p:cSld>
  <p:clrMapOvr>
    <a:masterClrMapping/>
  </p:clrMapOvr>
  <p:transition spd="slow">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descr="Background-Participate"/>
          <p:cNvPicPr>
            <a:picLocks noChangeAspect="1" noChangeArrowheads="1"/>
          </p:cNvPicPr>
          <p:nvPr/>
        </p:nvPicPr>
        <p:blipFill>
          <a:blip r:embed="rId3" cstate="print"/>
          <a:srcRect/>
          <a:stretch>
            <a:fillRect/>
          </a:stretch>
        </p:blipFill>
        <p:spPr bwMode="auto">
          <a:xfrm>
            <a:off x="0" y="3175"/>
            <a:ext cx="9144000" cy="6854825"/>
          </a:xfrm>
          <a:prstGeom prst="rect">
            <a:avLst/>
          </a:prstGeom>
          <a:noFill/>
          <a:ln w="9525">
            <a:noFill/>
            <a:miter lim="800000"/>
            <a:headEnd/>
            <a:tailEnd/>
          </a:ln>
        </p:spPr>
      </p:pic>
      <p:sp>
        <p:nvSpPr>
          <p:cNvPr id="7171" name="Text Box 3"/>
          <p:cNvSpPr txBox="1">
            <a:spLocks noChangeArrowheads="1"/>
          </p:cNvSpPr>
          <p:nvPr/>
        </p:nvSpPr>
        <p:spPr bwMode="auto">
          <a:xfrm>
            <a:off x="1981200" y="1981200"/>
            <a:ext cx="5181600" cy="457200"/>
          </a:xfrm>
          <a:prstGeom prst="rect">
            <a:avLst/>
          </a:prstGeom>
          <a:noFill/>
          <a:ln w="9525">
            <a:noFill/>
            <a:miter lim="800000"/>
            <a:headEnd/>
            <a:tailEnd/>
          </a:ln>
        </p:spPr>
        <p:txBody>
          <a:bodyPr>
            <a:spAutoFit/>
          </a:bodyPr>
          <a:lstStyle/>
          <a:p>
            <a:pPr algn="r" eaLnBrk="0" hangingPunct="0">
              <a:spcBef>
                <a:spcPct val="50000"/>
              </a:spcBef>
            </a:pPr>
            <a:endParaRPr lang="en-US"/>
          </a:p>
        </p:txBody>
      </p:sp>
      <p:sp>
        <p:nvSpPr>
          <p:cNvPr id="8196" name="Text Box 4"/>
          <p:cNvSpPr txBox="1">
            <a:spLocks noChangeArrowheads="1"/>
          </p:cNvSpPr>
          <p:nvPr/>
        </p:nvSpPr>
        <p:spPr bwMode="auto">
          <a:xfrm>
            <a:off x="228600" y="1676400"/>
            <a:ext cx="8686800" cy="4739759"/>
          </a:xfrm>
          <a:prstGeom prst="rect">
            <a:avLst/>
          </a:prstGeom>
          <a:noFill/>
          <a:ln w="9525">
            <a:noFill/>
            <a:miter lim="800000"/>
            <a:headEnd/>
            <a:tailEnd/>
          </a:ln>
        </p:spPr>
        <p:txBody>
          <a:bodyPr wrap="square">
            <a:spAutoFit/>
          </a:bodyPr>
          <a:lstStyle/>
          <a:p>
            <a:pPr marL="0" lvl="1" eaLnBrk="0" hangingPunct="0">
              <a:spcBef>
                <a:spcPts val="0"/>
              </a:spcBef>
              <a:spcAft>
                <a:spcPts val="2400"/>
              </a:spcAft>
              <a:buClr>
                <a:srgbClr val="4D633F"/>
              </a:buClr>
              <a:defRPr/>
            </a:pPr>
            <a:r>
              <a:rPr lang="en-US" sz="2400" b="1" dirty="0" smtClean="0">
                <a:solidFill>
                  <a:srgbClr val="4D633F"/>
                </a:solidFill>
                <a:latin typeface="Tahoma" pitchFamily="34" charset="0"/>
                <a:ea typeface="ＭＳ Ｐゴシック" pitchFamily="-65" charset="-128"/>
                <a:cs typeface="Tahoma" pitchFamily="34" charset="0"/>
              </a:rPr>
              <a:t>Things To Do</a:t>
            </a:r>
            <a:endParaRPr lang="en-US" sz="2400" b="1" dirty="0">
              <a:solidFill>
                <a:srgbClr val="4D633F"/>
              </a:solidFill>
              <a:latin typeface="Tahoma" pitchFamily="34" charset="0"/>
              <a:ea typeface="ＭＳ Ｐゴシック" pitchFamily="-65" charset="-128"/>
              <a:cs typeface="Tahoma" pitchFamily="34" charset="0"/>
            </a:endParaRPr>
          </a:p>
          <a:p>
            <a:pPr marL="6350" indent="-463550" eaLnBrk="0" hangingPunct="0">
              <a:spcBef>
                <a:spcPts val="0"/>
              </a:spcBef>
              <a:spcAft>
                <a:spcPts val="2400"/>
              </a:spcAft>
              <a:buClr>
                <a:srgbClr val="4D633F"/>
              </a:buClr>
              <a:buFont typeface="Wingdings" pitchFamily="2" charset="2"/>
              <a:buChar char="Ø"/>
              <a:defRPr/>
            </a:pPr>
            <a:r>
              <a:rPr lang="en-US" sz="2200" dirty="0" smtClean="0">
                <a:solidFill>
                  <a:srgbClr val="4D633F"/>
                </a:solidFill>
                <a:latin typeface="Tahoma" pitchFamily="34" charset="0"/>
                <a:ea typeface="ＭＳ Ｐゴシック" pitchFamily="-65" charset="-128"/>
                <a:cs typeface="Tahoma" pitchFamily="34" charset="0"/>
              </a:rPr>
              <a:t>Sign up for Alamitos listserv: </a:t>
            </a:r>
            <a:r>
              <a:rPr lang="en-US" dirty="0" smtClean="0">
                <a:solidFill>
                  <a:srgbClr val="0000FF"/>
                </a:solidFill>
                <a:latin typeface="Tahoma" pitchFamily="34" charset="0"/>
                <a:cs typeface="Tahoma" pitchFamily="34" charset="0"/>
                <a:hlinkClick r:id="rId4"/>
              </a:rPr>
              <a:t>www.energy.ca.gov/listservers</a:t>
            </a:r>
            <a:endParaRPr lang="en-US" dirty="0" smtClean="0">
              <a:solidFill>
                <a:srgbClr val="0000FF"/>
              </a:solidFill>
              <a:latin typeface="Tahoma" pitchFamily="34" charset="0"/>
              <a:cs typeface="Tahoma" pitchFamily="34" charset="0"/>
            </a:endParaRPr>
          </a:p>
          <a:p>
            <a:pPr marL="6350" indent="-463550" eaLnBrk="0" hangingPunct="0">
              <a:spcBef>
                <a:spcPts val="0"/>
              </a:spcBef>
              <a:spcAft>
                <a:spcPts val="2400"/>
              </a:spcAft>
              <a:buClr>
                <a:srgbClr val="4D633F"/>
              </a:buClr>
              <a:buFont typeface="Wingdings" pitchFamily="2" charset="2"/>
              <a:buChar char="Ø"/>
              <a:defRPr/>
            </a:pPr>
            <a:r>
              <a:rPr lang="en-US" sz="2200" dirty="0" smtClean="0">
                <a:solidFill>
                  <a:srgbClr val="4D633F"/>
                </a:solidFill>
                <a:latin typeface="Tahoma" pitchFamily="34" charset="0"/>
                <a:ea typeface="ＭＳ Ｐゴシック" pitchFamily="-65" charset="-128"/>
                <a:cs typeface="Tahoma" pitchFamily="34" charset="0"/>
              </a:rPr>
              <a:t>Submit </a:t>
            </a:r>
            <a:r>
              <a:rPr lang="en-US" sz="2200" dirty="0">
                <a:solidFill>
                  <a:srgbClr val="4D633F"/>
                </a:solidFill>
                <a:latin typeface="Tahoma" pitchFamily="34" charset="0"/>
                <a:ea typeface="ＭＳ Ｐゴシック" pitchFamily="-65" charset="-128"/>
                <a:cs typeface="Tahoma" pitchFamily="34" charset="0"/>
              </a:rPr>
              <a:t>written </a:t>
            </a:r>
            <a:r>
              <a:rPr lang="en-US" sz="2200" dirty="0" smtClean="0">
                <a:solidFill>
                  <a:srgbClr val="4D633F"/>
                </a:solidFill>
                <a:latin typeface="Tahoma" pitchFamily="34" charset="0"/>
                <a:ea typeface="ＭＳ Ｐゴシック" pitchFamily="-65" charset="-128"/>
                <a:cs typeface="Tahoma" pitchFamily="34" charset="0"/>
              </a:rPr>
              <a:t>comments:</a:t>
            </a:r>
            <a:endParaRPr lang="en-US" sz="2200" dirty="0">
              <a:solidFill>
                <a:srgbClr val="4D633F"/>
              </a:solidFill>
              <a:latin typeface="Tahoma" pitchFamily="34" charset="0"/>
              <a:ea typeface="ＭＳ Ｐゴシック" pitchFamily="-65" charset="-128"/>
              <a:cs typeface="Tahoma" pitchFamily="34" charset="0"/>
            </a:endParaRPr>
          </a:p>
          <a:p>
            <a:pPr marL="463550" indent="-463550" eaLnBrk="0" hangingPunct="0">
              <a:spcBef>
                <a:spcPts val="0"/>
              </a:spcBef>
              <a:spcAft>
                <a:spcPts val="2400"/>
              </a:spcAft>
              <a:buClr>
                <a:srgbClr val="4D633F"/>
              </a:buClr>
              <a:buFont typeface="Wingdings" pitchFamily="2" charset="2"/>
              <a:buChar char="Ø"/>
              <a:defRPr/>
            </a:pPr>
            <a:r>
              <a:rPr lang="en-US" sz="2200" dirty="0">
                <a:solidFill>
                  <a:srgbClr val="4D633F"/>
                </a:solidFill>
                <a:latin typeface="Tahoma" pitchFamily="34" charset="0"/>
                <a:ea typeface="ＭＳ Ｐゴシック" pitchFamily="-65" charset="-128"/>
                <a:cs typeface="Tahoma" pitchFamily="34" charset="0"/>
              </a:rPr>
              <a:t>Provide oral comments</a:t>
            </a:r>
            <a:r>
              <a:rPr lang="en-US" sz="2200" dirty="0">
                <a:latin typeface="Tahoma" pitchFamily="34" charset="0"/>
                <a:ea typeface="ＭＳ Ｐゴシック" pitchFamily="-65" charset="-128"/>
                <a:cs typeface="Tahoma" pitchFamily="34" charset="0"/>
              </a:rPr>
              <a:t> </a:t>
            </a:r>
          </a:p>
          <a:p>
            <a:pPr marL="463550" indent="-463550" eaLnBrk="0" hangingPunct="0">
              <a:spcBef>
                <a:spcPts val="0"/>
              </a:spcBef>
              <a:spcAft>
                <a:spcPts val="1200"/>
              </a:spcAft>
              <a:buClr>
                <a:srgbClr val="4D633F"/>
              </a:buClr>
              <a:buFont typeface="Wingdings" pitchFamily="2" charset="2"/>
              <a:buChar char="Ø"/>
              <a:defRPr/>
            </a:pPr>
            <a:r>
              <a:rPr lang="en-US" sz="2200" dirty="0">
                <a:solidFill>
                  <a:srgbClr val="4D633F"/>
                </a:solidFill>
                <a:latin typeface="Tahoma" pitchFamily="34" charset="0"/>
                <a:ea typeface="ＭＳ Ｐゴシック" pitchFamily="-65" charset="-128"/>
                <a:cs typeface="Tahoma" pitchFamily="34" charset="0"/>
              </a:rPr>
              <a:t>Attend public project events</a:t>
            </a:r>
          </a:p>
          <a:p>
            <a:pPr marL="914400" lvl="1" indent="-457200" eaLnBrk="0" hangingPunct="0">
              <a:spcBef>
                <a:spcPts val="0"/>
              </a:spcBef>
              <a:spcAft>
                <a:spcPts val="1200"/>
              </a:spcAft>
              <a:buClr>
                <a:srgbClr val="4D633F"/>
              </a:buClr>
              <a:buFont typeface="Wingdings" pitchFamily="2" charset="2"/>
              <a:buChar char="§"/>
              <a:defRPr/>
            </a:pPr>
            <a:r>
              <a:rPr lang="en-US" i="1" dirty="0">
                <a:latin typeface="Tahoma" pitchFamily="34" charset="0"/>
                <a:ea typeface="ＭＳ Ｐゴシック" pitchFamily="-65" charset="-128"/>
                <a:cs typeface="Tahoma" pitchFamily="34" charset="0"/>
              </a:rPr>
              <a:t>In person or </a:t>
            </a:r>
            <a:r>
              <a:rPr lang="en-US" i="1" dirty="0" smtClean="0">
                <a:latin typeface="Tahoma" pitchFamily="34" charset="0"/>
                <a:ea typeface="ＭＳ Ｐゴシック" pitchFamily="-65" charset="-128"/>
                <a:cs typeface="Tahoma" pitchFamily="34" charset="0"/>
              </a:rPr>
              <a:t>via WebEx </a:t>
            </a:r>
            <a:r>
              <a:rPr lang="en-US" i="1" dirty="0">
                <a:latin typeface="Tahoma" pitchFamily="34" charset="0"/>
                <a:ea typeface="ＭＳ Ｐゴシック" pitchFamily="-65" charset="-128"/>
                <a:cs typeface="Tahoma" pitchFamily="34" charset="0"/>
              </a:rPr>
              <a:t>or conference </a:t>
            </a:r>
            <a:r>
              <a:rPr lang="en-US" i="1" dirty="0" smtClean="0">
                <a:latin typeface="Tahoma" pitchFamily="34" charset="0"/>
                <a:ea typeface="ＭＳ Ｐゴシック" pitchFamily="-65" charset="-128"/>
                <a:cs typeface="Tahoma" pitchFamily="34" charset="0"/>
              </a:rPr>
              <a:t>call</a:t>
            </a:r>
          </a:p>
          <a:p>
            <a:pPr marL="914400" lvl="1" indent="-457200" eaLnBrk="0" hangingPunct="0">
              <a:spcBef>
                <a:spcPts val="0"/>
              </a:spcBef>
              <a:spcAft>
                <a:spcPts val="1200"/>
              </a:spcAft>
              <a:buClr>
                <a:srgbClr val="4D633F"/>
              </a:buClr>
              <a:buFont typeface="Wingdings" pitchFamily="2" charset="2"/>
              <a:buChar char="§"/>
              <a:defRPr/>
            </a:pPr>
            <a:r>
              <a:rPr lang="en-US" i="1" dirty="0" smtClean="0">
                <a:latin typeface="Tahoma" pitchFamily="34" charset="0"/>
                <a:ea typeface="ＭＳ Ｐゴシック" pitchFamily="-65" charset="-128"/>
                <a:cs typeface="Tahoma" pitchFamily="34" charset="0"/>
              </a:rPr>
              <a:t>Non-English speakers welcome</a:t>
            </a:r>
            <a:endParaRPr lang="en-US" i="1" dirty="0">
              <a:latin typeface="Tahoma" pitchFamily="34" charset="0"/>
              <a:ea typeface="ＭＳ Ｐゴシック" pitchFamily="-65" charset="-128"/>
              <a:cs typeface="Tahoma" pitchFamily="34" charset="0"/>
            </a:endParaRPr>
          </a:p>
          <a:p>
            <a:pPr marL="914400" lvl="1" indent="-457200" eaLnBrk="0" hangingPunct="0">
              <a:spcBef>
                <a:spcPts val="0"/>
              </a:spcBef>
              <a:spcAft>
                <a:spcPts val="1800"/>
              </a:spcAft>
              <a:buClr>
                <a:srgbClr val="4D633F"/>
              </a:buClr>
              <a:buFont typeface="Wingdings" pitchFamily="2" charset="2"/>
              <a:buChar char="§"/>
              <a:defRPr/>
            </a:pPr>
            <a:r>
              <a:rPr lang="en-US" i="1" dirty="0" smtClean="0">
                <a:latin typeface="Tahoma" pitchFamily="34" charset="0"/>
                <a:ea typeface="ＭＳ Ｐゴシック" pitchFamily="-65" charset="-128"/>
                <a:cs typeface="Tahoma" pitchFamily="34" charset="0"/>
              </a:rPr>
              <a:t>Special accommodations </a:t>
            </a:r>
            <a:r>
              <a:rPr lang="en-US" i="1" dirty="0">
                <a:latin typeface="Tahoma" pitchFamily="34" charset="0"/>
                <a:ea typeface="ＭＳ Ｐゴシック" pitchFamily="-65" charset="-128"/>
                <a:cs typeface="Tahoma" pitchFamily="34" charset="0"/>
              </a:rPr>
              <a:t>for </a:t>
            </a:r>
            <a:r>
              <a:rPr lang="en-US" i="1" dirty="0" smtClean="0">
                <a:latin typeface="Tahoma" pitchFamily="34" charset="0"/>
                <a:ea typeface="ＭＳ Ｐゴシック" pitchFamily="-65" charset="-128"/>
                <a:cs typeface="Tahoma" pitchFamily="34" charset="0"/>
              </a:rPr>
              <a:t>persons </a:t>
            </a:r>
            <a:r>
              <a:rPr lang="en-US" i="1" dirty="0">
                <a:latin typeface="Tahoma" pitchFamily="34" charset="0"/>
                <a:ea typeface="ＭＳ Ｐゴシック" pitchFamily="-65" charset="-128"/>
                <a:cs typeface="Tahoma" pitchFamily="34" charset="0"/>
              </a:rPr>
              <a:t>w</a:t>
            </a:r>
            <a:r>
              <a:rPr lang="en-US" i="1" dirty="0" smtClean="0">
                <a:latin typeface="Tahoma" pitchFamily="34" charset="0"/>
                <a:ea typeface="ＭＳ Ｐゴシック" pitchFamily="-65" charset="-128"/>
                <a:cs typeface="Tahoma" pitchFamily="34" charset="0"/>
              </a:rPr>
              <a:t>ith disabilities:</a:t>
            </a:r>
            <a:br>
              <a:rPr lang="en-US" i="1" dirty="0" smtClean="0">
                <a:latin typeface="Tahoma" pitchFamily="34" charset="0"/>
                <a:ea typeface="ＭＳ Ｐゴシック" pitchFamily="-65" charset="-128"/>
                <a:cs typeface="Tahoma" pitchFamily="34" charset="0"/>
              </a:rPr>
            </a:br>
            <a:r>
              <a:rPr lang="en-US" dirty="0" smtClean="0">
                <a:latin typeface="Tahoma" pitchFamily="34" charset="0"/>
                <a:ea typeface="ＭＳ Ｐゴシック" pitchFamily="-65" charset="-128"/>
                <a:cs typeface="Tahoma" pitchFamily="34" charset="0"/>
              </a:rPr>
              <a:t>Lourdes Quiroz, </a:t>
            </a:r>
            <a:r>
              <a:rPr lang="en-US" dirty="0">
                <a:latin typeface="Tahoma" pitchFamily="34" charset="0"/>
                <a:ea typeface="ＭＳ Ｐゴシック" pitchFamily="-65" charset="-128"/>
                <a:cs typeface="Tahoma" pitchFamily="34" charset="0"/>
              </a:rPr>
              <a:t>(916) 654-5146, </a:t>
            </a:r>
            <a:r>
              <a:rPr lang="en-US" u="sng" dirty="0" smtClean="0">
                <a:latin typeface="Tahoma" pitchFamily="34" charset="0"/>
                <a:ea typeface="ＭＳ Ｐゴシック" pitchFamily="-65" charset="-128"/>
                <a:cs typeface="Tahoma" pitchFamily="34" charset="0"/>
              </a:rPr>
              <a:t>lou.quiroz@energy.ca.gov</a:t>
            </a:r>
            <a:endParaRPr lang="en-US" u="sng" dirty="0">
              <a:latin typeface="Tahoma" pitchFamily="34" charset="0"/>
              <a:ea typeface="ＭＳ Ｐゴシック" pitchFamily="-65" charset="-128"/>
              <a:cs typeface="Tahoma" pitchFamily="34" charset="0"/>
            </a:endParaRPr>
          </a:p>
        </p:txBody>
      </p:sp>
      <p:sp>
        <p:nvSpPr>
          <p:cNvPr id="8" name="Slide Number Placeholder 7"/>
          <p:cNvSpPr>
            <a:spLocks noGrp="1"/>
          </p:cNvSpPr>
          <p:nvPr>
            <p:ph type="sldNum" sz="quarter" idx="12"/>
          </p:nvPr>
        </p:nvSpPr>
        <p:spPr/>
        <p:txBody>
          <a:bodyPr/>
          <a:lstStyle/>
          <a:p>
            <a:pPr>
              <a:defRPr/>
            </a:pPr>
            <a:fld id="{D167DD3C-8191-4D61-9D93-17493CEDEEF6}" type="slidenum">
              <a:rPr lang="en-US" smtClean="0"/>
              <a:pPr>
                <a:defRPr/>
              </a:pPr>
              <a:t>27</a:t>
            </a:fld>
            <a:endParaRPr lang="en-US" dirty="0"/>
          </a:p>
        </p:txBody>
      </p:sp>
      <p:pic>
        <p:nvPicPr>
          <p:cNvPr id="2050" name="Picture 2"/>
          <p:cNvPicPr>
            <a:picLocks noChangeAspect="1" noChangeArrowheads="1"/>
          </p:cNvPicPr>
          <p:nvPr/>
        </p:nvPicPr>
        <p:blipFill>
          <a:blip r:embed="rId5" cstate="print"/>
          <a:srcRect l="58125" t="70313" r="23125" b="5469"/>
          <a:stretch>
            <a:fillRect/>
          </a:stretch>
        </p:blipFill>
        <p:spPr bwMode="auto">
          <a:xfrm>
            <a:off x="4648200" y="990600"/>
            <a:ext cx="3982065" cy="4191000"/>
          </a:xfrm>
          <a:prstGeom prst="rect">
            <a:avLst/>
          </a:prstGeom>
          <a:noFill/>
          <a:ln w="9525">
            <a:noFill/>
            <a:miter lim="800000"/>
            <a:headEnd/>
            <a:tailEnd/>
          </a:ln>
        </p:spPr>
      </p:pic>
      <p:pic>
        <p:nvPicPr>
          <p:cNvPr id="2051" name="Picture 3"/>
          <p:cNvPicPr>
            <a:picLocks noChangeAspect="1" noChangeArrowheads="1"/>
          </p:cNvPicPr>
          <p:nvPr/>
        </p:nvPicPr>
        <p:blipFill>
          <a:blip r:embed="rId6" cstate="print"/>
          <a:srcRect l="21875" t="30904" r="22500" b="39844"/>
          <a:stretch>
            <a:fillRect/>
          </a:stretch>
        </p:blipFill>
        <p:spPr bwMode="auto">
          <a:xfrm>
            <a:off x="304800" y="1219200"/>
            <a:ext cx="8534400" cy="5257800"/>
          </a:xfrm>
          <a:prstGeom prst="rect">
            <a:avLst/>
          </a:prstGeom>
          <a:noFill/>
          <a:ln w="9525">
            <a:noFill/>
            <a:miter lim="800000"/>
            <a:headEnd/>
            <a:tailEnd/>
          </a:ln>
        </p:spPr>
      </p:pic>
      <p:sp>
        <p:nvSpPr>
          <p:cNvPr id="9" name="Oval 8"/>
          <p:cNvSpPr/>
          <p:nvPr/>
        </p:nvSpPr>
        <p:spPr>
          <a:xfrm>
            <a:off x="5638800" y="4191000"/>
            <a:ext cx="2286000" cy="457200"/>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000"/>
                                        <p:tgtEl>
                                          <p:spTgt spid="2050"/>
                                        </p:tgtEl>
                                      </p:cBhvr>
                                    </p:animEffect>
                                    <p:set>
                                      <p:cBhvr>
                                        <p:cTn id="12" dur="1" fill="hold">
                                          <p:stCondLst>
                                            <p:cond delay="1999"/>
                                          </p:stCondLst>
                                        </p:cTn>
                                        <p:tgtEl>
                                          <p:spTgt spid="205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1"/>
                                        </p:tgtEl>
                                        <p:attrNameLst>
                                          <p:attrName>style.visibility</p:attrName>
                                        </p:attrNameLst>
                                      </p:cBhvr>
                                      <p:to>
                                        <p:strVal val="visible"/>
                                      </p:to>
                                    </p:set>
                                    <p:animEffect transition="in" filter="fade">
                                      <p:cBhvr>
                                        <p:cTn id="17" dur="2000"/>
                                        <p:tgtEl>
                                          <p:spTgt spid="205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2000"/>
                                        <p:tgtEl>
                                          <p:spTgt spid="9"/>
                                        </p:tgtEl>
                                      </p:cBhvr>
                                    </p:animEffect>
                                    <p:set>
                                      <p:cBhvr>
                                        <p:cTn id="27" dur="1" fill="hold">
                                          <p:stCondLst>
                                            <p:cond delay="1999"/>
                                          </p:stCondLst>
                                        </p:cTn>
                                        <p:tgtEl>
                                          <p:spTgt spid="9"/>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2000"/>
                                        <p:tgtEl>
                                          <p:spTgt spid="2051"/>
                                        </p:tgtEl>
                                      </p:cBhvr>
                                    </p:animEffect>
                                    <p:set>
                                      <p:cBhvr>
                                        <p:cTn id="30" dur="1" fill="hold">
                                          <p:stCondLst>
                                            <p:cond delay="1999"/>
                                          </p:stCondLst>
                                        </p:cTn>
                                        <p:tgtEl>
                                          <p:spTgt spid="20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8" descr="Background-contact"/>
          <p:cNvPicPr>
            <a:picLocks noChangeAspect="1" noChangeArrowheads="1"/>
          </p:cNvPicPr>
          <p:nvPr/>
        </p:nvPicPr>
        <p:blipFill>
          <a:blip r:embed="rId3" cstate="print"/>
          <a:srcRect/>
          <a:stretch>
            <a:fillRect/>
          </a:stretch>
        </p:blipFill>
        <p:spPr bwMode="auto">
          <a:xfrm>
            <a:off x="0" y="1588"/>
            <a:ext cx="9144000" cy="6856412"/>
          </a:xfrm>
          <a:prstGeom prst="rect">
            <a:avLst/>
          </a:prstGeom>
          <a:noFill/>
          <a:ln w="9525">
            <a:noFill/>
            <a:miter lim="800000"/>
            <a:headEnd/>
            <a:tailEnd/>
          </a:ln>
        </p:spPr>
      </p:pic>
      <p:sp>
        <p:nvSpPr>
          <p:cNvPr id="11267" name="Text Box 5"/>
          <p:cNvSpPr txBox="1">
            <a:spLocks noChangeArrowheads="1"/>
          </p:cNvSpPr>
          <p:nvPr/>
        </p:nvSpPr>
        <p:spPr bwMode="auto">
          <a:xfrm>
            <a:off x="1143000" y="2286000"/>
            <a:ext cx="7543800" cy="461665"/>
          </a:xfrm>
          <a:prstGeom prst="rect">
            <a:avLst/>
          </a:prstGeom>
          <a:noFill/>
          <a:ln w="9525">
            <a:noFill/>
            <a:miter lim="800000"/>
            <a:headEnd/>
            <a:tailEnd/>
          </a:ln>
        </p:spPr>
        <p:txBody>
          <a:bodyPr>
            <a:spAutoFit/>
          </a:bodyPr>
          <a:lstStyle/>
          <a:p>
            <a:pPr eaLnBrk="0" hangingPunct="0"/>
            <a:r>
              <a:rPr lang="en-US" sz="2400" b="1" dirty="0" smtClean="0">
                <a:solidFill>
                  <a:srgbClr val="4D633F"/>
                </a:solidFill>
                <a:latin typeface="Tahoma" pitchFamily="34" charset="0"/>
                <a:cs typeface="Tahoma" pitchFamily="34" charset="0"/>
              </a:rPr>
              <a:t>Alana Mathews, Public </a:t>
            </a:r>
            <a:r>
              <a:rPr lang="en-US" sz="2400" b="1" dirty="0" smtClean="0">
                <a:solidFill>
                  <a:srgbClr val="4D633F"/>
                </a:solidFill>
                <a:latin typeface="Tahoma" pitchFamily="34" charset="0"/>
                <a:cs typeface="Tahoma" pitchFamily="34" charset="0"/>
              </a:rPr>
              <a:t>Adviser</a:t>
            </a:r>
            <a:endParaRPr lang="en-US" sz="2400" b="1" dirty="0" smtClean="0">
              <a:solidFill>
                <a:srgbClr val="4D633F"/>
              </a:solidFill>
              <a:latin typeface="Tahoma" pitchFamily="34" charset="0"/>
              <a:cs typeface="Tahoma" pitchFamily="34" charset="0"/>
            </a:endParaRPr>
          </a:p>
        </p:txBody>
      </p:sp>
      <p:sp>
        <p:nvSpPr>
          <p:cNvPr id="11268" name="Text Box 7"/>
          <p:cNvSpPr txBox="1">
            <a:spLocks noChangeArrowheads="1"/>
          </p:cNvSpPr>
          <p:nvPr/>
        </p:nvSpPr>
        <p:spPr bwMode="auto">
          <a:xfrm>
            <a:off x="1143000" y="2939701"/>
            <a:ext cx="6324600" cy="3003899"/>
          </a:xfrm>
          <a:prstGeom prst="rect">
            <a:avLst/>
          </a:prstGeom>
          <a:noFill/>
          <a:ln w="9525">
            <a:noFill/>
            <a:miter lim="800000"/>
            <a:headEnd/>
            <a:tailEnd/>
          </a:ln>
        </p:spPr>
        <p:txBody>
          <a:bodyPr wrap="square">
            <a:spAutoFit/>
          </a:bodyPr>
          <a:lstStyle/>
          <a:p>
            <a:pPr eaLnBrk="0" hangingPunct="0">
              <a:lnSpc>
                <a:spcPct val="80000"/>
              </a:lnSpc>
              <a:spcBef>
                <a:spcPct val="50000"/>
              </a:spcBef>
            </a:pPr>
            <a:r>
              <a:rPr lang="en-US" sz="2200" b="1" dirty="0" smtClean="0">
                <a:latin typeface="Tahoma" pitchFamily="34" charset="0"/>
                <a:cs typeface="Tahoma" pitchFamily="34" charset="0"/>
              </a:rPr>
              <a:t>Phone</a:t>
            </a:r>
            <a:r>
              <a:rPr lang="en-US" sz="2200" dirty="0" smtClean="0">
                <a:latin typeface="Tahoma" pitchFamily="34" charset="0"/>
                <a:cs typeface="Tahoma" pitchFamily="34" charset="0"/>
              </a:rPr>
              <a:t>		(916</a:t>
            </a:r>
            <a:r>
              <a:rPr lang="en-US" sz="2200" dirty="0">
                <a:latin typeface="Tahoma" pitchFamily="34" charset="0"/>
                <a:cs typeface="Tahoma" pitchFamily="34" charset="0"/>
              </a:rPr>
              <a:t>) 654-4489</a:t>
            </a:r>
          </a:p>
          <a:p>
            <a:pPr eaLnBrk="0" hangingPunct="0">
              <a:lnSpc>
                <a:spcPct val="80000"/>
              </a:lnSpc>
              <a:spcBef>
                <a:spcPct val="50000"/>
              </a:spcBef>
            </a:pPr>
            <a:r>
              <a:rPr lang="en-US" sz="2200" b="1" dirty="0" smtClean="0">
                <a:latin typeface="Tahoma" pitchFamily="34" charset="0"/>
                <a:cs typeface="Tahoma" pitchFamily="34" charset="0"/>
              </a:rPr>
              <a:t>Toll Free</a:t>
            </a:r>
            <a:r>
              <a:rPr lang="en-US" sz="2200" dirty="0" smtClean="0">
                <a:latin typeface="Tahoma" pitchFamily="34" charset="0"/>
                <a:cs typeface="Tahoma" pitchFamily="34" charset="0"/>
              </a:rPr>
              <a:t>	(800</a:t>
            </a:r>
            <a:r>
              <a:rPr lang="en-US" sz="2200" dirty="0">
                <a:latin typeface="Tahoma" pitchFamily="34" charset="0"/>
                <a:cs typeface="Tahoma" pitchFamily="34" charset="0"/>
              </a:rPr>
              <a:t>) </a:t>
            </a:r>
            <a:r>
              <a:rPr lang="en-US" sz="2200" dirty="0" smtClean="0">
                <a:latin typeface="Tahoma" pitchFamily="34" charset="0"/>
                <a:cs typeface="Tahoma" pitchFamily="34" charset="0"/>
              </a:rPr>
              <a:t>822-6228</a:t>
            </a:r>
            <a:endParaRPr lang="en-US" sz="2200" dirty="0">
              <a:latin typeface="Tahoma" pitchFamily="34" charset="0"/>
              <a:cs typeface="Tahoma" pitchFamily="34" charset="0"/>
            </a:endParaRPr>
          </a:p>
          <a:p>
            <a:pPr eaLnBrk="0" hangingPunct="0">
              <a:lnSpc>
                <a:spcPct val="80000"/>
              </a:lnSpc>
              <a:spcBef>
                <a:spcPct val="50000"/>
              </a:spcBef>
            </a:pPr>
            <a:r>
              <a:rPr lang="en-US" sz="2200" b="1" dirty="0" smtClean="0">
                <a:latin typeface="Tahoma" pitchFamily="34" charset="0"/>
                <a:cs typeface="Tahoma" pitchFamily="34" charset="0"/>
              </a:rPr>
              <a:t>Fax</a:t>
            </a:r>
            <a:r>
              <a:rPr lang="en-US" sz="2200" dirty="0" smtClean="0">
                <a:latin typeface="Tahoma" pitchFamily="34" charset="0"/>
                <a:cs typeface="Tahoma" pitchFamily="34" charset="0"/>
              </a:rPr>
              <a:t>		(916</a:t>
            </a:r>
            <a:r>
              <a:rPr lang="en-US" sz="2200" dirty="0">
                <a:latin typeface="Tahoma" pitchFamily="34" charset="0"/>
                <a:cs typeface="Tahoma" pitchFamily="34" charset="0"/>
              </a:rPr>
              <a:t>) </a:t>
            </a:r>
            <a:r>
              <a:rPr lang="en-US" sz="2200" dirty="0" smtClean="0">
                <a:latin typeface="Tahoma" pitchFamily="34" charset="0"/>
                <a:cs typeface="Tahoma" pitchFamily="34" charset="0"/>
              </a:rPr>
              <a:t>654-4493</a:t>
            </a:r>
            <a:endParaRPr lang="en-US" sz="2200" dirty="0">
              <a:latin typeface="Tahoma" pitchFamily="34" charset="0"/>
              <a:cs typeface="Tahoma" pitchFamily="34" charset="0"/>
            </a:endParaRPr>
          </a:p>
          <a:p>
            <a:pPr eaLnBrk="0" hangingPunct="0">
              <a:lnSpc>
                <a:spcPct val="80000"/>
              </a:lnSpc>
              <a:spcBef>
                <a:spcPct val="50000"/>
              </a:spcBef>
            </a:pPr>
            <a:r>
              <a:rPr lang="en-US" sz="2200" b="1" dirty="0" smtClean="0">
                <a:latin typeface="Tahoma" pitchFamily="34" charset="0"/>
                <a:cs typeface="Tahoma" pitchFamily="34" charset="0"/>
              </a:rPr>
              <a:t>Mailing </a:t>
            </a:r>
            <a:r>
              <a:rPr lang="en-US" sz="2200" dirty="0" smtClean="0">
                <a:latin typeface="Tahoma" pitchFamily="34" charset="0"/>
                <a:cs typeface="Tahoma" pitchFamily="34" charset="0"/>
              </a:rPr>
              <a:t>	1516 </a:t>
            </a:r>
            <a:r>
              <a:rPr lang="en-US" sz="2200" dirty="0">
                <a:latin typeface="Tahoma" pitchFamily="34" charset="0"/>
                <a:cs typeface="Tahoma" pitchFamily="34" charset="0"/>
              </a:rPr>
              <a:t>Ninth St, MS-12</a:t>
            </a:r>
          </a:p>
          <a:p>
            <a:pPr eaLnBrk="0" hangingPunct="0">
              <a:lnSpc>
                <a:spcPct val="80000"/>
              </a:lnSpc>
              <a:spcBef>
                <a:spcPct val="50000"/>
              </a:spcBef>
            </a:pPr>
            <a:r>
              <a:rPr lang="en-US" sz="2200" dirty="0" smtClean="0">
                <a:latin typeface="Tahoma" pitchFamily="34" charset="0"/>
                <a:cs typeface="Tahoma" pitchFamily="34" charset="0"/>
              </a:rPr>
              <a:t>		Sacramento </a:t>
            </a:r>
            <a:r>
              <a:rPr lang="en-US" sz="2200" dirty="0">
                <a:latin typeface="Tahoma" pitchFamily="34" charset="0"/>
                <a:cs typeface="Tahoma" pitchFamily="34" charset="0"/>
              </a:rPr>
              <a:t>CA 95814-2950</a:t>
            </a:r>
          </a:p>
          <a:p>
            <a:pPr eaLnBrk="0" hangingPunct="0">
              <a:lnSpc>
                <a:spcPct val="80000"/>
              </a:lnSpc>
              <a:spcBef>
                <a:spcPct val="50000"/>
              </a:spcBef>
            </a:pPr>
            <a:r>
              <a:rPr lang="en-US" sz="2200" b="1" dirty="0" smtClean="0">
                <a:latin typeface="Tahoma" pitchFamily="34" charset="0"/>
                <a:cs typeface="Tahoma" pitchFamily="34" charset="0"/>
              </a:rPr>
              <a:t>Email</a:t>
            </a:r>
            <a:r>
              <a:rPr lang="en-US" sz="2200" dirty="0" smtClean="0">
                <a:latin typeface="Tahoma" pitchFamily="34" charset="0"/>
                <a:cs typeface="Tahoma" pitchFamily="34" charset="0"/>
              </a:rPr>
              <a:t>		publicadviser@energy.ca.gov</a:t>
            </a:r>
            <a:endParaRPr lang="en-US" sz="2200" dirty="0">
              <a:latin typeface="Tahoma" pitchFamily="34" charset="0"/>
              <a:cs typeface="Tahoma" pitchFamily="34" charset="0"/>
            </a:endParaRPr>
          </a:p>
          <a:p>
            <a:pPr eaLnBrk="0" hangingPunct="0">
              <a:lnSpc>
                <a:spcPct val="80000"/>
              </a:lnSpc>
              <a:spcBef>
                <a:spcPct val="50000"/>
              </a:spcBef>
            </a:pPr>
            <a:r>
              <a:rPr lang="en-US" sz="2200" b="1" dirty="0" smtClean="0">
                <a:latin typeface="Tahoma" pitchFamily="34" charset="0"/>
                <a:cs typeface="Tahoma" pitchFamily="34" charset="0"/>
              </a:rPr>
              <a:t>Website</a:t>
            </a:r>
            <a:r>
              <a:rPr lang="en-US" sz="2200" dirty="0" smtClean="0">
                <a:latin typeface="Tahoma" pitchFamily="34" charset="0"/>
                <a:cs typeface="Tahoma" pitchFamily="34" charset="0"/>
              </a:rPr>
              <a:t>	www.energy.ca.gov/public_adviser</a:t>
            </a:r>
            <a:endParaRPr lang="en-US" sz="2200" dirty="0">
              <a:latin typeface="Tahoma" pitchFamily="34" charset="0"/>
              <a:cs typeface="Tahoma" pitchFamily="34" charset="0"/>
            </a:endParaRPr>
          </a:p>
        </p:txBody>
      </p:sp>
      <p:sp>
        <p:nvSpPr>
          <p:cNvPr id="7" name="Slide Number Placeholder 6"/>
          <p:cNvSpPr>
            <a:spLocks noGrp="1"/>
          </p:cNvSpPr>
          <p:nvPr>
            <p:ph type="sldNum" sz="quarter" idx="12"/>
          </p:nvPr>
        </p:nvSpPr>
        <p:spPr/>
        <p:txBody>
          <a:bodyPr/>
          <a:lstStyle/>
          <a:p>
            <a:pPr>
              <a:defRPr/>
            </a:pPr>
            <a:fld id="{D167DD3C-8191-4D61-9D93-17493CEDEEF6}" type="slidenum">
              <a:rPr lang="en-US" smtClean="0"/>
              <a:pPr>
                <a:defRPr/>
              </a:pPr>
              <a:t>28</a:t>
            </a:fld>
            <a:endParaRPr lang="en-US" dirty="0"/>
          </a:p>
        </p:txBody>
      </p:sp>
    </p:spTree>
  </p:cSld>
  <p:clrMapOvr>
    <a:masterClrMapping/>
  </p:clrMapOvr>
  <p:transition spd="slow">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0" y="0"/>
            <a:ext cx="9144000" cy="1447800"/>
          </a:xfrm>
        </p:spPr>
        <p:txBody>
          <a:bodyPr>
            <a:normAutofit/>
          </a:bodyPr>
          <a:lstStyle/>
          <a:p>
            <a:pPr eaLnBrk="1" fontAlgn="auto" hangingPunct="1">
              <a:spcAft>
                <a:spcPts val="0"/>
              </a:spcAft>
              <a:defRPr/>
            </a:pPr>
            <a:r>
              <a:rPr lang="en-US" sz="3600" dirty="0" smtClean="0">
                <a:latin typeface="Arial" pitchFamily="34" charset="0"/>
                <a:cs typeface="Arial" pitchFamily="34" charset="0"/>
              </a:rPr>
              <a:t>Energy Commission Contacts</a:t>
            </a:r>
          </a:p>
        </p:txBody>
      </p:sp>
      <p:sp>
        <p:nvSpPr>
          <p:cNvPr id="100355" name="Rectangle 3"/>
          <p:cNvSpPr>
            <a:spLocks noGrp="1" noChangeArrowheads="1"/>
          </p:cNvSpPr>
          <p:nvPr>
            <p:ph type="body" sz="half" idx="1"/>
          </p:nvPr>
        </p:nvSpPr>
        <p:spPr>
          <a:xfrm>
            <a:off x="1676400" y="1905000"/>
            <a:ext cx="6172200" cy="4267200"/>
          </a:xfrm>
        </p:spPr>
        <p:txBody>
          <a:bodyPr rtlCol="0">
            <a:normAutofit lnSpcReduction="10000"/>
          </a:bodyPr>
          <a:lstStyle/>
          <a:p>
            <a:pPr marL="438912" indent="-320040" eaLnBrk="1" fontAlgn="auto" hangingPunct="1">
              <a:spcBef>
                <a:spcPts val="0"/>
              </a:spcBef>
              <a:spcAft>
                <a:spcPts val="0"/>
              </a:spcAft>
              <a:buClr>
                <a:srgbClr val="0000FF"/>
              </a:buClr>
              <a:buFont typeface="Wingdings" pitchFamily="2" charset="2"/>
              <a:buChar char="v"/>
              <a:defRPr/>
            </a:pPr>
            <a:r>
              <a:rPr lang="en-US" sz="1900" b="1" dirty="0" smtClean="0">
                <a:latin typeface="Palatino Linotype" pitchFamily="18" charset="0"/>
              </a:rPr>
              <a:t>Committee</a:t>
            </a:r>
          </a:p>
          <a:p>
            <a:pPr marL="731520" lvl="1" indent="-274320" eaLnBrk="1" fontAlgn="auto" hangingPunct="1">
              <a:spcAft>
                <a:spcPts val="0"/>
              </a:spcAft>
              <a:buClr>
                <a:srgbClr val="0000FF"/>
              </a:buClr>
              <a:buSzPct val="100000"/>
              <a:buFont typeface="Palatino Linotype" pitchFamily="18" charset="0"/>
              <a:buChar char="−"/>
              <a:defRPr/>
            </a:pPr>
            <a:r>
              <a:rPr lang="en-US" sz="1700" dirty="0" smtClean="0">
                <a:latin typeface="Palatino Linotype" pitchFamily="18" charset="0"/>
              </a:rPr>
              <a:t>Commissioner, Karen Douglas, </a:t>
            </a:r>
            <a:r>
              <a:rPr lang="en-US" sz="1700" i="1" dirty="0" smtClean="0">
                <a:latin typeface="Palatino Linotype" pitchFamily="18" charset="0"/>
              </a:rPr>
              <a:t>Presiding Member</a:t>
            </a:r>
          </a:p>
          <a:p>
            <a:pPr marL="731520" lvl="1" indent="-274320" eaLnBrk="1" fontAlgn="auto" hangingPunct="1">
              <a:spcAft>
                <a:spcPts val="0"/>
              </a:spcAft>
              <a:buClr>
                <a:srgbClr val="0000FF"/>
              </a:buClr>
              <a:buSzPct val="100000"/>
              <a:buFont typeface="Palatino Linotype" pitchFamily="18" charset="0"/>
              <a:buChar char="−"/>
              <a:defRPr/>
            </a:pPr>
            <a:r>
              <a:rPr lang="en-US" sz="1700" dirty="0" smtClean="0">
                <a:latin typeface="Palatino Linotype" pitchFamily="18" charset="0"/>
              </a:rPr>
              <a:t>Commissioner, </a:t>
            </a:r>
            <a:r>
              <a:rPr lang="en-US" sz="1700" dirty="0" err="1" smtClean="0">
                <a:latin typeface="Palatino Linotype" pitchFamily="18" charset="0"/>
              </a:rPr>
              <a:t>Janea</a:t>
            </a:r>
            <a:r>
              <a:rPr lang="en-US" sz="1700" dirty="0" smtClean="0">
                <a:latin typeface="Palatino Linotype" pitchFamily="18" charset="0"/>
              </a:rPr>
              <a:t> A. Scott, </a:t>
            </a:r>
            <a:r>
              <a:rPr lang="en-US" sz="1700" i="1" dirty="0" smtClean="0">
                <a:latin typeface="Palatino Linotype" pitchFamily="18" charset="0"/>
              </a:rPr>
              <a:t>Associate Member</a:t>
            </a:r>
          </a:p>
          <a:p>
            <a:pPr marL="438912" indent="-320040" eaLnBrk="1" fontAlgn="auto" hangingPunct="1">
              <a:spcBef>
                <a:spcPts val="0"/>
              </a:spcBef>
              <a:spcAft>
                <a:spcPts val="0"/>
              </a:spcAft>
              <a:buClr>
                <a:srgbClr val="0000FF"/>
              </a:buClr>
              <a:buFont typeface="Wingdings" pitchFamily="2" charset="2"/>
              <a:buChar char="v"/>
              <a:defRPr/>
            </a:pPr>
            <a:endParaRPr lang="en-US" sz="800" dirty="0" smtClean="0">
              <a:latin typeface="Palatino Linotype" pitchFamily="18" charset="0"/>
            </a:endParaRPr>
          </a:p>
          <a:p>
            <a:pPr marL="438912" indent="-320040" eaLnBrk="1" fontAlgn="auto" hangingPunct="1">
              <a:spcBef>
                <a:spcPts val="0"/>
              </a:spcBef>
              <a:spcAft>
                <a:spcPts val="0"/>
              </a:spcAft>
              <a:buClr>
                <a:srgbClr val="0000FF"/>
              </a:buClr>
              <a:buFont typeface="Wingdings" pitchFamily="2" charset="2"/>
              <a:buChar char="v"/>
              <a:defRPr/>
            </a:pPr>
            <a:r>
              <a:rPr lang="en-US" sz="1900" b="1" dirty="0" smtClean="0">
                <a:latin typeface="Palatino Linotype" pitchFamily="18" charset="0"/>
              </a:rPr>
              <a:t>Hearing Officer</a:t>
            </a:r>
          </a:p>
          <a:p>
            <a:pPr marL="731520" lvl="1" indent="-274320" eaLnBrk="1" fontAlgn="auto" hangingPunct="1">
              <a:spcAft>
                <a:spcPts val="0"/>
              </a:spcAft>
              <a:buClr>
                <a:srgbClr val="0000FF"/>
              </a:buClr>
              <a:buSzPct val="100000"/>
              <a:buFont typeface="Palatino Linotype" pitchFamily="18" charset="0"/>
              <a:buChar char="−"/>
              <a:defRPr/>
            </a:pPr>
            <a:r>
              <a:rPr lang="en-US" sz="1700" dirty="0" smtClean="0">
                <a:latin typeface="Palatino Linotype" pitchFamily="18" charset="0"/>
              </a:rPr>
              <a:t>Ken Celli, Commission’s Hearing Officer</a:t>
            </a:r>
          </a:p>
          <a:p>
            <a:pPr marL="996696" lvl="2" eaLnBrk="1" fontAlgn="auto" hangingPunct="1">
              <a:spcAft>
                <a:spcPts val="0"/>
              </a:spcAft>
              <a:buClr>
                <a:srgbClr val="0000FF"/>
              </a:buClr>
              <a:buNone/>
              <a:defRPr/>
            </a:pPr>
            <a:r>
              <a:rPr lang="en-US" sz="1700" dirty="0" smtClean="0">
                <a:latin typeface="Palatino Linotype" pitchFamily="18" charset="0"/>
              </a:rPr>
              <a:t>(916) 654-3893, e-mail: ken.celli@energy.ca.gov</a:t>
            </a:r>
          </a:p>
          <a:p>
            <a:pPr marL="438912" indent="-320040" eaLnBrk="1" fontAlgn="auto" hangingPunct="1">
              <a:spcBef>
                <a:spcPts val="0"/>
              </a:spcBef>
              <a:spcAft>
                <a:spcPts val="0"/>
              </a:spcAft>
              <a:buClr>
                <a:srgbClr val="0000FF"/>
              </a:buClr>
              <a:buFont typeface="Wingdings" pitchFamily="2" charset="2"/>
              <a:buChar char="v"/>
              <a:defRPr/>
            </a:pPr>
            <a:endParaRPr lang="en-US" sz="900" dirty="0" smtClean="0">
              <a:latin typeface="Palatino Linotype" pitchFamily="18" charset="0"/>
            </a:endParaRPr>
          </a:p>
          <a:p>
            <a:pPr marL="438912" indent="-320040" eaLnBrk="1" fontAlgn="auto" hangingPunct="1">
              <a:spcBef>
                <a:spcPts val="0"/>
              </a:spcBef>
              <a:spcAft>
                <a:spcPts val="0"/>
              </a:spcAft>
              <a:buClr>
                <a:srgbClr val="0000FF"/>
              </a:buClr>
              <a:buFont typeface="Wingdings" pitchFamily="2" charset="2"/>
              <a:buChar char="v"/>
              <a:defRPr/>
            </a:pPr>
            <a:r>
              <a:rPr lang="en-US" sz="1900" b="1" dirty="0" smtClean="0">
                <a:latin typeface="Palatino Linotype" pitchFamily="18" charset="0"/>
              </a:rPr>
              <a:t>Commission Staff</a:t>
            </a:r>
          </a:p>
          <a:p>
            <a:pPr marL="731520" lvl="1" indent="-274320" eaLnBrk="1" fontAlgn="auto" hangingPunct="1">
              <a:spcAft>
                <a:spcPts val="0"/>
              </a:spcAft>
              <a:buClr>
                <a:srgbClr val="0000FF"/>
              </a:buClr>
              <a:buSzPct val="100000"/>
              <a:buFont typeface="Palatino Linotype" pitchFamily="18" charset="0"/>
              <a:buChar char="−"/>
              <a:defRPr/>
            </a:pPr>
            <a:r>
              <a:rPr lang="en-US" sz="1700" dirty="0" smtClean="0">
                <a:latin typeface="Palatino Linotype" pitchFamily="18" charset="0"/>
              </a:rPr>
              <a:t>Keith Winstead Project Manager </a:t>
            </a:r>
          </a:p>
          <a:p>
            <a:pPr marL="996696" lvl="2" eaLnBrk="1" fontAlgn="auto" hangingPunct="1">
              <a:spcAft>
                <a:spcPts val="0"/>
              </a:spcAft>
              <a:buClr>
                <a:srgbClr val="0000FF"/>
              </a:buClr>
              <a:buNone/>
              <a:defRPr/>
            </a:pPr>
            <a:r>
              <a:rPr lang="en-US" sz="1700" dirty="0" smtClean="0">
                <a:latin typeface="Palatino Linotype" pitchFamily="18" charset="0"/>
              </a:rPr>
              <a:t>(916) 654-4640 e-mail: keith.winstead@energy.ca.gov</a:t>
            </a:r>
          </a:p>
          <a:p>
            <a:pPr marL="438912" indent="-320040" eaLnBrk="1" fontAlgn="auto" hangingPunct="1">
              <a:spcBef>
                <a:spcPts val="0"/>
              </a:spcBef>
              <a:spcAft>
                <a:spcPts val="0"/>
              </a:spcAft>
              <a:buClr>
                <a:srgbClr val="0000FF"/>
              </a:buClr>
              <a:buFont typeface="Wingdings" pitchFamily="2" charset="2"/>
              <a:buChar char="v"/>
              <a:defRPr/>
            </a:pPr>
            <a:endParaRPr lang="en-US" sz="900" dirty="0" smtClean="0">
              <a:latin typeface="Palatino Linotype" pitchFamily="18" charset="0"/>
            </a:endParaRPr>
          </a:p>
          <a:p>
            <a:pPr marL="438912" indent="-320040" eaLnBrk="1" fontAlgn="auto" hangingPunct="1">
              <a:spcBef>
                <a:spcPts val="0"/>
              </a:spcBef>
              <a:spcAft>
                <a:spcPts val="0"/>
              </a:spcAft>
              <a:buClr>
                <a:srgbClr val="0000FF"/>
              </a:buClr>
              <a:buFont typeface="Wingdings" pitchFamily="2" charset="2"/>
              <a:buChar char="v"/>
              <a:defRPr/>
            </a:pPr>
            <a:r>
              <a:rPr lang="en-US" sz="1900" b="1" dirty="0" smtClean="0">
                <a:latin typeface="Palatino Linotype" pitchFamily="18" charset="0"/>
              </a:rPr>
              <a:t>Public Adviser’s Office</a:t>
            </a:r>
          </a:p>
          <a:p>
            <a:pPr marL="731520" lvl="1" indent="-274320" eaLnBrk="1" fontAlgn="auto" hangingPunct="1">
              <a:spcAft>
                <a:spcPts val="0"/>
              </a:spcAft>
              <a:buClr>
                <a:srgbClr val="0000FF"/>
              </a:buClr>
              <a:buSzPct val="100000"/>
              <a:buFont typeface="Palatino Linotype" pitchFamily="18" charset="0"/>
              <a:buChar char="−"/>
              <a:defRPr/>
            </a:pPr>
            <a:r>
              <a:rPr lang="en-US" sz="1700" dirty="0" smtClean="0">
                <a:latin typeface="Palatino Linotype" pitchFamily="18" charset="0"/>
              </a:rPr>
              <a:t>Alana Mathews</a:t>
            </a:r>
          </a:p>
          <a:p>
            <a:pPr marL="996696" lvl="2" eaLnBrk="1" fontAlgn="auto" hangingPunct="1">
              <a:spcAft>
                <a:spcPts val="0"/>
              </a:spcAft>
              <a:buClr>
                <a:srgbClr val="0000FF"/>
              </a:buClr>
              <a:buNone/>
              <a:defRPr/>
            </a:pPr>
            <a:r>
              <a:rPr lang="en-US" sz="1700" dirty="0" smtClean="0">
                <a:latin typeface="Palatino Linotype" pitchFamily="18" charset="0"/>
              </a:rPr>
              <a:t>(916) 653-5898 or (800) 822-6228</a:t>
            </a:r>
          </a:p>
          <a:p>
            <a:pPr marL="996696" lvl="2" eaLnBrk="1" fontAlgn="auto" hangingPunct="1">
              <a:spcAft>
                <a:spcPts val="0"/>
              </a:spcAft>
              <a:buClr>
                <a:srgbClr val="0000FF"/>
              </a:buClr>
              <a:buNone/>
              <a:defRPr/>
            </a:pPr>
            <a:r>
              <a:rPr lang="en-US" sz="1700" dirty="0" smtClean="0">
                <a:latin typeface="Palatino Linotype" pitchFamily="18" charset="0"/>
              </a:rPr>
              <a:t>e-mail: </a:t>
            </a:r>
            <a:r>
              <a:rPr lang="en-US" sz="1700" dirty="0" err="1" smtClean="0">
                <a:solidFill>
                  <a:srgbClr val="0000FF"/>
                </a:solidFill>
                <a:latin typeface="Palatino Linotype" pitchFamily="18" charset="0"/>
              </a:rPr>
              <a:t>PublicAdviser@energy</a:t>
            </a:r>
            <a:r>
              <a:rPr lang="en-US" sz="1700" dirty="0" smtClean="0">
                <a:solidFill>
                  <a:srgbClr val="0000FF"/>
                </a:solidFill>
                <a:latin typeface="Palatino Linotype" pitchFamily="18" charset="0"/>
              </a:rPr>
              <a:t>. ca.gov</a:t>
            </a:r>
          </a:p>
        </p:txBody>
      </p:sp>
      <p:sp>
        <p:nvSpPr>
          <p:cNvPr id="15362" name="Footer Placeholder 4"/>
          <p:cNvSpPr>
            <a:spLocks noGrp="1"/>
          </p:cNvSpPr>
          <p:nvPr>
            <p:ph type="ftr" sz="quarter" idx="10"/>
          </p:nvPr>
        </p:nvSpPr>
        <p:spPr>
          <a:xfrm>
            <a:off x="8229600" y="6248400"/>
            <a:ext cx="762000" cy="457200"/>
          </a:xfrm>
        </p:spPr>
        <p:txBody>
          <a:bodyPr/>
          <a:lstStyle/>
          <a:p>
            <a:pPr algn="r">
              <a:defRPr/>
            </a:pPr>
            <a:fld id="{8C1F5837-77BB-45E0-BC2D-C1AF83333DE3}" type="slidenum">
              <a:rPr lang="en-US" sz="1600" smtClean="0">
                <a:latin typeface="Palatino Linotype" pitchFamily="18" charset="0"/>
              </a:rPr>
              <a:pPr algn="r">
                <a:defRPr/>
              </a:pPr>
              <a:t>29</a:t>
            </a:fld>
            <a:endParaRPr lang="en-US" sz="1600" dirty="0" smtClean="0">
              <a:solidFill>
                <a:srgbClr val="3366CC"/>
              </a:solidFill>
              <a:latin typeface="Palatino Linotype" pitchFamily="18" charset="0"/>
            </a:endParaRPr>
          </a:p>
        </p:txBody>
      </p:sp>
    </p:spTree>
  </p:cSld>
  <p:clrMapOvr>
    <a:masterClrMapping/>
  </p:clrMapOvr>
  <p:transition spd="slow">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a:xfrm>
            <a:off x="0" y="0"/>
            <a:ext cx="9144000" cy="1408176"/>
          </a:xfrm>
        </p:spPr>
        <p:txBody>
          <a:bodyPr>
            <a:normAutofit/>
          </a:bodyPr>
          <a:lstStyle/>
          <a:p>
            <a:pPr eaLnBrk="1" fontAlgn="auto" hangingPunct="1">
              <a:spcAft>
                <a:spcPts val="0"/>
              </a:spcAft>
              <a:defRPr/>
            </a:pPr>
            <a:r>
              <a:rPr lang="en-US" sz="3600" dirty="0" smtClean="0">
                <a:latin typeface="Palatino Linotype" pitchFamily="18" charset="0"/>
              </a:rPr>
              <a:t>Public Participation and Sources of Information</a:t>
            </a:r>
          </a:p>
        </p:txBody>
      </p:sp>
      <p:sp>
        <p:nvSpPr>
          <p:cNvPr id="37890" name="Rectangle 3"/>
          <p:cNvSpPr>
            <a:spLocks noGrp="1" noChangeArrowheads="1"/>
          </p:cNvSpPr>
          <p:nvPr>
            <p:ph idx="1"/>
          </p:nvPr>
        </p:nvSpPr>
        <p:spPr>
          <a:xfrm>
            <a:off x="838200" y="1524000"/>
            <a:ext cx="7772400" cy="4724400"/>
          </a:xfrm>
        </p:spPr>
        <p:txBody>
          <a:bodyPr/>
          <a:lstStyle/>
          <a:p>
            <a:pPr eaLnBrk="1" hangingPunct="1">
              <a:lnSpc>
                <a:spcPct val="80000"/>
              </a:lnSpc>
              <a:buClr>
                <a:srgbClr val="0000FF"/>
              </a:buClr>
              <a:buSzPct val="120000"/>
              <a:buFont typeface="Wingdings" pitchFamily="2" charset="2"/>
              <a:buChar char="v"/>
            </a:pPr>
            <a:r>
              <a:rPr lang="en-US" sz="1800" b="1" dirty="0" smtClean="0">
                <a:latin typeface="Palatino Linotype" pitchFamily="18" charset="0"/>
              </a:rPr>
              <a:t>Open Public Process</a:t>
            </a:r>
          </a:p>
          <a:p>
            <a:pPr lvl="1" eaLnBrk="1" hangingPunct="1">
              <a:lnSpc>
                <a:spcPct val="80000"/>
              </a:lnSpc>
              <a:spcBef>
                <a:spcPts val="1200"/>
              </a:spcBef>
              <a:buClr>
                <a:srgbClr val="0000FF"/>
              </a:buClr>
              <a:buFont typeface="Wingdings" pitchFamily="2" charset="2"/>
              <a:buChar char="ü"/>
            </a:pPr>
            <a:r>
              <a:rPr lang="en-US" sz="1600" dirty="0" smtClean="0">
                <a:latin typeface="Palatino Linotype" pitchFamily="18" charset="0"/>
              </a:rPr>
              <a:t>Workshops/Hearings are noticed at least 10 days in advance</a:t>
            </a:r>
          </a:p>
          <a:p>
            <a:pPr lvl="1" eaLnBrk="1" hangingPunct="1">
              <a:lnSpc>
                <a:spcPct val="80000"/>
              </a:lnSpc>
              <a:spcBef>
                <a:spcPts val="1200"/>
              </a:spcBef>
              <a:buClr>
                <a:srgbClr val="0000FF"/>
              </a:buClr>
              <a:buFont typeface="Wingdings" pitchFamily="2" charset="2"/>
              <a:buChar char="ü"/>
            </a:pPr>
            <a:r>
              <a:rPr lang="en-US" sz="1600" dirty="0" smtClean="0">
                <a:latin typeface="Palatino Linotype" pitchFamily="18" charset="0"/>
              </a:rPr>
              <a:t>Mailing lists</a:t>
            </a:r>
          </a:p>
          <a:p>
            <a:pPr lvl="1" eaLnBrk="1" hangingPunct="1">
              <a:lnSpc>
                <a:spcPct val="80000"/>
              </a:lnSpc>
              <a:spcBef>
                <a:spcPts val="1200"/>
              </a:spcBef>
              <a:buClr>
                <a:srgbClr val="0000FF"/>
              </a:buClr>
              <a:buFont typeface="Wingdings" pitchFamily="2" charset="2"/>
              <a:buChar char="ü"/>
            </a:pPr>
            <a:r>
              <a:rPr lang="en-US" sz="1600" dirty="0" smtClean="0">
                <a:latin typeface="Palatino Linotype" pitchFamily="18" charset="0"/>
              </a:rPr>
              <a:t>List Server: </a:t>
            </a:r>
            <a:r>
              <a:rPr lang="en-US" sz="1600" dirty="0" smtClean="0">
                <a:solidFill>
                  <a:srgbClr val="0000FF"/>
                </a:solidFill>
                <a:latin typeface="Palatino Linotype" pitchFamily="18" charset="0"/>
              </a:rPr>
              <a:t>www.energy.ca.gov/listservers</a:t>
            </a:r>
          </a:p>
          <a:p>
            <a:pPr eaLnBrk="1" hangingPunct="1">
              <a:lnSpc>
                <a:spcPct val="80000"/>
              </a:lnSpc>
              <a:spcBef>
                <a:spcPts val="600"/>
              </a:spcBef>
              <a:buClr>
                <a:srgbClr val="0000FF"/>
              </a:buClr>
              <a:buSzPct val="120000"/>
              <a:buFont typeface="Wingdings" pitchFamily="2" charset="2"/>
              <a:buChar char="v"/>
            </a:pPr>
            <a:endParaRPr lang="en-US" sz="800" dirty="0" smtClean="0">
              <a:latin typeface="Palatino Linotype" pitchFamily="18" charset="0"/>
            </a:endParaRPr>
          </a:p>
          <a:p>
            <a:pPr eaLnBrk="1" hangingPunct="1">
              <a:lnSpc>
                <a:spcPct val="80000"/>
              </a:lnSpc>
              <a:spcBef>
                <a:spcPts val="600"/>
              </a:spcBef>
              <a:buClr>
                <a:srgbClr val="0000FF"/>
              </a:buClr>
              <a:buSzPct val="120000"/>
              <a:buFont typeface="Wingdings" pitchFamily="2" charset="2"/>
              <a:buChar char="v"/>
            </a:pPr>
            <a:r>
              <a:rPr lang="en-US" sz="1800" b="1" dirty="0" smtClean="0">
                <a:latin typeface="Palatino Linotype" pitchFamily="18" charset="0"/>
              </a:rPr>
              <a:t>The Application for Certification is available for public review at the following libraries:</a:t>
            </a:r>
          </a:p>
          <a:p>
            <a:pPr lvl="1" eaLnBrk="1" hangingPunct="1">
              <a:lnSpc>
                <a:spcPct val="80000"/>
              </a:lnSpc>
              <a:spcBef>
                <a:spcPts val="1200"/>
              </a:spcBef>
              <a:buClr>
                <a:srgbClr val="0000FF"/>
              </a:buClr>
              <a:buFont typeface="Wingdings" pitchFamily="2" charset="2"/>
              <a:buChar char="ü"/>
            </a:pPr>
            <a:r>
              <a:rPr lang="en-US" sz="1600" dirty="0" smtClean="0"/>
              <a:t>Long Beach Main Library, Los Alamitos-Rossmoor Library in Seal Beach, Long Beach Public Library in Los Altos, </a:t>
            </a:r>
            <a:r>
              <a:rPr lang="en-US" sz="1600" dirty="0" err="1" smtClean="0"/>
              <a:t>Brewitt</a:t>
            </a:r>
            <a:r>
              <a:rPr lang="en-US" sz="1600" dirty="0" smtClean="0"/>
              <a:t> Neighborhood Library in Anaheim, Bay Shore Library in Long Beach</a:t>
            </a:r>
            <a:endParaRPr lang="en-US" sz="1600" dirty="0" smtClean="0">
              <a:latin typeface="Palatino Linotype" pitchFamily="18" charset="0"/>
            </a:endParaRPr>
          </a:p>
          <a:p>
            <a:pPr eaLnBrk="1" hangingPunct="1">
              <a:lnSpc>
                <a:spcPct val="80000"/>
              </a:lnSpc>
              <a:spcBef>
                <a:spcPts val="600"/>
              </a:spcBef>
              <a:buClr>
                <a:srgbClr val="0000FF"/>
              </a:buClr>
              <a:buSzPct val="120000"/>
              <a:buFont typeface="Wingdings" pitchFamily="2" charset="2"/>
              <a:buChar char="v"/>
            </a:pPr>
            <a:r>
              <a:rPr lang="en-US" sz="1800" b="1" dirty="0" smtClean="0">
                <a:latin typeface="Palatino Linotype" pitchFamily="18" charset="0"/>
              </a:rPr>
              <a:t>All project documents are available for public review at:</a:t>
            </a:r>
          </a:p>
          <a:p>
            <a:pPr lvl="1" eaLnBrk="1" hangingPunct="1">
              <a:lnSpc>
                <a:spcPct val="80000"/>
              </a:lnSpc>
              <a:spcBef>
                <a:spcPts val="1200"/>
              </a:spcBef>
              <a:buClr>
                <a:srgbClr val="0000FF"/>
              </a:buClr>
              <a:buFont typeface="Wingdings" pitchFamily="2" charset="2"/>
              <a:buChar char="ü"/>
            </a:pPr>
            <a:r>
              <a:rPr lang="en-US" sz="1600" dirty="0" smtClean="0">
                <a:latin typeface="Palatino Linotype" pitchFamily="18" charset="0"/>
              </a:rPr>
              <a:t>Energy Commission Web site: </a:t>
            </a:r>
            <a:r>
              <a:rPr lang="en-US" sz="1600" dirty="0" smtClean="0">
                <a:solidFill>
                  <a:srgbClr val="0000FF"/>
                </a:solidFill>
                <a:latin typeface="Palatino Linotype" pitchFamily="18" charset="0"/>
              </a:rPr>
              <a:t>http://www.energy.ca.gov/sitingcases/alamitos/</a:t>
            </a:r>
          </a:p>
          <a:p>
            <a:pPr lvl="1" eaLnBrk="1" hangingPunct="1">
              <a:lnSpc>
                <a:spcPct val="80000"/>
              </a:lnSpc>
              <a:spcBef>
                <a:spcPts val="1200"/>
              </a:spcBef>
              <a:buClr>
                <a:srgbClr val="0000FF"/>
              </a:buClr>
              <a:buFont typeface="Wingdings" pitchFamily="2" charset="2"/>
              <a:buChar char="ü"/>
            </a:pPr>
            <a:r>
              <a:rPr lang="en-US" sz="1600" dirty="0" smtClean="0">
                <a:latin typeface="Palatino Linotype" pitchFamily="18" charset="0"/>
              </a:rPr>
              <a:t>Dockets Unit at the Energy Commission</a:t>
            </a:r>
            <a:br>
              <a:rPr lang="en-US" sz="1600" dirty="0" smtClean="0">
                <a:latin typeface="Palatino Linotype" pitchFamily="18" charset="0"/>
              </a:rPr>
            </a:br>
            <a:r>
              <a:rPr lang="en-US" sz="1600" dirty="0" smtClean="0">
                <a:latin typeface="Palatino Linotype" pitchFamily="18" charset="0"/>
              </a:rPr>
              <a:t>1516 9th Street, MS - 4</a:t>
            </a:r>
            <a:br>
              <a:rPr lang="en-US" sz="1600" dirty="0" smtClean="0">
                <a:latin typeface="Palatino Linotype" pitchFamily="18" charset="0"/>
              </a:rPr>
            </a:br>
            <a:r>
              <a:rPr lang="en-US" sz="1600" dirty="0" smtClean="0">
                <a:latin typeface="Palatino Linotype" pitchFamily="18" charset="0"/>
              </a:rPr>
              <a:t>Sacramento, CA 95814-5512</a:t>
            </a:r>
          </a:p>
          <a:p>
            <a:pPr eaLnBrk="1" hangingPunct="1">
              <a:lnSpc>
                <a:spcPct val="80000"/>
              </a:lnSpc>
            </a:pPr>
            <a:endParaRPr lang="en-US" sz="2000" dirty="0" smtClean="0"/>
          </a:p>
        </p:txBody>
      </p:sp>
      <p:sp>
        <p:nvSpPr>
          <p:cNvPr id="17410" name="Footer Placeholder 3"/>
          <p:cNvSpPr>
            <a:spLocks noGrp="1"/>
          </p:cNvSpPr>
          <p:nvPr>
            <p:ph type="ftr" sz="quarter" idx="11"/>
          </p:nvPr>
        </p:nvSpPr>
        <p:spPr>
          <a:xfrm>
            <a:off x="8229600" y="6400800"/>
            <a:ext cx="762000" cy="350838"/>
          </a:xfrm>
        </p:spPr>
        <p:txBody>
          <a:bodyPr/>
          <a:lstStyle/>
          <a:p>
            <a:pPr algn="r">
              <a:defRPr/>
            </a:pPr>
            <a:fld id="{4E39E05E-958E-4F4A-8B17-510C7976D857}" type="slidenum">
              <a:rPr lang="en-US" sz="2000">
                <a:latin typeface="Palatino Linotype" pitchFamily="18" charset="0"/>
              </a:rPr>
              <a:pPr algn="r">
                <a:defRPr/>
              </a:pPr>
              <a:t>30</a:t>
            </a:fld>
            <a:endParaRPr lang="en-US" sz="2000" dirty="0">
              <a:solidFill>
                <a:srgbClr val="3366CC"/>
              </a:solidFill>
              <a:latin typeface="Palatino Linotype" pitchFamily="18" charset="0"/>
            </a:endParaRPr>
          </a:p>
        </p:txBody>
      </p:sp>
    </p:spTree>
  </p:cSld>
  <p:clrMapOvr>
    <a:masterClrMapping/>
  </p:clrMapOvr>
  <p:transition spd="slow">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Custom 2">
      <a:dk1>
        <a:srgbClr val="80808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ustom 1">
      <a:majorFont>
        <a:latin typeface="Palatino Linotype"/>
        <a:ea typeface=""/>
        <a:cs typeface=""/>
      </a:majorFont>
      <a:minorFont>
        <a:latin typeface="Palatino Linotyp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2">
    <a:dk1>
      <a:srgbClr val="80808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themeOverride>
</file>

<file path=ppt/theme/themeOverride2.xml><?xml version="1.0" encoding="utf-8"?>
<a:themeOverride xmlns:a="http://schemas.openxmlformats.org/drawingml/2006/main">
  <a:clrScheme name="Custom 2">
    <a:dk1>
      <a:srgbClr val="80808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13-AFC-01</Docket_x0020_Number>
    <TaxCatchAll xmlns="8eef3743-c7b3-4cbe-8837-b6e805be353c">
      <Value>31</Value>
      <Value>6</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Committee</TermName>
          <TermId xmlns="http://schemas.microsoft.com/office/infopath/2007/PartnerControls">f303bd82-2bce-4e4c-abe2-83070cea008c</TermId>
        </TermInfo>
      </Terms>
    </ia56c5f4991045989a786b6ecb732719>
    <bfc617c42d804116a0a5feb0906d720d xmlns="8eef3743-c7b3-4cbe-8837-b6e805be353c">
      <Terms xmlns="http://schemas.microsoft.com/office/infopath/2007/PartnerControl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Z5JXHV6S7NA6-3-69816</_dlc_DocId>
    <_dlc_DocIdUrl xmlns="8eef3743-c7b3-4cbe-8837-b6e805be353c">
      <Url>http://efilingspinternal/_layouts/DocIdRedir.aspx?ID=Z5JXHV6S7NA6-3-69816</Url>
      <Description>Z5JXHV6S7NA6-3-69816</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5618D32-65D2-4F0D-9182-5E1F7B954B5D}"/>
</file>

<file path=customXml/itemProps2.xml><?xml version="1.0" encoding="utf-8"?>
<ds:datastoreItem xmlns:ds="http://schemas.openxmlformats.org/officeDocument/2006/customXml" ds:itemID="{72BC8C14-647D-48DB-A1D4-331767C2FC3E}"/>
</file>

<file path=customXml/itemProps3.xml><?xml version="1.0" encoding="utf-8"?>
<ds:datastoreItem xmlns:ds="http://schemas.openxmlformats.org/officeDocument/2006/customXml" ds:itemID="{B0EB269A-598C-4689-8372-4373DA69C10B}"/>
</file>

<file path=customXml/itemProps4.xml><?xml version="1.0" encoding="utf-8"?>
<ds:datastoreItem xmlns:ds="http://schemas.openxmlformats.org/officeDocument/2006/customXml" ds:itemID="{E3340D1B-30EB-45EF-B72E-04004B7BC424}"/>
</file>

<file path=docProps/app.xml><?xml version="1.0" encoding="utf-8"?>
<Properties xmlns="http://schemas.openxmlformats.org/officeDocument/2006/extended-properties" xmlns:vt="http://schemas.openxmlformats.org/officeDocument/2006/docPropsVTypes">
  <Template>Equity</Template>
  <TotalTime>15012</TotalTime>
  <Pages>4</Pages>
  <Words>2256</Words>
  <Application>Microsoft Office PowerPoint</Application>
  <PresentationFormat>On-screen Show (4:3)</PresentationFormat>
  <Paragraphs>331</Paragraphs>
  <Slides>30</Slides>
  <Notes>28</Notes>
  <HiddenSlides>0</HiddenSlides>
  <MMClips>0</MMClips>
  <ScaleCrop>false</ScaleCrop>
  <HeadingPairs>
    <vt:vector size="4" baseType="variant">
      <vt:variant>
        <vt:lpstr>Theme</vt:lpstr>
      </vt:variant>
      <vt:variant>
        <vt:i4>3</vt:i4>
      </vt:variant>
      <vt:variant>
        <vt:lpstr>Slide Titles</vt:lpstr>
      </vt:variant>
      <vt:variant>
        <vt:i4>30</vt:i4>
      </vt:variant>
    </vt:vector>
  </HeadingPairs>
  <TitlesOfParts>
    <vt:vector size="33" baseType="lpstr">
      <vt:lpstr>Module</vt:lpstr>
      <vt:lpstr>Custom Design</vt:lpstr>
      <vt:lpstr>1_Custom Design</vt:lpstr>
      <vt:lpstr>CALIFORNIA ENERGY COMMISSION Site Visit, Environmental Scoping Meeting  and Informational Hearing   </vt:lpstr>
      <vt:lpstr>Purpose of Today’s Proceedings</vt:lpstr>
      <vt:lpstr>Today’s Agenda</vt:lpstr>
      <vt:lpstr>Energy Commission’s Role</vt:lpstr>
      <vt:lpstr>Ex Parte Rule</vt:lpstr>
      <vt:lpstr>Ex Parte Rule</vt:lpstr>
      <vt:lpstr>Ex Parte Rule</vt:lpstr>
      <vt:lpstr>Public Participation</vt:lpstr>
      <vt:lpstr>Pause for Applicant’s Presentation</vt:lpstr>
      <vt:lpstr>Overview of Licensing Process </vt:lpstr>
      <vt:lpstr>Discovery and Analysis Process </vt:lpstr>
      <vt:lpstr>Local, State and Federal Coordination</vt:lpstr>
      <vt:lpstr> Evidentiary Hearing &amp; Decision Process</vt:lpstr>
      <vt:lpstr>Staff’s Issues Identification Report</vt:lpstr>
      <vt:lpstr>Staff’s Potential Issue Areas</vt:lpstr>
      <vt:lpstr>Staff’s Proposed Schedule</vt:lpstr>
      <vt:lpstr>Staff’s Proposed Schedule</vt:lpstr>
      <vt:lpstr>Post-Licensing  Project Compliance Oversight</vt:lpstr>
      <vt:lpstr>Slide 19</vt:lpstr>
      <vt:lpstr>Slide 20</vt:lpstr>
      <vt:lpstr>Slide 21</vt:lpstr>
      <vt:lpstr>Slide 22</vt:lpstr>
      <vt:lpstr>Slide 23</vt:lpstr>
      <vt:lpstr>Slide 24</vt:lpstr>
      <vt:lpstr>Slide 25</vt:lpstr>
      <vt:lpstr>Slide 26</vt:lpstr>
      <vt:lpstr>Slide 27</vt:lpstr>
      <vt:lpstr>Slide 28</vt:lpstr>
      <vt:lpstr>Energy Commission Contacts</vt:lpstr>
      <vt:lpstr>Public Participation and Sources of Information</vt:lpstr>
    </vt:vector>
  </TitlesOfParts>
  <Company>CEC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Commission Powerpoint Presentation for Alamitos Informational Hearing</dc:title>
  <dc:subject>Power Plant Siting Process</dc:subject>
  <dc:creator>Jack W. Caswell</dc:creator>
  <cp:keywords/>
  <dc:description/>
  <cp:lastModifiedBy>Blake Roberts</cp:lastModifiedBy>
  <cp:revision>759</cp:revision>
  <cp:lastPrinted>2000-07-28T18:25:32Z</cp:lastPrinted>
  <dcterms:created xsi:type="dcterms:W3CDTF">1997-10-23T15:14:18Z</dcterms:created>
  <dcterms:modified xsi:type="dcterms:W3CDTF">2014-04-24T22:31:12Z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4e95b988-b27f-4b60-8141-7377e70f514c</vt:lpwstr>
  </property>
  <property fmtid="{D5CDD505-2E9C-101B-9397-08002B2CF9AE}" pid="4" name="Subject_x0020_Areas">
    <vt:lpwstr/>
  </property>
  <property fmtid="{D5CDD505-2E9C-101B-9397-08002B2CF9AE}" pid="5" name="_CopySource">
    <vt:lpwstr>http://efilingspinternal/PendingDocuments/13-AFC-01/20140428T160911_Energy_Commission_Powerpoint_Presentation_for_Alamitos_Informat.pptx</vt:lpwstr>
  </property>
  <property fmtid="{D5CDD505-2E9C-101B-9397-08002B2CF9AE}" pid="6" name="Subject Areas">
    <vt:lpwstr/>
  </property>
  <property fmtid="{D5CDD505-2E9C-101B-9397-08002B2CF9AE}" pid="7" name="Submission Type">
    <vt:lpwstr>6;#Document|6786e4f6-aafd-416d-a977-1b2d5f456edf</vt:lpwstr>
  </property>
  <property fmtid="{D5CDD505-2E9C-101B-9397-08002B2CF9AE}" pid="8" name="Submitter Role">
    <vt:lpwstr>31;#Committee|f303bd82-2bce-4e4c-abe2-83070cea008c</vt:lpwstr>
  </property>
  <property fmtid="{D5CDD505-2E9C-101B-9397-08002B2CF9AE}" pid="9" name="Order">
    <vt:r8>255300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