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5"/>
  </p:sldMasterIdLst>
  <p:notesMasterIdLst>
    <p:notesMasterId r:id="rId18"/>
  </p:notesMasterIdLst>
  <p:sldIdLst>
    <p:sldId id="274" r:id="rId6"/>
    <p:sldId id="289" r:id="rId7"/>
    <p:sldId id="290" r:id="rId8"/>
    <p:sldId id="291" r:id="rId9"/>
    <p:sldId id="293" r:id="rId10"/>
    <p:sldId id="298" r:id="rId11"/>
    <p:sldId id="299" r:id="rId12"/>
    <p:sldId id="288" r:id="rId13"/>
    <p:sldId id="300" r:id="rId14"/>
    <p:sldId id="301" r:id="rId15"/>
    <p:sldId id="296" r:id="rId16"/>
    <p:sldId id="297" r:id="rId1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ntran" initials="n" lastIdx="1" clrIdx="0"/>
  <p:cmAuthor id="1" name="NB" initials="N" lastIdx="4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0099FF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06" autoAdjust="0"/>
    <p:restoredTop sz="90521" autoAdjust="0"/>
  </p:normalViewPr>
  <p:slideViewPr>
    <p:cSldViewPr>
      <p:cViewPr>
        <p:scale>
          <a:sx n="90" d="100"/>
          <a:sy n="90" d="100"/>
        </p:scale>
        <p:origin x="-612" y="1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commentAuthors" Target="commentAuthor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4653091566368895"/>
          <c:y val="2.237231026368329E-2"/>
          <c:w val="0.80123770036415287"/>
          <c:h val="0.9271469536882293"/>
        </c:manualLayout>
      </c:layout>
      <c:lineChart>
        <c:grouping val="standard"/>
        <c:varyColors val="0"/>
        <c:ser>
          <c:idx val="0"/>
          <c:order val="0"/>
          <c:tx>
            <c:strRef>
              <c:f>'peak day'!$B$27</c:f>
              <c:strCache>
                <c:ptCount val="1"/>
                <c:pt idx="0">
                  <c:v>Consumption Load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numRef>
              <c:f>'peak day'!$A$28:$A$38</c:f>
              <c:numCache>
                <c:formatCode>General</c:formatCode>
                <c:ptCount val="11"/>
                <c:pt idx="0">
                  <c:v>13</c:v>
                </c:pt>
                <c:pt idx="1">
                  <c:v>14</c:v>
                </c:pt>
                <c:pt idx="2">
                  <c:v>15</c:v>
                </c:pt>
                <c:pt idx="3">
                  <c:v>16</c:v>
                </c:pt>
                <c:pt idx="4">
                  <c:v>17</c:v>
                </c:pt>
                <c:pt idx="5">
                  <c:v>18</c:v>
                </c:pt>
                <c:pt idx="6">
                  <c:v>19</c:v>
                </c:pt>
                <c:pt idx="7">
                  <c:v>20</c:v>
                </c:pt>
                <c:pt idx="8">
                  <c:v>21</c:v>
                </c:pt>
                <c:pt idx="9">
                  <c:v>22</c:v>
                </c:pt>
                <c:pt idx="10">
                  <c:v>23</c:v>
                </c:pt>
              </c:numCache>
            </c:numRef>
          </c:cat>
          <c:val>
            <c:numRef>
              <c:f>'peak day'!$B$28:$B$38</c:f>
              <c:numCache>
                <c:formatCode>_(* #,##0_);_(* \(#,##0\);_(* "-"??_);_(@_)</c:formatCode>
                <c:ptCount val="11"/>
                <c:pt idx="0">
                  <c:v>25336.30630672046</c:v>
                </c:pt>
                <c:pt idx="1">
                  <c:v>27408.534816708638</c:v>
                </c:pt>
                <c:pt idx="2">
                  <c:v>28010.604481423543</c:v>
                </c:pt>
                <c:pt idx="3">
                  <c:v>27808.473432042145</c:v>
                </c:pt>
                <c:pt idx="4">
                  <c:v>26231.581728255303</c:v>
                </c:pt>
                <c:pt idx="5">
                  <c:v>24266.838512376249</c:v>
                </c:pt>
                <c:pt idx="6">
                  <c:v>23761.170746088348</c:v>
                </c:pt>
                <c:pt idx="7">
                  <c:v>22904.158297689606</c:v>
                </c:pt>
                <c:pt idx="8">
                  <c:v>21482.530913720049</c:v>
                </c:pt>
                <c:pt idx="9">
                  <c:v>19329.900296065589</c:v>
                </c:pt>
                <c:pt idx="10">
                  <c:v>17529.249382575221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'peak day'!$C$27</c:f>
              <c:strCache>
                <c:ptCount val="1"/>
                <c:pt idx="0">
                  <c:v>Consumption+EV</c:v>
                </c:pt>
              </c:strCache>
            </c:strRef>
          </c:tx>
          <c:spPr>
            <a:ln>
              <a:solidFill>
                <a:srgbClr val="7030A0"/>
              </a:solidFill>
            </a:ln>
          </c:spPr>
          <c:marker>
            <c:symbol val="none"/>
          </c:marker>
          <c:cat>
            <c:numRef>
              <c:f>'peak day'!$A$28:$A$38</c:f>
              <c:numCache>
                <c:formatCode>General</c:formatCode>
                <c:ptCount val="11"/>
                <c:pt idx="0">
                  <c:v>13</c:v>
                </c:pt>
                <c:pt idx="1">
                  <c:v>14</c:v>
                </c:pt>
                <c:pt idx="2">
                  <c:v>15</c:v>
                </c:pt>
                <c:pt idx="3">
                  <c:v>16</c:v>
                </c:pt>
                <c:pt idx="4">
                  <c:v>17</c:v>
                </c:pt>
                <c:pt idx="5">
                  <c:v>18</c:v>
                </c:pt>
                <c:pt idx="6">
                  <c:v>19</c:v>
                </c:pt>
                <c:pt idx="7">
                  <c:v>20</c:v>
                </c:pt>
                <c:pt idx="8">
                  <c:v>21</c:v>
                </c:pt>
                <c:pt idx="9">
                  <c:v>22</c:v>
                </c:pt>
                <c:pt idx="10">
                  <c:v>23</c:v>
                </c:pt>
              </c:numCache>
            </c:numRef>
          </c:cat>
          <c:val>
            <c:numRef>
              <c:f>'peak day'!$C$28:$C$38</c:f>
              <c:numCache>
                <c:formatCode>_(* #,##0_);_(* \(#,##0\);_(* "-"??_);_(@_)</c:formatCode>
                <c:ptCount val="11"/>
                <c:pt idx="0">
                  <c:v>25620.228767913235</c:v>
                </c:pt>
                <c:pt idx="1">
                  <c:v>27730.975429979313</c:v>
                </c:pt>
                <c:pt idx="2">
                  <c:v>28406.507549688155</c:v>
                </c:pt>
                <c:pt idx="3">
                  <c:v>28080.085968344047</c:v>
                </c:pt>
                <c:pt idx="4">
                  <c:v>26572.685776037953</c:v>
                </c:pt>
                <c:pt idx="5">
                  <c:v>24652.417127506578</c:v>
                </c:pt>
                <c:pt idx="6">
                  <c:v>24179.628773507855</c:v>
                </c:pt>
                <c:pt idx="7">
                  <c:v>23328.080343383255</c:v>
                </c:pt>
                <c:pt idx="8">
                  <c:v>22415.337312515469</c:v>
                </c:pt>
                <c:pt idx="9">
                  <c:v>20268.345434649735</c:v>
                </c:pt>
                <c:pt idx="10">
                  <c:v>18412.315742924478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'peak day'!$D$27</c:f>
              <c:strCache>
                <c:ptCount val="1"/>
                <c:pt idx="0">
                  <c:v>Consumption+EV+TOU</c:v>
                </c:pt>
              </c:strCache>
            </c:strRef>
          </c:tx>
          <c:spPr>
            <a:ln>
              <a:solidFill>
                <a:srgbClr val="00B050"/>
              </a:solidFill>
            </a:ln>
          </c:spPr>
          <c:marker>
            <c:symbol val="none"/>
          </c:marker>
          <c:cat>
            <c:numRef>
              <c:f>'peak day'!$A$28:$A$38</c:f>
              <c:numCache>
                <c:formatCode>General</c:formatCode>
                <c:ptCount val="11"/>
                <c:pt idx="0">
                  <c:v>13</c:v>
                </c:pt>
                <c:pt idx="1">
                  <c:v>14</c:v>
                </c:pt>
                <c:pt idx="2">
                  <c:v>15</c:v>
                </c:pt>
                <c:pt idx="3">
                  <c:v>16</c:v>
                </c:pt>
                <c:pt idx="4">
                  <c:v>17</c:v>
                </c:pt>
                <c:pt idx="5">
                  <c:v>18</c:v>
                </c:pt>
                <c:pt idx="6">
                  <c:v>19</c:v>
                </c:pt>
                <c:pt idx="7">
                  <c:v>20</c:v>
                </c:pt>
                <c:pt idx="8">
                  <c:v>21</c:v>
                </c:pt>
                <c:pt idx="9">
                  <c:v>22</c:v>
                </c:pt>
                <c:pt idx="10">
                  <c:v>23</c:v>
                </c:pt>
              </c:numCache>
            </c:numRef>
          </c:cat>
          <c:val>
            <c:numRef>
              <c:f>'peak day'!$D$28:$D$38</c:f>
              <c:numCache>
                <c:formatCode>_(* #,##0_);_(* \(#,##0\);_(* "-"??_);_(@_)</c:formatCode>
                <c:ptCount val="11"/>
                <c:pt idx="0">
                  <c:v>25663.215668418354</c:v>
                </c:pt>
                <c:pt idx="1">
                  <c:v>27777.751364670057</c:v>
                </c:pt>
                <c:pt idx="2">
                  <c:v>28326.170150856753</c:v>
                </c:pt>
                <c:pt idx="3">
                  <c:v>27999.079203951605</c:v>
                </c:pt>
                <c:pt idx="4">
                  <c:v>26494.832897155273</c:v>
                </c:pt>
                <c:pt idx="5">
                  <c:v>24576.5099143097</c:v>
                </c:pt>
                <c:pt idx="6">
                  <c:v>24104.503668661895</c:v>
                </c:pt>
                <c:pt idx="7">
                  <c:v>23371.631826196535</c:v>
                </c:pt>
                <c:pt idx="8">
                  <c:v>22454.477244291727</c:v>
                </c:pt>
                <c:pt idx="9">
                  <c:v>20302.188633514335</c:v>
                </c:pt>
                <c:pt idx="10">
                  <c:v>18439.604413604178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'peak day'!$E$27</c:f>
              <c:strCache>
                <c:ptCount val="1"/>
                <c:pt idx="0">
                  <c:v>Consumption+EV+TOU+PV</c:v>
                </c:pt>
              </c:strCache>
            </c:strRef>
          </c:tx>
          <c:spPr>
            <a:ln>
              <a:solidFill>
                <a:srgbClr val="002060"/>
              </a:solidFill>
            </a:ln>
          </c:spPr>
          <c:marker>
            <c:symbol val="none"/>
          </c:marker>
          <c:cat>
            <c:numRef>
              <c:f>'peak day'!$A$28:$A$38</c:f>
              <c:numCache>
                <c:formatCode>General</c:formatCode>
                <c:ptCount val="11"/>
                <c:pt idx="0">
                  <c:v>13</c:v>
                </c:pt>
                <c:pt idx="1">
                  <c:v>14</c:v>
                </c:pt>
                <c:pt idx="2">
                  <c:v>15</c:v>
                </c:pt>
                <c:pt idx="3">
                  <c:v>16</c:v>
                </c:pt>
                <c:pt idx="4">
                  <c:v>17</c:v>
                </c:pt>
                <c:pt idx="5">
                  <c:v>18</c:v>
                </c:pt>
                <c:pt idx="6">
                  <c:v>19</c:v>
                </c:pt>
                <c:pt idx="7">
                  <c:v>20</c:v>
                </c:pt>
                <c:pt idx="8">
                  <c:v>21</c:v>
                </c:pt>
                <c:pt idx="9">
                  <c:v>22</c:v>
                </c:pt>
                <c:pt idx="10">
                  <c:v>23</c:v>
                </c:pt>
              </c:numCache>
            </c:numRef>
          </c:cat>
          <c:val>
            <c:numRef>
              <c:f>'peak day'!$E$28:$E$38</c:f>
              <c:numCache>
                <c:formatCode>_(* #,##0_);_(* \(#,##0\);_(* "-"??_);_(@_)</c:formatCode>
                <c:ptCount val="11"/>
                <c:pt idx="0">
                  <c:v>19606.130649638173</c:v>
                </c:pt>
                <c:pt idx="1">
                  <c:v>22092.488882730155</c:v>
                </c:pt>
                <c:pt idx="2">
                  <c:v>23466.708365639333</c:v>
                </c:pt>
                <c:pt idx="3">
                  <c:v>24413.270264291281</c:v>
                </c:pt>
                <c:pt idx="4">
                  <c:v>24531.840892088738</c:v>
                </c:pt>
                <c:pt idx="5">
                  <c:v>24095.642830065903</c:v>
                </c:pt>
                <c:pt idx="6">
                  <c:v>24103.647214914909</c:v>
                </c:pt>
                <c:pt idx="7">
                  <c:v>23371.631826196535</c:v>
                </c:pt>
                <c:pt idx="8">
                  <c:v>22454.477244291727</c:v>
                </c:pt>
                <c:pt idx="9">
                  <c:v>20302.188633514335</c:v>
                </c:pt>
                <c:pt idx="10">
                  <c:v>18439.604413604178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9233664"/>
        <c:axId val="89247744"/>
      </c:lineChart>
      <c:catAx>
        <c:axId val="892336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89247744"/>
        <c:crosses val="autoZero"/>
        <c:auto val="1"/>
        <c:lblAlgn val="ctr"/>
        <c:lblOffset val="100"/>
        <c:noMultiLvlLbl val="0"/>
      </c:catAx>
      <c:valAx>
        <c:axId val="89247744"/>
        <c:scaling>
          <c:orientation val="minMax"/>
          <c:max val="30000"/>
          <c:min val="18000"/>
        </c:scaling>
        <c:delete val="0"/>
        <c:axPos val="l"/>
        <c:majorGridlines/>
        <c:numFmt formatCode="_(* #,##0_);_(* \(#,##0\);_(* &quot;-&quot;??_);_(@_)" sourceLinked="1"/>
        <c:majorTickMark val="out"/>
        <c:minorTickMark val="none"/>
        <c:tickLblPos val="nextTo"/>
        <c:crossAx val="8923366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46782329310976134"/>
          <c:y val="0.58832867408813905"/>
          <c:w val="0.27025532639531058"/>
          <c:h val="0.19209957662986712"/>
        </c:manualLayout>
      </c:layout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0.01128</cdr:x>
      <cdr:y>0.51695</cdr:y>
    </cdr:from>
    <cdr:to>
      <cdr:x>0.11664</cdr:x>
      <cdr:y>0.66203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7921" y="325808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vert="vert270" wrap="none" rtlCol="0"/>
        <a:lstStyle xmlns:a="http://schemas.openxmlformats.org/drawingml/2006/main"/>
        <a:p xmlns:a="http://schemas.openxmlformats.org/drawingml/2006/main">
          <a:r>
            <a:rPr lang="en-US" sz="1100"/>
            <a:t>MW</a:t>
          </a:r>
        </a:p>
      </cdr:txBody>
    </cdr:sp>
  </cdr:relSizeAnchor>
  <cdr:relSizeAnchor xmlns:cdr="http://schemas.openxmlformats.org/drawingml/2006/chartDrawing">
    <cdr:from>
      <cdr:x>0.30051</cdr:x>
      <cdr:y>0.13559</cdr:y>
    </cdr:from>
    <cdr:to>
      <cdr:x>0.48923</cdr:x>
      <cdr:y>0.19774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608249" y="854579"/>
          <a:ext cx="1637944" cy="3916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/>
            <a:t>C</a:t>
          </a:r>
        </a:p>
      </cdr:txBody>
    </cdr:sp>
  </cdr:relSizeAnchor>
  <cdr:relSizeAnchor xmlns:cdr="http://schemas.openxmlformats.org/drawingml/2006/chartDrawing">
    <cdr:from>
      <cdr:x>0.30769</cdr:x>
      <cdr:y>0.08051</cdr:y>
    </cdr:from>
    <cdr:to>
      <cdr:x>0.36205</cdr:x>
      <cdr:y>0.15819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670561" y="507407"/>
          <a:ext cx="471799" cy="48960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/>
            <a:t>B</a:t>
          </a:r>
        </a:p>
      </cdr:txBody>
    </cdr:sp>
  </cdr:relSizeAnchor>
  <cdr:relSizeAnchor xmlns:cdr="http://schemas.openxmlformats.org/drawingml/2006/chartDrawing">
    <cdr:from>
      <cdr:x>0.31385</cdr:x>
      <cdr:y>0.19209</cdr:y>
    </cdr:from>
    <cdr:to>
      <cdr:x>0.34974</cdr:x>
      <cdr:y>0.24576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723972" y="1210653"/>
          <a:ext cx="311565" cy="33827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/>
            <a:t>A</a:t>
          </a:r>
        </a:p>
      </cdr:txBody>
    </cdr:sp>
  </cdr:relSizeAnchor>
  <cdr:relSizeAnchor xmlns:cdr="http://schemas.openxmlformats.org/drawingml/2006/chartDrawing">
    <cdr:from>
      <cdr:x>0.45744</cdr:x>
      <cdr:y>0.38701</cdr:y>
    </cdr:from>
    <cdr:to>
      <cdr:x>0.50154</cdr:x>
      <cdr:y>0.46469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3970234" y="2439113"/>
          <a:ext cx="382780" cy="48960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/>
            <a:t>D</a:t>
          </a:r>
        </a:p>
      </cdr:txBody>
    </cdr:sp>
  </cdr:relSizeAnchor>
  <cdr:relSizeAnchor xmlns:cdr="http://schemas.openxmlformats.org/drawingml/2006/chartDrawing">
    <cdr:from>
      <cdr:x>0.3241</cdr:x>
      <cdr:y>0.14831</cdr:y>
    </cdr:from>
    <cdr:to>
      <cdr:x>0.33641</cdr:x>
      <cdr:y>0.16525</cdr:y>
    </cdr:to>
    <cdr:sp macro="" textlink="">
      <cdr:nvSpPr>
        <cdr:cNvPr id="7" name="Oval 6"/>
        <cdr:cNvSpPr/>
      </cdr:nvSpPr>
      <cdr:spPr>
        <a:xfrm xmlns:a="http://schemas.openxmlformats.org/drawingml/2006/main">
          <a:off x="2812992" y="934696"/>
          <a:ext cx="106822" cy="106821"/>
        </a:xfrm>
        <a:prstGeom xmlns:a="http://schemas.openxmlformats.org/drawingml/2006/main" prst="ellipse">
          <a:avLst/>
        </a:prstGeom>
        <a:solidFill xmlns:a="http://schemas.openxmlformats.org/drawingml/2006/main">
          <a:srgbClr val="00B050"/>
        </a:solidFill>
        <a:ln xmlns:a="http://schemas.openxmlformats.org/drawingml/2006/main">
          <a:solidFill>
            <a:srgbClr val="00B05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0.32308</cdr:x>
      <cdr:y>0.1709</cdr:y>
    </cdr:from>
    <cdr:to>
      <cdr:x>0.33846</cdr:x>
      <cdr:y>0.18927</cdr:y>
    </cdr:to>
    <cdr:sp macro="" textlink="">
      <cdr:nvSpPr>
        <cdr:cNvPr id="8" name="Oval 7"/>
        <cdr:cNvSpPr/>
      </cdr:nvSpPr>
      <cdr:spPr>
        <a:xfrm xmlns:a="http://schemas.openxmlformats.org/drawingml/2006/main">
          <a:off x="2804088" y="1077127"/>
          <a:ext cx="133529" cy="115722"/>
        </a:xfrm>
        <a:prstGeom xmlns:a="http://schemas.openxmlformats.org/drawingml/2006/main" prst="ellipse">
          <a:avLst/>
        </a:prstGeom>
        <a:solidFill xmlns:a="http://schemas.openxmlformats.org/drawingml/2006/main">
          <a:srgbClr val="C00000"/>
        </a:solidFill>
        <a:ln xmlns:a="http://schemas.openxmlformats.org/drawingml/2006/main">
          <a:solidFill>
            <a:srgbClr val="C0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0.32396</cdr:x>
      <cdr:y>0.13136</cdr:y>
    </cdr:from>
    <cdr:to>
      <cdr:x>0.33744</cdr:x>
      <cdr:y>0.14972</cdr:y>
    </cdr:to>
    <cdr:sp macro="" textlink="">
      <cdr:nvSpPr>
        <cdr:cNvPr id="9" name="Oval 8"/>
        <cdr:cNvSpPr/>
      </cdr:nvSpPr>
      <cdr:spPr>
        <a:xfrm xmlns:a="http://schemas.openxmlformats.org/drawingml/2006/main" flipH="1">
          <a:off x="2811779" y="827873"/>
          <a:ext cx="116934" cy="115725"/>
        </a:xfrm>
        <a:prstGeom xmlns:a="http://schemas.openxmlformats.org/drawingml/2006/main" prst="ellipse">
          <a:avLst/>
        </a:prstGeom>
        <a:solidFill xmlns:a="http://schemas.openxmlformats.org/drawingml/2006/main">
          <a:srgbClr val="7030A0"/>
        </a:solidFill>
        <a:ln xmlns:a="http://schemas.openxmlformats.org/drawingml/2006/main">
          <a:solidFill>
            <a:srgbClr val="7030A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0.46872</cdr:x>
      <cdr:y>0.43362</cdr:y>
    </cdr:from>
    <cdr:to>
      <cdr:x>0.48103</cdr:x>
      <cdr:y>0.45056</cdr:y>
    </cdr:to>
    <cdr:sp macro="" textlink="">
      <cdr:nvSpPr>
        <cdr:cNvPr id="10" name="Oval 9"/>
        <cdr:cNvSpPr/>
      </cdr:nvSpPr>
      <cdr:spPr>
        <a:xfrm xmlns:a="http://schemas.openxmlformats.org/drawingml/2006/main">
          <a:off x="4068155" y="2732874"/>
          <a:ext cx="106821" cy="106822"/>
        </a:xfrm>
        <a:prstGeom xmlns:a="http://schemas.openxmlformats.org/drawingml/2006/main" prst="ellipse">
          <a:avLst/>
        </a:prstGeom>
        <a:solidFill xmlns:a="http://schemas.openxmlformats.org/drawingml/2006/main">
          <a:srgbClr val="002060"/>
        </a:solidFill>
        <a:ln xmlns:a="http://schemas.openxmlformats.org/drawingml/2006/main">
          <a:solidFill>
            <a:srgbClr val="00206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0.23897</cdr:x>
      <cdr:y>0.44774</cdr:y>
    </cdr:from>
    <cdr:to>
      <cdr:x>0.35077</cdr:x>
      <cdr:y>0.57062</cdr:y>
    </cdr:to>
    <cdr:sp macro="" textlink="">
      <cdr:nvSpPr>
        <cdr:cNvPr id="11" name="TextBox 10"/>
        <cdr:cNvSpPr txBox="1"/>
      </cdr:nvSpPr>
      <cdr:spPr>
        <a:xfrm xmlns:a="http://schemas.openxmlformats.org/drawingml/2006/main">
          <a:off x="2074135" y="2821893"/>
          <a:ext cx="970303" cy="77446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/>
            <a:t>"Traditional"</a:t>
          </a:r>
        </a:p>
        <a:p xmlns:a="http://schemas.openxmlformats.org/drawingml/2006/main">
          <a:r>
            <a:rPr lang="en-US" sz="1100"/>
            <a:t>Peak</a:t>
          </a:r>
        </a:p>
      </cdr:txBody>
    </cdr:sp>
  </cdr:relSizeAnchor>
  <cdr:relSizeAnchor xmlns:cdr="http://schemas.openxmlformats.org/drawingml/2006/chartDrawing">
    <cdr:from>
      <cdr:x>0.30051</cdr:x>
      <cdr:y>0.50565</cdr:y>
    </cdr:from>
    <cdr:to>
      <cdr:x>0.31897</cdr:x>
      <cdr:y>0.5226</cdr:y>
    </cdr:to>
    <cdr:cxnSp macro="">
      <cdr:nvCxnSpPr>
        <cdr:cNvPr id="13" name="Straight Arrow Connector 12"/>
        <cdr:cNvCxnSpPr/>
      </cdr:nvCxnSpPr>
      <cdr:spPr>
        <a:xfrm xmlns:a="http://schemas.openxmlformats.org/drawingml/2006/main">
          <a:off x="2608247" y="3186869"/>
          <a:ext cx="160234" cy="106823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tx1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0.32205</cdr:x>
      <cdr:y>0.52119</cdr:y>
    </cdr:from>
    <cdr:to>
      <cdr:x>0.33744</cdr:x>
      <cdr:y>0.53672</cdr:y>
    </cdr:to>
    <cdr:sp macro="" textlink="">
      <cdr:nvSpPr>
        <cdr:cNvPr id="14" name="Oval 13"/>
        <cdr:cNvSpPr/>
      </cdr:nvSpPr>
      <cdr:spPr>
        <a:xfrm xmlns:a="http://schemas.openxmlformats.org/drawingml/2006/main">
          <a:off x="2795187" y="3284790"/>
          <a:ext cx="133528" cy="97920"/>
        </a:xfrm>
        <a:prstGeom xmlns:a="http://schemas.openxmlformats.org/drawingml/2006/main" prst="ellipse">
          <a:avLst/>
        </a:prstGeom>
        <a:solidFill xmlns:a="http://schemas.openxmlformats.org/drawingml/2006/main">
          <a:srgbClr val="002060"/>
        </a:solidFill>
        <a:ln xmlns:a="http://schemas.openxmlformats.org/drawingml/2006/main">
          <a:solidFill>
            <a:srgbClr val="00206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0.43179</cdr:x>
      <cdr:y>0.48305</cdr:y>
    </cdr:from>
    <cdr:to>
      <cdr:x>0.53715</cdr:x>
      <cdr:y>0.53672</cdr:y>
    </cdr:to>
    <cdr:sp macro="" textlink="">
      <cdr:nvSpPr>
        <cdr:cNvPr id="20" name="TextBox 19"/>
        <cdr:cNvSpPr txBox="1"/>
      </cdr:nvSpPr>
      <cdr:spPr>
        <a:xfrm xmlns:a="http://schemas.openxmlformats.org/drawingml/2006/main">
          <a:off x="3747687" y="3044439"/>
          <a:ext cx="914400" cy="33827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/>
            <a:t>Shifted Peak</a:t>
          </a:r>
        </a:p>
      </cdr:txBody>
    </cdr:sp>
  </cdr:relSizeAnchor>
  <cdr:relSizeAnchor xmlns:cdr="http://schemas.openxmlformats.org/drawingml/2006/chartDrawing">
    <cdr:from>
      <cdr:x>0.4759</cdr:x>
      <cdr:y>0.45198</cdr:y>
    </cdr:from>
    <cdr:to>
      <cdr:x>0.47692</cdr:x>
      <cdr:y>0.48164</cdr:y>
    </cdr:to>
    <cdr:cxnSp macro="">
      <cdr:nvCxnSpPr>
        <cdr:cNvPr id="22" name="Straight Arrow Connector 21"/>
        <cdr:cNvCxnSpPr/>
      </cdr:nvCxnSpPr>
      <cdr:spPr>
        <a:xfrm xmlns:a="http://schemas.openxmlformats.org/drawingml/2006/main" flipV="1">
          <a:off x="4130467" y="2848598"/>
          <a:ext cx="8902" cy="186939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tx1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A5E5D-2E30-4735-BEFF-28C9824D7118}" type="datetimeFigureOut">
              <a:rPr lang="en-US" smtClean="0"/>
              <a:pPr/>
              <a:t>12/14/2017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6B7521-84D1-485F-8D47-01E039A28BD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70922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Updated 1252013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17155-B472-4265-BBBA-A8C8614223C1}" type="slidenum">
              <a:rPr lang="en-US" altLang="en-US" smtClean="0"/>
              <a:pPr/>
              <a:t>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301040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0495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Go over path from A to B to C to D.</a:t>
            </a:r>
          </a:p>
          <a:p>
            <a:r>
              <a:rPr lang="en-US" dirty="0" smtClean="0"/>
              <a:t>More peak shift coming up in utility presentations.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71439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376612-6C2A-453C-9CA7-DD9F07694DA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FD19BA-28EC-4FB6-A292-5C47B1902E1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B25754-A986-4EF7-978C-8E1C1ED0208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DC0BA2-85C5-4CBD-BC0C-5E625889F30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276765-46C1-4DF9-83D7-6EEB524917C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4716B0-513C-4E75-88BD-08D73CD32E2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6613B0-01AD-4D24-AD8D-55118E034AA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6D879D-007C-448A-9644-09D10AF37BC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A6591F-30F5-48A4-BB0D-35729A49C10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FEA39A-D914-4B13-B8FC-531110AF576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914400"/>
            <a:ext cx="1943100" cy="5181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914400"/>
            <a:ext cx="5676900" cy="51816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610B2F-CF4D-4557-8A90-C14EEB2FBB9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914400"/>
            <a:ext cx="7772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6D7C713-FEA3-4B87-A75A-0170804F599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457200" y="304800"/>
            <a:ext cx="8305800" cy="5943600"/>
          </a:xfrm>
          <a:prstGeom prst="rect">
            <a:avLst/>
          </a:prstGeom>
          <a:noFill/>
          <a:ln w="76200">
            <a:solidFill>
              <a:srgbClr val="00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457200" y="304800"/>
            <a:ext cx="8305800" cy="533400"/>
          </a:xfrm>
          <a:prstGeom prst="rect">
            <a:avLst/>
          </a:prstGeom>
          <a:solidFill>
            <a:srgbClr val="0000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>
              <a:defRPr/>
            </a:pPr>
            <a:endParaRPr lang="en-US" altLang="en-US" dirty="0"/>
          </a:p>
        </p:txBody>
      </p:sp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457200" y="381000"/>
            <a:ext cx="8229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99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en-US" sz="1800" b="1" dirty="0">
                <a:solidFill>
                  <a:schemeClr val="bg1"/>
                </a:solidFill>
                <a:latin typeface="Arial" charset="0"/>
              </a:rPr>
              <a:t>California Energy Commission</a:t>
            </a:r>
            <a:endParaRPr lang="en-US" altLang="en-US" dirty="0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1219200" y="228600"/>
            <a:ext cx="76200" cy="609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dirty="0"/>
          </a:p>
        </p:txBody>
      </p:sp>
      <p:pic>
        <p:nvPicPr>
          <p:cNvPr id="1036" name="Picture 1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04800" y="161925"/>
            <a:ext cx="914400" cy="8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990600"/>
            <a:ext cx="8153400" cy="1219200"/>
          </a:xfrm>
        </p:spPr>
        <p:txBody>
          <a:bodyPr/>
          <a:lstStyle/>
          <a:p>
            <a:r>
              <a:rPr lang="en-US" sz="4400" dirty="0">
                <a:latin typeface="Arial" charset="0"/>
              </a:rPr>
              <a:t> </a:t>
            </a:r>
            <a:r>
              <a:rPr lang="en-US" dirty="0">
                <a:latin typeface="Arial" charset="0"/>
              </a:rPr>
              <a:t>Hourly Load Forecasts and Peak Shift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066800" y="2667000"/>
            <a:ext cx="7086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ctr" eaLnBrk="1" hangingPunct="1">
              <a:spcBef>
                <a:spcPct val="20000"/>
              </a:spcBef>
              <a:buSzPct val="75000"/>
              <a:defRPr/>
            </a:pPr>
            <a:r>
              <a:rPr lang="en-US" sz="2800" b="1" kern="0" dirty="0">
                <a:latin typeface="Arial" panose="020B0604020202020204" pitchFamily="34" charset="0"/>
                <a:cs typeface="Arial" panose="020B0604020202020204" pitchFamily="34" charset="0"/>
              </a:rPr>
              <a:t>IEPR Workshop</a:t>
            </a:r>
          </a:p>
          <a:p>
            <a:pPr marL="342900" lvl="0" indent="-342900" algn="ctr" eaLnBrk="1" hangingPunct="1">
              <a:spcBef>
                <a:spcPct val="20000"/>
              </a:spcBef>
              <a:buSzPct val="75000"/>
              <a:defRPr/>
            </a:pPr>
            <a:r>
              <a:rPr lang="en-US" sz="2000" kern="0" dirty="0">
                <a:latin typeface="Arial" panose="020B0604020202020204" pitchFamily="34" charset="0"/>
                <a:cs typeface="Arial" panose="020B0604020202020204" pitchFamily="34" charset="0"/>
              </a:rPr>
              <a:t>December 15, 2017</a:t>
            </a:r>
          </a:p>
          <a:p>
            <a:pPr marL="342900" lvl="0" indent="-342900" algn="ctr" eaLnBrk="1" hangingPunct="1">
              <a:spcBef>
                <a:spcPct val="20000"/>
              </a:spcBef>
              <a:buSzPct val="75000"/>
              <a:defRPr/>
            </a:pPr>
            <a:endParaRPr lang="en-US" sz="2000" kern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ctr" eaLnBrk="1" hangingPunct="1">
              <a:spcBef>
                <a:spcPct val="20000"/>
              </a:spcBef>
              <a:buSzPct val="75000"/>
              <a:defRPr/>
            </a:pPr>
            <a:r>
              <a:rPr lang="en-US" sz="2000" kern="0" dirty="0">
                <a:latin typeface="Arial" panose="020B0604020202020204" pitchFamily="34" charset="0"/>
                <a:cs typeface="Arial" panose="020B0604020202020204" pitchFamily="34" charset="0"/>
              </a:rPr>
              <a:t>Chris </a:t>
            </a:r>
            <a:r>
              <a:rPr lang="en-US" sz="2000" kern="0" dirty="0" err="1">
                <a:latin typeface="Arial" panose="020B0604020202020204" pitchFamily="34" charset="0"/>
                <a:cs typeface="Arial" panose="020B0604020202020204" pitchFamily="34" charset="0"/>
              </a:rPr>
              <a:t>Kavalec</a:t>
            </a:r>
            <a:r>
              <a:rPr lang="en-US" sz="2000" kern="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2000" kern="0" dirty="0" err="1">
                <a:latin typeface="Arial" panose="020B0604020202020204" pitchFamily="34" charset="0"/>
                <a:cs typeface="Arial" panose="020B0604020202020204" pitchFamily="34" charset="0"/>
              </a:rPr>
              <a:t>Ravinderpal</a:t>
            </a:r>
            <a:r>
              <a:rPr lang="en-US" sz="2000" kern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kern="0" dirty="0" err="1">
                <a:latin typeface="Arial" panose="020B0604020202020204" pitchFamily="34" charset="0"/>
                <a:cs typeface="Arial" panose="020B0604020202020204" pitchFamily="34" charset="0"/>
              </a:rPr>
              <a:t>Vaid</a:t>
            </a:r>
            <a:r>
              <a:rPr lang="en-US" sz="2000" kern="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kern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kern="0" dirty="0">
                <a:latin typeface="Arial" panose="020B0604020202020204" pitchFamily="34" charset="0"/>
                <a:cs typeface="Arial" panose="020B0604020202020204" pitchFamily="34" charset="0"/>
              </a:rPr>
              <a:t>Energy Assessments Division</a:t>
            </a:r>
          </a:p>
          <a:p>
            <a:pPr marL="342900" lvl="0" indent="-342900" algn="ctr" eaLnBrk="1" hangingPunct="1">
              <a:spcBef>
                <a:spcPct val="20000"/>
              </a:spcBef>
              <a:buSzPct val="75000"/>
              <a:defRPr/>
            </a:pPr>
            <a:r>
              <a:rPr lang="en-US" sz="2000" kern="0" dirty="0">
                <a:latin typeface="Arial" panose="020B0604020202020204" pitchFamily="34" charset="0"/>
                <a:cs typeface="Arial" panose="020B0604020202020204" pitchFamily="34" charset="0"/>
              </a:rPr>
              <a:t>Chris.Kavalec@energy.ca.gov / 916-654-5184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</a:t>
            </a:fld>
            <a:endParaRPr lang="en-US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066800"/>
          </a:xfrm>
        </p:spPr>
        <p:txBody>
          <a:bodyPr/>
          <a:lstStyle/>
          <a:p>
            <a:r>
              <a:rPr lang="en-US" dirty="0"/>
              <a:t>Background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05000"/>
            <a:ext cx="7543800" cy="4191000"/>
          </a:xfrm>
        </p:spPr>
        <p:txBody>
          <a:bodyPr anchor="ctr"/>
          <a:lstStyle/>
          <a:p>
            <a:endParaRPr lang="en-US" sz="2600" dirty="0">
              <a:latin typeface="Cambria" pitchFamily="18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Energy Commission long-term demand forecasts currently done at annual level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Long-term projections at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hourly level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increasingly important for demand analysis and resource planning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 addition to peak hour, analysis of “ramp-up” period and mid-day loads important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Demand-side factors, including PV and EVs, likely to shift the peak hour </a:t>
            </a:r>
          </a:p>
          <a:p>
            <a:pPr>
              <a:buFont typeface="Wingdings" pitchFamily="2" charset="2"/>
              <a:buChar char="§"/>
            </a:pPr>
            <a:endParaRPr lang="en-US" dirty="0"/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29358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143000"/>
          </a:xfrm>
        </p:spPr>
        <p:txBody>
          <a:bodyPr/>
          <a:lstStyle/>
          <a:p>
            <a:r>
              <a:rPr lang="en-US" dirty="0"/>
              <a:t>Goals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05000"/>
            <a:ext cx="7772400" cy="4191000"/>
          </a:xfrm>
        </p:spPr>
        <p:txBody>
          <a:bodyPr/>
          <a:lstStyle/>
          <a:p>
            <a:r>
              <a:rPr lang="en-US" dirty="0" smtClean="0"/>
              <a:t>Develop </a:t>
            </a:r>
            <a:r>
              <a:rPr lang="en-US" dirty="0"/>
              <a:t>model to project 8760 hourly loads 10 years out for a specified geography</a:t>
            </a:r>
          </a:p>
          <a:p>
            <a:r>
              <a:rPr lang="en-US" dirty="0"/>
              <a:t>Develop “business as usual” projections that account for economic and demographic changes, changes in sector shares, and other factors</a:t>
            </a:r>
          </a:p>
          <a:p>
            <a:r>
              <a:rPr lang="en-US" dirty="0"/>
              <a:t>Adjust business as usual projections to account for increasing amounts of PV and EVs, along with AAEE, DR, and TOU pricing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3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758102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219200"/>
          </a:xfrm>
        </p:spPr>
        <p:txBody>
          <a:bodyPr/>
          <a:lstStyle/>
          <a:p>
            <a:r>
              <a:rPr lang="en-US" dirty="0"/>
              <a:t>Model Estimation and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209800"/>
            <a:ext cx="7772400" cy="3886200"/>
          </a:xfrm>
        </p:spPr>
        <p:txBody>
          <a:bodyPr/>
          <a:lstStyle/>
          <a:p>
            <a:r>
              <a:rPr lang="en-US" sz="3200" dirty="0"/>
              <a:t>First version relies on system level hourly data (e.g. CAISO EMS data) to project hourly loads</a:t>
            </a:r>
          </a:p>
          <a:p>
            <a:r>
              <a:rPr lang="en-US" sz="3200" dirty="0"/>
              <a:t>Later versions for future forecasts would use AMI data to estimate individual models by sector as well as by more granular geography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4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807256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219200"/>
          </a:xfrm>
        </p:spPr>
        <p:txBody>
          <a:bodyPr/>
          <a:lstStyle/>
          <a:p>
            <a:r>
              <a:rPr lang="en-US" dirty="0"/>
              <a:t>Hourly Load Model Estimation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077200" cy="41910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Estimate ratio of hourly load to annual average load  for each hour (24 regressions for each TAC) as a function of weather, day of the week, weekend/holiday, month, using hourly data by TAC for 2006-2016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L</a:t>
            </a:r>
            <a:r>
              <a:rPr lang="en-US" sz="1800" dirty="0" err="1"/>
              <a:t>i,d</a:t>
            </a:r>
            <a:r>
              <a:rPr lang="en-US" sz="1800" dirty="0"/>
              <a:t> </a:t>
            </a:r>
            <a:r>
              <a:rPr lang="en-US" dirty="0"/>
              <a:t>/</a:t>
            </a:r>
            <a:r>
              <a:rPr lang="en-US" i="1" dirty="0"/>
              <a:t>L</a:t>
            </a:r>
            <a:r>
              <a:rPr lang="en-US" sz="1800" dirty="0"/>
              <a:t>y</a:t>
            </a:r>
            <a:r>
              <a:rPr lang="en-US" dirty="0"/>
              <a:t> = f(g(t), </a:t>
            </a:r>
            <a:r>
              <a:rPr lang="en-US" dirty="0" err="1"/>
              <a:t>dow</a:t>
            </a:r>
            <a:r>
              <a:rPr lang="en-US" sz="1800" dirty="0" err="1"/>
              <a:t>d</a:t>
            </a:r>
            <a:r>
              <a:rPr lang="en-US" dirty="0"/>
              <a:t>, </a:t>
            </a:r>
            <a:r>
              <a:rPr lang="en-US" dirty="0" err="1"/>
              <a:t>wkhol</a:t>
            </a:r>
            <a:r>
              <a:rPr lang="en-US" sz="1800" dirty="0" err="1"/>
              <a:t>d</a:t>
            </a:r>
            <a:r>
              <a:rPr lang="en-US" dirty="0"/>
              <a:t>, </a:t>
            </a:r>
            <a:r>
              <a:rPr lang="en-US" dirty="0" err="1"/>
              <a:t>month</a:t>
            </a:r>
            <a:r>
              <a:rPr lang="en-US" sz="1800" dirty="0" err="1"/>
              <a:t>d</a:t>
            </a:r>
            <a:r>
              <a:rPr lang="en-US" dirty="0"/>
              <a:t>, 	</a:t>
            </a:r>
            <a:r>
              <a:rPr lang="en-US" dirty="0" err="1"/>
              <a:t>constant</a:t>
            </a:r>
            <a:r>
              <a:rPr lang="en-US" sz="1800" dirty="0" err="1"/>
              <a:t>i</a:t>
            </a:r>
            <a:r>
              <a:rPr lang="en-US" dirty="0"/>
              <a:t>)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i</a:t>
            </a:r>
            <a:r>
              <a:rPr lang="en-US" dirty="0"/>
              <a:t>=1,24 d=1,365, y=1,11, g(t)=weather 	(temperatures, dew point and cloud cover)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5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66501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Implementing Hourly Load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Apply estimated ratios to annual forecast consumption load (load served by utilities plus PV energy minus EV load)</a:t>
            </a:r>
          </a:p>
          <a:p>
            <a:pPr lvl="1"/>
            <a:r>
              <a:rPr lang="en-US" dirty="0"/>
              <a:t>Annual load forecast accounts for economic/demographic growth and other changes</a:t>
            </a:r>
          </a:p>
          <a:p>
            <a:r>
              <a:rPr lang="en-US" dirty="0"/>
              <a:t>Adjust consumption load using EV charging profiles, PV generation profiles, residential  TOU hourly impacts, and hourly </a:t>
            </a:r>
            <a:r>
              <a:rPr lang="en-US" dirty="0" smtClean="0"/>
              <a:t>AAEE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6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807135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Hourly Profiles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EV charging profiles developed by Idaho National Lab and LBNL</a:t>
            </a:r>
          </a:p>
          <a:p>
            <a:pPr lvl="1"/>
            <a:r>
              <a:rPr lang="en-US" dirty="0"/>
              <a:t>Profiles applied to annual EV forecast</a:t>
            </a:r>
          </a:p>
          <a:p>
            <a:pPr lvl="1"/>
            <a:r>
              <a:rPr lang="en-US" dirty="0"/>
              <a:t>Developed using varying assumptions for TOU coverage (0%, 63%, and 83%)</a:t>
            </a:r>
          </a:p>
          <a:p>
            <a:r>
              <a:rPr lang="en-US" dirty="0"/>
              <a:t>PV generation profiles from CSI data</a:t>
            </a:r>
          </a:p>
          <a:p>
            <a:r>
              <a:rPr lang="en-US" dirty="0"/>
              <a:t>Residential TOU in upcoming presentation</a:t>
            </a:r>
          </a:p>
          <a:p>
            <a:r>
              <a:rPr lang="en-US" dirty="0"/>
              <a:t>AAEE profiles “under construction”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7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666681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066800"/>
          </a:xfrm>
        </p:spPr>
        <p:txBody>
          <a:bodyPr/>
          <a:lstStyle/>
          <a:p>
            <a:r>
              <a:rPr lang="en-US" dirty="0"/>
              <a:t>Average Weather Year Required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33600"/>
            <a:ext cx="7772400" cy="3962400"/>
          </a:xfrm>
        </p:spPr>
        <p:txBody>
          <a:bodyPr/>
          <a:lstStyle/>
          <a:p>
            <a:r>
              <a:rPr lang="en-US" sz="2200" dirty="0"/>
              <a:t>Simulate 17 years using hourly weather and calendar effects assuming 7 different calendars (17 x 7 = 149 simulations for each hour)</a:t>
            </a:r>
          </a:p>
          <a:p>
            <a:r>
              <a:rPr lang="en-US" sz="2200" dirty="0"/>
              <a:t>Take highest hourly ratio for each simulation, rank, and select median—this becomes weather-normalized peak ratio</a:t>
            </a:r>
          </a:p>
          <a:p>
            <a:pPr lvl="1"/>
            <a:r>
              <a:rPr lang="en-US" sz="2000" dirty="0"/>
              <a:t>Similarly for 2</a:t>
            </a:r>
            <a:r>
              <a:rPr lang="en-US" sz="2000" baseline="30000" dirty="0"/>
              <a:t>nd</a:t>
            </a:r>
            <a:r>
              <a:rPr lang="en-US" sz="2000" dirty="0"/>
              <a:t> highest hourly load, etc., through 8760 hours</a:t>
            </a:r>
          </a:p>
          <a:p>
            <a:r>
              <a:rPr lang="en-US" sz="2400" dirty="0"/>
              <a:t>Assign ratios to actual day and hour using “average” weather year in terms of CDD and HDD</a:t>
            </a:r>
          </a:p>
          <a:p>
            <a:pPr lvl="1"/>
            <a:r>
              <a:rPr lang="en-US" sz="2000" dirty="0"/>
              <a:t>2009 for SCE and SDG&amp;E, 2012 for PG&amp;E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8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550095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Example of Projected Hourly Consumption Loads: PG&amp;E in 2030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9</a:t>
            </a:fld>
            <a:endParaRPr lang="en-US" alt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982951"/>
            <a:ext cx="7772400" cy="4111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93022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Example of Peak Shift: SCE Peak Day in 2030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10</a:t>
            </a:fld>
            <a:endParaRPr lang="en-US" altLang="en-US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</p:nvPr>
        </p:nvGraphicFramePr>
        <p:xfrm>
          <a:off x="685800" y="1981200"/>
          <a:ext cx="77724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1338531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Limitations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752600"/>
            <a:ext cx="7772400" cy="4343400"/>
          </a:xfrm>
        </p:spPr>
        <p:txBody>
          <a:bodyPr/>
          <a:lstStyle/>
          <a:p>
            <a:r>
              <a:rPr lang="en-US" dirty="0" smtClean="0"/>
              <a:t>Not accounting for climate change at hourly level</a:t>
            </a:r>
            <a:endParaRPr lang="en-US" dirty="0"/>
          </a:p>
          <a:p>
            <a:r>
              <a:rPr lang="en-US" dirty="0" smtClean="0"/>
              <a:t>Need updated PV profiles</a:t>
            </a:r>
            <a:endParaRPr lang="en-US" dirty="0"/>
          </a:p>
          <a:p>
            <a:r>
              <a:rPr lang="en-US" dirty="0" smtClean="0"/>
              <a:t>EV shapes based on relatively small sample</a:t>
            </a:r>
            <a:endParaRPr lang="en-US" dirty="0"/>
          </a:p>
          <a:p>
            <a:r>
              <a:rPr lang="en-US" dirty="0" smtClean="0"/>
              <a:t>System level analysis—sector and more disaggregated geographic level would improve accuracy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217500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4572000"/>
          </a:xfrm>
        </p:spPr>
        <p:txBody>
          <a:bodyPr/>
          <a:lstStyle/>
          <a:p>
            <a:r>
              <a:rPr lang="en-US" sz="4000" dirty="0"/>
              <a:t>Questions/Comments?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812877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17-IEPR-03</Docket_x0020_Number>
    <TaxCatchAll xmlns="8eef3743-c7b3-4cbe-8837-b6e805be353c">
      <Value>8</Value>
      <Value>6</Value>
      <Value>61</Value>
      <Value>3</Value>
      <Value>154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2017-12-15 Workshop</TermName>
          <TermId xmlns="http://schemas.microsoft.com/office/infopath/2007/PartnerControls">5c44ed5c-9250-4902-8e97-658c9e0e4fa4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Z5JXHV6S7NA6-3-113768</_dlc_DocId>
    <_dlc_DocIdUrl xmlns="8eef3743-c7b3-4cbe-8837-b6e805be353c">
      <Url>http://efilingspinternal/_layouts/DocIdRedir.aspx?ID=Z5JXHV6S7NA6-3-113768</Url>
      <Description>Z5JXHV6S7NA6-3-113768</Description>
    </_dlc_DocIdUrl>
  </documentManagement>
</p:properti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2139392-617E-4A89-BB39-24D705F7C52E}"/>
</file>

<file path=customXml/itemProps2.xml><?xml version="1.0" encoding="utf-8"?>
<ds:datastoreItem xmlns:ds="http://schemas.openxmlformats.org/officeDocument/2006/customXml" ds:itemID="{79C07F44-98AD-4DC7-B5B0-723DFCE9B924}"/>
</file>

<file path=customXml/itemProps3.xml><?xml version="1.0" encoding="utf-8"?>
<ds:datastoreItem xmlns:ds="http://schemas.openxmlformats.org/officeDocument/2006/customXml" ds:itemID="{D4D2DA05-92A6-4C86-B5EE-C7363D486D35}"/>
</file>

<file path=customXml/itemProps4.xml><?xml version="1.0" encoding="utf-8"?>
<ds:datastoreItem xmlns:ds="http://schemas.openxmlformats.org/officeDocument/2006/customXml" ds:itemID="{50DBD3C3-1CC8-40E2-9746-B761DAB0A474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2687</TotalTime>
  <Words>515</Words>
  <Application>Microsoft Office PowerPoint</Application>
  <PresentationFormat>On-screen Show (4:3)</PresentationFormat>
  <Paragraphs>75</Paragraphs>
  <Slides>12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 Hourly Load Forecasts and Peak Shift</vt:lpstr>
      <vt:lpstr>Background</vt:lpstr>
      <vt:lpstr>Goals</vt:lpstr>
      <vt:lpstr>Model Estimation and Data</vt:lpstr>
      <vt:lpstr>Hourly Load Model Estimation</vt:lpstr>
      <vt:lpstr>Implementing Hourly Load Model</vt:lpstr>
      <vt:lpstr>Hourly Profiles</vt:lpstr>
      <vt:lpstr>Average Weather Year Required</vt:lpstr>
      <vt:lpstr>Example of Projected Hourly Consumption Loads: PG&amp;E in 2030</vt:lpstr>
      <vt:lpstr>Example of Peak Shift: SCE Peak Day in 2030</vt:lpstr>
      <vt:lpstr>Limitations</vt:lpstr>
      <vt:lpstr>Questions/Comments?</vt:lpstr>
    </vt:vector>
  </TitlesOfParts>
  <Company>CA Energy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Hourly Load Forecasts and Peak Shift</dc:title>
  <dc:creator>State of California</dc:creator>
  <cp:lastModifiedBy>Bender, Sylvia</cp:lastModifiedBy>
  <cp:revision>300</cp:revision>
  <cp:lastPrinted>2003-05-22T21:33:00Z</cp:lastPrinted>
  <dcterms:created xsi:type="dcterms:W3CDTF">2003-05-22T16:57:46Z</dcterms:created>
  <dcterms:modified xsi:type="dcterms:W3CDTF">2017-12-14T19:02:43Z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7f3186fb-c6f6-4ca9-b8e0-eb9409b76c87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http://efilingspinternal/PendingDocuments/17-IEPR-03/20171214T135602_Hourly_Load_Forecasts_and_Peak_Shift.pptx</vt:lpwstr>
  </property>
  <property fmtid="{D5CDD505-2E9C-101B-9397-08002B2CF9AE}" pid="6" name="Subject Areas">
    <vt:lpwstr>154;#IEPR 2017-12-15 Workshop|5c44ed5c-9250-4902-8e97-658c9e0e4fa4;#61;#IEPR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412100</vt:r8>
  </property>
  <property fmtid="{D5CDD505-2E9C-101B-9397-08002B2CF9AE}" pid="10" name="xd_ProgID">
    <vt:lpwstr/>
  </property>
  <property fmtid="{D5CDD505-2E9C-101B-9397-08002B2CF9AE}" pid="11" name="_SourceUrl">
    <vt:lpwstr/>
  </property>
  <property fmtid="{D5CDD505-2E9C-101B-9397-08002B2CF9AE}" pid="12" name="_SharedFileIndex">
    <vt:lpwstr/>
  </property>
  <property fmtid="{D5CDD505-2E9C-101B-9397-08002B2CF9AE}" pid="13" name="TemplateUrl">
    <vt:lpwstr/>
  </property>
  <property fmtid="{D5CDD505-2E9C-101B-9397-08002B2CF9AE}" pid="14" name="Document Type">
    <vt:lpwstr>3;#Document|f3c81208-9d0f-49cc-afc5-e227f36ec0e7</vt:lpwstr>
  </property>
</Properties>
</file>