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slides/slide11.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presentation.xml" ContentType="application/vnd.openxmlformats-officedocument.presentationml.presentation.main+xml"/>
  <Override PartName="/ppt/slides/slide10.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notesSlides/notesSlide11.xml" ContentType="application/vnd.openxmlformats-officedocument.presentationml.notesSlide+xml"/>
  <Override PartName="/ppt/notesSlides/notesSlide8.xml" ContentType="application/vnd.openxmlformats-officedocument.presentationml.notesSlide+xml"/>
  <Override PartName="/ppt/slideMasters/slideMaster6.xml" ContentType="application/vnd.openxmlformats-officedocument.presentationml.slideMaster+xml"/>
  <Override PartName="/ppt/slideMasters/slideMaster5.xml" ContentType="application/vnd.openxmlformats-officedocument.presentationml.slideMaster+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notesSlides/notesSlide12.xml" ContentType="application/vnd.openxmlformats-officedocument.presentationml.notesSlide+xml"/>
  <Override PartName="/ppt/notesSlides/notesSlide9.xml" ContentType="application/vnd.openxmlformats-officedocument.presentationml.notesSlide+xml"/>
  <Override PartName="/ppt/notesSlides/notesSlide13.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Layouts/slideLayout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41.xml" ContentType="application/vnd.openxmlformats-officedocument.presentationml.slideLayout+xml"/>
  <Override PartName="/ppt/slideLayouts/slideLayout40.xml" ContentType="application/vnd.openxmlformats-officedocument.presentationml.slideLayout+xml"/>
  <Override PartName="/ppt/slideLayouts/slideLayout39.xml" ContentType="application/vnd.openxmlformats-officedocument.presentationml.slideLayout+xml"/>
  <Override PartName="/ppt/slideLayouts/slideLayout38.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notesSlides/notesSlide6.xml" ContentType="application/vnd.openxmlformats-officedocument.presentationml.notesSlide+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42.xml" ContentType="application/vnd.openxmlformats-officedocument.presentationml.slideLayout+xml"/>
  <Override PartName="/ppt/slideLayouts/slideLayout34.xml" ContentType="application/vnd.openxmlformats-officedocument.presentationml.slideLayout+xml"/>
  <Override PartName="/ppt/slideLayouts/slideLayout44.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49.xml" ContentType="application/vnd.openxmlformats-officedocument.presentationml.slideLayout+xml"/>
  <Override PartName="/ppt/slideLayouts/slideLayout43.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8.xml" ContentType="application/vnd.openxmlformats-officedocument.presentationml.slideLayout+xml"/>
  <Override PartName="/ppt/slideLayouts/slideLayout4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charts/chart1.xml" ContentType="application/vnd.openxmlformats-officedocument.drawingml.chart+xml"/>
  <Override PartName="/ppt/theme/themeOverride1.xml" ContentType="application/vnd.openxmlformats-officedocument.themeOverride+xml"/>
  <Override PartName="/ppt/theme/theme2.xml" ContentType="application/vnd.openxmlformats-officedocument.theme+xml"/>
  <Override PartName="/ppt/theme/theme7.xml" ContentType="application/vnd.openxmlformats-officedocument.theme+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ppt/tags/tag1.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Override PartName="/docProps/app.xml" ContentType="application/vnd.openxmlformats-officedocument.extended-properties+xml"/>
  <Override PartName="/customXml/itemProps1.xml" ContentType="application/vnd.openxmlformats-officedocument.customXml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95" r:id="rId5"/>
    <p:sldMasterId id="2147483772" r:id="rId6"/>
    <p:sldMasterId id="2147483774" r:id="rId7"/>
    <p:sldMasterId id="2147483778" r:id="rId8"/>
    <p:sldMasterId id="2147483801" r:id="rId9"/>
  </p:sldMasterIdLst>
  <p:notesMasterIdLst>
    <p:notesMasterId r:id="rId25"/>
  </p:notesMasterIdLst>
  <p:sldIdLst>
    <p:sldId id="307" r:id="rId10"/>
    <p:sldId id="331" r:id="rId11"/>
    <p:sldId id="305" r:id="rId12"/>
    <p:sldId id="337" r:id="rId13"/>
    <p:sldId id="338" r:id="rId14"/>
    <p:sldId id="339" r:id="rId15"/>
    <p:sldId id="341" r:id="rId16"/>
    <p:sldId id="308" r:id="rId17"/>
    <p:sldId id="310" r:id="rId18"/>
    <p:sldId id="290" r:id="rId19"/>
    <p:sldId id="332" r:id="rId20"/>
    <p:sldId id="333" r:id="rId21"/>
    <p:sldId id="344" r:id="rId22"/>
    <p:sldId id="342" r:id="rId23"/>
    <p:sldId id="315" r:id="rId24"/>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1395748-BA33-4FA6-B558-7477CD7F304C}">
          <p14:sldIdLst>
            <p14:sldId id="307"/>
            <p14:sldId id="331"/>
            <p14:sldId id="305"/>
            <p14:sldId id="337"/>
            <p14:sldId id="338"/>
            <p14:sldId id="339"/>
            <p14:sldId id="341"/>
            <p14:sldId id="308"/>
            <p14:sldId id="310"/>
            <p14:sldId id="290"/>
            <p14:sldId id="332"/>
            <p14:sldId id="333"/>
            <p14:sldId id="344"/>
            <p14:sldId id="342"/>
            <p14:sldId id="315"/>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5255" autoAdjust="0"/>
  </p:normalViewPr>
  <p:slideViewPr>
    <p:cSldViewPr>
      <p:cViewPr>
        <p:scale>
          <a:sx n="60" d="100"/>
          <a:sy n="60" d="100"/>
        </p:scale>
        <p:origin x="-1104" y="-14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2.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theme" Target="theme/theme1.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viewProps" Target="viewProps.xml"/><Relationship Id="rId30" Type="http://schemas.openxmlformats.org/officeDocument/2006/relationships/customXml" Target="../customXml/item4.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4736628125870127"/>
          <c:y val="2.8180304086119688E-2"/>
          <c:w val="0.60996649920121659"/>
          <c:h val="0.85960853117153058"/>
        </c:manualLayout>
      </c:layout>
      <c:lineChart>
        <c:grouping val="standard"/>
        <c:varyColors val="0"/>
        <c:ser>
          <c:idx val="4"/>
          <c:order val="0"/>
          <c:tx>
            <c:strRef>
              <c:f>Sheet1!$F$1</c:f>
              <c:strCache>
                <c:ptCount val="1"/>
                <c:pt idx="0">
                  <c:v>ENERGY STAR 5.3 Baseline</c:v>
                </c:pt>
              </c:strCache>
            </c:strRef>
          </c:tx>
          <c:spPr>
            <a:ln>
              <a:solidFill>
                <a:schemeClr val="accent1"/>
              </a:solidFill>
              <a:prstDash val="sysDot"/>
            </a:ln>
          </c:spPr>
          <c:marker>
            <c:symbol val="none"/>
          </c:marker>
          <c:cat>
            <c:numRef>
              <c:f>Sheet1!$A$2:$A$13</c:f>
              <c:numCache>
                <c:formatCode>General</c:formatCode>
                <c:ptCount val="12"/>
                <c:pt idx="0">
                  <c:v>2009</c:v>
                </c:pt>
                <c:pt idx="1">
                  <c:v>2010</c:v>
                </c:pt>
                <c:pt idx="2">
                  <c:v>2011</c:v>
                </c:pt>
                <c:pt idx="3">
                  <c:v>2012</c:v>
                </c:pt>
                <c:pt idx="4">
                  <c:v>2013</c:v>
                </c:pt>
                <c:pt idx="5">
                  <c:v>2014</c:v>
                </c:pt>
                <c:pt idx="6">
                  <c:v>2015</c:v>
                </c:pt>
                <c:pt idx="7">
                  <c:v>2016</c:v>
                </c:pt>
                <c:pt idx="8">
                  <c:v>2017</c:v>
                </c:pt>
                <c:pt idx="9">
                  <c:v>2018</c:v>
                </c:pt>
                <c:pt idx="10">
                  <c:v>2019</c:v>
                </c:pt>
                <c:pt idx="11">
                  <c:v>2020</c:v>
                </c:pt>
              </c:numCache>
            </c:numRef>
          </c:cat>
          <c:val>
            <c:numRef>
              <c:f>Sheet1!$F$2:$F$13</c:f>
              <c:numCache>
                <c:formatCode>0%</c:formatCode>
                <c:ptCount val="12"/>
                <c:pt idx="0">
                  <c:v>0</c:v>
                </c:pt>
                <c:pt idx="1">
                  <c:v>0.03</c:v>
                </c:pt>
                <c:pt idx="2">
                  <c:v>0.11</c:v>
                </c:pt>
                <c:pt idx="3">
                  <c:v>0.18</c:v>
                </c:pt>
                <c:pt idx="4">
                  <c:v>0.26</c:v>
                </c:pt>
                <c:pt idx="5">
                  <c:v>0.44</c:v>
                </c:pt>
                <c:pt idx="6">
                  <c:v>0.61</c:v>
                </c:pt>
                <c:pt idx="7">
                  <c:v>0.75</c:v>
                </c:pt>
                <c:pt idx="8">
                  <c:v>0.82</c:v>
                </c:pt>
                <c:pt idx="9">
                  <c:v>0.85</c:v>
                </c:pt>
                <c:pt idx="10">
                  <c:v>0.87</c:v>
                </c:pt>
                <c:pt idx="11">
                  <c:v>0.88</c:v>
                </c:pt>
              </c:numCache>
            </c:numRef>
          </c:val>
          <c:smooth val="0"/>
        </c:ser>
        <c:ser>
          <c:idx val="5"/>
          <c:order val="1"/>
          <c:tx>
            <c:strRef>
              <c:f>Sheet1!$G$1</c:f>
              <c:strCache>
                <c:ptCount val="1"/>
                <c:pt idx="0">
                  <c:v>ENERGY STAR 5.3 Regional</c:v>
                </c:pt>
              </c:strCache>
            </c:strRef>
          </c:tx>
          <c:spPr>
            <a:ln>
              <a:solidFill>
                <a:schemeClr val="accent1"/>
              </a:solidFill>
            </a:ln>
          </c:spPr>
          <c:marker>
            <c:symbol val="none"/>
          </c:marker>
          <c:cat>
            <c:numRef>
              <c:f>Sheet1!$A$2:$A$13</c:f>
              <c:numCache>
                <c:formatCode>General</c:formatCode>
                <c:ptCount val="12"/>
                <c:pt idx="0">
                  <c:v>2009</c:v>
                </c:pt>
                <c:pt idx="1">
                  <c:v>2010</c:v>
                </c:pt>
                <c:pt idx="2">
                  <c:v>2011</c:v>
                </c:pt>
                <c:pt idx="3">
                  <c:v>2012</c:v>
                </c:pt>
                <c:pt idx="4">
                  <c:v>2013</c:v>
                </c:pt>
                <c:pt idx="5">
                  <c:v>2014</c:v>
                </c:pt>
                <c:pt idx="6">
                  <c:v>2015</c:v>
                </c:pt>
                <c:pt idx="7">
                  <c:v>2016</c:v>
                </c:pt>
                <c:pt idx="8">
                  <c:v>2017</c:v>
                </c:pt>
                <c:pt idx="9">
                  <c:v>2018</c:v>
                </c:pt>
                <c:pt idx="10">
                  <c:v>2019</c:v>
                </c:pt>
                <c:pt idx="11">
                  <c:v>2020</c:v>
                </c:pt>
              </c:numCache>
            </c:numRef>
          </c:cat>
          <c:val>
            <c:numRef>
              <c:f>Sheet1!$G$2:$G$13</c:f>
              <c:numCache>
                <c:formatCode>0%</c:formatCode>
                <c:ptCount val="12"/>
                <c:pt idx="0">
                  <c:v>0.01</c:v>
                </c:pt>
                <c:pt idx="1">
                  <c:v>0.13</c:v>
                </c:pt>
                <c:pt idx="2">
                  <c:v>0.44</c:v>
                </c:pt>
                <c:pt idx="3">
                  <c:v>0.72</c:v>
                </c:pt>
                <c:pt idx="4">
                  <c:v>0.79</c:v>
                </c:pt>
                <c:pt idx="5">
                  <c:v>0.86</c:v>
                </c:pt>
                <c:pt idx="6">
                  <c:v>0.87</c:v>
                </c:pt>
                <c:pt idx="7">
                  <c:v>0.88</c:v>
                </c:pt>
                <c:pt idx="8">
                  <c:v>0.88</c:v>
                </c:pt>
                <c:pt idx="9">
                  <c:v>0.88</c:v>
                </c:pt>
                <c:pt idx="10">
                  <c:v>0.88</c:v>
                </c:pt>
                <c:pt idx="11">
                  <c:v>0.88</c:v>
                </c:pt>
              </c:numCache>
            </c:numRef>
          </c:val>
          <c:smooth val="0"/>
        </c:ser>
        <c:dLbls>
          <c:showLegendKey val="0"/>
          <c:showVal val="0"/>
          <c:showCatName val="0"/>
          <c:showSerName val="0"/>
          <c:showPercent val="0"/>
          <c:showBubbleSize val="0"/>
        </c:dLbls>
        <c:marker val="1"/>
        <c:smooth val="0"/>
        <c:axId val="101183488"/>
        <c:axId val="101185024"/>
      </c:lineChart>
      <c:catAx>
        <c:axId val="101183488"/>
        <c:scaling>
          <c:orientation val="minMax"/>
        </c:scaling>
        <c:delete val="0"/>
        <c:axPos val="b"/>
        <c:numFmt formatCode="General" sourceLinked="1"/>
        <c:majorTickMark val="out"/>
        <c:minorTickMark val="none"/>
        <c:tickLblPos val="nextTo"/>
        <c:txPr>
          <a:bodyPr rot="-1320000"/>
          <a:lstStyle/>
          <a:p>
            <a:pPr>
              <a:defRPr sz="1600"/>
            </a:pPr>
            <a:endParaRPr lang="en-US"/>
          </a:p>
        </c:txPr>
        <c:crossAx val="101185024"/>
        <c:crosses val="autoZero"/>
        <c:auto val="1"/>
        <c:lblAlgn val="ctr"/>
        <c:lblOffset val="100"/>
        <c:tickLblSkip val="2"/>
        <c:tickMarkSkip val="2"/>
        <c:noMultiLvlLbl val="0"/>
      </c:catAx>
      <c:valAx>
        <c:axId val="101185024"/>
        <c:scaling>
          <c:orientation val="minMax"/>
          <c:max val="1"/>
          <c:min val="0"/>
        </c:scaling>
        <c:delete val="0"/>
        <c:axPos val="l"/>
        <c:majorGridlines/>
        <c:numFmt formatCode="0%" sourceLinked="1"/>
        <c:majorTickMark val="out"/>
        <c:minorTickMark val="none"/>
        <c:tickLblPos val="nextTo"/>
        <c:txPr>
          <a:bodyPr/>
          <a:lstStyle/>
          <a:p>
            <a:pPr>
              <a:defRPr sz="1400"/>
            </a:pPr>
            <a:endParaRPr lang="en-US"/>
          </a:p>
        </c:txPr>
        <c:crossAx val="101183488"/>
        <c:crosses val="autoZero"/>
        <c:crossBetween val="between"/>
        <c:majorUnit val="0.1"/>
      </c:valAx>
    </c:plotArea>
    <c:legend>
      <c:legendPos val="r"/>
      <c:layout>
        <c:manualLayout>
          <c:xMode val="edge"/>
          <c:yMode val="edge"/>
          <c:x val="0.7729601653624959"/>
          <c:y val="0.36477043360205685"/>
          <c:w val="0.22545822506357427"/>
          <c:h val="0.21659284027969675"/>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6A2159F1-EBD5-43FA-AB30-97DB9A11C038}" type="datetimeFigureOut">
              <a:rPr lang="en-US" smtClean="0"/>
              <a:t>7/2/2015</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B3E7B88E-4F7F-4036-8DF1-8BD1B3449A82}" type="slidenum">
              <a:rPr lang="en-US" smtClean="0"/>
              <a:t>‹#›</a:t>
            </a:fld>
            <a:endParaRPr lang="en-US"/>
          </a:p>
        </p:txBody>
      </p:sp>
    </p:spTree>
    <p:extLst>
      <p:ext uri="{BB962C8B-B14F-4D97-AF65-F5344CB8AC3E}">
        <p14:creationId xmlns:p14="http://schemas.microsoft.com/office/powerpoint/2010/main" val="3238275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5F909E1-87BC-4FA3-BFD8-9955F2C85AD8}"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388497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58094" indent="-291574" eaLnBrk="0" hangingPunct="0">
              <a:defRPr sz="2400">
                <a:solidFill>
                  <a:schemeClr val="tx1"/>
                </a:solidFill>
                <a:latin typeface="Arial" charset="0"/>
                <a:ea typeface="ＭＳ Ｐゴシック" charset="0"/>
              </a:defRPr>
            </a:lvl2pPr>
            <a:lvl3pPr marL="1166298" indent="-233258" eaLnBrk="0" hangingPunct="0">
              <a:defRPr sz="2400">
                <a:solidFill>
                  <a:schemeClr val="tx1"/>
                </a:solidFill>
                <a:latin typeface="Arial" charset="0"/>
                <a:ea typeface="ＭＳ Ｐゴシック" charset="0"/>
              </a:defRPr>
            </a:lvl3pPr>
            <a:lvl4pPr marL="1632816" indent="-233258" eaLnBrk="0" hangingPunct="0">
              <a:defRPr sz="2400">
                <a:solidFill>
                  <a:schemeClr val="tx1"/>
                </a:solidFill>
                <a:latin typeface="Arial" charset="0"/>
                <a:ea typeface="ＭＳ Ｐゴシック" charset="0"/>
              </a:defRPr>
            </a:lvl4pPr>
            <a:lvl5pPr marL="2099336" indent="-233258" eaLnBrk="0" hangingPunct="0">
              <a:defRPr sz="2400">
                <a:solidFill>
                  <a:schemeClr val="tx1"/>
                </a:solidFill>
                <a:latin typeface="Arial" charset="0"/>
                <a:ea typeface="ＭＳ Ｐゴシック" charset="0"/>
              </a:defRPr>
            </a:lvl5pPr>
            <a:lvl6pPr marL="2565855" indent="-233258" eaLnBrk="0" fontAlgn="base" hangingPunct="0">
              <a:spcBef>
                <a:spcPct val="0"/>
              </a:spcBef>
              <a:spcAft>
                <a:spcPct val="0"/>
              </a:spcAft>
              <a:defRPr sz="2400">
                <a:solidFill>
                  <a:schemeClr val="tx1"/>
                </a:solidFill>
                <a:latin typeface="Arial" charset="0"/>
                <a:ea typeface="ＭＳ Ｐゴシック" charset="0"/>
              </a:defRPr>
            </a:lvl6pPr>
            <a:lvl7pPr marL="3032374" indent="-233258" eaLnBrk="0" fontAlgn="base" hangingPunct="0">
              <a:spcBef>
                <a:spcPct val="0"/>
              </a:spcBef>
              <a:spcAft>
                <a:spcPct val="0"/>
              </a:spcAft>
              <a:defRPr sz="2400">
                <a:solidFill>
                  <a:schemeClr val="tx1"/>
                </a:solidFill>
                <a:latin typeface="Arial" charset="0"/>
                <a:ea typeface="ＭＳ Ｐゴシック" charset="0"/>
              </a:defRPr>
            </a:lvl7pPr>
            <a:lvl8pPr marL="3498892" indent="-233258" eaLnBrk="0" fontAlgn="base" hangingPunct="0">
              <a:spcBef>
                <a:spcPct val="0"/>
              </a:spcBef>
              <a:spcAft>
                <a:spcPct val="0"/>
              </a:spcAft>
              <a:defRPr sz="2400">
                <a:solidFill>
                  <a:schemeClr val="tx1"/>
                </a:solidFill>
                <a:latin typeface="Arial" charset="0"/>
                <a:ea typeface="ＭＳ Ｐゴシック" charset="0"/>
              </a:defRPr>
            </a:lvl8pPr>
            <a:lvl9pPr marL="3965413" indent="-233258"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A9AFCB97-3769-5642-946D-9D3BD2EF8DAA}" type="slidenum">
              <a:rPr lang="en-US" sz="1200">
                <a:solidFill>
                  <a:prstClr val="black"/>
                </a:solidFill>
              </a:rPr>
              <a:pPr eaLnBrk="1" hangingPunct="1"/>
              <a:t>2</a:t>
            </a:fld>
            <a:endParaRPr lang="en-US" sz="1200">
              <a:solidFill>
                <a:prstClr val="black"/>
              </a:solidFill>
            </a:endParaRPr>
          </a:p>
        </p:txBody>
      </p:sp>
      <p:sp>
        <p:nvSpPr>
          <p:cNvPr id="2765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a:extLst>
            <a:ext uri="{FAA26D3D-D897-4be2-8F04-BA451C77F1D7}">
              <ma14:placeholderFlag xmlns:ma14="http://schemas.microsoft.com/office/mac/drawingml/2011/main" xmlns="" val="1"/>
            </a:ext>
          </a:extLst>
        </p:spPr>
      </p:sp>
      <p:sp>
        <p:nvSpPr>
          <p:cNvPr id="27651" name="Rectangle 3"/>
          <p:cNvSpPr>
            <a:spLocks noGrp="1" noChangeArrowheads="1"/>
          </p:cNvSpPr>
          <p:nvPr>
            <p:ph type="body" idx="1"/>
          </p:nvPr>
        </p:nvSpPr>
        <p:spPr bwMode="auto">
          <a:solidFill>
            <a:srgbClr val="FFFFFF"/>
          </a:solidFill>
          <a:ln>
            <a:noFill/>
            <a:miter lim="800000"/>
            <a:headEnd/>
            <a:tailEnd/>
          </a:ln>
          <a:extLst>
            <a:ext uri="{FAA26D3D-D897-4be2-8F04-BA451C77F1D7}">
              <ma14:placeholderFlag xmlns:ma14="http://schemas.microsoft.com/office/mac/drawingml/2011/main" xmlns="" val="1"/>
            </a:ext>
          </a:extLst>
        </p:spPr>
        <p:txBody>
          <a:bodyPr wrap="square" numCol="1" anchor="t" anchorCtr="0" compatLnSpc="1">
            <a:prstTxWarp prst="textNoShape">
              <a:avLst/>
            </a:prstTxWarp>
            <a:noAutofit/>
          </a:bodyPr>
          <a:lstStyle/>
          <a:p>
            <a:pPr defTabSz="933237">
              <a:defRPr/>
            </a:pPr>
            <a:r>
              <a:rPr lang="en-US" sz="1100" dirty="0">
                <a:solidFill>
                  <a:srgbClr val="000000"/>
                </a:solidFill>
                <a:latin typeface="+mn-lt"/>
                <a:cs typeface="Arial" panose="020B0604020202020204" pitchFamily="34" charset="0"/>
              </a:rPr>
              <a:t>To be successful, </a:t>
            </a:r>
            <a:r>
              <a:rPr lang="en-US" sz="1100" dirty="0" smtClean="0">
                <a:solidFill>
                  <a:srgbClr val="000000"/>
                </a:solidFill>
                <a:latin typeface="+mn-lt"/>
                <a:cs typeface="Arial" panose="020B0604020202020204" pitchFamily="34" charset="0"/>
              </a:rPr>
              <a:t>the alliance </a:t>
            </a:r>
            <a:r>
              <a:rPr lang="en-US" sz="1100" dirty="0">
                <a:solidFill>
                  <a:srgbClr val="000000"/>
                </a:solidFill>
                <a:latin typeface="+mn-lt"/>
                <a:cs typeface="Arial" panose="020B0604020202020204" pitchFamily="34" charset="0"/>
              </a:rPr>
              <a:t>had to overcome some initial obstacles: </a:t>
            </a:r>
          </a:p>
          <a:p>
            <a:pPr defTabSz="933237">
              <a:defRPr/>
            </a:pPr>
            <a:endParaRPr lang="en-US" sz="1100" dirty="0">
              <a:solidFill>
                <a:srgbClr val="000000"/>
              </a:solidFill>
              <a:latin typeface="+mn-lt"/>
              <a:cs typeface="Arial" panose="020B0604020202020204" pitchFamily="34" charset="0"/>
            </a:endParaRPr>
          </a:p>
          <a:p>
            <a:pPr marL="174982" indent="-174982" defTabSz="933237">
              <a:buFont typeface="Arial" panose="020B0604020202020204" pitchFamily="34" charset="0"/>
              <a:buChar char="•"/>
              <a:defRPr/>
            </a:pPr>
            <a:r>
              <a:rPr lang="en-US" sz="1100" dirty="0">
                <a:solidFill>
                  <a:srgbClr val="000000"/>
                </a:solidFill>
                <a:latin typeface="+mn-lt"/>
                <a:cs typeface="Arial" panose="020B0604020202020204" pitchFamily="34" charset="0"/>
              </a:rPr>
              <a:t>Utility regulators would have to agree that funds for the effort would be allowable utility expenses and would not become stranded assets. </a:t>
            </a:r>
          </a:p>
          <a:p>
            <a:pPr marL="174982" indent="-174982" defTabSz="933237">
              <a:buFont typeface="Arial" panose="020B0604020202020204" pitchFamily="34" charset="0"/>
              <a:buChar char="•"/>
              <a:defRPr/>
            </a:pPr>
            <a:r>
              <a:rPr lang="en-US" sz="1100" dirty="0">
                <a:solidFill>
                  <a:srgbClr val="000000"/>
                </a:solidFill>
                <a:latin typeface="+mn-lt"/>
                <a:cs typeface="Arial" panose="020B0604020202020204" pitchFamily="34" charset="0"/>
              </a:rPr>
              <a:t>The effort would need to operate in markets that crossed state and utility service territory boundaries, requiring uniform participation and equitable funding from all of the utilities in the four-state area. </a:t>
            </a:r>
          </a:p>
          <a:p>
            <a:pPr marL="174982" indent="-174982" defTabSz="933237">
              <a:buFont typeface="Arial" panose="020B0604020202020204" pitchFamily="34" charset="0"/>
              <a:buChar char="•"/>
              <a:defRPr/>
            </a:pPr>
            <a:r>
              <a:rPr lang="en-US" sz="1100" dirty="0">
                <a:solidFill>
                  <a:srgbClr val="000000"/>
                </a:solidFill>
                <a:latin typeface="+mn-lt"/>
                <a:cs typeface="Arial" panose="020B0604020202020204" pitchFamily="34" charset="0"/>
              </a:rPr>
              <a:t>With more than half the region served by self-governing utilities, the effort would have to be voluntarily funded by all the region’s utilities. </a:t>
            </a:r>
          </a:p>
          <a:p>
            <a:pPr marL="174982" indent="-174982" defTabSz="933237">
              <a:buFont typeface="Arial" panose="020B0604020202020204" pitchFamily="34" charset="0"/>
              <a:buChar char="•"/>
              <a:defRPr/>
            </a:pPr>
            <a:r>
              <a:rPr lang="en-US" sz="1100" dirty="0">
                <a:solidFill>
                  <a:srgbClr val="000000"/>
                </a:solidFill>
                <a:latin typeface="+mn-lt"/>
                <a:cs typeface="Arial" panose="020B0604020202020204" pitchFamily="34" charset="0"/>
              </a:rPr>
              <a:t>The work needed to be regularly evaluated. </a:t>
            </a:r>
          </a:p>
          <a:p>
            <a:pPr marL="174982" indent="-174982" defTabSz="933237">
              <a:buFont typeface="Arial" panose="020B0604020202020204" pitchFamily="34" charset="0"/>
              <a:buChar char="•"/>
              <a:defRPr/>
            </a:pPr>
            <a:r>
              <a:rPr lang="en-US" sz="1100" dirty="0">
                <a:solidFill>
                  <a:srgbClr val="000000"/>
                </a:solidFill>
                <a:latin typeface="+mn-lt"/>
                <a:cs typeface="Arial" panose="020B0604020202020204" pitchFamily="34" charset="0"/>
              </a:rPr>
              <a:t>The organization’s success should not be judged based on a single project. </a:t>
            </a:r>
            <a:endParaRPr lang="en-US" sz="1100" dirty="0" smtClean="0">
              <a:solidFill>
                <a:srgbClr val="000000"/>
              </a:solidFill>
              <a:latin typeface="+mn-lt"/>
              <a:cs typeface="Arial" panose="020B0604020202020204" pitchFamily="34" charset="0"/>
            </a:endParaRPr>
          </a:p>
          <a:p>
            <a:pPr marL="174982" indent="-174982" defTabSz="933237">
              <a:buFont typeface="Arial" panose="020B0604020202020204" pitchFamily="34" charset="0"/>
              <a:buChar char="•"/>
              <a:defRPr/>
            </a:pPr>
            <a:r>
              <a:rPr lang="en-US" sz="1100" dirty="0" smtClean="0">
                <a:solidFill>
                  <a:srgbClr val="000000"/>
                </a:solidFill>
                <a:latin typeface="+mn-lt"/>
                <a:cs typeface="Arial" panose="020B0604020202020204" pitchFamily="34" charset="0"/>
              </a:rPr>
              <a:t>Lastly</a:t>
            </a:r>
            <a:r>
              <a:rPr lang="en-US" sz="1100" dirty="0">
                <a:solidFill>
                  <a:srgbClr val="000000"/>
                </a:solidFill>
                <a:latin typeface="+mn-lt"/>
                <a:cs typeface="Arial" panose="020B0604020202020204" pitchFamily="34" charset="0"/>
              </a:rPr>
              <a:t>, the effort would need to prove that market transformation could be replicated and result in sustained, measurable market change</a:t>
            </a:r>
            <a:r>
              <a:rPr lang="en-US" sz="1100" dirty="0" smtClean="0">
                <a:solidFill>
                  <a:srgbClr val="000000"/>
                </a:solidFill>
                <a:latin typeface="+mn-lt"/>
                <a:cs typeface="Arial" panose="020B0604020202020204" pitchFamily="34" charset="0"/>
              </a:rPr>
              <a:t>.</a:t>
            </a:r>
          </a:p>
          <a:p>
            <a:pPr marL="0" marR="0" indent="0" algn="l" defTabSz="933237"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100" b="0" i="0" dirty="0" smtClean="0">
              <a:solidFill>
                <a:srgbClr val="000000"/>
              </a:solidFill>
              <a:latin typeface="+mn-lt"/>
              <a:ea typeface="+mn-ea"/>
              <a:cs typeface="Arial" panose="020B0604020202020204" pitchFamily="34" charset="0"/>
            </a:endParaRPr>
          </a:p>
          <a:p>
            <a:pPr marL="0" marR="0" indent="0" algn="l" defTabSz="933237"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1" i="1" dirty="0" smtClean="0">
                <a:solidFill>
                  <a:prstClr val="black"/>
                </a:solidFill>
                <a:ea typeface="ＭＳ Ｐゴシック" charset="0"/>
                <a:cs typeface="Arial"/>
              </a:rPr>
              <a:t>NEXT SLIDE</a:t>
            </a:r>
          </a:p>
          <a:p>
            <a:pPr marL="174982" indent="-174982" defTabSz="933237">
              <a:buFont typeface="Arial" panose="020B0604020202020204" pitchFamily="34" charset="0"/>
              <a:buChar char="•"/>
              <a:defRPr/>
            </a:pPr>
            <a:endParaRPr lang="en-US" sz="1100" dirty="0">
              <a:solidFill>
                <a:srgbClr val="000000"/>
              </a:solidFill>
              <a:latin typeface="+mn-lt"/>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58094" indent="-291574" eaLnBrk="0" hangingPunct="0">
              <a:defRPr sz="2400">
                <a:solidFill>
                  <a:schemeClr val="tx1"/>
                </a:solidFill>
                <a:latin typeface="Arial" charset="0"/>
                <a:ea typeface="ＭＳ Ｐゴシック" charset="0"/>
              </a:defRPr>
            </a:lvl2pPr>
            <a:lvl3pPr marL="1166298" indent="-233258" eaLnBrk="0" hangingPunct="0">
              <a:defRPr sz="2400">
                <a:solidFill>
                  <a:schemeClr val="tx1"/>
                </a:solidFill>
                <a:latin typeface="Arial" charset="0"/>
                <a:ea typeface="ＭＳ Ｐゴシック" charset="0"/>
              </a:defRPr>
            </a:lvl3pPr>
            <a:lvl4pPr marL="1632816" indent="-233258" eaLnBrk="0" hangingPunct="0">
              <a:defRPr sz="2400">
                <a:solidFill>
                  <a:schemeClr val="tx1"/>
                </a:solidFill>
                <a:latin typeface="Arial" charset="0"/>
                <a:ea typeface="ＭＳ Ｐゴシック" charset="0"/>
              </a:defRPr>
            </a:lvl4pPr>
            <a:lvl5pPr marL="2099336" indent="-233258" eaLnBrk="0" hangingPunct="0">
              <a:defRPr sz="2400">
                <a:solidFill>
                  <a:schemeClr val="tx1"/>
                </a:solidFill>
                <a:latin typeface="Arial" charset="0"/>
                <a:ea typeface="ＭＳ Ｐゴシック" charset="0"/>
              </a:defRPr>
            </a:lvl5pPr>
            <a:lvl6pPr marL="2565855" indent="-233258" eaLnBrk="0" fontAlgn="base" hangingPunct="0">
              <a:spcBef>
                <a:spcPct val="0"/>
              </a:spcBef>
              <a:spcAft>
                <a:spcPct val="0"/>
              </a:spcAft>
              <a:defRPr sz="2400">
                <a:solidFill>
                  <a:schemeClr val="tx1"/>
                </a:solidFill>
                <a:latin typeface="Arial" charset="0"/>
                <a:ea typeface="ＭＳ Ｐゴシック" charset="0"/>
              </a:defRPr>
            </a:lvl6pPr>
            <a:lvl7pPr marL="3032374" indent="-233258" eaLnBrk="0" fontAlgn="base" hangingPunct="0">
              <a:spcBef>
                <a:spcPct val="0"/>
              </a:spcBef>
              <a:spcAft>
                <a:spcPct val="0"/>
              </a:spcAft>
              <a:defRPr sz="2400">
                <a:solidFill>
                  <a:schemeClr val="tx1"/>
                </a:solidFill>
                <a:latin typeface="Arial" charset="0"/>
                <a:ea typeface="ＭＳ Ｐゴシック" charset="0"/>
              </a:defRPr>
            </a:lvl7pPr>
            <a:lvl8pPr marL="3498892" indent="-233258" eaLnBrk="0" fontAlgn="base" hangingPunct="0">
              <a:spcBef>
                <a:spcPct val="0"/>
              </a:spcBef>
              <a:spcAft>
                <a:spcPct val="0"/>
              </a:spcAft>
              <a:defRPr sz="2400">
                <a:solidFill>
                  <a:schemeClr val="tx1"/>
                </a:solidFill>
                <a:latin typeface="Arial" charset="0"/>
                <a:ea typeface="ＭＳ Ｐゴシック" charset="0"/>
              </a:defRPr>
            </a:lvl8pPr>
            <a:lvl9pPr marL="3965413" indent="-233258"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A9AFCB97-3769-5642-946D-9D3BD2EF8DAA}" type="slidenum">
              <a:rPr lang="en-US" sz="1200">
                <a:solidFill>
                  <a:prstClr val="black"/>
                </a:solidFill>
              </a:rPr>
              <a:pPr eaLnBrk="1" hangingPunct="1"/>
              <a:t>3</a:t>
            </a:fld>
            <a:endParaRPr lang="en-US" sz="1200">
              <a:solidFill>
                <a:prstClr val="black"/>
              </a:solidFill>
            </a:endParaRPr>
          </a:p>
        </p:txBody>
      </p:sp>
      <p:sp>
        <p:nvSpPr>
          <p:cNvPr id="2765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a:extLst>
            <a:ext uri="{FAA26D3D-D897-4be2-8F04-BA451C77F1D7}">
              <ma14:placeholderFlag xmlns:ma14="http://schemas.microsoft.com/office/mac/drawingml/2011/main" xmlns="" val="1"/>
            </a:ext>
          </a:extLst>
        </p:spPr>
      </p:sp>
      <p:sp>
        <p:nvSpPr>
          <p:cNvPr id="27651" name="Rectangle 3"/>
          <p:cNvSpPr>
            <a:spLocks noGrp="1" noChangeArrowheads="1"/>
          </p:cNvSpPr>
          <p:nvPr>
            <p:ph type="body" idx="1"/>
          </p:nvPr>
        </p:nvSpPr>
        <p:spPr bwMode="auto">
          <a:solidFill>
            <a:srgbClr val="FFFFFF"/>
          </a:solidFill>
          <a:ln>
            <a:noFill/>
            <a:miter lim="800000"/>
            <a:headEnd/>
            <a:tailEnd/>
          </a:ln>
          <a:extLst>
            <a:ext uri="{FAA26D3D-D897-4be2-8F04-BA451C77F1D7}">
              <ma14:placeholderFlag xmlns:ma14="http://schemas.microsoft.com/office/mac/drawingml/2011/main" xmlns="" val="1"/>
            </a:ext>
          </a:extLst>
        </p:spPr>
        <p:txBody>
          <a:bodyPr wrap="square" numCol="1" anchor="t" anchorCtr="0" compatLnSpc="1">
            <a:prstTxWarp prst="textNoShape">
              <a:avLst/>
            </a:prstTxWarp>
            <a:noAutofit/>
          </a:bodyPr>
          <a:lstStyle/>
          <a:p>
            <a:pPr marL="285716" indent="-285716" defTabSz="914292">
              <a:buFont typeface="Arial" pitchFamily="34" charset="0"/>
              <a:buChar char="•"/>
              <a:defRPr/>
            </a:pPr>
            <a:r>
              <a:rPr lang="en-US" sz="1100" dirty="0" smtClean="0">
                <a:solidFill>
                  <a:prstClr val="black"/>
                </a:solidFill>
                <a:cs typeface="Arial" panose="020B0604020202020204" pitchFamily="34" charset="0"/>
              </a:rPr>
              <a:t>NEEA </a:t>
            </a:r>
            <a:r>
              <a:rPr lang="en-US" sz="1100" dirty="0">
                <a:solidFill>
                  <a:prstClr val="black"/>
                </a:solidFill>
                <a:cs typeface="Arial" panose="020B0604020202020204" pitchFamily="34" charset="0"/>
              </a:rPr>
              <a:t>is an alliance of Northwest utilities and energy efficiency organizations </a:t>
            </a:r>
            <a:r>
              <a:rPr lang="en-US" sz="1100" dirty="0" smtClean="0">
                <a:solidFill>
                  <a:prstClr val="black"/>
                </a:solidFill>
                <a:cs typeface="Arial" panose="020B0604020202020204" pitchFamily="34" charset="0"/>
              </a:rPr>
              <a:t>that is voluntarily funded</a:t>
            </a:r>
            <a:endParaRPr lang="en-US" sz="1100" dirty="0">
              <a:solidFill>
                <a:prstClr val="black"/>
              </a:solidFill>
              <a:cs typeface="Arial" panose="020B0604020202020204" pitchFamily="34" charset="0"/>
            </a:endParaRPr>
          </a:p>
          <a:p>
            <a:pPr defTabSz="914292">
              <a:defRPr/>
            </a:pPr>
            <a:r>
              <a:rPr lang="en-US" sz="1100" dirty="0">
                <a:solidFill>
                  <a:prstClr val="black"/>
                </a:solidFill>
                <a:cs typeface="Arial" panose="020B0604020202020204" pitchFamily="34" charset="0"/>
              </a:rPr>
              <a:t> </a:t>
            </a:r>
          </a:p>
          <a:p>
            <a:pPr marL="285716" indent="-285716" defTabSz="914292">
              <a:buFont typeface="Arial" pitchFamily="34" charset="0"/>
              <a:buChar char="•"/>
              <a:defRPr/>
            </a:pPr>
            <a:r>
              <a:rPr lang="en-US" sz="1100" dirty="0">
                <a:solidFill>
                  <a:prstClr val="black"/>
                </a:solidFill>
                <a:cs typeface="Arial" panose="020B0604020202020204" pitchFamily="34" charset="0"/>
              </a:rPr>
              <a:t>Born out of necessity in the era of deregulation, </a:t>
            </a:r>
            <a:r>
              <a:rPr lang="en-US" sz="1100" dirty="0" smtClean="0">
                <a:solidFill>
                  <a:prstClr val="black"/>
                </a:solidFill>
                <a:cs typeface="Arial" panose="020B0604020202020204" pitchFamily="34" charset="0"/>
              </a:rPr>
              <a:t>the alliance </a:t>
            </a:r>
            <a:r>
              <a:rPr lang="en-US" sz="1100" dirty="0">
                <a:solidFill>
                  <a:prstClr val="black"/>
                </a:solidFill>
                <a:cs typeface="Arial" panose="020B0604020202020204" pitchFamily="34" charset="0"/>
              </a:rPr>
              <a:t>was the brainchild of </a:t>
            </a:r>
            <a:r>
              <a:rPr lang="en-US" sz="1100" dirty="0" smtClean="0">
                <a:solidFill>
                  <a:prstClr val="black"/>
                </a:solidFill>
                <a:cs typeface="Arial" panose="020B0604020202020204" pitchFamily="34" charset="0"/>
              </a:rPr>
              <a:t>regional </a:t>
            </a:r>
            <a:r>
              <a:rPr lang="en-US" sz="1100" dirty="0">
                <a:solidFill>
                  <a:prstClr val="black"/>
                </a:solidFill>
                <a:cs typeface="Arial" panose="020B0604020202020204" pitchFamily="34" charset="0"/>
              </a:rPr>
              <a:t>energy efficiency organizations who believed that the region had see far too much value from regional EE efforts to let them become stranded assets. </a:t>
            </a:r>
          </a:p>
          <a:p>
            <a:pPr marL="285716" indent="-285716" defTabSz="914292">
              <a:buFont typeface="Arial" pitchFamily="34" charset="0"/>
              <a:buChar char="•"/>
              <a:defRPr/>
            </a:pPr>
            <a:endParaRPr lang="en-US" sz="1100" dirty="0">
              <a:solidFill>
                <a:prstClr val="black"/>
              </a:solidFill>
              <a:cs typeface="Arial" panose="020B0604020202020204" pitchFamily="34" charset="0"/>
            </a:endParaRPr>
          </a:p>
          <a:p>
            <a:pPr marL="285716" indent="-285716" defTabSz="914292">
              <a:buFont typeface="Arial" pitchFamily="34" charset="0"/>
              <a:buChar char="•"/>
              <a:defRPr/>
            </a:pPr>
            <a:r>
              <a:rPr lang="en-US" sz="1100" dirty="0">
                <a:solidFill>
                  <a:prstClr val="black"/>
                </a:solidFill>
                <a:cs typeface="Arial" panose="020B0604020202020204" pitchFamily="34" charset="0"/>
              </a:rPr>
              <a:t>NEEA was incorporated in 1996 as a regional collaborative  tasked with pursuing the highest value activities to secure energy efficiency for the </a:t>
            </a:r>
            <a:r>
              <a:rPr lang="en-US" sz="1100" dirty="0" smtClean="0">
                <a:solidFill>
                  <a:prstClr val="black"/>
                </a:solidFill>
                <a:cs typeface="Arial" panose="020B0604020202020204" pitchFamily="34" charset="0"/>
              </a:rPr>
              <a:t>region</a:t>
            </a:r>
          </a:p>
          <a:p>
            <a:pPr marL="285716" indent="-285716" defTabSz="914292">
              <a:buFont typeface="Arial" pitchFamily="34" charset="0"/>
              <a:buChar char="•"/>
              <a:defRPr/>
            </a:pPr>
            <a:endParaRPr lang="en-US" sz="1100" dirty="0" smtClean="0">
              <a:solidFill>
                <a:prstClr val="black"/>
              </a:solidFill>
              <a:cs typeface="Arial" panose="020B0604020202020204" pitchFamily="34" charset="0"/>
            </a:endParaRPr>
          </a:p>
          <a:p>
            <a:pPr marL="285716" indent="-285716" defTabSz="914292">
              <a:buFont typeface="Arial" pitchFamily="34" charset="0"/>
              <a:buChar char="•"/>
              <a:defRPr/>
            </a:pPr>
            <a:r>
              <a:rPr lang="en-US" sz="1100" dirty="0" smtClean="0">
                <a:solidFill>
                  <a:prstClr val="black"/>
                </a:solidFill>
                <a:cs typeface="Arial" panose="020B0604020202020204" pitchFamily="34" charset="0"/>
              </a:rPr>
              <a:t>NEEA is a catalyst for Market Transformation in the Northwest, but it’s the</a:t>
            </a:r>
            <a:r>
              <a:rPr lang="en-US" sz="1100" baseline="0" dirty="0" smtClean="0">
                <a:solidFill>
                  <a:prstClr val="black"/>
                </a:solidFill>
                <a:cs typeface="Arial" panose="020B0604020202020204" pitchFamily="34" charset="0"/>
              </a:rPr>
              <a:t> funding organizations and their staff, who are as dedicated and passionate about EE as we are, who make it all possible.</a:t>
            </a:r>
          </a:p>
          <a:p>
            <a:pPr marL="285716" indent="-285716" defTabSz="914292">
              <a:buFont typeface="Arial" pitchFamily="34" charset="0"/>
              <a:buChar char="•"/>
              <a:defRPr/>
            </a:pPr>
            <a:endParaRPr lang="en-US" sz="1100" i="1" dirty="0">
              <a:solidFill>
                <a:prstClr val="black"/>
              </a:solidFill>
              <a:ea typeface="ＭＳ Ｐゴシック" charset="0"/>
              <a:cs typeface="Arial"/>
            </a:endParaRPr>
          </a:p>
          <a:p>
            <a:pPr defTabSz="914292">
              <a:defRPr/>
            </a:pPr>
            <a:r>
              <a:rPr lang="en-US" sz="1100" b="1" i="1" dirty="0">
                <a:solidFill>
                  <a:prstClr val="black"/>
                </a:solidFill>
                <a:ea typeface="ＭＳ Ｐゴシック" charset="0"/>
                <a:cs typeface="Arial"/>
              </a:rPr>
              <a:t>NEXT SLIDE</a:t>
            </a:r>
          </a:p>
          <a:p>
            <a:pPr lvl="1"/>
            <a:endParaRPr lang="en-US" sz="1100" dirty="0">
              <a:cs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58255" indent="-291636" eaLnBrk="0" hangingPunct="0">
              <a:defRPr sz="2400">
                <a:solidFill>
                  <a:schemeClr val="tx1"/>
                </a:solidFill>
                <a:latin typeface="Arial" charset="0"/>
                <a:ea typeface="ＭＳ Ｐゴシック" charset="0"/>
              </a:defRPr>
            </a:lvl2pPr>
            <a:lvl3pPr marL="1166546" indent="-233309" eaLnBrk="0" hangingPunct="0">
              <a:defRPr sz="2400">
                <a:solidFill>
                  <a:schemeClr val="tx1"/>
                </a:solidFill>
                <a:latin typeface="Arial" charset="0"/>
                <a:ea typeface="ＭＳ Ｐゴシック" charset="0"/>
              </a:defRPr>
            </a:lvl3pPr>
            <a:lvl4pPr marL="1633164" indent="-233309" eaLnBrk="0" hangingPunct="0">
              <a:defRPr sz="2400">
                <a:solidFill>
                  <a:schemeClr val="tx1"/>
                </a:solidFill>
                <a:latin typeface="Arial" charset="0"/>
                <a:ea typeface="ＭＳ Ｐゴシック" charset="0"/>
              </a:defRPr>
            </a:lvl4pPr>
            <a:lvl5pPr marL="2099782" indent="-233309" eaLnBrk="0" hangingPunct="0">
              <a:defRPr sz="2400">
                <a:solidFill>
                  <a:schemeClr val="tx1"/>
                </a:solidFill>
                <a:latin typeface="Arial" charset="0"/>
                <a:ea typeface="ＭＳ Ｐゴシック" charset="0"/>
              </a:defRPr>
            </a:lvl5pPr>
            <a:lvl6pPr marL="2566401" indent="-233309" eaLnBrk="0" fontAlgn="base" hangingPunct="0">
              <a:spcBef>
                <a:spcPct val="0"/>
              </a:spcBef>
              <a:spcAft>
                <a:spcPct val="0"/>
              </a:spcAft>
              <a:defRPr sz="2400">
                <a:solidFill>
                  <a:schemeClr val="tx1"/>
                </a:solidFill>
                <a:latin typeface="Arial" charset="0"/>
                <a:ea typeface="ＭＳ Ｐゴシック" charset="0"/>
              </a:defRPr>
            </a:lvl6pPr>
            <a:lvl7pPr marL="3033019" indent="-233309" eaLnBrk="0" fontAlgn="base" hangingPunct="0">
              <a:spcBef>
                <a:spcPct val="0"/>
              </a:spcBef>
              <a:spcAft>
                <a:spcPct val="0"/>
              </a:spcAft>
              <a:defRPr sz="2400">
                <a:solidFill>
                  <a:schemeClr val="tx1"/>
                </a:solidFill>
                <a:latin typeface="Arial" charset="0"/>
                <a:ea typeface="ＭＳ Ｐゴシック" charset="0"/>
              </a:defRPr>
            </a:lvl7pPr>
            <a:lvl8pPr marL="3499637" indent="-233309" eaLnBrk="0" fontAlgn="base" hangingPunct="0">
              <a:spcBef>
                <a:spcPct val="0"/>
              </a:spcBef>
              <a:spcAft>
                <a:spcPct val="0"/>
              </a:spcAft>
              <a:defRPr sz="2400">
                <a:solidFill>
                  <a:schemeClr val="tx1"/>
                </a:solidFill>
                <a:latin typeface="Arial" charset="0"/>
                <a:ea typeface="ＭＳ Ｐゴシック" charset="0"/>
              </a:defRPr>
            </a:lvl8pPr>
            <a:lvl9pPr marL="3966256" indent="-233309"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A9AFCB97-3769-5642-946D-9D3BD2EF8DAA}" type="slidenum">
              <a:rPr lang="en-US" sz="1200">
                <a:solidFill>
                  <a:prstClr val="black"/>
                </a:solidFill>
              </a:rPr>
              <a:pPr eaLnBrk="1" hangingPunct="1"/>
              <a:t>5</a:t>
            </a:fld>
            <a:endParaRPr lang="en-US" sz="1200">
              <a:solidFill>
                <a:prstClr val="black"/>
              </a:solidFill>
            </a:endParaRPr>
          </a:p>
        </p:txBody>
      </p:sp>
      <p:sp>
        <p:nvSpPr>
          <p:cNvPr id="2765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a:extLst>
            <a:ext uri="{FAA26D3D-D897-4be2-8F04-BA451C77F1D7}">
              <ma14:placeholderFlag xmlns:ma14="http://schemas.microsoft.com/office/mac/drawingml/2011/main" xmlns="" val="1"/>
            </a:ext>
          </a:extLst>
        </p:spPr>
      </p:sp>
      <p:sp>
        <p:nvSpPr>
          <p:cNvPr id="27651" name="Rectangle 3"/>
          <p:cNvSpPr>
            <a:spLocks noGrp="1" noChangeArrowheads="1"/>
          </p:cNvSpPr>
          <p:nvPr>
            <p:ph type="body" idx="1"/>
          </p:nvPr>
        </p:nvSpPr>
        <p:spPr bwMode="auto">
          <a:solidFill>
            <a:srgbClr val="FFFFFF"/>
          </a:solidFill>
          <a:ln>
            <a:solidFill>
              <a:srgbClr val="000000"/>
            </a:solidFill>
            <a:miter lim="800000"/>
            <a:headEnd/>
            <a:tailEnd/>
          </a:ln>
          <a:extLs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eaLnBrk="1" hangingPunct="1"/>
            <a:r>
              <a:rPr lang="en-US" dirty="0" smtClean="0">
                <a:latin typeface="Arial" charset="0"/>
                <a:ea typeface="ＭＳ Ｐゴシック" charset="0"/>
                <a:cs typeface="ＭＳ Ｐゴシック" charset="0"/>
              </a:rPr>
              <a:t>Note that regional utility investment in EE is approximately</a:t>
            </a:r>
            <a:r>
              <a:rPr lang="en-US" baseline="0" dirty="0" smtClean="0">
                <a:latin typeface="Arial" charset="0"/>
                <a:ea typeface="ＭＳ Ｐゴシック" charset="0"/>
                <a:cs typeface="ＭＳ Ｐゴシック" charset="0"/>
              </a:rPr>
              <a:t> $400 million.</a:t>
            </a:r>
          </a:p>
          <a:p>
            <a:pPr eaLnBrk="1" hangingPunct="1"/>
            <a:r>
              <a:rPr lang="en-US" baseline="0" dirty="0" smtClean="0">
                <a:latin typeface="Arial" charset="0"/>
                <a:ea typeface="ＭＳ Ｐゴシック" charset="0"/>
                <a:cs typeface="ＭＳ Ｐゴシック" charset="0"/>
              </a:rPr>
              <a:t>NEEA represents about 10% of regional utility investment and about 20% of the measured savings.</a:t>
            </a:r>
            <a:endParaRPr lang="en-US" dirty="0">
              <a:latin typeface="Arial" charset="0"/>
              <a:ea typeface="ＭＳ Ｐゴシック" charset="0"/>
              <a:cs typeface="ＭＳ Ｐゴシック"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NEEA Board is a policy board </a:t>
            </a:r>
          </a:p>
          <a:p>
            <a:r>
              <a:rPr lang="en-US" dirty="0" smtClean="0"/>
              <a:t>NEEA advisory committees advise the staff</a:t>
            </a:r>
            <a:endParaRPr lang="en-US" dirty="0"/>
          </a:p>
        </p:txBody>
      </p:sp>
      <p:sp>
        <p:nvSpPr>
          <p:cNvPr id="4" name="Slide Number Placeholder 3"/>
          <p:cNvSpPr>
            <a:spLocks noGrp="1"/>
          </p:cNvSpPr>
          <p:nvPr>
            <p:ph type="sldNum" sz="quarter" idx="10"/>
          </p:nvPr>
        </p:nvSpPr>
        <p:spPr/>
        <p:txBody>
          <a:bodyPr/>
          <a:lstStyle/>
          <a:p>
            <a:fld id="{B3E7B88E-4F7F-4036-8DF1-8BD1B3449A82}" type="slidenum">
              <a:rPr lang="en-US" smtClean="0"/>
              <a:t>6</a:t>
            </a:fld>
            <a:endParaRPr lang="en-US"/>
          </a:p>
        </p:txBody>
      </p:sp>
    </p:spTree>
    <p:extLst>
      <p:ext uri="{BB962C8B-B14F-4D97-AF65-F5344CB8AC3E}">
        <p14:creationId xmlns:p14="http://schemas.microsoft.com/office/powerpoint/2010/main" val="40496827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NEEA collaborates with regional entities, advisory</a:t>
            </a:r>
            <a:r>
              <a:rPr lang="en-US" baseline="0" dirty="0" smtClean="0"/>
              <a:t> committees and utilities on 5 year and annual business plans.</a:t>
            </a:r>
          </a:p>
          <a:p>
            <a:r>
              <a:rPr lang="en-US" baseline="0" dirty="0" smtClean="0"/>
              <a:t>Individual utilities report to their regulatory authorities on investment and savings realized from NEEA. NEEA is not directly governed by the regulatory community.</a:t>
            </a:r>
            <a:endParaRPr lang="en-US" dirty="0"/>
          </a:p>
        </p:txBody>
      </p:sp>
      <p:sp>
        <p:nvSpPr>
          <p:cNvPr id="4" name="Slide Number Placeholder 3"/>
          <p:cNvSpPr>
            <a:spLocks noGrp="1"/>
          </p:cNvSpPr>
          <p:nvPr>
            <p:ph type="sldNum" sz="quarter" idx="10"/>
          </p:nvPr>
        </p:nvSpPr>
        <p:spPr/>
        <p:txBody>
          <a:bodyPr/>
          <a:lstStyle/>
          <a:p>
            <a:fld id="{B3E7B88E-4F7F-4036-8DF1-8BD1B3449A82}" type="slidenum">
              <a:rPr lang="en-US" smtClean="0"/>
              <a:t>7</a:t>
            </a:fld>
            <a:endParaRPr lang="en-US"/>
          </a:p>
        </p:txBody>
      </p:sp>
    </p:spTree>
    <p:extLst>
      <p:ext uri="{BB962C8B-B14F-4D97-AF65-F5344CB8AC3E}">
        <p14:creationId xmlns:p14="http://schemas.microsoft.com/office/powerpoint/2010/main" val="4274529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t>What is Market Transformation?</a:t>
            </a:r>
          </a:p>
          <a:p>
            <a:endParaRPr lang="en-US" sz="1100" dirty="0"/>
          </a:p>
          <a:p>
            <a:r>
              <a:rPr lang="en-US" sz="1100" dirty="0"/>
              <a:t>This is an abbreviated </a:t>
            </a:r>
            <a:r>
              <a:rPr lang="en-US" sz="1100" dirty="0" smtClean="0"/>
              <a:t>version,</a:t>
            </a:r>
            <a:r>
              <a:rPr lang="en-US" sz="1100" baseline="0" dirty="0" smtClean="0"/>
              <a:t> but I’ll read you the full version that we have on our website:</a:t>
            </a:r>
            <a:endParaRPr lang="en-US" sz="1100" dirty="0"/>
          </a:p>
          <a:p>
            <a:endParaRPr lang="en-US" sz="1100" i="1" dirty="0"/>
          </a:p>
          <a:p>
            <a:r>
              <a:rPr lang="en-US" sz="1100" dirty="0" smtClean="0"/>
              <a:t>“</a:t>
            </a:r>
            <a:r>
              <a:rPr lang="en-US" sz="1100" dirty="0"/>
              <a:t>Market Transformation is the strategic process of intervening in a market to create lasting change in market behavior by removing identified barriers or exploiting opportunities to accelerate the adoption of all cost-effective energy efficiency as a matter of standard practice.”</a:t>
            </a:r>
          </a:p>
          <a:p>
            <a:endParaRPr lang="en-US" sz="1100" dirty="0"/>
          </a:p>
          <a:p>
            <a:r>
              <a:rPr lang="en-US" sz="1100" dirty="0"/>
              <a:t>That’s a mouthful, so I want to try to deconstruct that and hopefully de-mystify it a bit… [next slide</a:t>
            </a:r>
            <a:r>
              <a:rPr lang="en-US" sz="1100" dirty="0" smtClean="0"/>
              <a:t>]</a:t>
            </a:r>
          </a:p>
          <a:p>
            <a:endParaRPr lang="en-US" sz="11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100" b="1" i="1" dirty="0" smtClean="0">
                <a:solidFill>
                  <a:prstClr val="black"/>
                </a:solidFill>
                <a:ea typeface="ＭＳ Ｐゴシック" charset="0"/>
                <a:cs typeface="Arial"/>
              </a:rPr>
              <a:t>NEXT SLIDE</a:t>
            </a:r>
          </a:p>
          <a:p>
            <a:endParaRPr lang="en-US" sz="1100" dirty="0"/>
          </a:p>
          <a:p>
            <a:endParaRPr lang="en-US" sz="1400" dirty="0"/>
          </a:p>
          <a:p>
            <a:endParaRPr lang="en-US" sz="1400" dirty="0"/>
          </a:p>
          <a:p>
            <a:r>
              <a:rPr lang="en-US" sz="1400" dirty="0"/>
              <a:t> </a:t>
            </a:r>
          </a:p>
          <a:p>
            <a:endParaRPr lang="en-US" sz="1400" dirty="0"/>
          </a:p>
        </p:txBody>
      </p:sp>
      <p:sp>
        <p:nvSpPr>
          <p:cNvPr id="4" name="Slide Number Placeholder 3"/>
          <p:cNvSpPr>
            <a:spLocks noGrp="1"/>
          </p:cNvSpPr>
          <p:nvPr>
            <p:ph type="sldNum" sz="quarter" idx="10"/>
          </p:nvPr>
        </p:nvSpPr>
        <p:spPr/>
        <p:txBody>
          <a:bodyPr/>
          <a:lstStyle/>
          <a:p>
            <a:fld id="{66297E6F-ADD7-4FBB-8C99-29CB044BB3B4}" type="slidenum">
              <a:rPr lang="en-US">
                <a:solidFill>
                  <a:prstClr val="black"/>
                </a:solidFill>
              </a:rPr>
              <a:pPr/>
              <a:t>8</a:t>
            </a:fld>
            <a:endParaRPr lang="en-US" dirty="0">
              <a:solidFill>
                <a:prstClr val="black"/>
              </a:solidFill>
            </a:endParaRPr>
          </a:p>
        </p:txBody>
      </p:sp>
    </p:spTree>
    <p:extLst>
      <p:ext uri="{BB962C8B-B14F-4D97-AF65-F5344CB8AC3E}">
        <p14:creationId xmlns:p14="http://schemas.microsoft.com/office/powerpoint/2010/main" val="3512261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8227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4961" indent="-174961" defTabSz="914184" fontAlgn="base">
              <a:spcBef>
                <a:spcPct val="0"/>
              </a:spcBef>
              <a:spcAft>
                <a:spcPct val="0"/>
              </a:spcAft>
              <a:buFont typeface="Arial" panose="020B0604020202020204" pitchFamily="34" charset="0"/>
              <a:buChar char="•"/>
              <a:defRPr/>
            </a:pPr>
            <a:r>
              <a:rPr lang="en-US" sz="1100" dirty="0" smtClean="0">
                <a:solidFill>
                  <a:prstClr val="black"/>
                </a:solidFill>
                <a:ea typeface="ＭＳ Ｐゴシック" charset="0"/>
                <a:cs typeface="Arial" charset="0"/>
              </a:rPr>
              <a:t>This </a:t>
            </a:r>
            <a:r>
              <a:rPr lang="en-US" sz="1100" dirty="0">
                <a:solidFill>
                  <a:prstClr val="black"/>
                </a:solidFill>
                <a:ea typeface="ＭＳ Ｐゴシック" charset="0"/>
                <a:cs typeface="Arial" charset="0"/>
              </a:rPr>
              <a:t>“S-Curve” represents market share over time</a:t>
            </a:r>
            <a:r>
              <a:rPr lang="en-US" sz="1100" dirty="0" smtClean="0">
                <a:solidFill>
                  <a:prstClr val="black"/>
                </a:solidFill>
                <a:ea typeface="ＭＳ Ｐゴシック" charset="0"/>
                <a:cs typeface="Arial" charset="0"/>
              </a:rPr>
              <a:t>.</a:t>
            </a:r>
            <a:endParaRPr lang="en-US" sz="1100" dirty="0">
              <a:solidFill>
                <a:prstClr val="black"/>
              </a:solidFill>
              <a:ea typeface="ＭＳ Ｐゴシック" charset="0"/>
              <a:cs typeface="Arial" charset="0"/>
            </a:endParaRPr>
          </a:p>
          <a:p>
            <a:pPr defTabSz="914184" fontAlgn="base">
              <a:spcBef>
                <a:spcPct val="0"/>
              </a:spcBef>
              <a:spcAft>
                <a:spcPct val="0"/>
              </a:spcAft>
              <a:defRPr/>
            </a:pPr>
            <a:endParaRPr lang="en-US" sz="1100" dirty="0">
              <a:solidFill>
                <a:prstClr val="black"/>
              </a:solidFill>
              <a:ea typeface="ＭＳ Ｐゴシック" charset="0"/>
              <a:cs typeface="Arial" charset="0"/>
            </a:endParaRPr>
          </a:p>
          <a:p>
            <a:pPr marL="174961" indent="-174961" defTabSz="914184" fontAlgn="base">
              <a:spcBef>
                <a:spcPct val="0"/>
              </a:spcBef>
              <a:spcAft>
                <a:spcPct val="0"/>
              </a:spcAft>
              <a:buFont typeface="Arial" panose="020B0604020202020204" pitchFamily="34" charset="0"/>
              <a:buChar char="•"/>
              <a:defRPr/>
            </a:pPr>
            <a:r>
              <a:rPr lang="en-US" sz="1100" dirty="0">
                <a:solidFill>
                  <a:prstClr val="black"/>
                </a:solidFill>
              </a:rPr>
              <a:t>As we remove market barriers, we shift the </a:t>
            </a:r>
            <a:r>
              <a:rPr lang="en-US" sz="1100" dirty="0" smtClean="0">
                <a:solidFill>
                  <a:prstClr val="black"/>
                </a:solidFill>
              </a:rPr>
              <a:t>curve </a:t>
            </a:r>
            <a:r>
              <a:rPr lang="en-US" sz="1100" dirty="0">
                <a:solidFill>
                  <a:prstClr val="black"/>
                </a:solidFill>
              </a:rPr>
              <a:t>up and to the left – accelerating AND increasing market share. </a:t>
            </a:r>
            <a:r>
              <a:rPr lang="en-US" sz="1100" dirty="0" smtClean="0">
                <a:solidFill>
                  <a:prstClr val="black"/>
                </a:solidFill>
              </a:rPr>
              <a:t>That is Market</a:t>
            </a:r>
            <a:r>
              <a:rPr lang="en-US" sz="1100" baseline="0" dirty="0" smtClean="0">
                <a:solidFill>
                  <a:prstClr val="black"/>
                </a:solidFill>
              </a:rPr>
              <a:t> Transformation. </a:t>
            </a:r>
            <a:endParaRPr lang="en-US" sz="1100" dirty="0" smtClean="0">
              <a:solidFill>
                <a:prstClr val="black"/>
              </a:solidFill>
            </a:endParaRPr>
          </a:p>
          <a:p>
            <a:pPr marL="0" indent="0" defTabSz="914184" fontAlgn="base">
              <a:spcBef>
                <a:spcPct val="0"/>
              </a:spcBef>
              <a:spcAft>
                <a:spcPct val="0"/>
              </a:spcAft>
              <a:buFont typeface="Arial" panose="020B0604020202020204" pitchFamily="34" charset="0"/>
              <a:buNone/>
              <a:defRPr/>
            </a:pPr>
            <a:endParaRPr lang="en-US" sz="1100" dirty="0">
              <a:solidFill>
                <a:prstClr val="black"/>
              </a:solidFill>
              <a:ea typeface="ＭＳ Ｐゴシック" charset="0"/>
              <a:cs typeface="Arial" charset="0"/>
            </a:endParaRPr>
          </a:p>
          <a:p>
            <a:pPr marL="174961" indent="-174961" defTabSz="933126">
              <a:buFont typeface="Arial" panose="020B0604020202020204" pitchFamily="34" charset="0"/>
              <a:buChar char="•"/>
              <a:defRPr/>
            </a:pPr>
            <a:r>
              <a:rPr lang="en-US" sz="1100" dirty="0">
                <a:solidFill>
                  <a:prstClr val="black"/>
                </a:solidFill>
              </a:rPr>
              <a:t>As market share increases, </a:t>
            </a:r>
            <a:r>
              <a:rPr lang="en-US" sz="1100" dirty="0" smtClean="0">
                <a:solidFill>
                  <a:prstClr val="black"/>
                </a:solidFill>
              </a:rPr>
              <a:t>the region’s market transformation investment </a:t>
            </a:r>
            <a:r>
              <a:rPr lang="en-US" sz="1100" dirty="0">
                <a:solidFill>
                  <a:prstClr val="black"/>
                </a:solidFill>
              </a:rPr>
              <a:t>declines</a:t>
            </a:r>
            <a:r>
              <a:rPr lang="en-US" sz="1100" dirty="0" smtClean="0">
                <a:solidFill>
                  <a:prstClr val="black"/>
                </a:solidFill>
              </a:rPr>
              <a:t>.</a:t>
            </a:r>
            <a:r>
              <a:rPr lang="en-US" sz="1100" baseline="0" dirty="0" smtClean="0">
                <a:solidFill>
                  <a:prstClr val="black"/>
                </a:solidFill>
              </a:rPr>
              <a:t> As a result, market transformation programs are very cost effective. Our </a:t>
            </a:r>
            <a:r>
              <a:rPr lang="en-US" sz="1100" baseline="0" dirty="0" err="1" smtClean="0">
                <a:solidFill>
                  <a:prstClr val="black"/>
                </a:solidFill>
              </a:rPr>
              <a:t>levelized</a:t>
            </a:r>
            <a:r>
              <a:rPr lang="en-US" sz="1100" baseline="0" dirty="0" smtClean="0">
                <a:solidFill>
                  <a:prstClr val="black"/>
                </a:solidFill>
              </a:rPr>
              <a:t> cost over the last business cycle was $1.5 cents/ kWh. </a:t>
            </a:r>
          </a:p>
          <a:p>
            <a:pPr defTabSz="933126">
              <a:defRPr/>
            </a:pPr>
            <a:endParaRPr lang="en-US" sz="1100" dirty="0">
              <a:solidFill>
                <a:prstClr val="black"/>
              </a:solidFill>
            </a:endParaRPr>
          </a:p>
          <a:p>
            <a:pPr defTabSz="933126">
              <a:defRPr/>
            </a:pPr>
            <a:r>
              <a:rPr lang="en-US" sz="1100" b="1" i="1" dirty="0">
                <a:solidFill>
                  <a:prstClr val="black"/>
                </a:solidFill>
                <a:ea typeface="ＭＳ Ｐゴシック" charset="0"/>
                <a:cs typeface="ＭＳ Ｐゴシック" charset="0"/>
              </a:rPr>
              <a:t>NEXT SLIDE</a:t>
            </a:r>
          </a:p>
          <a:p>
            <a:pPr eaLnBrk="1" hangingPunct="1">
              <a:spcBef>
                <a:spcPct val="0"/>
              </a:spcBef>
            </a:pPr>
            <a:endParaRPr lang="en-US" dirty="0" smtClean="0">
              <a:latin typeface="Arial" charset="0"/>
              <a:ea typeface="ＭＳ Ｐゴシック" charset="0"/>
              <a:cs typeface="Arial" charset="0"/>
            </a:endParaRPr>
          </a:p>
          <a:p>
            <a:pPr eaLnBrk="1" hangingPunct="1">
              <a:spcBef>
                <a:spcPct val="0"/>
              </a:spcBef>
            </a:pPr>
            <a:endParaRPr lang="en-US" dirty="0" smtClean="0">
              <a:latin typeface="Arial" charset="0"/>
              <a:ea typeface="ＭＳ Ｐゴシック" charset="0"/>
              <a:cs typeface="Arial" charset="0"/>
            </a:endParaRPr>
          </a:p>
          <a:p>
            <a:pPr eaLnBrk="1" hangingPunct="1">
              <a:spcBef>
                <a:spcPct val="0"/>
              </a:spcBef>
            </a:pPr>
            <a:endParaRPr lang="en-US" dirty="0" smtClean="0">
              <a:latin typeface="Arial" charset="0"/>
              <a:ea typeface="ＭＳ Ｐゴシック" charset="0"/>
              <a:cs typeface="Arial" charset="0"/>
            </a:endParaRPr>
          </a:p>
          <a:p>
            <a:pPr eaLnBrk="1" hangingPunct="1">
              <a:spcBef>
                <a:spcPct val="0"/>
              </a:spcBef>
            </a:pPr>
            <a:endParaRPr lang="en-US" dirty="0" smtClean="0">
              <a:latin typeface="Arial" charset="0"/>
              <a:ea typeface="ＭＳ Ｐゴシック" charset="0"/>
              <a:cs typeface="Arial" charset="0"/>
            </a:endParaRPr>
          </a:p>
          <a:p>
            <a:pPr eaLnBrk="1" hangingPunct="1">
              <a:spcBef>
                <a:spcPct val="0"/>
              </a:spcBef>
            </a:pPr>
            <a:endParaRPr lang="en-US" dirty="0" smtClean="0">
              <a:latin typeface="Arial" charset="0"/>
              <a:ea typeface="ＭＳ Ｐゴシック" charset="0"/>
              <a:cs typeface="Arial" charset="0"/>
            </a:endParaRPr>
          </a:p>
          <a:p>
            <a:pPr eaLnBrk="1" hangingPunct="1">
              <a:spcBef>
                <a:spcPct val="0"/>
              </a:spcBef>
            </a:pPr>
            <a:endParaRPr lang="en-US" dirty="0">
              <a:latin typeface="Arial" charset="0"/>
              <a:ea typeface="ＭＳ Ｐゴシック" charset="0"/>
              <a:cs typeface="Arial" charset="0"/>
            </a:endParaRPr>
          </a:p>
        </p:txBody>
      </p:sp>
      <p:sp>
        <p:nvSpPr>
          <p:cNvPr id="182275" name="Slide Number Placeholder 3"/>
          <p:cNvSpPr txBox="1">
            <a:spLocks noGrp="1"/>
          </p:cNvSpPr>
          <p:nvPr/>
        </p:nvSpPr>
        <p:spPr bwMode="auto">
          <a:xfrm>
            <a:off x="3978132" y="8842030"/>
            <a:ext cx="3043344" cy="465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86" tIns="46643" rIns="93286" bIns="46643" anchor="b"/>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fld id="{6EA1A184-054A-0143-832B-768D61C8BD41}" type="slidenum">
              <a:rPr lang="en-US" sz="1200">
                <a:solidFill>
                  <a:prstClr val="black"/>
                </a:solidFill>
                <a:latin typeface="Calibri" charset="0"/>
              </a:rPr>
              <a:pPr algn="r" eaLnBrk="1" hangingPunct="1"/>
              <a:t>9</a:t>
            </a:fld>
            <a:endParaRPr lang="en-US" sz="1200" dirty="0">
              <a:solidFill>
                <a:prstClr val="black"/>
              </a:solidFill>
              <a:latin typeface="Calibri"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4982" indent="-174982" defTabSz="933237">
              <a:buFont typeface="Arial" panose="020B0604020202020204" pitchFamily="34" charset="0"/>
              <a:buChar char="•"/>
              <a:defRPr/>
            </a:pPr>
            <a:r>
              <a:rPr lang="en-US" sz="1100" dirty="0" smtClean="0">
                <a:cs typeface="Arial"/>
              </a:rPr>
              <a:t>So, how do we shift that curve?</a:t>
            </a:r>
            <a:r>
              <a:rPr lang="en-US" sz="1100" baseline="0" dirty="0" smtClean="0">
                <a:cs typeface="Arial"/>
              </a:rPr>
              <a:t> </a:t>
            </a:r>
            <a:endParaRPr lang="en-US" sz="1100" dirty="0" smtClean="0">
              <a:cs typeface="Arial"/>
            </a:endParaRPr>
          </a:p>
          <a:p>
            <a:pPr marL="174982" indent="-174982" defTabSz="933237">
              <a:buFont typeface="Arial" panose="020B0604020202020204" pitchFamily="34" charset="0"/>
              <a:buChar char="•"/>
              <a:defRPr/>
            </a:pPr>
            <a:endParaRPr lang="en-US" sz="1100" dirty="0" smtClean="0">
              <a:cs typeface="Arial"/>
            </a:endParaRPr>
          </a:p>
          <a:p>
            <a:pPr marL="174982" indent="-174982" defTabSz="933237">
              <a:buFont typeface="Arial" panose="020B0604020202020204" pitchFamily="34" charset="0"/>
              <a:buChar char="•"/>
              <a:defRPr/>
            </a:pPr>
            <a:r>
              <a:rPr lang="en-US" sz="1100" dirty="0" smtClean="0">
                <a:cs typeface="Arial"/>
              </a:rPr>
              <a:t>Instead </a:t>
            </a:r>
            <a:r>
              <a:rPr lang="en-US" sz="1100" dirty="0">
                <a:cs typeface="Arial"/>
              </a:rPr>
              <a:t>of thinking about individual customers and how to influence an individual, NEEA focuses on whole markets. We start by thinking about why an exciting energy efficiency opportunity isn’t just taking off on its </a:t>
            </a:r>
            <a:r>
              <a:rPr lang="en-US" sz="1100" dirty="0" smtClean="0">
                <a:cs typeface="Arial"/>
              </a:rPr>
              <a:t>own,</a:t>
            </a:r>
            <a:r>
              <a:rPr lang="en-US" sz="1100" baseline="0" dirty="0" smtClean="0">
                <a:cs typeface="Arial"/>
              </a:rPr>
              <a:t> what the barriers are</a:t>
            </a:r>
            <a:r>
              <a:rPr lang="en-US" sz="1100" dirty="0" smtClean="0">
                <a:cs typeface="Arial"/>
              </a:rPr>
              <a:t>. </a:t>
            </a:r>
            <a:endParaRPr lang="en-US" sz="1100" b="1" dirty="0"/>
          </a:p>
          <a:p>
            <a:pPr marL="174982" indent="-174982" defTabSz="933237">
              <a:buFont typeface="Arial" panose="020B0604020202020204" pitchFamily="34" charset="0"/>
              <a:buChar char="•"/>
              <a:defRPr/>
            </a:pPr>
            <a:endParaRPr lang="en-US" sz="1100" b="1" dirty="0">
              <a:cs typeface="Arial"/>
            </a:endParaRPr>
          </a:p>
          <a:p>
            <a:pPr marL="174982" indent="-174982" defTabSz="933237">
              <a:buFont typeface="Arial" panose="020B0604020202020204" pitchFamily="34" charset="0"/>
              <a:buChar char="•"/>
              <a:defRPr/>
            </a:pPr>
            <a:r>
              <a:rPr lang="en-US" sz="1100" dirty="0">
                <a:cs typeface="Arial"/>
              </a:rPr>
              <a:t>Once the specific barriers to market adoption are identified, we look for leverage points in the market that will help us intervene to remove those </a:t>
            </a:r>
            <a:r>
              <a:rPr lang="en-US" sz="1100" dirty="0" smtClean="0">
                <a:cs typeface="Arial"/>
              </a:rPr>
              <a:t>barriers</a:t>
            </a:r>
            <a:r>
              <a:rPr lang="en-US" sz="1100" baseline="0" dirty="0" smtClean="0">
                <a:cs typeface="Arial"/>
              </a:rPr>
              <a:t> and develop intervention strategies</a:t>
            </a:r>
          </a:p>
          <a:p>
            <a:pPr marL="0" indent="0" defTabSz="933237">
              <a:buFont typeface="Arial" panose="020B0604020202020204" pitchFamily="34" charset="0"/>
              <a:buNone/>
              <a:defRPr/>
            </a:pPr>
            <a:endParaRPr lang="en-US" sz="1100" dirty="0">
              <a:cs typeface="Arial"/>
            </a:endParaRPr>
          </a:p>
          <a:p>
            <a:pPr marL="174982" indent="-174982" defTabSz="933237">
              <a:buFont typeface="Arial" panose="020B0604020202020204" pitchFamily="34" charset="0"/>
              <a:buChar char="•"/>
              <a:defRPr/>
            </a:pPr>
            <a:r>
              <a:rPr lang="en-US" sz="1100" dirty="0">
                <a:cs typeface="Arial"/>
              </a:rPr>
              <a:t>We test whether those market interventions are working, and make changes if necessary until we find the barriers are removed and the market is </a:t>
            </a:r>
            <a:r>
              <a:rPr lang="en-US" sz="1100" dirty="0" smtClean="0">
                <a:cs typeface="Arial"/>
              </a:rPr>
              <a:t>accelerating </a:t>
            </a:r>
            <a:r>
              <a:rPr lang="en-US" sz="1100" dirty="0">
                <a:cs typeface="Arial"/>
              </a:rPr>
              <a:t>on its own.  </a:t>
            </a:r>
            <a:endParaRPr lang="en-US" sz="1100" dirty="0" smtClean="0">
              <a:cs typeface="Arial"/>
            </a:endParaRPr>
          </a:p>
          <a:p>
            <a:pPr marL="174982" indent="-174982" defTabSz="933237">
              <a:buFont typeface="Arial" panose="020B0604020202020204" pitchFamily="34" charset="0"/>
              <a:buChar char="•"/>
              <a:defRPr/>
            </a:pPr>
            <a:endParaRPr lang="en-US" sz="1100" dirty="0" smtClean="0">
              <a:cs typeface="Arial"/>
            </a:endParaRPr>
          </a:p>
          <a:p>
            <a:pPr marL="174982" indent="-174982" defTabSz="933237">
              <a:buFont typeface="Arial" panose="020B0604020202020204" pitchFamily="34" charset="0"/>
              <a:buChar char="•"/>
              <a:defRPr/>
            </a:pPr>
            <a:r>
              <a:rPr lang="en-US" sz="1100" dirty="0" smtClean="0">
                <a:cs typeface="Arial"/>
              </a:rPr>
              <a:t>A </a:t>
            </a:r>
            <a:r>
              <a:rPr lang="en-US" sz="1100" dirty="0">
                <a:cs typeface="Arial"/>
              </a:rPr>
              <a:t>market is considered transformed when it continues to change without our help. </a:t>
            </a:r>
            <a:endParaRPr lang="en-US" sz="1100" dirty="0" smtClean="0">
              <a:cs typeface="Arial"/>
            </a:endParaRPr>
          </a:p>
          <a:p>
            <a:pPr marL="174982" indent="-174982" defTabSz="933237">
              <a:buFont typeface="Arial" panose="020B0604020202020204" pitchFamily="34" charset="0"/>
              <a:buChar char="•"/>
              <a:defRPr/>
            </a:pPr>
            <a:endParaRPr lang="en-US" sz="1100" dirty="0" smtClean="0">
              <a:cs typeface="Arial"/>
            </a:endParaRPr>
          </a:p>
          <a:p>
            <a:pPr marL="0" marR="0" indent="0" algn="l" defTabSz="933237"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1" i="1" dirty="0" smtClean="0">
                <a:solidFill>
                  <a:prstClr val="black"/>
                </a:solidFill>
                <a:ea typeface="ＭＳ Ｐゴシック" charset="0"/>
                <a:cs typeface="Arial"/>
              </a:rPr>
              <a:t>NEXT SLIDE</a:t>
            </a:r>
          </a:p>
          <a:p>
            <a:pPr marL="0" indent="0" defTabSz="933237">
              <a:buFont typeface="Arial" panose="020B0604020202020204" pitchFamily="34" charset="0"/>
              <a:buNone/>
              <a:defRPr/>
            </a:pPr>
            <a:endParaRPr lang="en-US" sz="1100" dirty="0" smtClean="0">
              <a:cs typeface="Arial"/>
            </a:endParaRPr>
          </a:p>
        </p:txBody>
      </p:sp>
      <p:sp>
        <p:nvSpPr>
          <p:cNvPr id="4" name="Slide Number Placeholder 3"/>
          <p:cNvSpPr>
            <a:spLocks noGrp="1"/>
          </p:cNvSpPr>
          <p:nvPr>
            <p:ph type="sldNum" sz="quarter" idx="10"/>
          </p:nvPr>
        </p:nvSpPr>
        <p:spPr/>
        <p:txBody>
          <a:bodyPr/>
          <a:lstStyle/>
          <a:p>
            <a:pPr>
              <a:defRPr/>
            </a:pPr>
            <a:fld id="{8E4002E7-82D1-5142-B6F9-63D8FE3F3E04}" type="slidenum">
              <a:rPr lang="en-US" smtClean="0">
                <a:solidFill>
                  <a:prstClr val="black"/>
                </a:solidFill>
              </a:rPr>
              <a:pPr>
                <a:defRPr/>
              </a:pPr>
              <a:t>10</a:t>
            </a:fld>
            <a:endParaRPr lang="en-US">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a:spcBef>
                <a:spcPts val="612"/>
              </a:spcBef>
            </a:pPr>
            <a:r>
              <a:rPr lang="en-US" sz="1100" b="1" dirty="0">
                <a:cs typeface="Arial"/>
              </a:rPr>
              <a:t>Here’s a </a:t>
            </a:r>
            <a:r>
              <a:rPr lang="en-US" sz="1100" b="1" dirty="0" smtClean="0">
                <a:cs typeface="Arial"/>
              </a:rPr>
              <a:t>specific example </a:t>
            </a:r>
            <a:r>
              <a:rPr lang="en-US" sz="1100" b="1" dirty="0">
                <a:cs typeface="Arial"/>
              </a:rPr>
              <a:t>of </a:t>
            </a:r>
            <a:r>
              <a:rPr lang="en-US" sz="1100" b="1" dirty="0" smtClean="0">
                <a:cs typeface="Arial"/>
              </a:rPr>
              <a:t>how this</a:t>
            </a:r>
            <a:r>
              <a:rPr lang="en-US" sz="1100" b="1" baseline="0" dirty="0" smtClean="0">
                <a:cs typeface="Arial"/>
              </a:rPr>
              <a:t> works</a:t>
            </a:r>
            <a:r>
              <a:rPr lang="en-US" sz="1100" b="1" dirty="0" smtClean="0">
                <a:cs typeface="Arial"/>
              </a:rPr>
              <a:t>:</a:t>
            </a:r>
            <a:endParaRPr lang="en-US" sz="1100" b="1" dirty="0">
              <a:cs typeface="Arial"/>
            </a:endParaRPr>
          </a:p>
          <a:p>
            <a:pPr marL="174982" indent="-174982" defTabSz="933237">
              <a:lnSpc>
                <a:spcPct val="115000"/>
              </a:lnSpc>
              <a:spcBef>
                <a:spcPts val="612"/>
              </a:spcBef>
              <a:buFont typeface="Arial" panose="020B0604020202020204" pitchFamily="34" charset="0"/>
              <a:buChar char="•"/>
              <a:defRPr/>
            </a:pPr>
            <a:r>
              <a:rPr lang="en-US" sz="1100" dirty="0">
                <a:solidFill>
                  <a:srgbClr val="000000"/>
                </a:solidFill>
                <a:ea typeface="Times New Roman"/>
                <a:cs typeface="Times New Roman"/>
              </a:rPr>
              <a:t>NEEA started its Television initiative in 2009. At the time, consumers were on the verge of changing from tube-based to digital TVs  and energy efficiency wasn’t a factor for most buyers. Because consumers didn’t value EE, manufacturers and retailers did not value energy efficiency. Manufacturers and industry associations were resistant to increased EE specs fearing they would increase costs. [BUILD]</a:t>
            </a:r>
            <a:endParaRPr lang="en-US" sz="1100" dirty="0">
              <a:solidFill>
                <a:prstClr val="black"/>
              </a:solidFill>
              <a:ea typeface="Calibri"/>
              <a:cs typeface="Times New Roman"/>
            </a:endParaRPr>
          </a:p>
          <a:p>
            <a:pPr defTabSz="933237">
              <a:spcBef>
                <a:spcPts val="612"/>
              </a:spcBef>
              <a:defRPr/>
            </a:pPr>
            <a:endParaRPr lang="en-US" sz="1100" b="1" dirty="0">
              <a:solidFill>
                <a:srgbClr val="000000"/>
              </a:solidFill>
              <a:ea typeface="Times New Roman"/>
            </a:endParaRPr>
          </a:p>
          <a:p>
            <a:pPr defTabSz="933237">
              <a:spcBef>
                <a:spcPts val="612"/>
              </a:spcBef>
              <a:defRPr/>
            </a:pPr>
            <a:r>
              <a:rPr lang="en-US" sz="1100" b="1" dirty="0" smtClean="0">
                <a:solidFill>
                  <a:srgbClr val="000000"/>
                </a:solidFill>
                <a:ea typeface="Times New Roman"/>
              </a:rPr>
              <a:t>Interventions</a:t>
            </a:r>
            <a:r>
              <a:rPr lang="en-US" sz="1100" b="1" dirty="0">
                <a:solidFill>
                  <a:srgbClr val="000000"/>
                </a:solidFill>
                <a:ea typeface="Times New Roman"/>
              </a:rPr>
              <a:t>:</a:t>
            </a:r>
          </a:p>
          <a:p>
            <a:pPr marL="174982" indent="-174982" defTabSz="933237">
              <a:lnSpc>
                <a:spcPct val="115000"/>
              </a:lnSpc>
              <a:spcBef>
                <a:spcPts val="612"/>
              </a:spcBef>
              <a:spcAft>
                <a:spcPts val="1021"/>
              </a:spcAft>
              <a:buFont typeface="Arial" panose="020B0604020202020204" pitchFamily="34" charset="0"/>
              <a:buChar char="•"/>
              <a:defRPr/>
            </a:pPr>
            <a:r>
              <a:rPr lang="en-US" sz="1100" dirty="0" smtClean="0">
                <a:solidFill>
                  <a:prstClr val="black"/>
                </a:solidFill>
                <a:ea typeface="Calibri"/>
                <a:cs typeface="Times New Roman"/>
              </a:rPr>
              <a:t>On behalf of Northwest utilities and ratepayers, NEEA joined forces with California utilities to offer retailers cash incentives for selling the most efficient televisions. Representing 19% of the U.S. population and speaking with a unified voice, we made it easy and attractive for retailers to participate. By </a:t>
            </a:r>
            <a:r>
              <a:rPr lang="en-US" sz="1100" dirty="0">
                <a:solidFill>
                  <a:prstClr val="black"/>
                </a:solidFill>
                <a:ea typeface="Calibri"/>
                <a:cs typeface="Times New Roman"/>
              </a:rPr>
              <a:t>offering incentives to retailers to stock the most-efficient televisions, </a:t>
            </a:r>
            <a:r>
              <a:rPr lang="en-US" sz="1100" dirty="0" smtClean="0">
                <a:solidFill>
                  <a:prstClr val="black"/>
                </a:solidFill>
                <a:ea typeface="Calibri"/>
                <a:cs typeface="Times New Roman"/>
              </a:rPr>
              <a:t>we </a:t>
            </a:r>
            <a:r>
              <a:rPr lang="en-US" sz="1100" dirty="0">
                <a:solidFill>
                  <a:prstClr val="black"/>
                </a:solidFill>
                <a:ea typeface="Calibri"/>
                <a:cs typeface="Times New Roman"/>
              </a:rPr>
              <a:t>influenced retailers to change the product mix on their </a:t>
            </a:r>
            <a:r>
              <a:rPr lang="en-US" sz="1100" dirty="0" smtClean="0">
                <a:solidFill>
                  <a:prstClr val="black"/>
                </a:solidFill>
                <a:ea typeface="Calibri"/>
                <a:cs typeface="Times New Roman"/>
              </a:rPr>
              <a:t>shelves.</a:t>
            </a:r>
          </a:p>
          <a:p>
            <a:pPr marL="174982" indent="-174982" defTabSz="933237">
              <a:lnSpc>
                <a:spcPct val="115000"/>
              </a:lnSpc>
              <a:spcBef>
                <a:spcPts val="612"/>
              </a:spcBef>
              <a:spcAft>
                <a:spcPts val="1021"/>
              </a:spcAft>
              <a:buFont typeface="Arial" panose="020B0604020202020204" pitchFamily="34" charset="0"/>
              <a:buChar char="•"/>
              <a:defRPr/>
            </a:pPr>
            <a:r>
              <a:rPr lang="en-US" sz="1100" dirty="0" smtClean="0">
                <a:solidFill>
                  <a:prstClr val="black"/>
                </a:solidFill>
                <a:ea typeface="Calibri"/>
                <a:cs typeface="Times New Roman"/>
              </a:rPr>
              <a:t>To </a:t>
            </a:r>
            <a:r>
              <a:rPr lang="en-US" sz="1100" dirty="0">
                <a:solidFill>
                  <a:prstClr val="black"/>
                </a:solidFill>
                <a:ea typeface="Calibri"/>
                <a:cs typeface="Times New Roman"/>
              </a:rPr>
              <a:t>keep pace with rapidly changing technology, NEEA changed the efficiency level eligible for incentives every year.  NEEA met with buyers from retailers such as Walmart, Best Buy and Costco before their annual buying trips, helping them align purchasing decisions with upcoming specifications. In turn, retailers influenced what manufacturers produced. </a:t>
            </a:r>
          </a:p>
          <a:p>
            <a:pPr defTabSz="933237">
              <a:spcBef>
                <a:spcPts val="612"/>
              </a:spcBef>
              <a:defRPr/>
            </a:pPr>
            <a:endParaRPr lang="en-US" sz="1100" b="1" dirty="0" smtClean="0">
              <a:solidFill>
                <a:srgbClr val="000000"/>
              </a:solidFill>
              <a:ea typeface="Times New Roman"/>
            </a:endParaRPr>
          </a:p>
          <a:p>
            <a:pPr defTabSz="933237">
              <a:spcBef>
                <a:spcPts val="612"/>
              </a:spcBef>
              <a:defRPr/>
            </a:pPr>
            <a:r>
              <a:rPr lang="en-US" sz="1100" b="1" dirty="0" smtClean="0">
                <a:solidFill>
                  <a:srgbClr val="000000"/>
                </a:solidFill>
                <a:ea typeface="Times New Roman"/>
              </a:rPr>
              <a:t>Outcomes</a:t>
            </a:r>
            <a:r>
              <a:rPr lang="en-US" sz="1100" b="1" dirty="0">
                <a:solidFill>
                  <a:srgbClr val="000000"/>
                </a:solidFill>
                <a:ea typeface="Times New Roman"/>
              </a:rPr>
              <a:t>:</a:t>
            </a:r>
            <a:endParaRPr lang="en-US" sz="1100" dirty="0">
              <a:solidFill>
                <a:prstClr val="black"/>
              </a:solidFill>
              <a:ea typeface="Times New Roman"/>
            </a:endParaRPr>
          </a:p>
          <a:p>
            <a:pPr marL="171450" indent="-171450" defTabSz="933237">
              <a:spcBef>
                <a:spcPts val="612"/>
              </a:spcBef>
              <a:buFont typeface="Arial" panose="020B0604020202020204" pitchFamily="34" charset="0"/>
              <a:buChar char="•"/>
              <a:defRPr/>
            </a:pPr>
            <a:r>
              <a:rPr lang="en-US" sz="1100" dirty="0" smtClean="0">
                <a:solidFill>
                  <a:srgbClr val="000000"/>
                </a:solidFill>
                <a:ea typeface="Times New Roman"/>
              </a:rPr>
              <a:t>Today, the </a:t>
            </a:r>
            <a:r>
              <a:rPr lang="en-US" sz="1100" dirty="0">
                <a:solidFill>
                  <a:srgbClr val="000000"/>
                </a:solidFill>
                <a:ea typeface="Times New Roman"/>
              </a:rPr>
              <a:t>average television uses 60% the energy of an incandescent light </a:t>
            </a:r>
            <a:r>
              <a:rPr lang="en-US" sz="1100" dirty="0" smtClean="0">
                <a:solidFill>
                  <a:srgbClr val="000000"/>
                </a:solidFill>
                <a:ea typeface="Times New Roman"/>
              </a:rPr>
              <a:t>bulb. </a:t>
            </a:r>
            <a:r>
              <a:rPr lang="en-US" sz="1100" dirty="0">
                <a:solidFill>
                  <a:srgbClr val="000000"/>
                </a:solidFill>
                <a:ea typeface="Times New Roman"/>
              </a:rPr>
              <a:t>The ENERGY STAR specification is exponentially more stringent than 2009, and every TV on the market is more efficient than NEEA’s first incentive tier. </a:t>
            </a:r>
            <a:r>
              <a:rPr lang="en-US" sz="1100" dirty="0" smtClean="0">
                <a:solidFill>
                  <a:srgbClr val="000000"/>
                </a:solidFill>
                <a:ea typeface="Times New Roman"/>
              </a:rPr>
              <a:t>Market</a:t>
            </a:r>
            <a:r>
              <a:rPr lang="en-US" sz="1100" baseline="0" dirty="0" smtClean="0">
                <a:solidFill>
                  <a:srgbClr val="000000"/>
                </a:solidFill>
                <a:ea typeface="Times New Roman"/>
              </a:rPr>
              <a:t> share of ENERGY STAR version 5.3 hit 95% in 2014 and Total Regional Savings from 2009-2014 are 142 </a:t>
            </a:r>
            <a:r>
              <a:rPr lang="en-US" sz="1100" baseline="0" dirty="0" err="1" smtClean="0">
                <a:solidFill>
                  <a:srgbClr val="000000"/>
                </a:solidFill>
                <a:ea typeface="Times New Roman"/>
              </a:rPr>
              <a:t>aMW</a:t>
            </a:r>
            <a:r>
              <a:rPr lang="en-US" sz="1100" baseline="0" dirty="0" smtClean="0">
                <a:solidFill>
                  <a:srgbClr val="000000"/>
                </a:solidFill>
                <a:ea typeface="Times New Roman"/>
              </a:rPr>
              <a:t>!! </a:t>
            </a:r>
            <a:r>
              <a:rPr lang="en-US" sz="1100" b="1" i="0" baseline="0" dirty="0" smtClean="0">
                <a:solidFill>
                  <a:srgbClr val="000000"/>
                </a:solidFill>
                <a:ea typeface="Times New Roman"/>
              </a:rPr>
              <a:t>(NOTE FOR SUSAN: NME = 44 </a:t>
            </a:r>
            <a:r>
              <a:rPr lang="en-US" sz="1100" b="1" i="0" baseline="0" dirty="0" err="1" smtClean="0">
                <a:solidFill>
                  <a:srgbClr val="000000"/>
                </a:solidFill>
                <a:ea typeface="Times New Roman"/>
              </a:rPr>
              <a:t>aMW</a:t>
            </a:r>
            <a:r>
              <a:rPr lang="en-US" sz="1100" b="1" i="0" baseline="0" dirty="0" smtClean="0">
                <a:solidFill>
                  <a:srgbClr val="000000"/>
                </a:solidFill>
                <a:ea typeface="Times New Roman"/>
              </a:rPr>
              <a:t>)</a:t>
            </a:r>
            <a:endParaRPr lang="en-US" sz="1100" b="1" i="0" dirty="0">
              <a:ea typeface="ＭＳ Ｐゴシック" charset="0"/>
              <a:cs typeface="ＭＳ Ｐゴシック" charset="0"/>
            </a:endParaRPr>
          </a:p>
          <a:p>
            <a:pPr defTabSz="933237">
              <a:defRPr/>
            </a:pPr>
            <a:endParaRPr lang="en-US" sz="1100" b="1" i="1" dirty="0" smtClean="0">
              <a:ea typeface="ＭＳ Ｐゴシック" charset="0"/>
              <a:cs typeface="ＭＳ Ｐゴシック" charset="0"/>
            </a:endParaRPr>
          </a:p>
          <a:p>
            <a:pPr defTabSz="933237">
              <a:defRPr/>
            </a:pPr>
            <a:r>
              <a:rPr lang="en-US" sz="1100" b="1" i="1" dirty="0" smtClean="0">
                <a:ea typeface="ＭＳ Ｐゴシック" charset="0"/>
                <a:cs typeface="ＭＳ Ｐゴシック" charset="0"/>
              </a:rPr>
              <a:t>NEXT </a:t>
            </a:r>
            <a:r>
              <a:rPr lang="en-US" sz="1100" b="1" i="1" dirty="0">
                <a:ea typeface="ＭＳ Ｐゴシック" charset="0"/>
                <a:cs typeface="ＭＳ Ｐゴシック" charset="0"/>
              </a:rPr>
              <a:t>SLIDE</a:t>
            </a:r>
          </a:p>
          <a:p>
            <a:endParaRPr lang="en-US" sz="1100" dirty="0"/>
          </a:p>
          <a:p>
            <a:endParaRPr lang="en-US" sz="1100" dirty="0"/>
          </a:p>
        </p:txBody>
      </p:sp>
      <p:sp>
        <p:nvSpPr>
          <p:cNvPr id="4" name="Slide Number Placeholder 3"/>
          <p:cNvSpPr>
            <a:spLocks noGrp="1"/>
          </p:cNvSpPr>
          <p:nvPr>
            <p:ph type="sldNum" sz="quarter" idx="10"/>
          </p:nvPr>
        </p:nvSpPr>
        <p:spPr/>
        <p:txBody>
          <a:bodyPr/>
          <a:lstStyle/>
          <a:p>
            <a:pPr>
              <a:defRPr/>
            </a:pPr>
            <a:fld id="{8E4002E7-82D1-5142-B6F9-63D8FE3F3E04}" type="slidenum">
              <a:rPr lang="en-US" smtClean="0">
                <a:solidFill>
                  <a:prstClr val="black"/>
                </a:solidFill>
              </a:rPr>
              <a:pPr>
                <a:defRPr/>
              </a:pPr>
              <a:t>11</a:t>
            </a:fld>
            <a:endParaRPr lang="en-US">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t>
            </a:r>
            <a:r>
              <a:rPr lang="en-US" dirty="0" smtClean="0"/>
              <a:t>area </a:t>
            </a:r>
            <a:r>
              <a:rPr lang="en-US" baseline="0" dirty="0" smtClean="0"/>
              <a:t>between </a:t>
            </a:r>
            <a:r>
              <a:rPr lang="en-US" baseline="0" dirty="0" smtClean="0"/>
              <a:t>the dotted line and the solid line is Market Transformation</a:t>
            </a: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b="1" i="1" dirty="0" smtClean="0">
                <a:solidFill>
                  <a:prstClr val="black"/>
                </a:solidFill>
                <a:ea typeface="ＭＳ Ｐゴシック" charset="0"/>
                <a:cs typeface="Arial"/>
              </a:rPr>
              <a:t>NEXT SLIDE</a:t>
            </a:r>
          </a:p>
          <a:p>
            <a:endParaRPr lang="en-US" dirty="0"/>
          </a:p>
        </p:txBody>
      </p:sp>
      <p:sp>
        <p:nvSpPr>
          <p:cNvPr id="4" name="Slide Number Placeholder 3"/>
          <p:cNvSpPr>
            <a:spLocks noGrp="1"/>
          </p:cNvSpPr>
          <p:nvPr>
            <p:ph type="sldNum" sz="quarter" idx="10"/>
          </p:nvPr>
        </p:nvSpPr>
        <p:spPr/>
        <p:txBody>
          <a:bodyPr/>
          <a:lstStyle/>
          <a:p>
            <a:pPr>
              <a:defRPr/>
            </a:pPr>
            <a:fld id="{DA8C824C-C434-4A0A-B9C7-27809FC3F96F}" type="slidenum">
              <a:rPr lang="en-US" smtClean="0">
                <a:solidFill>
                  <a:prstClr val="black"/>
                </a:solidFill>
              </a:rPr>
              <a:pPr>
                <a:defRPr/>
              </a:pPr>
              <a:t>12</a:t>
            </a:fld>
            <a:endParaRPr lang="en-US">
              <a:solidFill>
                <a:prstClr val="black"/>
              </a:solidFill>
            </a:endParaRPr>
          </a:p>
        </p:txBody>
      </p:sp>
    </p:spTree>
    <p:extLst>
      <p:ext uri="{BB962C8B-B14F-4D97-AF65-F5344CB8AC3E}">
        <p14:creationId xmlns:p14="http://schemas.microsoft.com/office/powerpoint/2010/main" val="30531186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13222">
              <a:defRPr/>
            </a:pPr>
            <a:r>
              <a:rPr lang="en-US" dirty="0">
                <a:solidFill>
                  <a:srgbClr val="FF0000"/>
                </a:solidFill>
                <a:cs typeface="Arial" pitchFamily="34" charset="0"/>
              </a:rPr>
              <a:t>We invested in others in early stages in 2013/2014, but those that are already contributing savings are noted in red</a:t>
            </a:r>
          </a:p>
          <a:p>
            <a:pPr defTabSz="913222">
              <a:defRPr/>
            </a:pPr>
            <a:r>
              <a:rPr lang="en-US" dirty="0">
                <a:solidFill>
                  <a:srgbClr val="FF0000"/>
                </a:solidFill>
                <a:cs typeface="Arial" pitchFamily="34" charset="0"/>
              </a:rPr>
              <a:t>Those in bold are what we built our c/e metrics for Cycle 4 on.  The final portfolio of market development work – those in full scale MD are those which we use in portfolio c/e</a:t>
            </a:r>
            <a:endParaRPr lang="en-US" dirty="0">
              <a:solidFill>
                <a:srgbClr val="FFFFFF">
                  <a:lumMod val="50000"/>
                </a:srgbClr>
              </a:solidFill>
              <a:cs typeface="Arial" pitchFamily="34" charset="0"/>
            </a:endParaRPr>
          </a:p>
          <a:p>
            <a:pPr defTabSz="913222">
              <a:defRPr/>
            </a:pPr>
            <a:endParaRPr lang="en-US" baseline="0" dirty="0"/>
          </a:p>
          <a:p>
            <a:pPr defTabSz="913222">
              <a:defRPr/>
            </a:pPr>
            <a:endParaRPr lang="en-US" baseline="0" dirty="0"/>
          </a:p>
        </p:txBody>
      </p:sp>
      <p:sp>
        <p:nvSpPr>
          <p:cNvPr id="4" name="Slide Number Placeholder 3"/>
          <p:cNvSpPr>
            <a:spLocks noGrp="1"/>
          </p:cNvSpPr>
          <p:nvPr>
            <p:ph type="sldNum" sz="quarter" idx="10"/>
          </p:nvPr>
        </p:nvSpPr>
        <p:spPr/>
        <p:txBody>
          <a:bodyPr/>
          <a:lstStyle/>
          <a:p>
            <a:fld id="{5E951A41-1573-4522-9496-B4A1314B3342}" type="slidenum">
              <a:rPr lang="en-US" smtClean="0">
                <a:solidFill>
                  <a:prstClr val="black"/>
                </a:solidFill>
              </a:rPr>
              <a:pPr/>
              <a:t>13</a:t>
            </a:fld>
            <a:endParaRPr lang="en-US">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Rectangle 7"/>
          <p:cNvSpPr txBox="1">
            <a:spLocks noGrp="1" noChangeArrowheads="1"/>
          </p:cNvSpPr>
          <p:nvPr/>
        </p:nvSpPr>
        <p:spPr bwMode="auto">
          <a:xfrm>
            <a:off x="3979757" y="8843645"/>
            <a:ext cx="3043343" cy="465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313" tIns="46658" rIns="93313" bIns="46658" anchor="b"/>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defTabSz="457892"/>
            <a:fld id="{74ED66FB-4611-684B-8397-27E13F007D8F}" type="slidenum">
              <a:rPr lang="en-US" sz="1200">
                <a:solidFill>
                  <a:prstClr val="black"/>
                </a:solidFill>
              </a:rPr>
              <a:pPr algn="r" defTabSz="457892"/>
              <a:t>15</a:t>
            </a:fld>
            <a:endParaRPr lang="en-US" sz="1200">
              <a:solidFill>
                <a:prstClr val="black"/>
              </a:solidFill>
            </a:endParaRPr>
          </a:p>
        </p:txBody>
      </p:sp>
      <p:sp>
        <p:nvSpPr>
          <p:cNvPr id="147458" name="Rectangle 2"/>
          <p:cNvSpPr>
            <a:spLocks noGrp="1" noRot="1" noChangeAspect="1" noChangeArrowheads="1" noTextEdit="1"/>
          </p:cNvSpPr>
          <p:nvPr>
            <p:ph type="sldImg"/>
          </p:nvPr>
        </p:nvSpPr>
        <p:spPr bwMode="auto">
          <a:xfrm>
            <a:off x="719138" y="512763"/>
            <a:ext cx="5584825" cy="4189412"/>
          </a:xfrm>
          <a:solidFill>
            <a:srgbClr val="FFFFFF"/>
          </a:solidFill>
          <a:ln>
            <a:solidFill>
              <a:srgbClr val="000000"/>
            </a:solidFill>
            <a:miter lim="800000"/>
            <a:headEnd/>
            <a:tailEnd/>
          </a:ln>
          <a:extLst>
            <a:ext uri="{FAA26D3D-D897-4be2-8F04-BA451C77F1D7}">
              <ma14:placeholderFlag xmlns:ma14="http://schemas.microsoft.com/office/mac/drawingml/2011/main" xmlns="" val="1"/>
            </a:ext>
          </a:extLst>
        </p:spPr>
      </p:sp>
      <p:sp>
        <p:nvSpPr>
          <p:cNvPr id="147459" name="Rectangle 3"/>
          <p:cNvSpPr>
            <a:spLocks noGrp="1" noChangeArrowheads="1"/>
          </p:cNvSpPr>
          <p:nvPr>
            <p:ph type="body" idx="1"/>
          </p:nvPr>
        </p:nvSpPr>
        <p:spPr bwMode="auto">
          <a:xfrm>
            <a:off x="936414" y="4421823"/>
            <a:ext cx="5150273" cy="4189095"/>
          </a:xfrm>
          <a:solidFill>
            <a:srgbClr val="FFFFFF"/>
          </a:solidFill>
          <a:ln>
            <a:noFill/>
            <a:miter lim="800000"/>
            <a:headEnd/>
            <a:tailEnd/>
          </a:ln>
          <a:extLst>
            <a:ext uri="{FAA26D3D-D897-4be2-8F04-BA451C77F1D7}">
              <ma14:placeholderFlag xmlns:ma14="http://schemas.microsoft.com/office/mac/drawingml/2011/main" xmlns="" val="1"/>
            </a:ext>
          </a:extLst>
        </p:spPr>
        <p:txBody>
          <a:bodyPr wrap="square" numCol="1" anchor="t" anchorCtr="0" compatLnSpc="1">
            <a:prstTxWarp prst="textNoShape">
              <a:avLst/>
            </a:prstTxWarp>
            <a:normAutofit/>
          </a:bodyPr>
          <a:lstStyle/>
          <a:p>
            <a:endParaRPr lang="en-US" sz="1400" dirty="0">
              <a:ea typeface="ＭＳ Ｐゴシック"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1_Title Slide - single">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FFFF"/>
              </a:solidFill>
            </a:endParaRPr>
          </a:p>
        </p:txBody>
      </p:sp>
      <p:sp>
        <p:nvSpPr>
          <p:cNvPr id="7" name="Text Box 11"/>
          <p:cNvSpPr txBox="1">
            <a:spLocks noChangeArrowheads="1"/>
          </p:cNvSpPr>
          <p:nvPr/>
        </p:nvSpPr>
        <p:spPr bwMode="auto">
          <a:xfrm>
            <a:off x="367030" y="6308725"/>
            <a:ext cx="3940810" cy="276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0" hangingPunct="0">
              <a:spcBef>
                <a:spcPct val="50000"/>
              </a:spcBef>
              <a:defRPr/>
            </a:pPr>
            <a:r>
              <a:rPr lang="en-US" sz="1200" dirty="0" smtClean="0">
                <a:solidFill>
                  <a:srgbClr val="28A8E0"/>
                </a:solidFill>
                <a:ea typeface="ＭＳ Ｐゴシック" pitchFamily="1" charset="-128"/>
              </a:rPr>
              <a:t>NORTHWEST ENERGY EFFICIENCY ALLIANCE </a:t>
            </a:r>
          </a:p>
        </p:txBody>
      </p:sp>
      <p:pic>
        <p:nvPicPr>
          <p:cNvPr id="8" name="Picture 7" descr="strip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981200"/>
            <a:ext cx="91440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100708_NEEA_logo_final_01.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365760"/>
            <a:ext cx="2201863"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5"/>
          <p:cNvSpPr>
            <a:spLocks noGrp="1" noChangeArrowheads="1"/>
          </p:cNvSpPr>
          <p:nvPr>
            <p:ph type="ctrTitle"/>
          </p:nvPr>
        </p:nvSpPr>
        <p:spPr>
          <a:xfrm>
            <a:off x="365760" y="4561840"/>
            <a:ext cx="7543800" cy="497840"/>
          </a:xfrm>
        </p:spPr>
        <p:txBody>
          <a:bodyPr lIns="91440" rIns="91440">
            <a:noAutofit/>
          </a:bodyPr>
          <a:lstStyle>
            <a:lvl1pPr>
              <a:spcBef>
                <a:spcPts val="24"/>
              </a:spcBef>
              <a:defRPr sz="3000"/>
            </a:lvl1pPr>
          </a:lstStyle>
          <a:p>
            <a:pPr lvl="0"/>
            <a:r>
              <a:rPr lang="en-US" noProof="0" smtClean="0"/>
              <a:t>Click to edit Master title style</a:t>
            </a:r>
            <a:endParaRPr lang="en-US" noProof="0" dirty="0" smtClean="0"/>
          </a:p>
        </p:txBody>
      </p:sp>
      <p:sp>
        <p:nvSpPr>
          <p:cNvPr id="11" name="Rectangle 6"/>
          <p:cNvSpPr>
            <a:spLocks noGrp="1" noChangeArrowheads="1"/>
          </p:cNvSpPr>
          <p:nvPr>
            <p:ph type="subTitle" idx="1"/>
          </p:nvPr>
        </p:nvSpPr>
        <p:spPr>
          <a:xfrm>
            <a:off x="365760" y="5105400"/>
            <a:ext cx="6172200" cy="1066800"/>
          </a:xfrm>
          <a:prstGeom prst="rect">
            <a:avLst/>
          </a:prstGeom>
          <a:noFill/>
          <a:ln>
            <a:noFill/>
          </a:ln>
        </p:spPr>
        <p:txBody>
          <a:bodyPr lIns="91440" rIns="91440" anchor="ctr">
            <a:normAutofit/>
          </a:bodyPr>
          <a:lstStyle>
            <a:lvl1pPr marL="0" indent="0">
              <a:spcBef>
                <a:spcPts val="24"/>
              </a:spcBef>
              <a:buFont typeface="Arial" charset="0"/>
              <a:buNone/>
              <a:defRPr sz="2200">
                <a:ln>
                  <a:noFill/>
                </a:ln>
                <a:solidFill>
                  <a:srgbClr val="2AA9E0"/>
                </a:solidFill>
              </a:defRPr>
            </a:lvl1pPr>
          </a:lstStyle>
          <a:p>
            <a:pPr lvl="0"/>
            <a:r>
              <a:rPr lang="en-US" noProof="0" smtClean="0"/>
              <a:t>Click to edit Master subtitle style</a:t>
            </a:r>
            <a:endParaRPr lang="en-US" noProof="0" dirty="0" smtClean="0"/>
          </a:p>
        </p:txBody>
      </p:sp>
    </p:spTree>
    <p:extLst>
      <p:ext uri="{BB962C8B-B14F-4D97-AF65-F5344CB8AC3E}">
        <p14:creationId xmlns:p14="http://schemas.microsoft.com/office/powerpoint/2010/main" val="3802717820"/>
      </p:ext>
    </p:extLst>
  </p:cSld>
  <p:clrMapOvr>
    <a:masterClrMapping/>
  </p:clrMapOvr>
  <p:transition spd="slow">
    <p:fade/>
  </p:transition>
  <p:timing>
    <p:tnLst>
      <p:par>
        <p:cTn id="1" dur="indefinite" restart="never" nodeType="tmRoot"/>
      </p:par>
    </p:tnLst>
  </p:timing>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Slide - double">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FFFF"/>
              </a:solidFill>
            </a:endParaRPr>
          </a:p>
        </p:txBody>
      </p:sp>
      <p:sp>
        <p:nvSpPr>
          <p:cNvPr id="7" name="Text Box 11"/>
          <p:cNvSpPr txBox="1">
            <a:spLocks noChangeArrowheads="1"/>
          </p:cNvSpPr>
          <p:nvPr/>
        </p:nvSpPr>
        <p:spPr bwMode="auto">
          <a:xfrm>
            <a:off x="367030" y="6308725"/>
            <a:ext cx="3940810" cy="276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0" hangingPunct="0">
              <a:spcBef>
                <a:spcPct val="50000"/>
              </a:spcBef>
              <a:defRPr/>
            </a:pPr>
            <a:r>
              <a:rPr lang="en-US" sz="1200" dirty="0" smtClean="0">
                <a:solidFill>
                  <a:srgbClr val="28A8E0"/>
                </a:solidFill>
                <a:ea typeface="ＭＳ Ｐゴシック" pitchFamily="1" charset="-128"/>
              </a:rPr>
              <a:t>NORTHWEST ENERGY EFFICIENCY ALLIANCE </a:t>
            </a:r>
          </a:p>
        </p:txBody>
      </p:sp>
      <p:pic>
        <p:nvPicPr>
          <p:cNvPr id="8" name="Picture 7" descr="strip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981200"/>
            <a:ext cx="91440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100708_NEEA_logo_final_01.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365760"/>
            <a:ext cx="2201863"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5"/>
          <p:cNvSpPr>
            <a:spLocks noGrp="1" noChangeArrowheads="1"/>
          </p:cNvSpPr>
          <p:nvPr>
            <p:ph type="ctrTitle"/>
          </p:nvPr>
        </p:nvSpPr>
        <p:spPr>
          <a:xfrm>
            <a:off x="365760" y="4561840"/>
            <a:ext cx="7543800" cy="497840"/>
          </a:xfrm>
        </p:spPr>
        <p:txBody>
          <a:bodyPr lIns="91440" rIns="91440">
            <a:noAutofit/>
          </a:bodyPr>
          <a:lstStyle>
            <a:lvl1pPr>
              <a:spcBef>
                <a:spcPts val="24"/>
              </a:spcBef>
              <a:defRPr sz="3000"/>
            </a:lvl1pPr>
          </a:lstStyle>
          <a:p>
            <a:pPr lvl="0"/>
            <a:r>
              <a:rPr lang="en-US" noProof="0" smtClean="0"/>
              <a:t>Click to edit Master title style</a:t>
            </a:r>
            <a:endParaRPr lang="en-US" noProof="0" dirty="0" smtClean="0"/>
          </a:p>
        </p:txBody>
      </p:sp>
      <p:sp>
        <p:nvSpPr>
          <p:cNvPr id="11" name="Rectangle 6"/>
          <p:cNvSpPr>
            <a:spLocks noGrp="1" noChangeArrowheads="1"/>
          </p:cNvSpPr>
          <p:nvPr>
            <p:ph type="subTitle" idx="1"/>
          </p:nvPr>
        </p:nvSpPr>
        <p:spPr>
          <a:xfrm>
            <a:off x="365760" y="5105400"/>
            <a:ext cx="4206240" cy="1066800"/>
          </a:xfrm>
          <a:prstGeom prst="rect">
            <a:avLst/>
          </a:prstGeom>
          <a:noFill/>
          <a:ln>
            <a:noFill/>
          </a:ln>
        </p:spPr>
        <p:txBody>
          <a:bodyPr lIns="91440" rIns="91440" anchor="t" anchorCtr="0">
            <a:noAutofit/>
          </a:bodyPr>
          <a:lstStyle>
            <a:lvl1pPr marL="0" indent="0">
              <a:spcBef>
                <a:spcPts val="24"/>
              </a:spcBef>
              <a:buFont typeface="Arial" charset="0"/>
              <a:buNone/>
              <a:defRPr sz="2200">
                <a:ln>
                  <a:noFill/>
                </a:ln>
                <a:solidFill>
                  <a:srgbClr val="2AA9E0"/>
                </a:solidFill>
              </a:defRPr>
            </a:lvl1pPr>
          </a:lstStyle>
          <a:p>
            <a:pPr lvl="0"/>
            <a:r>
              <a:rPr lang="en-US" noProof="0" smtClean="0"/>
              <a:t>Click to edit Master subtitle style</a:t>
            </a:r>
            <a:endParaRPr lang="en-US" noProof="0" dirty="0" smtClean="0"/>
          </a:p>
        </p:txBody>
      </p:sp>
      <p:sp>
        <p:nvSpPr>
          <p:cNvPr id="3" name="Text Placeholder 2"/>
          <p:cNvSpPr>
            <a:spLocks noGrp="1"/>
          </p:cNvSpPr>
          <p:nvPr>
            <p:ph type="body" sz="quarter" idx="10"/>
          </p:nvPr>
        </p:nvSpPr>
        <p:spPr>
          <a:xfrm>
            <a:off x="4694238" y="5105400"/>
            <a:ext cx="4053522" cy="1066800"/>
          </a:xfrm>
          <a:prstGeom prst="rect">
            <a:avLst/>
          </a:prstGeom>
        </p:spPr>
        <p:txBody>
          <a:bodyPr>
            <a:normAutofit/>
          </a:bodyPr>
          <a:lstStyle>
            <a:lvl1pPr>
              <a:buNone/>
              <a:defRPr sz="2200">
                <a:solidFill>
                  <a:srgbClr val="2AA9E0"/>
                </a:solidFill>
              </a:defRPr>
            </a:lvl1pPr>
          </a:lstStyle>
          <a:p>
            <a:pPr lvl="0"/>
            <a:r>
              <a:rPr lang="en-US" smtClean="0"/>
              <a:t>Click to edit Master text styles</a:t>
            </a:r>
          </a:p>
        </p:txBody>
      </p:sp>
    </p:spTree>
    <p:extLst>
      <p:ext uri="{BB962C8B-B14F-4D97-AF65-F5344CB8AC3E}">
        <p14:creationId xmlns:p14="http://schemas.microsoft.com/office/powerpoint/2010/main" val="153458323"/>
      </p:ext>
    </p:extLst>
  </p:cSld>
  <p:clrMapOvr>
    <a:masterClrMapping/>
  </p:clrMapOvr>
  <p:transition spd="slow">
    <p:fade/>
  </p:transition>
  <p:timing>
    <p:tnLst>
      <p:par>
        <p:cTn id="1" dur="indefinite" restart="never" nodeType="tmRoot"/>
      </p:par>
    </p:tnLst>
  </p:timing>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Separato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pic>
        <p:nvPicPr>
          <p:cNvPr id="3" name="Picture 10" descr="foto_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613400"/>
            <a:ext cx="9144000" cy="381000"/>
          </a:xfrm>
          <a:prstGeom prst="rect">
            <a:avLst/>
          </a:prstGeom>
          <a:noFill/>
          <a:ln w="9525">
            <a:noFill/>
            <a:miter lim="800000"/>
            <a:headEnd/>
            <a:tailEnd/>
          </a:ln>
        </p:spPr>
      </p:pic>
      <p:sp>
        <p:nvSpPr>
          <p:cNvPr id="4" name="Rectangle 3"/>
          <p:cNvSpPr/>
          <p:nvPr/>
        </p:nvSpPr>
        <p:spPr>
          <a:xfrm>
            <a:off x="0" y="0"/>
            <a:ext cx="9144000" cy="5608320"/>
          </a:xfrm>
          <a:prstGeom prst="rect">
            <a:avLst/>
          </a:prstGeom>
          <a:gradFill>
            <a:gsLst>
              <a:gs pos="0">
                <a:srgbClr val="8ED934"/>
              </a:gs>
              <a:gs pos="100000">
                <a:srgbClr val="C9FF94"/>
              </a:gs>
            </a:gsLst>
          </a:gradFill>
          <a:ln>
            <a:noFill/>
          </a:ln>
        </p:spPr>
        <p:style>
          <a:lnRef idx="1">
            <a:schemeClr val="accent2"/>
          </a:lnRef>
          <a:fillRef idx="3">
            <a:schemeClr val="accent2"/>
          </a:fillRef>
          <a:effectRef idx="2">
            <a:schemeClr val="accent2"/>
          </a:effectRef>
          <a:fontRef idx="minor">
            <a:schemeClr val="lt1"/>
          </a:fontRef>
        </p:style>
        <p:txBody>
          <a:bodyPr anchor="ctr"/>
          <a:lstStyle/>
          <a:p>
            <a:pPr algn="ctr">
              <a:defRPr/>
            </a:pPr>
            <a:endParaRPr lang="en-US">
              <a:solidFill>
                <a:srgbClr val="FFFFFF"/>
              </a:solidFill>
            </a:endParaRPr>
          </a:p>
        </p:txBody>
      </p:sp>
      <p:sp>
        <p:nvSpPr>
          <p:cNvPr id="7" name="Text Placeholder 6"/>
          <p:cNvSpPr>
            <a:spLocks noGrp="1"/>
          </p:cNvSpPr>
          <p:nvPr>
            <p:ph type="body" sz="quarter" idx="10"/>
          </p:nvPr>
        </p:nvSpPr>
        <p:spPr>
          <a:xfrm>
            <a:off x="381000" y="2387600"/>
            <a:ext cx="8366125" cy="1336675"/>
          </a:xfrm>
        </p:spPr>
        <p:txBody>
          <a:bodyPr anchor="ctr">
            <a:normAutofit/>
          </a:bodyPr>
          <a:lstStyle>
            <a:lvl1pPr algn="ctr">
              <a:buNone/>
              <a:defRPr sz="3600">
                <a:solidFill>
                  <a:schemeClr val="tx1"/>
                </a:solidFill>
              </a:defRPr>
            </a:lvl1pPr>
          </a:lstStyle>
          <a:p>
            <a:pPr lvl="0"/>
            <a:r>
              <a:rPr lang="en-US" smtClean="0"/>
              <a:t>Click to edit Master text styles</a:t>
            </a:r>
          </a:p>
        </p:txBody>
      </p:sp>
      <p:pic>
        <p:nvPicPr>
          <p:cNvPr id="6" name="Picture 10" descr="foto_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613400"/>
            <a:ext cx="9144000" cy="381000"/>
          </a:xfrm>
          <a:prstGeom prst="rect">
            <a:avLst/>
          </a:prstGeom>
          <a:noFill/>
          <a:ln w="9525">
            <a:noFill/>
            <a:miter lim="800000"/>
            <a:headEnd/>
            <a:tailEnd/>
          </a:ln>
        </p:spPr>
      </p:pic>
      <p:sp>
        <p:nvSpPr>
          <p:cNvPr id="8" name="Rectangle 7"/>
          <p:cNvSpPr/>
          <p:nvPr/>
        </p:nvSpPr>
        <p:spPr>
          <a:xfrm>
            <a:off x="0" y="0"/>
            <a:ext cx="9144000" cy="5608320"/>
          </a:xfrm>
          <a:prstGeom prst="rect">
            <a:avLst/>
          </a:prstGeom>
          <a:gradFill>
            <a:gsLst>
              <a:gs pos="0">
                <a:srgbClr val="8ED934"/>
              </a:gs>
              <a:gs pos="100000">
                <a:srgbClr val="C9FF94"/>
              </a:gs>
            </a:gsLst>
          </a:gradFill>
          <a:ln>
            <a:noFill/>
          </a:ln>
        </p:spPr>
        <p:style>
          <a:lnRef idx="1">
            <a:schemeClr val="accent2"/>
          </a:lnRef>
          <a:fillRef idx="3">
            <a:schemeClr val="accent2"/>
          </a:fillRef>
          <a:effectRef idx="2">
            <a:schemeClr val="accent2"/>
          </a:effectRef>
          <a:fontRef idx="minor">
            <a:schemeClr val="lt1"/>
          </a:fontRef>
        </p:style>
        <p:txBody>
          <a:bodyPr anchor="ctr"/>
          <a:lstStyle/>
          <a:p>
            <a:pPr algn="ctr">
              <a:defRPr/>
            </a:pPr>
            <a:endParaRPr lang="en-US">
              <a:solidFill>
                <a:srgbClr val="FFFFFF"/>
              </a:solidFill>
            </a:endParaRPr>
          </a:p>
        </p:txBody>
      </p:sp>
    </p:spTree>
    <p:extLst>
      <p:ext uri="{BB962C8B-B14F-4D97-AF65-F5344CB8AC3E}">
        <p14:creationId xmlns:p14="http://schemas.microsoft.com/office/powerpoint/2010/main" val="3215763331"/>
      </p:ext>
    </p:extLst>
  </p:cSld>
  <p:clrMapOvr>
    <a:masterClrMapping/>
  </p:clrMapOvr>
  <p:transition spd="slow">
    <p:fade/>
  </p:transition>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Text Placeholder 3"/>
          <p:cNvSpPr>
            <a:spLocks noGrp="1"/>
          </p:cNvSpPr>
          <p:nvPr>
            <p:ph type="body" sz="quarter" idx="10"/>
          </p:nvPr>
        </p:nvSpPr>
        <p:spPr>
          <a:xfrm>
            <a:off x="457198" y="1280160"/>
            <a:ext cx="8229600" cy="47548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782582514"/>
      </p:ext>
    </p:extLst>
  </p:cSld>
  <p:clrMapOvr>
    <a:masterClrMapping/>
  </p:clrMapOvr>
  <p:transition spd="slow">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ntent + Vert image on 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0" name="Text Placeholder 9"/>
          <p:cNvSpPr>
            <a:spLocks noGrp="1"/>
          </p:cNvSpPr>
          <p:nvPr>
            <p:ph type="body" sz="quarter" idx="10"/>
          </p:nvPr>
        </p:nvSpPr>
        <p:spPr>
          <a:xfrm>
            <a:off x="528638" y="1371600"/>
            <a:ext cx="4937442" cy="4765040"/>
          </a:xfrm>
          <a:prstGeom prst="rect">
            <a:avLst/>
          </a:prstGeom>
        </p:spPr>
        <p:txBody>
          <a:bodyPr/>
          <a:lstStyle>
            <a:lvl1pPr>
              <a:defRPr sz="2800"/>
            </a:lvl1pPr>
            <a:lvl2pPr>
              <a:defRPr sz="2400"/>
            </a:lvl2pPr>
            <a:lvl3pPr>
              <a:defRPr sz="20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Picture Placeholder 13"/>
          <p:cNvSpPr>
            <a:spLocks noGrp="1"/>
          </p:cNvSpPr>
          <p:nvPr>
            <p:ph type="pic" sz="quarter" idx="11"/>
          </p:nvPr>
        </p:nvSpPr>
        <p:spPr>
          <a:xfrm>
            <a:off x="5659438" y="1783080"/>
            <a:ext cx="2549842" cy="3342005"/>
          </a:xfrm>
          <a:prstGeom prst="rect">
            <a:avLst/>
          </a:prstGeom>
          <a:gradFill flip="none" rotWithShape="1">
            <a:gsLst>
              <a:gs pos="0">
                <a:schemeClr val="bg2"/>
              </a:gs>
              <a:gs pos="100000">
                <a:schemeClr val="bg2">
                  <a:lumMod val="75000"/>
                </a:schemeClr>
              </a:gs>
            </a:gsLst>
            <a:lin ang="13020000" scaled="0"/>
            <a:tileRect/>
          </a:gradFill>
          <a:ln>
            <a:noFill/>
          </a:ln>
          <a:effectLst>
            <a:outerShdw blurRad="177800" dist="114300" dir="3000000" algn="tl" rotWithShape="0">
              <a:srgbClr val="000000">
                <a:alpha val="25000"/>
              </a:srgbClr>
            </a:outerShdw>
          </a:effectLst>
        </p:spPr>
        <p:txBody>
          <a:bodyPr/>
          <a:lstStyle/>
          <a:p>
            <a:r>
              <a:rPr lang="en-US" smtClean="0"/>
              <a:t>Drag picture to placeholder or click icon to add</a:t>
            </a:r>
            <a:endParaRPr lang="en-US" dirty="0"/>
          </a:p>
        </p:txBody>
      </p:sp>
      <p:cxnSp>
        <p:nvCxnSpPr>
          <p:cNvPr id="12" name="Straight Connector 11"/>
          <p:cNvCxnSpPr/>
          <p:nvPr/>
        </p:nvCxnSpPr>
        <p:spPr>
          <a:xfrm>
            <a:off x="5659120" y="1371600"/>
            <a:ext cx="0" cy="4765040"/>
          </a:xfrm>
          <a:prstGeom prst="line">
            <a:avLst/>
          </a:prstGeom>
          <a:ln w="9525" cmpd="sng">
            <a:solidFill>
              <a:schemeClr val="bg2">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5659120" y="1371600"/>
            <a:ext cx="0" cy="4765040"/>
          </a:xfrm>
          <a:prstGeom prst="line">
            <a:avLst/>
          </a:prstGeom>
          <a:ln w="9525" cmpd="sng">
            <a:solidFill>
              <a:schemeClr val="bg2">
                <a:lumMod val="6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54028552"/>
      </p:ext>
    </p:extLst>
  </p:cSld>
  <p:clrMapOvr>
    <a:masterClrMapping/>
  </p:clrMapOvr>
  <p:transition spd="slow">
    <p:fade/>
  </p:transition>
  <p:timing>
    <p:tnLst>
      <p:par>
        <p:cTn id="1" dur="indefinite" restart="never" nodeType="tmRoot"/>
      </p:par>
    </p:tnLst>
  </p:timing>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ntent + Hoz image on 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0" name="Text Placeholder 9"/>
          <p:cNvSpPr>
            <a:spLocks noGrp="1"/>
          </p:cNvSpPr>
          <p:nvPr>
            <p:ph type="body" sz="quarter" idx="10"/>
          </p:nvPr>
        </p:nvSpPr>
        <p:spPr>
          <a:xfrm>
            <a:off x="528638" y="1371600"/>
            <a:ext cx="4338002" cy="4765040"/>
          </a:xfrm>
          <a:prstGeom prst="rect">
            <a:avLst/>
          </a:prstGeom>
        </p:spPr>
        <p:txBody>
          <a:bodyPr/>
          <a:lstStyle>
            <a:lvl1pPr>
              <a:defRPr sz="2800"/>
            </a:lvl1pPr>
            <a:lvl2pPr>
              <a:defRPr sz="2400"/>
            </a:lvl2pPr>
            <a:lvl3pPr>
              <a:defRPr sz="20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Picture Placeholder 13"/>
          <p:cNvSpPr>
            <a:spLocks noGrp="1"/>
          </p:cNvSpPr>
          <p:nvPr>
            <p:ph type="pic" sz="quarter" idx="11"/>
          </p:nvPr>
        </p:nvSpPr>
        <p:spPr>
          <a:xfrm>
            <a:off x="5039360" y="2194559"/>
            <a:ext cx="3429000" cy="2377440"/>
          </a:xfrm>
          <a:prstGeom prst="rect">
            <a:avLst/>
          </a:prstGeom>
          <a:gradFill flip="none" rotWithShape="1">
            <a:gsLst>
              <a:gs pos="0">
                <a:schemeClr val="bg2"/>
              </a:gs>
              <a:gs pos="100000">
                <a:schemeClr val="bg2">
                  <a:lumMod val="75000"/>
                </a:schemeClr>
              </a:gs>
            </a:gsLst>
            <a:lin ang="13020000" scaled="0"/>
            <a:tileRect/>
          </a:gradFill>
          <a:ln>
            <a:noFill/>
          </a:ln>
          <a:effectLst>
            <a:outerShdw blurRad="177800" dist="114300" dir="3000000" algn="tl" rotWithShape="0">
              <a:srgbClr val="000000">
                <a:alpha val="25000"/>
              </a:srgbClr>
            </a:outerShdw>
          </a:effectLst>
        </p:spPr>
        <p:txBody>
          <a:bodyPr/>
          <a:lstStyle/>
          <a:p>
            <a:r>
              <a:rPr lang="en-US" smtClean="0"/>
              <a:t>Drag picture to placeholder or click icon to add</a:t>
            </a:r>
            <a:endParaRPr lang="en-US" dirty="0"/>
          </a:p>
        </p:txBody>
      </p:sp>
      <p:cxnSp>
        <p:nvCxnSpPr>
          <p:cNvPr id="12" name="Straight Connector 11"/>
          <p:cNvCxnSpPr/>
          <p:nvPr/>
        </p:nvCxnSpPr>
        <p:spPr>
          <a:xfrm>
            <a:off x="5039360" y="1371600"/>
            <a:ext cx="0" cy="4765040"/>
          </a:xfrm>
          <a:prstGeom prst="line">
            <a:avLst/>
          </a:prstGeom>
          <a:ln w="9525" cmpd="sng">
            <a:solidFill>
              <a:schemeClr val="bg2">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5039360" y="1371600"/>
            <a:ext cx="0" cy="4765040"/>
          </a:xfrm>
          <a:prstGeom prst="line">
            <a:avLst/>
          </a:prstGeom>
          <a:ln w="9525" cmpd="sng">
            <a:solidFill>
              <a:schemeClr val="bg2">
                <a:lumMod val="6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14196325"/>
      </p:ext>
    </p:extLst>
  </p:cSld>
  <p:clrMapOvr>
    <a:masterClrMapping/>
  </p:clrMapOvr>
  <p:transition spd="slow">
    <p:fade/>
  </p:transition>
  <p:timing>
    <p:tnLst>
      <p:par>
        <p:cTn id="1" dur="indefinite" restart="never" nodeType="tmRoot"/>
      </p:par>
    </p:tnLst>
  </p:timing>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ntent + Vert Image on Lef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0" name="Text Placeholder 9"/>
          <p:cNvSpPr>
            <a:spLocks noGrp="1"/>
          </p:cNvSpPr>
          <p:nvPr>
            <p:ph type="body" sz="quarter" idx="10"/>
          </p:nvPr>
        </p:nvSpPr>
        <p:spPr>
          <a:xfrm>
            <a:off x="3576638" y="1371600"/>
            <a:ext cx="4937442" cy="4765040"/>
          </a:xfrm>
          <a:prstGeom prst="rect">
            <a:avLst/>
          </a:prstGeom>
        </p:spPr>
        <p:txBody>
          <a:bodyPr/>
          <a:lstStyle>
            <a:lvl1pPr>
              <a:defRPr sz="2800"/>
            </a:lvl1pPr>
            <a:lvl2pPr>
              <a:defRPr sz="2400"/>
            </a:lvl2pPr>
            <a:lvl3pPr>
              <a:defRPr sz="20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Picture Placeholder 13"/>
          <p:cNvSpPr>
            <a:spLocks noGrp="1"/>
          </p:cNvSpPr>
          <p:nvPr>
            <p:ph type="pic" sz="quarter" idx="11"/>
          </p:nvPr>
        </p:nvSpPr>
        <p:spPr>
          <a:xfrm>
            <a:off x="853758" y="1783080"/>
            <a:ext cx="2549842" cy="3342005"/>
          </a:xfrm>
          <a:prstGeom prst="rect">
            <a:avLst/>
          </a:prstGeom>
          <a:gradFill flip="none" rotWithShape="1">
            <a:gsLst>
              <a:gs pos="0">
                <a:schemeClr val="bg2"/>
              </a:gs>
              <a:gs pos="100000">
                <a:schemeClr val="bg2">
                  <a:lumMod val="75000"/>
                </a:schemeClr>
              </a:gs>
            </a:gsLst>
            <a:lin ang="13020000" scaled="0"/>
            <a:tileRect/>
          </a:gradFill>
          <a:ln>
            <a:noFill/>
          </a:ln>
          <a:effectLst>
            <a:outerShdw blurRad="177800" dist="114300" dir="6000000" algn="tl" rotWithShape="0">
              <a:srgbClr val="000000">
                <a:alpha val="25000"/>
              </a:srgbClr>
            </a:outerShdw>
          </a:effectLst>
        </p:spPr>
        <p:txBody>
          <a:bodyPr/>
          <a:lstStyle/>
          <a:p>
            <a:r>
              <a:rPr lang="en-US" smtClean="0"/>
              <a:t>Drag picture to placeholder or click icon to add</a:t>
            </a:r>
            <a:endParaRPr lang="en-US" dirty="0"/>
          </a:p>
        </p:txBody>
      </p:sp>
      <p:cxnSp>
        <p:nvCxnSpPr>
          <p:cNvPr id="12" name="Straight Connector 11"/>
          <p:cNvCxnSpPr/>
          <p:nvPr/>
        </p:nvCxnSpPr>
        <p:spPr>
          <a:xfrm>
            <a:off x="3403600" y="1371600"/>
            <a:ext cx="0" cy="4765040"/>
          </a:xfrm>
          <a:prstGeom prst="line">
            <a:avLst/>
          </a:prstGeom>
          <a:ln w="9525" cmpd="sng">
            <a:solidFill>
              <a:srgbClr val="A6A6A6"/>
            </a:solidFill>
          </a:ln>
          <a:effectLst/>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3403600" y="1371600"/>
            <a:ext cx="0" cy="4765040"/>
          </a:xfrm>
          <a:prstGeom prst="line">
            <a:avLst/>
          </a:prstGeom>
          <a:ln w="9525" cmpd="sng">
            <a:solidFill>
              <a:srgbClr val="A6A6A6"/>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56508133"/>
      </p:ext>
    </p:extLst>
  </p:cSld>
  <p:clrMapOvr>
    <a:masterClrMapping/>
  </p:clrMapOvr>
  <p:transition spd="slow">
    <p:fade/>
  </p:transition>
  <p:timing>
    <p:tnLst>
      <p:par>
        <p:cTn id="1" dur="indefinite" restart="never" nodeType="tmRoot"/>
      </p:par>
    </p:tnLst>
  </p:timing>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 Hoz Image on Lef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0" name="Text Placeholder 9"/>
          <p:cNvSpPr>
            <a:spLocks noGrp="1"/>
          </p:cNvSpPr>
          <p:nvPr>
            <p:ph type="body" sz="quarter" idx="10"/>
          </p:nvPr>
        </p:nvSpPr>
        <p:spPr>
          <a:xfrm>
            <a:off x="4236720" y="1371600"/>
            <a:ext cx="4338320" cy="4765040"/>
          </a:xfrm>
          <a:prstGeom prst="rect">
            <a:avLst/>
          </a:prstGeom>
        </p:spPr>
        <p:txBody>
          <a:bodyPr/>
          <a:lstStyle>
            <a:lvl1pPr>
              <a:defRPr sz="2800"/>
            </a:lvl1pPr>
            <a:lvl2pPr>
              <a:defRPr sz="2400"/>
            </a:lvl2pPr>
            <a:lvl3pPr>
              <a:defRPr sz="20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Picture Placeholder 13"/>
          <p:cNvSpPr>
            <a:spLocks noGrp="1"/>
          </p:cNvSpPr>
          <p:nvPr>
            <p:ph type="pic" sz="quarter" idx="11"/>
          </p:nvPr>
        </p:nvSpPr>
        <p:spPr>
          <a:xfrm>
            <a:off x="629920" y="2194560"/>
            <a:ext cx="3429000" cy="2377440"/>
          </a:xfrm>
          <a:prstGeom prst="rect">
            <a:avLst/>
          </a:prstGeom>
          <a:gradFill flip="none" rotWithShape="1">
            <a:gsLst>
              <a:gs pos="0">
                <a:schemeClr val="bg2"/>
              </a:gs>
              <a:gs pos="100000">
                <a:schemeClr val="bg2">
                  <a:lumMod val="75000"/>
                </a:schemeClr>
              </a:gs>
            </a:gsLst>
            <a:lin ang="13020000" scaled="0"/>
            <a:tileRect/>
          </a:gradFill>
          <a:ln>
            <a:noFill/>
          </a:ln>
          <a:effectLst>
            <a:outerShdw blurRad="177800" dist="114300" dir="6000000" algn="tl" rotWithShape="0">
              <a:srgbClr val="000000">
                <a:alpha val="25000"/>
              </a:srgbClr>
            </a:outerShdw>
          </a:effectLst>
        </p:spPr>
        <p:txBody>
          <a:bodyPr/>
          <a:lstStyle>
            <a:lvl1pPr>
              <a:buNone/>
              <a:defRPr>
                <a:ln>
                  <a:noFill/>
                </a:ln>
              </a:defRPr>
            </a:lvl1pPr>
          </a:lstStyle>
          <a:p>
            <a:r>
              <a:rPr lang="en-US" smtClean="0"/>
              <a:t>Drag picture to placeholder or click icon to add</a:t>
            </a:r>
            <a:endParaRPr lang="en-US" dirty="0"/>
          </a:p>
        </p:txBody>
      </p:sp>
      <p:cxnSp>
        <p:nvCxnSpPr>
          <p:cNvPr id="12" name="Straight Connector 11"/>
          <p:cNvCxnSpPr/>
          <p:nvPr/>
        </p:nvCxnSpPr>
        <p:spPr>
          <a:xfrm>
            <a:off x="4064000" y="1371600"/>
            <a:ext cx="0" cy="4765040"/>
          </a:xfrm>
          <a:prstGeom prst="line">
            <a:avLst/>
          </a:prstGeom>
          <a:ln w="9525" cmpd="sng">
            <a:solidFill>
              <a:srgbClr val="A6A6A6"/>
            </a:solidFill>
          </a:ln>
          <a:effectLst/>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4064000" y="1371600"/>
            <a:ext cx="0" cy="4765040"/>
          </a:xfrm>
          <a:prstGeom prst="line">
            <a:avLst/>
          </a:prstGeom>
          <a:ln w="9525" cmpd="sng">
            <a:solidFill>
              <a:srgbClr val="A6A6A6"/>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6289112"/>
      </p:ext>
    </p:extLst>
  </p:cSld>
  <p:clrMapOvr>
    <a:masterClrMapping/>
  </p:clrMapOvr>
  <p:transition spd="slow">
    <p:fade/>
  </p:transition>
  <p:timing>
    <p:tnLst>
      <p:par>
        <p:cTn id="1" dur="indefinite" restart="never" nodeType="tmRoot"/>
      </p:par>
    </p:tnLst>
  </p:timing>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hart Templa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5" name="Chart Placeholder 4"/>
          <p:cNvSpPr>
            <a:spLocks noGrp="1"/>
          </p:cNvSpPr>
          <p:nvPr>
            <p:ph type="chart" sz="quarter" idx="10"/>
          </p:nvPr>
        </p:nvSpPr>
        <p:spPr>
          <a:xfrm>
            <a:off x="457200" y="1280160"/>
            <a:ext cx="8229600" cy="4754880"/>
          </a:xfrm>
          <a:prstGeom prst="rect">
            <a:avLst/>
          </a:prstGeom>
        </p:spPr>
        <p:txBody>
          <a:bodyPr/>
          <a:lstStyle/>
          <a:p>
            <a:r>
              <a:rPr lang="en-US" smtClean="0"/>
              <a:t>Click icon to add chart</a:t>
            </a:r>
            <a:endParaRPr lang="en-US"/>
          </a:p>
        </p:txBody>
      </p:sp>
    </p:spTree>
    <p:extLst>
      <p:ext uri="{BB962C8B-B14F-4D97-AF65-F5344CB8AC3E}">
        <p14:creationId xmlns:p14="http://schemas.microsoft.com/office/powerpoint/2010/main" val="3808670883"/>
      </p:ext>
    </p:extLst>
  </p:cSld>
  <p:clrMapOvr>
    <a:masterClrMapping/>
  </p:clrMapOvr>
  <p:transition spd="slow">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abl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Table Placeholder 4"/>
          <p:cNvSpPr>
            <a:spLocks noGrp="1"/>
          </p:cNvSpPr>
          <p:nvPr>
            <p:ph type="tbl" sz="quarter" idx="10"/>
          </p:nvPr>
        </p:nvSpPr>
        <p:spPr>
          <a:xfrm>
            <a:off x="457200" y="1280160"/>
            <a:ext cx="8229600" cy="4754880"/>
          </a:xfrm>
          <a:prstGeom prst="rect">
            <a:avLst/>
          </a:prstGeom>
          <a:solidFill>
            <a:schemeClr val="bg2"/>
          </a:solidFill>
          <a:effectLst/>
        </p:spPr>
        <p:txBody>
          <a:bodyPr/>
          <a:lstStyle/>
          <a:p>
            <a:r>
              <a:rPr lang="en-US" smtClean="0"/>
              <a:t>Click icon to add table</a:t>
            </a:r>
            <a:endParaRPr lang="en-US"/>
          </a:p>
        </p:txBody>
      </p:sp>
    </p:spTree>
    <p:extLst>
      <p:ext uri="{BB962C8B-B14F-4D97-AF65-F5344CB8AC3E}">
        <p14:creationId xmlns:p14="http://schemas.microsoft.com/office/powerpoint/2010/main" val="2810780805"/>
      </p:ext>
    </p:extLst>
  </p:cSld>
  <p:clrMapOvr>
    <a:masterClrMapping/>
  </p:clrMapOvr>
  <p:transition spd="slow">
    <p:fade/>
  </p:transition>
  <p:timing>
    <p:tnLst>
      <p:par>
        <p:cTn id="1" dur="indefinite" restart="never" nodeType="tmRoot"/>
      </p:par>
    </p:tnLst>
  </p:timing>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71600"/>
            <a:ext cx="4038600" cy="47545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9160" y="1371600"/>
            <a:ext cx="4038600" cy="47545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684742453"/>
      </p:ext>
    </p:extLst>
  </p:cSld>
  <p:clrMapOvr>
    <a:masterClrMapping/>
  </p:clrMapOvr>
  <p:transition spd="slow">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Blank - No Logo">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FFFF"/>
              </a:solidFill>
            </a:endParaRPr>
          </a:p>
        </p:txBody>
      </p:sp>
      <p:pic>
        <p:nvPicPr>
          <p:cNvPr id="3" name="Picture 10" descr="foto_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49300"/>
            <a:ext cx="91440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0" descr="Head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ChangeArrowheads="1"/>
          </p:cNvSpPr>
          <p:nvPr/>
        </p:nvSpPr>
        <p:spPr bwMode="auto">
          <a:xfrm>
            <a:off x="242888" y="63246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marL="0" algn="l" defTabSz="457200" rtl="0" eaLnBrk="1" latinLnBrk="0" hangingPunct="1">
              <a:defRPr sz="1000" kern="1200">
                <a:solidFill>
                  <a:srgbClr val="80808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F298CC-E979-B446-BB27-29E4A3C38408}" type="slidenum">
              <a:rPr lang="en-US" sz="1200" smtClean="0"/>
              <a:pPr/>
              <a:t>‹#›</a:t>
            </a:fld>
            <a:endParaRPr lang="en-US" sz="1200" dirty="0"/>
          </a:p>
        </p:txBody>
      </p:sp>
      <p:sp>
        <p:nvSpPr>
          <p:cNvPr id="6" name="Title 5"/>
          <p:cNvSpPr>
            <a:spLocks noGrp="1"/>
          </p:cNvSpPr>
          <p:nvPr>
            <p:ph type="title"/>
          </p:nvPr>
        </p:nvSpPr>
        <p:spPr/>
        <p:txBody>
          <a:bodyPr/>
          <a:lstStyle/>
          <a:p>
            <a:r>
              <a:rPr lang="en-US" smtClean="0"/>
              <a:t>Click to edit Master title style</a:t>
            </a:r>
            <a:endParaRPr lang="en-US"/>
          </a:p>
        </p:txBody>
      </p:sp>
      <p:sp>
        <p:nvSpPr>
          <p:cNvPr id="8" name="Text Placeholder 7"/>
          <p:cNvSpPr>
            <a:spLocks noGrp="1"/>
          </p:cNvSpPr>
          <p:nvPr>
            <p:ph type="body" sz="quarter" idx="10"/>
          </p:nvPr>
        </p:nvSpPr>
        <p:spPr>
          <a:xfrm>
            <a:off x="457200" y="1316736"/>
            <a:ext cx="8229600" cy="47548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Rectangle 8"/>
          <p:cNvSpPr/>
          <p:nvPr/>
        </p:nvSpPr>
        <p:spPr>
          <a:xfrm>
            <a:off x="0" y="0"/>
            <a:ext cx="9144000"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FFFF"/>
              </a:solidFill>
            </a:endParaRPr>
          </a:p>
        </p:txBody>
      </p:sp>
      <p:pic>
        <p:nvPicPr>
          <p:cNvPr id="10" name="Picture 10" descr="foto_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49300"/>
            <a:ext cx="91440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Head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6"/>
          <p:cNvSpPr txBox="1">
            <a:spLocks noChangeArrowheads="1"/>
          </p:cNvSpPr>
          <p:nvPr/>
        </p:nvSpPr>
        <p:spPr bwMode="auto">
          <a:xfrm>
            <a:off x="242888" y="63246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marL="0" algn="l" defTabSz="457200" rtl="0" eaLnBrk="1" latinLnBrk="0" hangingPunct="1">
              <a:defRPr sz="1000" kern="1200">
                <a:solidFill>
                  <a:srgbClr val="80808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F298CC-E979-B446-BB27-29E4A3C38408}" type="slidenum">
              <a:rPr lang="en-US" sz="1200" smtClean="0"/>
              <a:pPr/>
              <a:t>‹#›</a:t>
            </a:fld>
            <a:endParaRPr lang="en-US" sz="1200" dirty="0"/>
          </a:p>
        </p:txBody>
      </p:sp>
    </p:spTree>
    <p:extLst>
      <p:ext uri="{BB962C8B-B14F-4D97-AF65-F5344CB8AC3E}">
        <p14:creationId xmlns:p14="http://schemas.microsoft.com/office/powerpoint/2010/main" val="85856738"/>
      </p:ext>
    </p:extLst>
  </p:cSld>
  <p:clrMapOvr>
    <a:masterClrMapping/>
  </p:clrMapOvr>
  <p:transition spd="slow">
    <p:fade/>
  </p:transition>
  <p:timing>
    <p:tnLst>
      <p:par>
        <p:cTn id="1" dur="indefinite" restart="never" nodeType="tmRoot"/>
      </p:par>
    </p:tnLst>
  </p:timing>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090172075"/>
      </p:ext>
    </p:extLst>
  </p:cSld>
  <p:clrMapOvr>
    <a:masterClrMapping/>
  </p:clrMapOvr>
  <p:transition spd="slow">
    <p:fade/>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FFFF"/>
              </a:solidFill>
            </a:endParaRPr>
          </a:p>
        </p:txBody>
      </p:sp>
      <p:sp>
        <p:nvSpPr>
          <p:cNvPr id="3" name="Rectangle 2"/>
          <p:cNvSpPr/>
          <p:nvPr/>
        </p:nvSpPr>
        <p:spPr>
          <a:xfrm>
            <a:off x="0" y="0"/>
            <a:ext cx="9144000" cy="6858000"/>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2024729262"/>
      </p:ext>
    </p:extLst>
  </p:cSld>
  <p:clrMapOvr>
    <a:masterClrMapping/>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ontent + image on right">
    <p:spTree>
      <p:nvGrpSpPr>
        <p:cNvPr id="1" name=""/>
        <p:cNvGrpSpPr/>
        <p:nvPr/>
      </p:nvGrpSpPr>
      <p:grpSpPr>
        <a:xfrm>
          <a:off x="0" y="0"/>
          <a:ext cx="0" cy="0"/>
          <a:chOff x="0" y="0"/>
          <a:chExt cx="0" cy="0"/>
        </a:xfrm>
      </p:grpSpPr>
      <p:cxnSp>
        <p:nvCxnSpPr>
          <p:cNvPr id="5" name="Straight Connector 4"/>
          <p:cNvCxnSpPr/>
          <p:nvPr userDrawn="1"/>
        </p:nvCxnSpPr>
        <p:spPr>
          <a:xfrm>
            <a:off x="5659438" y="1431925"/>
            <a:ext cx="0" cy="4765675"/>
          </a:xfrm>
          <a:prstGeom prst="line">
            <a:avLst/>
          </a:prstGeom>
          <a:ln w="12700" cmpd="sng">
            <a:solidFill>
              <a:srgbClr val="808080"/>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a:p>
        </p:txBody>
      </p:sp>
      <p:sp>
        <p:nvSpPr>
          <p:cNvPr id="10" name="Text Placeholder 9"/>
          <p:cNvSpPr>
            <a:spLocks noGrp="1"/>
          </p:cNvSpPr>
          <p:nvPr>
            <p:ph type="body" sz="quarter" idx="10"/>
          </p:nvPr>
        </p:nvSpPr>
        <p:spPr>
          <a:xfrm>
            <a:off x="528638" y="1432560"/>
            <a:ext cx="4795202" cy="4765040"/>
          </a:xfrm>
          <a:prstGeom prst="rect">
            <a:avLst/>
          </a:prstGeom>
        </p:spPr>
        <p:txBody>
          <a:bodyPr/>
          <a:lstStyle>
            <a:lvl1pPr>
              <a:defRPr sz="2800"/>
            </a:lvl1pPr>
            <a:lvl2pPr>
              <a:defRPr sz="2400"/>
            </a:lvl2pPr>
            <a:lvl3pPr>
              <a:defRPr sz="20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Picture Placeholder 13"/>
          <p:cNvSpPr>
            <a:spLocks noGrp="1"/>
          </p:cNvSpPr>
          <p:nvPr>
            <p:ph type="pic" sz="quarter" idx="11"/>
          </p:nvPr>
        </p:nvSpPr>
        <p:spPr>
          <a:xfrm>
            <a:off x="5659438" y="1768474"/>
            <a:ext cx="2549842" cy="3342005"/>
          </a:xfrm>
          <a:prstGeom prst="rect">
            <a:avLst/>
          </a:prstGeom>
          <a:gradFill flip="none" rotWithShape="1">
            <a:gsLst>
              <a:gs pos="0">
                <a:schemeClr val="bg2"/>
              </a:gs>
              <a:gs pos="100000">
                <a:schemeClr val="bg2">
                  <a:lumMod val="75000"/>
                </a:schemeClr>
              </a:gs>
            </a:gsLst>
            <a:lin ang="13020000" scaled="0"/>
            <a:tileRect/>
          </a:gradFill>
          <a:ln>
            <a:noFill/>
          </a:ln>
          <a:effectLst>
            <a:outerShdw blurRad="177800" dist="114300" dir="3000000" algn="tl" rotWithShape="0">
              <a:srgbClr val="000000">
                <a:alpha val="25000"/>
              </a:srgbClr>
            </a:outerShdw>
          </a:effectLst>
        </p:spPr>
        <p:txBody>
          <a:bodyPr rtlCol="0">
            <a:normAutofit/>
          </a:bodyPr>
          <a:lstStyle/>
          <a:p>
            <a:pPr lvl="0"/>
            <a:r>
              <a:rPr lang="en-US" noProof="0" smtClean="0"/>
              <a:t>Drag picture to placeholder or click icon to add</a:t>
            </a:r>
            <a:endParaRPr lang="en-US" noProof="0"/>
          </a:p>
        </p:txBody>
      </p:sp>
    </p:spTree>
    <p:extLst>
      <p:ext uri="{BB962C8B-B14F-4D97-AF65-F5344CB8AC3E}">
        <p14:creationId xmlns:p14="http://schemas.microsoft.com/office/powerpoint/2010/main" val="3676145441"/>
      </p:ext>
    </p:extLst>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Content + image on right">
    <p:spTree>
      <p:nvGrpSpPr>
        <p:cNvPr id="1" name=""/>
        <p:cNvGrpSpPr/>
        <p:nvPr/>
      </p:nvGrpSpPr>
      <p:grpSpPr>
        <a:xfrm>
          <a:off x="0" y="0"/>
          <a:ext cx="0" cy="0"/>
          <a:chOff x="0" y="0"/>
          <a:chExt cx="0" cy="0"/>
        </a:xfrm>
      </p:grpSpPr>
      <p:cxnSp>
        <p:nvCxnSpPr>
          <p:cNvPr id="5" name="Straight Connector 4"/>
          <p:cNvCxnSpPr/>
          <p:nvPr userDrawn="1"/>
        </p:nvCxnSpPr>
        <p:spPr>
          <a:xfrm>
            <a:off x="5659438" y="1431925"/>
            <a:ext cx="0" cy="4765675"/>
          </a:xfrm>
          <a:prstGeom prst="line">
            <a:avLst/>
          </a:prstGeom>
          <a:ln w="12700" cmpd="sng">
            <a:solidFill>
              <a:srgbClr val="808080"/>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a:p>
        </p:txBody>
      </p:sp>
      <p:sp>
        <p:nvSpPr>
          <p:cNvPr id="10" name="Text Placeholder 9"/>
          <p:cNvSpPr>
            <a:spLocks noGrp="1"/>
          </p:cNvSpPr>
          <p:nvPr>
            <p:ph type="body" sz="quarter" idx="10"/>
          </p:nvPr>
        </p:nvSpPr>
        <p:spPr>
          <a:xfrm>
            <a:off x="528638" y="1432560"/>
            <a:ext cx="4795202" cy="4765040"/>
          </a:xfrm>
          <a:prstGeom prst="rect">
            <a:avLst/>
          </a:prstGeom>
        </p:spPr>
        <p:txBody>
          <a:bodyPr/>
          <a:lstStyle>
            <a:lvl1pPr>
              <a:defRPr sz="2800"/>
            </a:lvl1pPr>
            <a:lvl2pPr>
              <a:defRPr sz="2400"/>
            </a:lvl2pPr>
            <a:lvl3pPr>
              <a:defRPr sz="20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Picture Placeholder 13"/>
          <p:cNvSpPr>
            <a:spLocks noGrp="1"/>
          </p:cNvSpPr>
          <p:nvPr>
            <p:ph type="pic" sz="quarter" idx="11"/>
          </p:nvPr>
        </p:nvSpPr>
        <p:spPr>
          <a:xfrm>
            <a:off x="5659438" y="1768474"/>
            <a:ext cx="2549842" cy="3342005"/>
          </a:xfrm>
          <a:prstGeom prst="rect">
            <a:avLst/>
          </a:prstGeom>
          <a:gradFill flip="none" rotWithShape="1">
            <a:gsLst>
              <a:gs pos="0">
                <a:schemeClr val="bg2"/>
              </a:gs>
              <a:gs pos="100000">
                <a:schemeClr val="bg2">
                  <a:lumMod val="75000"/>
                </a:schemeClr>
              </a:gs>
            </a:gsLst>
            <a:lin ang="13020000" scaled="0"/>
            <a:tileRect/>
          </a:gradFill>
          <a:ln>
            <a:noFill/>
          </a:ln>
          <a:effectLst>
            <a:outerShdw blurRad="177800" dist="114300" dir="3000000" algn="tl" rotWithShape="0">
              <a:srgbClr val="000000">
                <a:alpha val="25000"/>
              </a:srgbClr>
            </a:outerShdw>
          </a:effectLst>
        </p:spPr>
        <p:txBody>
          <a:bodyPr/>
          <a:lstStyle/>
          <a:p>
            <a:pPr lvl="0"/>
            <a:r>
              <a:rPr lang="en-US" noProof="0" smtClean="0"/>
              <a:t>Drag picture to placeholder or click icon to add</a:t>
            </a:r>
            <a:endParaRPr lang="en-US" noProof="0"/>
          </a:p>
        </p:txBody>
      </p:sp>
    </p:spTree>
    <p:extLst>
      <p:ext uri="{BB962C8B-B14F-4D97-AF65-F5344CB8AC3E}">
        <p14:creationId xmlns:p14="http://schemas.microsoft.com/office/powerpoint/2010/main" val="1399385557"/>
      </p:ext>
    </p:extLst>
  </p:cSld>
  <p:clrMapOvr>
    <a:masterClrMapping/>
  </p:clrMapOvr>
  <p:transition spd="slow">
    <p:fad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Blank - No Logo">
    <p:spTree>
      <p:nvGrpSpPr>
        <p:cNvPr id="1" name=""/>
        <p:cNvGrpSpPr/>
        <p:nvPr/>
      </p:nvGrpSpPr>
      <p:grpSpPr>
        <a:xfrm>
          <a:off x="0" y="0"/>
          <a:ext cx="0" cy="0"/>
          <a:chOff x="0" y="0"/>
          <a:chExt cx="0" cy="0"/>
        </a:xfrm>
      </p:grpSpPr>
      <p:sp>
        <p:nvSpPr>
          <p:cNvPr id="4" name="Rectangle 3"/>
          <p:cNvSpPr/>
          <p:nvPr userDrawn="1"/>
        </p:nvSpPr>
        <p:spPr>
          <a:xfrm>
            <a:off x="0" y="0"/>
            <a:ext cx="9144000"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endParaRPr lang="en-US">
              <a:solidFill>
                <a:srgbClr val="0083CA"/>
              </a:solidFill>
            </a:endParaRPr>
          </a:p>
        </p:txBody>
      </p:sp>
      <p:pic>
        <p:nvPicPr>
          <p:cNvPr id="5" name="Picture 10" descr="foto_footer.png"/>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0" y="749300"/>
            <a:ext cx="91440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descr="Header"/>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0" y="0"/>
            <a:ext cx="9144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6"/>
          <p:cNvSpPr txBox="1">
            <a:spLocks noChangeArrowheads="1"/>
          </p:cNvSpPr>
          <p:nvPr userDrawn="1"/>
        </p:nvSpPr>
        <p:spPr bwMode="auto">
          <a:xfrm>
            <a:off x="242888" y="6324600"/>
            <a:ext cx="1905000" cy="304800"/>
          </a:xfrm>
          <a:prstGeom prst="rect">
            <a:avLst/>
          </a:prstGeom>
          <a:noFill/>
          <a:ln>
            <a:noFill/>
          </a:ln>
          <a:effectLst/>
          <a:extLst/>
        </p:spPr>
        <p:txBody>
          <a:bodyPr/>
          <a:lstStyle>
            <a:defPPr>
              <a:defRPr lang="en-US"/>
            </a:defPPr>
            <a:lvl1pPr marL="0" algn="l" defTabSz="457200" rtl="0" eaLnBrk="1" latinLnBrk="0" hangingPunct="1">
              <a:defRPr sz="1000" kern="1200">
                <a:solidFill>
                  <a:srgbClr val="80808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a:pPr>
            <a:fld id="{75FBE1B7-AE17-4E63-BBBC-1BF03D84E2B0}" type="slidenum">
              <a:rPr lang="en-US" sz="1200" smtClean="0"/>
              <a:pPr>
                <a:defRPr/>
              </a:pPr>
              <a:t>‹#›</a:t>
            </a:fld>
            <a:endParaRPr lang="en-US" sz="1200" dirty="0"/>
          </a:p>
        </p:txBody>
      </p:sp>
      <p:sp>
        <p:nvSpPr>
          <p:cNvPr id="6" name="Title 5"/>
          <p:cNvSpPr>
            <a:spLocks noGrp="1"/>
          </p:cNvSpPr>
          <p:nvPr>
            <p:ph type="title"/>
          </p:nvPr>
        </p:nvSpPr>
        <p:spPr/>
        <p:txBody>
          <a:bodyPr/>
          <a:lstStyle/>
          <a:p>
            <a:r>
              <a:rPr lang="en-US" smtClean="0"/>
              <a:t>Click to edit Master title style</a:t>
            </a:r>
            <a:endParaRPr lang="en-US"/>
          </a:p>
        </p:txBody>
      </p:sp>
      <p:sp>
        <p:nvSpPr>
          <p:cNvPr id="8" name="Text Placeholder 7"/>
          <p:cNvSpPr>
            <a:spLocks noGrp="1"/>
          </p:cNvSpPr>
          <p:nvPr>
            <p:ph type="body" sz="quarter" idx="10"/>
          </p:nvPr>
        </p:nvSpPr>
        <p:spPr>
          <a:xfrm>
            <a:off x="457200" y="1316736"/>
            <a:ext cx="8229600" cy="47548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534634418"/>
      </p:ext>
    </p:extLst>
  </p:cSld>
  <p:clrMapOvr>
    <a:masterClrMapping/>
  </p:clrMapOvr>
  <p:transition spd="slow">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Text Placeholder 3"/>
          <p:cNvSpPr>
            <a:spLocks noGrp="1"/>
          </p:cNvSpPr>
          <p:nvPr>
            <p:ph type="body" sz="quarter" idx="10"/>
          </p:nvPr>
        </p:nvSpPr>
        <p:spPr>
          <a:xfrm>
            <a:off x="457198" y="1280160"/>
            <a:ext cx="8229600" cy="47548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301984138"/>
      </p:ext>
    </p:extLst>
  </p:cSld>
  <p:clrMapOvr>
    <a:masterClrMapping/>
  </p:clrMapOvr>
  <p:transition spd="slow">
    <p:fade/>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1_Title Slide - single">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FFFFFF"/>
              </a:solidFill>
            </a:endParaRPr>
          </a:p>
        </p:txBody>
      </p:sp>
      <p:sp>
        <p:nvSpPr>
          <p:cNvPr id="7" name="Text Box 11"/>
          <p:cNvSpPr txBox="1">
            <a:spLocks noChangeArrowheads="1"/>
          </p:cNvSpPr>
          <p:nvPr/>
        </p:nvSpPr>
        <p:spPr bwMode="auto">
          <a:xfrm>
            <a:off x="367030" y="6308725"/>
            <a:ext cx="3940810" cy="276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0" hangingPunct="0">
              <a:spcBef>
                <a:spcPct val="50000"/>
              </a:spcBef>
              <a:defRPr/>
            </a:pPr>
            <a:r>
              <a:rPr lang="en-US" sz="1200" dirty="0" smtClean="0">
                <a:solidFill>
                  <a:srgbClr val="28A8E0"/>
                </a:solidFill>
                <a:ea typeface="ＭＳ Ｐゴシック" pitchFamily="1" charset="-128"/>
              </a:rPr>
              <a:t>NORTHWEST ENERGY EFFICIENCY ALLIANCE </a:t>
            </a:r>
          </a:p>
        </p:txBody>
      </p:sp>
      <p:pic>
        <p:nvPicPr>
          <p:cNvPr id="9" name="Picture 6" descr="100708_NEEA_logo_final_01.png"/>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57200" y="365760"/>
            <a:ext cx="2201863"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5"/>
          <p:cNvSpPr>
            <a:spLocks noGrp="1" noChangeArrowheads="1"/>
          </p:cNvSpPr>
          <p:nvPr>
            <p:ph type="ctrTitle"/>
          </p:nvPr>
        </p:nvSpPr>
        <p:spPr>
          <a:xfrm>
            <a:off x="365760" y="4561840"/>
            <a:ext cx="7543800" cy="497840"/>
          </a:xfrm>
        </p:spPr>
        <p:txBody>
          <a:bodyPr lIns="91440" rIns="91440">
            <a:noAutofit/>
          </a:bodyPr>
          <a:lstStyle>
            <a:lvl1pPr>
              <a:spcBef>
                <a:spcPts val="24"/>
              </a:spcBef>
              <a:defRPr sz="3000"/>
            </a:lvl1pPr>
          </a:lstStyle>
          <a:p>
            <a:pPr lvl="0"/>
            <a:r>
              <a:rPr lang="en-US" noProof="0" smtClean="0"/>
              <a:t>Click to edit Master title style</a:t>
            </a:r>
            <a:endParaRPr lang="en-US" noProof="0" dirty="0" smtClean="0"/>
          </a:p>
        </p:txBody>
      </p:sp>
      <p:sp>
        <p:nvSpPr>
          <p:cNvPr id="11" name="Rectangle 6"/>
          <p:cNvSpPr>
            <a:spLocks noGrp="1" noChangeArrowheads="1"/>
          </p:cNvSpPr>
          <p:nvPr>
            <p:ph type="subTitle" idx="1"/>
          </p:nvPr>
        </p:nvSpPr>
        <p:spPr>
          <a:xfrm>
            <a:off x="365760" y="5105400"/>
            <a:ext cx="6172200" cy="1066800"/>
          </a:xfrm>
          <a:prstGeom prst="rect">
            <a:avLst/>
          </a:prstGeom>
          <a:noFill/>
          <a:ln>
            <a:noFill/>
          </a:ln>
        </p:spPr>
        <p:txBody>
          <a:bodyPr lIns="91440" rIns="91440" anchor="ctr">
            <a:normAutofit/>
          </a:bodyPr>
          <a:lstStyle>
            <a:lvl1pPr marL="0" indent="0">
              <a:spcBef>
                <a:spcPts val="24"/>
              </a:spcBef>
              <a:buFont typeface="Arial" charset="0"/>
              <a:buNone/>
              <a:defRPr sz="2200">
                <a:ln>
                  <a:noFill/>
                </a:ln>
                <a:solidFill>
                  <a:srgbClr val="2AA9E0"/>
                </a:solidFill>
              </a:defRPr>
            </a:lvl1pPr>
          </a:lstStyle>
          <a:p>
            <a:pPr lvl="0"/>
            <a:r>
              <a:rPr lang="en-US" noProof="0" smtClean="0"/>
              <a:t>Click to edit Master subtitle style</a:t>
            </a:r>
            <a:endParaRPr lang="en-US" noProof="0" dirty="0" smtClean="0"/>
          </a:p>
        </p:txBody>
      </p:sp>
      <p:pic>
        <p:nvPicPr>
          <p:cNvPr id="1026" name="Picture 2" descr="N:\08_CORPORATE_COMMUNICATIONS\Photos_Artwork_Signatures\neea.org Launch pics\100601neea-annual_497.jp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t="36181" b="23210"/>
          <a:stretch/>
        </p:blipFill>
        <p:spPr bwMode="auto">
          <a:xfrm>
            <a:off x="-15834" y="1944792"/>
            <a:ext cx="9159834" cy="24748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249197"/>
      </p:ext>
    </p:extLst>
  </p:cSld>
  <p:clrMapOvr>
    <a:masterClrMapping/>
  </p:clrMapOvr>
  <p:transition spd="slow">
    <p:fade/>
  </p:transition>
  <p:timing>
    <p:tnLst>
      <p:par>
        <p:cTn id="1" dur="indefinite" restart="never" nodeType="tmRoot"/>
      </p:par>
    </p:tnLst>
  </p:timing>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1_Title Slide - single">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FFFF"/>
              </a:solidFill>
            </a:endParaRPr>
          </a:p>
        </p:txBody>
      </p:sp>
      <p:sp>
        <p:nvSpPr>
          <p:cNvPr id="7" name="Text Box 11"/>
          <p:cNvSpPr txBox="1">
            <a:spLocks noChangeArrowheads="1"/>
          </p:cNvSpPr>
          <p:nvPr/>
        </p:nvSpPr>
        <p:spPr bwMode="auto">
          <a:xfrm>
            <a:off x="367030" y="6308725"/>
            <a:ext cx="3940810" cy="276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0" hangingPunct="0">
              <a:spcBef>
                <a:spcPct val="50000"/>
              </a:spcBef>
              <a:defRPr/>
            </a:pPr>
            <a:r>
              <a:rPr lang="en-US" sz="1200" dirty="0" smtClean="0">
                <a:solidFill>
                  <a:srgbClr val="28A8E0"/>
                </a:solidFill>
                <a:ea typeface="ＭＳ Ｐゴシック" pitchFamily="1" charset="-128"/>
              </a:rPr>
              <a:t>NORTHWEST ENERGY EFFICIENCY ALLIANCE </a:t>
            </a:r>
          </a:p>
        </p:txBody>
      </p:sp>
      <p:pic>
        <p:nvPicPr>
          <p:cNvPr id="8" name="Picture 7" descr="strip1.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981200"/>
            <a:ext cx="91440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100708_NEEA_logo_final_01.pn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57200" y="365760"/>
            <a:ext cx="2201863"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5"/>
          <p:cNvSpPr>
            <a:spLocks noGrp="1" noChangeArrowheads="1"/>
          </p:cNvSpPr>
          <p:nvPr>
            <p:ph type="ctrTitle"/>
          </p:nvPr>
        </p:nvSpPr>
        <p:spPr>
          <a:xfrm>
            <a:off x="365760" y="4561840"/>
            <a:ext cx="7543800" cy="497840"/>
          </a:xfrm>
        </p:spPr>
        <p:txBody>
          <a:bodyPr lIns="91440" rIns="91440">
            <a:noAutofit/>
          </a:bodyPr>
          <a:lstStyle>
            <a:lvl1pPr>
              <a:spcBef>
                <a:spcPts val="24"/>
              </a:spcBef>
              <a:defRPr sz="3000"/>
            </a:lvl1pPr>
          </a:lstStyle>
          <a:p>
            <a:pPr lvl="0"/>
            <a:r>
              <a:rPr lang="en-US" noProof="0" smtClean="0"/>
              <a:t>Click to edit Master title style</a:t>
            </a:r>
            <a:endParaRPr lang="en-US" noProof="0" dirty="0" smtClean="0"/>
          </a:p>
        </p:txBody>
      </p:sp>
      <p:sp>
        <p:nvSpPr>
          <p:cNvPr id="11" name="Rectangle 6"/>
          <p:cNvSpPr>
            <a:spLocks noGrp="1" noChangeArrowheads="1"/>
          </p:cNvSpPr>
          <p:nvPr>
            <p:ph type="subTitle" idx="1"/>
          </p:nvPr>
        </p:nvSpPr>
        <p:spPr>
          <a:xfrm>
            <a:off x="365760" y="5105400"/>
            <a:ext cx="6172200" cy="1066800"/>
          </a:xfrm>
          <a:prstGeom prst="rect">
            <a:avLst/>
          </a:prstGeom>
          <a:noFill/>
          <a:ln>
            <a:noFill/>
          </a:ln>
        </p:spPr>
        <p:txBody>
          <a:bodyPr lIns="91440" rIns="91440" anchor="ctr">
            <a:normAutofit/>
          </a:bodyPr>
          <a:lstStyle>
            <a:lvl1pPr marL="0" indent="0">
              <a:spcBef>
                <a:spcPts val="24"/>
              </a:spcBef>
              <a:buFont typeface="Arial" charset="0"/>
              <a:buNone/>
              <a:defRPr sz="2200">
                <a:ln>
                  <a:noFill/>
                </a:ln>
                <a:solidFill>
                  <a:srgbClr val="2AA9E0"/>
                </a:solidFill>
              </a:defRPr>
            </a:lvl1pPr>
          </a:lstStyle>
          <a:p>
            <a:pPr lvl="0"/>
            <a:r>
              <a:rPr lang="en-US" noProof="0" smtClean="0"/>
              <a:t>Click to edit Master subtitle style</a:t>
            </a:r>
            <a:endParaRPr lang="en-US" noProof="0" dirty="0" smtClean="0"/>
          </a:p>
        </p:txBody>
      </p:sp>
    </p:spTree>
    <p:extLst>
      <p:ext uri="{BB962C8B-B14F-4D97-AF65-F5344CB8AC3E}">
        <p14:creationId xmlns:p14="http://schemas.microsoft.com/office/powerpoint/2010/main" val="3415321174"/>
      </p:ext>
    </p:extLst>
  </p:cSld>
  <p:clrMapOvr>
    <a:masterClrMapping/>
  </p:clrMapOvr>
  <p:transition spd="slow">
    <p:fade/>
  </p:transition>
  <p:timing>
    <p:tnLst>
      <p:par>
        <p:cTn id="1" dur="indefinite" restart="never" nodeType="tmRoot"/>
      </p:par>
    </p:tnLst>
  </p:timing>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Text Placeholder 3"/>
          <p:cNvSpPr>
            <a:spLocks noGrp="1"/>
          </p:cNvSpPr>
          <p:nvPr>
            <p:ph type="body" sz="quarter" idx="10"/>
          </p:nvPr>
        </p:nvSpPr>
        <p:spPr>
          <a:xfrm>
            <a:off x="457198" y="1280160"/>
            <a:ext cx="8229600" cy="47548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836450668"/>
      </p:ext>
    </p:extLst>
  </p:cSld>
  <p:clrMapOvr>
    <a:masterClrMapping/>
  </p:clrMapOvr>
  <p:transition spd="slow">
    <p:fade/>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Slide - single">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fontAlgn="base">
              <a:spcBef>
                <a:spcPct val="0"/>
              </a:spcBef>
              <a:spcAft>
                <a:spcPct val="0"/>
              </a:spcAft>
            </a:pPr>
            <a:endParaRPr lang="en-US" sz="2400">
              <a:solidFill>
                <a:srgbClr val="0083CA"/>
              </a:solidFill>
            </a:endParaRPr>
          </a:p>
        </p:txBody>
      </p:sp>
      <p:sp>
        <p:nvSpPr>
          <p:cNvPr id="7" name="Text Box 11"/>
          <p:cNvSpPr txBox="1">
            <a:spLocks noChangeArrowheads="1"/>
          </p:cNvSpPr>
          <p:nvPr/>
        </p:nvSpPr>
        <p:spPr bwMode="auto">
          <a:xfrm>
            <a:off x="367030" y="6308725"/>
            <a:ext cx="3940810" cy="276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0" fontAlgn="base" hangingPunct="0">
              <a:spcBef>
                <a:spcPct val="50000"/>
              </a:spcBef>
              <a:spcAft>
                <a:spcPct val="0"/>
              </a:spcAft>
              <a:defRPr/>
            </a:pPr>
            <a:r>
              <a:rPr lang="en-US" sz="1200" dirty="0" smtClean="0">
                <a:solidFill>
                  <a:srgbClr val="28A8E0"/>
                </a:solidFill>
                <a:ea typeface="ＭＳ Ｐゴシック" pitchFamily="1" charset="-128"/>
              </a:rPr>
              <a:t>NORTHWEST ENERGY EFFICIENCY ALLIANCE </a:t>
            </a:r>
          </a:p>
        </p:txBody>
      </p:sp>
      <p:pic>
        <p:nvPicPr>
          <p:cNvPr id="8" name="Picture 7" descr="strip1.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981200"/>
            <a:ext cx="91440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100708_NEEA_logo_final_01.pn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57200" y="365760"/>
            <a:ext cx="2201863"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5"/>
          <p:cNvSpPr>
            <a:spLocks noGrp="1" noChangeArrowheads="1"/>
          </p:cNvSpPr>
          <p:nvPr>
            <p:ph type="ctrTitle"/>
          </p:nvPr>
        </p:nvSpPr>
        <p:spPr>
          <a:xfrm>
            <a:off x="365760" y="4561840"/>
            <a:ext cx="7543800" cy="497840"/>
          </a:xfrm>
        </p:spPr>
        <p:txBody>
          <a:bodyPr lIns="91440" rIns="91440">
            <a:noAutofit/>
          </a:bodyPr>
          <a:lstStyle>
            <a:lvl1pPr>
              <a:spcBef>
                <a:spcPts val="24"/>
              </a:spcBef>
              <a:defRPr sz="3000"/>
            </a:lvl1pPr>
          </a:lstStyle>
          <a:p>
            <a:pPr lvl="0"/>
            <a:r>
              <a:rPr lang="en-US" noProof="0" smtClean="0"/>
              <a:t>Click to edit Master title style</a:t>
            </a:r>
            <a:endParaRPr lang="en-US" noProof="0" dirty="0" smtClean="0"/>
          </a:p>
        </p:txBody>
      </p:sp>
      <p:sp>
        <p:nvSpPr>
          <p:cNvPr id="11" name="Rectangle 6"/>
          <p:cNvSpPr>
            <a:spLocks noGrp="1" noChangeArrowheads="1"/>
          </p:cNvSpPr>
          <p:nvPr>
            <p:ph type="subTitle" idx="1"/>
          </p:nvPr>
        </p:nvSpPr>
        <p:spPr>
          <a:xfrm>
            <a:off x="365760" y="5105400"/>
            <a:ext cx="6172200" cy="1066800"/>
          </a:xfrm>
          <a:prstGeom prst="rect">
            <a:avLst/>
          </a:prstGeom>
          <a:noFill/>
          <a:ln>
            <a:noFill/>
          </a:ln>
        </p:spPr>
        <p:txBody>
          <a:bodyPr lIns="91440" rIns="91440" anchor="ctr">
            <a:normAutofit/>
          </a:bodyPr>
          <a:lstStyle>
            <a:lvl1pPr marL="0" indent="0">
              <a:spcBef>
                <a:spcPts val="24"/>
              </a:spcBef>
              <a:buFont typeface="Arial" charset="0"/>
              <a:buNone/>
              <a:defRPr sz="2200">
                <a:ln>
                  <a:noFill/>
                </a:ln>
                <a:solidFill>
                  <a:srgbClr val="2AA9E0"/>
                </a:solidFill>
              </a:defRPr>
            </a:lvl1pPr>
          </a:lstStyle>
          <a:p>
            <a:pPr lvl="0"/>
            <a:r>
              <a:rPr lang="en-US" noProof="0" smtClean="0"/>
              <a:t>Click to edit Master subtitle style</a:t>
            </a:r>
            <a:endParaRPr lang="en-US" noProof="0" dirty="0" smtClean="0"/>
          </a:p>
        </p:txBody>
      </p:sp>
    </p:spTree>
    <p:extLst>
      <p:ext uri="{BB962C8B-B14F-4D97-AF65-F5344CB8AC3E}">
        <p14:creationId xmlns:p14="http://schemas.microsoft.com/office/powerpoint/2010/main" val="1917679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Slide - double">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fontAlgn="base">
              <a:spcBef>
                <a:spcPct val="0"/>
              </a:spcBef>
              <a:spcAft>
                <a:spcPct val="0"/>
              </a:spcAft>
            </a:pPr>
            <a:endParaRPr lang="en-US" sz="2400">
              <a:solidFill>
                <a:srgbClr val="0083CA"/>
              </a:solidFill>
            </a:endParaRPr>
          </a:p>
        </p:txBody>
      </p:sp>
      <p:sp>
        <p:nvSpPr>
          <p:cNvPr id="7" name="Text Box 11"/>
          <p:cNvSpPr txBox="1">
            <a:spLocks noChangeArrowheads="1"/>
          </p:cNvSpPr>
          <p:nvPr/>
        </p:nvSpPr>
        <p:spPr bwMode="auto">
          <a:xfrm>
            <a:off x="367030" y="6308725"/>
            <a:ext cx="3940810" cy="276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0" fontAlgn="base" hangingPunct="0">
              <a:spcBef>
                <a:spcPct val="50000"/>
              </a:spcBef>
              <a:spcAft>
                <a:spcPct val="0"/>
              </a:spcAft>
              <a:defRPr/>
            </a:pPr>
            <a:r>
              <a:rPr lang="en-US" sz="1200" dirty="0" smtClean="0">
                <a:solidFill>
                  <a:srgbClr val="28A8E0"/>
                </a:solidFill>
                <a:ea typeface="ＭＳ Ｐゴシック" pitchFamily="1" charset="-128"/>
              </a:rPr>
              <a:t>NORTHWEST ENERGY EFFICIENCY ALLIANCE </a:t>
            </a:r>
          </a:p>
        </p:txBody>
      </p:sp>
      <p:pic>
        <p:nvPicPr>
          <p:cNvPr id="8" name="Picture 7" descr="strip1.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981200"/>
            <a:ext cx="91440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100708_NEEA_logo_final_01.pn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57200" y="365760"/>
            <a:ext cx="2201863"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5"/>
          <p:cNvSpPr>
            <a:spLocks noGrp="1" noChangeArrowheads="1"/>
          </p:cNvSpPr>
          <p:nvPr>
            <p:ph type="ctrTitle"/>
          </p:nvPr>
        </p:nvSpPr>
        <p:spPr>
          <a:xfrm>
            <a:off x="365760" y="4561840"/>
            <a:ext cx="7543800" cy="497840"/>
          </a:xfrm>
        </p:spPr>
        <p:txBody>
          <a:bodyPr lIns="91440" rIns="91440">
            <a:noAutofit/>
          </a:bodyPr>
          <a:lstStyle>
            <a:lvl1pPr>
              <a:spcBef>
                <a:spcPts val="24"/>
              </a:spcBef>
              <a:defRPr sz="3000"/>
            </a:lvl1pPr>
          </a:lstStyle>
          <a:p>
            <a:pPr lvl="0"/>
            <a:r>
              <a:rPr lang="en-US" noProof="0" smtClean="0"/>
              <a:t>Click to edit Master title style</a:t>
            </a:r>
            <a:endParaRPr lang="en-US" noProof="0" dirty="0" smtClean="0"/>
          </a:p>
        </p:txBody>
      </p:sp>
      <p:sp>
        <p:nvSpPr>
          <p:cNvPr id="11" name="Rectangle 6"/>
          <p:cNvSpPr>
            <a:spLocks noGrp="1" noChangeArrowheads="1"/>
          </p:cNvSpPr>
          <p:nvPr>
            <p:ph type="subTitle" idx="1"/>
          </p:nvPr>
        </p:nvSpPr>
        <p:spPr>
          <a:xfrm>
            <a:off x="365760" y="5105400"/>
            <a:ext cx="4206240" cy="1066800"/>
          </a:xfrm>
          <a:prstGeom prst="rect">
            <a:avLst/>
          </a:prstGeom>
          <a:noFill/>
          <a:ln>
            <a:noFill/>
          </a:ln>
        </p:spPr>
        <p:txBody>
          <a:bodyPr lIns="91440" rIns="91440" anchor="t" anchorCtr="0">
            <a:noAutofit/>
          </a:bodyPr>
          <a:lstStyle>
            <a:lvl1pPr marL="0" indent="0">
              <a:spcBef>
                <a:spcPts val="24"/>
              </a:spcBef>
              <a:buFont typeface="Arial" charset="0"/>
              <a:buNone/>
              <a:defRPr sz="2200">
                <a:ln>
                  <a:noFill/>
                </a:ln>
                <a:solidFill>
                  <a:srgbClr val="2AA9E0"/>
                </a:solidFill>
              </a:defRPr>
            </a:lvl1pPr>
          </a:lstStyle>
          <a:p>
            <a:pPr lvl="0"/>
            <a:r>
              <a:rPr lang="en-US" noProof="0" smtClean="0"/>
              <a:t>Click to edit Master subtitle style</a:t>
            </a:r>
            <a:endParaRPr lang="en-US" noProof="0" dirty="0" smtClean="0"/>
          </a:p>
        </p:txBody>
      </p:sp>
      <p:sp>
        <p:nvSpPr>
          <p:cNvPr id="3" name="Text Placeholder 2"/>
          <p:cNvSpPr>
            <a:spLocks noGrp="1"/>
          </p:cNvSpPr>
          <p:nvPr>
            <p:ph type="body" sz="quarter" idx="10"/>
          </p:nvPr>
        </p:nvSpPr>
        <p:spPr>
          <a:xfrm>
            <a:off x="4694238" y="5105400"/>
            <a:ext cx="4053522" cy="1066800"/>
          </a:xfrm>
          <a:prstGeom prst="rect">
            <a:avLst/>
          </a:prstGeom>
        </p:spPr>
        <p:txBody>
          <a:bodyPr>
            <a:normAutofit/>
          </a:bodyPr>
          <a:lstStyle>
            <a:lvl1pPr>
              <a:buNone/>
              <a:defRPr sz="2200">
                <a:solidFill>
                  <a:srgbClr val="2AA9E0"/>
                </a:solidFill>
              </a:defRPr>
            </a:lvl1pPr>
          </a:lstStyle>
          <a:p>
            <a:pPr lvl="0"/>
            <a:r>
              <a:rPr lang="en-US" smtClean="0"/>
              <a:t>Click to edit Master text styles</a:t>
            </a:r>
          </a:p>
        </p:txBody>
      </p:sp>
    </p:spTree>
    <p:extLst>
      <p:ext uri="{BB962C8B-B14F-4D97-AF65-F5344CB8AC3E}">
        <p14:creationId xmlns:p14="http://schemas.microsoft.com/office/powerpoint/2010/main" val="2172990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hf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Section Separato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pic>
        <p:nvPicPr>
          <p:cNvPr id="3" name="Picture 10" descr="foto_footer.png"/>
          <p:cNvPicPr>
            <a:picLocks noChangeAspect="1"/>
          </p:cNvPicPr>
          <p:nvPr/>
        </p:nvPicPr>
        <p:blipFill>
          <a:blip r:embed="rId2" cstate="print"/>
          <a:srcRect/>
          <a:stretch>
            <a:fillRect/>
          </a:stretch>
        </p:blipFill>
        <p:spPr bwMode="auto">
          <a:xfrm>
            <a:off x="0" y="5613400"/>
            <a:ext cx="9144000" cy="381000"/>
          </a:xfrm>
          <a:prstGeom prst="rect">
            <a:avLst/>
          </a:prstGeom>
          <a:noFill/>
          <a:ln w="9525">
            <a:noFill/>
            <a:miter lim="800000"/>
            <a:headEnd/>
            <a:tailEnd/>
          </a:ln>
        </p:spPr>
      </p:pic>
      <p:sp>
        <p:nvSpPr>
          <p:cNvPr id="4" name="Rectangle 3"/>
          <p:cNvSpPr/>
          <p:nvPr/>
        </p:nvSpPr>
        <p:spPr>
          <a:xfrm>
            <a:off x="0" y="0"/>
            <a:ext cx="9144000" cy="5608320"/>
          </a:xfrm>
          <a:prstGeom prst="rect">
            <a:avLst/>
          </a:prstGeom>
          <a:gradFill>
            <a:gsLst>
              <a:gs pos="0">
                <a:srgbClr val="8ED934"/>
              </a:gs>
              <a:gs pos="100000">
                <a:srgbClr val="C9FF94"/>
              </a:gs>
            </a:gsLst>
          </a:gradFill>
          <a:ln>
            <a:noFill/>
          </a:ln>
        </p:spPr>
        <p:style>
          <a:lnRef idx="1">
            <a:schemeClr val="accent2"/>
          </a:lnRef>
          <a:fillRef idx="3">
            <a:schemeClr val="accent2"/>
          </a:fillRef>
          <a:effectRef idx="2">
            <a:schemeClr val="accent2"/>
          </a:effectRef>
          <a:fontRef idx="minor">
            <a:schemeClr val="lt1"/>
          </a:fontRef>
        </p:style>
        <p:txBody>
          <a:bodyPr anchor="ctr"/>
          <a:lstStyle/>
          <a:p>
            <a:pPr algn="ctr">
              <a:defRPr/>
            </a:pPr>
            <a:endParaRPr lang="en-US" sz="2400">
              <a:solidFill>
                <a:srgbClr val="0083CA"/>
              </a:solidFill>
            </a:endParaRPr>
          </a:p>
        </p:txBody>
      </p:sp>
      <p:sp>
        <p:nvSpPr>
          <p:cNvPr id="7" name="Text Placeholder 6"/>
          <p:cNvSpPr>
            <a:spLocks noGrp="1"/>
          </p:cNvSpPr>
          <p:nvPr>
            <p:ph type="body" sz="quarter" idx="10"/>
          </p:nvPr>
        </p:nvSpPr>
        <p:spPr>
          <a:xfrm>
            <a:off x="381000" y="2387600"/>
            <a:ext cx="8366125" cy="1336675"/>
          </a:xfrm>
        </p:spPr>
        <p:txBody>
          <a:bodyPr anchor="ctr">
            <a:normAutofit/>
          </a:bodyPr>
          <a:lstStyle>
            <a:lvl1pPr algn="ctr">
              <a:buNone/>
              <a:defRPr sz="3600">
                <a:solidFill>
                  <a:schemeClr val="tx1"/>
                </a:solidFill>
              </a:defRPr>
            </a:lvl1pPr>
          </a:lstStyle>
          <a:p>
            <a:pPr lvl="0"/>
            <a:r>
              <a:rPr lang="en-US" smtClean="0"/>
              <a:t>Click to edit Master text styles</a:t>
            </a:r>
          </a:p>
        </p:txBody>
      </p:sp>
    </p:spTree>
    <p:extLst>
      <p:ext uri="{BB962C8B-B14F-4D97-AF65-F5344CB8AC3E}">
        <p14:creationId xmlns:p14="http://schemas.microsoft.com/office/powerpoint/2010/main" val="3407107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Text Placeholder 3"/>
          <p:cNvSpPr>
            <a:spLocks noGrp="1"/>
          </p:cNvSpPr>
          <p:nvPr>
            <p:ph type="body" sz="quarter" idx="10"/>
          </p:nvPr>
        </p:nvSpPr>
        <p:spPr>
          <a:xfrm>
            <a:off x="457198" y="1280160"/>
            <a:ext cx="8229600" cy="47548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125631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 Vert image on 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0" name="Text Placeholder 9"/>
          <p:cNvSpPr>
            <a:spLocks noGrp="1"/>
          </p:cNvSpPr>
          <p:nvPr>
            <p:ph type="body" sz="quarter" idx="10"/>
          </p:nvPr>
        </p:nvSpPr>
        <p:spPr>
          <a:xfrm>
            <a:off x="528638" y="1371600"/>
            <a:ext cx="4937442" cy="4765040"/>
          </a:xfrm>
          <a:prstGeom prst="rect">
            <a:avLst/>
          </a:prstGeom>
        </p:spPr>
        <p:txBody>
          <a:bodyPr/>
          <a:lstStyle>
            <a:lvl1pPr>
              <a:defRPr sz="2800"/>
            </a:lvl1pPr>
            <a:lvl2pPr>
              <a:defRPr sz="2400"/>
            </a:lvl2pPr>
            <a:lvl3pPr>
              <a:defRPr sz="2000"/>
            </a:lvl3pPr>
            <a:lvl4pPr>
              <a:defRPr sz="2000"/>
            </a:lvl4pPr>
            <a:lvl5pPr>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Picture Placeholder 13"/>
          <p:cNvSpPr>
            <a:spLocks noGrp="1"/>
          </p:cNvSpPr>
          <p:nvPr>
            <p:ph type="pic" sz="quarter" idx="11"/>
          </p:nvPr>
        </p:nvSpPr>
        <p:spPr>
          <a:xfrm>
            <a:off x="5659438" y="1783080"/>
            <a:ext cx="2549842" cy="3342005"/>
          </a:xfrm>
          <a:prstGeom prst="rect">
            <a:avLst/>
          </a:prstGeom>
          <a:gradFill flip="none" rotWithShape="1">
            <a:gsLst>
              <a:gs pos="0">
                <a:schemeClr val="bg2"/>
              </a:gs>
              <a:gs pos="100000">
                <a:schemeClr val="bg2">
                  <a:lumMod val="75000"/>
                </a:schemeClr>
              </a:gs>
            </a:gsLst>
            <a:lin ang="13020000" scaled="0"/>
            <a:tileRect/>
          </a:gradFill>
          <a:ln>
            <a:noFill/>
          </a:ln>
          <a:effectLst>
            <a:outerShdw blurRad="177800" dist="114300" dir="3000000" algn="tl" rotWithShape="0">
              <a:srgbClr val="000000">
                <a:alpha val="25000"/>
              </a:srgbClr>
            </a:outerShdw>
          </a:effectLst>
        </p:spPr>
        <p:txBody>
          <a:bodyPr/>
          <a:lstStyle/>
          <a:p>
            <a:r>
              <a:rPr lang="en-US" smtClean="0"/>
              <a:t>Click icon to add picture</a:t>
            </a:r>
            <a:endParaRPr lang="en-US" dirty="0"/>
          </a:p>
        </p:txBody>
      </p:sp>
      <p:cxnSp>
        <p:nvCxnSpPr>
          <p:cNvPr id="12" name="Straight Connector 11"/>
          <p:cNvCxnSpPr/>
          <p:nvPr/>
        </p:nvCxnSpPr>
        <p:spPr>
          <a:xfrm>
            <a:off x="5659120" y="1371600"/>
            <a:ext cx="0" cy="4765040"/>
          </a:xfrm>
          <a:prstGeom prst="line">
            <a:avLst/>
          </a:prstGeom>
          <a:ln w="9525" cmpd="sng">
            <a:solidFill>
              <a:schemeClr val="bg2">
                <a:lumMod val="6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61157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hf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 Hoz image on 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0" name="Text Placeholder 9"/>
          <p:cNvSpPr>
            <a:spLocks noGrp="1"/>
          </p:cNvSpPr>
          <p:nvPr>
            <p:ph type="body" sz="quarter" idx="10"/>
          </p:nvPr>
        </p:nvSpPr>
        <p:spPr>
          <a:xfrm>
            <a:off x="528638" y="1371600"/>
            <a:ext cx="4338002" cy="4765040"/>
          </a:xfrm>
          <a:prstGeom prst="rect">
            <a:avLst/>
          </a:prstGeom>
        </p:spPr>
        <p:txBody>
          <a:bodyPr/>
          <a:lstStyle>
            <a:lvl1pPr>
              <a:defRPr sz="2800"/>
            </a:lvl1pPr>
            <a:lvl2pPr>
              <a:defRPr sz="2400"/>
            </a:lvl2pPr>
            <a:lvl3pPr>
              <a:defRPr sz="20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Picture Placeholder 13"/>
          <p:cNvSpPr>
            <a:spLocks noGrp="1"/>
          </p:cNvSpPr>
          <p:nvPr>
            <p:ph type="pic" sz="quarter" idx="11"/>
          </p:nvPr>
        </p:nvSpPr>
        <p:spPr>
          <a:xfrm>
            <a:off x="5039360" y="2194559"/>
            <a:ext cx="3429000" cy="2377440"/>
          </a:xfrm>
          <a:prstGeom prst="rect">
            <a:avLst/>
          </a:prstGeom>
          <a:gradFill flip="none" rotWithShape="1">
            <a:gsLst>
              <a:gs pos="0">
                <a:schemeClr val="bg2"/>
              </a:gs>
              <a:gs pos="100000">
                <a:schemeClr val="bg2">
                  <a:lumMod val="75000"/>
                </a:schemeClr>
              </a:gs>
            </a:gsLst>
            <a:lin ang="13020000" scaled="0"/>
            <a:tileRect/>
          </a:gradFill>
          <a:ln>
            <a:noFill/>
          </a:ln>
          <a:effectLst>
            <a:outerShdw blurRad="177800" dist="114300" dir="3000000" algn="tl" rotWithShape="0">
              <a:srgbClr val="000000">
                <a:alpha val="25000"/>
              </a:srgbClr>
            </a:outerShdw>
          </a:effectLst>
        </p:spPr>
        <p:txBody>
          <a:bodyPr/>
          <a:lstStyle/>
          <a:p>
            <a:r>
              <a:rPr lang="en-US" smtClean="0"/>
              <a:t>Click icon to add picture</a:t>
            </a:r>
            <a:endParaRPr lang="en-US" dirty="0"/>
          </a:p>
        </p:txBody>
      </p:sp>
      <p:cxnSp>
        <p:nvCxnSpPr>
          <p:cNvPr id="12" name="Straight Connector 11"/>
          <p:cNvCxnSpPr/>
          <p:nvPr/>
        </p:nvCxnSpPr>
        <p:spPr>
          <a:xfrm>
            <a:off x="5039360" y="1371600"/>
            <a:ext cx="0" cy="4765040"/>
          </a:xfrm>
          <a:prstGeom prst="line">
            <a:avLst/>
          </a:prstGeom>
          <a:ln w="9525" cmpd="sng">
            <a:solidFill>
              <a:schemeClr val="bg2">
                <a:lumMod val="6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27471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hf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 Vert Image on Lef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0" name="Text Placeholder 9"/>
          <p:cNvSpPr>
            <a:spLocks noGrp="1"/>
          </p:cNvSpPr>
          <p:nvPr>
            <p:ph type="body" sz="quarter" idx="10"/>
          </p:nvPr>
        </p:nvSpPr>
        <p:spPr>
          <a:xfrm>
            <a:off x="3576638" y="1371600"/>
            <a:ext cx="4937442" cy="4765040"/>
          </a:xfrm>
          <a:prstGeom prst="rect">
            <a:avLst/>
          </a:prstGeom>
        </p:spPr>
        <p:txBody>
          <a:bodyPr/>
          <a:lstStyle>
            <a:lvl1pPr>
              <a:defRPr sz="2800"/>
            </a:lvl1pPr>
            <a:lvl2pPr>
              <a:defRPr sz="2400"/>
            </a:lvl2pPr>
            <a:lvl3pPr>
              <a:defRPr sz="20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Picture Placeholder 13"/>
          <p:cNvSpPr>
            <a:spLocks noGrp="1"/>
          </p:cNvSpPr>
          <p:nvPr>
            <p:ph type="pic" sz="quarter" idx="11"/>
          </p:nvPr>
        </p:nvSpPr>
        <p:spPr>
          <a:xfrm>
            <a:off x="853758" y="1783080"/>
            <a:ext cx="2549842" cy="3342005"/>
          </a:xfrm>
          <a:prstGeom prst="rect">
            <a:avLst/>
          </a:prstGeom>
          <a:gradFill flip="none" rotWithShape="1">
            <a:gsLst>
              <a:gs pos="0">
                <a:schemeClr val="bg2"/>
              </a:gs>
              <a:gs pos="100000">
                <a:schemeClr val="bg2">
                  <a:lumMod val="75000"/>
                </a:schemeClr>
              </a:gs>
            </a:gsLst>
            <a:lin ang="13020000" scaled="0"/>
            <a:tileRect/>
          </a:gradFill>
          <a:ln>
            <a:noFill/>
          </a:ln>
          <a:effectLst>
            <a:outerShdw blurRad="177800" dist="114300" dir="6000000" algn="tl" rotWithShape="0">
              <a:srgbClr val="000000">
                <a:alpha val="25000"/>
              </a:srgbClr>
            </a:outerShdw>
          </a:effectLst>
        </p:spPr>
        <p:txBody>
          <a:bodyPr/>
          <a:lstStyle/>
          <a:p>
            <a:r>
              <a:rPr lang="en-US" smtClean="0"/>
              <a:t>Click icon to add picture</a:t>
            </a:r>
            <a:endParaRPr lang="en-US" dirty="0"/>
          </a:p>
        </p:txBody>
      </p:sp>
      <p:cxnSp>
        <p:nvCxnSpPr>
          <p:cNvPr id="12" name="Straight Connector 11"/>
          <p:cNvCxnSpPr/>
          <p:nvPr/>
        </p:nvCxnSpPr>
        <p:spPr>
          <a:xfrm>
            <a:off x="3403600" y="1371600"/>
            <a:ext cx="0" cy="4765040"/>
          </a:xfrm>
          <a:prstGeom prst="line">
            <a:avLst/>
          </a:prstGeom>
          <a:ln w="9525" cmpd="sng">
            <a:solidFill>
              <a:srgbClr val="A6A6A6"/>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42336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hf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 Hoz Image on Lef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0" name="Text Placeholder 9"/>
          <p:cNvSpPr>
            <a:spLocks noGrp="1"/>
          </p:cNvSpPr>
          <p:nvPr>
            <p:ph type="body" sz="quarter" idx="10"/>
          </p:nvPr>
        </p:nvSpPr>
        <p:spPr>
          <a:xfrm>
            <a:off x="4236720" y="1371600"/>
            <a:ext cx="4338320" cy="4765040"/>
          </a:xfrm>
          <a:prstGeom prst="rect">
            <a:avLst/>
          </a:prstGeom>
        </p:spPr>
        <p:txBody>
          <a:bodyPr/>
          <a:lstStyle>
            <a:lvl1pPr>
              <a:defRPr sz="2800"/>
            </a:lvl1pPr>
            <a:lvl2pPr>
              <a:defRPr sz="2400"/>
            </a:lvl2pPr>
            <a:lvl3pPr>
              <a:defRPr sz="20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Picture Placeholder 13"/>
          <p:cNvSpPr>
            <a:spLocks noGrp="1"/>
          </p:cNvSpPr>
          <p:nvPr>
            <p:ph type="pic" sz="quarter" idx="11"/>
          </p:nvPr>
        </p:nvSpPr>
        <p:spPr>
          <a:xfrm>
            <a:off x="629920" y="2194560"/>
            <a:ext cx="3429000" cy="2377440"/>
          </a:xfrm>
          <a:prstGeom prst="rect">
            <a:avLst/>
          </a:prstGeom>
          <a:gradFill flip="none" rotWithShape="1">
            <a:gsLst>
              <a:gs pos="0">
                <a:schemeClr val="bg2"/>
              </a:gs>
              <a:gs pos="100000">
                <a:schemeClr val="bg2">
                  <a:lumMod val="75000"/>
                </a:schemeClr>
              </a:gs>
            </a:gsLst>
            <a:lin ang="13020000" scaled="0"/>
            <a:tileRect/>
          </a:gradFill>
          <a:ln>
            <a:noFill/>
          </a:ln>
          <a:effectLst>
            <a:outerShdw blurRad="177800" dist="114300" dir="6000000" algn="tl" rotWithShape="0">
              <a:srgbClr val="000000">
                <a:alpha val="25000"/>
              </a:srgbClr>
            </a:outerShdw>
          </a:effectLst>
        </p:spPr>
        <p:txBody>
          <a:bodyPr/>
          <a:lstStyle>
            <a:lvl1pPr>
              <a:buNone/>
              <a:defRPr>
                <a:ln>
                  <a:noFill/>
                </a:ln>
              </a:defRPr>
            </a:lvl1pPr>
          </a:lstStyle>
          <a:p>
            <a:r>
              <a:rPr lang="en-US" smtClean="0"/>
              <a:t>Click icon to add picture</a:t>
            </a:r>
            <a:endParaRPr lang="en-US" dirty="0"/>
          </a:p>
        </p:txBody>
      </p:sp>
      <p:cxnSp>
        <p:nvCxnSpPr>
          <p:cNvPr id="12" name="Straight Connector 11"/>
          <p:cNvCxnSpPr/>
          <p:nvPr/>
        </p:nvCxnSpPr>
        <p:spPr>
          <a:xfrm>
            <a:off x="4064000" y="1371600"/>
            <a:ext cx="0" cy="4765040"/>
          </a:xfrm>
          <a:prstGeom prst="line">
            <a:avLst/>
          </a:prstGeom>
          <a:ln w="9525" cmpd="sng">
            <a:solidFill>
              <a:srgbClr val="A6A6A6"/>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77346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hf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hart Templa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5" name="Chart Placeholder 4"/>
          <p:cNvSpPr>
            <a:spLocks noGrp="1"/>
          </p:cNvSpPr>
          <p:nvPr>
            <p:ph type="chart" sz="quarter" idx="10"/>
          </p:nvPr>
        </p:nvSpPr>
        <p:spPr>
          <a:xfrm>
            <a:off x="457200" y="1280160"/>
            <a:ext cx="8229600" cy="4754880"/>
          </a:xfrm>
          <a:prstGeom prst="rect">
            <a:avLst/>
          </a:prstGeom>
        </p:spPr>
        <p:txBody>
          <a:bodyPr/>
          <a:lstStyle/>
          <a:p>
            <a:r>
              <a:rPr lang="en-US" smtClean="0"/>
              <a:t>Click icon to add chart</a:t>
            </a:r>
            <a:endParaRPr lang="en-US"/>
          </a:p>
        </p:txBody>
      </p:sp>
    </p:spTree>
    <p:extLst>
      <p:ext uri="{BB962C8B-B14F-4D97-AF65-F5344CB8AC3E}">
        <p14:creationId xmlns:p14="http://schemas.microsoft.com/office/powerpoint/2010/main" val="946899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abl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Table Placeholder 4"/>
          <p:cNvSpPr>
            <a:spLocks noGrp="1"/>
          </p:cNvSpPr>
          <p:nvPr>
            <p:ph type="tbl" sz="quarter" idx="10"/>
          </p:nvPr>
        </p:nvSpPr>
        <p:spPr>
          <a:xfrm>
            <a:off x="457200" y="1280160"/>
            <a:ext cx="8229600" cy="4754880"/>
          </a:xfrm>
          <a:prstGeom prst="rect">
            <a:avLst/>
          </a:prstGeom>
          <a:solidFill>
            <a:schemeClr val="bg2"/>
          </a:solidFill>
          <a:effectLst/>
        </p:spPr>
        <p:txBody>
          <a:bodyPr/>
          <a:lstStyle/>
          <a:p>
            <a:r>
              <a:rPr lang="en-US" smtClean="0"/>
              <a:t>Click icon to add table</a:t>
            </a:r>
            <a:endParaRPr lang="en-US"/>
          </a:p>
        </p:txBody>
      </p:sp>
    </p:spTree>
    <p:extLst>
      <p:ext uri="{BB962C8B-B14F-4D97-AF65-F5344CB8AC3E}">
        <p14:creationId xmlns:p14="http://schemas.microsoft.com/office/powerpoint/2010/main" val="306324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hf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71600"/>
            <a:ext cx="4038600" cy="47545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9160" y="1371600"/>
            <a:ext cx="4038600" cy="47545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28419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Blank - No Logo">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fontAlgn="base">
              <a:spcBef>
                <a:spcPct val="0"/>
              </a:spcBef>
              <a:spcAft>
                <a:spcPct val="0"/>
              </a:spcAft>
            </a:pPr>
            <a:endParaRPr lang="en-US" sz="2400">
              <a:solidFill>
                <a:srgbClr val="0083CA"/>
              </a:solidFill>
            </a:endParaRPr>
          </a:p>
        </p:txBody>
      </p:sp>
      <p:pic>
        <p:nvPicPr>
          <p:cNvPr id="3" name="Picture 10" descr="foto_footer.png"/>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749300"/>
            <a:ext cx="91440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0" descr="Heade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0"/>
            <a:ext cx="9144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ChangeArrowheads="1"/>
          </p:cNvSpPr>
          <p:nvPr/>
        </p:nvSpPr>
        <p:spPr bwMode="auto">
          <a:xfrm>
            <a:off x="242888" y="63246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marL="0" algn="l" defTabSz="457200" rtl="0" eaLnBrk="1" latinLnBrk="0" hangingPunct="1">
              <a:defRPr sz="1000" kern="1200">
                <a:solidFill>
                  <a:srgbClr val="80808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fontAlgn="base">
              <a:spcBef>
                <a:spcPct val="0"/>
              </a:spcBef>
              <a:spcAft>
                <a:spcPct val="0"/>
              </a:spcAft>
            </a:pPr>
            <a:fld id="{F5F298CC-E979-B446-BB27-29E4A3C38408}" type="slidenum">
              <a:rPr lang="en-US" sz="1200" smtClean="0"/>
              <a:pPr fontAlgn="base">
                <a:spcBef>
                  <a:spcPct val="0"/>
                </a:spcBef>
                <a:spcAft>
                  <a:spcPct val="0"/>
                </a:spcAft>
              </a:pPr>
              <a:t>‹#›</a:t>
            </a:fld>
            <a:endParaRPr lang="en-US" sz="1200" dirty="0"/>
          </a:p>
        </p:txBody>
      </p:sp>
      <p:sp>
        <p:nvSpPr>
          <p:cNvPr id="6" name="Title 5"/>
          <p:cNvSpPr>
            <a:spLocks noGrp="1"/>
          </p:cNvSpPr>
          <p:nvPr>
            <p:ph type="title"/>
          </p:nvPr>
        </p:nvSpPr>
        <p:spPr/>
        <p:txBody>
          <a:bodyPr/>
          <a:lstStyle/>
          <a:p>
            <a:r>
              <a:rPr lang="en-US" smtClean="0"/>
              <a:t>Click to edit Master title style</a:t>
            </a:r>
            <a:endParaRPr lang="en-US"/>
          </a:p>
        </p:txBody>
      </p:sp>
      <p:sp>
        <p:nvSpPr>
          <p:cNvPr id="8" name="Text Placeholder 7"/>
          <p:cNvSpPr>
            <a:spLocks noGrp="1"/>
          </p:cNvSpPr>
          <p:nvPr>
            <p:ph type="body" sz="quarter" idx="10"/>
          </p:nvPr>
        </p:nvSpPr>
        <p:spPr>
          <a:xfrm>
            <a:off x="457200" y="1316736"/>
            <a:ext cx="8229600" cy="47548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497096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hf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911672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fontAlgn="base">
              <a:spcBef>
                <a:spcPct val="0"/>
              </a:spcBef>
              <a:spcAft>
                <a:spcPct val="0"/>
              </a:spcAft>
            </a:pPr>
            <a:endParaRPr lang="en-US" sz="2400">
              <a:solidFill>
                <a:srgbClr val="0083CA"/>
              </a:solidFill>
            </a:endParaRPr>
          </a:p>
        </p:txBody>
      </p:sp>
    </p:spTree>
    <p:extLst>
      <p:ext uri="{BB962C8B-B14F-4D97-AF65-F5344CB8AC3E}">
        <p14:creationId xmlns:p14="http://schemas.microsoft.com/office/powerpoint/2010/main" val="392253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305800" cy="715963"/>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295400"/>
            <a:ext cx="8077200" cy="4830763"/>
          </a:xfrm>
        </p:spPr>
        <p:txBody>
          <a:bodyPr/>
          <a:lstStyle/>
          <a:p>
            <a:pPr lvl="0"/>
            <a:r>
              <a:rPr lang="en-US" noProof="0" smtClean="0"/>
              <a:t>Click icon to add chart</a:t>
            </a:r>
            <a:endParaRPr lang="en-US" noProof="0"/>
          </a:p>
        </p:txBody>
      </p:sp>
      <p:sp>
        <p:nvSpPr>
          <p:cNvPr id="4" name="Rectangle 7"/>
          <p:cNvSpPr>
            <a:spLocks noGrp="1" noChangeArrowheads="1"/>
          </p:cNvSpPr>
          <p:nvPr>
            <p:ph type="sldNum" sz="quarter" idx="10"/>
          </p:nvPr>
        </p:nvSpPr>
        <p:spPr>
          <a:xfrm>
            <a:off x="242888" y="6324600"/>
            <a:ext cx="1905000" cy="304800"/>
          </a:xfrm>
          <a:prstGeom prst="rect">
            <a:avLst/>
          </a:prstGeom>
          <a:ln/>
        </p:spPr>
        <p:txBody>
          <a:bodyPr/>
          <a:lstStyle>
            <a:lvl1pPr>
              <a:defRPr/>
            </a:lvl1pPr>
          </a:lstStyle>
          <a:p>
            <a:pPr fontAlgn="base">
              <a:spcBef>
                <a:spcPct val="0"/>
              </a:spcBef>
              <a:spcAft>
                <a:spcPct val="0"/>
              </a:spcAft>
              <a:defRPr/>
            </a:pPr>
            <a:fld id="{CAB52DEE-2AB7-0E47-95BE-75188D0969A0}" type="slidenum">
              <a:rPr lang="en-US" sz="2400">
                <a:solidFill>
                  <a:srgbClr val="262262"/>
                </a:solidFill>
              </a:rPr>
              <a:pPr fontAlgn="base">
                <a:spcBef>
                  <a:spcPct val="0"/>
                </a:spcBef>
                <a:spcAft>
                  <a:spcPct val="0"/>
                </a:spcAft>
                <a:defRPr/>
              </a:pPr>
              <a:t>‹#›</a:t>
            </a:fld>
            <a:endParaRPr lang="en-US" sz="2400">
              <a:solidFill>
                <a:srgbClr val="262262"/>
              </a:solidFill>
            </a:endParaRPr>
          </a:p>
        </p:txBody>
      </p:sp>
    </p:spTree>
    <p:extLst>
      <p:ext uri="{BB962C8B-B14F-4D97-AF65-F5344CB8AC3E}">
        <p14:creationId xmlns:p14="http://schemas.microsoft.com/office/powerpoint/2010/main" val="590334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457200" y="1600200"/>
            <a:ext cx="4038600" cy="4525963"/>
          </a:xfrm>
        </p:spPr>
        <p:txBody>
          <a:bodyPr/>
          <a:lstStyle/>
          <a:p>
            <a:endParaRPr lang="en-US"/>
          </a:p>
        </p:txBody>
      </p:sp>
      <p:sp>
        <p:nvSpPr>
          <p:cNvPr id="4" name="Text Placeholder 3"/>
          <p:cNvSpPr>
            <a:spLocks noGrp="1"/>
          </p:cNvSpPr>
          <p:nvPr>
            <p:ph type="body"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a:defRPr/>
            </a:lvl1pPr>
          </a:lstStyle>
          <a:p>
            <a:pPr fontAlgn="base">
              <a:spcBef>
                <a:spcPct val="0"/>
              </a:spcBef>
              <a:spcAft>
                <a:spcPct val="0"/>
              </a:spcAft>
              <a:defRPr/>
            </a:pPr>
            <a:fld id="{6BE09329-FE6E-46EA-BFF9-E7FF9B589F5E}" type="datetime1">
              <a:rPr lang="en-US" sz="2400">
                <a:solidFill>
                  <a:srgbClr val="262262"/>
                </a:solidFill>
              </a:rPr>
              <a:pPr fontAlgn="base">
                <a:spcBef>
                  <a:spcPct val="0"/>
                </a:spcBef>
                <a:spcAft>
                  <a:spcPct val="0"/>
                </a:spcAft>
                <a:defRPr/>
              </a:pPr>
              <a:t>7/2/2015</a:t>
            </a:fld>
            <a:endParaRPr lang="en-US" sz="2400">
              <a:solidFill>
                <a:srgbClr val="262262"/>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a:defRPr/>
            </a:lvl1pPr>
          </a:lstStyle>
          <a:p>
            <a:pPr fontAlgn="base">
              <a:spcBef>
                <a:spcPct val="0"/>
              </a:spcBef>
              <a:spcAft>
                <a:spcPct val="0"/>
              </a:spcAft>
              <a:defRPr/>
            </a:pPr>
            <a:endParaRPr lang="en-US" sz="2400">
              <a:solidFill>
                <a:srgbClr val="262262"/>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lvl1pPr>
              <a:defRPr/>
            </a:lvl1pPr>
          </a:lstStyle>
          <a:p>
            <a:pPr fontAlgn="base">
              <a:spcBef>
                <a:spcPct val="0"/>
              </a:spcBef>
              <a:spcAft>
                <a:spcPct val="0"/>
              </a:spcAft>
              <a:defRPr/>
            </a:pPr>
            <a:fld id="{EAC5C7DD-04A4-4B4B-87A3-6A98E77C1EED}" type="slidenum">
              <a:rPr lang="en-US" sz="2400">
                <a:solidFill>
                  <a:srgbClr val="262262"/>
                </a:solidFill>
              </a:rPr>
              <a:pPr fontAlgn="base">
                <a:spcBef>
                  <a:spcPct val="0"/>
                </a:spcBef>
                <a:spcAft>
                  <a:spcPct val="0"/>
                </a:spcAft>
                <a:defRPr/>
              </a:pPr>
              <a:t>‹#›</a:t>
            </a:fld>
            <a:endParaRPr lang="en-US" sz="2400">
              <a:solidFill>
                <a:srgbClr val="262262"/>
              </a:solidFill>
            </a:endParaRPr>
          </a:p>
        </p:txBody>
      </p:sp>
    </p:spTree>
    <p:extLst>
      <p:ext uri="{BB962C8B-B14F-4D97-AF65-F5344CB8AC3E}">
        <p14:creationId xmlns:p14="http://schemas.microsoft.com/office/powerpoint/2010/main" val="4039820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fontAlgn="base">
              <a:spcBef>
                <a:spcPct val="0"/>
              </a:spcBef>
              <a:spcAft>
                <a:spcPct val="0"/>
              </a:spcAft>
              <a:defRPr/>
            </a:pPr>
            <a:fld id="{274C5352-F974-4F8B-8E59-C719369816D8}" type="datetime1">
              <a:rPr lang="en-US" sz="2400">
                <a:solidFill>
                  <a:srgbClr val="262262"/>
                </a:solidFill>
              </a:rPr>
              <a:pPr fontAlgn="base">
                <a:spcBef>
                  <a:spcPct val="0"/>
                </a:spcBef>
                <a:spcAft>
                  <a:spcPct val="0"/>
                </a:spcAft>
                <a:defRPr/>
              </a:pPr>
              <a:t>7/2/2015</a:t>
            </a:fld>
            <a:endParaRPr lang="en-US" sz="2400">
              <a:solidFill>
                <a:srgbClr val="262262"/>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fontAlgn="base">
              <a:spcBef>
                <a:spcPct val="0"/>
              </a:spcBef>
              <a:spcAft>
                <a:spcPct val="0"/>
              </a:spcAft>
              <a:defRPr/>
            </a:pPr>
            <a:endParaRPr lang="en-US" sz="2400">
              <a:solidFill>
                <a:srgbClr val="262262"/>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pPr fontAlgn="base">
              <a:spcBef>
                <a:spcPct val="0"/>
              </a:spcBef>
              <a:spcAft>
                <a:spcPct val="0"/>
              </a:spcAft>
              <a:defRPr/>
            </a:pPr>
            <a:fld id="{75BEAF60-4F17-45D4-B8C5-36F69EC36D74}" type="slidenum">
              <a:rPr lang="en-US" sz="2400">
                <a:solidFill>
                  <a:srgbClr val="262262"/>
                </a:solidFill>
              </a:rPr>
              <a:pPr fontAlgn="base">
                <a:spcBef>
                  <a:spcPct val="0"/>
                </a:spcBef>
                <a:spcAft>
                  <a:spcPct val="0"/>
                </a:spcAft>
                <a:defRPr/>
              </a:pPr>
              <a:t>‹#›</a:t>
            </a:fld>
            <a:endParaRPr lang="en-US" sz="2400">
              <a:solidFill>
                <a:srgbClr val="262262"/>
              </a:solidFill>
            </a:endParaRPr>
          </a:p>
        </p:txBody>
      </p:sp>
    </p:spTree>
    <p:extLst>
      <p:ext uri="{BB962C8B-B14F-4D97-AF65-F5344CB8AC3E}">
        <p14:creationId xmlns:p14="http://schemas.microsoft.com/office/powerpoint/2010/main" val="2394320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Slide - single">
    <p:spTree>
      <p:nvGrpSpPr>
        <p:cNvPr id="1" name=""/>
        <p:cNvGrpSpPr/>
        <p:nvPr/>
      </p:nvGrpSpPr>
      <p:grpSpPr>
        <a:xfrm>
          <a:off x="0" y="0"/>
          <a:ext cx="0" cy="0"/>
          <a:chOff x="0" y="0"/>
          <a:chExt cx="0" cy="0"/>
        </a:xfrm>
      </p:grpSpPr>
      <p:sp>
        <p:nvSpPr>
          <p:cNvPr id="12" name="Rectangle 11"/>
          <p:cNvSpPr/>
          <p:nvPr userDrawn="1"/>
        </p:nvSpPr>
        <p:spPr>
          <a:xfrm>
            <a:off x="0" y="0"/>
            <a:ext cx="9144000" cy="6858000"/>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srgbClr val="0083CA"/>
              </a:solidFill>
            </a:endParaRPr>
          </a:p>
        </p:txBody>
      </p:sp>
      <p:sp>
        <p:nvSpPr>
          <p:cNvPr id="7" name="Text Box 11"/>
          <p:cNvSpPr txBox="1">
            <a:spLocks noChangeArrowheads="1"/>
          </p:cNvSpPr>
          <p:nvPr userDrawn="1"/>
        </p:nvSpPr>
        <p:spPr bwMode="auto">
          <a:xfrm>
            <a:off x="367030" y="6308725"/>
            <a:ext cx="3940810" cy="276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defTabSz="457200" eaLnBrk="0" hangingPunct="0">
              <a:spcBef>
                <a:spcPct val="50000"/>
              </a:spcBef>
              <a:defRPr/>
            </a:pPr>
            <a:r>
              <a:rPr lang="en-US" sz="1200" dirty="0" smtClean="0">
                <a:solidFill>
                  <a:srgbClr val="28A8E0"/>
                </a:solidFill>
                <a:ea typeface="ＭＳ Ｐゴシック" pitchFamily="1" charset="-128"/>
              </a:rPr>
              <a:t>NORTHWEST ENERGY EFFICIENCY ALLIANCE </a:t>
            </a:r>
          </a:p>
        </p:txBody>
      </p:sp>
      <p:pic>
        <p:nvPicPr>
          <p:cNvPr id="8" name="Picture 7" descr="strip1.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981200"/>
            <a:ext cx="91440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100708_NEEA_logo_final_01.png"/>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457200" y="365760"/>
            <a:ext cx="2201863"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5"/>
          <p:cNvSpPr>
            <a:spLocks noGrp="1" noChangeArrowheads="1"/>
          </p:cNvSpPr>
          <p:nvPr>
            <p:ph type="ctrTitle"/>
          </p:nvPr>
        </p:nvSpPr>
        <p:spPr>
          <a:xfrm>
            <a:off x="365760" y="4561840"/>
            <a:ext cx="7543800" cy="497840"/>
          </a:xfrm>
        </p:spPr>
        <p:txBody>
          <a:bodyPr lIns="91440" rIns="91440">
            <a:noAutofit/>
          </a:bodyPr>
          <a:lstStyle>
            <a:lvl1pPr>
              <a:spcBef>
                <a:spcPts val="24"/>
              </a:spcBef>
              <a:defRPr sz="3000"/>
            </a:lvl1pPr>
          </a:lstStyle>
          <a:p>
            <a:pPr lvl="0"/>
            <a:r>
              <a:rPr lang="en-US" noProof="0" smtClean="0"/>
              <a:t>Click to edit Master title style</a:t>
            </a:r>
            <a:endParaRPr lang="en-US" noProof="0" dirty="0" smtClean="0"/>
          </a:p>
        </p:txBody>
      </p:sp>
      <p:sp>
        <p:nvSpPr>
          <p:cNvPr id="11" name="Rectangle 6"/>
          <p:cNvSpPr>
            <a:spLocks noGrp="1" noChangeArrowheads="1"/>
          </p:cNvSpPr>
          <p:nvPr>
            <p:ph type="subTitle" idx="1"/>
          </p:nvPr>
        </p:nvSpPr>
        <p:spPr>
          <a:xfrm>
            <a:off x="365760" y="5105400"/>
            <a:ext cx="6172200" cy="1066800"/>
          </a:xfrm>
          <a:prstGeom prst="rect">
            <a:avLst/>
          </a:prstGeom>
          <a:noFill/>
          <a:ln>
            <a:noFill/>
          </a:ln>
        </p:spPr>
        <p:txBody>
          <a:bodyPr lIns="91440" rIns="91440" anchor="ctr">
            <a:normAutofit/>
          </a:bodyPr>
          <a:lstStyle>
            <a:lvl1pPr marL="0" indent="0">
              <a:spcBef>
                <a:spcPts val="24"/>
              </a:spcBef>
              <a:buFont typeface="Arial" charset="0"/>
              <a:buNone/>
              <a:defRPr sz="2200">
                <a:ln>
                  <a:noFill/>
                </a:ln>
                <a:solidFill>
                  <a:srgbClr val="2AA9E0"/>
                </a:solidFill>
              </a:defRPr>
            </a:lvl1pPr>
          </a:lstStyle>
          <a:p>
            <a:pPr lvl="0"/>
            <a:r>
              <a:rPr lang="en-US" noProof="0" smtClean="0"/>
              <a:t>Click to edit Master subtitle style</a:t>
            </a:r>
            <a:endParaRPr lang="en-US" noProof="0" dirty="0" smtClean="0"/>
          </a:p>
        </p:txBody>
      </p:sp>
    </p:spTree>
    <p:extLst>
      <p:ext uri="{BB962C8B-B14F-4D97-AF65-F5344CB8AC3E}">
        <p14:creationId xmlns:p14="http://schemas.microsoft.com/office/powerpoint/2010/main" val="2247513243"/>
      </p:ext>
    </p:extLst>
  </p:cSld>
  <p:clrMapOvr>
    <a:masterClrMapping/>
  </p:clrMapOvr>
  <p:transition spd="slow">
    <p:fade/>
  </p:transition>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Slide - double">
    <p:spTree>
      <p:nvGrpSpPr>
        <p:cNvPr id="1" name=""/>
        <p:cNvGrpSpPr/>
        <p:nvPr/>
      </p:nvGrpSpPr>
      <p:grpSpPr>
        <a:xfrm>
          <a:off x="0" y="0"/>
          <a:ext cx="0" cy="0"/>
          <a:chOff x="0" y="0"/>
          <a:chExt cx="0" cy="0"/>
        </a:xfrm>
      </p:grpSpPr>
      <p:sp>
        <p:nvSpPr>
          <p:cNvPr id="12" name="Rectangle 11"/>
          <p:cNvSpPr/>
          <p:nvPr userDrawn="1"/>
        </p:nvSpPr>
        <p:spPr>
          <a:xfrm>
            <a:off x="0" y="0"/>
            <a:ext cx="9144000" cy="6858000"/>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srgbClr val="0083CA"/>
              </a:solidFill>
            </a:endParaRPr>
          </a:p>
        </p:txBody>
      </p:sp>
      <p:sp>
        <p:nvSpPr>
          <p:cNvPr id="7" name="Text Box 11"/>
          <p:cNvSpPr txBox="1">
            <a:spLocks noChangeArrowheads="1"/>
          </p:cNvSpPr>
          <p:nvPr userDrawn="1"/>
        </p:nvSpPr>
        <p:spPr bwMode="auto">
          <a:xfrm>
            <a:off x="367030" y="6308725"/>
            <a:ext cx="3940810" cy="276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defTabSz="457200" eaLnBrk="0" hangingPunct="0">
              <a:spcBef>
                <a:spcPct val="50000"/>
              </a:spcBef>
              <a:defRPr/>
            </a:pPr>
            <a:r>
              <a:rPr lang="en-US" sz="1200" dirty="0" smtClean="0">
                <a:solidFill>
                  <a:srgbClr val="28A8E0"/>
                </a:solidFill>
                <a:ea typeface="ＭＳ Ｐゴシック" pitchFamily="1" charset="-128"/>
              </a:rPr>
              <a:t>NORTHWEST ENERGY EFFICIENCY ALLIANCE </a:t>
            </a:r>
          </a:p>
        </p:txBody>
      </p:sp>
      <p:pic>
        <p:nvPicPr>
          <p:cNvPr id="8" name="Picture 7" descr="strip1.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981200"/>
            <a:ext cx="91440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100708_NEEA_logo_final_01.png"/>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457200" y="365760"/>
            <a:ext cx="2201863"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5"/>
          <p:cNvSpPr>
            <a:spLocks noGrp="1" noChangeArrowheads="1"/>
          </p:cNvSpPr>
          <p:nvPr>
            <p:ph type="ctrTitle"/>
          </p:nvPr>
        </p:nvSpPr>
        <p:spPr>
          <a:xfrm>
            <a:off x="365760" y="4561840"/>
            <a:ext cx="7543800" cy="497840"/>
          </a:xfrm>
        </p:spPr>
        <p:txBody>
          <a:bodyPr lIns="91440" rIns="91440">
            <a:noAutofit/>
          </a:bodyPr>
          <a:lstStyle>
            <a:lvl1pPr>
              <a:spcBef>
                <a:spcPts val="24"/>
              </a:spcBef>
              <a:defRPr sz="3000"/>
            </a:lvl1pPr>
          </a:lstStyle>
          <a:p>
            <a:pPr lvl="0"/>
            <a:r>
              <a:rPr lang="en-US" noProof="0" smtClean="0"/>
              <a:t>Click to edit Master title style</a:t>
            </a:r>
            <a:endParaRPr lang="en-US" noProof="0" dirty="0" smtClean="0"/>
          </a:p>
        </p:txBody>
      </p:sp>
      <p:sp>
        <p:nvSpPr>
          <p:cNvPr id="11" name="Rectangle 6"/>
          <p:cNvSpPr>
            <a:spLocks noGrp="1" noChangeArrowheads="1"/>
          </p:cNvSpPr>
          <p:nvPr>
            <p:ph type="subTitle" idx="1"/>
          </p:nvPr>
        </p:nvSpPr>
        <p:spPr>
          <a:xfrm>
            <a:off x="365760" y="5105400"/>
            <a:ext cx="4206240" cy="1066800"/>
          </a:xfrm>
          <a:prstGeom prst="rect">
            <a:avLst/>
          </a:prstGeom>
          <a:noFill/>
          <a:ln>
            <a:noFill/>
          </a:ln>
        </p:spPr>
        <p:txBody>
          <a:bodyPr lIns="91440" rIns="91440" anchor="t" anchorCtr="0">
            <a:noAutofit/>
          </a:bodyPr>
          <a:lstStyle>
            <a:lvl1pPr marL="0" indent="0">
              <a:spcBef>
                <a:spcPts val="24"/>
              </a:spcBef>
              <a:buFont typeface="Arial" charset="0"/>
              <a:buNone/>
              <a:defRPr sz="2200">
                <a:ln>
                  <a:noFill/>
                </a:ln>
                <a:solidFill>
                  <a:srgbClr val="2AA9E0"/>
                </a:solidFill>
              </a:defRPr>
            </a:lvl1pPr>
          </a:lstStyle>
          <a:p>
            <a:pPr lvl="0"/>
            <a:r>
              <a:rPr lang="en-US" noProof="0" smtClean="0"/>
              <a:t>Click to edit Master subtitle style</a:t>
            </a:r>
            <a:endParaRPr lang="en-US" noProof="0" dirty="0" smtClean="0"/>
          </a:p>
        </p:txBody>
      </p:sp>
      <p:sp>
        <p:nvSpPr>
          <p:cNvPr id="3" name="Text Placeholder 2"/>
          <p:cNvSpPr>
            <a:spLocks noGrp="1"/>
          </p:cNvSpPr>
          <p:nvPr>
            <p:ph type="body" sz="quarter" idx="10"/>
          </p:nvPr>
        </p:nvSpPr>
        <p:spPr>
          <a:xfrm>
            <a:off x="4694238" y="5105400"/>
            <a:ext cx="4053522" cy="1066800"/>
          </a:xfrm>
          <a:prstGeom prst="rect">
            <a:avLst/>
          </a:prstGeom>
        </p:spPr>
        <p:txBody>
          <a:bodyPr>
            <a:normAutofit/>
          </a:bodyPr>
          <a:lstStyle>
            <a:lvl1pPr>
              <a:buNone/>
              <a:defRPr sz="2200">
                <a:solidFill>
                  <a:srgbClr val="2AA9E0"/>
                </a:solidFill>
              </a:defRPr>
            </a:lvl1pPr>
          </a:lstStyle>
          <a:p>
            <a:pPr lvl="0"/>
            <a:r>
              <a:rPr lang="en-US" smtClean="0"/>
              <a:t>Click to edit Master text styles</a:t>
            </a:r>
          </a:p>
        </p:txBody>
      </p:sp>
    </p:spTree>
    <p:extLst>
      <p:ext uri="{BB962C8B-B14F-4D97-AF65-F5344CB8AC3E}">
        <p14:creationId xmlns:p14="http://schemas.microsoft.com/office/powerpoint/2010/main" val="2774402310"/>
      </p:ext>
    </p:extLst>
  </p:cSld>
  <p:clrMapOvr>
    <a:masterClrMapping/>
  </p:clrMapOvr>
  <p:transition spd="slow">
    <p:fade/>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Section Separato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pic>
        <p:nvPicPr>
          <p:cNvPr id="3" name="Picture 10" descr="foto_footer.png"/>
          <p:cNvPicPr>
            <a:picLocks noChangeAspect="1"/>
          </p:cNvPicPr>
          <p:nvPr userDrawn="1"/>
        </p:nvPicPr>
        <p:blipFill>
          <a:blip r:embed="rId2"/>
          <a:srcRect/>
          <a:stretch>
            <a:fillRect/>
          </a:stretch>
        </p:blipFill>
        <p:spPr bwMode="auto">
          <a:xfrm>
            <a:off x="0" y="5613400"/>
            <a:ext cx="9144000" cy="381000"/>
          </a:xfrm>
          <a:prstGeom prst="rect">
            <a:avLst/>
          </a:prstGeom>
          <a:noFill/>
          <a:ln w="9525">
            <a:noFill/>
            <a:miter lim="800000"/>
            <a:headEnd/>
            <a:tailEnd/>
          </a:ln>
        </p:spPr>
      </p:pic>
      <p:sp>
        <p:nvSpPr>
          <p:cNvPr id="4" name="Rectangle 3"/>
          <p:cNvSpPr/>
          <p:nvPr userDrawn="1"/>
        </p:nvSpPr>
        <p:spPr>
          <a:xfrm>
            <a:off x="0" y="0"/>
            <a:ext cx="9144000" cy="5608320"/>
          </a:xfrm>
          <a:prstGeom prst="rect">
            <a:avLst/>
          </a:prstGeom>
          <a:gradFill>
            <a:gsLst>
              <a:gs pos="0">
                <a:srgbClr val="8ED934"/>
              </a:gs>
              <a:gs pos="100000">
                <a:srgbClr val="C9FF94"/>
              </a:gs>
            </a:gsLst>
          </a:gradFill>
          <a:ln>
            <a:noFill/>
          </a:ln>
        </p:spPr>
        <p:style>
          <a:lnRef idx="1">
            <a:schemeClr val="accent2"/>
          </a:lnRef>
          <a:fillRef idx="3">
            <a:schemeClr val="accent2"/>
          </a:fillRef>
          <a:effectRef idx="2">
            <a:schemeClr val="accent2"/>
          </a:effectRef>
          <a:fontRef idx="minor">
            <a:schemeClr val="lt1"/>
          </a:fontRef>
        </p:style>
        <p:txBody>
          <a:bodyPr anchor="ctr"/>
          <a:lstStyle/>
          <a:p>
            <a:pPr algn="ctr" defTabSz="457200">
              <a:defRPr/>
            </a:pPr>
            <a:endParaRPr lang="en-US">
              <a:solidFill>
                <a:srgbClr val="0083CA"/>
              </a:solidFill>
            </a:endParaRPr>
          </a:p>
        </p:txBody>
      </p:sp>
      <p:sp>
        <p:nvSpPr>
          <p:cNvPr id="7" name="Text Placeholder 6"/>
          <p:cNvSpPr>
            <a:spLocks noGrp="1"/>
          </p:cNvSpPr>
          <p:nvPr>
            <p:ph type="body" sz="quarter" idx="10"/>
          </p:nvPr>
        </p:nvSpPr>
        <p:spPr>
          <a:xfrm>
            <a:off x="381000" y="2387600"/>
            <a:ext cx="8366125" cy="1336675"/>
          </a:xfrm>
        </p:spPr>
        <p:txBody>
          <a:bodyPr anchor="ctr">
            <a:normAutofit/>
          </a:bodyPr>
          <a:lstStyle>
            <a:lvl1pPr algn="ctr">
              <a:buNone/>
              <a:defRPr sz="3600">
                <a:solidFill>
                  <a:schemeClr val="tx1"/>
                </a:solidFill>
              </a:defRPr>
            </a:lvl1pPr>
          </a:lstStyle>
          <a:p>
            <a:pPr lvl="0"/>
            <a:r>
              <a:rPr lang="en-US" smtClean="0"/>
              <a:t>Click to edit Master text styles</a:t>
            </a:r>
          </a:p>
        </p:txBody>
      </p:sp>
    </p:spTree>
    <p:extLst>
      <p:ext uri="{BB962C8B-B14F-4D97-AF65-F5344CB8AC3E}">
        <p14:creationId xmlns:p14="http://schemas.microsoft.com/office/powerpoint/2010/main" val="1601276637"/>
      </p:ext>
    </p:extLst>
  </p:cSld>
  <p:clrMapOvr>
    <a:masterClrMapping/>
  </p:clrMapOvr>
  <p:transition spd="slow">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Text Placeholder 3"/>
          <p:cNvSpPr>
            <a:spLocks noGrp="1"/>
          </p:cNvSpPr>
          <p:nvPr>
            <p:ph type="body" sz="quarter" idx="10"/>
          </p:nvPr>
        </p:nvSpPr>
        <p:spPr>
          <a:xfrm>
            <a:off x="457198" y="1280160"/>
            <a:ext cx="8229600" cy="47548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143185946"/>
      </p:ext>
    </p:extLst>
  </p:cSld>
  <p:clrMapOvr>
    <a:masterClrMapping/>
  </p:clrMapOvr>
  <p:transition spd="slow">
    <p:fade/>
  </p:transition>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 Vert image on 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0" name="Text Placeholder 9"/>
          <p:cNvSpPr>
            <a:spLocks noGrp="1"/>
          </p:cNvSpPr>
          <p:nvPr>
            <p:ph type="body" sz="quarter" idx="10"/>
          </p:nvPr>
        </p:nvSpPr>
        <p:spPr>
          <a:xfrm>
            <a:off x="528638" y="1371600"/>
            <a:ext cx="4937442" cy="4765040"/>
          </a:xfrm>
          <a:prstGeom prst="rect">
            <a:avLst/>
          </a:prstGeom>
        </p:spPr>
        <p:txBody>
          <a:bodyPr/>
          <a:lstStyle>
            <a:lvl1pPr>
              <a:defRPr sz="2800"/>
            </a:lvl1pPr>
            <a:lvl2pPr>
              <a:defRPr sz="2400"/>
            </a:lvl2pPr>
            <a:lvl3pPr>
              <a:defRPr sz="20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Picture Placeholder 13"/>
          <p:cNvSpPr>
            <a:spLocks noGrp="1"/>
          </p:cNvSpPr>
          <p:nvPr>
            <p:ph type="pic" sz="quarter" idx="11"/>
          </p:nvPr>
        </p:nvSpPr>
        <p:spPr>
          <a:xfrm>
            <a:off x="5659438" y="1783080"/>
            <a:ext cx="2549842" cy="3342005"/>
          </a:xfrm>
          <a:prstGeom prst="rect">
            <a:avLst/>
          </a:prstGeom>
          <a:gradFill flip="none" rotWithShape="1">
            <a:gsLst>
              <a:gs pos="0">
                <a:schemeClr val="bg2"/>
              </a:gs>
              <a:gs pos="100000">
                <a:schemeClr val="bg2">
                  <a:lumMod val="75000"/>
                </a:schemeClr>
              </a:gs>
            </a:gsLst>
            <a:lin ang="13020000" scaled="0"/>
            <a:tileRect/>
          </a:gradFill>
          <a:ln>
            <a:noFill/>
          </a:ln>
          <a:effectLst>
            <a:outerShdw blurRad="177800" dist="114300" dir="3000000" algn="tl" rotWithShape="0">
              <a:srgbClr val="000000">
                <a:alpha val="25000"/>
              </a:srgbClr>
            </a:outerShdw>
          </a:effectLst>
        </p:spPr>
        <p:txBody>
          <a:bodyPr/>
          <a:lstStyle/>
          <a:p>
            <a:r>
              <a:rPr lang="en-US" smtClean="0"/>
              <a:t>Click icon to add picture</a:t>
            </a:r>
            <a:endParaRPr lang="en-US" dirty="0"/>
          </a:p>
        </p:txBody>
      </p:sp>
      <p:cxnSp>
        <p:nvCxnSpPr>
          <p:cNvPr id="12" name="Straight Connector 11"/>
          <p:cNvCxnSpPr/>
          <p:nvPr userDrawn="1"/>
        </p:nvCxnSpPr>
        <p:spPr>
          <a:xfrm>
            <a:off x="5659120" y="1371600"/>
            <a:ext cx="0" cy="4765040"/>
          </a:xfrm>
          <a:prstGeom prst="line">
            <a:avLst/>
          </a:prstGeom>
          <a:ln w="9525" cmpd="sng">
            <a:solidFill>
              <a:schemeClr val="bg2">
                <a:lumMod val="6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3892750"/>
      </p:ext>
    </p:extLst>
  </p:cSld>
  <p:clrMapOvr>
    <a:masterClrMapping/>
  </p:clrMapOvr>
  <p:transition spd="slow">
    <p:fade/>
  </p:transition>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 + Hoz image on 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0" name="Text Placeholder 9"/>
          <p:cNvSpPr>
            <a:spLocks noGrp="1"/>
          </p:cNvSpPr>
          <p:nvPr>
            <p:ph type="body" sz="quarter" idx="10"/>
          </p:nvPr>
        </p:nvSpPr>
        <p:spPr>
          <a:xfrm>
            <a:off x="528638" y="1371600"/>
            <a:ext cx="4338002" cy="4765040"/>
          </a:xfrm>
          <a:prstGeom prst="rect">
            <a:avLst/>
          </a:prstGeom>
        </p:spPr>
        <p:txBody>
          <a:bodyPr/>
          <a:lstStyle>
            <a:lvl1pPr>
              <a:defRPr sz="2800"/>
            </a:lvl1pPr>
            <a:lvl2pPr>
              <a:defRPr sz="2400"/>
            </a:lvl2pPr>
            <a:lvl3pPr>
              <a:defRPr sz="20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Picture Placeholder 13"/>
          <p:cNvSpPr>
            <a:spLocks noGrp="1"/>
          </p:cNvSpPr>
          <p:nvPr>
            <p:ph type="pic" sz="quarter" idx="11"/>
          </p:nvPr>
        </p:nvSpPr>
        <p:spPr>
          <a:xfrm>
            <a:off x="5039360" y="2194559"/>
            <a:ext cx="3429000" cy="2377440"/>
          </a:xfrm>
          <a:prstGeom prst="rect">
            <a:avLst/>
          </a:prstGeom>
          <a:gradFill flip="none" rotWithShape="1">
            <a:gsLst>
              <a:gs pos="0">
                <a:schemeClr val="bg2"/>
              </a:gs>
              <a:gs pos="100000">
                <a:schemeClr val="bg2">
                  <a:lumMod val="75000"/>
                </a:schemeClr>
              </a:gs>
            </a:gsLst>
            <a:lin ang="13020000" scaled="0"/>
            <a:tileRect/>
          </a:gradFill>
          <a:ln>
            <a:noFill/>
          </a:ln>
          <a:effectLst>
            <a:outerShdw blurRad="177800" dist="114300" dir="3000000" algn="tl" rotWithShape="0">
              <a:srgbClr val="000000">
                <a:alpha val="25000"/>
              </a:srgbClr>
            </a:outerShdw>
          </a:effectLst>
        </p:spPr>
        <p:txBody>
          <a:bodyPr/>
          <a:lstStyle/>
          <a:p>
            <a:r>
              <a:rPr lang="en-US" smtClean="0"/>
              <a:t>Click icon to add picture</a:t>
            </a:r>
            <a:endParaRPr lang="en-US" dirty="0"/>
          </a:p>
        </p:txBody>
      </p:sp>
      <p:cxnSp>
        <p:nvCxnSpPr>
          <p:cNvPr id="12" name="Straight Connector 11"/>
          <p:cNvCxnSpPr/>
          <p:nvPr userDrawn="1"/>
        </p:nvCxnSpPr>
        <p:spPr>
          <a:xfrm>
            <a:off x="5039360" y="1371600"/>
            <a:ext cx="0" cy="4765040"/>
          </a:xfrm>
          <a:prstGeom prst="line">
            <a:avLst/>
          </a:prstGeom>
          <a:ln w="9525" cmpd="sng">
            <a:solidFill>
              <a:schemeClr val="bg2">
                <a:lumMod val="6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07674955"/>
      </p:ext>
    </p:extLst>
  </p:cSld>
  <p:clrMapOvr>
    <a:masterClrMapping/>
  </p:clrMapOvr>
  <p:transition spd="slow">
    <p:fade/>
  </p:transition>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ntent + Vert Image on Lef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0" name="Text Placeholder 9"/>
          <p:cNvSpPr>
            <a:spLocks noGrp="1"/>
          </p:cNvSpPr>
          <p:nvPr>
            <p:ph type="body" sz="quarter" idx="10"/>
          </p:nvPr>
        </p:nvSpPr>
        <p:spPr>
          <a:xfrm>
            <a:off x="3576638" y="1371600"/>
            <a:ext cx="4937442" cy="4765040"/>
          </a:xfrm>
          <a:prstGeom prst="rect">
            <a:avLst/>
          </a:prstGeom>
        </p:spPr>
        <p:txBody>
          <a:bodyPr/>
          <a:lstStyle>
            <a:lvl1pPr>
              <a:defRPr sz="2800"/>
            </a:lvl1pPr>
            <a:lvl2pPr>
              <a:defRPr sz="2400"/>
            </a:lvl2pPr>
            <a:lvl3pPr>
              <a:defRPr sz="20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Picture Placeholder 13"/>
          <p:cNvSpPr>
            <a:spLocks noGrp="1"/>
          </p:cNvSpPr>
          <p:nvPr>
            <p:ph type="pic" sz="quarter" idx="11"/>
          </p:nvPr>
        </p:nvSpPr>
        <p:spPr>
          <a:xfrm>
            <a:off x="853758" y="1783080"/>
            <a:ext cx="2549842" cy="3342005"/>
          </a:xfrm>
          <a:prstGeom prst="rect">
            <a:avLst/>
          </a:prstGeom>
          <a:gradFill flip="none" rotWithShape="1">
            <a:gsLst>
              <a:gs pos="0">
                <a:schemeClr val="bg2"/>
              </a:gs>
              <a:gs pos="100000">
                <a:schemeClr val="bg2">
                  <a:lumMod val="75000"/>
                </a:schemeClr>
              </a:gs>
            </a:gsLst>
            <a:lin ang="13020000" scaled="0"/>
            <a:tileRect/>
          </a:gradFill>
          <a:ln>
            <a:noFill/>
          </a:ln>
          <a:effectLst>
            <a:outerShdw blurRad="177800" dist="114300" dir="6000000" algn="tl" rotWithShape="0">
              <a:srgbClr val="000000">
                <a:alpha val="25000"/>
              </a:srgbClr>
            </a:outerShdw>
          </a:effectLst>
        </p:spPr>
        <p:txBody>
          <a:bodyPr/>
          <a:lstStyle/>
          <a:p>
            <a:r>
              <a:rPr lang="en-US" smtClean="0"/>
              <a:t>Click icon to add picture</a:t>
            </a:r>
            <a:endParaRPr lang="en-US" dirty="0"/>
          </a:p>
        </p:txBody>
      </p:sp>
      <p:cxnSp>
        <p:nvCxnSpPr>
          <p:cNvPr id="12" name="Straight Connector 11"/>
          <p:cNvCxnSpPr/>
          <p:nvPr userDrawn="1"/>
        </p:nvCxnSpPr>
        <p:spPr>
          <a:xfrm>
            <a:off x="3403600" y="1371600"/>
            <a:ext cx="0" cy="4765040"/>
          </a:xfrm>
          <a:prstGeom prst="line">
            <a:avLst/>
          </a:prstGeom>
          <a:ln w="9525" cmpd="sng">
            <a:solidFill>
              <a:srgbClr val="A6A6A6"/>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89221409"/>
      </p:ext>
    </p:extLst>
  </p:cSld>
  <p:clrMapOvr>
    <a:masterClrMapping/>
  </p:clrMapOvr>
  <p:transition spd="slow">
    <p:fade/>
  </p:transition>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 Hoz Image on Lef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0" name="Text Placeholder 9"/>
          <p:cNvSpPr>
            <a:spLocks noGrp="1"/>
          </p:cNvSpPr>
          <p:nvPr>
            <p:ph type="body" sz="quarter" idx="10"/>
          </p:nvPr>
        </p:nvSpPr>
        <p:spPr>
          <a:xfrm>
            <a:off x="4236720" y="1371600"/>
            <a:ext cx="4338320" cy="4765040"/>
          </a:xfrm>
          <a:prstGeom prst="rect">
            <a:avLst/>
          </a:prstGeom>
        </p:spPr>
        <p:txBody>
          <a:bodyPr/>
          <a:lstStyle>
            <a:lvl1pPr>
              <a:defRPr sz="2800"/>
            </a:lvl1pPr>
            <a:lvl2pPr>
              <a:defRPr sz="2400"/>
            </a:lvl2pPr>
            <a:lvl3pPr>
              <a:defRPr sz="20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Picture Placeholder 13"/>
          <p:cNvSpPr>
            <a:spLocks noGrp="1"/>
          </p:cNvSpPr>
          <p:nvPr>
            <p:ph type="pic" sz="quarter" idx="11"/>
          </p:nvPr>
        </p:nvSpPr>
        <p:spPr>
          <a:xfrm>
            <a:off x="629920" y="2194560"/>
            <a:ext cx="3429000" cy="2377440"/>
          </a:xfrm>
          <a:prstGeom prst="rect">
            <a:avLst/>
          </a:prstGeom>
          <a:gradFill flip="none" rotWithShape="1">
            <a:gsLst>
              <a:gs pos="0">
                <a:schemeClr val="bg2"/>
              </a:gs>
              <a:gs pos="100000">
                <a:schemeClr val="bg2">
                  <a:lumMod val="75000"/>
                </a:schemeClr>
              </a:gs>
            </a:gsLst>
            <a:lin ang="13020000" scaled="0"/>
            <a:tileRect/>
          </a:gradFill>
          <a:ln>
            <a:noFill/>
          </a:ln>
          <a:effectLst>
            <a:outerShdw blurRad="177800" dist="114300" dir="6000000" algn="tl" rotWithShape="0">
              <a:srgbClr val="000000">
                <a:alpha val="25000"/>
              </a:srgbClr>
            </a:outerShdw>
          </a:effectLst>
        </p:spPr>
        <p:txBody>
          <a:bodyPr/>
          <a:lstStyle>
            <a:lvl1pPr>
              <a:buNone/>
              <a:defRPr>
                <a:ln>
                  <a:noFill/>
                </a:ln>
              </a:defRPr>
            </a:lvl1pPr>
          </a:lstStyle>
          <a:p>
            <a:r>
              <a:rPr lang="en-US" smtClean="0"/>
              <a:t>Click icon to add picture</a:t>
            </a:r>
            <a:endParaRPr lang="en-US" dirty="0"/>
          </a:p>
        </p:txBody>
      </p:sp>
      <p:cxnSp>
        <p:nvCxnSpPr>
          <p:cNvPr id="12" name="Straight Connector 11"/>
          <p:cNvCxnSpPr/>
          <p:nvPr userDrawn="1"/>
        </p:nvCxnSpPr>
        <p:spPr>
          <a:xfrm>
            <a:off x="4064000" y="1371600"/>
            <a:ext cx="0" cy="4765040"/>
          </a:xfrm>
          <a:prstGeom prst="line">
            <a:avLst/>
          </a:prstGeom>
          <a:ln w="9525" cmpd="sng">
            <a:solidFill>
              <a:srgbClr val="A6A6A6"/>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29979149"/>
      </p:ext>
    </p:extLst>
  </p:cSld>
  <p:clrMapOvr>
    <a:masterClrMapping/>
  </p:clrMapOvr>
  <p:transition spd="slow">
    <p:fade/>
  </p:transition>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hart Templa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5" name="Chart Placeholder 4"/>
          <p:cNvSpPr>
            <a:spLocks noGrp="1"/>
          </p:cNvSpPr>
          <p:nvPr>
            <p:ph type="chart" sz="quarter" idx="10"/>
          </p:nvPr>
        </p:nvSpPr>
        <p:spPr>
          <a:xfrm>
            <a:off x="457200" y="1280160"/>
            <a:ext cx="8229600" cy="4754880"/>
          </a:xfrm>
          <a:prstGeom prst="rect">
            <a:avLst/>
          </a:prstGeom>
        </p:spPr>
        <p:txBody>
          <a:bodyPr/>
          <a:lstStyle/>
          <a:p>
            <a:r>
              <a:rPr lang="en-US" smtClean="0"/>
              <a:t>Click icon to add chart</a:t>
            </a:r>
            <a:endParaRPr lang="en-US"/>
          </a:p>
        </p:txBody>
      </p:sp>
    </p:spTree>
    <p:extLst>
      <p:ext uri="{BB962C8B-B14F-4D97-AF65-F5344CB8AC3E}">
        <p14:creationId xmlns:p14="http://schemas.microsoft.com/office/powerpoint/2010/main" val="1808237411"/>
      </p:ext>
    </p:extLst>
  </p:cSld>
  <p:clrMapOvr>
    <a:masterClrMapping/>
  </p:clrMapOvr>
  <p:transition spd="slow">
    <p:fade/>
  </p:transition>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abl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Table Placeholder 4"/>
          <p:cNvSpPr>
            <a:spLocks noGrp="1"/>
          </p:cNvSpPr>
          <p:nvPr>
            <p:ph type="tbl" sz="quarter" idx="10"/>
          </p:nvPr>
        </p:nvSpPr>
        <p:spPr>
          <a:xfrm>
            <a:off x="457200" y="1280160"/>
            <a:ext cx="8229600" cy="4754880"/>
          </a:xfrm>
          <a:prstGeom prst="rect">
            <a:avLst/>
          </a:prstGeom>
          <a:solidFill>
            <a:schemeClr val="bg2"/>
          </a:solidFill>
          <a:effectLst/>
        </p:spPr>
        <p:txBody>
          <a:bodyPr/>
          <a:lstStyle/>
          <a:p>
            <a:r>
              <a:rPr lang="en-US" smtClean="0"/>
              <a:t>Click icon to add table</a:t>
            </a:r>
            <a:endParaRPr lang="en-US"/>
          </a:p>
        </p:txBody>
      </p:sp>
    </p:spTree>
    <p:extLst>
      <p:ext uri="{BB962C8B-B14F-4D97-AF65-F5344CB8AC3E}">
        <p14:creationId xmlns:p14="http://schemas.microsoft.com/office/powerpoint/2010/main" val="1637992680"/>
      </p:ext>
    </p:extLst>
  </p:cSld>
  <p:clrMapOvr>
    <a:masterClrMapping/>
  </p:clrMapOvr>
  <p:transition spd="slow">
    <p:fade/>
  </p:transition>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71600"/>
            <a:ext cx="4038600" cy="47545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9160" y="1371600"/>
            <a:ext cx="4038600" cy="47545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666824707"/>
      </p:ext>
    </p:extLst>
  </p:cSld>
  <p:clrMapOvr>
    <a:masterClrMapping/>
  </p:clrMapOvr>
  <p:transition spd="slow">
    <p:fade/>
  </p:transition>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Blank - No Logo">
    <p:spTree>
      <p:nvGrpSpPr>
        <p:cNvPr id="1" name=""/>
        <p:cNvGrpSpPr/>
        <p:nvPr/>
      </p:nvGrpSpPr>
      <p:grpSpPr>
        <a:xfrm>
          <a:off x="0" y="0"/>
          <a:ext cx="0" cy="0"/>
          <a:chOff x="0" y="0"/>
          <a:chExt cx="0" cy="0"/>
        </a:xfrm>
      </p:grpSpPr>
      <p:sp>
        <p:nvSpPr>
          <p:cNvPr id="2" name="Rectangle 1"/>
          <p:cNvSpPr/>
          <p:nvPr userDrawn="1"/>
        </p:nvSpPr>
        <p:spPr>
          <a:xfrm>
            <a:off x="0" y="0"/>
            <a:ext cx="9144000"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srgbClr val="0083CA"/>
              </a:solidFill>
            </a:endParaRPr>
          </a:p>
        </p:txBody>
      </p:sp>
      <p:pic>
        <p:nvPicPr>
          <p:cNvPr id="3" name="Picture 10" descr="foto_footer.pn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749300"/>
            <a:ext cx="91440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0" descr="Heade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9144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ChangeArrowheads="1"/>
          </p:cNvSpPr>
          <p:nvPr userDrawn="1"/>
        </p:nvSpPr>
        <p:spPr bwMode="auto">
          <a:xfrm>
            <a:off x="242888" y="63246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marL="0" algn="l" defTabSz="457200" rtl="0" eaLnBrk="1" latinLnBrk="0" hangingPunct="1">
              <a:defRPr sz="1000" kern="1200">
                <a:solidFill>
                  <a:srgbClr val="80808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F298CC-E979-B446-BB27-29E4A3C38408}" type="slidenum">
              <a:rPr lang="en-US" sz="1200" smtClean="0"/>
              <a:pPr/>
              <a:t>‹#›</a:t>
            </a:fld>
            <a:endParaRPr lang="en-US" sz="1200" dirty="0"/>
          </a:p>
        </p:txBody>
      </p:sp>
      <p:sp>
        <p:nvSpPr>
          <p:cNvPr id="6" name="Title 5"/>
          <p:cNvSpPr>
            <a:spLocks noGrp="1"/>
          </p:cNvSpPr>
          <p:nvPr>
            <p:ph type="title"/>
          </p:nvPr>
        </p:nvSpPr>
        <p:spPr/>
        <p:txBody>
          <a:bodyPr/>
          <a:lstStyle/>
          <a:p>
            <a:r>
              <a:rPr lang="en-US" smtClean="0"/>
              <a:t>Click to edit Master title style</a:t>
            </a:r>
            <a:endParaRPr lang="en-US"/>
          </a:p>
        </p:txBody>
      </p:sp>
      <p:sp>
        <p:nvSpPr>
          <p:cNvPr id="8" name="Text Placeholder 7"/>
          <p:cNvSpPr>
            <a:spLocks noGrp="1"/>
          </p:cNvSpPr>
          <p:nvPr>
            <p:ph type="body" sz="quarter" idx="10"/>
          </p:nvPr>
        </p:nvSpPr>
        <p:spPr>
          <a:xfrm>
            <a:off x="457200" y="1316736"/>
            <a:ext cx="8229600" cy="47548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135909567"/>
      </p:ext>
    </p:extLst>
  </p:cSld>
  <p:clrMapOvr>
    <a:masterClrMapping/>
  </p:clrMapOvr>
  <p:transition spd="slow">
    <p:fade/>
  </p:transition>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428633852"/>
      </p:ext>
    </p:extLst>
  </p:cSld>
  <p:clrMapOvr>
    <a:masterClrMapping/>
  </p:clrMapOvr>
  <p:transition spd="slow">
    <p:fade/>
  </p:transition>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Rectangle 3"/>
          <p:cNvSpPr/>
          <p:nvPr userDrawn="1"/>
        </p:nvSpPr>
        <p:spPr>
          <a:xfrm>
            <a:off x="0" y="0"/>
            <a:ext cx="9144000" cy="6858000"/>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srgbClr val="0083CA"/>
              </a:solidFill>
            </a:endParaRPr>
          </a:p>
        </p:txBody>
      </p:sp>
    </p:spTree>
    <p:extLst>
      <p:ext uri="{BB962C8B-B14F-4D97-AF65-F5344CB8AC3E}">
        <p14:creationId xmlns:p14="http://schemas.microsoft.com/office/powerpoint/2010/main" val="3307279251"/>
      </p:ext>
    </p:extLst>
  </p:cSld>
  <p:clrMapOvr>
    <a:masterClrMapping/>
  </p:clrMapOvr>
  <p:transition spd="slow">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19.xml"/><Relationship Id="rId5" Type="http://schemas.openxmlformats.org/officeDocument/2006/relationships/image" Target="../media/image10.jpeg"/><Relationship Id="rId4" Type="http://schemas.openxmlformats.org/officeDocument/2006/relationships/image" Target="../media/image9.jpe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theme" Target="../theme/theme5.xml"/><Relationship Id="rId3" Type="http://schemas.openxmlformats.org/officeDocument/2006/relationships/slideLayout" Target="../slideLayouts/slideLayout24.xml"/><Relationship Id="rId21" Type="http://schemas.openxmlformats.org/officeDocument/2006/relationships/image" Target="../media/image14.png"/><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20" Type="http://schemas.openxmlformats.org/officeDocument/2006/relationships/image" Target="../media/image13.jpeg"/><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19" Type="http://schemas.openxmlformats.org/officeDocument/2006/relationships/image" Target="../media/image1.png"/><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image" Target="../media/image3.png"/><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image" Target="../media/image2.jpeg"/><Relationship Id="rId2" Type="http://schemas.openxmlformats.org/officeDocument/2006/relationships/slideLayout" Target="../slideLayouts/slideLayout40.xml"/><Relationship Id="rId16" Type="http://schemas.openxmlformats.org/officeDocument/2006/relationships/image" Target="../media/image1.png"/><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theme" Target="../theme/theme6.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pic>
        <p:nvPicPr>
          <p:cNvPr id="6" name="Picture 10" descr="foto_footer.png"/>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0" y="749300"/>
            <a:ext cx="91440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descr="Heade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0" y="0"/>
            <a:ext cx="9144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457199" y="0"/>
            <a:ext cx="8374063" cy="749300"/>
          </a:xfrm>
          <a:prstGeom prst="rect">
            <a:avLst/>
          </a:prstGeom>
        </p:spPr>
        <p:txBody>
          <a:bodyPr vert="horz" wrap="square" lIns="91440" tIns="45720" rIns="0" bIns="45720" rtlCol="0" anchor="ctr">
            <a:normAutofit/>
          </a:bodyPr>
          <a:lstStyle/>
          <a:p>
            <a:r>
              <a:rPr lang="en-US" smtClean="0"/>
              <a:t>Click to edit Master title style</a:t>
            </a:r>
            <a:endParaRPr lang="en-US" dirty="0"/>
          </a:p>
        </p:txBody>
      </p:sp>
      <p:sp>
        <p:nvSpPr>
          <p:cNvPr id="7" name="Rectangle 6"/>
          <p:cNvSpPr txBox="1">
            <a:spLocks noChangeArrowheads="1"/>
          </p:cNvSpPr>
          <p:nvPr/>
        </p:nvSpPr>
        <p:spPr bwMode="auto">
          <a:xfrm>
            <a:off x="242888" y="63246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marL="0" algn="l" defTabSz="457200" rtl="0" eaLnBrk="1" latinLnBrk="0" hangingPunct="1">
              <a:defRPr sz="1000" kern="1200">
                <a:solidFill>
                  <a:srgbClr val="80808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F298CC-E979-B446-BB27-29E4A3C38408}" type="slidenum">
              <a:rPr lang="en-US" sz="1200" smtClean="0"/>
              <a:pPr/>
              <a:t>‹#›</a:t>
            </a:fld>
            <a:endParaRPr lang="en-US" sz="1200" dirty="0"/>
          </a:p>
        </p:txBody>
      </p:sp>
      <p:sp>
        <p:nvSpPr>
          <p:cNvPr id="4" name="TextBox 3"/>
          <p:cNvSpPr txBox="1"/>
          <p:nvPr/>
        </p:nvSpPr>
        <p:spPr>
          <a:xfrm>
            <a:off x="4003160" y="1233106"/>
            <a:ext cx="184666" cy="369332"/>
          </a:xfrm>
          <a:prstGeom prst="rect">
            <a:avLst/>
          </a:prstGeom>
          <a:noFill/>
        </p:spPr>
        <p:txBody>
          <a:bodyPr wrap="none" rtlCol="0">
            <a:spAutoFit/>
          </a:bodyPr>
          <a:lstStyle/>
          <a:p>
            <a:endParaRPr lang="en-US" dirty="0">
              <a:solidFill>
                <a:srgbClr val="262262"/>
              </a:solidFill>
            </a:endParaRPr>
          </a:p>
        </p:txBody>
      </p:sp>
      <p:pic>
        <p:nvPicPr>
          <p:cNvPr id="9" name="Picture 6" descr="100708_NEEA_logo_final_01.png"/>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8153400" y="6096000"/>
            <a:ext cx="677863"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type="body" idx="1"/>
          </p:nvPr>
        </p:nvSpPr>
        <p:spPr>
          <a:xfrm>
            <a:off x="457199" y="1280160"/>
            <a:ext cx="8229600" cy="475488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3684963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ransition spd="slow">
    <p:fade/>
  </p:transition>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tx1"/>
          </a:solidFill>
          <a:latin typeface="+mj-lt"/>
          <a:ea typeface="+mj-ea"/>
          <a:cs typeface="+mj-cs"/>
        </a:defRPr>
      </a:lvl1pPr>
    </p:titleStyle>
    <p:bodyStyle>
      <a:lvl1pPr marL="0" indent="0" algn="l" defTabSz="457200" rtl="0" eaLnBrk="1" latinLnBrk="0" hangingPunct="1">
        <a:spcBef>
          <a:spcPts val="0"/>
        </a:spcBef>
        <a:buClr>
          <a:schemeClr val="bg2"/>
        </a:buClr>
        <a:buSzPct val="40000"/>
        <a:buFont typeface="Wingdings" charset="2"/>
        <a:buChar char="§"/>
        <a:defRPr lang="en-US" sz="3200" kern="1200" dirty="0" smtClean="0">
          <a:solidFill>
            <a:srgbClr val="2AA9E0"/>
          </a:solidFill>
          <a:latin typeface="+mn-lt"/>
          <a:ea typeface="+mn-ea"/>
          <a:cs typeface="+mn-cs"/>
        </a:defRPr>
      </a:lvl1pPr>
      <a:lvl2pPr marL="429768" indent="-274320" algn="l" defTabSz="457200" rtl="0" eaLnBrk="1" latinLnBrk="0" hangingPunct="1">
        <a:spcBef>
          <a:spcPts val="24"/>
        </a:spcBef>
        <a:buClr>
          <a:srgbClr val="8CC646"/>
        </a:buClr>
        <a:buFont typeface="Wingdings" charset="2"/>
        <a:buChar char="§"/>
        <a:defRPr lang="en-US" sz="3000" kern="1200" dirty="0" smtClean="0">
          <a:solidFill>
            <a:schemeClr val="tx1"/>
          </a:solidFill>
          <a:latin typeface="+mn-lt"/>
          <a:ea typeface="+mn-ea"/>
          <a:cs typeface="+mn-cs"/>
        </a:defRPr>
      </a:lvl2pPr>
      <a:lvl3pPr marL="768096" indent="-274320" algn="l" defTabSz="457200" rtl="0" eaLnBrk="1" latinLnBrk="0" hangingPunct="1">
        <a:spcBef>
          <a:spcPts val="24"/>
        </a:spcBef>
        <a:buClr>
          <a:srgbClr val="8CC646"/>
        </a:buClr>
        <a:buFont typeface="Wingdings" charset="2"/>
        <a:buChar char="§"/>
        <a:defRPr lang="en-US" sz="2400" kern="1200" dirty="0" smtClean="0">
          <a:solidFill>
            <a:schemeClr val="tx1"/>
          </a:solidFill>
          <a:latin typeface="+mn-lt"/>
          <a:ea typeface="+mn-ea"/>
          <a:cs typeface="+mn-cs"/>
        </a:defRPr>
      </a:lvl3pPr>
      <a:lvl4pPr marL="1069848" indent="-274320" algn="l" defTabSz="457200" rtl="0" eaLnBrk="1" latinLnBrk="0" hangingPunct="1">
        <a:spcBef>
          <a:spcPts val="24"/>
        </a:spcBef>
        <a:buClr>
          <a:srgbClr val="8CC646"/>
        </a:buClr>
        <a:buFont typeface="Wingdings" charset="2"/>
        <a:buChar char="§"/>
        <a:defRPr lang="en-US" sz="2000" kern="1200" dirty="0" smtClean="0">
          <a:solidFill>
            <a:schemeClr val="tx1"/>
          </a:solidFill>
          <a:latin typeface="+mn-lt"/>
          <a:ea typeface="+mn-ea"/>
          <a:cs typeface="+mn-cs"/>
        </a:defRPr>
      </a:lvl4pPr>
      <a:lvl5pPr marL="1362456" indent="-274320" algn="l" defTabSz="457200" rtl="0" eaLnBrk="1" latinLnBrk="0" hangingPunct="1">
        <a:spcBef>
          <a:spcPts val="28"/>
        </a:spcBef>
        <a:buClr>
          <a:srgbClr val="8CC646"/>
        </a:buClr>
        <a:buFont typeface="Wingdings" charset="2"/>
        <a:buChar char="§"/>
        <a:defRPr lang="en-US" sz="2000" b="0" kern="1200" dirty="0" smtClean="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pic>
        <p:nvPicPr>
          <p:cNvPr id="1026" name="Picture 10" descr="foto_footer.pn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0" y="749300"/>
            <a:ext cx="91440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10" descr="Heade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0"/>
            <a:ext cx="9144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 name="Title Placeholder 1"/>
          <p:cNvSpPr>
            <a:spLocks noGrp="1"/>
          </p:cNvSpPr>
          <p:nvPr>
            <p:ph type="title"/>
          </p:nvPr>
        </p:nvSpPr>
        <p:spPr bwMode="auto">
          <a:xfrm>
            <a:off x="457200" y="0"/>
            <a:ext cx="8374063"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0" bIns="45720" numCol="1" anchor="ctr" anchorCtr="0" compatLnSpc="1">
            <a:prstTxWarp prst="textNoShape">
              <a:avLst/>
            </a:prstTxWarp>
          </a:bodyPr>
          <a:lstStyle/>
          <a:p>
            <a:pPr lvl="0"/>
            <a:r>
              <a:rPr lang="en-US" smtClean="0"/>
              <a:t>Click to edit Master title style</a:t>
            </a:r>
          </a:p>
        </p:txBody>
      </p:sp>
      <p:sp>
        <p:nvSpPr>
          <p:cNvPr id="7" name="Rectangle 6"/>
          <p:cNvSpPr txBox="1">
            <a:spLocks noChangeArrowheads="1"/>
          </p:cNvSpPr>
          <p:nvPr/>
        </p:nvSpPr>
        <p:spPr bwMode="auto">
          <a:xfrm>
            <a:off x="242888" y="6324600"/>
            <a:ext cx="1905000" cy="304800"/>
          </a:xfrm>
          <a:prstGeom prst="rect">
            <a:avLst/>
          </a:prstGeom>
          <a:noFill/>
          <a:ln>
            <a:noFill/>
          </a:ln>
          <a:effectLst/>
          <a:extLst/>
        </p:spPr>
        <p:txBody>
          <a:bodyPr/>
          <a:lstStyle>
            <a:defPPr>
              <a:defRPr lang="en-US"/>
            </a:defPPr>
            <a:lvl1pPr marL="0" algn="l" defTabSz="457200" rtl="0" eaLnBrk="1" latinLnBrk="0" hangingPunct="1">
              <a:defRPr sz="1000" kern="1200">
                <a:solidFill>
                  <a:srgbClr val="80808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a:pPr>
            <a:fld id="{A21AF848-8B03-4409-AA59-6C0AB0A70CB0}" type="slidenum">
              <a:rPr lang="en-US" sz="1200" smtClean="0"/>
              <a:pPr>
                <a:defRPr/>
              </a:pPr>
              <a:t>‹#›</a:t>
            </a:fld>
            <a:endParaRPr lang="en-US" sz="1200" dirty="0"/>
          </a:p>
        </p:txBody>
      </p:sp>
      <p:sp>
        <p:nvSpPr>
          <p:cNvPr id="1030" name="TextBox 3"/>
          <p:cNvSpPr txBox="1">
            <a:spLocks noChangeArrowheads="1"/>
          </p:cNvSpPr>
          <p:nvPr/>
        </p:nvSpPr>
        <p:spPr bwMode="auto">
          <a:xfrm>
            <a:off x="4003675" y="1233488"/>
            <a:ext cx="184150" cy="368300"/>
          </a:xfrm>
          <a:prstGeom prst="rect">
            <a:avLst/>
          </a:prstGeom>
          <a:noFill/>
          <a:ln>
            <a:noFill/>
          </a:ln>
          <a:extLst/>
        </p:spPr>
        <p:txBody>
          <a:bodyPr wrap="none">
            <a:spAutoFit/>
          </a:bodyPr>
          <a:lstStyle>
            <a:lvl1pPr defTabSz="457200" eaLnBrk="0" hangingPunct="0">
              <a:defRPr>
                <a:solidFill>
                  <a:schemeClr val="tx1"/>
                </a:solidFill>
                <a:latin typeface="Arial" pitchFamily="34" charset="0"/>
                <a:cs typeface="Arial" pitchFamily="34" charset="0"/>
              </a:defRPr>
            </a:lvl1pPr>
            <a:lvl2pPr marL="742950" indent="-285750" defTabSz="457200" eaLnBrk="0" hangingPunct="0">
              <a:defRPr>
                <a:solidFill>
                  <a:schemeClr val="tx1"/>
                </a:solidFill>
                <a:latin typeface="Arial" pitchFamily="34" charset="0"/>
                <a:cs typeface="Arial" pitchFamily="34" charset="0"/>
              </a:defRPr>
            </a:lvl2pPr>
            <a:lvl3pPr marL="1143000" indent="-228600" defTabSz="457200" eaLnBrk="0" hangingPunct="0">
              <a:defRPr>
                <a:solidFill>
                  <a:schemeClr val="tx1"/>
                </a:solidFill>
                <a:latin typeface="Arial" pitchFamily="34" charset="0"/>
                <a:cs typeface="Arial" pitchFamily="34" charset="0"/>
              </a:defRPr>
            </a:lvl3pPr>
            <a:lvl4pPr marL="1600200" indent="-228600" defTabSz="457200" eaLnBrk="0" hangingPunct="0">
              <a:defRPr>
                <a:solidFill>
                  <a:schemeClr val="tx1"/>
                </a:solidFill>
                <a:latin typeface="Arial" pitchFamily="34" charset="0"/>
                <a:cs typeface="Arial" pitchFamily="34" charset="0"/>
              </a:defRPr>
            </a:lvl4pPr>
            <a:lvl5pPr marL="2057400" indent="-228600" defTabSz="457200" eaLnBrk="0" hangingPunct="0">
              <a:defRPr>
                <a:solidFill>
                  <a:schemeClr val="tx1"/>
                </a:solidFill>
                <a:latin typeface="Arial"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endParaRPr lang="en-US" smtClean="0">
              <a:solidFill>
                <a:srgbClr val="262262"/>
              </a:solidFill>
            </a:endParaRPr>
          </a:p>
        </p:txBody>
      </p:sp>
      <p:pic>
        <p:nvPicPr>
          <p:cNvPr id="1031" name="Picture 6" descr="100708_NEEA_logo_final_01.pn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8153400" y="6096000"/>
            <a:ext cx="677863"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 Placeholder 2"/>
          <p:cNvSpPr>
            <a:spLocks noGrp="1"/>
          </p:cNvSpPr>
          <p:nvPr>
            <p:ph type="body" idx="1"/>
          </p:nvPr>
        </p:nvSpPr>
        <p:spPr bwMode="auto">
          <a:xfrm>
            <a:off x="457200" y="1279525"/>
            <a:ext cx="8229600" cy="475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3764334843"/>
      </p:ext>
    </p:extLst>
  </p:cSld>
  <p:clrMap bg1="lt1" tx1="dk1" bg2="lt2" tx2="dk2" accent1="accent1" accent2="accent2" accent3="accent3" accent4="accent4" accent5="accent5" accent6="accent6" hlink="hlink" folHlink="folHlink"/>
  <p:sldLayoutIdLst>
    <p:sldLayoutId id="2147483696" r:id="rId1"/>
    <p:sldLayoutId id="2147483844" r:id="rId2"/>
  </p:sldLayoutIdLst>
  <p:transition spd="slow">
    <p:fade/>
  </p:transition>
  <p:timing>
    <p:tnLst>
      <p:par>
        <p:cTn id="1" dur="indefinite" restart="never" nodeType="tmRoot"/>
      </p:par>
    </p:tnLst>
  </p:timing>
  <p:hf hdr="0" ftr="0" dt="0"/>
  <p:txStyles>
    <p:titleStyle>
      <a:lvl1pPr algn="l" defTabSz="457200" rtl="0" eaLnBrk="0" fontAlgn="base" hangingPunct="0">
        <a:spcBef>
          <a:spcPct val="0"/>
        </a:spcBef>
        <a:spcAft>
          <a:spcPct val="0"/>
        </a:spcAft>
        <a:defRPr sz="3600" kern="1200">
          <a:solidFill>
            <a:schemeClr val="tx1"/>
          </a:solidFill>
          <a:latin typeface="+mj-lt"/>
          <a:ea typeface="+mj-ea"/>
          <a:cs typeface="+mj-cs"/>
        </a:defRPr>
      </a:lvl1pPr>
      <a:lvl2pPr algn="l" defTabSz="457200" rtl="0" eaLnBrk="0" fontAlgn="base" hangingPunct="0">
        <a:spcBef>
          <a:spcPct val="0"/>
        </a:spcBef>
        <a:spcAft>
          <a:spcPct val="0"/>
        </a:spcAft>
        <a:defRPr sz="3600">
          <a:solidFill>
            <a:schemeClr val="tx1"/>
          </a:solidFill>
          <a:latin typeface="Arial" pitchFamily="34" charset="0"/>
        </a:defRPr>
      </a:lvl2pPr>
      <a:lvl3pPr algn="l" defTabSz="457200" rtl="0" eaLnBrk="0" fontAlgn="base" hangingPunct="0">
        <a:spcBef>
          <a:spcPct val="0"/>
        </a:spcBef>
        <a:spcAft>
          <a:spcPct val="0"/>
        </a:spcAft>
        <a:defRPr sz="3600">
          <a:solidFill>
            <a:schemeClr val="tx1"/>
          </a:solidFill>
          <a:latin typeface="Arial" pitchFamily="34" charset="0"/>
        </a:defRPr>
      </a:lvl3pPr>
      <a:lvl4pPr algn="l" defTabSz="457200" rtl="0" eaLnBrk="0" fontAlgn="base" hangingPunct="0">
        <a:spcBef>
          <a:spcPct val="0"/>
        </a:spcBef>
        <a:spcAft>
          <a:spcPct val="0"/>
        </a:spcAft>
        <a:defRPr sz="3600">
          <a:solidFill>
            <a:schemeClr val="tx1"/>
          </a:solidFill>
          <a:latin typeface="Arial" pitchFamily="34" charset="0"/>
        </a:defRPr>
      </a:lvl4pPr>
      <a:lvl5pPr algn="l" defTabSz="457200" rtl="0" eaLnBrk="0" fontAlgn="base" hangingPunct="0">
        <a:spcBef>
          <a:spcPct val="0"/>
        </a:spcBef>
        <a:spcAft>
          <a:spcPct val="0"/>
        </a:spcAft>
        <a:defRPr sz="3600">
          <a:solidFill>
            <a:schemeClr val="tx1"/>
          </a:solidFill>
          <a:latin typeface="Arial" pitchFamily="34" charset="0"/>
        </a:defRPr>
      </a:lvl5pPr>
      <a:lvl6pPr marL="457200" algn="l" defTabSz="457200" rtl="0" fontAlgn="base">
        <a:spcBef>
          <a:spcPct val="0"/>
        </a:spcBef>
        <a:spcAft>
          <a:spcPct val="0"/>
        </a:spcAft>
        <a:defRPr sz="3600">
          <a:solidFill>
            <a:schemeClr val="tx1"/>
          </a:solidFill>
          <a:latin typeface="Arial" pitchFamily="34" charset="0"/>
        </a:defRPr>
      </a:lvl6pPr>
      <a:lvl7pPr marL="914400" algn="l" defTabSz="457200" rtl="0" fontAlgn="base">
        <a:spcBef>
          <a:spcPct val="0"/>
        </a:spcBef>
        <a:spcAft>
          <a:spcPct val="0"/>
        </a:spcAft>
        <a:defRPr sz="3600">
          <a:solidFill>
            <a:schemeClr val="tx1"/>
          </a:solidFill>
          <a:latin typeface="Arial" pitchFamily="34" charset="0"/>
        </a:defRPr>
      </a:lvl7pPr>
      <a:lvl8pPr marL="1371600" algn="l" defTabSz="457200" rtl="0" fontAlgn="base">
        <a:spcBef>
          <a:spcPct val="0"/>
        </a:spcBef>
        <a:spcAft>
          <a:spcPct val="0"/>
        </a:spcAft>
        <a:defRPr sz="3600">
          <a:solidFill>
            <a:schemeClr val="tx1"/>
          </a:solidFill>
          <a:latin typeface="Arial" pitchFamily="34" charset="0"/>
        </a:defRPr>
      </a:lvl8pPr>
      <a:lvl9pPr marL="1828800" algn="l" defTabSz="457200" rtl="0" fontAlgn="base">
        <a:spcBef>
          <a:spcPct val="0"/>
        </a:spcBef>
        <a:spcAft>
          <a:spcPct val="0"/>
        </a:spcAft>
        <a:defRPr sz="3600">
          <a:solidFill>
            <a:schemeClr val="tx1"/>
          </a:solidFill>
          <a:latin typeface="Arial" pitchFamily="34" charset="0"/>
        </a:defRPr>
      </a:lvl9pPr>
    </p:titleStyle>
    <p:bodyStyle>
      <a:lvl1pPr marL="342900" indent="-342900" algn="l" defTabSz="457200" rtl="0" eaLnBrk="0" fontAlgn="base" hangingPunct="0">
        <a:spcBef>
          <a:spcPct val="0"/>
        </a:spcBef>
        <a:spcAft>
          <a:spcPct val="0"/>
        </a:spcAft>
        <a:buClr>
          <a:schemeClr val="bg2"/>
        </a:buClr>
        <a:buSzPct val="40000"/>
        <a:buFont typeface="Wingdings" pitchFamily="2" charset="2"/>
        <a:buChar char="§"/>
        <a:defRPr lang="en-US" sz="3200" kern="1200" dirty="0">
          <a:solidFill>
            <a:srgbClr val="2AA9E0"/>
          </a:solidFill>
          <a:latin typeface="+mn-lt"/>
          <a:ea typeface="+mn-ea"/>
          <a:cs typeface="+mn-cs"/>
        </a:defRPr>
      </a:lvl1pPr>
      <a:lvl2pPr marL="428625" indent="-273050" algn="l" defTabSz="457200" rtl="0" eaLnBrk="0" fontAlgn="base" hangingPunct="0">
        <a:spcBef>
          <a:spcPts val="25"/>
        </a:spcBef>
        <a:spcAft>
          <a:spcPct val="0"/>
        </a:spcAft>
        <a:buClr>
          <a:srgbClr val="8CC646"/>
        </a:buClr>
        <a:buFont typeface="Wingdings" pitchFamily="2" charset="2"/>
        <a:buChar char="§"/>
        <a:defRPr lang="en-US" sz="3000" kern="1200" dirty="0">
          <a:solidFill>
            <a:schemeClr val="tx1"/>
          </a:solidFill>
          <a:latin typeface="+mn-lt"/>
          <a:ea typeface="+mn-ea"/>
          <a:cs typeface="+mn-cs"/>
        </a:defRPr>
      </a:lvl2pPr>
      <a:lvl3pPr marL="766763" indent="-273050" algn="l" defTabSz="457200" rtl="0" eaLnBrk="0" fontAlgn="base" hangingPunct="0">
        <a:spcBef>
          <a:spcPts val="25"/>
        </a:spcBef>
        <a:spcAft>
          <a:spcPct val="0"/>
        </a:spcAft>
        <a:buClr>
          <a:srgbClr val="8CC646"/>
        </a:buClr>
        <a:buFont typeface="Wingdings" pitchFamily="2" charset="2"/>
        <a:buChar char="§"/>
        <a:defRPr lang="en-US" sz="2400" kern="1200" dirty="0">
          <a:solidFill>
            <a:schemeClr val="tx1"/>
          </a:solidFill>
          <a:latin typeface="+mn-lt"/>
          <a:ea typeface="+mn-ea"/>
          <a:cs typeface="+mn-cs"/>
        </a:defRPr>
      </a:lvl3pPr>
      <a:lvl4pPr marL="1068388" indent="-273050" algn="l" defTabSz="457200" rtl="0" eaLnBrk="0" fontAlgn="base" hangingPunct="0">
        <a:spcBef>
          <a:spcPts val="25"/>
        </a:spcBef>
        <a:spcAft>
          <a:spcPct val="0"/>
        </a:spcAft>
        <a:buClr>
          <a:srgbClr val="8CC646"/>
        </a:buClr>
        <a:buFont typeface="Wingdings" pitchFamily="2" charset="2"/>
        <a:buChar char="§"/>
        <a:defRPr lang="en-US" sz="2000" kern="1200" dirty="0">
          <a:solidFill>
            <a:schemeClr val="tx1"/>
          </a:solidFill>
          <a:latin typeface="+mn-lt"/>
          <a:ea typeface="+mn-ea"/>
          <a:cs typeface="+mn-cs"/>
        </a:defRPr>
      </a:lvl4pPr>
      <a:lvl5pPr marL="1362075" indent="-273050" algn="l" defTabSz="457200" rtl="0" eaLnBrk="0" fontAlgn="base" hangingPunct="0">
        <a:spcBef>
          <a:spcPts val="25"/>
        </a:spcBef>
        <a:spcAft>
          <a:spcPct val="0"/>
        </a:spcAft>
        <a:buClr>
          <a:srgbClr val="8CC646"/>
        </a:buClr>
        <a:buFont typeface="Wingdings" pitchFamily="2" charset="2"/>
        <a:buChar char="§"/>
        <a:defRPr lang="en-US" sz="2000" kern="1200" dirty="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pic>
        <p:nvPicPr>
          <p:cNvPr id="6" name="Picture 10" descr="foto_footer.pn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749300"/>
            <a:ext cx="91440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descr="Heade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0" y="0"/>
            <a:ext cx="9144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457199" y="0"/>
            <a:ext cx="8374063" cy="749300"/>
          </a:xfrm>
          <a:prstGeom prst="rect">
            <a:avLst/>
          </a:prstGeom>
        </p:spPr>
        <p:txBody>
          <a:bodyPr vert="horz" wrap="square" lIns="91440" tIns="45720" rIns="0" bIns="45720" rtlCol="0" anchor="ctr">
            <a:normAutofit/>
          </a:bodyPr>
          <a:lstStyle/>
          <a:p>
            <a:r>
              <a:rPr lang="en-US" smtClean="0"/>
              <a:t>Click to edit Master title style</a:t>
            </a:r>
            <a:endParaRPr lang="en-US" dirty="0"/>
          </a:p>
        </p:txBody>
      </p:sp>
      <p:sp>
        <p:nvSpPr>
          <p:cNvPr id="7" name="Rectangle 6"/>
          <p:cNvSpPr txBox="1">
            <a:spLocks noChangeArrowheads="1"/>
          </p:cNvSpPr>
          <p:nvPr/>
        </p:nvSpPr>
        <p:spPr bwMode="auto">
          <a:xfrm>
            <a:off x="242888" y="63246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marL="0" algn="l" defTabSz="457200" rtl="0" eaLnBrk="1" latinLnBrk="0" hangingPunct="1">
              <a:defRPr sz="1000" kern="1200">
                <a:solidFill>
                  <a:srgbClr val="80808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F298CC-E979-B446-BB27-29E4A3C38408}" type="slidenum">
              <a:rPr lang="en-US" sz="1200" smtClean="0"/>
              <a:pPr/>
              <a:t>‹#›</a:t>
            </a:fld>
            <a:endParaRPr lang="en-US" sz="1200" dirty="0"/>
          </a:p>
        </p:txBody>
      </p:sp>
      <p:sp>
        <p:nvSpPr>
          <p:cNvPr id="4" name="TextBox 3"/>
          <p:cNvSpPr txBox="1"/>
          <p:nvPr/>
        </p:nvSpPr>
        <p:spPr>
          <a:xfrm>
            <a:off x="4003160" y="1233106"/>
            <a:ext cx="184666" cy="369332"/>
          </a:xfrm>
          <a:prstGeom prst="rect">
            <a:avLst/>
          </a:prstGeom>
          <a:noFill/>
        </p:spPr>
        <p:txBody>
          <a:bodyPr wrap="none" rtlCol="0">
            <a:spAutoFit/>
          </a:bodyPr>
          <a:lstStyle/>
          <a:p>
            <a:endParaRPr lang="en-US" dirty="0">
              <a:solidFill>
                <a:srgbClr val="262262"/>
              </a:solidFill>
            </a:endParaRPr>
          </a:p>
        </p:txBody>
      </p:sp>
      <p:pic>
        <p:nvPicPr>
          <p:cNvPr id="9" name="Picture 6"/>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bwMode="auto">
          <a:xfrm>
            <a:off x="8159237" y="6095999"/>
            <a:ext cx="793133" cy="531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type="body" idx="1"/>
          </p:nvPr>
        </p:nvSpPr>
        <p:spPr>
          <a:xfrm>
            <a:off x="457199" y="1280160"/>
            <a:ext cx="8229600" cy="475488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298760886"/>
      </p:ext>
    </p:extLst>
  </p:cSld>
  <p:clrMap bg1="lt1" tx1="dk1" bg2="lt2" tx2="dk2" accent1="accent1" accent2="accent2" accent3="accent3" accent4="accent4" accent5="accent5" accent6="accent6" hlink="hlink" folHlink="folHlink"/>
  <p:sldLayoutIdLst>
    <p:sldLayoutId id="2147483773" r:id="rId1"/>
  </p:sldLayoutIdLst>
  <p:transition spd="slow">
    <p:fade/>
  </p:transition>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tx1"/>
          </a:solidFill>
          <a:latin typeface="+mj-lt"/>
          <a:ea typeface="+mj-ea"/>
          <a:cs typeface="+mj-cs"/>
        </a:defRPr>
      </a:lvl1pPr>
    </p:titleStyle>
    <p:bodyStyle>
      <a:lvl1pPr marL="0" indent="0" algn="l" defTabSz="457200" rtl="0" eaLnBrk="1" latinLnBrk="0" hangingPunct="1">
        <a:spcBef>
          <a:spcPts val="0"/>
        </a:spcBef>
        <a:buClr>
          <a:schemeClr val="bg2"/>
        </a:buClr>
        <a:buSzPct val="40000"/>
        <a:buFont typeface="Wingdings" charset="2"/>
        <a:buChar char="§"/>
        <a:defRPr lang="en-US" sz="3200" kern="1200" dirty="0" smtClean="0">
          <a:solidFill>
            <a:srgbClr val="2AA9E0"/>
          </a:solidFill>
          <a:latin typeface="+mn-lt"/>
          <a:ea typeface="+mn-ea"/>
          <a:cs typeface="+mn-cs"/>
        </a:defRPr>
      </a:lvl1pPr>
      <a:lvl2pPr marL="429768" indent="-274320" algn="l" defTabSz="457200" rtl="0" eaLnBrk="1" latinLnBrk="0" hangingPunct="1">
        <a:spcBef>
          <a:spcPts val="24"/>
        </a:spcBef>
        <a:buClr>
          <a:srgbClr val="8CC646"/>
        </a:buClr>
        <a:buFont typeface="Wingdings" charset="2"/>
        <a:buChar char="§"/>
        <a:defRPr lang="en-US" sz="3000" kern="1200" dirty="0" smtClean="0">
          <a:solidFill>
            <a:schemeClr val="tx1"/>
          </a:solidFill>
          <a:latin typeface="+mn-lt"/>
          <a:ea typeface="+mn-ea"/>
          <a:cs typeface="+mn-cs"/>
        </a:defRPr>
      </a:lvl2pPr>
      <a:lvl3pPr marL="768096" indent="-274320" algn="l" defTabSz="457200" rtl="0" eaLnBrk="1" latinLnBrk="0" hangingPunct="1">
        <a:spcBef>
          <a:spcPts val="24"/>
        </a:spcBef>
        <a:buClr>
          <a:srgbClr val="8CC646"/>
        </a:buClr>
        <a:buFont typeface="Wingdings" charset="2"/>
        <a:buChar char="§"/>
        <a:defRPr lang="en-US" sz="2400" kern="1200" dirty="0" smtClean="0">
          <a:solidFill>
            <a:schemeClr val="tx1"/>
          </a:solidFill>
          <a:latin typeface="+mn-lt"/>
          <a:ea typeface="+mn-ea"/>
          <a:cs typeface="+mn-cs"/>
        </a:defRPr>
      </a:lvl3pPr>
      <a:lvl4pPr marL="1069848" indent="-274320" algn="l" defTabSz="457200" rtl="0" eaLnBrk="1" latinLnBrk="0" hangingPunct="1">
        <a:spcBef>
          <a:spcPts val="24"/>
        </a:spcBef>
        <a:buClr>
          <a:srgbClr val="8CC646"/>
        </a:buClr>
        <a:buFont typeface="Wingdings" charset="2"/>
        <a:buChar char="§"/>
        <a:defRPr lang="en-US" sz="2000" kern="1200" dirty="0" smtClean="0">
          <a:solidFill>
            <a:schemeClr val="tx1"/>
          </a:solidFill>
          <a:latin typeface="+mn-lt"/>
          <a:ea typeface="+mn-ea"/>
          <a:cs typeface="+mn-cs"/>
        </a:defRPr>
      </a:lvl4pPr>
      <a:lvl5pPr marL="1362456" indent="-274320" algn="l" defTabSz="457200" rtl="0" eaLnBrk="1" latinLnBrk="0" hangingPunct="1">
        <a:spcBef>
          <a:spcPts val="28"/>
        </a:spcBef>
        <a:buClr>
          <a:srgbClr val="8CC646"/>
        </a:buClr>
        <a:buFont typeface="Wingdings" charset="2"/>
        <a:buChar char="§"/>
        <a:defRPr lang="en-US" sz="2000" b="0" kern="1200" dirty="0" smtClean="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pic>
        <p:nvPicPr>
          <p:cNvPr id="6" name="Picture 10" descr="foto_footer.png"/>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0" y="749300"/>
            <a:ext cx="91440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descr="Heade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0" y="0"/>
            <a:ext cx="9144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457199" y="0"/>
            <a:ext cx="8374063" cy="749300"/>
          </a:xfrm>
          <a:prstGeom prst="rect">
            <a:avLst/>
          </a:prstGeom>
        </p:spPr>
        <p:txBody>
          <a:bodyPr vert="horz" wrap="square" lIns="91440" tIns="45720" rIns="0" bIns="45720" rtlCol="0" anchor="ctr">
            <a:normAutofit/>
          </a:bodyPr>
          <a:lstStyle/>
          <a:p>
            <a:r>
              <a:rPr lang="en-US" smtClean="0"/>
              <a:t>Click to edit Master title style</a:t>
            </a:r>
            <a:endParaRPr lang="en-US" dirty="0"/>
          </a:p>
        </p:txBody>
      </p:sp>
      <p:sp>
        <p:nvSpPr>
          <p:cNvPr id="7" name="Rectangle 6"/>
          <p:cNvSpPr txBox="1">
            <a:spLocks noChangeArrowheads="1"/>
          </p:cNvSpPr>
          <p:nvPr/>
        </p:nvSpPr>
        <p:spPr bwMode="auto">
          <a:xfrm>
            <a:off x="242888" y="63246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marL="0" algn="l" defTabSz="457200" rtl="0" eaLnBrk="1" latinLnBrk="0" hangingPunct="1">
              <a:defRPr sz="1000" kern="1200">
                <a:solidFill>
                  <a:srgbClr val="80808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F298CC-E979-B446-BB27-29E4A3C38408}" type="slidenum">
              <a:rPr lang="en-US" sz="1200" smtClean="0"/>
              <a:pPr/>
              <a:t>‹#›</a:t>
            </a:fld>
            <a:endParaRPr lang="en-US" sz="1200" dirty="0"/>
          </a:p>
        </p:txBody>
      </p:sp>
      <p:sp>
        <p:nvSpPr>
          <p:cNvPr id="4" name="TextBox 3"/>
          <p:cNvSpPr txBox="1"/>
          <p:nvPr/>
        </p:nvSpPr>
        <p:spPr>
          <a:xfrm>
            <a:off x="4003160" y="1233106"/>
            <a:ext cx="184666" cy="369332"/>
          </a:xfrm>
          <a:prstGeom prst="rect">
            <a:avLst/>
          </a:prstGeom>
          <a:noFill/>
        </p:spPr>
        <p:txBody>
          <a:bodyPr wrap="none" rtlCol="0">
            <a:spAutoFit/>
          </a:bodyPr>
          <a:lstStyle/>
          <a:p>
            <a:endParaRPr lang="en-US" dirty="0">
              <a:solidFill>
                <a:srgbClr val="262262"/>
              </a:solidFill>
            </a:endParaRPr>
          </a:p>
        </p:txBody>
      </p:sp>
      <p:pic>
        <p:nvPicPr>
          <p:cNvPr id="9" name="Picture 6"/>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bwMode="auto">
          <a:xfrm>
            <a:off x="8159237" y="6095999"/>
            <a:ext cx="793133" cy="531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type="body" idx="1"/>
          </p:nvPr>
        </p:nvSpPr>
        <p:spPr>
          <a:xfrm>
            <a:off x="457199" y="1280160"/>
            <a:ext cx="8229600" cy="475488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382200632"/>
      </p:ext>
    </p:extLst>
  </p:cSld>
  <p:clrMap bg1="lt1" tx1="dk1" bg2="lt2" tx2="dk2" accent1="accent1" accent2="accent2" accent3="accent3" accent4="accent4" accent5="accent5" accent6="accent6" hlink="hlink" folHlink="folHlink"/>
  <p:sldLayoutIdLst>
    <p:sldLayoutId id="2147483775" r:id="rId1"/>
    <p:sldLayoutId id="2147483776" r:id="rId2"/>
  </p:sldLayoutIdLst>
  <p:transition spd="slow">
    <p:fade/>
  </p:transition>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tx1"/>
          </a:solidFill>
          <a:latin typeface="+mj-lt"/>
          <a:ea typeface="+mj-ea"/>
          <a:cs typeface="+mj-cs"/>
        </a:defRPr>
      </a:lvl1pPr>
    </p:titleStyle>
    <p:bodyStyle>
      <a:lvl1pPr marL="0" indent="0" algn="l" defTabSz="457200" rtl="0" eaLnBrk="1" latinLnBrk="0" hangingPunct="1">
        <a:spcBef>
          <a:spcPts val="0"/>
        </a:spcBef>
        <a:buClr>
          <a:schemeClr val="bg2"/>
        </a:buClr>
        <a:buSzPct val="40000"/>
        <a:buFont typeface="Wingdings" charset="2"/>
        <a:buChar char="§"/>
        <a:defRPr lang="en-US" sz="3200" kern="1200" dirty="0" smtClean="0">
          <a:solidFill>
            <a:srgbClr val="2AA9E0"/>
          </a:solidFill>
          <a:latin typeface="+mn-lt"/>
          <a:ea typeface="+mn-ea"/>
          <a:cs typeface="+mn-cs"/>
        </a:defRPr>
      </a:lvl1pPr>
      <a:lvl2pPr marL="429768" indent="-274320" algn="l" defTabSz="457200" rtl="0" eaLnBrk="1" latinLnBrk="0" hangingPunct="1">
        <a:spcBef>
          <a:spcPts val="24"/>
        </a:spcBef>
        <a:buClr>
          <a:srgbClr val="8CC646"/>
        </a:buClr>
        <a:buFont typeface="Wingdings" charset="2"/>
        <a:buChar char="§"/>
        <a:defRPr lang="en-US" sz="3000" kern="1200" dirty="0" smtClean="0">
          <a:solidFill>
            <a:schemeClr val="tx1"/>
          </a:solidFill>
          <a:latin typeface="+mn-lt"/>
          <a:ea typeface="+mn-ea"/>
          <a:cs typeface="+mn-cs"/>
        </a:defRPr>
      </a:lvl2pPr>
      <a:lvl3pPr marL="768096" indent="-274320" algn="l" defTabSz="457200" rtl="0" eaLnBrk="1" latinLnBrk="0" hangingPunct="1">
        <a:spcBef>
          <a:spcPts val="24"/>
        </a:spcBef>
        <a:buClr>
          <a:srgbClr val="8CC646"/>
        </a:buClr>
        <a:buFont typeface="Wingdings" charset="2"/>
        <a:buChar char="§"/>
        <a:defRPr lang="en-US" sz="2400" kern="1200" dirty="0" smtClean="0">
          <a:solidFill>
            <a:schemeClr val="tx1"/>
          </a:solidFill>
          <a:latin typeface="+mn-lt"/>
          <a:ea typeface="+mn-ea"/>
          <a:cs typeface="+mn-cs"/>
        </a:defRPr>
      </a:lvl3pPr>
      <a:lvl4pPr marL="1069848" indent="-274320" algn="l" defTabSz="457200" rtl="0" eaLnBrk="1" latinLnBrk="0" hangingPunct="1">
        <a:spcBef>
          <a:spcPts val="24"/>
        </a:spcBef>
        <a:buClr>
          <a:srgbClr val="8CC646"/>
        </a:buClr>
        <a:buFont typeface="Wingdings" charset="2"/>
        <a:buChar char="§"/>
        <a:defRPr lang="en-US" sz="2000" kern="1200" dirty="0" smtClean="0">
          <a:solidFill>
            <a:schemeClr val="tx1"/>
          </a:solidFill>
          <a:latin typeface="+mn-lt"/>
          <a:ea typeface="+mn-ea"/>
          <a:cs typeface="+mn-cs"/>
        </a:defRPr>
      </a:lvl4pPr>
      <a:lvl5pPr marL="1362456" indent="-274320" algn="l" defTabSz="457200" rtl="0" eaLnBrk="1" latinLnBrk="0" hangingPunct="1">
        <a:spcBef>
          <a:spcPts val="28"/>
        </a:spcBef>
        <a:buClr>
          <a:srgbClr val="8CC646"/>
        </a:buClr>
        <a:buFont typeface="Wingdings" charset="2"/>
        <a:buChar char="§"/>
        <a:defRPr lang="en-US" sz="2000" b="0" kern="1200" dirty="0" smtClean="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pic>
        <p:nvPicPr>
          <p:cNvPr id="6" name="Picture 10" descr="foto_footer.png"/>
          <p:cNvPicPr>
            <a:picLocks noChangeAspect="1"/>
          </p:cNvPicPr>
          <p:nvPr/>
        </p:nvPicPr>
        <p:blipFill>
          <a:blip r:embed="rId19" cstate="email">
            <a:extLst>
              <a:ext uri="{28A0092B-C50C-407E-A947-70E740481C1C}">
                <a14:useLocalDpi xmlns:a14="http://schemas.microsoft.com/office/drawing/2010/main" val="0"/>
              </a:ext>
            </a:extLst>
          </a:blip>
          <a:srcRect/>
          <a:stretch>
            <a:fillRect/>
          </a:stretch>
        </p:blipFill>
        <p:spPr bwMode="auto">
          <a:xfrm>
            <a:off x="0" y="749300"/>
            <a:ext cx="91440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descr="Header"/>
          <p:cNvPicPr>
            <a:picLocks noChangeAspect="1" noChangeArrowheads="1"/>
          </p:cNvPicPr>
          <p:nvPr/>
        </p:nvPicPr>
        <p:blipFill>
          <a:blip r:embed="rId20" cstate="email">
            <a:extLst>
              <a:ext uri="{28A0092B-C50C-407E-A947-70E740481C1C}">
                <a14:useLocalDpi xmlns:a14="http://schemas.microsoft.com/office/drawing/2010/main" val="0"/>
              </a:ext>
            </a:extLst>
          </a:blip>
          <a:srcRect/>
          <a:stretch>
            <a:fillRect/>
          </a:stretch>
        </p:blipFill>
        <p:spPr bwMode="auto">
          <a:xfrm>
            <a:off x="0" y="0"/>
            <a:ext cx="9144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457199" y="0"/>
            <a:ext cx="8374063" cy="749300"/>
          </a:xfrm>
          <a:prstGeom prst="rect">
            <a:avLst/>
          </a:prstGeom>
        </p:spPr>
        <p:txBody>
          <a:bodyPr vert="horz" wrap="square" lIns="91440" tIns="45720" rIns="0" bIns="45720" rtlCol="0" anchor="ctr">
            <a:normAutofit/>
          </a:bodyPr>
          <a:lstStyle/>
          <a:p>
            <a:r>
              <a:rPr lang="en-US" smtClean="0"/>
              <a:t>Click to edit Master title style</a:t>
            </a:r>
            <a:endParaRPr lang="en-US" dirty="0"/>
          </a:p>
        </p:txBody>
      </p:sp>
      <p:sp>
        <p:nvSpPr>
          <p:cNvPr id="7" name="Rectangle 6"/>
          <p:cNvSpPr txBox="1">
            <a:spLocks noChangeArrowheads="1"/>
          </p:cNvSpPr>
          <p:nvPr/>
        </p:nvSpPr>
        <p:spPr bwMode="auto">
          <a:xfrm>
            <a:off x="242888" y="63246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marL="0" algn="l" defTabSz="457200" rtl="0" eaLnBrk="1" latinLnBrk="0" hangingPunct="1">
              <a:defRPr sz="1000" kern="1200">
                <a:solidFill>
                  <a:srgbClr val="80808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fontAlgn="base">
              <a:spcBef>
                <a:spcPct val="0"/>
              </a:spcBef>
              <a:spcAft>
                <a:spcPct val="0"/>
              </a:spcAft>
            </a:pPr>
            <a:fld id="{F5F298CC-E979-B446-BB27-29E4A3C38408}" type="slidenum">
              <a:rPr lang="en-US" sz="1200" smtClean="0"/>
              <a:pPr fontAlgn="base">
                <a:spcBef>
                  <a:spcPct val="0"/>
                </a:spcBef>
                <a:spcAft>
                  <a:spcPct val="0"/>
                </a:spcAft>
              </a:pPr>
              <a:t>‹#›</a:t>
            </a:fld>
            <a:endParaRPr lang="en-US" sz="1200" dirty="0"/>
          </a:p>
        </p:txBody>
      </p:sp>
      <p:sp>
        <p:nvSpPr>
          <p:cNvPr id="4" name="TextBox 3"/>
          <p:cNvSpPr txBox="1"/>
          <p:nvPr/>
        </p:nvSpPr>
        <p:spPr>
          <a:xfrm>
            <a:off x="4003160" y="1233106"/>
            <a:ext cx="184666" cy="369332"/>
          </a:xfrm>
          <a:prstGeom prst="rect">
            <a:avLst/>
          </a:prstGeom>
          <a:noFill/>
        </p:spPr>
        <p:txBody>
          <a:bodyPr wrap="none" rtlCol="0">
            <a:spAutoFit/>
          </a:bodyPr>
          <a:lstStyle/>
          <a:p>
            <a:pPr fontAlgn="base">
              <a:spcBef>
                <a:spcPct val="0"/>
              </a:spcBef>
              <a:spcAft>
                <a:spcPct val="0"/>
              </a:spcAft>
            </a:pPr>
            <a:endParaRPr lang="en-US" sz="2400" dirty="0">
              <a:solidFill>
                <a:srgbClr val="262262"/>
              </a:solidFill>
            </a:endParaRPr>
          </a:p>
        </p:txBody>
      </p:sp>
      <p:pic>
        <p:nvPicPr>
          <p:cNvPr id="9" name="Picture 6" descr="100708_NEEA_logo_final_01.png"/>
          <p:cNvPicPr>
            <a:picLocks noChangeAspect="1"/>
          </p:cNvPicPr>
          <p:nvPr/>
        </p:nvPicPr>
        <p:blipFill>
          <a:blip r:embed="rId21" cstate="email">
            <a:extLst>
              <a:ext uri="{28A0092B-C50C-407E-A947-70E740481C1C}">
                <a14:useLocalDpi xmlns:a14="http://schemas.microsoft.com/office/drawing/2010/main" val="0"/>
              </a:ext>
            </a:extLst>
          </a:blip>
          <a:srcRect/>
          <a:stretch>
            <a:fillRect/>
          </a:stretch>
        </p:blipFill>
        <p:spPr bwMode="auto">
          <a:xfrm>
            <a:off x="8153400" y="6096000"/>
            <a:ext cx="677863"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type="body" idx="1"/>
          </p:nvPr>
        </p:nvSpPr>
        <p:spPr>
          <a:xfrm>
            <a:off x="457199" y="1280160"/>
            <a:ext cx="8229600" cy="4754880"/>
          </a:xfrm>
          <a:prstGeom prst="rect">
            <a:avLst/>
          </a:prstGeom>
        </p:spPr>
        <p:txBody>
          <a:bodyPr vert="horz" lIns="91440" tIns="45720" rIns="91440" bIns="4572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066349334"/>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 id="2147483792" r:id="rId14"/>
    <p:sldLayoutId id="2147483793" r:id="rId15"/>
    <p:sldLayoutId id="2147483794" r:id="rId16"/>
    <p:sldLayoutId id="2147483795" r:id="rId17"/>
  </p:sldLayoutIdLst>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tx1"/>
          </a:solidFill>
          <a:latin typeface="+mj-lt"/>
          <a:ea typeface="+mj-ea"/>
          <a:cs typeface="+mj-cs"/>
        </a:defRPr>
      </a:lvl1pPr>
    </p:titleStyle>
    <p:bodyStyle>
      <a:lvl1pPr marL="0" indent="0" algn="l" defTabSz="457200" rtl="0" eaLnBrk="1" latinLnBrk="0" hangingPunct="1">
        <a:spcBef>
          <a:spcPts val="0"/>
        </a:spcBef>
        <a:buClr>
          <a:schemeClr val="bg2"/>
        </a:buClr>
        <a:buSzPct val="40000"/>
        <a:buFont typeface="Wingdings" charset="2"/>
        <a:buChar char="§"/>
        <a:defRPr lang="en-US" sz="3200" kern="1200" dirty="0" smtClean="0">
          <a:solidFill>
            <a:srgbClr val="2AA9E0"/>
          </a:solidFill>
          <a:latin typeface="+mn-lt"/>
          <a:ea typeface="+mn-ea"/>
          <a:cs typeface="+mn-cs"/>
        </a:defRPr>
      </a:lvl1pPr>
      <a:lvl2pPr marL="429768" indent="-274320" algn="l" defTabSz="457200" rtl="0" eaLnBrk="1" latinLnBrk="0" hangingPunct="1">
        <a:spcBef>
          <a:spcPts val="24"/>
        </a:spcBef>
        <a:buClr>
          <a:srgbClr val="8CC646"/>
        </a:buClr>
        <a:buFont typeface="Wingdings" charset="2"/>
        <a:buChar char="§"/>
        <a:defRPr lang="en-US" sz="3000" kern="1200" dirty="0" smtClean="0">
          <a:solidFill>
            <a:schemeClr val="tx1"/>
          </a:solidFill>
          <a:latin typeface="+mn-lt"/>
          <a:ea typeface="+mn-ea"/>
          <a:cs typeface="+mn-cs"/>
        </a:defRPr>
      </a:lvl2pPr>
      <a:lvl3pPr marL="768096" indent="-274320" algn="l" defTabSz="457200" rtl="0" eaLnBrk="1" latinLnBrk="0" hangingPunct="1">
        <a:spcBef>
          <a:spcPts val="24"/>
        </a:spcBef>
        <a:buClr>
          <a:srgbClr val="8CC646"/>
        </a:buClr>
        <a:buFont typeface="Wingdings" charset="2"/>
        <a:buChar char="§"/>
        <a:defRPr lang="en-US" sz="2400" kern="1200" dirty="0" smtClean="0">
          <a:solidFill>
            <a:schemeClr val="tx1"/>
          </a:solidFill>
          <a:latin typeface="+mn-lt"/>
          <a:ea typeface="+mn-ea"/>
          <a:cs typeface="+mn-cs"/>
        </a:defRPr>
      </a:lvl3pPr>
      <a:lvl4pPr marL="1069848" indent="-274320" algn="l" defTabSz="457200" rtl="0" eaLnBrk="1" latinLnBrk="0" hangingPunct="1">
        <a:spcBef>
          <a:spcPts val="24"/>
        </a:spcBef>
        <a:buClr>
          <a:srgbClr val="8CC646"/>
        </a:buClr>
        <a:buFont typeface="Wingdings" charset="2"/>
        <a:buChar char="§"/>
        <a:defRPr lang="en-US" sz="2000" kern="1200" dirty="0" smtClean="0">
          <a:solidFill>
            <a:schemeClr val="tx1"/>
          </a:solidFill>
          <a:latin typeface="+mn-lt"/>
          <a:ea typeface="+mn-ea"/>
          <a:cs typeface="+mn-cs"/>
        </a:defRPr>
      </a:lvl4pPr>
      <a:lvl5pPr marL="1362456" indent="-274320" algn="l" defTabSz="457200" rtl="0" eaLnBrk="1" latinLnBrk="0" hangingPunct="1">
        <a:spcBef>
          <a:spcPts val="28"/>
        </a:spcBef>
        <a:buClr>
          <a:srgbClr val="8CC646"/>
        </a:buClr>
        <a:buFont typeface="Wingdings" charset="2"/>
        <a:buChar char="§"/>
        <a:defRPr lang="en-US" sz="2000" b="0" kern="1200" dirty="0" smtClean="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pic>
        <p:nvPicPr>
          <p:cNvPr id="6" name="Picture 10" descr="foto_footer.png"/>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0" y="749300"/>
            <a:ext cx="91440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descr="Heade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0" y="0"/>
            <a:ext cx="9144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457199" y="0"/>
            <a:ext cx="8374063" cy="749300"/>
          </a:xfrm>
          <a:prstGeom prst="rect">
            <a:avLst/>
          </a:prstGeom>
        </p:spPr>
        <p:txBody>
          <a:bodyPr vert="horz" wrap="square" lIns="91440" tIns="45720" rIns="0" bIns="45720" rtlCol="0" anchor="ctr">
            <a:normAutofit/>
          </a:bodyPr>
          <a:lstStyle/>
          <a:p>
            <a:r>
              <a:rPr lang="en-US" smtClean="0"/>
              <a:t>Click to edit Master title style</a:t>
            </a:r>
            <a:endParaRPr lang="en-US" dirty="0"/>
          </a:p>
        </p:txBody>
      </p:sp>
      <p:sp>
        <p:nvSpPr>
          <p:cNvPr id="7" name="Rectangle 6"/>
          <p:cNvSpPr txBox="1">
            <a:spLocks noChangeArrowheads="1"/>
          </p:cNvSpPr>
          <p:nvPr/>
        </p:nvSpPr>
        <p:spPr bwMode="auto">
          <a:xfrm>
            <a:off x="242888" y="63246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marL="0" algn="l" defTabSz="457200" rtl="0" eaLnBrk="1" latinLnBrk="0" hangingPunct="1">
              <a:defRPr sz="1000" kern="1200">
                <a:solidFill>
                  <a:srgbClr val="80808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5F298CC-E979-B446-BB27-29E4A3C38408}" type="slidenum">
              <a:rPr lang="en-US" sz="1200" smtClean="0"/>
              <a:pPr/>
              <a:t>‹#›</a:t>
            </a:fld>
            <a:endParaRPr lang="en-US" sz="1200" dirty="0"/>
          </a:p>
        </p:txBody>
      </p:sp>
      <p:sp>
        <p:nvSpPr>
          <p:cNvPr id="4" name="TextBox 3"/>
          <p:cNvSpPr txBox="1"/>
          <p:nvPr/>
        </p:nvSpPr>
        <p:spPr>
          <a:xfrm>
            <a:off x="4003160" y="1233106"/>
            <a:ext cx="184666" cy="369332"/>
          </a:xfrm>
          <a:prstGeom prst="rect">
            <a:avLst/>
          </a:prstGeom>
          <a:noFill/>
        </p:spPr>
        <p:txBody>
          <a:bodyPr wrap="none" rtlCol="0">
            <a:spAutoFit/>
          </a:bodyPr>
          <a:lstStyle/>
          <a:p>
            <a:pPr defTabSz="457200"/>
            <a:endParaRPr lang="en-US" dirty="0">
              <a:solidFill>
                <a:srgbClr val="262262"/>
              </a:solidFill>
            </a:endParaRPr>
          </a:p>
        </p:txBody>
      </p:sp>
      <p:pic>
        <p:nvPicPr>
          <p:cNvPr id="9" name="Picture 6" descr="100708_NEEA_logo_final_01.png"/>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8153400" y="6096000"/>
            <a:ext cx="677863"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type="body" idx="1"/>
          </p:nvPr>
        </p:nvSpPr>
        <p:spPr>
          <a:xfrm>
            <a:off x="457199" y="1280160"/>
            <a:ext cx="8229600" cy="475488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212373801"/>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 id="2147483813" r:id="rId12"/>
    <p:sldLayoutId id="2147483814" r:id="rId13"/>
    <p:sldLayoutId id="2147483815" r:id="rId14"/>
  </p:sldLayoutIdLst>
  <p:transition spd="slow">
    <p:fade/>
  </p:transition>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tx1"/>
          </a:solidFill>
          <a:latin typeface="+mj-lt"/>
          <a:ea typeface="+mj-ea"/>
          <a:cs typeface="+mj-cs"/>
        </a:defRPr>
      </a:lvl1pPr>
    </p:titleStyle>
    <p:bodyStyle>
      <a:lvl1pPr marL="0" indent="0" algn="l" defTabSz="457200" rtl="0" eaLnBrk="1" latinLnBrk="0" hangingPunct="1">
        <a:spcBef>
          <a:spcPts val="0"/>
        </a:spcBef>
        <a:buClr>
          <a:schemeClr val="bg2"/>
        </a:buClr>
        <a:buSzPct val="40000"/>
        <a:buFont typeface="Wingdings" charset="2"/>
        <a:buChar char="§"/>
        <a:defRPr lang="en-US" sz="3200" kern="1200" dirty="0" smtClean="0">
          <a:solidFill>
            <a:srgbClr val="2AA9E0"/>
          </a:solidFill>
          <a:latin typeface="+mn-lt"/>
          <a:ea typeface="+mn-ea"/>
          <a:cs typeface="+mn-cs"/>
        </a:defRPr>
      </a:lvl1pPr>
      <a:lvl2pPr marL="429768" indent="-274320" algn="l" defTabSz="457200" rtl="0" eaLnBrk="1" latinLnBrk="0" hangingPunct="1">
        <a:spcBef>
          <a:spcPts val="24"/>
        </a:spcBef>
        <a:buClr>
          <a:srgbClr val="8CC646"/>
        </a:buClr>
        <a:buFont typeface="Wingdings" charset="2"/>
        <a:buChar char="§"/>
        <a:defRPr lang="en-US" sz="3000" kern="1200" dirty="0" smtClean="0">
          <a:solidFill>
            <a:schemeClr val="tx1"/>
          </a:solidFill>
          <a:latin typeface="+mn-lt"/>
          <a:ea typeface="+mn-ea"/>
          <a:cs typeface="+mn-cs"/>
        </a:defRPr>
      </a:lvl2pPr>
      <a:lvl3pPr marL="768096" indent="-274320" algn="l" defTabSz="457200" rtl="0" eaLnBrk="1" latinLnBrk="0" hangingPunct="1">
        <a:spcBef>
          <a:spcPts val="24"/>
        </a:spcBef>
        <a:buClr>
          <a:srgbClr val="8CC646"/>
        </a:buClr>
        <a:buFont typeface="Wingdings" charset="2"/>
        <a:buChar char="§"/>
        <a:defRPr lang="en-US" sz="2400" kern="1200" dirty="0" smtClean="0">
          <a:solidFill>
            <a:schemeClr val="tx1"/>
          </a:solidFill>
          <a:latin typeface="+mn-lt"/>
          <a:ea typeface="+mn-ea"/>
          <a:cs typeface="+mn-cs"/>
        </a:defRPr>
      </a:lvl3pPr>
      <a:lvl4pPr marL="1069848" indent="-274320" algn="l" defTabSz="457200" rtl="0" eaLnBrk="1" latinLnBrk="0" hangingPunct="1">
        <a:spcBef>
          <a:spcPts val="24"/>
        </a:spcBef>
        <a:buClr>
          <a:srgbClr val="8CC646"/>
        </a:buClr>
        <a:buFont typeface="Wingdings" charset="2"/>
        <a:buChar char="§"/>
        <a:defRPr lang="en-US" sz="2000" kern="1200" dirty="0" smtClean="0">
          <a:solidFill>
            <a:schemeClr val="tx1"/>
          </a:solidFill>
          <a:latin typeface="+mn-lt"/>
          <a:ea typeface="+mn-ea"/>
          <a:cs typeface="+mn-cs"/>
        </a:defRPr>
      </a:lvl4pPr>
      <a:lvl5pPr marL="1362456" indent="-274320" algn="l" defTabSz="457200" rtl="0" eaLnBrk="1" latinLnBrk="0" hangingPunct="1">
        <a:spcBef>
          <a:spcPts val="28"/>
        </a:spcBef>
        <a:buClr>
          <a:srgbClr val="8CC646"/>
        </a:buClr>
        <a:buFont typeface="Wingdings" charset="2"/>
        <a:buChar char="§"/>
        <a:defRPr lang="en-US" sz="2000" b="0" kern="1200" dirty="0" smtClean="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18.png"/></Relationships>
</file>

<file path=ppt/slides/_rels/slide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3.xml"/></Relationships>
</file>

<file path=ppt/slides/_rels/slide10.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25.emf"/><Relationship Id="rId4" Type="http://schemas.openxmlformats.org/officeDocument/2006/relationships/image" Target="../media/image24.emf"/></Relationships>
</file>

<file path=ppt/slides/_rels/slide11.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notesSlide" Target="../notesSlides/notesSlide12.xml"/><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slideLayout" Target="../slideLayouts/slideLayout34.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0" Type="http://schemas.openxmlformats.org/officeDocument/2006/relationships/tags" Target="../tags/tag10.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image" Target="../media/image33.emf"/></Relationships>
</file>

<file path=ppt/slides/_rels/slide1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3.xml"/><Relationship Id="rId1" Type="http://schemas.openxmlformats.org/officeDocument/2006/relationships/slideLayout" Target="../slideLayouts/slideLayout5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Northwest Market Transformation</a:t>
            </a:r>
            <a:endParaRPr lang="en-US" dirty="0"/>
          </a:p>
        </p:txBody>
      </p:sp>
      <p:sp>
        <p:nvSpPr>
          <p:cNvPr id="3" name="Subtitle 2"/>
          <p:cNvSpPr>
            <a:spLocks noGrp="1"/>
          </p:cNvSpPr>
          <p:nvPr>
            <p:ph type="subTitle" idx="1"/>
          </p:nvPr>
        </p:nvSpPr>
        <p:spPr>
          <a:xfrm>
            <a:off x="365760" y="5105400"/>
            <a:ext cx="8016240" cy="1219200"/>
          </a:xfrm>
        </p:spPr>
        <p:txBody>
          <a:bodyPr>
            <a:normAutofit/>
          </a:bodyPr>
          <a:lstStyle/>
          <a:p>
            <a:r>
              <a:rPr lang="en-US" sz="2000" dirty="0" smtClean="0"/>
              <a:t>Susan E. Stratton, Executive </a:t>
            </a:r>
            <a:r>
              <a:rPr lang="en-US" sz="2000" dirty="0" smtClean="0"/>
              <a:t>Director</a:t>
            </a:r>
          </a:p>
          <a:p>
            <a:r>
              <a:rPr lang="en-US" sz="2000" dirty="0" smtClean="0"/>
              <a:t>Presented to: California Energy Commission</a:t>
            </a:r>
          </a:p>
          <a:p>
            <a:r>
              <a:rPr lang="en-US" sz="2000" dirty="0" smtClean="0"/>
              <a:t>July 6, 2015</a:t>
            </a:r>
            <a:endParaRPr lang="en-US" sz="2000" dirty="0" smtClean="0"/>
          </a:p>
          <a:p>
            <a:endParaRPr lang="en-US" sz="2000" dirty="0"/>
          </a:p>
        </p:txBody>
      </p:sp>
    </p:spTree>
    <p:extLst>
      <p:ext uri="{BB962C8B-B14F-4D97-AF65-F5344CB8AC3E}">
        <p14:creationId xmlns:p14="http://schemas.microsoft.com/office/powerpoint/2010/main" val="2007104394"/>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7"/>
          <p:cNvSpPr>
            <a:spLocks noGrp="1" noChangeArrowheads="1"/>
          </p:cNvSpPr>
          <p:nvPr>
            <p:ph type="title"/>
          </p:nvPr>
        </p:nvSpPr>
        <p:spPr/>
        <p:txBody>
          <a:bodyPr/>
          <a:lstStyle/>
          <a:p>
            <a:pPr eaLnBrk="1" hangingPunct="1">
              <a:defRPr/>
            </a:pPr>
            <a:r>
              <a:rPr lang="en-US" b="1" dirty="0" smtClean="0">
                <a:latin typeface="Arial" charset="0"/>
              </a:rPr>
              <a:t>Original Organizational </a:t>
            </a:r>
            <a:r>
              <a:rPr lang="en-US" b="1" dirty="0" smtClean="0">
                <a:latin typeface="Arial" charset="0"/>
              </a:rPr>
              <a:t>Hurdles: 1996</a:t>
            </a:r>
            <a:endParaRPr lang="en-US" b="1" dirty="0">
              <a:latin typeface="Arial" charset="0"/>
            </a:endParaRPr>
          </a:p>
        </p:txBody>
      </p:sp>
      <p:cxnSp>
        <p:nvCxnSpPr>
          <p:cNvPr id="22" name="Straight Connector 21"/>
          <p:cNvCxnSpPr/>
          <p:nvPr/>
        </p:nvCxnSpPr>
        <p:spPr>
          <a:xfrm>
            <a:off x="2657626" y="1505543"/>
            <a:ext cx="0" cy="4726900"/>
          </a:xfrm>
          <a:prstGeom prst="line">
            <a:avLst/>
          </a:prstGeom>
          <a:ln w="12700"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26" name="Straight Connector 25"/>
          <p:cNvCxnSpPr/>
          <p:nvPr/>
        </p:nvCxnSpPr>
        <p:spPr>
          <a:xfrm flipH="1">
            <a:off x="1934348" y="3835349"/>
            <a:ext cx="714869" cy="0"/>
          </a:xfrm>
          <a:prstGeom prst="line">
            <a:avLst/>
          </a:prstGeom>
          <a:ln w="12700"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pic>
        <p:nvPicPr>
          <p:cNvPr id="8" name="Picture 15" descr="NEEA---logo--transparent"/>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15996" y="3206174"/>
            <a:ext cx="1612804" cy="1061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2819400" y="1505543"/>
            <a:ext cx="5867400" cy="4247317"/>
          </a:xfrm>
          <a:prstGeom prst="rect">
            <a:avLst/>
          </a:prstGeom>
          <a:noFill/>
        </p:spPr>
        <p:txBody>
          <a:bodyPr wrap="square" rtlCol="0">
            <a:spAutoFit/>
          </a:bodyPr>
          <a:lstStyle/>
          <a:p>
            <a:pPr marL="457200" indent="-457200">
              <a:spcBef>
                <a:spcPts val="1200"/>
              </a:spcBef>
              <a:buClr>
                <a:srgbClr val="8CC646"/>
              </a:buClr>
              <a:buSzPct val="125000"/>
              <a:buFont typeface="+mj-lt"/>
              <a:buAutoNum type="arabicPeriod"/>
            </a:pPr>
            <a:r>
              <a:rPr lang="en-US" sz="2000" dirty="0" smtClean="0">
                <a:solidFill>
                  <a:srgbClr val="262262"/>
                </a:solidFill>
              </a:rPr>
              <a:t>Funds for NEEA had to be allowable expenses</a:t>
            </a:r>
          </a:p>
          <a:p>
            <a:pPr marL="457200" indent="-457200">
              <a:spcBef>
                <a:spcPts val="1200"/>
              </a:spcBef>
              <a:buClr>
                <a:srgbClr val="8CC646"/>
              </a:buClr>
              <a:buSzPct val="125000"/>
              <a:buFont typeface="+mj-lt"/>
              <a:buAutoNum type="arabicPeriod"/>
            </a:pPr>
            <a:r>
              <a:rPr lang="en-US" sz="2000" dirty="0" smtClean="0">
                <a:solidFill>
                  <a:srgbClr val="262262"/>
                </a:solidFill>
              </a:rPr>
              <a:t>Alliance had to </a:t>
            </a:r>
            <a:r>
              <a:rPr lang="en-US" sz="2000" dirty="0">
                <a:solidFill>
                  <a:srgbClr val="262262"/>
                </a:solidFill>
              </a:rPr>
              <a:t>o</a:t>
            </a:r>
            <a:r>
              <a:rPr lang="en-US" sz="2000" dirty="0" smtClean="0">
                <a:solidFill>
                  <a:srgbClr val="262262"/>
                </a:solidFill>
              </a:rPr>
              <a:t>perate in markets that cross state and utility service territory boundaries</a:t>
            </a:r>
          </a:p>
          <a:p>
            <a:pPr marL="457200" indent="-457200">
              <a:spcBef>
                <a:spcPts val="1200"/>
              </a:spcBef>
              <a:buClr>
                <a:srgbClr val="8CC646"/>
              </a:buClr>
              <a:buSzPct val="125000"/>
              <a:buFont typeface="+mj-lt"/>
              <a:buAutoNum type="arabicPeriod"/>
            </a:pPr>
            <a:r>
              <a:rPr lang="en-US" sz="2000" dirty="0" smtClean="0">
                <a:solidFill>
                  <a:srgbClr val="262262"/>
                </a:solidFill>
              </a:rPr>
              <a:t>Voluntarily funded</a:t>
            </a:r>
          </a:p>
          <a:p>
            <a:pPr marL="457200" indent="-457200">
              <a:spcBef>
                <a:spcPts val="1200"/>
              </a:spcBef>
              <a:buClr>
                <a:srgbClr val="8CC646"/>
              </a:buClr>
              <a:buSzPct val="125000"/>
              <a:buFont typeface="+mj-lt"/>
              <a:buAutoNum type="arabicPeriod"/>
            </a:pPr>
            <a:r>
              <a:rPr lang="en-US" sz="2000" dirty="0" smtClean="0">
                <a:solidFill>
                  <a:srgbClr val="262262"/>
                </a:solidFill>
              </a:rPr>
              <a:t>Regularly evaluated</a:t>
            </a:r>
          </a:p>
          <a:p>
            <a:pPr marL="457200" indent="-457200">
              <a:spcBef>
                <a:spcPts val="1200"/>
              </a:spcBef>
              <a:buClr>
                <a:srgbClr val="8CC646"/>
              </a:buClr>
              <a:buSzPct val="125000"/>
              <a:buFont typeface="+mj-lt"/>
              <a:buAutoNum type="arabicPeriod"/>
            </a:pPr>
            <a:r>
              <a:rPr lang="en-US" sz="2000" dirty="0" smtClean="0">
                <a:solidFill>
                  <a:srgbClr val="262262"/>
                </a:solidFill>
              </a:rPr>
              <a:t>Success could not be judged on a single project or short period</a:t>
            </a:r>
          </a:p>
          <a:p>
            <a:pPr marL="457200" indent="-457200">
              <a:spcBef>
                <a:spcPts val="1200"/>
              </a:spcBef>
              <a:buClr>
                <a:srgbClr val="8CC646"/>
              </a:buClr>
              <a:buSzPct val="125000"/>
              <a:buFont typeface="+mj-lt"/>
              <a:buAutoNum type="arabicPeriod"/>
            </a:pPr>
            <a:r>
              <a:rPr lang="en-US" sz="2000" dirty="0" smtClean="0">
                <a:solidFill>
                  <a:srgbClr val="262262"/>
                </a:solidFill>
              </a:rPr>
              <a:t>Had to prove that market transformation could be replicated and result in sustained, measurable market change</a:t>
            </a:r>
            <a:endParaRPr lang="en-US" sz="2000" dirty="0">
              <a:solidFill>
                <a:srgbClr val="262262"/>
              </a:solidFill>
            </a:endParaRPr>
          </a:p>
        </p:txBody>
      </p:sp>
    </p:spTree>
    <p:extLst>
      <p:ext uri="{BB962C8B-B14F-4D97-AF65-F5344CB8AC3E}">
        <p14:creationId xmlns:p14="http://schemas.microsoft.com/office/powerpoint/2010/main" val="264552054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7"/>
          <p:cNvSpPr>
            <a:spLocks noGrp="1" noChangeArrowheads="1"/>
          </p:cNvSpPr>
          <p:nvPr>
            <p:ph type="title"/>
          </p:nvPr>
        </p:nvSpPr>
        <p:spPr/>
        <p:txBody>
          <a:bodyPr/>
          <a:lstStyle/>
          <a:p>
            <a:pPr eaLnBrk="1" hangingPunct="1">
              <a:defRPr/>
            </a:pPr>
            <a:r>
              <a:rPr lang="en-US" b="1" dirty="0" smtClean="0">
                <a:latin typeface="Arial" charset="0"/>
                <a:cs typeface="+mj-cs"/>
              </a:rPr>
              <a:t>Northwest Energy Efficiency Alliance</a:t>
            </a:r>
            <a:endParaRPr lang="en-US" b="1" dirty="0">
              <a:latin typeface="Arial" charset="0"/>
              <a:cs typeface="+mj-cs"/>
            </a:endParaRPr>
          </a:p>
        </p:txBody>
      </p:sp>
      <p:cxnSp>
        <p:nvCxnSpPr>
          <p:cNvPr id="22" name="Straight Connector 21"/>
          <p:cNvCxnSpPr/>
          <p:nvPr/>
        </p:nvCxnSpPr>
        <p:spPr>
          <a:xfrm>
            <a:off x="2657626" y="1505543"/>
            <a:ext cx="0" cy="4726900"/>
          </a:xfrm>
          <a:prstGeom prst="line">
            <a:avLst/>
          </a:prstGeom>
          <a:ln w="12700"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26" name="Straight Connector 25"/>
          <p:cNvCxnSpPr/>
          <p:nvPr/>
        </p:nvCxnSpPr>
        <p:spPr>
          <a:xfrm flipH="1">
            <a:off x="1934348" y="3835349"/>
            <a:ext cx="714869" cy="0"/>
          </a:xfrm>
          <a:prstGeom prst="line">
            <a:avLst/>
          </a:prstGeom>
          <a:ln w="12700"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43200" y="1625549"/>
            <a:ext cx="5942689" cy="4419600"/>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646" y="3186828"/>
            <a:ext cx="1527154" cy="1004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5824003"/>
      </p:ext>
    </p:extLst>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NEEA  Funding Shares</a:t>
            </a:r>
            <a:endParaRPr lang="en-US" dirty="0"/>
          </a:p>
        </p:txBody>
      </p:sp>
      <p:pic>
        <p:nvPicPr>
          <p:cNvPr id="1027" name="Picture 3" descr="C:\Users\JWaian\AppData\Local\Microsoft\Windows\Temporary Internet Files\Content.Outlook\W0GNA8JK\NEEA Electric Funder Shar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1219200"/>
            <a:ext cx="6660444" cy="5373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5510907"/>
      </p:ext>
    </p:extLst>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7"/>
          <p:cNvSpPr>
            <a:spLocks noGrp="1" noChangeArrowheads="1"/>
          </p:cNvSpPr>
          <p:nvPr>
            <p:ph type="title"/>
          </p:nvPr>
        </p:nvSpPr>
        <p:spPr/>
        <p:txBody>
          <a:bodyPr/>
          <a:lstStyle/>
          <a:p>
            <a:pPr eaLnBrk="1" hangingPunct="1">
              <a:defRPr/>
            </a:pPr>
            <a:r>
              <a:rPr lang="en-US">
                <a:latin typeface="Arial" charset="0"/>
                <a:cs typeface="+mj-cs"/>
              </a:rPr>
              <a:t>About NEEA</a:t>
            </a:r>
          </a:p>
        </p:txBody>
      </p:sp>
      <p:pic>
        <p:nvPicPr>
          <p:cNvPr id="26630" name="Picture 4" descr="Untitled-2.jpg"/>
          <p:cNvPicPr>
            <a:picLocks noChangeAspect="1"/>
          </p:cNvPicPr>
          <p:nvPr/>
        </p:nvPicPr>
        <p:blipFill>
          <a:blip r:embed="rId3" cstate="email">
            <a:extLst>
              <a:ext uri="{28A0092B-C50C-407E-A947-70E740481C1C}">
                <a14:useLocalDpi xmlns:a14="http://schemas.microsoft.com/office/drawing/2010/main" val="0"/>
              </a:ext>
            </a:extLst>
          </a:blip>
          <a:srcRect l="23479" r="28261" b="52049"/>
          <a:stretch>
            <a:fillRect/>
          </a:stretch>
        </p:blipFill>
        <p:spPr bwMode="auto">
          <a:xfrm>
            <a:off x="584200" y="2722563"/>
            <a:ext cx="2844800" cy="174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3657600" y="1468120"/>
            <a:ext cx="0" cy="4765040"/>
          </a:xfrm>
          <a:prstGeom prst="line">
            <a:avLst/>
          </a:prstGeom>
          <a:ln w="9525" cmpd="sng">
            <a:solidFill>
              <a:srgbClr val="A6A6A6"/>
            </a:solidFill>
          </a:ln>
          <a:effectLst/>
        </p:spPr>
        <p:style>
          <a:lnRef idx="2">
            <a:schemeClr val="accent1"/>
          </a:lnRef>
          <a:fillRef idx="0">
            <a:schemeClr val="accent1"/>
          </a:fillRef>
          <a:effectRef idx="1">
            <a:schemeClr val="accent1"/>
          </a:effectRef>
          <a:fontRef idx="minor">
            <a:schemeClr val="tx1"/>
          </a:fontRef>
        </p:style>
      </p:cxnSp>
      <p:sp>
        <p:nvSpPr>
          <p:cNvPr id="4" name="Text Placeholder 3"/>
          <p:cNvSpPr>
            <a:spLocks noGrp="1"/>
          </p:cNvSpPr>
          <p:nvPr>
            <p:ph type="body" sz="quarter" idx="10"/>
          </p:nvPr>
        </p:nvSpPr>
        <p:spPr>
          <a:xfrm>
            <a:off x="3810000" y="990600"/>
            <a:ext cx="5021262" cy="4754880"/>
          </a:xfrm>
        </p:spPr>
        <p:txBody>
          <a:bodyPr>
            <a:noAutofit/>
          </a:bodyPr>
          <a:lstStyle/>
          <a:p>
            <a:r>
              <a:rPr lang="en-US" sz="1800" dirty="0"/>
              <a:t>Funders</a:t>
            </a:r>
          </a:p>
          <a:p>
            <a:pPr lvl="1"/>
            <a:r>
              <a:rPr lang="en-US" sz="1800" dirty="0"/>
              <a:t>$</a:t>
            </a:r>
            <a:r>
              <a:rPr lang="en-US" sz="1800" dirty="0" smtClean="0"/>
              <a:t>169 M </a:t>
            </a:r>
            <a:r>
              <a:rPr lang="en-US" sz="1800" dirty="0"/>
              <a:t>for </a:t>
            </a:r>
            <a:r>
              <a:rPr lang="en-US" sz="1800" dirty="0" smtClean="0"/>
              <a:t>2015-2019 (electric)</a:t>
            </a:r>
          </a:p>
          <a:p>
            <a:pPr lvl="1"/>
            <a:r>
              <a:rPr lang="en-US" sz="1800" dirty="0" smtClean="0"/>
              <a:t>$18 M for 2015-2019 (natural gas)</a:t>
            </a:r>
            <a:endParaRPr lang="en-US" sz="1800" dirty="0"/>
          </a:p>
          <a:p>
            <a:pPr lvl="1"/>
            <a:r>
              <a:rPr lang="en-US" sz="1800" dirty="0"/>
              <a:t>Bonneville Power Administration, on </a:t>
            </a:r>
            <a:r>
              <a:rPr lang="en-US" sz="1800" dirty="0" smtClean="0"/>
              <a:t/>
            </a:r>
            <a:br>
              <a:rPr lang="en-US" sz="1800" dirty="0" smtClean="0"/>
            </a:br>
            <a:r>
              <a:rPr lang="en-US" sz="1800" dirty="0" smtClean="0"/>
              <a:t>behalf </a:t>
            </a:r>
            <a:r>
              <a:rPr lang="en-US" sz="1800" dirty="0"/>
              <a:t>of more than </a:t>
            </a:r>
            <a:r>
              <a:rPr lang="en-US" sz="1800" dirty="0" smtClean="0"/>
              <a:t>140 </a:t>
            </a:r>
            <a:r>
              <a:rPr lang="en-US" sz="1800" dirty="0"/>
              <a:t>utilities</a:t>
            </a:r>
          </a:p>
          <a:p>
            <a:pPr lvl="1"/>
            <a:r>
              <a:rPr lang="en-US" sz="1800" dirty="0"/>
              <a:t>Energy Trust of Oregon</a:t>
            </a:r>
          </a:p>
          <a:p>
            <a:pPr lvl="1"/>
            <a:r>
              <a:rPr lang="en-US" sz="1800" dirty="0" smtClean="0"/>
              <a:t>Seven </a:t>
            </a:r>
            <a:r>
              <a:rPr lang="en-US" sz="1800" dirty="0"/>
              <a:t>public and </a:t>
            </a:r>
            <a:r>
              <a:rPr lang="en-US" sz="1800" dirty="0" smtClean="0"/>
              <a:t>eight </a:t>
            </a:r>
            <a:r>
              <a:rPr lang="en-US" sz="1800" dirty="0"/>
              <a:t>investor-owned utilities</a:t>
            </a:r>
            <a:br>
              <a:rPr lang="en-US" sz="1800" dirty="0"/>
            </a:br>
            <a:endParaRPr lang="en-US" sz="1800" dirty="0"/>
          </a:p>
          <a:p>
            <a:r>
              <a:rPr lang="en-US" sz="1800" dirty="0"/>
              <a:t>Board Governance</a:t>
            </a:r>
          </a:p>
          <a:p>
            <a:pPr lvl="1"/>
            <a:r>
              <a:rPr lang="en-US" sz="1800" dirty="0" smtClean="0"/>
              <a:t>14 Funding </a:t>
            </a:r>
            <a:r>
              <a:rPr lang="en-US" sz="1800" dirty="0" smtClean="0"/>
              <a:t>utilities</a:t>
            </a:r>
            <a:endParaRPr lang="en-US" sz="1800" dirty="0"/>
          </a:p>
          <a:p>
            <a:pPr lvl="1"/>
            <a:r>
              <a:rPr lang="en-US" sz="1800" dirty="0" smtClean="0"/>
              <a:t>1 Indirect </a:t>
            </a:r>
            <a:r>
              <a:rPr lang="en-US" sz="1800" dirty="0" smtClean="0"/>
              <a:t>funder representative(s)</a:t>
            </a:r>
          </a:p>
          <a:p>
            <a:pPr lvl="1"/>
            <a:r>
              <a:rPr lang="en-US" sz="1800" dirty="0" smtClean="0"/>
              <a:t>4 State </a:t>
            </a:r>
            <a:r>
              <a:rPr lang="en-US" sz="1800" dirty="0" smtClean="0"/>
              <a:t>representative(s)</a:t>
            </a:r>
            <a:endParaRPr lang="en-US" sz="1800" dirty="0"/>
          </a:p>
          <a:p>
            <a:pPr lvl="1"/>
            <a:r>
              <a:rPr lang="en-US" sz="1800" dirty="0" smtClean="0"/>
              <a:t>1 Public </a:t>
            </a:r>
            <a:r>
              <a:rPr lang="en-US" sz="1800" dirty="0"/>
              <a:t>interest </a:t>
            </a:r>
            <a:r>
              <a:rPr lang="en-US" sz="1800" dirty="0" smtClean="0"/>
              <a:t>representative(s)</a:t>
            </a:r>
            <a:endParaRPr lang="en-US" sz="1800" dirty="0"/>
          </a:p>
          <a:p>
            <a:endParaRPr lang="en-US" sz="1800" dirty="0"/>
          </a:p>
          <a:p>
            <a:r>
              <a:rPr lang="en-US" sz="1800" dirty="0"/>
              <a:t>Team Breadth</a:t>
            </a:r>
          </a:p>
          <a:p>
            <a:pPr lvl="1"/>
            <a:r>
              <a:rPr lang="en-US" sz="1800" dirty="0" smtClean="0"/>
              <a:t>85 </a:t>
            </a:r>
            <a:r>
              <a:rPr lang="en-US" sz="1800" dirty="0"/>
              <a:t>staff with deep expertise</a:t>
            </a:r>
          </a:p>
          <a:p>
            <a:pPr lvl="1"/>
            <a:r>
              <a:rPr lang="en-US" sz="1800" dirty="0" smtClean="0"/>
              <a:t>Strong market partner &amp; contractor base</a:t>
            </a:r>
          </a:p>
          <a:p>
            <a:pPr lvl="1"/>
            <a:r>
              <a:rPr lang="en-US" sz="1800" dirty="0" smtClean="0"/>
              <a:t>Advisory </a:t>
            </a:r>
            <a:r>
              <a:rPr lang="en-US" sz="1800" dirty="0"/>
              <a:t>committees, regional </a:t>
            </a:r>
            <a:r>
              <a:rPr lang="en-US" sz="1800" dirty="0" smtClean="0"/>
              <a:t/>
            </a:r>
            <a:br>
              <a:rPr lang="en-US" sz="1800" dirty="0" smtClean="0"/>
            </a:br>
            <a:r>
              <a:rPr lang="en-US" sz="1800" dirty="0" smtClean="0"/>
              <a:t>work groups</a:t>
            </a:r>
            <a:br>
              <a:rPr lang="en-US" sz="1800" dirty="0" smtClean="0"/>
            </a:br>
            <a:endParaRPr lang="en-US" sz="1800" dirty="0"/>
          </a:p>
        </p:txBody>
      </p:sp>
    </p:spTree>
    <p:extLst>
      <p:ext uri="{BB962C8B-B14F-4D97-AF65-F5344CB8AC3E}">
        <p14:creationId xmlns:p14="http://schemas.microsoft.com/office/powerpoint/2010/main" val="281216673"/>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NEEA Governance Structure</a:t>
            </a:r>
            <a:endParaRPr lang="en-US"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2743" y="1143000"/>
            <a:ext cx="5207000" cy="565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9035405"/>
      </p:ext>
    </p:ext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NEEA Core Business Process</a:t>
            </a:r>
            <a:endParaRPr lang="en-US"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1" y="1154334"/>
            <a:ext cx="7696200" cy="51658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834180"/>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b="1" dirty="0" smtClean="0"/>
              <a:t>What is Market Transformation?</a:t>
            </a:r>
            <a:endParaRPr lang="en-US" b="1" dirty="0"/>
          </a:p>
        </p:txBody>
      </p:sp>
      <p:sp>
        <p:nvSpPr>
          <p:cNvPr id="5" name="Text Placeholder 4"/>
          <p:cNvSpPr>
            <a:spLocks noGrp="1"/>
          </p:cNvSpPr>
          <p:nvPr>
            <p:ph type="body" sz="quarter" idx="10"/>
          </p:nvPr>
        </p:nvSpPr>
        <p:spPr>
          <a:xfrm>
            <a:off x="1329560" y="2069447"/>
            <a:ext cx="6840564" cy="3901440"/>
          </a:xfrm>
        </p:spPr>
        <p:txBody>
          <a:bodyPr>
            <a:normAutofit/>
          </a:bodyPr>
          <a:lstStyle/>
          <a:p>
            <a:pPr>
              <a:buNone/>
            </a:pPr>
            <a:r>
              <a:rPr lang="en-US" sz="4400" dirty="0" smtClean="0"/>
              <a:t>“The strategic </a:t>
            </a:r>
            <a:r>
              <a:rPr lang="en-US" sz="4400" dirty="0"/>
              <a:t>process </a:t>
            </a:r>
            <a:r>
              <a:rPr lang="en-US" sz="4400" dirty="0" smtClean="0"/>
              <a:t>of   </a:t>
            </a:r>
            <a:br>
              <a:rPr lang="en-US" sz="4400" dirty="0" smtClean="0"/>
            </a:br>
            <a:r>
              <a:rPr lang="en-US" sz="4400" dirty="0" smtClean="0"/>
              <a:t> intervening </a:t>
            </a:r>
            <a:r>
              <a:rPr lang="en-US" sz="4400" dirty="0"/>
              <a:t>in a market </a:t>
            </a:r>
            <a:r>
              <a:rPr lang="en-US" sz="4400" dirty="0" smtClean="0"/>
              <a:t/>
            </a:r>
            <a:br>
              <a:rPr lang="en-US" sz="4400" dirty="0" smtClean="0"/>
            </a:br>
            <a:r>
              <a:rPr lang="en-US" sz="4400" dirty="0" smtClean="0"/>
              <a:t> to </a:t>
            </a:r>
            <a:r>
              <a:rPr lang="en-US" sz="4400" dirty="0"/>
              <a:t>create lasting </a:t>
            </a:r>
            <a:r>
              <a:rPr lang="en-US" sz="4400" dirty="0" smtClean="0"/>
              <a:t>change.”</a:t>
            </a:r>
            <a:endParaRPr lang="en-US" sz="4400" dirty="0"/>
          </a:p>
        </p:txBody>
      </p:sp>
      <p:sp>
        <p:nvSpPr>
          <p:cNvPr id="2" name="TextBox 1"/>
          <p:cNvSpPr txBox="1"/>
          <p:nvPr/>
        </p:nvSpPr>
        <p:spPr>
          <a:xfrm>
            <a:off x="381000" y="1371600"/>
            <a:ext cx="2971800" cy="461665"/>
          </a:xfrm>
          <a:prstGeom prst="rect">
            <a:avLst/>
          </a:prstGeom>
          <a:noFill/>
        </p:spPr>
        <p:txBody>
          <a:bodyPr wrap="square" rtlCol="0">
            <a:spAutoFit/>
          </a:bodyPr>
          <a:lstStyle/>
          <a:p>
            <a:r>
              <a:rPr lang="en-US" sz="2400" b="1" dirty="0" smtClean="0">
                <a:solidFill>
                  <a:schemeClr val="accent2"/>
                </a:solidFill>
              </a:rPr>
              <a:t>NEEA’s Definition:</a:t>
            </a:r>
            <a:endParaRPr lang="en-US" sz="2400" b="1" dirty="0">
              <a:solidFill>
                <a:schemeClr val="accent2"/>
              </a:solidFill>
            </a:endParaRPr>
          </a:p>
        </p:txBody>
      </p:sp>
    </p:spTree>
    <p:extLst>
      <p:ext uri="{BB962C8B-B14F-4D97-AF65-F5344CB8AC3E}">
        <p14:creationId xmlns:p14="http://schemas.microsoft.com/office/powerpoint/2010/main" val="3903126375"/>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1252814" y="1632571"/>
            <a:ext cx="7289815" cy="4462743"/>
            <a:chOff x="1252814" y="1632571"/>
            <a:chExt cx="7289815" cy="4462743"/>
          </a:xfrm>
        </p:grpSpPr>
        <p:sp>
          <p:nvSpPr>
            <p:cNvPr id="34" name="Freeform 33"/>
            <p:cNvSpPr/>
            <p:nvPr/>
          </p:nvSpPr>
          <p:spPr>
            <a:xfrm>
              <a:off x="6799148" y="1632571"/>
              <a:ext cx="1743481" cy="4458033"/>
            </a:xfrm>
            <a:custGeom>
              <a:avLst/>
              <a:gdLst>
                <a:gd name="connsiteX0" fmla="*/ 941917 w 2217209"/>
                <a:gd name="connsiteY0" fmla="*/ 465666 h 4275666"/>
                <a:gd name="connsiteX1" fmla="*/ 1386417 w 2217209"/>
                <a:gd name="connsiteY1" fmla="*/ 248708 h 4275666"/>
                <a:gd name="connsiteX2" fmla="*/ 1899709 w 2217209"/>
                <a:gd name="connsiteY2" fmla="*/ 74083 h 4275666"/>
                <a:gd name="connsiteX3" fmla="*/ 2217209 w 2217209"/>
                <a:gd name="connsiteY3" fmla="*/ 0 h 4275666"/>
                <a:gd name="connsiteX4" fmla="*/ 2217209 w 2217209"/>
                <a:gd name="connsiteY4" fmla="*/ 4275666 h 4275666"/>
                <a:gd name="connsiteX5" fmla="*/ 0 w 2217209"/>
                <a:gd name="connsiteY5" fmla="*/ 4275666 h 4275666"/>
                <a:gd name="connsiteX6" fmla="*/ 5292 w 2217209"/>
                <a:gd name="connsiteY6" fmla="*/ 1137708 h 4275666"/>
                <a:gd name="connsiteX7" fmla="*/ 449792 w 2217209"/>
                <a:gd name="connsiteY7" fmla="*/ 793750 h 4275666"/>
                <a:gd name="connsiteX8" fmla="*/ 941917 w 2217209"/>
                <a:gd name="connsiteY8" fmla="*/ 465666 h 4275666"/>
                <a:gd name="connsiteX0" fmla="*/ 978452 w 2253744"/>
                <a:gd name="connsiteY0" fmla="*/ 465666 h 4275666"/>
                <a:gd name="connsiteX1" fmla="*/ 1422952 w 2253744"/>
                <a:gd name="connsiteY1" fmla="*/ 248708 h 4275666"/>
                <a:gd name="connsiteX2" fmla="*/ 1936244 w 2253744"/>
                <a:gd name="connsiteY2" fmla="*/ 74083 h 4275666"/>
                <a:gd name="connsiteX3" fmla="*/ 2253744 w 2253744"/>
                <a:gd name="connsiteY3" fmla="*/ 0 h 4275666"/>
                <a:gd name="connsiteX4" fmla="*/ 2253744 w 2253744"/>
                <a:gd name="connsiteY4" fmla="*/ 4275666 h 4275666"/>
                <a:gd name="connsiteX5" fmla="*/ 36535 w 2253744"/>
                <a:gd name="connsiteY5" fmla="*/ 4275666 h 4275666"/>
                <a:gd name="connsiteX6" fmla="*/ 0 w 2253744"/>
                <a:gd name="connsiteY6" fmla="*/ 431457 h 4275666"/>
                <a:gd name="connsiteX7" fmla="*/ 486327 w 2253744"/>
                <a:gd name="connsiteY7" fmla="*/ 793750 h 4275666"/>
                <a:gd name="connsiteX8" fmla="*/ 978452 w 2253744"/>
                <a:gd name="connsiteY8" fmla="*/ 465666 h 4275666"/>
                <a:gd name="connsiteX0" fmla="*/ 978452 w 2253744"/>
                <a:gd name="connsiteY0" fmla="*/ 465666 h 4275666"/>
                <a:gd name="connsiteX1" fmla="*/ 1422952 w 2253744"/>
                <a:gd name="connsiteY1" fmla="*/ 248708 h 4275666"/>
                <a:gd name="connsiteX2" fmla="*/ 1936244 w 2253744"/>
                <a:gd name="connsiteY2" fmla="*/ 74083 h 4275666"/>
                <a:gd name="connsiteX3" fmla="*/ 2253744 w 2253744"/>
                <a:gd name="connsiteY3" fmla="*/ 0 h 4275666"/>
                <a:gd name="connsiteX4" fmla="*/ 2253744 w 2253744"/>
                <a:gd name="connsiteY4" fmla="*/ 4275666 h 4275666"/>
                <a:gd name="connsiteX5" fmla="*/ 36535 w 2253744"/>
                <a:gd name="connsiteY5" fmla="*/ 4275666 h 4275666"/>
                <a:gd name="connsiteX6" fmla="*/ 0 w 2253744"/>
                <a:gd name="connsiteY6" fmla="*/ 431457 h 4275666"/>
                <a:gd name="connsiteX7" fmla="*/ 465413 w 2253744"/>
                <a:gd name="connsiteY7" fmla="*/ 327924 h 4275666"/>
                <a:gd name="connsiteX8" fmla="*/ 978452 w 2253744"/>
                <a:gd name="connsiteY8" fmla="*/ 465666 h 4275666"/>
                <a:gd name="connsiteX0" fmla="*/ 957538 w 2253744"/>
                <a:gd name="connsiteY0" fmla="*/ 270320 h 4275666"/>
                <a:gd name="connsiteX1" fmla="*/ 1422952 w 2253744"/>
                <a:gd name="connsiteY1" fmla="*/ 248708 h 4275666"/>
                <a:gd name="connsiteX2" fmla="*/ 1936244 w 2253744"/>
                <a:gd name="connsiteY2" fmla="*/ 74083 h 4275666"/>
                <a:gd name="connsiteX3" fmla="*/ 2253744 w 2253744"/>
                <a:gd name="connsiteY3" fmla="*/ 0 h 4275666"/>
                <a:gd name="connsiteX4" fmla="*/ 2253744 w 2253744"/>
                <a:gd name="connsiteY4" fmla="*/ 4275666 h 4275666"/>
                <a:gd name="connsiteX5" fmla="*/ 36535 w 2253744"/>
                <a:gd name="connsiteY5" fmla="*/ 4275666 h 4275666"/>
                <a:gd name="connsiteX6" fmla="*/ 0 w 2253744"/>
                <a:gd name="connsiteY6" fmla="*/ 431457 h 4275666"/>
                <a:gd name="connsiteX7" fmla="*/ 465413 w 2253744"/>
                <a:gd name="connsiteY7" fmla="*/ 327924 h 4275666"/>
                <a:gd name="connsiteX8" fmla="*/ 957538 w 2253744"/>
                <a:gd name="connsiteY8" fmla="*/ 270320 h 4275666"/>
                <a:gd name="connsiteX0" fmla="*/ 957538 w 2253744"/>
                <a:gd name="connsiteY0" fmla="*/ 270320 h 4275666"/>
                <a:gd name="connsiteX1" fmla="*/ 1422952 w 2253744"/>
                <a:gd name="connsiteY1" fmla="*/ 248708 h 4275666"/>
                <a:gd name="connsiteX2" fmla="*/ 2009441 w 2253744"/>
                <a:gd name="connsiteY2" fmla="*/ 149217 h 4275666"/>
                <a:gd name="connsiteX3" fmla="*/ 2253744 w 2253744"/>
                <a:gd name="connsiteY3" fmla="*/ 0 h 4275666"/>
                <a:gd name="connsiteX4" fmla="*/ 2253744 w 2253744"/>
                <a:gd name="connsiteY4" fmla="*/ 4275666 h 4275666"/>
                <a:gd name="connsiteX5" fmla="*/ 36535 w 2253744"/>
                <a:gd name="connsiteY5" fmla="*/ 4275666 h 4275666"/>
                <a:gd name="connsiteX6" fmla="*/ 0 w 2253744"/>
                <a:gd name="connsiteY6" fmla="*/ 431457 h 4275666"/>
                <a:gd name="connsiteX7" fmla="*/ 465413 w 2253744"/>
                <a:gd name="connsiteY7" fmla="*/ 327924 h 4275666"/>
                <a:gd name="connsiteX8" fmla="*/ 957538 w 2253744"/>
                <a:gd name="connsiteY8" fmla="*/ 270320 h 4275666"/>
                <a:gd name="connsiteX0" fmla="*/ 957538 w 2253744"/>
                <a:gd name="connsiteY0" fmla="*/ 135080 h 4140426"/>
                <a:gd name="connsiteX1" fmla="*/ 1422952 w 2253744"/>
                <a:gd name="connsiteY1" fmla="*/ 113468 h 4140426"/>
                <a:gd name="connsiteX2" fmla="*/ 2009441 w 2253744"/>
                <a:gd name="connsiteY2" fmla="*/ 13977 h 4140426"/>
                <a:gd name="connsiteX3" fmla="*/ 2253744 w 2253744"/>
                <a:gd name="connsiteY3" fmla="*/ 0 h 4140426"/>
                <a:gd name="connsiteX4" fmla="*/ 2253744 w 2253744"/>
                <a:gd name="connsiteY4" fmla="*/ 4140426 h 4140426"/>
                <a:gd name="connsiteX5" fmla="*/ 36535 w 2253744"/>
                <a:gd name="connsiteY5" fmla="*/ 4140426 h 4140426"/>
                <a:gd name="connsiteX6" fmla="*/ 0 w 2253744"/>
                <a:gd name="connsiteY6" fmla="*/ 296217 h 4140426"/>
                <a:gd name="connsiteX7" fmla="*/ 465413 w 2253744"/>
                <a:gd name="connsiteY7" fmla="*/ 192684 h 4140426"/>
                <a:gd name="connsiteX8" fmla="*/ 957538 w 2253744"/>
                <a:gd name="connsiteY8" fmla="*/ 135080 h 4140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53744" h="4140426">
                  <a:moveTo>
                    <a:pt x="957538" y="135080"/>
                  </a:moveTo>
                  <a:lnTo>
                    <a:pt x="1422952" y="113468"/>
                  </a:lnTo>
                  <a:lnTo>
                    <a:pt x="2009441" y="13977"/>
                  </a:lnTo>
                  <a:lnTo>
                    <a:pt x="2253744" y="0"/>
                  </a:lnTo>
                  <a:lnTo>
                    <a:pt x="2253744" y="4140426"/>
                  </a:lnTo>
                  <a:lnTo>
                    <a:pt x="36535" y="4140426"/>
                  </a:lnTo>
                  <a:lnTo>
                    <a:pt x="0" y="296217"/>
                  </a:lnTo>
                  <a:lnTo>
                    <a:pt x="465413" y="192684"/>
                  </a:lnTo>
                  <a:lnTo>
                    <a:pt x="957538" y="135080"/>
                  </a:lnTo>
                  <a:close/>
                </a:path>
              </a:pathLst>
            </a:custGeom>
            <a:gradFill>
              <a:gsLst>
                <a:gs pos="0">
                  <a:srgbClr val="F1BD54"/>
                </a:gs>
                <a:gs pos="100000">
                  <a:schemeClr val="bg2"/>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0083CA"/>
                </a:solidFill>
              </a:endParaRPr>
            </a:p>
          </p:txBody>
        </p:sp>
        <p:sp>
          <p:nvSpPr>
            <p:cNvPr id="10" name="Freeform 9"/>
            <p:cNvSpPr/>
            <p:nvPr/>
          </p:nvSpPr>
          <p:spPr>
            <a:xfrm>
              <a:off x="1252814" y="4488935"/>
              <a:ext cx="2567459" cy="1606379"/>
            </a:xfrm>
            <a:custGeom>
              <a:avLst/>
              <a:gdLst>
                <a:gd name="connsiteX0" fmla="*/ 1524000 w 2567459"/>
                <a:gd name="connsiteY0" fmla="*/ 748270 h 1606379"/>
                <a:gd name="connsiteX1" fmla="*/ 2004540 w 2567459"/>
                <a:gd name="connsiteY1" fmla="*/ 487406 h 1606379"/>
                <a:gd name="connsiteX2" fmla="*/ 2203621 w 2567459"/>
                <a:gd name="connsiteY2" fmla="*/ 350108 h 1606379"/>
                <a:gd name="connsiteX3" fmla="*/ 2567459 w 2567459"/>
                <a:gd name="connsiteY3" fmla="*/ 0 h 1606379"/>
                <a:gd name="connsiteX4" fmla="*/ 2560594 w 2567459"/>
                <a:gd name="connsiteY4" fmla="*/ 1606379 h 1606379"/>
                <a:gd name="connsiteX5" fmla="*/ 0 w 2567459"/>
                <a:gd name="connsiteY5" fmla="*/ 1606379 h 1606379"/>
                <a:gd name="connsiteX6" fmla="*/ 6865 w 2567459"/>
                <a:gd name="connsiteY6" fmla="*/ 1043460 h 1606379"/>
                <a:gd name="connsiteX7" fmla="*/ 329513 w 2567459"/>
                <a:gd name="connsiteY7" fmla="*/ 1043460 h 1606379"/>
                <a:gd name="connsiteX8" fmla="*/ 748270 w 2567459"/>
                <a:gd name="connsiteY8" fmla="*/ 988541 h 1606379"/>
                <a:gd name="connsiteX9" fmla="*/ 1153297 w 2567459"/>
                <a:gd name="connsiteY9" fmla="*/ 899297 h 1606379"/>
                <a:gd name="connsiteX10" fmla="*/ 1524000 w 2567459"/>
                <a:gd name="connsiteY10" fmla="*/ 748270 h 1606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67459" h="1606379">
                  <a:moveTo>
                    <a:pt x="1524000" y="748270"/>
                  </a:moveTo>
                  <a:lnTo>
                    <a:pt x="2004540" y="487406"/>
                  </a:lnTo>
                  <a:lnTo>
                    <a:pt x="2203621" y="350108"/>
                  </a:lnTo>
                  <a:lnTo>
                    <a:pt x="2567459" y="0"/>
                  </a:lnTo>
                  <a:cubicBezTo>
                    <a:pt x="2565171" y="535460"/>
                    <a:pt x="2562882" y="1070919"/>
                    <a:pt x="2560594" y="1606379"/>
                  </a:cubicBezTo>
                  <a:lnTo>
                    <a:pt x="0" y="1606379"/>
                  </a:lnTo>
                  <a:cubicBezTo>
                    <a:pt x="2288" y="1418739"/>
                    <a:pt x="4577" y="1231100"/>
                    <a:pt x="6865" y="1043460"/>
                  </a:cubicBezTo>
                  <a:lnTo>
                    <a:pt x="329513" y="1043460"/>
                  </a:lnTo>
                  <a:lnTo>
                    <a:pt x="748270" y="988541"/>
                  </a:lnTo>
                  <a:lnTo>
                    <a:pt x="1153297" y="899297"/>
                  </a:lnTo>
                  <a:lnTo>
                    <a:pt x="1524000" y="748270"/>
                  </a:lnTo>
                  <a:close/>
                </a:path>
              </a:pathLst>
            </a:custGeom>
            <a:gradFill>
              <a:gsLst>
                <a:gs pos="0">
                  <a:schemeClr val="accent1"/>
                </a:gs>
                <a:gs pos="100000">
                  <a:schemeClr val="bg2"/>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0083CA"/>
                </a:solidFill>
              </a:endParaRPr>
            </a:p>
          </p:txBody>
        </p:sp>
        <p:sp>
          <p:nvSpPr>
            <p:cNvPr id="11" name="Freeform 10"/>
            <p:cNvSpPr/>
            <p:nvPr/>
          </p:nvSpPr>
          <p:spPr>
            <a:xfrm>
              <a:off x="3804348" y="2951205"/>
              <a:ext cx="1242541" cy="3144109"/>
            </a:xfrm>
            <a:custGeom>
              <a:avLst/>
              <a:gdLst>
                <a:gd name="connsiteX0" fmla="*/ 597243 w 1242541"/>
                <a:gd name="connsiteY0" fmla="*/ 762000 h 3144109"/>
                <a:gd name="connsiteX1" fmla="*/ 864973 w 1242541"/>
                <a:gd name="connsiteY1" fmla="*/ 411892 h 3144109"/>
                <a:gd name="connsiteX2" fmla="*/ 1242541 w 1242541"/>
                <a:gd name="connsiteY2" fmla="*/ 0 h 3144109"/>
                <a:gd name="connsiteX3" fmla="*/ 1242541 w 1242541"/>
                <a:gd name="connsiteY3" fmla="*/ 3144109 h 3144109"/>
                <a:gd name="connsiteX4" fmla="*/ 0 w 1242541"/>
                <a:gd name="connsiteY4" fmla="*/ 3144109 h 3144109"/>
                <a:gd name="connsiteX5" fmla="*/ 0 w 1242541"/>
                <a:gd name="connsiteY5" fmla="*/ 1537730 h 3144109"/>
                <a:gd name="connsiteX6" fmla="*/ 384433 w 1242541"/>
                <a:gd name="connsiteY6" fmla="*/ 1091514 h 3144109"/>
                <a:gd name="connsiteX7" fmla="*/ 597243 w 1242541"/>
                <a:gd name="connsiteY7" fmla="*/ 762000 h 3144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42541" h="3144109">
                  <a:moveTo>
                    <a:pt x="597243" y="762000"/>
                  </a:moveTo>
                  <a:lnTo>
                    <a:pt x="864973" y="411892"/>
                  </a:lnTo>
                  <a:lnTo>
                    <a:pt x="1242541" y="0"/>
                  </a:lnTo>
                  <a:lnTo>
                    <a:pt x="1242541" y="3144109"/>
                  </a:lnTo>
                  <a:lnTo>
                    <a:pt x="0" y="3144109"/>
                  </a:lnTo>
                  <a:lnTo>
                    <a:pt x="0" y="1537730"/>
                  </a:lnTo>
                  <a:lnTo>
                    <a:pt x="384433" y="1091514"/>
                  </a:lnTo>
                  <a:lnTo>
                    <a:pt x="597243" y="762000"/>
                  </a:lnTo>
                  <a:close/>
                </a:path>
              </a:pathLst>
            </a:custGeom>
            <a:gradFill>
              <a:gsLst>
                <a:gs pos="0">
                  <a:schemeClr val="accent2"/>
                </a:gs>
                <a:gs pos="100000">
                  <a:schemeClr val="bg2"/>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0083CA"/>
                </a:solidFill>
              </a:endParaRPr>
            </a:p>
          </p:txBody>
        </p:sp>
        <p:sp>
          <p:nvSpPr>
            <p:cNvPr id="13" name="Freeform 12"/>
            <p:cNvSpPr/>
            <p:nvPr/>
          </p:nvSpPr>
          <p:spPr>
            <a:xfrm>
              <a:off x="5043314" y="1818217"/>
              <a:ext cx="1792916" cy="4275666"/>
            </a:xfrm>
            <a:custGeom>
              <a:avLst/>
              <a:gdLst>
                <a:gd name="connsiteX0" fmla="*/ 941917 w 2217209"/>
                <a:gd name="connsiteY0" fmla="*/ 465666 h 4275666"/>
                <a:gd name="connsiteX1" fmla="*/ 1386417 w 2217209"/>
                <a:gd name="connsiteY1" fmla="*/ 248708 h 4275666"/>
                <a:gd name="connsiteX2" fmla="*/ 1899709 w 2217209"/>
                <a:gd name="connsiteY2" fmla="*/ 74083 h 4275666"/>
                <a:gd name="connsiteX3" fmla="*/ 2217209 w 2217209"/>
                <a:gd name="connsiteY3" fmla="*/ 0 h 4275666"/>
                <a:gd name="connsiteX4" fmla="*/ 2217209 w 2217209"/>
                <a:gd name="connsiteY4" fmla="*/ 4275666 h 4275666"/>
                <a:gd name="connsiteX5" fmla="*/ 0 w 2217209"/>
                <a:gd name="connsiteY5" fmla="*/ 4275666 h 4275666"/>
                <a:gd name="connsiteX6" fmla="*/ 5292 w 2217209"/>
                <a:gd name="connsiteY6" fmla="*/ 1137708 h 4275666"/>
                <a:gd name="connsiteX7" fmla="*/ 449792 w 2217209"/>
                <a:gd name="connsiteY7" fmla="*/ 793750 h 4275666"/>
                <a:gd name="connsiteX8" fmla="*/ 941917 w 2217209"/>
                <a:gd name="connsiteY8" fmla="*/ 465666 h 4275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17209" h="4275666">
                  <a:moveTo>
                    <a:pt x="941917" y="465666"/>
                  </a:moveTo>
                  <a:lnTo>
                    <a:pt x="1386417" y="248708"/>
                  </a:lnTo>
                  <a:lnTo>
                    <a:pt x="1899709" y="74083"/>
                  </a:lnTo>
                  <a:lnTo>
                    <a:pt x="2217209" y="0"/>
                  </a:lnTo>
                  <a:lnTo>
                    <a:pt x="2217209" y="4275666"/>
                  </a:lnTo>
                  <a:lnTo>
                    <a:pt x="0" y="4275666"/>
                  </a:lnTo>
                  <a:lnTo>
                    <a:pt x="5292" y="1137708"/>
                  </a:lnTo>
                  <a:lnTo>
                    <a:pt x="449792" y="793750"/>
                  </a:lnTo>
                  <a:lnTo>
                    <a:pt x="941917" y="465666"/>
                  </a:lnTo>
                  <a:close/>
                </a:path>
              </a:pathLst>
            </a:custGeom>
            <a:gradFill>
              <a:gsLst>
                <a:gs pos="0">
                  <a:schemeClr val="accent5"/>
                </a:gs>
                <a:gs pos="100000">
                  <a:schemeClr val="bg2"/>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0083CA"/>
                </a:solidFill>
              </a:endParaRPr>
            </a:p>
          </p:txBody>
        </p:sp>
      </p:grpSp>
      <p:sp>
        <p:nvSpPr>
          <p:cNvPr id="181253" name="TextBox 44"/>
          <p:cNvSpPr txBox="1">
            <a:spLocks noChangeArrowheads="1"/>
          </p:cNvSpPr>
          <p:nvPr/>
        </p:nvSpPr>
        <p:spPr bwMode="auto">
          <a:xfrm rot="-5400000">
            <a:off x="156712" y="3097213"/>
            <a:ext cx="16494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b="1" dirty="0">
                <a:solidFill>
                  <a:srgbClr val="808080"/>
                </a:solidFill>
              </a:rPr>
              <a:t>Market Share</a:t>
            </a:r>
          </a:p>
        </p:txBody>
      </p:sp>
      <p:sp>
        <p:nvSpPr>
          <p:cNvPr id="181254" name="TextBox 45"/>
          <p:cNvSpPr txBox="1">
            <a:spLocks noChangeArrowheads="1"/>
          </p:cNvSpPr>
          <p:nvPr/>
        </p:nvSpPr>
        <p:spPr bwMode="auto">
          <a:xfrm>
            <a:off x="3821221" y="6102480"/>
            <a:ext cx="20208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b="1" dirty="0">
                <a:solidFill>
                  <a:srgbClr val="808080"/>
                </a:solidFill>
              </a:rPr>
              <a:t>Time</a:t>
            </a:r>
            <a:endParaRPr lang="en-US" sz="1000" b="1" dirty="0">
              <a:solidFill>
                <a:srgbClr val="808080"/>
              </a:solidFill>
            </a:endParaRPr>
          </a:p>
        </p:txBody>
      </p:sp>
      <p:grpSp>
        <p:nvGrpSpPr>
          <p:cNvPr id="15" name="Group 14"/>
          <p:cNvGrpSpPr/>
          <p:nvPr/>
        </p:nvGrpSpPr>
        <p:grpSpPr>
          <a:xfrm>
            <a:off x="4723167" y="3265488"/>
            <a:ext cx="1692274" cy="274638"/>
            <a:chOff x="4723167" y="3265488"/>
            <a:chExt cx="1692274" cy="274638"/>
          </a:xfrm>
        </p:grpSpPr>
        <p:sp>
          <p:nvSpPr>
            <p:cNvPr id="181306" name="Line 10"/>
            <p:cNvSpPr>
              <a:spLocks noChangeShapeType="1"/>
            </p:cNvSpPr>
            <p:nvPr/>
          </p:nvSpPr>
          <p:spPr bwMode="auto">
            <a:xfrm flipH="1">
              <a:off x="4723167" y="3530602"/>
              <a:ext cx="1601492" cy="0"/>
            </a:xfrm>
            <a:prstGeom prst="line">
              <a:avLst/>
            </a:prstGeom>
            <a:noFill/>
            <a:ln w="22225" cap="rnd">
              <a:solidFill>
                <a:srgbClr val="262262"/>
              </a:solidFill>
              <a:prstDash val="sysDot"/>
              <a:round/>
              <a:headEnd/>
              <a:tailEnd type="triangle" w="med" len="med"/>
            </a:ln>
            <a:extLst>
              <a:ext uri="{909E8E84-426E-40DD-AFC4-6F175D3DCCD1}">
                <a14:hiddenFill xmlns:a14="http://schemas.microsoft.com/office/drawing/2010/main">
                  <a:noFill/>
                </a14:hiddenFill>
              </a:ext>
            </a:extLst>
          </p:spPr>
          <p:txBody>
            <a:bodyPr wrap="none" anchor="ctr">
              <a:spAutoFit/>
            </a:bodyPr>
            <a:lstStyle/>
            <a:p>
              <a:endParaRPr lang="en-US" dirty="0">
                <a:solidFill>
                  <a:srgbClr val="262262"/>
                </a:solidFill>
              </a:endParaRPr>
            </a:p>
          </p:txBody>
        </p:sp>
        <p:sp>
          <p:nvSpPr>
            <p:cNvPr id="181308" name="TextBox 45"/>
            <p:cNvSpPr txBox="1">
              <a:spLocks noChangeArrowheads="1"/>
            </p:cNvSpPr>
            <p:nvPr/>
          </p:nvSpPr>
          <p:spPr bwMode="auto">
            <a:xfrm>
              <a:off x="4754917" y="3265488"/>
              <a:ext cx="1660524"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b="1" dirty="0">
                  <a:solidFill>
                    <a:srgbClr val="262262"/>
                  </a:solidFill>
                </a:rPr>
                <a:t>Transformation</a:t>
              </a:r>
            </a:p>
          </p:txBody>
        </p:sp>
      </p:grpSp>
      <p:grpSp>
        <p:nvGrpSpPr>
          <p:cNvPr id="14" name="Group 13"/>
          <p:cNvGrpSpPr/>
          <p:nvPr/>
        </p:nvGrpSpPr>
        <p:grpSpPr>
          <a:xfrm>
            <a:off x="6324659" y="2024858"/>
            <a:ext cx="300112" cy="1658938"/>
            <a:chOff x="6324659" y="2024858"/>
            <a:chExt cx="300112" cy="1658938"/>
          </a:xfrm>
        </p:grpSpPr>
        <p:sp>
          <p:nvSpPr>
            <p:cNvPr id="181307" name="Line 11"/>
            <p:cNvSpPr>
              <a:spLocks noChangeShapeType="1"/>
            </p:cNvSpPr>
            <p:nvPr/>
          </p:nvSpPr>
          <p:spPr bwMode="auto">
            <a:xfrm flipV="1">
              <a:off x="6324659" y="2214564"/>
              <a:ext cx="0" cy="1279526"/>
            </a:xfrm>
            <a:prstGeom prst="line">
              <a:avLst/>
            </a:prstGeom>
            <a:noFill/>
            <a:ln w="22225" cap="rnd">
              <a:solidFill>
                <a:srgbClr val="262262"/>
              </a:solidFill>
              <a:prstDash val="sysDot"/>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US" dirty="0">
                <a:solidFill>
                  <a:srgbClr val="262262"/>
                </a:solidFill>
              </a:endParaRPr>
            </a:p>
          </p:txBody>
        </p:sp>
        <p:sp>
          <p:nvSpPr>
            <p:cNvPr id="181309" name="TextBox 45"/>
            <p:cNvSpPr txBox="1">
              <a:spLocks noChangeArrowheads="1"/>
            </p:cNvSpPr>
            <p:nvPr/>
          </p:nvSpPr>
          <p:spPr bwMode="auto">
            <a:xfrm rot="5400000">
              <a:off x="5657984" y="2717008"/>
              <a:ext cx="1658938"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b="1" dirty="0">
                  <a:solidFill>
                    <a:srgbClr val="262262"/>
                  </a:solidFill>
                </a:rPr>
                <a:t>Market</a:t>
              </a:r>
            </a:p>
          </p:txBody>
        </p:sp>
      </p:grpSp>
      <p:grpSp>
        <p:nvGrpSpPr>
          <p:cNvPr id="4" name="Group 12"/>
          <p:cNvGrpSpPr>
            <a:grpSpLocks/>
          </p:cNvGrpSpPr>
          <p:nvPr/>
        </p:nvGrpSpPr>
        <p:grpSpPr bwMode="auto">
          <a:xfrm>
            <a:off x="192316" y="1486957"/>
            <a:ext cx="7729664" cy="4069293"/>
            <a:chOff x="295147" y="1507604"/>
            <a:chExt cx="7729406" cy="4068794"/>
          </a:xfrm>
        </p:grpSpPr>
        <p:sp>
          <p:nvSpPr>
            <p:cNvPr id="7" name="Freeform 6"/>
            <p:cNvSpPr/>
            <p:nvPr/>
          </p:nvSpPr>
          <p:spPr>
            <a:xfrm>
              <a:off x="1352512" y="1770040"/>
              <a:ext cx="6672041" cy="3806358"/>
            </a:xfrm>
            <a:custGeom>
              <a:avLst/>
              <a:gdLst>
                <a:gd name="connsiteX0" fmla="*/ 0 w 6906957"/>
                <a:gd name="connsiteY0" fmla="*/ 0 h 3990974"/>
                <a:gd name="connsiteX1" fmla="*/ 3485804 w 6906957"/>
                <a:gd name="connsiteY1" fmla="*/ 2006138 h 3990974"/>
                <a:gd name="connsiteX2" fmla="*/ 6672349 w 6906957"/>
                <a:gd name="connsiteY2" fmla="*/ 3857105 h 3990974"/>
                <a:gd name="connsiteX3" fmla="*/ 6666807 w 6906957"/>
                <a:gd name="connsiteY3" fmla="*/ 3846022 h 3990974"/>
                <a:gd name="connsiteX0" fmla="*/ 0 w 6907367"/>
                <a:gd name="connsiteY0" fmla="*/ 0 h 3990974"/>
                <a:gd name="connsiteX1" fmla="*/ 3480263 w 6907367"/>
                <a:gd name="connsiteY1" fmla="*/ 2006138 h 3990974"/>
                <a:gd name="connsiteX2" fmla="*/ 6672349 w 6907367"/>
                <a:gd name="connsiteY2" fmla="*/ 3857105 h 3990974"/>
                <a:gd name="connsiteX3" fmla="*/ 6666807 w 6907367"/>
                <a:gd name="connsiteY3" fmla="*/ 3846022 h 3990974"/>
                <a:gd name="connsiteX0" fmla="*/ 0 w 6907367"/>
                <a:gd name="connsiteY0" fmla="*/ 0 h 3990974"/>
                <a:gd name="connsiteX1" fmla="*/ 3480263 w 6907367"/>
                <a:gd name="connsiteY1" fmla="*/ 2006138 h 3990974"/>
                <a:gd name="connsiteX2" fmla="*/ 6672349 w 6907367"/>
                <a:gd name="connsiteY2" fmla="*/ 3857105 h 3990974"/>
                <a:gd name="connsiteX3" fmla="*/ 6666807 w 6907367"/>
                <a:gd name="connsiteY3" fmla="*/ 3846022 h 3990974"/>
                <a:gd name="connsiteX0" fmla="*/ 0 w 6896658"/>
                <a:gd name="connsiteY0" fmla="*/ 0 h 4217662"/>
                <a:gd name="connsiteX1" fmla="*/ 3480263 w 6896658"/>
                <a:gd name="connsiteY1" fmla="*/ 2006138 h 4217662"/>
                <a:gd name="connsiteX2" fmla="*/ 6672349 w 6896658"/>
                <a:gd name="connsiteY2" fmla="*/ 3857105 h 4217662"/>
                <a:gd name="connsiteX3" fmla="*/ 6633556 w 6896658"/>
                <a:gd name="connsiteY3" fmla="*/ 4217324 h 4217662"/>
                <a:gd name="connsiteX0" fmla="*/ 0 w 7389010"/>
                <a:gd name="connsiteY0" fmla="*/ 0 h 4217330"/>
                <a:gd name="connsiteX1" fmla="*/ 3480263 w 7389010"/>
                <a:gd name="connsiteY1" fmla="*/ 2006138 h 4217330"/>
                <a:gd name="connsiteX2" fmla="*/ 6672349 w 7389010"/>
                <a:gd name="connsiteY2" fmla="*/ 3857105 h 4217330"/>
                <a:gd name="connsiteX3" fmla="*/ 6633556 w 7389010"/>
                <a:gd name="connsiteY3" fmla="*/ 4217324 h 4217330"/>
                <a:gd name="connsiteX0" fmla="*/ 0 w 7389010"/>
                <a:gd name="connsiteY0" fmla="*/ 0 h 4217330"/>
                <a:gd name="connsiteX1" fmla="*/ 3480263 w 7389010"/>
                <a:gd name="connsiteY1" fmla="*/ 2006138 h 4217330"/>
                <a:gd name="connsiteX2" fmla="*/ 6672349 w 7389010"/>
                <a:gd name="connsiteY2" fmla="*/ 3857105 h 4217330"/>
                <a:gd name="connsiteX3" fmla="*/ 6633556 w 7389010"/>
                <a:gd name="connsiteY3" fmla="*/ 4217324 h 4217330"/>
                <a:gd name="connsiteX0" fmla="*/ 0 w 7389010"/>
                <a:gd name="connsiteY0" fmla="*/ 0 h 4217330"/>
                <a:gd name="connsiteX1" fmla="*/ 3480263 w 7389010"/>
                <a:gd name="connsiteY1" fmla="*/ 2006138 h 4217330"/>
                <a:gd name="connsiteX2" fmla="*/ 6672349 w 7389010"/>
                <a:gd name="connsiteY2" fmla="*/ 3857105 h 4217330"/>
                <a:gd name="connsiteX3" fmla="*/ 6633556 w 7389010"/>
                <a:gd name="connsiteY3" fmla="*/ 4217324 h 4217330"/>
                <a:gd name="connsiteX0" fmla="*/ 0 w 7389010"/>
                <a:gd name="connsiteY0" fmla="*/ 0 h 4217330"/>
                <a:gd name="connsiteX1" fmla="*/ 3480263 w 7389010"/>
                <a:gd name="connsiteY1" fmla="*/ 2006138 h 4217330"/>
                <a:gd name="connsiteX2" fmla="*/ 6672349 w 7389010"/>
                <a:gd name="connsiteY2" fmla="*/ 3857105 h 4217330"/>
                <a:gd name="connsiteX3" fmla="*/ 6633556 w 7389010"/>
                <a:gd name="connsiteY3" fmla="*/ 4217324 h 4217330"/>
                <a:gd name="connsiteX0" fmla="*/ 0 w 7389010"/>
                <a:gd name="connsiteY0" fmla="*/ 0 h 4217330"/>
                <a:gd name="connsiteX1" fmla="*/ 3480263 w 7389010"/>
                <a:gd name="connsiteY1" fmla="*/ 2006138 h 4217330"/>
                <a:gd name="connsiteX2" fmla="*/ 6672349 w 7389010"/>
                <a:gd name="connsiteY2" fmla="*/ 3857105 h 4217330"/>
                <a:gd name="connsiteX3" fmla="*/ 6633556 w 7389010"/>
                <a:gd name="connsiteY3" fmla="*/ 4217324 h 4217330"/>
                <a:gd name="connsiteX0" fmla="*/ 5 w 7389015"/>
                <a:gd name="connsiteY0" fmla="*/ 4952 h 4222282"/>
                <a:gd name="connsiteX1" fmla="*/ 3480268 w 7389015"/>
                <a:gd name="connsiteY1" fmla="*/ 2011090 h 4222282"/>
                <a:gd name="connsiteX2" fmla="*/ 6672354 w 7389015"/>
                <a:gd name="connsiteY2" fmla="*/ 3862057 h 4222282"/>
                <a:gd name="connsiteX3" fmla="*/ 6633561 w 7389015"/>
                <a:gd name="connsiteY3" fmla="*/ 4222276 h 4222282"/>
                <a:gd name="connsiteX0" fmla="*/ 5 w 7389015"/>
                <a:gd name="connsiteY0" fmla="*/ 4952 h 4222282"/>
                <a:gd name="connsiteX1" fmla="*/ 3480268 w 7389015"/>
                <a:gd name="connsiteY1" fmla="*/ 2011090 h 4222282"/>
                <a:gd name="connsiteX2" fmla="*/ 6672354 w 7389015"/>
                <a:gd name="connsiteY2" fmla="*/ 3862057 h 4222282"/>
                <a:gd name="connsiteX3" fmla="*/ 6633561 w 7389015"/>
                <a:gd name="connsiteY3" fmla="*/ 4222276 h 4222282"/>
                <a:gd name="connsiteX0" fmla="*/ 5 w 7389015"/>
                <a:gd name="connsiteY0" fmla="*/ 4952 h 4222282"/>
                <a:gd name="connsiteX1" fmla="*/ 3480268 w 7389015"/>
                <a:gd name="connsiteY1" fmla="*/ 2011090 h 4222282"/>
                <a:gd name="connsiteX2" fmla="*/ 6672354 w 7389015"/>
                <a:gd name="connsiteY2" fmla="*/ 3862057 h 4222282"/>
                <a:gd name="connsiteX3" fmla="*/ 6633561 w 7389015"/>
                <a:gd name="connsiteY3" fmla="*/ 4222276 h 4222282"/>
                <a:gd name="connsiteX0" fmla="*/ 4 w 7389014"/>
                <a:gd name="connsiteY0" fmla="*/ 123 h 4217453"/>
                <a:gd name="connsiteX1" fmla="*/ 3480267 w 7389014"/>
                <a:gd name="connsiteY1" fmla="*/ 2006261 h 4217453"/>
                <a:gd name="connsiteX2" fmla="*/ 6672353 w 7389014"/>
                <a:gd name="connsiteY2" fmla="*/ 3857228 h 4217453"/>
                <a:gd name="connsiteX3" fmla="*/ 6633560 w 7389014"/>
                <a:gd name="connsiteY3" fmla="*/ 4217447 h 4217453"/>
                <a:gd name="connsiteX0" fmla="*/ 4 w 7389014"/>
                <a:gd name="connsiteY0" fmla="*/ 214 h 4217544"/>
                <a:gd name="connsiteX1" fmla="*/ 3480267 w 7389014"/>
                <a:gd name="connsiteY1" fmla="*/ 2006352 h 4217544"/>
                <a:gd name="connsiteX2" fmla="*/ 6672353 w 7389014"/>
                <a:gd name="connsiteY2" fmla="*/ 3857319 h 4217544"/>
                <a:gd name="connsiteX3" fmla="*/ 6633560 w 7389014"/>
                <a:gd name="connsiteY3" fmla="*/ 4217538 h 4217544"/>
                <a:gd name="connsiteX0" fmla="*/ 4 w 6672353"/>
                <a:gd name="connsiteY0" fmla="*/ 214 h 3857333"/>
                <a:gd name="connsiteX1" fmla="*/ 3480267 w 6672353"/>
                <a:gd name="connsiteY1" fmla="*/ 2006352 h 3857333"/>
                <a:gd name="connsiteX2" fmla="*/ 6672353 w 6672353"/>
                <a:gd name="connsiteY2" fmla="*/ 3857319 h 3857333"/>
                <a:gd name="connsiteX0" fmla="*/ 4 w 6672353"/>
                <a:gd name="connsiteY0" fmla="*/ 214 h 3857333"/>
                <a:gd name="connsiteX1" fmla="*/ 3480267 w 6672353"/>
                <a:gd name="connsiteY1" fmla="*/ 2006352 h 3857333"/>
                <a:gd name="connsiteX2" fmla="*/ 6672353 w 6672353"/>
                <a:gd name="connsiteY2" fmla="*/ 3857319 h 3857333"/>
                <a:gd name="connsiteX0" fmla="*/ 4 w 6672353"/>
                <a:gd name="connsiteY0" fmla="*/ 120 h 3857231"/>
                <a:gd name="connsiteX1" fmla="*/ 3480267 w 6672353"/>
                <a:gd name="connsiteY1" fmla="*/ 2006258 h 3857231"/>
                <a:gd name="connsiteX2" fmla="*/ 6672353 w 6672353"/>
                <a:gd name="connsiteY2" fmla="*/ 3857225 h 3857231"/>
                <a:gd name="connsiteX0" fmla="*/ 4 w 6672353"/>
                <a:gd name="connsiteY0" fmla="*/ 120 h 3857231"/>
                <a:gd name="connsiteX1" fmla="*/ 3480267 w 6672353"/>
                <a:gd name="connsiteY1" fmla="*/ 2006258 h 3857231"/>
                <a:gd name="connsiteX2" fmla="*/ 6672353 w 6672353"/>
                <a:gd name="connsiteY2" fmla="*/ 3857225 h 3857231"/>
                <a:gd name="connsiteX0" fmla="*/ 5 w 6666812"/>
                <a:gd name="connsiteY0" fmla="*/ 90 h 3862741"/>
                <a:gd name="connsiteX1" fmla="*/ 3474726 w 6666812"/>
                <a:gd name="connsiteY1" fmla="*/ 2011770 h 3862741"/>
                <a:gd name="connsiteX2" fmla="*/ 6666812 w 6666812"/>
                <a:gd name="connsiteY2" fmla="*/ 3862737 h 3862741"/>
                <a:gd name="connsiteX0" fmla="*/ 5 w 6661270"/>
                <a:gd name="connsiteY0" fmla="*/ 91 h 3851658"/>
                <a:gd name="connsiteX1" fmla="*/ 3469184 w 6661270"/>
                <a:gd name="connsiteY1" fmla="*/ 2000687 h 3851658"/>
                <a:gd name="connsiteX2" fmla="*/ 6661270 w 6661270"/>
                <a:gd name="connsiteY2" fmla="*/ 3851654 h 3851658"/>
                <a:gd name="connsiteX0" fmla="*/ 5 w 6661270"/>
                <a:gd name="connsiteY0" fmla="*/ 91 h 3851658"/>
                <a:gd name="connsiteX1" fmla="*/ 3469184 w 6661270"/>
                <a:gd name="connsiteY1" fmla="*/ 2000687 h 3851658"/>
                <a:gd name="connsiteX2" fmla="*/ 6661270 w 6661270"/>
                <a:gd name="connsiteY2" fmla="*/ 3851654 h 3851658"/>
                <a:gd name="connsiteX0" fmla="*/ 0 w 6661265"/>
                <a:gd name="connsiteY0" fmla="*/ 0 h 3851567"/>
                <a:gd name="connsiteX1" fmla="*/ 997527 w 6661265"/>
                <a:gd name="connsiteY1" fmla="*/ 454429 h 3851567"/>
                <a:gd name="connsiteX2" fmla="*/ 3469179 w 6661265"/>
                <a:gd name="connsiteY2" fmla="*/ 2000596 h 3851567"/>
                <a:gd name="connsiteX3" fmla="*/ 6661265 w 6661265"/>
                <a:gd name="connsiteY3" fmla="*/ 3851563 h 3851567"/>
                <a:gd name="connsiteX0" fmla="*/ 0 w 6661265"/>
                <a:gd name="connsiteY0" fmla="*/ 0 h 3851567"/>
                <a:gd name="connsiteX1" fmla="*/ 1219200 w 6661265"/>
                <a:gd name="connsiteY1" fmla="*/ 293717 h 3851567"/>
                <a:gd name="connsiteX2" fmla="*/ 3469179 w 6661265"/>
                <a:gd name="connsiteY2" fmla="*/ 2000596 h 3851567"/>
                <a:gd name="connsiteX3" fmla="*/ 6661265 w 6661265"/>
                <a:gd name="connsiteY3" fmla="*/ 3851563 h 3851567"/>
                <a:gd name="connsiteX0" fmla="*/ 0 w 6661265"/>
                <a:gd name="connsiteY0" fmla="*/ 0 h 3851567"/>
                <a:gd name="connsiteX1" fmla="*/ 3469179 w 6661265"/>
                <a:gd name="connsiteY1" fmla="*/ 2000596 h 3851567"/>
                <a:gd name="connsiteX2" fmla="*/ 6661265 w 6661265"/>
                <a:gd name="connsiteY2" fmla="*/ 3851563 h 3851567"/>
                <a:gd name="connsiteX0" fmla="*/ 0 w 6661265"/>
                <a:gd name="connsiteY0" fmla="*/ 0 h 3851567"/>
                <a:gd name="connsiteX1" fmla="*/ 3469179 w 6661265"/>
                <a:gd name="connsiteY1" fmla="*/ 2000596 h 3851567"/>
                <a:gd name="connsiteX2" fmla="*/ 6661265 w 6661265"/>
                <a:gd name="connsiteY2" fmla="*/ 3851563 h 3851567"/>
                <a:gd name="connsiteX0" fmla="*/ 0 w 6661265"/>
                <a:gd name="connsiteY0" fmla="*/ 0 h 3851568"/>
                <a:gd name="connsiteX1" fmla="*/ 3469179 w 6661265"/>
                <a:gd name="connsiteY1" fmla="*/ 2000596 h 3851568"/>
                <a:gd name="connsiteX2" fmla="*/ 6661265 w 6661265"/>
                <a:gd name="connsiteY2" fmla="*/ 3851563 h 3851568"/>
                <a:gd name="connsiteX0" fmla="*/ 0 w 6661265"/>
                <a:gd name="connsiteY0" fmla="*/ 0 h 3851569"/>
                <a:gd name="connsiteX1" fmla="*/ 3469179 w 6661265"/>
                <a:gd name="connsiteY1" fmla="*/ 2000596 h 3851569"/>
                <a:gd name="connsiteX2" fmla="*/ 6661265 w 6661265"/>
                <a:gd name="connsiteY2" fmla="*/ 3851563 h 3851569"/>
                <a:gd name="connsiteX0" fmla="*/ 0 w 6661265"/>
                <a:gd name="connsiteY0" fmla="*/ 0 h 3851568"/>
                <a:gd name="connsiteX1" fmla="*/ 3469179 w 6661265"/>
                <a:gd name="connsiteY1" fmla="*/ 2000596 h 3851568"/>
                <a:gd name="connsiteX2" fmla="*/ 6661265 w 6661265"/>
                <a:gd name="connsiteY2" fmla="*/ 3851563 h 3851568"/>
                <a:gd name="connsiteX0" fmla="*/ 0 w 6661265"/>
                <a:gd name="connsiteY0" fmla="*/ 0 h 3851693"/>
                <a:gd name="connsiteX1" fmla="*/ 3469179 w 6661265"/>
                <a:gd name="connsiteY1" fmla="*/ 2000596 h 3851693"/>
                <a:gd name="connsiteX2" fmla="*/ 6661265 w 6661265"/>
                <a:gd name="connsiteY2" fmla="*/ 3851563 h 3851693"/>
                <a:gd name="connsiteX0" fmla="*/ 0 w 6672349"/>
                <a:gd name="connsiteY0" fmla="*/ 0 h 3873845"/>
                <a:gd name="connsiteX1" fmla="*/ 3469179 w 6672349"/>
                <a:gd name="connsiteY1" fmla="*/ 2000596 h 3873845"/>
                <a:gd name="connsiteX2" fmla="*/ 6672349 w 6672349"/>
                <a:gd name="connsiteY2" fmla="*/ 3873731 h 3873845"/>
                <a:gd name="connsiteX0" fmla="*/ 0 w 6672349"/>
                <a:gd name="connsiteY0" fmla="*/ 0 h 3873772"/>
                <a:gd name="connsiteX1" fmla="*/ 3469179 w 6672349"/>
                <a:gd name="connsiteY1" fmla="*/ 2000596 h 3873772"/>
                <a:gd name="connsiteX2" fmla="*/ 6672349 w 6672349"/>
                <a:gd name="connsiteY2" fmla="*/ 3873731 h 3873772"/>
                <a:gd name="connsiteX0" fmla="*/ 0 w 6672349"/>
                <a:gd name="connsiteY0" fmla="*/ 0 h 3873778"/>
                <a:gd name="connsiteX1" fmla="*/ 3469179 w 6672349"/>
                <a:gd name="connsiteY1" fmla="*/ 2000596 h 3873778"/>
                <a:gd name="connsiteX2" fmla="*/ 6672349 w 6672349"/>
                <a:gd name="connsiteY2" fmla="*/ 3873731 h 3873778"/>
                <a:gd name="connsiteX0" fmla="*/ 0 w 6672349"/>
                <a:gd name="connsiteY0" fmla="*/ 0 h 3873779"/>
                <a:gd name="connsiteX1" fmla="*/ 3469179 w 6672349"/>
                <a:gd name="connsiteY1" fmla="*/ 2000596 h 3873779"/>
                <a:gd name="connsiteX2" fmla="*/ 6672349 w 6672349"/>
                <a:gd name="connsiteY2" fmla="*/ 3873731 h 3873779"/>
                <a:gd name="connsiteX0" fmla="*/ 0 w 6672349"/>
                <a:gd name="connsiteY0" fmla="*/ 0 h 3873779"/>
                <a:gd name="connsiteX1" fmla="*/ 3469179 w 6672349"/>
                <a:gd name="connsiteY1" fmla="*/ 2000596 h 3873779"/>
                <a:gd name="connsiteX2" fmla="*/ 6672349 w 6672349"/>
                <a:gd name="connsiteY2" fmla="*/ 3873731 h 3873779"/>
                <a:gd name="connsiteX0" fmla="*/ 0 w 6672349"/>
                <a:gd name="connsiteY0" fmla="*/ 0 h 3873779"/>
                <a:gd name="connsiteX1" fmla="*/ 3469179 w 6672349"/>
                <a:gd name="connsiteY1" fmla="*/ 2000596 h 3873779"/>
                <a:gd name="connsiteX2" fmla="*/ 6672349 w 6672349"/>
                <a:gd name="connsiteY2" fmla="*/ 3873731 h 3873779"/>
                <a:gd name="connsiteX0" fmla="*/ 0 w 6672349"/>
                <a:gd name="connsiteY0" fmla="*/ 0 h 3873864"/>
                <a:gd name="connsiteX1" fmla="*/ 3469179 w 6672349"/>
                <a:gd name="connsiteY1" fmla="*/ 2000596 h 3873864"/>
                <a:gd name="connsiteX2" fmla="*/ 6672349 w 6672349"/>
                <a:gd name="connsiteY2" fmla="*/ 3873731 h 3873864"/>
                <a:gd name="connsiteX0" fmla="*/ 0 w 6672349"/>
                <a:gd name="connsiteY0" fmla="*/ 0 h 3873888"/>
                <a:gd name="connsiteX1" fmla="*/ 3469179 w 6672349"/>
                <a:gd name="connsiteY1" fmla="*/ 2000596 h 3873888"/>
                <a:gd name="connsiteX2" fmla="*/ 6672349 w 6672349"/>
                <a:gd name="connsiteY2" fmla="*/ 3873731 h 3873888"/>
                <a:gd name="connsiteX0" fmla="*/ 0 w 6672349"/>
                <a:gd name="connsiteY0" fmla="*/ 0 h 3873866"/>
                <a:gd name="connsiteX1" fmla="*/ 3336175 w 6672349"/>
                <a:gd name="connsiteY1" fmla="*/ 1850967 h 3873866"/>
                <a:gd name="connsiteX2" fmla="*/ 6672349 w 6672349"/>
                <a:gd name="connsiteY2" fmla="*/ 3873731 h 3873866"/>
                <a:gd name="connsiteX0" fmla="*/ 0 w 6672349"/>
                <a:gd name="connsiteY0" fmla="*/ 0 h 3873877"/>
                <a:gd name="connsiteX1" fmla="*/ 3336175 w 6672349"/>
                <a:gd name="connsiteY1" fmla="*/ 1850967 h 3873877"/>
                <a:gd name="connsiteX2" fmla="*/ 6672349 w 6672349"/>
                <a:gd name="connsiteY2" fmla="*/ 3873731 h 3873877"/>
                <a:gd name="connsiteX0" fmla="*/ 0 w 6672349"/>
                <a:gd name="connsiteY0" fmla="*/ 0 h 3873898"/>
                <a:gd name="connsiteX1" fmla="*/ 3463637 w 6672349"/>
                <a:gd name="connsiteY1" fmla="*/ 1972887 h 3873898"/>
                <a:gd name="connsiteX2" fmla="*/ 6672349 w 6672349"/>
                <a:gd name="connsiteY2" fmla="*/ 3873731 h 3873898"/>
                <a:gd name="connsiteX0" fmla="*/ 0 w 6672349"/>
                <a:gd name="connsiteY0" fmla="*/ 0 h 3873917"/>
                <a:gd name="connsiteX1" fmla="*/ 3524597 w 6672349"/>
                <a:gd name="connsiteY1" fmla="*/ 2061557 h 3873917"/>
                <a:gd name="connsiteX2" fmla="*/ 6672349 w 6672349"/>
                <a:gd name="connsiteY2" fmla="*/ 3873731 h 3873917"/>
                <a:gd name="connsiteX0" fmla="*/ 0 w 6672349"/>
                <a:gd name="connsiteY0" fmla="*/ 0 h 3873981"/>
                <a:gd name="connsiteX1" fmla="*/ 3524597 w 6672349"/>
                <a:gd name="connsiteY1" fmla="*/ 2061557 h 3873981"/>
                <a:gd name="connsiteX2" fmla="*/ 6672349 w 6672349"/>
                <a:gd name="connsiteY2" fmla="*/ 3873731 h 3873981"/>
                <a:gd name="connsiteX0" fmla="*/ 0 w 6672349"/>
                <a:gd name="connsiteY0" fmla="*/ 0 h 3874512"/>
                <a:gd name="connsiteX1" fmla="*/ 3524597 w 6672349"/>
                <a:gd name="connsiteY1" fmla="*/ 2061557 h 3874512"/>
                <a:gd name="connsiteX2" fmla="*/ 6672349 w 6672349"/>
                <a:gd name="connsiteY2" fmla="*/ 3873731 h 3874512"/>
                <a:gd name="connsiteX0" fmla="*/ 0 w 6672349"/>
                <a:gd name="connsiteY0" fmla="*/ 0 h 3874512"/>
                <a:gd name="connsiteX1" fmla="*/ 3524597 w 6672349"/>
                <a:gd name="connsiteY1" fmla="*/ 2061557 h 3874512"/>
                <a:gd name="connsiteX2" fmla="*/ 6672349 w 6672349"/>
                <a:gd name="connsiteY2" fmla="*/ 3873731 h 3874512"/>
                <a:gd name="connsiteX0" fmla="*/ 0 w 6672349"/>
                <a:gd name="connsiteY0" fmla="*/ 12 h 3874524"/>
                <a:gd name="connsiteX1" fmla="*/ 3524597 w 6672349"/>
                <a:gd name="connsiteY1" fmla="*/ 2061569 h 3874524"/>
                <a:gd name="connsiteX2" fmla="*/ 6672349 w 6672349"/>
                <a:gd name="connsiteY2" fmla="*/ 3873743 h 3874524"/>
                <a:gd name="connsiteX0" fmla="*/ 0 w 6672349"/>
                <a:gd name="connsiteY0" fmla="*/ 12 h 3874517"/>
                <a:gd name="connsiteX1" fmla="*/ 3502430 w 6672349"/>
                <a:gd name="connsiteY1" fmla="*/ 2056027 h 3874517"/>
                <a:gd name="connsiteX2" fmla="*/ 6672349 w 6672349"/>
                <a:gd name="connsiteY2" fmla="*/ 3873743 h 3874517"/>
                <a:gd name="connsiteX0" fmla="*/ 0 w 6672349"/>
                <a:gd name="connsiteY0" fmla="*/ 12 h 3874425"/>
                <a:gd name="connsiteX1" fmla="*/ 3502430 w 6672349"/>
                <a:gd name="connsiteY1" fmla="*/ 2056027 h 3874425"/>
                <a:gd name="connsiteX2" fmla="*/ 6672349 w 6672349"/>
                <a:gd name="connsiteY2" fmla="*/ 3873743 h 3874425"/>
                <a:gd name="connsiteX0" fmla="*/ 0 w 6672349"/>
                <a:gd name="connsiteY0" fmla="*/ 12 h 3874442"/>
                <a:gd name="connsiteX1" fmla="*/ 3502430 w 6672349"/>
                <a:gd name="connsiteY1" fmla="*/ 2056027 h 3874442"/>
                <a:gd name="connsiteX2" fmla="*/ 6672349 w 6672349"/>
                <a:gd name="connsiteY2" fmla="*/ 3873743 h 3874442"/>
                <a:gd name="connsiteX0" fmla="*/ 0 w 6672349"/>
                <a:gd name="connsiteY0" fmla="*/ 11 h 3874347"/>
                <a:gd name="connsiteX1" fmla="*/ 3502430 w 6672349"/>
                <a:gd name="connsiteY1" fmla="*/ 2056026 h 3874347"/>
                <a:gd name="connsiteX2" fmla="*/ 6672349 w 6672349"/>
                <a:gd name="connsiteY2" fmla="*/ 3873742 h 3874347"/>
                <a:gd name="connsiteX0" fmla="*/ 0 w 6672349"/>
                <a:gd name="connsiteY0" fmla="*/ 11 h 3873812"/>
                <a:gd name="connsiteX1" fmla="*/ 3502430 w 6672349"/>
                <a:gd name="connsiteY1" fmla="*/ 2056026 h 3873812"/>
                <a:gd name="connsiteX2" fmla="*/ 6672349 w 6672349"/>
                <a:gd name="connsiteY2" fmla="*/ 3873742 h 3873812"/>
                <a:gd name="connsiteX0" fmla="*/ 0 w 6672349"/>
                <a:gd name="connsiteY0" fmla="*/ 11 h 3873812"/>
                <a:gd name="connsiteX1" fmla="*/ 3502430 w 6672349"/>
                <a:gd name="connsiteY1" fmla="*/ 2056026 h 3873812"/>
                <a:gd name="connsiteX2" fmla="*/ 6672349 w 6672349"/>
                <a:gd name="connsiteY2" fmla="*/ 3873742 h 3873812"/>
                <a:gd name="connsiteX0" fmla="*/ 0 w 6672349"/>
                <a:gd name="connsiteY0" fmla="*/ 0 h 3873801"/>
                <a:gd name="connsiteX1" fmla="*/ 3502430 w 6672349"/>
                <a:gd name="connsiteY1" fmla="*/ 2056015 h 3873801"/>
                <a:gd name="connsiteX2" fmla="*/ 6672349 w 6672349"/>
                <a:gd name="connsiteY2" fmla="*/ 3873731 h 3873801"/>
              </a:gdLst>
              <a:ahLst/>
              <a:cxnLst>
                <a:cxn ang="0">
                  <a:pos x="connsiteX0" y="connsiteY0"/>
                </a:cxn>
                <a:cxn ang="0">
                  <a:pos x="connsiteX1" y="connsiteY1"/>
                </a:cxn>
                <a:cxn ang="0">
                  <a:pos x="connsiteX2" y="connsiteY2"/>
                </a:cxn>
              </a:cxnLst>
              <a:rect l="l" t="t" r="r" b="b"/>
              <a:pathLst>
                <a:path w="6672349" h="3873801">
                  <a:moveTo>
                    <a:pt x="0" y="0"/>
                  </a:moveTo>
                  <a:cubicBezTo>
                    <a:pt x="1322649" y="1846"/>
                    <a:pt x="2761672" y="961505"/>
                    <a:pt x="3502430" y="2056015"/>
                  </a:cubicBezTo>
                  <a:cubicBezTo>
                    <a:pt x="4243188" y="3150525"/>
                    <a:pt x="5232400" y="3882042"/>
                    <a:pt x="6672349" y="3873731"/>
                  </a:cubicBezTo>
                </a:path>
              </a:pathLst>
            </a:custGeom>
            <a:ln w="88900"/>
            <a:effectLst>
              <a:outerShdw blurRad="50800" dist="38100" dir="2700000" algn="tl" rotWithShape="0">
                <a:srgbClr val="000000">
                  <a:alpha val="43000"/>
                </a:srgbClr>
              </a:outerShdw>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dirty="0">
                <a:solidFill>
                  <a:srgbClr val="262262"/>
                </a:solidFill>
              </a:endParaRPr>
            </a:p>
          </p:txBody>
        </p:sp>
        <p:sp>
          <p:nvSpPr>
            <p:cNvPr id="181305" name="TextBox 45"/>
            <p:cNvSpPr txBox="1">
              <a:spLocks noChangeArrowheads="1"/>
            </p:cNvSpPr>
            <p:nvPr/>
          </p:nvSpPr>
          <p:spPr bwMode="auto">
            <a:xfrm>
              <a:off x="295147" y="1507604"/>
              <a:ext cx="1066765" cy="49238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US" sz="1300" b="1" dirty="0">
                  <a:solidFill>
                    <a:srgbClr val="8CC646">
                      <a:lumMod val="75000"/>
                    </a:srgbClr>
                  </a:solidFill>
                </a:rPr>
                <a:t>Dollars Invested</a:t>
              </a:r>
            </a:p>
          </p:txBody>
        </p:sp>
      </p:grpSp>
      <p:cxnSp>
        <p:nvCxnSpPr>
          <p:cNvPr id="181264" name="Straight Arrow Connector 3"/>
          <p:cNvCxnSpPr>
            <a:cxnSpLocks noChangeShapeType="1"/>
          </p:cNvCxnSpPr>
          <p:nvPr/>
        </p:nvCxnSpPr>
        <p:spPr bwMode="auto">
          <a:xfrm flipV="1">
            <a:off x="1248473" y="1143000"/>
            <a:ext cx="0" cy="4551363"/>
          </a:xfrm>
          <a:prstGeom prst="straightConnector1">
            <a:avLst/>
          </a:prstGeom>
          <a:noFill/>
          <a:ln w="25400">
            <a:solidFill>
              <a:srgbClr val="9ACD72"/>
            </a:solidFill>
            <a:miter lim="800000"/>
            <a:headEnd/>
            <a:tailEnd type="arrow" w="lg" len="sm"/>
          </a:ln>
          <a:effectLst>
            <a:outerShdw blurRad="38100" dist="25400" dir="2700000" algn="tl" rotWithShape="0">
              <a:srgbClr val="000000">
                <a:alpha val="43000"/>
              </a:srgbClr>
            </a:outerShdw>
          </a:effectLst>
          <a:extLst>
            <a:ext uri="{909E8E84-426E-40DD-AFC4-6F175D3DCCD1}">
              <a14:hiddenFill xmlns:a14="http://schemas.microsoft.com/office/drawing/2010/main">
                <a:noFill/>
              </a14:hiddenFill>
            </a:ext>
          </a:extLst>
        </p:spPr>
      </p:cxnSp>
      <p:cxnSp>
        <p:nvCxnSpPr>
          <p:cNvPr id="181265" name="Straight Arrow Connector 29"/>
          <p:cNvCxnSpPr>
            <a:cxnSpLocks noChangeShapeType="1"/>
          </p:cNvCxnSpPr>
          <p:nvPr/>
        </p:nvCxnSpPr>
        <p:spPr bwMode="auto">
          <a:xfrm>
            <a:off x="1248473" y="5694363"/>
            <a:ext cx="7239000" cy="0"/>
          </a:xfrm>
          <a:prstGeom prst="straightConnector1">
            <a:avLst/>
          </a:prstGeom>
          <a:noFill/>
          <a:ln w="25400">
            <a:solidFill>
              <a:srgbClr val="9ACD72"/>
            </a:solidFill>
            <a:miter lim="800000"/>
            <a:headEnd/>
            <a:tailEnd type="arrow" w="lg" len="sm"/>
          </a:ln>
          <a:effectLst>
            <a:outerShdw blurRad="50800" dist="38100" dir="2700000" algn="tl" rotWithShape="0">
              <a:srgbClr val="000000">
                <a:alpha val="43000"/>
              </a:srgbClr>
            </a:outerShdw>
          </a:effectLst>
          <a:extLst>
            <a:ext uri="{909E8E84-426E-40DD-AFC4-6F175D3DCCD1}">
              <a14:hiddenFill xmlns:a14="http://schemas.microsoft.com/office/drawing/2010/main">
                <a:noFill/>
              </a14:hiddenFill>
            </a:ext>
          </a:extLst>
        </p:spPr>
      </p:cxnSp>
      <p:sp>
        <p:nvSpPr>
          <p:cNvPr id="226363" name="Rectangle 59"/>
          <p:cNvSpPr>
            <a:spLocks noGrp="1" noChangeArrowheads="1"/>
          </p:cNvSpPr>
          <p:nvPr>
            <p:ph type="title"/>
          </p:nvPr>
        </p:nvSpPr>
        <p:spPr/>
        <p:txBody>
          <a:bodyPr/>
          <a:lstStyle/>
          <a:p>
            <a:pPr>
              <a:defRPr/>
            </a:pPr>
            <a:r>
              <a:rPr lang="en-US" b="1" dirty="0" smtClean="0">
                <a:latin typeface="Arial" charset="0"/>
                <a:cs typeface="+mj-cs"/>
              </a:rPr>
              <a:t>Market Adoption Curve</a:t>
            </a:r>
            <a:endParaRPr lang="en-US" b="1" dirty="0">
              <a:latin typeface="Arial" charset="0"/>
              <a:cs typeface="+mj-cs"/>
            </a:endParaRPr>
          </a:p>
        </p:txBody>
      </p:sp>
      <p:grpSp>
        <p:nvGrpSpPr>
          <p:cNvPr id="16" name="Group 15"/>
          <p:cNvGrpSpPr/>
          <p:nvPr/>
        </p:nvGrpSpPr>
        <p:grpSpPr>
          <a:xfrm>
            <a:off x="1249718" y="1520825"/>
            <a:ext cx="7791450" cy="4073523"/>
            <a:chOff x="1249718" y="1520825"/>
            <a:chExt cx="7791450" cy="4073523"/>
          </a:xfrm>
        </p:grpSpPr>
        <p:grpSp>
          <p:nvGrpSpPr>
            <p:cNvPr id="2" name="Group 138"/>
            <p:cNvGrpSpPr>
              <a:grpSpLocks/>
            </p:cNvGrpSpPr>
            <p:nvPr/>
          </p:nvGrpSpPr>
          <p:grpSpPr bwMode="auto">
            <a:xfrm>
              <a:off x="1249718" y="2493963"/>
              <a:ext cx="7608887" cy="3100385"/>
              <a:chOff x="852" y="1741"/>
              <a:chExt cx="4793" cy="1953"/>
            </a:xfrm>
          </p:grpSpPr>
          <p:sp>
            <p:nvSpPr>
              <p:cNvPr id="181310" name="Freeform 36"/>
              <p:cNvSpPr>
                <a:spLocks/>
              </p:cNvSpPr>
              <p:nvPr/>
            </p:nvSpPr>
            <p:spPr bwMode="auto">
              <a:xfrm>
                <a:off x="852" y="1903"/>
                <a:ext cx="4210" cy="1791"/>
              </a:xfrm>
              <a:custGeom>
                <a:avLst/>
                <a:gdLst>
                  <a:gd name="T0" fmla="*/ 0 w 6683433"/>
                  <a:gd name="T1" fmla="*/ 0 h 2842954"/>
                  <a:gd name="T2" fmla="*/ 0 w 6683433"/>
                  <a:gd name="T3" fmla="*/ 0 h 2842954"/>
                  <a:gd name="T4" fmla="*/ 0 w 6683433"/>
                  <a:gd name="T5" fmla="*/ 0 h 2842954"/>
                  <a:gd name="T6" fmla="*/ 0 60000 65536"/>
                  <a:gd name="T7" fmla="*/ 0 60000 65536"/>
                  <a:gd name="T8" fmla="*/ 0 60000 65536"/>
                </a:gdLst>
                <a:ahLst/>
                <a:cxnLst>
                  <a:cxn ang="T6">
                    <a:pos x="T0" y="T1"/>
                  </a:cxn>
                  <a:cxn ang="T7">
                    <a:pos x="T2" y="T3"/>
                  </a:cxn>
                  <a:cxn ang="T8">
                    <a:pos x="T4" y="T5"/>
                  </a:cxn>
                </a:cxnLst>
                <a:rect l="0" t="0" r="r" b="b"/>
                <a:pathLst>
                  <a:path w="6683433" h="2842954">
                    <a:moveTo>
                      <a:pt x="0" y="2842954"/>
                    </a:moveTo>
                    <a:cubicBezTo>
                      <a:pt x="1649616" y="2839258"/>
                      <a:pt x="3047999" y="2657304"/>
                      <a:pt x="4106487" y="1795551"/>
                    </a:cubicBezTo>
                    <a:cubicBezTo>
                      <a:pt x="5164975" y="933798"/>
                      <a:pt x="5675745" y="2770"/>
                      <a:pt x="6683433" y="0"/>
                    </a:cubicBezTo>
                  </a:path>
                </a:pathLst>
              </a:custGeom>
              <a:noFill/>
              <a:ln w="57150" cap="flat" cmpd="sng">
                <a:solidFill>
                  <a:srgbClr val="808080"/>
                </a:solidFill>
                <a:prstDash val="solid"/>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dirty="0">
                  <a:solidFill>
                    <a:srgbClr val="262262"/>
                  </a:solidFill>
                </a:endParaRPr>
              </a:p>
            </p:txBody>
          </p:sp>
          <p:sp>
            <p:nvSpPr>
              <p:cNvPr id="181311" name="TextBox 45"/>
              <p:cNvSpPr txBox="1">
                <a:spLocks noChangeArrowheads="1"/>
              </p:cNvSpPr>
              <p:nvPr/>
            </p:nvSpPr>
            <p:spPr bwMode="auto">
              <a:xfrm>
                <a:off x="5036" y="1741"/>
                <a:ext cx="60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200" b="1" dirty="0">
                    <a:solidFill>
                      <a:srgbClr val="808080"/>
                    </a:solidFill>
                  </a:rPr>
                  <a:t>Natural Baseline</a:t>
                </a:r>
              </a:p>
            </p:txBody>
          </p:sp>
        </p:grpSp>
        <p:grpSp>
          <p:nvGrpSpPr>
            <p:cNvPr id="3" name="Group 2"/>
            <p:cNvGrpSpPr/>
            <p:nvPr/>
          </p:nvGrpSpPr>
          <p:grpSpPr>
            <a:xfrm>
              <a:off x="1249719" y="1520825"/>
              <a:ext cx="7791449" cy="4022724"/>
              <a:chOff x="1249719" y="1520825"/>
              <a:chExt cx="7791449" cy="4022724"/>
            </a:xfrm>
          </p:grpSpPr>
          <p:sp>
            <p:nvSpPr>
              <p:cNvPr id="181273" name="Freeform 32"/>
              <p:cNvSpPr>
                <a:spLocks/>
              </p:cNvSpPr>
              <p:nvPr/>
            </p:nvSpPr>
            <p:spPr bwMode="auto">
              <a:xfrm>
                <a:off x="1249719" y="1743075"/>
                <a:ext cx="6716713" cy="3800474"/>
              </a:xfrm>
              <a:custGeom>
                <a:avLst/>
                <a:gdLst>
                  <a:gd name="T0" fmla="*/ 0 w 6716683"/>
                  <a:gd name="T1" fmla="*/ 0 h 3862648"/>
                  <a:gd name="T2" fmla="*/ 0 w 6716683"/>
                  <a:gd name="T3" fmla="*/ 0 h 3862648"/>
                  <a:gd name="T4" fmla="*/ 0 w 6716683"/>
                  <a:gd name="T5" fmla="*/ 0 h 3862648"/>
                  <a:gd name="T6" fmla="*/ 0 60000 65536"/>
                  <a:gd name="T7" fmla="*/ 0 60000 65536"/>
                  <a:gd name="T8" fmla="*/ 0 60000 65536"/>
                </a:gdLst>
                <a:ahLst/>
                <a:cxnLst>
                  <a:cxn ang="T6">
                    <a:pos x="T0" y="T1"/>
                  </a:cxn>
                  <a:cxn ang="T7">
                    <a:pos x="T2" y="T3"/>
                  </a:cxn>
                  <a:cxn ang="T8">
                    <a:pos x="T4" y="T5"/>
                  </a:cxn>
                </a:cxnLst>
                <a:rect l="0" t="0" r="r" b="b"/>
                <a:pathLst>
                  <a:path w="6716683" h="3862648">
                    <a:moveTo>
                      <a:pt x="0" y="3862648"/>
                    </a:moveTo>
                    <a:cubicBezTo>
                      <a:pt x="1649616" y="3858952"/>
                      <a:pt x="2549237" y="2976881"/>
                      <a:pt x="3230881" y="1939637"/>
                    </a:cubicBezTo>
                    <a:cubicBezTo>
                      <a:pt x="3912525" y="902393"/>
                      <a:pt x="5276734" y="8311"/>
                      <a:pt x="6716683" y="0"/>
                    </a:cubicBezTo>
                  </a:path>
                </a:pathLst>
              </a:custGeom>
              <a:noFill/>
              <a:ln w="101600" cap="flat" cmpd="sng">
                <a:solidFill>
                  <a:srgbClr val="24420E"/>
                </a:solidFill>
                <a:prstDash val="solid"/>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dirty="0">
                  <a:solidFill>
                    <a:srgbClr val="262262"/>
                  </a:solidFill>
                </a:endParaRPr>
              </a:p>
            </p:txBody>
          </p:sp>
          <p:sp>
            <p:nvSpPr>
              <p:cNvPr id="181269" name="TextBox 45"/>
              <p:cNvSpPr txBox="1">
                <a:spLocks noChangeArrowheads="1"/>
              </p:cNvSpPr>
              <p:nvPr/>
            </p:nvSpPr>
            <p:spPr bwMode="auto">
              <a:xfrm>
                <a:off x="7996593" y="1520825"/>
                <a:ext cx="10445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200" b="1" dirty="0">
                    <a:solidFill>
                      <a:srgbClr val="24420E"/>
                    </a:solidFill>
                  </a:rPr>
                  <a:t>Codes &amp; Standards</a:t>
                </a:r>
              </a:p>
            </p:txBody>
          </p:sp>
          <p:grpSp>
            <p:nvGrpSpPr>
              <p:cNvPr id="6" name="Group 54"/>
              <p:cNvGrpSpPr/>
              <p:nvPr/>
            </p:nvGrpSpPr>
            <p:grpSpPr>
              <a:xfrm>
                <a:off x="7782654" y="1592408"/>
                <a:ext cx="288742" cy="288742"/>
                <a:chOff x="7414164" y="1797124"/>
                <a:chExt cx="288742" cy="288742"/>
              </a:xfrm>
            </p:grpSpPr>
            <p:sp>
              <p:nvSpPr>
                <p:cNvPr id="56" name="Oval 55"/>
                <p:cNvSpPr/>
                <p:nvPr/>
              </p:nvSpPr>
              <p:spPr>
                <a:xfrm>
                  <a:off x="7414164" y="1797124"/>
                  <a:ext cx="288742" cy="288742"/>
                </a:xfrm>
                <a:prstGeom prst="ellipse">
                  <a:avLst/>
                </a:prstGeom>
                <a:solidFill>
                  <a:schemeClr val="bg2">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0083CA"/>
                    </a:solidFill>
                  </a:endParaRPr>
                </a:p>
              </p:txBody>
            </p:sp>
            <p:grpSp>
              <p:nvGrpSpPr>
                <p:cNvPr id="8" name="Group 28"/>
                <p:cNvGrpSpPr/>
                <p:nvPr/>
              </p:nvGrpSpPr>
              <p:grpSpPr>
                <a:xfrm>
                  <a:off x="7492842" y="1849595"/>
                  <a:ext cx="129596" cy="153271"/>
                  <a:chOff x="7469233" y="1821683"/>
                  <a:chExt cx="176814" cy="209114"/>
                </a:xfrm>
                <a:solidFill>
                  <a:schemeClr val="bg2"/>
                </a:solidFill>
              </p:grpSpPr>
              <p:sp>
                <p:nvSpPr>
                  <p:cNvPr id="58" name="Rectangle 41"/>
                  <p:cNvSpPr>
                    <a:spLocks noChangeArrowheads="1"/>
                  </p:cNvSpPr>
                  <p:nvPr/>
                </p:nvSpPr>
                <p:spPr bwMode="auto">
                  <a:xfrm>
                    <a:off x="7469233" y="1906286"/>
                    <a:ext cx="176814" cy="124511"/>
                  </a:xfrm>
                  <a:prstGeom prst="rect">
                    <a:avLst/>
                  </a:prstGeom>
                  <a:grpFill/>
                  <a:ln w="9525">
                    <a:noFill/>
                    <a:miter lim="800000"/>
                    <a:headEnd/>
                    <a:tailEnd/>
                  </a:ln>
                </p:spPr>
                <p:txBody>
                  <a:bodyPr anchor="ctr">
                    <a:prstTxWarp prst="textNoShape">
                      <a:avLst/>
                    </a:prstTxWarp>
                  </a:bodyPr>
                  <a:lstStyle/>
                  <a:p>
                    <a:pPr algn="ctr"/>
                    <a:endParaRPr lang="en-US" sz="1200" dirty="0">
                      <a:solidFill>
                        <a:srgbClr val="FFFFFF"/>
                      </a:solidFill>
                    </a:endParaRPr>
                  </a:p>
                </p:txBody>
              </p:sp>
              <p:sp>
                <p:nvSpPr>
                  <p:cNvPr id="59" name="Block Arc 42"/>
                  <p:cNvSpPr>
                    <a:spLocks/>
                  </p:cNvSpPr>
                  <p:nvPr/>
                </p:nvSpPr>
                <p:spPr bwMode="auto">
                  <a:xfrm>
                    <a:off x="7469233" y="1821683"/>
                    <a:ext cx="176814" cy="172399"/>
                  </a:xfrm>
                  <a:custGeom>
                    <a:avLst/>
                    <a:gdLst>
                      <a:gd name="T0" fmla="*/ 0 w 176111"/>
                      <a:gd name="T1" fmla="*/ 85725 h 171450"/>
                      <a:gd name="T2" fmla="*/ 46238 w 176111"/>
                      <a:gd name="T3" fmla="*/ 10284 h 171450"/>
                      <a:gd name="T4" fmla="*/ 133820 w 176111"/>
                      <a:gd name="T5" fmla="*/ 12487 h 171450"/>
                      <a:gd name="T6" fmla="*/ 175985 w 176111"/>
                      <a:gd name="T7" fmla="*/ 90333 h 171450"/>
                      <a:gd name="T8" fmla="*/ 138600 w 176111"/>
                      <a:gd name="T9" fmla="*/ 88373 h 171450"/>
                      <a:gd name="T10" fmla="*/ 113975 w 176111"/>
                      <a:gd name="T11" fmla="*/ 44244 h 171450"/>
                      <a:gd name="T12" fmla="*/ 64392 w 176111"/>
                      <a:gd name="T13" fmla="*/ 43035 h 171450"/>
                      <a:gd name="T14" fmla="*/ 37435 w 176111"/>
                      <a:gd name="T15" fmla="*/ 85725 h 171450"/>
                      <a:gd name="T16" fmla="*/ 0 w 176111"/>
                      <a:gd name="T17" fmla="*/ 85725 h 171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6111"/>
                      <a:gd name="T28" fmla="*/ 0 h 171450"/>
                      <a:gd name="T29" fmla="*/ 176111 w 176111"/>
                      <a:gd name="T30" fmla="*/ 171450 h 171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6111" h="171450">
                        <a:moveTo>
                          <a:pt x="0" y="85725"/>
                        </a:moveTo>
                        <a:cubicBezTo>
                          <a:pt x="0" y="54216"/>
                          <a:pt x="17755" y="25247"/>
                          <a:pt x="46238" y="10284"/>
                        </a:cubicBezTo>
                        <a:cubicBezTo>
                          <a:pt x="73762" y="-4176"/>
                          <a:pt x="107099" y="-3337"/>
                          <a:pt x="133820" y="12487"/>
                        </a:cubicBezTo>
                        <a:cubicBezTo>
                          <a:pt x="161528" y="28896"/>
                          <a:pt x="177728" y="58805"/>
                          <a:pt x="175985" y="90333"/>
                        </a:cubicBezTo>
                        <a:lnTo>
                          <a:pt x="138600" y="88373"/>
                        </a:lnTo>
                        <a:cubicBezTo>
                          <a:pt x="139632" y="70439"/>
                          <a:pt x="130147" y="53441"/>
                          <a:pt x="113975" y="44244"/>
                        </a:cubicBezTo>
                        <a:cubicBezTo>
                          <a:pt x="98801" y="35615"/>
                          <a:pt x="80009" y="35157"/>
                          <a:pt x="64392" y="43035"/>
                        </a:cubicBezTo>
                        <a:cubicBezTo>
                          <a:pt x="47809" y="51401"/>
                          <a:pt x="37435" y="67829"/>
                          <a:pt x="37435" y="85725"/>
                        </a:cubicBezTo>
                        <a:lnTo>
                          <a:pt x="0" y="85725"/>
                        </a:lnTo>
                        <a:close/>
                      </a:path>
                    </a:pathLst>
                  </a:custGeom>
                  <a:grpFill/>
                  <a:ln w="9525" cap="flat" cmpd="sng">
                    <a:noFill/>
                    <a:prstDash val="solid"/>
                    <a:round/>
                    <a:headEnd/>
                    <a:tailEnd/>
                  </a:ln>
                </p:spPr>
                <p:txBody>
                  <a:bodyPr anchor="ctr">
                    <a:prstTxWarp prst="textNoShape">
                      <a:avLst/>
                    </a:prstTxWarp>
                  </a:bodyPr>
                  <a:lstStyle/>
                  <a:p>
                    <a:endParaRPr lang="en-US" dirty="0">
                      <a:solidFill>
                        <a:srgbClr val="262262"/>
                      </a:solidFill>
                    </a:endParaRPr>
                  </a:p>
                </p:txBody>
              </p:sp>
            </p:grpSp>
          </p:grpSp>
        </p:grpSp>
      </p:grpSp>
      <p:grpSp>
        <p:nvGrpSpPr>
          <p:cNvPr id="9" name="Group 8"/>
          <p:cNvGrpSpPr/>
          <p:nvPr/>
        </p:nvGrpSpPr>
        <p:grpSpPr>
          <a:xfrm>
            <a:off x="1256749" y="5764485"/>
            <a:ext cx="6869299" cy="311368"/>
            <a:chOff x="1256749" y="5764485"/>
            <a:chExt cx="6869299" cy="311368"/>
          </a:xfrm>
        </p:grpSpPr>
        <p:grpSp>
          <p:nvGrpSpPr>
            <p:cNvPr id="5" name="Group 13"/>
            <p:cNvGrpSpPr/>
            <p:nvPr/>
          </p:nvGrpSpPr>
          <p:grpSpPr>
            <a:xfrm>
              <a:off x="1256749" y="5776870"/>
              <a:ext cx="5611110" cy="298983"/>
              <a:chOff x="1097644" y="6107070"/>
              <a:chExt cx="5611110" cy="298983"/>
            </a:xfrm>
          </p:grpSpPr>
          <p:sp>
            <p:nvSpPr>
              <p:cNvPr id="79" name="TextBox 78"/>
              <p:cNvSpPr txBox="1"/>
              <p:nvPr/>
            </p:nvSpPr>
            <p:spPr>
              <a:xfrm>
                <a:off x="3643655" y="6144443"/>
                <a:ext cx="1240553" cy="261610"/>
              </a:xfrm>
              <a:prstGeom prst="rect">
                <a:avLst/>
              </a:prstGeom>
              <a:noFill/>
            </p:spPr>
            <p:txBody>
              <a:bodyPr wrap="square" rtlCol="0">
                <a:spAutoFit/>
              </a:bodyPr>
              <a:lstStyle/>
              <a:p>
                <a:pPr algn="ctr">
                  <a:lnSpc>
                    <a:spcPct val="90000"/>
                  </a:lnSpc>
                </a:pPr>
                <a:r>
                  <a:rPr lang="en-US" sz="1200" b="1" dirty="0">
                    <a:solidFill>
                      <a:srgbClr val="FFFFFF"/>
                    </a:solidFill>
                  </a:rPr>
                  <a:t>Early Majority</a:t>
                </a:r>
              </a:p>
            </p:txBody>
          </p:sp>
          <p:sp>
            <p:nvSpPr>
              <p:cNvPr id="18" name="TextBox 17"/>
              <p:cNvSpPr txBox="1"/>
              <p:nvPr/>
            </p:nvSpPr>
            <p:spPr>
              <a:xfrm>
                <a:off x="4891088" y="6107070"/>
                <a:ext cx="1817666" cy="276999"/>
              </a:xfrm>
              <a:prstGeom prst="rect">
                <a:avLst/>
              </a:prstGeom>
              <a:noFill/>
            </p:spPr>
            <p:txBody>
              <a:bodyPr wrap="square" rtlCol="0">
                <a:spAutoFit/>
              </a:bodyPr>
              <a:lstStyle/>
              <a:p>
                <a:pPr algn="ctr"/>
                <a:r>
                  <a:rPr lang="en-US" sz="1200" b="1" dirty="0">
                    <a:solidFill>
                      <a:srgbClr val="FFFFFF"/>
                    </a:solidFill>
                  </a:rPr>
                  <a:t>Late Majority</a:t>
                </a:r>
              </a:p>
            </p:txBody>
          </p:sp>
          <p:sp>
            <p:nvSpPr>
              <p:cNvPr id="80" name="TextBox 79"/>
              <p:cNvSpPr txBox="1"/>
              <p:nvPr/>
            </p:nvSpPr>
            <p:spPr>
              <a:xfrm>
                <a:off x="1097644" y="6107070"/>
                <a:ext cx="2547600" cy="276999"/>
              </a:xfrm>
              <a:prstGeom prst="rect">
                <a:avLst/>
              </a:prstGeom>
              <a:noFill/>
            </p:spPr>
            <p:txBody>
              <a:bodyPr wrap="square" rtlCol="0">
                <a:spAutoFit/>
              </a:bodyPr>
              <a:lstStyle/>
              <a:p>
                <a:pPr algn="ctr"/>
                <a:r>
                  <a:rPr lang="en-US" sz="1200" b="1" dirty="0">
                    <a:solidFill>
                      <a:srgbClr val="FFFFFF"/>
                    </a:solidFill>
                  </a:rPr>
                  <a:t>Early Adopters</a:t>
                </a:r>
              </a:p>
            </p:txBody>
          </p:sp>
        </p:grpSp>
        <p:sp>
          <p:nvSpPr>
            <p:cNvPr id="12" name="TextBox 11"/>
            <p:cNvSpPr txBox="1"/>
            <p:nvPr/>
          </p:nvSpPr>
          <p:spPr>
            <a:xfrm>
              <a:off x="7248735" y="5764485"/>
              <a:ext cx="877313" cy="276999"/>
            </a:xfrm>
            <a:prstGeom prst="rect">
              <a:avLst/>
            </a:prstGeom>
            <a:noFill/>
          </p:spPr>
          <p:txBody>
            <a:bodyPr wrap="none" rtlCol="0">
              <a:spAutoFit/>
            </a:bodyPr>
            <a:lstStyle/>
            <a:p>
              <a:r>
                <a:rPr lang="en-US" sz="1200" b="1" dirty="0">
                  <a:solidFill>
                    <a:srgbClr val="FFFFFF"/>
                  </a:solidFill>
                </a:rPr>
                <a:t>Laggards</a:t>
              </a:r>
            </a:p>
          </p:txBody>
        </p:sp>
      </p:grpSp>
    </p:spTree>
    <p:extLst>
      <p:ext uri="{BB962C8B-B14F-4D97-AF65-F5344CB8AC3E}">
        <p14:creationId xmlns:p14="http://schemas.microsoft.com/office/powerpoint/2010/main" val="2871425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par>
                                <p:cTn id="8" presetID="22" presetClass="entr" presetSubtype="4"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down)">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6172202" y="1345234"/>
            <a:ext cx="2553499" cy="4979366"/>
          </a:xfrm>
          <a:prstGeom prst="rect">
            <a:avLst/>
          </a:prstGeom>
          <a:solidFill>
            <a:schemeClr val="accent1">
              <a:alpha val="16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FFFFFF"/>
              </a:solidFill>
            </a:endParaRPr>
          </a:p>
        </p:txBody>
      </p:sp>
      <p:sp>
        <p:nvSpPr>
          <p:cNvPr id="18" name="Rectangle 17"/>
          <p:cNvSpPr/>
          <p:nvPr/>
        </p:nvSpPr>
        <p:spPr>
          <a:xfrm>
            <a:off x="3303603" y="1345234"/>
            <a:ext cx="2553499" cy="4979366"/>
          </a:xfrm>
          <a:prstGeom prst="rect">
            <a:avLst/>
          </a:prstGeom>
          <a:solidFill>
            <a:schemeClr val="accent1">
              <a:alpha val="16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FFFF"/>
              </a:solidFill>
            </a:endParaRPr>
          </a:p>
        </p:txBody>
      </p:sp>
      <p:sp>
        <p:nvSpPr>
          <p:cNvPr id="17" name="Rectangle 16"/>
          <p:cNvSpPr/>
          <p:nvPr/>
        </p:nvSpPr>
        <p:spPr>
          <a:xfrm>
            <a:off x="457202" y="1345234"/>
            <a:ext cx="2553499" cy="4979366"/>
          </a:xfrm>
          <a:prstGeom prst="rect">
            <a:avLst/>
          </a:prstGeom>
          <a:solidFill>
            <a:schemeClr val="accent1">
              <a:alpha val="16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p:txBody>
          <a:bodyPr/>
          <a:lstStyle/>
          <a:p>
            <a:r>
              <a:rPr lang="en-US" b="1" dirty="0" smtClean="0"/>
              <a:t>How NEEA Works</a:t>
            </a:r>
            <a:endParaRPr lang="en-US" b="1" dirty="0"/>
          </a:p>
        </p:txBody>
      </p:sp>
      <p:cxnSp>
        <p:nvCxnSpPr>
          <p:cNvPr id="7" name="Straight Arrow Connector 6"/>
          <p:cNvCxnSpPr/>
          <p:nvPr/>
        </p:nvCxnSpPr>
        <p:spPr>
          <a:xfrm>
            <a:off x="457200" y="1295400"/>
            <a:ext cx="2553501" cy="1588"/>
          </a:xfrm>
          <a:prstGeom prst="straightConnector1">
            <a:avLst/>
          </a:prstGeom>
          <a:ln w="19050" cap="flat" cmpd="sng" algn="ctr">
            <a:solidFill>
              <a:schemeClr val="accent1"/>
            </a:solidFill>
            <a:prstDash val="sysDash"/>
            <a:round/>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sp>
        <p:nvSpPr>
          <p:cNvPr id="9" name="Title 1"/>
          <p:cNvSpPr txBox="1">
            <a:spLocks/>
          </p:cNvSpPr>
          <p:nvPr/>
        </p:nvSpPr>
        <p:spPr>
          <a:xfrm>
            <a:off x="457202" y="914400"/>
            <a:ext cx="2400298" cy="430834"/>
          </a:xfrm>
          <a:prstGeom prst="rect">
            <a:avLst/>
          </a:prstGeom>
        </p:spPr>
        <p:txBody>
          <a:bodyPr vert="horz" wrap="square" lIns="91440" tIns="45720" rIns="0" bIns="45720" rtlCol="0" anchor="ctr">
            <a:noAutofit/>
          </a:bodyPr>
          <a:lstStyle/>
          <a:p>
            <a:pPr defTabSz="457200">
              <a:defRPr/>
            </a:pPr>
            <a:r>
              <a:rPr lang="en-US" sz="1400" b="1" dirty="0">
                <a:solidFill>
                  <a:srgbClr val="262262"/>
                </a:solidFill>
              </a:rPr>
              <a:t>IDENTIFY BARRIER</a:t>
            </a:r>
          </a:p>
        </p:txBody>
      </p:sp>
      <p:cxnSp>
        <p:nvCxnSpPr>
          <p:cNvPr id="10" name="Straight Arrow Connector 9"/>
          <p:cNvCxnSpPr/>
          <p:nvPr/>
        </p:nvCxnSpPr>
        <p:spPr>
          <a:xfrm>
            <a:off x="3303601" y="1295400"/>
            <a:ext cx="2553501" cy="1588"/>
          </a:xfrm>
          <a:prstGeom prst="straightConnector1">
            <a:avLst/>
          </a:prstGeom>
          <a:ln w="19050" cap="flat" cmpd="sng" algn="ctr">
            <a:solidFill>
              <a:schemeClr val="accent1"/>
            </a:solidFill>
            <a:prstDash val="sysDash"/>
            <a:round/>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sp>
        <p:nvSpPr>
          <p:cNvPr id="11" name="Title 1"/>
          <p:cNvSpPr txBox="1">
            <a:spLocks/>
          </p:cNvSpPr>
          <p:nvPr/>
        </p:nvSpPr>
        <p:spPr>
          <a:xfrm>
            <a:off x="3303603" y="914400"/>
            <a:ext cx="2538398" cy="430834"/>
          </a:xfrm>
          <a:prstGeom prst="rect">
            <a:avLst/>
          </a:prstGeom>
        </p:spPr>
        <p:txBody>
          <a:bodyPr vert="horz" wrap="square" lIns="91440" tIns="45720" rIns="0" bIns="45720" rtlCol="0" anchor="ctr">
            <a:normAutofit/>
          </a:bodyPr>
          <a:lstStyle/>
          <a:p>
            <a:pPr defTabSz="457200">
              <a:defRPr/>
            </a:pPr>
            <a:r>
              <a:rPr lang="en-US" sz="1400" b="1" dirty="0">
                <a:solidFill>
                  <a:srgbClr val="262262"/>
                </a:solidFill>
              </a:rPr>
              <a:t>MARKET INTERVENTION</a:t>
            </a:r>
          </a:p>
        </p:txBody>
      </p:sp>
      <p:cxnSp>
        <p:nvCxnSpPr>
          <p:cNvPr id="12" name="Straight Arrow Connector 11"/>
          <p:cNvCxnSpPr/>
          <p:nvPr/>
        </p:nvCxnSpPr>
        <p:spPr>
          <a:xfrm>
            <a:off x="6172200" y="1295400"/>
            <a:ext cx="2553501" cy="1588"/>
          </a:xfrm>
          <a:prstGeom prst="straightConnector1">
            <a:avLst/>
          </a:prstGeom>
          <a:ln w="19050" cap="flat" cmpd="sng" algn="ctr">
            <a:solidFill>
              <a:schemeClr val="accent1"/>
            </a:solidFill>
            <a:prstDash val="sysDash"/>
            <a:round/>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sp>
        <p:nvSpPr>
          <p:cNvPr id="13" name="Title 1"/>
          <p:cNvSpPr txBox="1">
            <a:spLocks/>
          </p:cNvSpPr>
          <p:nvPr/>
        </p:nvSpPr>
        <p:spPr>
          <a:xfrm>
            <a:off x="6172202" y="914399"/>
            <a:ext cx="2495548" cy="440267"/>
          </a:xfrm>
          <a:prstGeom prst="rect">
            <a:avLst/>
          </a:prstGeom>
        </p:spPr>
        <p:txBody>
          <a:bodyPr vert="horz" wrap="square" lIns="91440" tIns="45720" rIns="0" bIns="45720" rtlCol="0" anchor="ctr">
            <a:noAutofit/>
          </a:bodyPr>
          <a:lstStyle/>
          <a:p>
            <a:pPr defTabSz="457200">
              <a:defRPr/>
            </a:pPr>
            <a:r>
              <a:rPr lang="en-US" sz="1400" b="1" dirty="0">
                <a:solidFill>
                  <a:srgbClr val="262262"/>
                </a:solidFill>
              </a:rPr>
              <a:t>MARKET TRANSFORMED</a:t>
            </a:r>
          </a:p>
        </p:txBody>
      </p:sp>
      <p:sp>
        <p:nvSpPr>
          <p:cNvPr id="23" name="Content Placeholder 3"/>
          <p:cNvSpPr>
            <a:spLocks/>
          </p:cNvSpPr>
          <p:nvPr/>
        </p:nvSpPr>
        <p:spPr bwMode="auto">
          <a:xfrm>
            <a:off x="564363" y="3599460"/>
            <a:ext cx="2446338" cy="5364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457200">
              <a:spcBef>
                <a:spcPct val="20000"/>
              </a:spcBef>
            </a:pPr>
            <a:r>
              <a:rPr lang="en-US" dirty="0">
                <a:solidFill>
                  <a:srgbClr val="262262"/>
                </a:solidFill>
              </a:rPr>
              <a:t>NEEA identifies barriers that impede market adoption of energy-efficient products, services and practices.</a:t>
            </a:r>
          </a:p>
        </p:txBody>
      </p:sp>
      <p:sp>
        <p:nvSpPr>
          <p:cNvPr id="26" name="Content Placeholder 3"/>
          <p:cNvSpPr>
            <a:spLocks/>
          </p:cNvSpPr>
          <p:nvPr/>
        </p:nvSpPr>
        <p:spPr bwMode="auto">
          <a:xfrm>
            <a:off x="3493829" y="3599460"/>
            <a:ext cx="2446338" cy="5364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457200">
              <a:spcBef>
                <a:spcPct val="20000"/>
              </a:spcBef>
            </a:pPr>
            <a:r>
              <a:rPr lang="en-US" dirty="0">
                <a:solidFill>
                  <a:srgbClr val="262262"/>
                </a:solidFill>
              </a:rPr>
              <a:t>NEEA strategically intervenes to remove market barriers in collaboration with our partners.</a:t>
            </a:r>
          </a:p>
        </p:txBody>
      </p:sp>
      <p:sp>
        <p:nvSpPr>
          <p:cNvPr id="29" name="Content Placeholder 3"/>
          <p:cNvSpPr>
            <a:spLocks/>
          </p:cNvSpPr>
          <p:nvPr/>
        </p:nvSpPr>
        <p:spPr bwMode="auto">
          <a:xfrm>
            <a:off x="6321696" y="3599460"/>
            <a:ext cx="2263504" cy="1505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457200">
              <a:spcBef>
                <a:spcPct val="20000"/>
              </a:spcBef>
            </a:pPr>
            <a:r>
              <a:rPr lang="en-US" dirty="0">
                <a:solidFill>
                  <a:srgbClr val="262262"/>
                </a:solidFill>
              </a:rPr>
              <a:t>The market is transformed and continues to accelerate without further intervention.</a:t>
            </a:r>
            <a:endParaRPr lang="en-US" dirty="0">
              <a:solidFill>
                <a:srgbClr val="0083CA"/>
              </a:solidFill>
            </a:endParaRPr>
          </a:p>
        </p:txBody>
      </p:sp>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8799" y="1694718"/>
            <a:ext cx="1712983" cy="1712983"/>
          </a:xfrm>
          <a:prstGeom prst="rect">
            <a:avLst/>
          </a:prstGeom>
        </p:spPr>
      </p:pic>
      <p:pic>
        <p:nvPicPr>
          <p:cNvPr id="28" name="Picture 2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94873" y="1697985"/>
            <a:ext cx="1892300" cy="1727200"/>
          </a:xfrm>
          <a:prstGeom prst="rect">
            <a:avLst/>
          </a:prstGeom>
        </p:spPr>
      </p:pic>
      <p:pic>
        <p:nvPicPr>
          <p:cNvPr id="39" name="Picture 38"/>
          <p:cNvPicPr>
            <a:picLocks noChangeAspect="1"/>
          </p:cNvPicPr>
          <p:nvPr/>
        </p:nvPicPr>
        <p:blipFill>
          <a:blip r:embed="rId5" cstate="print">
            <a:extLst>
              <a:ext uri="{28A0092B-C50C-407E-A947-70E740481C1C}">
                <a14:useLocalDpi xmlns:a14="http://schemas.microsoft.com/office/drawing/2010/main" val="0"/>
              </a:ext>
            </a:extLst>
          </a:blip>
          <a:srcRect l="2872" t="3718" r="2872" b="3718"/>
          <a:stretch>
            <a:fillRect/>
          </a:stretch>
        </p:blipFill>
        <p:spPr>
          <a:xfrm>
            <a:off x="6446630" y="1813518"/>
            <a:ext cx="1998660" cy="1516464"/>
          </a:xfrm>
          <a:prstGeom prst="rect">
            <a:avLst/>
          </a:prstGeom>
        </p:spPr>
      </p:pic>
    </p:spTree>
    <p:extLst>
      <p:ext uri="{BB962C8B-B14F-4D97-AF65-F5344CB8AC3E}">
        <p14:creationId xmlns:p14="http://schemas.microsoft.com/office/powerpoint/2010/main" val="2802921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Group 43"/>
          <p:cNvGrpSpPr/>
          <p:nvPr/>
        </p:nvGrpSpPr>
        <p:grpSpPr>
          <a:xfrm>
            <a:off x="3253310" y="1045025"/>
            <a:ext cx="2603792" cy="5412031"/>
            <a:chOff x="3253310" y="1045025"/>
            <a:chExt cx="2603792" cy="5412031"/>
          </a:xfrm>
        </p:grpSpPr>
        <p:pic>
          <p:nvPicPr>
            <p:cNvPr id="43" name="Picture 42" descr="121003_CE_story_REV2.pd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04117" y="1471083"/>
              <a:ext cx="2501900" cy="4914900"/>
            </a:xfrm>
            <a:prstGeom prst="rect">
              <a:avLst/>
            </a:prstGeom>
          </p:spPr>
        </p:pic>
        <p:cxnSp>
          <p:nvCxnSpPr>
            <p:cNvPr id="10" name="Straight Arrow Connector 9"/>
            <p:cNvCxnSpPr/>
            <p:nvPr/>
          </p:nvCxnSpPr>
          <p:spPr>
            <a:xfrm>
              <a:off x="3303601" y="1426025"/>
              <a:ext cx="2553501" cy="1588"/>
            </a:xfrm>
            <a:prstGeom prst="straightConnector1">
              <a:avLst/>
            </a:prstGeom>
            <a:ln w="19050" cap="flat" cmpd="sng" algn="ctr">
              <a:solidFill>
                <a:schemeClr val="accent1"/>
              </a:solidFill>
              <a:prstDash val="sysDash"/>
              <a:round/>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sp>
          <p:nvSpPr>
            <p:cNvPr id="11" name="Title 1"/>
            <p:cNvSpPr txBox="1">
              <a:spLocks/>
            </p:cNvSpPr>
            <p:nvPr/>
          </p:nvSpPr>
          <p:spPr>
            <a:xfrm>
              <a:off x="3253310" y="1045025"/>
              <a:ext cx="2553499" cy="430834"/>
            </a:xfrm>
            <a:prstGeom prst="rect">
              <a:avLst/>
            </a:prstGeom>
          </p:spPr>
          <p:txBody>
            <a:bodyPr vert="horz" wrap="square" lIns="91440" tIns="45720" rIns="0" bIns="45720" rtlCol="0" anchor="ctr">
              <a:normAutofit/>
            </a:bodyPr>
            <a:lstStyle/>
            <a:p>
              <a:pPr defTabSz="457200">
                <a:spcBef>
                  <a:spcPct val="0"/>
                </a:spcBef>
                <a:defRPr/>
              </a:pPr>
              <a:r>
                <a:rPr lang="en-US" sz="1400" b="1" dirty="0">
                  <a:solidFill>
                    <a:srgbClr val="262262"/>
                  </a:solidFill>
                  <a:ea typeface="ＭＳ Ｐゴシック" charset="0"/>
                </a:rPr>
                <a:t>MARKET INTERVENTION</a:t>
              </a:r>
            </a:p>
          </p:txBody>
        </p:sp>
        <p:sp>
          <p:nvSpPr>
            <p:cNvPr id="56" name="Title 1"/>
            <p:cNvSpPr txBox="1">
              <a:spLocks/>
            </p:cNvSpPr>
            <p:nvPr/>
          </p:nvSpPr>
          <p:spPr>
            <a:xfrm rot="16200000">
              <a:off x="1003458" y="3405021"/>
              <a:ext cx="5354771" cy="749300"/>
            </a:xfrm>
            <a:prstGeom prst="rect">
              <a:avLst/>
            </a:prstGeom>
          </p:spPr>
          <p:txBody>
            <a:bodyPr vert="horz" wrap="square" lIns="91440" tIns="45720" rIns="0" bIns="45720" rtlCol="0" anchor="ctr">
              <a:normAutofit/>
            </a:bodyPr>
            <a:lstStyle/>
            <a:p>
              <a:pPr defTabSz="457200">
                <a:spcBef>
                  <a:spcPct val="0"/>
                </a:spcBef>
                <a:defRPr/>
              </a:pPr>
              <a:r>
                <a:rPr lang="en-US" sz="3600" b="1" dirty="0">
                  <a:solidFill>
                    <a:srgbClr val="24420E">
                      <a:lumMod val="75000"/>
                      <a:lumOff val="25000"/>
                    </a:srgbClr>
                  </a:solidFill>
                  <a:ea typeface="ＭＳ Ｐゴシック" charset="0"/>
                </a:rPr>
                <a:t>CLARITY</a:t>
              </a:r>
            </a:p>
          </p:txBody>
        </p:sp>
      </p:grpSp>
      <p:grpSp>
        <p:nvGrpSpPr>
          <p:cNvPr id="4" name="Group 39"/>
          <p:cNvGrpSpPr/>
          <p:nvPr/>
        </p:nvGrpSpPr>
        <p:grpSpPr>
          <a:xfrm>
            <a:off x="457200" y="1045025"/>
            <a:ext cx="2553501" cy="430834"/>
            <a:chOff x="457200" y="914400"/>
            <a:chExt cx="2553501" cy="430834"/>
          </a:xfrm>
        </p:grpSpPr>
        <p:cxnSp>
          <p:nvCxnSpPr>
            <p:cNvPr id="7" name="Straight Arrow Connector 6"/>
            <p:cNvCxnSpPr/>
            <p:nvPr/>
          </p:nvCxnSpPr>
          <p:spPr>
            <a:xfrm>
              <a:off x="457200" y="1295400"/>
              <a:ext cx="2553501" cy="1588"/>
            </a:xfrm>
            <a:prstGeom prst="straightConnector1">
              <a:avLst/>
            </a:prstGeom>
            <a:ln w="19050" cap="flat" cmpd="sng" algn="ctr">
              <a:solidFill>
                <a:schemeClr val="accent1"/>
              </a:solidFill>
              <a:prstDash val="sysDash"/>
              <a:round/>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sp>
          <p:nvSpPr>
            <p:cNvPr id="9" name="Title 1"/>
            <p:cNvSpPr txBox="1">
              <a:spLocks/>
            </p:cNvSpPr>
            <p:nvPr/>
          </p:nvSpPr>
          <p:spPr>
            <a:xfrm>
              <a:off x="457202" y="914400"/>
              <a:ext cx="1818582" cy="430834"/>
            </a:xfrm>
            <a:prstGeom prst="rect">
              <a:avLst/>
            </a:prstGeom>
          </p:spPr>
          <p:txBody>
            <a:bodyPr vert="horz" wrap="square" lIns="91440" tIns="45720" rIns="0" bIns="45720" rtlCol="0" anchor="ctr">
              <a:noAutofit/>
            </a:bodyPr>
            <a:lstStyle/>
            <a:p>
              <a:pPr defTabSz="457200">
                <a:spcBef>
                  <a:spcPct val="0"/>
                </a:spcBef>
                <a:defRPr/>
              </a:pPr>
              <a:r>
                <a:rPr lang="en-US" sz="1400" b="1" dirty="0">
                  <a:solidFill>
                    <a:srgbClr val="262262"/>
                  </a:solidFill>
                  <a:ea typeface="ＭＳ Ｐゴシック" charset="0"/>
                </a:rPr>
                <a:t>IDENTIFY BARRIER</a:t>
              </a:r>
            </a:p>
          </p:txBody>
        </p:sp>
      </p:grpSp>
      <p:grpSp>
        <p:nvGrpSpPr>
          <p:cNvPr id="5" name="Group 38"/>
          <p:cNvGrpSpPr/>
          <p:nvPr/>
        </p:nvGrpSpPr>
        <p:grpSpPr>
          <a:xfrm>
            <a:off x="457202" y="1102284"/>
            <a:ext cx="2553499" cy="5354771"/>
            <a:chOff x="457202" y="1102284"/>
            <a:chExt cx="2553499" cy="5354771"/>
          </a:xfrm>
        </p:grpSpPr>
        <p:grpSp>
          <p:nvGrpSpPr>
            <p:cNvPr id="6" name="Group 27"/>
            <p:cNvGrpSpPr/>
            <p:nvPr/>
          </p:nvGrpSpPr>
          <p:grpSpPr>
            <a:xfrm>
              <a:off x="457202" y="1102284"/>
              <a:ext cx="2553499" cy="5354771"/>
              <a:chOff x="457202" y="971659"/>
              <a:chExt cx="2553499" cy="5354771"/>
            </a:xfrm>
          </p:grpSpPr>
          <p:sp>
            <p:nvSpPr>
              <p:cNvPr id="30" name="Title 1"/>
              <p:cNvSpPr txBox="1">
                <a:spLocks/>
              </p:cNvSpPr>
              <p:nvPr/>
            </p:nvSpPr>
            <p:spPr>
              <a:xfrm rot="16200000">
                <a:off x="-1837584" y="3274395"/>
                <a:ext cx="5354771" cy="749300"/>
              </a:xfrm>
              <a:prstGeom prst="rect">
                <a:avLst/>
              </a:prstGeom>
            </p:spPr>
            <p:txBody>
              <a:bodyPr vert="horz" wrap="square" lIns="91440" tIns="45720" rIns="0" bIns="45720" rtlCol="0" anchor="ctr">
                <a:normAutofit/>
              </a:bodyPr>
              <a:lstStyle/>
              <a:p>
                <a:pPr defTabSz="457200">
                  <a:spcBef>
                    <a:spcPct val="0"/>
                  </a:spcBef>
                  <a:defRPr/>
                </a:pPr>
                <a:r>
                  <a:rPr lang="en-US" sz="3600" b="1" dirty="0">
                    <a:solidFill>
                      <a:srgbClr val="24420E">
                        <a:lumMod val="25000"/>
                        <a:lumOff val="75000"/>
                      </a:srgbClr>
                    </a:solidFill>
                    <a:ea typeface="ＭＳ Ｐゴシック" charset="0"/>
                  </a:rPr>
                  <a:t>CONFUSION</a:t>
                </a:r>
              </a:p>
            </p:txBody>
          </p:sp>
          <p:grpSp>
            <p:nvGrpSpPr>
              <p:cNvPr id="8" name="Group 38"/>
              <p:cNvGrpSpPr/>
              <p:nvPr/>
            </p:nvGrpSpPr>
            <p:grpSpPr>
              <a:xfrm>
                <a:off x="457202" y="1345234"/>
                <a:ext cx="2553499" cy="4979366"/>
                <a:chOff x="457202" y="1345234"/>
                <a:chExt cx="2553499" cy="4979366"/>
              </a:xfrm>
            </p:grpSpPr>
            <p:pic>
              <p:nvPicPr>
                <p:cNvPr id="32" name="Picture 31" descr="flatpanel tv.png"/>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059599" y="2048491"/>
                  <a:ext cx="1657160" cy="1882242"/>
                </a:xfrm>
                <a:prstGeom prst="rect">
                  <a:avLst/>
                </a:prstGeom>
              </p:spPr>
            </p:pic>
            <p:sp>
              <p:nvSpPr>
                <p:cNvPr id="33" name="Rectangle 32"/>
                <p:cNvSpPr/>
                <p:nvPr/>
              </p:nvSpPr>
              <p:spPr>
                <a:xfrm>
                  <a:off x="457202" y="1345234"/>
                  <a:ext cx="2553499" cy="4979366"/>
                </a:xfrm>
                <a:prstGeom prst="rect">
                  <a:avLst/>
                </a:prstGeom>
                <a:solidFill>
                  <a:schemeClr val="accent1">
                    <a:alpha val="16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base">
                    <a:spcBef>
                      <a:spcPct val="0"/>
                    </a:spcBef>
                    <a:spcAft>
                      <a:spcPct val="0"/>
                    </a:spcAft>
                  </a:pPr>
                  <a:endParaRPr lang="en-US" sz="2400">
                    <a:solidFill>
                      <a:srgbClr val="FFFFFF"/>
                    </a:solidFill>
                  </a:endParaRPr>
                </a:p>
              </p:txBody>
            </p:sp>
            <p:pic>
              <p:nvPicPr>
                <p:cNvPr id="34" name="Picture 33" descr="CE_TV_story_bits.pdf"/>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8820" y="1580100"/>
                  <a:ext cx="1117600" cy="1041400"/>
                </a:xfrm>
                <a:prstGeom prst="rect">
                  <a:avLst/>
                </a:prstGeom>
              </p:spPr>
            </p:pic>
            <p:pic>
              <p:nvPicPr>
                <p:cNvPr id="36" name="Picture 35" descr="CE_TV_story_bits.pdf"/>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93167" y="3012911"/>
                  <a:ext cx="1516288" cy="3020350"/>
                </a:xfrm>
                <a:prstGeom prst="rect">
                  <a:avLst/>
                </a:prstGeom>
              </p:spPr>
            </p:pic>
          </p:grpSp>
        </p:grpSp>
        <p:sp>
          <p:nvSpPr>
            <p:cNvPr id="51" name="Title 1"/>
            <p:cNvSpPr txBox="1">
              <a:spLocks/>
            </p:cNvSpPr>
            <p:nvPr/>
          </p:nvSpPr>
          <p:spPr>
            <a:xfrm rot="16200000">
              <a:off x="-1837584" y="3405020"/>
              <a:ext cx="5354771" cy="749300"/>
            </a:xfrm>
            <a:prstGeom prst="rect">
              <a:avLst/>
            </a:prstGeom>
          </p:spPr>
          <p:txBody>
            <a:bodyPr vert="horz" wrap="square" lIns="91440" tIns="45720" rIns="0" bIns="45720" rtlCol="0" anchor="ctr">
              <a:normAutofit/>
            </a:bodyPr>
            <a:lstStyle/>
            <a:p>
              <a:pPr defTabSz="457200">
                <a:spcBef>
                  <a:spcPct val="0"/>
                </a:spcBef>
                <a:defRPr/>
              </a:pPr>
              <a:r>
                <a:rPr lang="en-US" sz="3600" b="1" dirty="0">
                  <a:solidFill>
                    <a:srgbClr val="24420E">
                      <a:lumMod val="75000"/>
                      <a:lumOff val="25000"/>
                    </a:srgbClr>
                  </a:solidFill>
                  <a:ea typeface="ＭＳ Ｐゴシック" charset="0"/>
                </a:rPr>
                <a:t>CONFUSION</a:t>
              </a:r>
            </a:p>
          </p:txBody>
        </p:sp>
      </p:grpSp>
      <p:sp>
        <p:nvSpPr>
          <p:cNvPr id="2" name="Title 1"/>
          <p:cNvSpPr>
            <a:spLocks noGrp="1"/>
          </p:cNvSpPr>
          <p:nvPr>
            <p:ph type="title"/>
          </p:nvPr>
        </p:nvSpPr>
        <p:spPr/>
        <p:txBody>
          <a:bodyPr/>
          <a:lstStyle/>
          <a:p>
            <a:r>
              <a:rPr lang="en-US" b="1" dirty="0" smtClean="0"/>
              <a:t>Tuning into Energy Efficient TVs</a:t>
            </a:r>
            <a:endParaRPr lang="en-US" b="1" dirty="0"/>
          </a:p>
        </p:txBody>
      </p:sp>
      <p:pic>
        <p:nvPicPr>
          <p:cNvPr id="40" name="Picture 39" descr="586px-Energy_Star_logo.svg.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92555" y="1856430"/>
            <a:ext cx="776278" cy="794824"/>
          </a:xfrm>
          <a:prstGeom prst="rect">
            <a:avLst/>
          </a:prstGeom>
        </p:spPr>
      </p:pic>
      <p:grpSp>
        <p:nvGrpSpPr>
          <p:cNvPr id="14" name="Group 28"/>
          <p:cNvGrpSpPr/>
          <p:nvPr/>
        </p:nvGrpSpPr>
        <p:grpSpPr>
          <a:xfrm>
            <a:off x="6122104" y="1045025"/>
            <a:ext cx="3021896" cy="5412031"/>
            <a:chOff x="6122104" y="1045025"/>
            <a:chExt cx="3021896" cy="5412031"/>
          </a:xfrm>
        </p:grpSpPr>
        <p:cxnSp>
          <p:nvCxnSpPr>
            <p:cNvPr id="12" name="Straight Arrow Connector 11"/>
            <p:cNvCxnSpPr/>
            <p:nvPr/>
          </p:nvCxnSpPr>
          <p:spPr>
            <a:xfrm>
              <a:off x="6172200" y="1426025"/>
              <a:ext cx="2553501" cy="1588"/>
            </a:xfrm>
            <a:prstGeom prst="straightConnector1">
              <a:avLst/>
            </a:prstGeom>
            <a:ln w="19050" cap="flat" cmpd="sng" algn="ctr">
              <a:solidFill>
                <a:schemeClr val="accent1"/>
              </a:solidFill>
              <a:prstDash val="sysDash"/>
              <a:round/>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sp>
          <p:nvSpPr>
            <p:cNvPr id="13" name="Title 1"/>
            <p:cNvSpPr txBox="1">
              <a:spLocks/>
            </p:cNvSpPr>
            <p:nvPr/>
          </p:nvSpPr>
          <p:spPr>
            <a:xfrm>
              <a:off x="6172201" y="1045025"/>
              <a:ext cx="2516013" cy="428175"/>
            </a:xfrm>
            <a:prstGeom prst="rect">
              <a:avLst/>
            </a:prstGeom>
          </p:spPr>
          <p:txBody>
            <a:bodyPr vert="horz" wrap="square" lIns="91440" tIns="45720" rIns="0" bIns="45720" rtlCol="0" anchor="ctr">
              <a:noAutofit/>
            </a:bodyPr>
            <a:lstStyle/>
            <a:p>
              <a:pPr defTabSz="457200">
                <a:spcBef>
                  <a:spcPct val="0"/>
                </a:spcBef>
                <a:defRPr/>
              </a:pPr>
              <a:r>
                <a:rPr lang="en-US" sz="1400" b="1" dirty="0">
                  <a:solidFill>
                    <a:srgbClr val="262262"/>
                  </a:solidFill>
                  <a:ea typeface="ＭＳ Ｐゴシック" charset="0"/>
                </a:rPr>
                <a:t>MARKET TRANSFORMED</a:t>
              </a:r>
            </a:p>
          </p:txBody>
        </p:sp>
        <p:pic>
          <p:nvPicPr>
            <p:cNvPr id="59" name="Picture 58" descr="120125_CE_story_REV2.pdf"/>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78550" y="1479550"/>
              <a:ext cx="2501900" cy="4519468"/>
            </a:xfrm>
            <a:prstGeom prst="rect">
              <a:avLst/>
            </a:prstGeom>
          </p:spPr>
        </p:pic>
        <p:sp>
          <p:nvSpPr>
            <p:cNvPr id="58" name="Title 1"/>
            <p:cNvSpPr txBox="1">
              <a:spLocks/>
            </p:cNvSpPr>
            <p:nvPr/>
          </p:nvSpPr>
          <p:spPr>
            <a:xfrm rot="16200000">
              <a:off x="3819368" y="3405021"/>
              <a:ext cx="5354771" cy="749300"/>
            </a:xfrm>
            <a:prstGeom prst="rect">
              <a:avLst/>
            </a:prstGeom>
          </p:spPr>
          <p:txBody>
            <a:bodyPr vert="horz" wrap="square" lIns="91440" tIns="45720" rIns="0" bIns="45720" rtlCol="0" anchor="ctr">
              <a:normAutofit/>
            </a:bodyPr>
            <a:lstStyle/>
            <a:p>
              <a:pPr defTabSz="457200">
                <a:spcBef>
                  <a:spcPct val="0"/>
                </a:spcBef>
                <a:defRPr/>
              </a:pPr>
              <a:r>
                <a:rPr lang="en-US" sz="3600" b="1" dirty="0">
                  <a:solidFill>
                    <a:srgbClr val="24420E">
                      <a:lumMod val="75000"/>
                      <a:lumOff val="25000"/>
                    </a:srgbClr>
                  </a:solidFill>
                  <a:ea typeface="ＭＳ Ｐゴシック" charset="0"/>
                </a:rPr>
                <a:t>SUCCESS</a:t>
              </a:r>
            </a:p>
          </p:txBody>
        </p:sp>
        <p:sp>
          <p:nvSpPr>
            <p:cNvPr id="60" name="Title 1"/>
            <p:cNvSpPr txBox="1">
              <a:spLocks/>
            </p:cNvSpPr>
            <p:nvPr/>
          </p:nvSpPr>
          <p:spPr>
            <a:xfrm>
              <a:off x="6276104" y="1666011"/>
              <a:ext cx="2687782" cy="1261256"/>
            </a:xfrm>
            <a:prstGeom prst="rect">
              <a:avLst/>
            </a:prstGeom>
          </p:spPr>
          <p:txBody>
            <a:bodyPr vert="horz" wrap="square" lIns="91440" tIns="45720" rIns="0" bIns="45720" rtlCol="0" anchor="t" anchorCtr="0">
              <a:noAutofit/>
            </a:bodyPr>
            <a:lstStyle/>
            <a:p>
              <a:pPr defTabSz="457200">
                <a:spcBef>
                  <a:spcPct val="0"/>
                </a:spcBef>
              </a:pPr>
              <a:r>
                <a:rPr lang="en-US" sz="1400" dirty="0">
                  <a:solidFill>
                    <a:srgbClr val="262262"/>
                  </a:solidFill>
                  <a:ea typeface="ＭＳ Ｐゴシック" charset="0"/>
                </a:rPr>
                <a:t>Average television uses</a:t>
              </a:r>
            </a:p>
            <a:p>
              <a:pPr defTabSz="457200">
                <a:spcBef>
                  <a:spcPct val="0"/>
                </a:spcBef>
              </a:pPr>
              <a:r>
                <a:rPr lang="en-US" sz="3600" b="1" dirty="0">
                  <a:solidFill>
                    <a:srgbClr val="262262"/>
                  </a:solidFill>
                  <a:ea typeface="ＭＳ Ｐゴシック" charset="0"/>
                </a:rPr>
                <a:t>60% </a:t>
              </a:r>
            </a:p>
            <a:p>
              <a:pPr defTabSz="457200">
                <a:spcBef>
                  <a:spcPct val="0"/>
                </a:spcBef>
              </a:pPr>
              <a:r>
                <a:rPr lang="en-US" sz="1400" dirty="0">
                  <a:solidFill>
                    <a:srgbClr val="262262"/>
                  </a:solidFill>
                  <a:ea typeface="ＭＳ Ｐゴシック" charset="0"/>
                </a:rPr>
                <a:t>the energy of an incandescent light bulb </a:t>
              </a:r>
              <a:endParaRPr lang="en-US" sz="1200" dirty="0">
                <a:solidFill>
                  <a:srgbClr val="262262"/>
                </a:solidFill>
                <a:ea typeface="ＭＳ Ｐゴシック" charset="0"/>
              </a:endParaRPr>
            </a:p>
            <a:p>
              <a:pPr defTabSz="457200">
                <a:spcBef>
                  <a:spcPct val="0"/>
                </a:spcBef>
              </a:pPr>
              <a:endParaRPr lang="en-US" sz="1200" dirty="0">
                <a:solidFill>
                  <a:srgbClr val="262262"/>
                </a:solidFill>
                <a:ea typeface="ＭＳ Ｐゴシック" charset="0"/>
              </a:endParaRPr>
            </a:p>
          </p:txBody>
        </p:sp>
        <p:sp>
          <p:nvSpPr>
            <p:cNvPr id="26" name="Rectangle 25"/>
            <p:cNvSpPr/>
            <p:nvPr/>
          </p:nvSpPr>
          <p:spPr>
            <a:xfrm>
              <a:off x="6719455" y="3117257"/>
              <a:ext cx="2424545" cy="1292662"/>
            </a:xfrm>
            <a:prstGeom prst="rect">
              <a:avLst/>
            </a:prstGeom>
          </p:spPr>
          <p:txBody>
            <a:bodyPr wrap="square">
              <a:spAutoFit/>
            </a:bodyPr>
            <a:lstStyle/>
            <a:p>
              <a:pPr defTabSz="457200">
                <a:spcBef>
                  <a:spcPct val="0"/>
                </a:spcBef>
              </a:pPr>
              <a:r>
                <a:rPr lang="en-US" sz="1400" dirty="0" smtClean="0">
                  <a:solidFill>
                    <a:srgbClr val="262262"/>
                  </a:solidFill>
                  <a:ea typeface="ＭＳ Ｐゴシック" charset="0"/>
                </a:rPr>
                <a:t>Market share of ENERGY STAR v. 5.3 is</a:t>
              </a:r>
              <a:endParaRPr lang="en-US" sz="1400" dirty="0">
                <a:solidFill>
                  <a:srgbClr val="262262"/>
                </a:solidFill>
                <a:ea typeface="ＭＳ Ｐゴシック" charset="0"/>
              </a:endParaRPr>
            </a:p>
            <a:p>
              <a:pPr defTabSz="457200">
                <a:spcBef>
                  <a:spcPct val="0"/>
                </a:spcBef>
              </a:pPr>
              <a:r>
                <a:rPr lang="en-US" sz="3600" b="1" dirty="0" smtClean="0">
                  <a:solidFill>
                    <a:srgbClr val="262262"/>
                  </a:solidFill>
                  <a:ea typeface="ＭＳ Ｐゴシック" charset="0"/>
                </a:rPr>
                <a:t>95</a:t>
              </a:r>
              <a:r>
                <a:rPr lang="en-US" sz="3600" b="1" dirty="0">
                  <a:solidFill>
                    <a:srgbClr val="262262"/>
                  </a:solidFill>
                  <a:ea typeface="ＭＳ Ｐゴシック" charset="0"/>
                </a:rPr>
                <a:t>% </a:t>
              </a:r>
              <a:r>
                <a:rPr lang="en-US" sz="3600" b="1" dirty="0">
                  <a:solidFill>
                    <a:srgbClr val="146386"/>
                  </a:solidFill>
                  <a:ea typeface="ＭＳ Ｐゴシック" charset="0"/>
                </a:rPr>
                <a:t/>
              </a:r>
              <a:br>
                <a:rPr lang="en-US" sz="3600" b="1" dirty="0">
                  <a:solidFill>
                    <a:srgbClr val="146386"/>
                  </a:solidFill>
                  <a:ea typeface="ＭＳ Ｐゴシック" charset="0"/>
                </a:rPr>
              </a:br>
              <a:r>
                <a:rPr lang="en-US" sz="1400" dirty="0" smtClean="0">
                  <a:solidFill>
                    <a:srgbClr val="262262"/>
                  </a:solidFill>
                  <a:ea typeface="ＭＳ Ｐゴシック" charset="0"/>
                </a:rPr>
                <a:t>at the end of 2014.</a:t>
              </a:r>
              <a:endParaRPr lang="en-US" sz="1400" dirty="0">
                <a:solidFill>
                  <a:srgbClr val="262262"/>
                </a:solidFill>
                <a:ea typeface="ＭＳ Ｐゴシック" charset="0"/>
              </a:endParaRPr>
            </a:p>
          </p:txBody>
        </p:sp>
      </p:grpSp>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06903" y="1102284"/>
            <a:ext cx="2700337" cy="5249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3782" y="1102285"/>
            <a:ext cx="2700337" cy="5354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 name="Rectangle 30"/>
          <p:cNvSpPr/>
          <p:nvPr/>
        </p:nvSpPr>
        <p:spPr>
          <a:xfrm>
            <a:off x="6909034" y="4666984"/>
            <a:ext cx="2163684" cy="1077218"/>
          </a:xfrm>
          <a:prstGeom prst="rect">
            <a:avLst/>
          </a:prstGeom>
        </p:spPr>
        <p:txBody>
          <a:bodyPr wrap="square">
            <a:spAutoFit/>
          </a:bodyPr>
          <a:lstStyle/>
          <a:p>
            <a:pPr defTabSz="457200">
              <a:spcBef>
                <a:spcPct val="0"/>
              </a:spcBef>
            </a:pPr>
            <a:r>
              <a:rPr lang="en-US" sz="1400" dirty="0" smtClean="0">
                <a:solidFill>
                  <a:srgbClr val="262262"/>
                </a:solidFill>
                <a:ea typeface="ＭＳ Ｐゴシック" charset="0"/>
              </a:rPr>
              <a:t>Total Regional </a:t>
            </a:r>
            <a:br>
              <a:rPr lang="en-US" sz="1400" dirty="0" smtClean="0">
                <a:solidFill>
                  <a:srgbClr val="262262"/>
                </a:solidFill>
                <a:ea typeface="ＭＳ Ｐゴシック" charset="0"/>
              </a:rPr>
            </a:br>
            <a:r>
              <a:rPr lang="en-US" sz="1400" dirty="0" smtClean="0">
                <a:solidFill>
                  <a:srgbClr val="262262"/>
                </a:solidFill>
                <a:ea typeface="ＭＳ Ｐゴシック" charset="0"/>
              </a:rPr>
              <a:t>Savings</a:t>
            </a:r>
            <a:br>
              <a:rPr lang="en-US" sz="1400" dirty="0" smtClean="0">
                <a:solidFill>
                  <a:srgbClr val="262262"/>
                </a:solidFill>
                <a:ea typeface="ＭＳ Ｐゴシック" charset="0"/>
              </a:rPr>
            </a:br>
            <a:r>
              <a:rPr lang="en-US" sz="3600" b="1" dirty="0" smtClean="0">
                <a:solidFill>
                  <a:srgbClr val="262262"/>
                </a:solidFill>
                <a:ea typeface="ＭＳ Ｐゴシック" charset="0"/>
              </a:rPr>
              <a:t>142 </a:t>
            </a:r>
            <a:r>
              <a:rPr lang="en-US" sz="2800" b="1" dirty="0" err="1" smtClean="0">
                <a:solidFill>
                  <a:srgbClr val="262262"/>
                </a:solidFill>
                <a:ea typeface="ＭＳ Ｐゴシック" charset="0"/>
              </a:rPr>
              <a:t>aMW</a:t>
            </a:r>
            <a:endParaRPr lang="en-US" sz="1400" b="1" dirty="0">
              <a:solidFill>
                <a:srgbClr val="262262"/>
              </a:solidFill>
              <a:ea typeface="ＭＳ Ｐゴシック" charset="0"/>
            </a:endParaRPr>
          </a:p>
        </p:txBody>
      </p:sp>
    </p:spTree>
    <p:extLst>
      <p:ext uri="{BB962C8B-B14F-4D97-AF65-F5344CB8AC3E}">
        <p14:creationId xmlns:p14="http://schemas.microsoft.com/office/powerpoint/2010/main" val="125762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fade">
                                      <p:cBhvr>
                                        <p:cTn id="7" dur="500"/>
                                        <p:tgtEl>
                                          <p:spTgt spid="1027"/>
                                        </p:tgtEl>
                                      </p:cBhvr>
                                    </p:animEffect>
                                  </p:childTnLst>
                                </p:cTn>
                              </p:par>
                              <p:par>
                                <p:cTn id="8" presetID="10" presetClass="entr" presetSubtype="0" fill="hold"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500"/>
                                        <p:tgtEl>
                                          <p:spTgt spid="1026"/>
                                        </p:tgtEl>
                                      </p:cBhvr>
                                    </p:animEffect>
                                  </p:childTnLst>
                                </p:cTn>
                              </p:par>
                              <p:par>
                                <p:cTn id="16" presetID="10" presetClass="entr" presetSubtype="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TVs Market Transformation</a:t>
            </a:r>
            <a:endParaRPr lang="en-US" b="1" dirty="0"/>
          </a:p>
        </p:txBody>
      </p:sp>
      <p:graphicFrame>
        <p:nvGraphicFramePr>
          <p:cNvPr id="3" name="Chart 2"/>
          <p:cNvGraphicFramePr/>
          <p:nvPr>
            <p:extLst>
              <p:ext uri="{D42A27DB-BD31-4B8C-83A1-F6EECF244321}">
                <p14:modId xmlns:p14="http://schemas.microsoft.com/office/powerpoint/2010/main" val="844911442"/>
              </p:ext>
            </p:extLst>
          </p:nvPr>
        </p:nvGraphicFramePr>
        <p:xfrm>
          <a:off x="318977" y="1244010"/>
          <a:ext cx="8648152" cy="5326912"/>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rot="16200000">
            <a:off x="-505214" y="3168818"/>
            <a:ext cx="2116285" cy="307777"/>
          </a:xfrm>
          <a:prstGeom prst="rect">
            <a:avLst/>
          </a:prstGeom>
          <a:noFill/>
        </p:spPr>
        <p:txBody>
          <a:bodyPr wrap="none" rtlCol="0">
            <a:spAutoFit/>
          </a:bodyPr>
          <a:lstStyle/>
          <a:p>
            <a:r>
              <a:rPr lang="en-US" sz="1400" b="1" dirty="0" smtClean="0">
                <a:solidFill>
                  <a:srgbClr val="262262"/>
                </a:solidFill>
              </a:rPr>
              <a:t>% Market Share of TVs</a:t>
            </a:r>
            <a:endParaRPr lang="en-US" sz="1400" b="1" dirty="0">
              <a:solidFill>
                <a:srgbClr val="262262"/>
              </a:solidFill>
            </a:endParaRPr>
          </a:p>
        </p:txBody>
      </p:sp>
      <p:grpSp>
        <p:nvGrpSpPr>
          <p:cNvPr id="17" name="Group 16"/>
          <p:cNvGrpSpPr/>
          <p:nvPr/>
        </p:nvGrpSpPr>
        <p:grpSpPr>
          <a:xfrm>
            <a:off x="2895600" y="3184208"/>
            <a:ext cx="1463039" cy="276999"/>
            <a:chOff x="5019040" y="3255328"/>
            <a:chExt cx="1463039" cy="276999"/>
          </a:xfrm>
        </p:grpSpPr>
        <p:sp>
          <p:nvSpPr>
            <p:cNvPr id="18" name="Line 10"/>
            <p:cNvSpPr>
              <a:spLocks noChangeShapeType="1"/>
            </p:cNvSpPr>
            <p:nvPr/>
          </p:nvSpPr>
          <p:spPr bwMode="auto">
            <a:xfrm flipH="1" flipV="1">
              <a:off x="5151119" y="3505200"/>
              <a:ext cx="1173539" cy="25402"/>
            </a:xfrm>
            <a:prstGeom prst="line">
              <a:avLst/>
            </a:prstGeom>
            <a:noFill/>
            <a:ln w="22225" cap="rnd">
              <a:solidFill>
                <a:srgbClr val="262262"/>
              </a:solidFill>
              <a:prstDash val="sysDot"/>
              <a:round/>
              <a:headEnd/>
              <a:tailEnd type="triangle" w="med" len="med"/>
            </a:ln>
            <a:extLst>
              <a:ext uri="{909E8E84-426E-40DD-AFC4-6F175D3DCCD1}">
                <a14:hiddenFill xmlns:a14="http://schemas.microsoft.com/office/drawing/2010/main">
                  <a:noFill/>
                </a14:hiddenFill>
              </a:ext>
            </a:extLst>
          </p:spPr>
          <p:txBody>
            <a:bodyPr wrap="square" anchor="ctr">
              <a:spAutoFit/>
            </a:bodyPr>
            <a:lstStyle/>
            <a:p>
              <a:endParaRPr lang="en-US" dirty="0">
                <a:solidFill>
                  <a:srgbClr val="262262"/>
                </a:solidFill>
              </a:endParaRPr>
            </a:p>
          </p:txBody>
        </p:sp>
        <p:sp>
          <p:nvSpPr>
            <p:cNvPr id="19" name="TextBox 45"/>
            <p:cNvSpPr txBox="1">
              <a:spLocks noChangeArrowheads="1"/>
            </p:cNvSpPr>
            <p:nvPr/>
          </p:nvSpPr>
          <p:spPr bwMode="auto">
            <a:xfrm>
              <a:off x="5019040" y="3255328"/>
              <a:ext cx="14630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b="1" dirty="0">
                  <a:solidFill>
                    <a:srgbClr val="262262"/>
                  </a:solidFill>
                </a:rPr>
                <a:t>Transformation</a:t>
              </a:r>
            </a:p>
          </p:txBody>
        </p:sp>
      </p:grpSp>
      <p:grpSp>
        <p:nvGrpSpPr>
          <p:cNvPr id="20" name="Group 19"/>
          <p:cNvGrpSpPr/>
          <p:nvPr/>
        </p:nvGrpSpPr>
        <p:grpSpPr>
          <a:xfrm>
            <a:off x="4186054" y="1953738"/>
            <a:ext cx="274637" cy="1658938"/>
            <a:chOff x="6309494" y="2024858"/>
            <a:chExt cx="274637" cy="1658938"/>
          </a:xfrm>
        </p:grpSpPr>
        <p:sp>
          <p:nvSpPr>
            <p:cNvPr id="21" name="Line 11"/>
            <p:cNvSpPr>
              <a:spLocks noChangeShapeType="1"/>
            </p:cNvSpPr>
            <p:nvPr/>
          </p:nvSpPr>
          <p:spPr bwMode="auto">
            <a:xfrm flipV="1">
              <a:off x="6324658" y="2153920"/>
              <a:ext cx="5021" cy="1340170"/>
            </a:xfrm>
            <a:prstGeom prst="line">
              <a:avLst/>
            </a:prstGeom>
            <a:noFill/>
            <a:ln w="22225" cap="rnd">
              <a:solidFill>
                <a:srgbClr val="262262"/>
              </a:solidFill>
              <a:prstDash val="sysDot"/>
              <a:round/>
              <a:headEnd/>
              <a:tailEnd type="triangle" w="med" len="med"/>
            </a:ln>
            <a:extLst>
              <a:ext uri="{909E8E84-426E-40DD-AFC4-6F175D3DCCD1}">
                <a14:hiddenFill xmlns:a14="http://schemas.microsoft.com/office/drawing/2010/main">
                  <a:noFill/>
                </a14:hiddenFill>
              </a:ext>
            </a:extLst>
          </p:spPr>
          <p:txBody>
            <a:bodyPr wrap="square" anchor="ctr">
              <a:spAutoFit/>
            </a:bodyPr>
            <a:lstStyle/>
            <a:p>
              <a:endParaRPr lang="en-US" dirty="0">
                <a:solidFill>
                  <a:srgbClr val="262262"/>
                </a:solidFill>
              </a:endParaRPr>
            </a:p>
          </p:txBody>
        </p:sp>
        <p:sp>
          <p:nvSpPr>
            <p:cNvPr id="22" name="TextBox 45"/>
            <p:cNvSpPr txBox="1">
              <a:spLocks noChangeArrowheads="1"/>
            </p:cNvSpPr>
            <p:nvPr/>
          </p:nvSpPr>
          <p:spPr bwMode="auto">
            <a:xfrm rot="5400000">
              <a:off x="5617344" y="2717008"/>
              <a:ext cx="1658938"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b="1" dirty="0">
                  <a:solidFill>
                    <a:srgbClr val="262262"/>
                  </a:solidFill>
                </a:rPr>
                <a:t>Market</a:t>
              </a:r>
            </a:p>
          </p:txBody>
        </p:sp>
      </p:grpSp>
    </p:spTree>
    <p:extLst>
      <p:ext uri="{BB962C8B-B14F-4D97-AF65-F5344CB8AC3E}">
        <p14:creationId xmlns:p14="http://schemas.microsoft.com/office/powerpoint/2010/main" val="3787664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par>
                                <p:cTn id="8" presetID="22" presetClass="entr" presetSubtype="2"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right)">
                                      <p:cBhvr>
                                        <p:cTn id="1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3200" b="1" dirty="0" smtClean="0"/>
              <a:t>Milestone Progress – Portfolio Overview</a:t>
            </a:r>
            <a:endParaRPr lang="en-US" sz="3200" b="1" dirty="0"/>
          </a:p>
        </p:txBody>
      </p:sp>
      <p:sp>
        <p:nvSpPr>
          <p:cNvPr id="41" name="Rectangle 43"/>
          <p:cNvSpPr>
            <a:spLocks noChangeArrowheads="1"/>
          </p:cNvSpPr>
          <p:nvPr>
            <p:custDataLst>
              <p:tags r:id="rId1"/>
            </p:custDataLst>
          </p:nvPr>
        </p:nvSpPr>
        <p:spPr bwMode="gray">
          <a:xfrm rot="16200000">
            <a:off x="-411110" y="4592569"/>
            <a:ext cx="1187936" cy="215444"/>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algn="ctr" defTabSz="911906" fontAlgn="base">
              <a:spcBef>
                <a:spcPct val="0"/>
              </a:spcBef>
              <a:spcAft>
                <a:spcPct val="0"/>
              </a:spcAft>
              <a:buClr>
                <a:srgbClr val="002960"/>
              </a:buClr>
            </a:pPr>
            <a:r>
              <a:rPr lang="en-US" sz="1400" dirty="0" smtClean="0">
                <a:solidFill>
                  <a:srgbClr val="002960"/>
                </a:solidFill>
                <a:ea typeface="ＭＳ Ｐゴシック" charset="0"/>
                <a:cs typeface="Arial" pitchFamily="34" charset="0"/>
              </a:rPr>
              <a:t>Programs</a:t>
            </a:r>
            <a:endParaRPr lang="en-US" sz="1400" dirty="0">
              <a:solidFill>
                <a:srgbClr val="002960"/>
              </a:solidFill>
              <a:ea typeface="ＭＳ Ｐゴシック" charset="0"/>
              <a:cs typeface="Arial" pitchFamily="34" charset="0"/>
            </a:endParaRPr>
          </a:p>
        </p:txBody>
      </p:sp>
      <p:sp>
        <p:nvSpPr>
          <p:cNvPr id="46" name="McK 3. Unit of measure"/>
          <p:cNvSpPr txBox="1">
            <a:spLocks noChangeArrowheads="1"/>
          </p:cNvSpPr>
          <p:nvPr>
            <p:custDataLst>
              <p:tags r:id="rId2"/>
            </p:custDataLst>
          </p:nvPr>
        </p:nvSpPr>
        <p:spPr bwMode="gray">
          <a:xfrm>
            <a:off x="121763" y="762000"/>
            <a:ext cx="8946037"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895350" eaLnBrk="0" hangingPunct="0">
              <a:defRPr sz="1000" b="1">
                <a:solidFill>
                  <a:schemeClr val="tx1"/>
                </a:solidFill>
                <a:latin typeface="Arial" charset="0"/>
              </a:defRPr>
            </a:lvl1pPr>
            <a:lvl2pPr marL="742950" indent="-285750" defTabSz="895350" eaLnBrk="0" hangingPunct="0">
              <a:defRPr sz="1000" b="1">
                <a:solidFill>
                  <a:schemeClr val="tx1"/>
                </a:solidFill>
                <a:latin typeface="Arial" charset="0"/>
              </a:defRPr>
            </a:lvl2pPr>
            <a:lvl3pPr marL="1143000" indent="-228600" defTabSz="895350" eaLnBrk="0" hangingPunct="0">
              <a:defRPr sz="1000" b="1">
                <a:solidFill>
                  <a:schemeClr val="tx1"/>
                </a:solidFill>
                <a:latin typeface="Arial" charset="0"/>
              </a:defRPr>
            </a:lvl3pPr>
            <a:lvl4pPr marL="1600200" indent="-228600" defTabSz="895350" eaLnBrk="0" hangingPunct="0">
              <a:defRPr sz="1000" b="1">
                <a:solidFill>
                  <a:schemeClr val="tx1"/>
                </a:solidFill>
                <a:latin typeface="Arial" charset="0"/>
              </a:defRPr>
            </a:lvl4pPr>
            <a:lvl5pPr marL="2057400" indent="-228600" defTabSz="895350" eaLnBrk="0" hangingPunct="0">
              <a:defRPr sz="1000" b="1">
                <a:solidFill>
                  <a:schemeClr val="tx1"/>
                </a:solidFill>
                <a:latin typeface="Arial" charset="0"/>
              </a:defRPr>
            </a:lvl5pPr>
            <a:lvl6pPr marL="2514600" indent="-228600" defTabSz="895350" eaLnBrk="0" fontAlgn="base" hangingPunct="0">
              <a:spcBef>
                <a:spcPct val="0"/>
              </a:spcBef>
              <a:spcAft>
                <a:spcPct val="0"/>
              </a:spcAft>
              <a:defRPr sz="1000" b="1">
                <a:solidFill>
                  <a:schemeClr val="tx1"/>
                </a:solidFill>
                <a:latin typeface="Arial" charset="0"/>
              </a:defRPr>
            </a:lvl6pPr>
            <a:lvl7pPr marL="2971800" indent="-228600" defTabSz="895350" eaLnBrk="0" fontAlgn="base" hangingPunct="0">
              <a:spcBef>
                <a:spcPct val="0"/>
              </a:spcBef>
              <a:spcAft>
                <a:spcPct val="0"/>
              </a:spcAft>
              <a:defRPr sz="1000" b="1">
                <a:solidFill>
                  <a:schemeClr val="tx1"/>
                </a:solidFill>
                <a:latin typeface="Arial" charset="0"/>
              </a:defRPr>
            </a:lvl7pPr>
            <a:lvl8pPr marL="3429000" indent="-228600" defTabSz="895350" eaLnBrk="0" fontAlgn="base" hangingPunct="0">
              <a:spcBef>
                <a:spcPct val="0"/>
              </a:spcBef>
              <a:spcAft>
                <a:spcPct val="0"/>
              </a:spcAft>
              <a:defRPr sz="1000" b="1">
                <a:solidFill>
                  <a:schemeClr val="tx1"/>
                </a:solidFill>
                <a:latin typeface="Arial" charset="0"/>
              </a:defRPr>
            </a:lvl8pPr>
            <a:lvl9pPr marL="3886200" indent="-228600" defTabSz="895350" eaLnBrk="0" fontAlgn="base" hangingPunct="0">
              <a:spcBef>
                <a:spcPct val="0"/>
              </a:spcBef>
              <a:spcAft>
                <a:spcPct val="0"/>
              </a:spcAft>
              <a:defRPr sz="1000" b="1">
                <a:solidFill>
                  <a:schemeClr val="tx1"/>
                </a:solidFill>
                <a:latin typeface="Arial" charset="0"/>
              </a:defRPr>
            </a:lvl9pPr>
          </a:lstStyle>
          <a:p>
            <a:pPr eaLnBrk="1" hangingPunct="1"/>
            <a:r>
              <a:rPr lang="en-US" sz="1600" dirty="0" smtClean="0">
                <a:cs typeface="Arial" pitchFamily="34" charset="0"/>
              </a:rPr>
              <a:t>Cycle 4 Investment Portfolio of </a:t>
            </a:r>
            <a:r>
              <a:rPr lang="en-US" sz="1600" u="sng" dirty="0" smtClean="0">
                <a:cs typeface="Arial" pitchFamily="34" charset="0"/>
              </a:rPr>
              <a:t>Savings</a:t>
            </a:r>
            <a:r>
              <a:rPr lang="en-US" sz="1600" dirty="0" smtClean="0">
                <a:cs typeface="Arial" pitchFamily="34" charset="0"/>
              </a:rPr>
              <a:t> in </a:t>
            </a:r>
            <a:r>
              <a:rPr lang="en-US" sz="1600" dirty="0" smtClean="0">
                <a:solidFill>
                  <a:srgbClr val="FF0000"/>
                </a:solidFill>
                <a:cs typeface="Arial" pitchFamily="34" charset="0"/>
              </a:rPr>
              <a:t>RED</a:t>
            </a:r>
            <a:r>
              <a:rPr lang="en-US" sz="1600" dirty="0" smtClean="0">
                <a:cs typeface="Arial" pitchFamily="34" charset="0"/>
              </a:rPr>
              <a:t> .  Lifecycle Status as of December 2014</a:t>
            </a:r>
            <a:r>
              <a:rPr lang="en-US" sz="1400" b="0" dirty="0" smtClean="0">
                <a:solidFill>
                  <a:srgbClr val="808080"/>
                </a:solidFill>
                <a:cs typeface="Arial" pitchFamily="34" charset="0"/>
              </a:rPr>
              <a:t>. </a:t>
            </a:r>
            <a:endParaRPr lang="en-US" sz="1400" b="0" dirty="0">
              <a:solidFill>
                <a:srgbClr val="FFFFFF">
                  <a:lumMod val="50000"/>
                </a:srgbClr>
              </a:solidFill>
              <a:cs typeface="Arial" pitchFamily="34" charset="0"/>
            </a:endParaRPr>
          </a:p>
        </p:txBody>
      </p:sp>
      <p:pic>
        <p:nvPicPr>
          <p:cNvPr id="49" name="Picture 4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94634" y="1066800"/>
            <a:ext cx="7772400" cy="1454416"/>
          </a:xfrm>
          <a:prstGeom prst="rect">
            <a:avLst/>
          </a:prstGeom>
        </p:spPr>
      </p:pic>
      <p:grpSp>
        <p:nvGrpSpPr>
          <p:cNvPr id="8" name="Group 1"/>
          <p:cNvGrpSpPr/>
          <p:nvPr/>
        </p:nvGrpSpPr>
        <p:grpSpPr>
          <a:xfrm>
            <a:off x="457201" y="2126270"/>
            <a:ext cx="7026321" cy="5050067"/>
            <a:chOff x="457201" y="1971675"/>
            <a:chExt cx="7026321" cy="4829956"/>
          </a:xfrm>
        </p:grpSpPr>
        <p:sp>
          <p:nvSpPr>
            <p:cNvPr id="30" name="Line 38"/>
            <p:cNvSpPr>
              <a:spLocks noChangeShapeType="1"/>
            </p:cNvSpPr>
            <p:nvPr>
              <p:custDataLst>
                <p:tags r:id="rId4"/>
              </p:custDataLst>
            </p:nvPr>
          </p:nvSpPr>
          <p:spPr bwMode="gray">
            <a:xfrm>
              <a:off x="7483522" y="2091059"/>
              <a:ext cx="0" cy="4343400"/>
            </a:xfrm>
            <a:prstGeom prst="line">
              <a:avLst/>
            </a:prstGeom>
            <a:noFill/>
            <a:ln w="19050">
              <a:solidFill>
                <a:srgbClr val="80808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276" tIns="46638" rIns="93276" bIns="46638"/>
            <a:lstStyle/>
            <a:p>
              <a:pPr defTabSz="457200" fontAlgn="base">
                <a:spcBef>
                  <a:spcPct val="0"/>
                </a:spcBef>
                <a:spcAft>
                  <a:spcPct val="0"/>
                </a:spcAft>
              </a:pPr>
              <a:endParaRPr lang="en-US" sz="2400">
                <a:solidFill>
                  <a:srgbClr val="262262"/>
                </a:solidFill>
                <a:ea typeface="ＭＳ Ｐゴシック" charset="0"/>
                <a:cs typeface="Arial" pitchFamily="34" charset="0"/>
              </a:endParaRPr>
            </a:p>
          </p:txBody>
        </p:sp>
        <p:sp>
          <p:nvSpPr>
            <p:cNvPr id="27" name="Line 25"/>
            <p:cNvSpPr>
              <a:spLocks noChangeShapeType="1"/>
            </p:cNvSpPr>
            <p:nvPr>
              <p:custDataLst>
                <p:tags r:id="rId5"/>
              </p:custDataLst>
            </p:nvPr>
          </p:nvSpPr>
          <p:spPr bwMode="gray">
            <a:xfrm>
              <a:off x="2192740" y="2180629"/>
              <a:ext cx="0" cy="4343400"/>
            </a:xfrm>
            <a:prstGeom prst="line">
              <a:avLst/>
            </a:prstGeom>
            <a:noFill/>
            <a:ln w="19050">
              <a:solidFill>
                <a:srgbClr val="80808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276" tIns="46638" rIns="93276" bIns="46638"/>
            <a:lstStyle/>
            <a:p>
              <a:pPr defTabSz="457200" fontAlgn="base">
                <a:spcBef>
                  <a:spcPct val="0"/>
                </a:spcBef>
                <a:spcAft>
                  <a:spcPct val="0"/>
                </a:spcAft>
              </a:pPr>
              <a:endParaRPr lang="en-US" sz="2400">
                <a:solidFill>
                  <a:srgbClr val="262262"/>
                </a:solidFill>
                <a:ea typeface="ＭＳ Ｐゴシック" charset="0"/>
                <a:cs typeface="Arial" pitchFamily="34" charset="0"/>
              </a:endParaRPr>
            </a:p>
          </p:txBody>
        </p:sp>
        <p:sp>
          <p:nvSpPr>
            <p:cNvPr id="28" name="Line 26"/>
            <p:cNvSpPr>
              <a:spLocks noChangeShapeType="1"/>
            </p:cNvSpPr>
            <p:nvPr>
              <p:custDataLst>
                <p:tags r:id="rId6"/>
              </p:custDataLst>
            </p:nvPr>
          </p:nvSpPr>
          <p:spPr bwMode="gray">
            <a:xfrm>
              <a:off x="4770213" y="2028665"/>
              <a:ext cx="0" cy="4343400"/>
            </a:xfrm>
            <a:prstGeom prst="line">
              <a:avLst/>
            </a:prstGeom>
            <a:noFill/>
            <a:ln w="19050">
              <a:solidFill>
                <a:srgbClr val="80808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276" tIns="46638" rIns="93276" bIns="46638"/>
            <a:lstStyle/>
            <a:p>
              <a:pPr defTabSz="457200" fontAlgn="base">
                <a:spcBef>
                  <a:spcPct val="0"/>
                </a:spcBef>
                <a:spcAft>
                  <a:spcPct val="0"/>
                </a:spcAft>
              </a:pPr>
              <a:endParaRPr lang="en-US" sz="2400">
                <a:solidFill>
                  <a:srgbClr val="262262"/>
                </a:solidFill>
                <a:ea typeface="ＭＳ Ｐゴシック" charset="0"/>
                <a:cs typeface="Arial" pitchFamily="34" charset="0"/>
              </a:endParaRPr>
            </a:p>
          </p:txBody>
        </p:sp>
        <p:sp>
          <p:nvSpPr>
            <p:cNvPr id="29" name="Line 27"/>
            <p:cNvSpPr>
              <a:spLocks noChangeShapeType="1"/>
            </p:cNvSpPr>
            <p:nvPr>
              <p:custDataLst>
                <p:tags r:id="rId7"/>
              </p:custDataLst>
            </p:nvPr>
          </p:nvSpPr>
          <p:spPr bwMode="gray">
            <a:xfrm>
              <a:off x="6227720" y="2047875"/>
              <a:ext cx="0" cy="4343400"/>
            </a:xfrm>
            <a:prstGeom prst="line">
              <a:avLst/>
            </a:prstGeom>
            <a:noFill/>
            <a:ln w="76200">
              <a:solidFill>
                <a:schemeClr val="bg2">
                  <a:lumMod val="65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276" tIns="46638" rIns="93276" bIns="46638"/>
            <a:lstStyle/>
            <a:p>
              <a:pPr defTabSz="457200" fontAlgn="base">
                <a:spcBef>
                  <a:spcPct val="0"/>
                </a:spcBef>
                <a:spcAft>
                  <a:spcPct val="0"/>
                </a:spcAft>
              </a:pPr>
              <a:endParaRPr lang="en-US" sz="2400">
                <a:solidFill>
                  <a:srgbClr val="262262"/>
                </a:solidFill>
                <a:ea typeface="ＭＳ Ｐゴシック" charset="0"/>
                <a:cs typeface="Arial" pitchFamily="34" charset="0"/>
              </a:endParaRPr>
            </a:p>
          </p:txBody>
        </p:sp>
        <p:sp>
          <p:nvSpPr>
            <p:cNvPr id="26" name="Line 24"/>
            <p:cNvSpPr>
              <a:spLocks noChangeShapeType="1"/>
            </p:cNvSpPr>
            <p:nvPr>
              <p:custDataLst>
                <p:tags r:id="rId8"/>
              </p:custDataLst>
            </p:nvPr>
          </p:nvSpPr>
          <p:spPr bwMode="gray">
            <a:xfrm>
              <a:off x="3532766" y="1971675"/>
              <a:ext cx="0" cy="4343400"/>
            </a:xfrm>
            <a:prstGeom prst="line">
              <a:avLst/>
            </a:prstGeom>
            <a:noFill/>
            <a:ln w="76200">
              <a:solidFill>
                <a:schemeClr val="bg2">
                  <a:lumMod val="65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276" tIns="46638" rIns="93276" bIns="46638"/>
            <a:lstStyle/>
            <a:p>
              <a:pPr defTabSz="457200" fontAlgn="base">
                <a:spcBef>
                  <a:spcPct val="0"/>
                </a:spcBef>
                <a:spcAft>
                  <a:spcPct val="0"/>
                </a:spcAft>
              </a:pPr>
              <a:endParaRPr lang="en-US" sz="2400">
                <a:solidFill>
                  <a:srgbClr val="262262"/>
                </a:solidFill>
                <a:ea typeface="ＭＳ Ｐゴシック" charset="0"/>
                <a:cs typeface="Arial" pitchFamily="34" charset="0"/>
              </a:endParaRPr>
            </a:p>
          </p:txBody>
        </p:sp>
        <p:sp>
          <p:nvSpPr>
            <p:cNvPr id="38" name="Rectangle 44"/>
            <p:cNvSpPr>
              <a:spLocks noChangeArrowheads="1"/>
            </p:cNvSpPr>
            <p:nvPr>
              <p:custDataLst>
                <p:tags r:id="rId9"/>
              </p:custDataLst>
            </p:nvPr>
          </p:nvSpPr>
          <p:spPr bwMode="gray">
            <a:xfrm>
              <a:off x="457201" y="2349407"/>
              <a:ext cx="1735540" cy="3532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marL="1620" lvl="1" defTabSz="911906" fontAlgn="base">
                <a:spcBef>
                  <a:spcPct val="0"/>
                </a:spcBef>
                <a:spcAft>
                  <a:spcPct val="0"/>
                </a:spcAft>
                <a:buClr>
                  <a:srgbClr val="002960"/>
                </a:buClr>
                <a:buSzPct val="125000"/>
              </a:pPr>
              <a:r>
                <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rPr>
                <a:t>Combined Space &amp; Water Heating </a:t>
              </a:r>
              <a:endParaRPr lang="en-US" sz="1050" dirty="0">
                <a:solidFill>
                  <a:schemeClr val="bg1">
                    <a:lumMod val="50000"/>
                  </a:schemeClr>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rPr>
                <a:t>Windows 2.0</a:t>
              </a:r>
            </a:p>
            <a:p>
              <a:pPr marL="1620" lvl="1" defTabSz="911906" fontAlgn="base">
                <a:spcBef>
                  <a:spcPct val="0"/>
                </a:spcBef>
                <a:spcAft>
                  <a:spcPct val="0"/>
                </a:spcAft>
                <a:buClr>
                  <a:srgbClr val="002960"/>
                </a:buClr>
                <a:buSzPct val="125000"/>
              </a:pPr>
              <a:r>
                <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rPr>
                <a:t>Home Energy Management</a:t>
              </a:r>
            </a:p>
            <a:p>
              <a:pPr marL="1620" lvl="1" defTabSz="911906" fontAlgn="base">
                <a:spcBef>
                  <a:spcPct val="0"/>
                </a:spcBef>
                <a:spcAft>
                  <a:spcPct val="0"/>
                </a:spcAft>
                <a:buClr>
                  <a:srgbClr val="002960"/>
                </a:buClr>
                <a:buSzPct val="125000"/>
              </a:pPr>
              <a:r>
                <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rPr>
                <a:t>Manufactured Homes </a:t>
              </a:r>
            </a:p>
            <a:p>
              <a:pPr marL="1620" lvl="1" defTabSz="911906" fontAlgn="base">
                <a:spcBef>
                  <a:spcPct val="0"/>
                </a:spcBef>
                <a:spcAft>
                  <a:spcPct val="0"/>
                </a:spcAft>
                <a:buClr>
                  <a:srgbClr val="002960"/>
                </a:buClr>
                <a:buSzPct val="125000"/>
              </a:pPr>
              <a:r>
                <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rPr>
                <a:t>Advanced Water Heating Systems</a:t>
              </a:r>
            </a:p>
            <a:p>
              <a:pPr marL="1620" lvl="1" defTabSz="911906" fontAlgn="base">
                <a:spcBef>
                  <a:spcPct val="0"/>
                </a:spcBef>
                <a:spcAft>
                  <a:spcPct val="0"/>
                </a:spcAft>
                <a:buClr>
                  <a:srgbClr val="002960"/>
                </a:buClr>
                <a:buSzPct val="125000"/>
              </a:pPr>
              <a:r>
                <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rPr>
                <a:t>-----------------------</a:t>
              </a:r>
            </a:p>
            <a:p>
              <a:pPr marL="1620" lvl="1" defTabSz="911906" fontAlgn="base">
                <a:spcBef>
                  <a:spcPct val="0"/>
                </a:spcBef>
                <a:spcAft>
                  <a:spcPct val="0"/>
                </a:spcAft>
                <a:buClr>
                  <a:srgbClr val="002960"/>
                </a:buClr>
                <a:buSzPct val="125000"/>
              </a:pPr>
              <a:r>
                <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rPr>
                <a:t>Advanced RTU</a:t>
              </a:r>
            </a:p>
            <a:p>
              <a:pPr marL="1620" lvl="1" defTabSz="911906" fontAlgn="base">
                <a:spcBef>
                  <a:spcPct val="0"/>
                </a:spcBef>
                <a:spcAft>
                  <a:spcPct val="0"/>
                </a:spcAft>
                <a:buClr>
                  <a:srgbClr val="002960"/>
                </a:buClr>
                <a:buSzPct val="125000"/>
              </a:pPr>
              <a:r>
                <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rPr>
                <a:t>Business IT</a:t>
              </a:r>
            </a:p>
            <a:p>
              <a:pPr marL="1620" lvl="1" defTabSz="911906" fontAlgn="base">
                <a:spcBef>
                  <a:spcPct val="0"/>
                </a:spcBef>
                <a:spcAft>
                  <a:spcPct val="0"/>
                </a:spcAft>
                <a:buClr>
                  <a:srgbClr val="002960"/>
                </a:buClr>
                <a:buSzPct val="125000"/>
              </a:pPr>
              <a:r>
                <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rPr>
                <a:t>Net Zero New </a:t>
              </a:r>
              <a:r>
                <a:rPr lang="en-US" sz="1200" dirty="0" smtClean="0">
                  <a:solidFill>
                    <a:schemeClr val="bg1">
                      <a:lumMod val="50000"/>
                    </a:schemeClr>
                  </a:solidFill>
                  <a:latin typeface="Arial" panose="020B0604020202020204" pitchFamily="34" charset="0"/>
                  <a:ea typeface="ＭＳ Ｐゴシック" charset="0"/>
                  <a:cs typeface="Arial" panose="020B0604020202020204" pitchFamily="34" charset="0"/>
                </a:rPr>
                <a:t>Construction </a:t>
              </a:r>
              <a:endParaRPr lang="en-US" sz="1050" dirty="0">
                <a:solidFill>
                  <a:schemeClr val="bg1">
                    <a:lumMod val="50000"/>
                  </a:schemeClr>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rPr>
                <a:t>Secondary Glazing Systems </a:t>
              </a:r>
              <a:endParaRPr lang="en-US" sz="1050" dirty="0">
                <a:solidFill>
                  <a:schemeClr val="bg1">
                    <a:lumMod val="50000"/>
                  </a:schemeClr>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rPr>
                <a:t>Occupancy Building </a:t>
              </a:r>
              <a:r>
                <a:rPr lang="en-US" sz="1200" dirty="0" err="1">
                  <a:solidFill>
                    <a:schemeClr val="bg1">
                      <a:lumMod val="50000"/>
                    </a:schemeClr>
                  </a:solidFill>
                  <a:latin typeface="Arial" panose="020B0604020202020204" pitchFamily="34" charset="0"/>
                  <a:ea typeface="ＭＳ Ｐゴシック" charset="0"/>
                  <a:cs typeface="Arial" panose="020B0604020202020204" pitchFamily="34" charset="0"/>
                </a:rPr>
                <a:t>Mgmt</a:t>
              </a:r>
              <a:endPar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rPr>
                <a:t>-----------------------</a:t>
              </a:r>
            </a:p>
            <a:p>
              <a:pPr marL="1620" lvl="1" defTabSz="911906" fontAlgn="base">
                <a:spcBef>
                  <a:spcPct val="0"/>
                </a:spcBef>
                <a:spcAft>
                  <a:spcPct val="0"/>
                </a:spcAft>
                <a:buClr>
                  <a:srgbClr val="002960"/>
                </a:buClr>
                <a:buSzPct val="125000"/>
              </a:pPr>
              <a:r>
                <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rPr>
                <a:t>Extended Pump Products</a:t>
              </a:r>
            </a:p>
            <a:p>
              <a:pPr marL="1620" lvl="1" defTabSz="911906" fontAlgn="base">
                <a:spcBef>
                  <a:spcPct val="0"/>
                </a:spcBef>
                <a:spcAft>
                  <a:spcPct val="0"/>
                </a:spcAft>
                <a:buClr>
                  <a:srgbClr val="002960"/>
                </a:buClr>
                <a:buSzPct val="125000"/>
              </a:pPr>
              <a:r>
                <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rPr>
                <a:t>Efficient Power </a:t>
              </a:r>
              <a:r>
                <a:rPr lang="en-US" sz="1200" dirty="0" smtClean="0">
                  <a:solidFill>
                    <a:schemeClr val="bg1">
                      <a:lumMod val="50000"/>
                    </a:schemeClr>
                  </a:solidFill>
                  <a:latin typeface="Arial" panose="020B0604020202020204" pitchFamily="34" charset="0"/>
                  <a:ea typeface="ＭＳ Ｐゴシック" charset="0"/>
                  <a:cs typeface="Arial" panose="020B0604020202020204" pitchFamily="34" charset="0"/>
                </a:rPr>
                <a:t>Supplies</a:t>
              </a:r>
              <a:endParaRPr lang="en-US" sz="1200" dirty="0">
                <a:solidFill>
                  <a:schemeClr val="bg1">
                    <a:lumMod val="50000"/>
                  </a:schemeClr>
                </a:solidFill>
                <a:latin typeface="Arial" panose="020B0604020202020204" pitchFamily="34" charset="0"/>
                <a:ea typeface="ＭＳ Ｐゴシック" charset="0"/>
                <a:cs typeface="Arial" panose="020B0604020202020204" pitchFamily="34" charset="0"/>
              </a:endParaRPr>
            </a:p>
          </p:txBody>
        </p:sp>
        <p:sp>
          <p:nvSpPr>
            <p:cNvPr id="39" name="Rectangle 46"/>
            <p:cNvSpPr>
              <a:spLocks noChangeArrowheads="1"/>
            </p:cNvSpPr>
            <p:nvPr>
              <p:custDataLst>
                <p:tags r:id="rId10"/>
              </p:custDataLst>
            </p:nvPr>
          </p:nvSpPr>
          <p:spPr bwMode="gray">
            <a:xfrm>
              <a:off x="3589174" y="2406563"/>
              <a:ext cx="1291660" cy="26271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marL="1620" lvl="1" defTabSz="911906" fontAlgn="base">
                <a:spcBef>
                  <a:spcPct val="0"/>
                </a:spcBef>
                <a:spcAft>
                  <a:spcPct val="0"/>
                </a:spcAft>
                <a:buClr>
                  <a:srgbClr val="002960"/>
                </a:buClr>
                <a:buSzPct val="125000"/>
              </a:pPr>
              <a:r>
                <a:rPr lang="en-US" sz="1400" dirty="0">
                  <a:solidFill>
                    <a:schemeClr val="bg1">
                      <a:lumMod val="50000"/>
                    </a:schemeClr>
                  </a:solidFill>
                  <a:latin typeface="Arial" panose="020B0604020202020204" pitchFamily="34" charset="0"/>
                  <a:ea typeface="ＭＳ Ｐゴシック" charset="0"/>
                  <a:cs typeface="Arial" panose="020B0604020202020204" pitchFamily="34" charset="0"/>
                </a:rPr>
                <a:t>Super Efficient </a:t>
              </a:r>
              <a:r>
                <a:rPr lang="en-US" sz="1400" dirty="0" smtClean="0">
                  <a:solidFill>
                    <a:schemeClr val="bg1">
                      <a:lumMod val="50000"/>
                    </a:schemeClr>
                  </a:solidFill>
                  <a:latin typeface="Arial" panose="020B0604020202020204" pitchFamily="34" charset="0"/>
                  <a:ea typeface="ＭＳ Ｐゴシック" charset="0"/>
                  <a:cs typeface="Arial" panose="020B0604020202020204" pitchFamily="34" charset="0"/>
                </a:rPr>
                <a:t>Dryers</a:t>
              </a:r>
              <a:endParaRPr lang="en-US" sz="1050" i="1" dirty="0">
                <a:solidFill>
                  <a:schemeClr val="bg1">
                    <a:lumMod val="50000"/>
                  </a:schemeClr>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endParaRPr lang="en-US" sz="1050" dirty="0">
                <a:solidFill>
                  <a:schemeClr val="bg1">
                    <a:lumMod val="50000"/>
                  </a:schemeClr>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dirty="0">
                  <a:solidFill>
                    <a:schemeClr val="bg1">
                      <a:lumMod val="50000"/>
                    </a:schemeClr>
                  </a:solidFill>
                  <a:latin typeface="Arial" panose="020B0604020202020204" pitchFamily="34" charset="0"/>
                  <a:ea typeface="ＭＳ Ｐゴシック" charset="0"/>
                  <a:cs typeface="Arial" panose="020B0604020202020204" pitchFamily="34" charset="0"/>
                </a:rPr>
                <a:t>Retail Product </a:t>
              </a:r>
              <a:r>
                <a:rPr lang="en-US" sz="1400" dirty="0" smtClean="0">
                  <a:solidFill>
                    <a:schemeClr val="bg1">
                      <a:lumMod val="50000"/>
                    </a:schemeClr>
                  </a:solidFill>
                  <a:latin typeface="Arial" panose="020B0604020202020204" pitchFamily="34" charset="0"/>
                  <a:ea typeface="ＭＳ Ｐゴシック" charset="0"/>
                  <a:cs typeface="Arial" panose="020B0604020202020204" pitchFamily="34" charset="0"/>
                </a:rPr>
                <a:t>Portfolio</a:t>
              </a:r>
            </a:p>
            <a:p>
              <a:pPr marL="1620" lvl="1" defTabSz="911906" fontAlgn="base">
                <a:spcBef>
                  <a:spcPct val="0"/>
                </a:spcBef>
                <a:spcAft>
                  <a:spcPct val="0"/>
                </a:spcAft>
                <a:buClr>
                  <a:srgbClr val="002960"/>
                </a:buClr>
                <a:buSzPct val="125000"/>
              </a:pPr>
              <a:endParaRPr lang="en-US" sz="1400" dirty="0">
                <a:solidFill>
                  <a:schemeClr val="bg1">
                    <a:lumMod val="50000"/>
                  </a:schemeClr>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dirty="0" smtClean="0">
                  <a:solidFill>
                    <a:schemeClr val="bg1">
                      <a:lumMod val="50000"/>
                    </a:schemeClr>
                  </a:solidFill>
                  <a:latin typeface="Arial" panose="020B0604020202020204" pitchFamily="34" charset="0"/>
                  <a:ea typeface="ＭＳ Ｐゴシック" charset="0"/>
                  <a:cs typeface="Arial" panose="020B0604020202020204" pitchFamily="34" charset="0"/>
                </a:rPr>
                <a:t>Luminaire </a:t>
              </a:r>
            </a:p>
            <a:p>
              <a:pPr marL="1620" lvl="1" defTabSz="911906" fontAlgn="base">
                <a:spcBef>
                  <a:spcPct val="0"/>
                </a:spcBef>
                <a:spcAft>
                  <a:spcPct val="0"/>
                </a:spcAft>
                <a:buClr>
                  <a:srgbClr val="002960"/>
                </a:buClr>
                <a:buSzPct val="125000"/>
              </a:pPr>
              <a:r>
                <a:rPr lang="en-US" sz="1400" dirty="0" smtClean="0">
                  <a:solidFill>
                    <a:schemeClr val="bg1">
                      <a:lumMod val="50000"/>
                    </a:schemeClr>
                  </a:solidFill>
                  <a:latin typeface="Arial" panose="020B0604020202020204" pitchFamily="34" charset="0"/>
                  <a:ea typeface="ＭＳ Ｐゴシック" charset="0"/>
                  <a:cs typeface="Arial" panose="020B0604020202020204" pitchFamily="34" charset="0"/>
                </a:rPr>
                <a:t>Level </a:t>
              </a:r>
              <a:r>
                <a:rPr lang="en-US" sz="1400" dirty="0">
                  <a:solidFill>
                    <a:schemeClr val="bg1">
                      <a:lumMod val="50000"/>
                    </a:schemeClr>
                  </a:solidFill>
                  <a:latin typeface="Arial" panose="020B0604020202020204" pitchFamily="34" charset="0"/>
                  <a:ea typeface="ＭＳ Ｐゴシック" charset="0"/>
                  <a:cs typeface="Arial" panose="020B0604020202020204" pitchFamily="34" charset="0"/>
                </a:rPr>
                <a:t>Lighting Controls </a:t>
              </a:r>
              <a:endParaRPr lang="en-US" sz="1400" dirty="0" smtClean="0">
                <a:solidFill>
                  <a:schemeClr val="bg1">
                    <a:lumMod val="50000"/>
                  </a:schemeClr>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endParaRPr lang="en-US" sz="1400" dirty="0">
                <a:solidFill>
                  <a:schemeClr val="bg1">
                    <a:lumMod val="50000"/>
                  </a:schemeClr>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dirty="0" err="1">
                  <a:solidFill>
                    <a:schemeClr val="bg1">
                      <a:lumMod val="50000"/>
                    </a:schemeClr>
                  </a:solidFill>
                  <a:latin typeface="Arial" panose="020B0604020202020204" pitchFamily="34" charset="0"/>
                  <a:ea typeface="ＭＳ Ｐゴシック" charset="0"/>
                  <a:cs typeface="Arial" panose="020B0604020202020204" pitchFamily="34" charset="0"/>
                </a:rPr>
                <a:t>Comm.Lighting</a:t>
              </a:r>
              <a:r>
                <a:rPr lang="en-US" sz="1400" dirty="0">
                  <a:solidFill>
                    <a:schemeClr val="bg1">
                      <a:lumMod val="50000"/>
                    </a:schemeClr>
                  </a:solidFill>
                  <a:latin typeface="Arial" panose="020B0604020202020204" pitchFamily="34" charset="0"/>
                  <a:ea typeface="ＭＳ Ｐゴシック" charset="0"/>
                  <a:cs typeface="Arial" panose="020B0604020202020204" pitchFamily="34" charset="0"/>
                </a:rPr>
                <a:t> </a:t>
              </a:r>
              <a:r>
                <a:rPr lang="en-US" sz="1400" dirty="0" smtClean="0">
                  <a:solidFill>
                    <a:schemeClr val="bg1">
                      <a:lumMod val="50000"/>
                    </a:schemeClr>
                  </a:solidFill>
                  <a:latin typeface="Arial" panose="020B0604020202020204" pitchFamily="34" charset="0"/>
                  <a:ea typeface="ＭＳ Ｐゴシック" charset="0"/>
                  <a:cs typeface="Arial" panose="020B0604020202020204" pitchFamily="34" charset="0"/>
                </a:rPr>
                <a:t>Top </a:t>
              </a:r>
              <a:r>
                <a:rPr lang="en-US" sz="1400" dirty="0">
                  <a:solidFill>
                    <a:schemeClr val="bg1">
                      <a:lumMod val="50000"/>
                    </a:schemeClr>
                  </a:solidFill>
                  <a:latin typeface="Arial" panose="020B0604020202020204" pitchFamily="34" charset="0"/>
                  <a:ea typeface="ＭＳ Ｐゴシック" charset="0"/>
                  <a:cs typeface="Arial" panose="020B0604020202020204" pitchFamily="34" charset="0"/>
                </a:rPr>
                <a:t>Tier Trade </a:t>
              </a:r>
              <a:r>
                <a:rPr lang="en-US" sz="1400" dirty="0" smtClean="0">
                  <a:solidFill>
                    <a:schemeClr val="bg1">
                      <a:lumMod val="50000"/>
                    </a:schemeClr>
                  </a:solidFill>
                  <a:latin typeface="Arial" panose="020B0604020202020204" pitchFamily="34" charset="0"/>
                  <a:ea typeface="ＭＳ Ｐゴシック" charset="0"/>
                  <a:cs typeface="Arial" panose="020B0604020202020204" pitchFamily="34" charset="0"/>
                </a:rPr>
                <a:t>Ally</a:t>
              </a:r>
              <a:endParaRPr lang="en-US" sz="600" dirty="0">
                <a:solidFill>
                  <a:schemeClr val="bg1">
                    <a:lumMod val="50000"/>
                  </a:schemeClr>
                </a:solidFill>
                <a:ea typeface="ＭＳ Ｐゴシック" charset="0"/>
                <a:cs typeface="Arial" pitchFamily="34" charset="0"/>
              </a:endParaRPr>
            </a:p>
          </p:txBody>
        </p:sp>
        <p:sp>
          <p:nvSpPr>
            <p:cNvPr id="40" name="Rectangle 47"/>
            <p:cNvSpPr>
              <a:spLocks noChangeArrowheads="1"/>
            </p:cNvSpPr>
            <p:nvPr>
              <p:custDataLst>
                <p:tags r:id="rId11"/>
              </p:custDataLst>
            </p:nvPr>
          </p:nvSpPr>
          <p:spPr bwMode="gray">
            <a:xfrm>
              <a:off x="6286500" y="2349407"/>
              <a:ext cx="1158922" cy="4452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marL="1620" lvl="1" defTabSz="911906" fontAlgn="base">
                <a:spcBef>
                  <a:spcPct val="0"/>
                </a:spcBef>
                <a:spcAft>
                  <a:spcPct val="0"/>
                </a:spcAft>
                <a:buClr>
                  <a:srgbClr val="002960"/>
                </a:buClr>
                <a:buSzPct val="125000"/>
              </a:pPr>
              <a:r>
                <a:rPr lang="en-US" sz="1400" b="1" dirty="0">
                  <a:solidFill>
                    <a:srgbClr val="FF0000"/>
                  </a:solidFill>
                  <a:latin typeface="Arial" panose="020B0604020202020204" pitchFamily="34" charset="0"/>
                  <a:ea typeface="ＭＳ Ｐゴシック" charset="0"/>
                  <a:cs typeface="Arial" panose="020B0604020202020204" pitchFamily="34" charset="0"/>
                </a:rPr>
                <a:t>Reduced Wattage Lamp Repl. </a:t>
              </a:r>
            </a:p>
            <a:p>
              <a:pPr marL="1620" lvl="1" defTabSz="911906" fontAlgn="base">
                <a:spcBef>
                  <a:spcPct val="0"/>
                </a:spcBef>
                <a:spcAft>
                  <a:spcPct val="0"/>
                </a:spcAft>
                <a:buClr>
                  <a:srgbClr val="002960"/>
                </a:buClr>
                <a:buSzPct val="125000"/>
              </a:pPr>
              <a:endParaRPr lang="en-US" sz="1400" b="1" dirty="0" smtClean="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b="1" dirty="0" smtClean="0">
                  <a:solidFill>
                    <a:srgbClr val="FF0000"/>
                  </a:solidFill>
                  <a:latin typeface="Arial" panose="020B0604020202020204" pitchFamily="34" charset="0"/>
                  <a:ea typeface="ＭＳ Ｐゴシック" charset="0"/>
                  <a:cs typeface="Arial" panose="020B0604020202020204" pitchFamily="34" charset="0"/>
                </a:rPr>
                <a:t>Heat </a:t>
              </a:r>
              <a:r>
                <a:rPr lang="en-US" sz="1400" b="1" dirty="0">
                  <a:solidFill>
                    <a:srgbClr val="FF0000"/>
                  </a:solidFill>
                  <a:latin typeface="Arial" panose="020B0604020202020204" pitchFamily="34" charset="0"/>
                  <a:ea typeface="ＭＳ Ｐゴシック" charset="0"/>
                  <a:cs typeface="Arial" panose="020B0604020202020204" pitchFamily="34" charset="0"/>
                </a:rPr>
                <a:t>Pump Water </a:t>
              </a:r>
              <a:r>
                <a:rPr lang="en-US" sz="1400" b="1" dirty="0" err="1" smtClean="0">
                  <a:solidFill>
                    <a:srgbClr val="FF0000"/>
                  </a:solidFill>
                  <a:latin typeface="Arial" panose="020B0604020202020204" pitchFamily="34" charset="0"/>
                  <a:ea typeface="ＭＳ Ｐゴシック" charset="0"/>
                  <a:cs typeface="Arial" panose="020B0604020202020204" pitchFamily="34" charset="0"/>
                </a:rPr>
                <a:t>Htrs</a:t>
              </a:r>
              <a:endParaRPr lang="en-US" sz="1100" b="1" dirty="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endParaRPr lang="en-US" sz="1400" b="1" dirty="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b="1" dirty="0">
                  <a:solidFill>
                    <a:srgbClr val="FF0000"/>
                  </a:solidFill>
                  <a:latin typeface="Arial" panose="020B0604020202020204" pitchFamily="34" charset="0"/>
                  <a:ea typeface="ＭＳ Ｐゴシック" charset="0"/>
                  <a:cs typeface="Arial" panose="020B0604020202020204" pitchFamily="34" charset="0"/>
                </a:rPr>
                <a:t>Homes </a:t>
              </a:r>
              <a:endParaRPr lang="en-US" sz="1100" b="1" dirty="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endParaRPr lang="en-US" sz="1400" b="1" dirty="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b="1" dirty="0">
                  <a:solidFill>
                    <a:srgbClr val="FF0000"/>
                  </a:solidFill>
                  <a:latin typeface="Arial" panose="020B0604020202020204" pitchFamily="34" charset="0"/>
                  <a:ea typeface="ＭＳ Ｐゴシック" charset="0"/>
                  <a:cs typeface="Arial" panose="020B0604020202020204" pitchFamily="34" charset="0"/>
                </a:rPr>
                <a:t>Building Operator </a:t>
              </a:r>
              <a:r>
                <a:rPr lang="en-US" sz="1400" b="1" dirty="0" smtClean="0">
                  <a:solidFill>
                    <a:srgbClr val="FF0000"/>
                  </a:solidFill>
                  <a:latin typeface="Arial" panose="020B0604020202020204" pitchFamily="34" charset="0"/>
                  <a:ea typeface="ＭＳ Ｐゴシック" charset="0"/>
                  <a:cs typeface="Arial" panose="020B0604020202020204" pitchFamily="34" charset="0"/>
                </a:rPr>
                <a:t>Cert- </a:t>
              </a:r>
              <a:r>
                <a:rPr lang="en-US" sz="1400" b="1" dirty="0" err="1" smtClean="0">
                  <a:solidFill>
                    <a:srgbClr val="FF0000"/>
                  </a:solidFill>
                  <a:latin typeface="Arial" panose="020B0604020202020204" pitchFamily="34" charset="0"/>
                  <a:ea typeface="ＭＳ Ｐゴシック" charset="0"/>
                  <a:cs typeface="Arial" panose="020B0604020202020204" pitchFamily="34" charset="0"/>
                </a:rPr>
                <a:t>Expan</a:t>
              </a:r>
              <a:r>
                <a:rPr lang="en-US" sz="1400" b="1" dirty="0" smtClean="0">
                  <a:solidFill>
                    <a:srgbClr val="FF0000"/>
                  </a:solidFill>
                  <a:latin typeface="Arial" panose="020B0604020202020204" pitchFamily="34" charset="0"/>
                  <a:ea typeface="ＭＳ Ｐゴシック" charset="0"/>
                  <a:cs typeface="Arial" panose="020B0604020202020204" pitchFamily="34" charset="0"/>
                </a:rPr>
                <a:t>. </a:t>
              </a:r>
              <a:endParaRPr lang="en-US" sz="1100" b="1" dirty="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endParaRPr lang="en-US" sz="1400" b="1" dirty="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b="1" dirty="0">
                  <a:solidFill>
                    <a:srgbClr val="FF0000"/>
                  </a:solidFill>
                  <a:latin typeface="Arial" panose="020B0604020202020204" pitchFamily="34" charset="0"/>
                  <a:ea typeface="ＭＳ Ｐゴシック" charset="0"/>
                  <a:cs typeface="Arial" panose="020B0604020202020204" pitchFamily="34" charset="0"/>
                </a:rPr>
                <a:t>Ductless Heat </a:t>
              </a:r>
              <a:r>
                <a:rPr lang="en-US" sz="1400" b="1" dirty="0" smtClean="0">
                  <a:solidFill>
                    <a:srgbClr val="FF0000"/>
                  </a:solidFill>
                  <a:latin typeface="Arial" panose="020B0604020202020204" pitchFamily="34" charset="0"/>
                  <a:ea typeface="ＭＳ Ｐゴシック" charset="0"/>
                  <a:cs typeface="Arial" panose="020B0604020202020204" pitchFamily="34" charset="0"/>
                </a:rPr>
                <a:t>Pump</a:t>
              </a:r>
            </a:p>
            <a:p>
              <a:pPr marL="1620" lvl="1" defTabSz="911906" fontAlgn="base">
                <a:spcBef>
                  <a:spcPct val="0"/>
                </a:spcBef>
                <a:spcAft>
                  <a:spcPct val="0"/>
                </a:spcAft>
                <a:buClr>
                  <a:srgbClr val="002960"/>
                </a:buClr>
                <a:buSzPct val="125000"/>
              </a:pPr>
              <a:endParaRPr lang="en-US" sz="1200" dirty="0">
                <a:solidFill>
                  <a:srgbClr val="00206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b="1" dirty="0" smtClean="0">
                  <a:solidFill>
                    <a:srgbClr val="FF0000"/>
                  </a:solidFill>
                  <a:latin typeface="Arial" panose="020B0604020202020204" pitchFamily="34" charset="0"/>
                  <a:ea typeface="ＭＳ Ｐゴシック" charset="0"/>
                  <a:cs typeface="Arial" panose="020B0604020202020204" pitchFamily="34" charset="0"/>
                </a:rPr>
                <a:t>Healthcare</a:t>
              </a:r>
            </a:p>
            <a:p>
              <a:pPr marL="1620" lvl="1" defTabSz="911906" fontAlgn="base">
                <a:spcBef>
                  <a:spcPct val="0"/>
                </a:spcBef>
                <a:spcAft>
                  <a:spcPct val="0"/>
                </a:spcAft>
                <a:buClr>
                  <a:srgbClr val="002960"/>
                </a:buClr>
                <a:buSzPct val="125000"/>
              </a:pPr>
              <a:endParaRPr lang="en-US" sz="1400" b="1" dirty="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b="1" dirty="0" smtClean="0">
                  <a:solidFill>
                    <a:srgbClr val="FF0000"/>
                  </a:solidFill>
                  <a:latin typeface="Arial" panose="020B0604020202020204" pitchFamily="34" charset="0"/>
                  <a:ea typeface="ＭＳ Ｐゴシック" charset="0"/>
                  <a:cs typeface="Arial" panose="020B0604020202020204" pitchFamily="34" charset="0"/>
                </a:rPr>
                <a:t>Codes &amp;</a:t>
              </a:r>
              <a:endParaRPr lang="en-US" sz="1400" b="1" dirty="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b="1" dirty="0" smtClean="0">
                  <a:solidFill>
                    <a:srgbClr val="FF0000"/>
                  </a:solidFill>
                  <a:latin typeface="Arial" panose="020B0604020202020204" pitchFamily="34" charset="0"/>
                  <a:ea typeface="ＭＳ Ｐゴシック" charset="0"/>
                  <a:cs typeface="Arial" panose="020B0604020202020204" pitchFamily="34" charset="0"/>
                </a:rPr>
                <a:t>Standards*</a:t>
              </a:r>
              <a:endParaRPr lang="en-US" sz="1400" b="1" dirty="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endParaRPr lang="en-US" sz="1400" b="1" dirty="0">
                <a:solidFill>
                  <a:srgbClr val="262262"/>
                </a:solidFill>
                <a:ea typeface="ＭＳ Ｐゴシック" charset="0"/>
                <a:cs typeface="Arial" pitchFamily="34" charset="0"/>
              </a:endParaRPr>
            </a:p>
            <a:p>
              <a:pPr marL="1620" lvl="1" defTabSz="911906" fontAlgn="base">
                <a:spcBef>
                  <a:spcPct val="0"/>
                </a:spcBef>
                <a:spcAft>
                  <a:spcPct val="0"/>
                </a:spcAft>
                <a:buClr>
                  <a:srgbClr val="002960"/>
                </a:buClr>
                <a:buSzPct val="125000"/>
              </a:pPr>
              <a:endParaRPr lang="en-US" sz="1050" dirty="0">
                <a:solidFill>
                  <a:srgbClr val="262262"/>
                </a:solidFill>
                <a:ea typeface="ＭＳ Ｐゴシック" charset="0"/>
                <a:cs typeface="Arial" pitchFamily="34" charset="0"/>
              </a:endParaRPr>
            </a:p>
          </p:txBody>
        </p:sp>
        <p:sp>
          <p:nvSpPr>
            <p:cNvPr id="3" name="Rectangle 14"/>
            <p:cNvSpPr/>
            <p:nvPr/>
          </p:nvSpPr>
          <p:spPr>
            <a:xfrm>
              <a:off x="4770213" y="2349407"/>
              <a:ext cx="1457508" cy="2560948"/>
            </a:xfrm>
            <a:prstGeom prst="rect">
              <a:avLst/>
            </a:prstGeom>
          </p:spPr>
          <p:txBody>
            <a:bodyPr wrap="square">
              <a:spAutoFit/>
            </a:bodyPr>
            <a:lstStyle/>
            <a:p>
              <a:pPr marL="1620" lvl="1" defTabSz="911906" fontAlgn="base">
                <a:spcBef>
                  <a:spcPct val="0"/>
                </a:spcBef>
                <a:spcAft>
                  <a:spcPct val="0"/>
                </a:spcAft>
                <a:buClr>
                  <a:srgbClr val="002960"/>
                </a:buClr>
                <a:buSzPct val="125000"/>
              </a:pPr>
              <a:r>
                <a:rPr lang="en-US" sz="1400" b="1" dirty="0">
                  <a:solidFill>
                    <a:srgbClr val="FF0000"/>
                  </a:solidFill>
                  <a:latin typeface="Arial" panose="020B0604020202020204" pitchFamily="34" charset="0"/>
                  <a:ea typeface="ＭＳ Ｐゴシック" charset="0"/>
                  <a:cs typeface="Arial" panose="020B0604020202020204" pitchFamily="34" charset="0"/>
                </a:rPr>
                <a:t>Commercial Real Estate </a:t>
              </a:r>
              <a:endParaRPr lang="en-US" sz="1400" b="1" dirty="0">
                <a:solidFill>
                  <a:srgbClr val="262262"/>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endParaRPr lang="en-US" sz="1400" b="1" dirty="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b="1" dirty="0">
                  <a:solidFill>
                    <a:srgbClr val="FF0000"/>
                  </a:solidFill>
                  <a:latin typeface="Arial" panose="020B0604020202020204" pitchFamily="34" charset="0"/>
                  <a:ea typeface="ＭＳ Ｐゴシック" charset="0"/>
                  <a:cs typeface="Arial" panose="020B0604020202020204" pitchFamily="34" charset="0"/>
                </a:rPr>
                <a:t>Next Step </a:t>
              </a:r>
              <a:r>
                <a:rPr lang="en-US" sz="1400" b="1" dirty="0" smtClean="0">
                  <a:solidFill>
                    <a:srgbClr val="FF0000"/>
                  </a:solidFill>
                  <a:latin typeface="Arial" panose="020B0604020202020204" pitchFamily="34" charset="0"/>
                  <a:ea typeface="ＭＳ Ｐゴシック" charset="0"/>
                  <a:cs typeface="Arial" panose="020B0604020202020204" pitchFamily="34" charset="0"/>
                </a:rPr>
                <a:t>Home</a:t>
              </a:r>
            </a:p>
            <a:p>
              <a:pPr marL="1620" lvl="1" defTabSz="911906" fontAlgn="base">
                <a:spcBef>
                  <a:spcPct val="0"/>
                </a:spcBef>
                <a:spcAft>
                  <a:spcPct val="0"/>
                </a:spcAft>
                <a:buClr>
                  <a:srgbClr val="002960"/>
                </a:buClr>
                <a:buSzPct val="125000"/>
              </a:pPr>
              <a:endParaRPr lang="en-US" sz="1400" b="1" dirty="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b="1" dirty="0" smtClean="0">
                  <a:solidFill>
                    <a:srgbClr val="FF0000"/>
                  </a:solidFill>
                  <a:latin typeface="Arial" panose="020B0604020202020204" pitchFamily="34" charset="0"/>
                  <a:ea typeface="ＭＳ Ｐゴシック" charset="0"/>
                  <a:cs typeface="Arial" panose="020B0604020202020204" pitchFamily="34" charset="0"/>
                </a:rPr>
                <a:t>RETA CRES Refrigeration Operator Cert </a:t>
              </a:r>
              <a:endParaRPr lang="en-US" sz="1400" b="1" dirty="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endParaRPr lang="en-US" sz="1400" b="1" dirty="0">
                <a:solidFill>
                  <a:srgbClr val="262262"/>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b="1" dirty="0">
                  <a:solidFill>
                    <a:srgbClr val="FF0000"/>
                  </a:solidFill>
                  <a:latin typeface="Arial" panose="020B0604020202020204" pitchFamily="34" charset="0"/>
                  <a:ea typeface="ＭＳ Ｐゴシック" charset="0"/>
                  <a:cs typeface="Arial" panose="020B0604020202020204" pitchFamily="34" charset="0"/>
                </a:rPr>
                <a:t>Existing </a:t>
              </a:r>
              <a:r>
                <a:rPr lang="en-US" sz="1400" b="1" dirty="0" err="1" smtClean="0">
                  <a:solidFill>
                    <a:srgbClr val="FF0000"/>
                  </a:solidFill>
                  <a:latin typeface="Arial" panose="020B0604020202020204" pitchFamily="34" charset="0"/>
                  <a:ea typeface="ＭＳ Ｐゴシック" charset="0"/>
                  <a:cs typeface="Arial" panose="020B0604020202020204" pitchFamily="34" charset="0"/>
                </a:rPr>
                <a:t>Bldg</a:t>
              </a:r>
              <a:r>
                <a:rPr lang="en-US" sz="1400" b="1" dirty="0" smtClean="0">
                  <a:solidFill>
                    <a:srgbClr val="FF0000"/>
                  </a:solidFill>
                  <a:latin typeface="Arial" panose="020B0604020202020204" pitchFamily="34" charset="0"/>
                  <a:ea typeface="ＭＳ Ｐゴシック" charset="0"/>
                  <a:cs typeface="Arial" panose="020B0604020202020204" pitchFamily="34" charset="0"/>
                </a:rPr>
                <a:t> </a:t>
              </a:r>
              <a:r>
                <a:rPr lang="en-US" sz="1400" b="1" dirty="0">
                  <a:solidFill>
                    <a:srgbClr val="FF0000"/>
                  </a:solidFill>
                  <a:latin typeface="Arial" panose="020B0604020202020204" pitchFamily="34" charset="0"/>
                  <a:ea typeface="ＭＳ Ｐゴシック" charset="0"/>
                  <a:cs typeface="Arial" panose="020B0604020202020204" pitchFamily="34" charset="0"/>
                </a:rPr>
                <a:t>Renewal </a:t>
              </a:r>
              <a:r>
                <a:rPr lang="en-US" sz="1400" b="1" dirty="0" smtClean="0">
                  <a:solidFill>
                    <a:srgbClr val="FF0000"/>
                  </a:solidFill>
                  <a:latin typeface="Arial" panose="020B0604020202020204" pitchFamily="34" charset="0"/>
                  <a:ea typeface="ＭＳ Ｐゴシック" charset="0"/>
                  <a:cs typeface="Arial" panose="020B0604020202020204" pitchFamily="34" charset="0"/>
                </a:rPr>
                <a:t>(disc)</a:t>
              </a:r>
              <a:endParaRPr lang="en-US" sz="1400" b="1" dirty="0">
                <a:solidFill>
                  <a:srgbClr val="FF0000"/>
                </a:solidFill>
                <a:latin typeface="Arial" panose="020B0604020202020204" pitchFamily="34" charset="0"/>
                <a:ea typeface="ＭＳ Ｐゴシック" charset="0"/>
                <a:cs typeface="Arial" panose="020B0604020202020204" pitchFamily="34" charset="0"/>
              </a:endParaRPr>
            </a:p>
          </p:txBody>
        </p:sp>
      </p:grpSp>
      <p:sp>
        <p:nvSpPr>
          <p:cNvPr id="4" name="TextBox 3"/>
          <p:cNvSpPr txBox="1"/>
          <p:nvPr/>
        </p:nvSpPr>
        <p:spPr>
          <a:xfrm>
            <a:off x="962253" y="6596390"/>
            <a:ext cx="5371983" cy="261610"/>
          </a:xfrm>
          <a:prstGeom prst="rect">
            <a:avLst/>
          </a:prstGeom>
          <a:noFill/>
        </p:spPr>
        <p:txBody>
          <a:bodyPr wrap="none" rtlCol="0">
            <a:spAutoFit/>
          </a:bodyPr>
          <a:lstStyle/>
          <a:p>
            <a:r>
              <a:rPr lang="en-US" sz="1100" i="1" dirty="0" smtClean="0">
                <a:solidFill>
                  <a:srgbClr val="FF0000"/>
                </a:solidFill>
              </a:rPr>
              <a:t>*</a:t>
            </a:r>
            <a:r>
              <a:rPr lang="en-US" sz="1100" i="1" dirty="0" smtClean="0">
                <a:solidFill>
                  <a:srgbClr val="262262"/>
                </a:solidFill>
              </a:rPr>
              <a:t>Refers to codes and standards that are not included as part of a voluntary initiative</a:t>
            </a:r>
            <a:endParaRPr lang="en-US" sz="1100" i="1" dirty="0">
              <a:solidFill>
                <a:srgbClr val="262262"/>
              </a:solidFill>
            </a:endParaRPr>
          </a:p>
        </p:txBody>
      </p:sp>
      <p:sp>
        <p:nvSpPr>
          <p:cNvPr id="21" name="Rectangle 47"/>
          <p:cNvSpPr>
            <a:spLocks noChangeArrowheads="1"/>
          </p:cNvSpPr>
          <p:nvPr>
            <p:custDataLst>
              <p:tags r:id="rId3"/>
            </p:custDataLst>
          </p:nvPr>
        </p:nvSpPr>
        <p:spPr bwMode="gray">
          <a:xfrm>
            <a:off x="7543800" y="2524319"/>
            <a:ext cx="1393529" cy="3608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marL="1620" lvl="1" defTabSz="911906" fontAlgn="base">
              <a:spcBef>
                <a:spcPct val="0"/>
              </a:spcBef>
              <a:spcAft>
                <a:spcPct val="0"/>
              </a:spcAft>
              <a:buClr>
                <a:srgbClr val="002960"/>
              </a:buClr>
              <a:buSzPct val="125000"/>
            </a:pPr>
            <a:r>
              <a:rPr lang="en-US" sz="1600" b="1" dirty="0" smtClean="0">
                <a:solidFill>
                  <a:srgbClr val="FF0000"/>
                </a:solidFill>
                <a:latin typeface="Arial" panose="020B0604020202020204" pitchFamily="34" charset="0"/>
                <a:ea typeface="ＭＳ Ｐゴシック" charset="0"/>
                <a:cs typeface="Arial" panose="020B0604020202020204" pitchFamily="34" charset="0"/>
              </a:rPr>
              <a:t>TVs</a:t>
            </a:r>
            <a:endParaRPr lang="en-US" sz="1600" b="1" dirty="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200" dirty="0">
                <a:solidFill>
                  <a:srgbClr val="262262"/>
                </a:solidFill>
                <a:latin typeface="Arial" panose="020B0604020202020204" pitchFamily="34" charset="0"/>
                <a:ea typeface="ＭＳ Ｐゴシック" charset="0"/>
                <a:cs typeface="Arial" panose="020B0604020202020204" pitchFamily="34" charset="0"/>
              </a:rPr>
              <a:t>Dishwashers </a:t>
            </a:r>
            <a:endParaRPr lang="en-US" sz="1400" dirty="0" smtClean="0">
              <a:solidFill>
                <a:srgbClr val="262262"/>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200" dirty="0">
                <a:solidFill>
                  <a:srgbClr val="262262"/>
                </a:solidFill>
                <a:latin typeface="Arial" panose="020B0604020202020204" pitchFamily="34" charset="0"/>
                <a:ea typeface="ＭＳ Ｐゴシック" charset="0"/>
                <a:cs typeface="Arial" panose="020B0604020202020204" pitchFamily="34" charset="0"/>
              </a:rPr>
              <a:t>Clothes washers</a:t>
            </a:r>
            <a:endParaRPr lang="en-US" sz="1400" dirty="0" smtClean="0">
              <a:solidFill>
                <a:srgbClr val="262262"/>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200" dirty="0">
                <a:solidFill>
                  <a:srgbClr val="262262"/>
                </a:solidFill>
                <a:latin typeface="Arial" panose="020B0604020202020204" pitchFamily="34" charset="0"/>
                <a:ea typeface="ＭＳ Ｐゴシック" charset="0"/>
                <a:cs typeface="Arial" panose="020B0604020202020204" pitchFamily="34" charset="0"/>
              </a:rPr>
              <a:t>Refrigerators </a:t>
            </a:r>
            <a:endParaRPr lang="en-US" sz="1400" dirty="0" smtClean="0">
              <a:solidFill>
                <a:srgbClr val="262262"/>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200" dirty="0">
                <a:solidFill>
                  <a:srgbClr val="262262"/>
                </a:solidFill>
                <a:latin typeface="Arial" panose="020B0604020202020204" pitchFamily="34" charset="0"/>
                <a:ea typeface="ＭＳ Ｐゴシック" charset="0"/>
                <a:cs typeface="Arial" panose="020B0604020202020204" pitchFamily="34" charset="0"/>
              </a:rPr>
              <a:t>Residential CFLs</a:t>
            </a:r>
            <a:endParaRPr lang="en-US" sz="1400" dirty="0" smtClean="0">
              <a:solidFill>
                <a:srgbClr val="262262"/>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dirty="0" smtClean="0">
                <a:solidFill>
                  <a:srgbClr val="262262"/>
                </a:solidFill>
                <a:latin typeface="Arial" panose="020B0604020202020204" pitchFamily="34" charset="0"/>
                <a:ea typeface="ＭＳ Ｐゴシック" charset="0"/>
                <a:cs typeface="Arial" panose="020B0604020202020204" pitchFamily="34" charset="0"/>
              </a:rPr>
              <a:t>----------------------</a:t>
            </a:r>
          </a:p>
          <a:p>
            <a:pPr marL="1620" lvl="1" defTabSz="911906" fontAlgn="base">
              <a:spcBef>
                <a:spcPct val="0"/>
              </a:spcBef>
              <a:spcAft>
                <a:spcPct val="0"/>
              </a:spcAft>
              <a:buClr>
                <a:srgbClr val="002960"/>
              </a:buClr>
              <a:buSzPct val="125000"/>
            </a:pPr>
            <a:r>
              <a:rPr lang="en-US" sz="1600" b="1" dirty="0">
                <a:solidFill>
                  <a:srgbClr val="FF0000"/>
                </a:solidFill>
                <a:latin typeface="Arial" panose="020B0604020202020204" pitchFamily="34" charset="0"/>
                <a:ea typeface="ＭＳ Ｐゴシック" charset="0"/>
                <a:cs typeface="Arial" panose="020B0604020202020204" pitchFamily="34" charset="0"/>
              </a:rPr>
              <a:t>80 Plus</a:t>
            </a:r>
            <a:endParaRPr lang="en-US" sz="1400" b="1" dirty="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200" dirty="0">
                <a:solidFill>
                  <a:srgbClr val="262262"/>
                </a:solidFill>
                <a:latin typeface="Arial" panose="020B0604020202020204" pitchFamily="34" charset="0"/>
                <a:ea typeface="ＭＳ Ｐゴシック" charset="0"/>
                <a:cs typeface="Arial" panose="020B0604020202020204" pitchFamily="34" charset="0"/>
              </a:rPr>
              <a:t>Building Operator Certification</a:t>
            </a:r>
            <a:endParaRPr lang="en-US" sz="1400" dirty="0" smtClean="0">
              <a:solidFill>
                <a:srgbClr val="262262"/>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200" dirty="0">
                <a:solidFill>
                  <a:srgbClr val="262262"/>
                </a:solidFill>
                <a:latin typeface="Arial" panose="020B0604020202020204" pitchFamily="34" charset="0"/>
                <a:ea typeface="ＭＳ Ｐゴシック" charset="0"/>
                <a:cs typeface="Arial" panose="020B0604020202020204" pitchFamily="34" charset="0"/>
              </a:rPr>
              <a:t>Commissioning</a:t>
            </a:r>
            <a:endParaRPr lang="en-US" sz="1400" dirty="0" smtClean="0">
              <a:solidFill>
                <a:srgbClr val="262262"/>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400" dirty="0" smtClean="0">
                <a:solidFill>
                  <a:srgbClr val="262262"/>
                </a:solidFill>
                <a:latin typeface="Arial" panose="020B0604020202020204" pitchFamily="34" charset="0"/>
                <a:ea typeface="ＭＳ Ｐゴシック" charset="0"/>
                <a:cs typeface="Arial" panose="020B0604020202020204" pitchFamily="34" charset="0"/>
              </a:rPr>
              <a:t> </a:t>
            </a:r>
            <a:r>
              <a:rPr lang="en-US" sz="1400" dirty="0" smtClean="0">
                <a:solidFill>
                  <a:srgbClr val="002060"/>
                </a:solidFill>
                <a:latin typeface="Arial" panose="020B0604020202020204" pitchFamily="34" charset="0"/>
                <a:ea typeface="ＭＳ Ｐゴシック" charset="0"/>
                <a:cs typeface="Arial" panose="020B0604020202020204" pitchFamily="34" charset="0"/>
              </a:rPr>
              <a:t>----------------------</a:t>
            </a:r>
            <a:endParaRPr lang="en-US" sz="1400" dirty="0" smtClean="0">
              <a:solidFill>
                <a:srgbClr val="262262"/>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600" b="1" dirty="0">
                <a:solidFill>
                  <a:srgbClr val="FF0000"/>
                </a:solidFill>
                <a:latin typeface="Arial" panose="020B0604020202020204" pitchFamily="34" charset="0"/>
                <a:ea typeface="ＭＳ Ｐゴシック" charset="0"/>
                <a:cs typeface="Arial" panose="020B0604020202020204" pitchFamily="34" charset="0"/>
              </a:rPr>
              <a:t>Food Processors</a:t>
            </a:r>
            <a:endParaRPr lang="en-US" sz="1400" b="1" dirty="0" smtClean="0">
              <a:solidFill>
                <a:srgbClr val="FF0000"/>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200" dirty="0">
                <a:solidFill>
                  <a:srgbClr val="262262"/>
                </a:solidFill>
                <a:latin typeface="Arial" panose="020B0604020202020204" pitchFamily="34" charset="0"/>
                <a:ea typeface="ＭＳ Ｐゴシック" charset="0"/>
                <a:cs typeface="Arial" panose="020B0604020202020204" pitchFamily="34" charset="0"/>
              </a:rPr>
              <a:t>Drive Power, </a:t>
            </a:r>
            <a:r>
              <a:rPr lang="en-US" sz="1200" dirty="0" err="1">
                <a:solidFill>
                  <a:srgbClr val="262262"/>
                </a:solidFill>
                <a:latin typeface="Arial" panose="020B0604020202020204" pitchFamily="34" charset="0"/>
                <a:ea typeface="ＭＳ Ｐゴシック" charset="0"/>
                <a:cs typeface="Arial" panose="020B0604020202020204" pitchFamily="34" charset="0"/>
              </a:rPr>
              <a:t>MagnaDrive</a:t>
            </a:r>
            <a:r>
              <a:rPr lang="en-US" sz="1200" dirty="0">
                <a:solidFill>
                  <a:srgbClr val="262262"/>
                </a:solidFill>
                <a:latin typeface="Arial" panose="020B0604020202020204" pitchFamily="34" charset="0"/>
                <a:ea typeface="ＭＳ Ｐゴシック" charset="0"/>
                <a:cs typeface="Arial" panose="020B0604020202020204" pitchFamily="34" charset="0"/>
              </a:rPr>
              <a:t>,</a:t>
            </a:r>
            <a:endParaRPr lang="en-US" sz="1400" dirty="0" smtClean="0">
              <a:solidFill>
                <a:srgbClr val="262262"/>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200" dirty="0">
                <a:solidFill>
                  <a:srgbClr val="262262"/>
                </a:solidFill>
                <a:latin typeface="Arial" panose="020B0604020202020204" pitchFamily="34" charset="0"/>
                <a:ea typeface="ＭＳ Ｐゴシック" charset="0"/>
                <a:cs typeface="Arial" panose="020B0604020202020204" pitchFamily="34" charset="0"/>
              </a:rPr>
              <a:t>AM400, </a:t>
            </a:r>
            <a:r>
              <a:rPr lang="en-US" sz="1200" dirty="0" err="1">
                <a:solidFill>
                  <a:srgbClr val="262262"/>
                </a:solidFill>
                <a:latin typeface="Arial" panose="020B0604020202020204" pitchFamily="34" charset="0"/>
                <a:ea typeface="ＭＳ Ｐゴシック" charset="0"/>
                <a:cs typeface="Arial" panose="020B0604020202020204" pitchFamily="34" charset="0"/>
              </a:rPr>
              <a:t>BacGen</a:t>
            </a:r>
            <a:r>
              <a:rPr lang="en-US" sz="1200" dirty="0">
                <a:solidFill>
                  <a:srgbClr val="262262"/>
                </a:solidFill>
                <a:latin typeface="Arial" panose="020B0604020202020204" pitchFamily="34" charset="0"/>
                <a:ea typeface="ＭＳ Ｐゴシック" charset="0"/>
                <a:cs typeface="Arial" panose="020B0604020202020204" pitchFamily="34" charset="0"/>
              </a:rPr>
              <a:t> </a:t>
            </a:r>
            <a:endParaRPr lang="en-US" sz="1400" dirty="0" smtClean="0">
              <a:solidFill>
                <a:srgbClr val="262262"/>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r>
              <a:rPr lang="en-US" sz="1200" dirty="0" smtClean="0">
                <a:solidFill>
                  <a:srgbClr val="262262"/>
                </a:solidFill>
                <a:latin typeface="Arial" panose="020B0604020202020204" pitchFamily="34" charset="0"/>
                <a:ea typeface="ＭＳ Ｐゴシック" charset="0"/>
                <a:cs typeface="Arial" panose="020B0604020202020204" pitchFamily="34" charset="0"/>
              </a:rPr>
              <a:t>Variable </a:t>
            </a:r>
            <a:r>
              <a:rPr lang="en-US" sz="1200" dirty="0" err="1" smtClean="0">
                <a:solidFill>
                  <a:srgbClr val="262262"/>
                </a:solidFill>
                <a:latin typeface="Arial" panose="020B0604020202020204" pitchFamily="34" charset="0"/>
                <a:ea typeface="ＭＳ Ｐゴシック" charset="0"/>
                <a:cs typeface="Arial" panose="020B0604020202020204" pitchFamily="34" charset="0"/>
              </a:rPr>
              <a:t>Freq</a:t>
            </a:r>
            <a:r>
              <a:rPr lang="en-US" sz="1200" dirty="0" smtClean="0">
                <a:solidFill>
                  <a:srgbClr val="262262"/>
                </a:solidFill>
                <a:latin typeface="Arial" panose="020B0604020202020204" pitchFamily="34" charset="0"/>
                <a:ea typeface="ＭＳ Ｐゴシック" charset="0"/>
                <a:cs typeface="Arial" panose="020B0604020202020204" pitchFamily="34" charset="0"/>
              </a:rPr>
              <a:t> Drives</a:t>
            </a:r>
            <a:endParaRPr lang="en-US" sz="1400" dirty="0">
              <a:solidFill>
                <a:srgbClr val="262262"/>
              </a:solidFill>
              <a:latin typeface="Arial" panose="020B0604020202020204" pitchFamily="34" charset="0"/>
              <a:ea typeface="ＭＳ Ｐゴシック" charset="0"/>
              <a:cs typeface="Arial" panose="020B0604020202020204" pitchFamily="34" charset="0"/>
            </a:endParaRPr>
          </a:p>
          <a:p>
            <a:pPr marL="1620" lvl="1" defTabSz="911906" fontAlgn="base">
              <a:spcBef>
                <a:spcPct val="0"/>
              </a:spcBef>
              <a:spcAft>
                <a:spcPct val="0"/>
              </a:spcAft>
              <a:buClr>
                <a:srgbClr val="002960"/>
              </a:buClr>
              <a:buSzPct val="125000"/>
            </a:pPr>
            <a:endParaRPr lang="en-US" sz="1050" dirty="0">
              <a:solidFill>
                <a:srgbClr val="262262"/>
              </a:solidFill>
              <a:ea typeface="ＭＳ Ｐゴシック" charset="0"/>
              <a:cs typeface="Arial" pitchFamily="34" charset="0"/>
            </a:endParaRPr>
          </a:p>
        </p:txBody>
      </p:sp>
      <p:sp>
        <p:nvSpPr>
          <p:cNvPr id="2" name="TextBox 1"/>
          <p:cNvSpPr txBox="1"/>
          <p:nvPr/>
        </p:nvSpPr>
        <p:spPr>
          <a:xfrm>
            <a:off x="3648244" y="5486400"/>
            <a:ext cx="2255746" cy="1169551"/>
          </a:xfrm>
          <a:prstGeom prst="rect">
            <a:avLst/>
          </a:prstGeom>
          <a:noFill/>
        </p:spPr>
        <p:txBody>
          <a:bodyPr wrap="none" rtlCol="0">
            <a:spAutoFit/>
          </a:bodyPr>
          <a:lstStyle/>
          <a:p>
            <a:r>
              <a:rPr lang="en-US" sz="1400" u="sng" dirty="0" smtClean="0"/>
              <a:t>C4 Discontinuations</a:t>
            </a:r>
            <a:r>
              <a:rPr lang="en-US" sz="1400" dirty="0" smtClean="0"/>
              <a:t>:</a:t>
            </a:r>
          </a:p>
          <a:p>
            <a:r>
              <a:rPr lang="en-US" sz="1400" dirty="0" smtClean="0"/>
              <a:t>Irrigation</a:t>
            </a:r>
          </a:p>
          <a:p>
            <a:r>
              <a:rPr lang="en-US" sz="1400" dirty="0" smtClean="0"/>
              <a:t>Solid State Street Lighting</a:t>
            </a:r>
          </a:p>
          <a:p>
            <a:r>
              <a:rPr lang="en-US" sz="1400" dirty="0" smtClean="0"/>
              <a:t>Small/Med Industrial</a:t>
            </a:r>
          </a:p>
          <a:p>
            <a:r>
              <a:rPr lang="en-US" sz="1400" dirty="0" smtClean="0"/>
              <a:t>Existing Building Renewal</a:t>
            </a:r>
            <a:endParaRPr lang="en-US" sz="1400" dirty="0"/>
          </a:p>
        </p:txBody>
      </p:sp>
    </p:spTree>
    <p:extLst>
      <p:ext uri="{BB962C8B-B14F-4D97-AF65-F5344CB8AC3E}">
        <p14:creationId xmlns:p14="http://schemas.microsoft.com/office/powerpoint/2010/main" val="2337659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NEEA Cumulative Savings</a:t>
            </a:r>
            <a:endParaRPr lang="en-US" dirty="0"/>
          </a:p>
        </p:txBody>
      </p:sp>
      <p:pic>
        <p:nvPicPr>
          <p:cNvPr id="4098" name="Picture 2" descr="C:\Users\JWaian\AppData\Local\Microsoft\Windows\Temporary Internet Files\Content.Outlook\W0GNA8JK\Cake- June-201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1371600"/>
            <a:ext cx="8763000" cy="5205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2674323"/>
      </p:ext>
    </p:extLst>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
          <p:cNvGrpSpPr>
            <a:grpSpLocks/>
          </p:cNvGrpSpPr>
          <p:nvPr/>
        </p:nvGrpSpPr>
        <p:grpSpPr bwMode="auto">
          <a:xfrm>
            <a:off x="457200" y="2133600"/>
            <a:ext cx="8229600" cy="1828800"/>
            <a:chOff x="457200" y="2590800"/>
            <a:chExt cx="8229600" cy="1828800"/>
          </a:xfrm>
        </p:grpSpPr>
        <p:pic>
          <p:nvPicPr>
            <p:cNvPr id="146439" name="Picture 4" descr="Untitled-2.jpg"/>
            <p:cNvPicPr>
              <a:picLocks noChangeAspect="1"/>
            </p:cNvPicPr>
            <p:nvPr/>
          </p:nvPicPr>
          <p:blipFill>
            <a:blip r:embed="rId3" cstate="email">
              <a:extLst>
                <a:ext uri="{28A0092B-C50C-407E-A947-70E740481C1C}">
                  <a14:useLocalDpi xmlns:a14="http://schemas.microsoft.com/office/drawing/2010/main" val="0"/>
                </a:ext>
              </a:extLst>
            </a:blip>
            <a:srcRect l="23479" r="28261" b="52049"/>
            <a:stretch>
              <a:fillRect/>
            </a:stretch>
          </p:blipFill>
          <p:spPr bwMode="auto">
            <a:xfrm>
              <a:off x="6477000" y="2667000"/>
              <a:ext cx="2209800" cy="135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6440" name="Text Box 4"/>
            <p:cNvSpPr txBox="1">
              <a:spLocks noChangeArrowheads="1"/>
            </p:cNvSpPr>
            <p:nvPr/>
          </p:nvSpPr>
          <p:spPr bwMode="auto">
            <a:xfrm>
              <a:off x="457200" y="2590800"/>
              <a:ext cx="1905000" cy="1828800"/>
            </a:xfrm>
            <a:prstGeom prst="rect">
              <a:avLst/>
            </a:prstGeom>
            <a:solidFill>
              <a:srgbClr val="2622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defTabSz="457200">
                <a:spcBef>
                  <a:spcPct val="50000"/>
                </a:spcBef>
              </a:pPr>
              <a:r>
                <a:rPr lang="en-US" dirty="0" smtClean="0">
                  <a:solidFill>
                    <a:srgbClr val="FFFFFF"/>
                  </a:solidFill>
                </a:rPr>
                <a:t>Filling the Energy Efficiency Pipeline</a:t>
              </a:r>
              <a:endParaRPr lang="en-US" dirty="0">
                <a:solidFill>
                  <a:srgbClr val="FFFFFF"/>
                </a:solidFill>
              </a:endParaRPr>
            </a:p>
          </p:txBody>
        </p:sp>
        <p:sp>
          <p:nvSpPr>
            <p:cNvPr id="146441" name="Text Box 5"/>
            <p:cNvSpPr txBox="1">
              <a:spLocks noChangeArrowheads="1"/>
            </p:cNvSpPr>
            <p:nvPr/>
          </p:nvSpPr>
          <p:spPr bwMode="auto">
            <a:xfrm>
              <a:off x="2438400" y="2590800"/>
              <a:ext cx="1905000" cy="1828800"/>
            </a:xfrm>
            <a:prstGeom prst="rect">
              <a:avLst/>
            </a:prstGeom>
            <a:solidFill>
              <a:srgbClr val="2AA9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defTabSz="457200">
                <a:spcBef>
                  <a:spcPct val="50000"/>
                </a:spcBef>
              </a:pPr>
              <a:r>
                <a:rPr lang="en-US" dirty="0" smtClean="0">
                  <a:solidFill>
                    <a:srgbClr val="FFFFFF"/>
                  </a:solidFill>
                </a:rPr>
                <a:t>Accelerating Market Adoption</a:t>
              </a:r>
              <a:endParaRPr lang="en-US" dirty="0">
                <a:solidFill>
                  <a:srgbClr val="FFFFFF"/>
                </a:solidFill>
              </a:endParaRPr>
            </a:p>
          </p:txBody>
        </p:sp>
        <p:sp>
          <p:nvSpPr>
            <p:cNvPr id="146442" name="Text Box 6"/>
            <p:cNvSpPr txBox="1">
              <a:spLocks noChangeArrowheads="1"/>
            </p:cNvSpPr>
            <p:nvPr/>
          </p:nvSpPr>
          <p:spPr bwMode="auto">
            <a:xfrm>
              <a:off x="4419600" y="2590800"/>
              <a:ext cx="1905000" cy="1828800"/>
            </a:xfrm>
            <a:prstGeom prst="rect">
              <a:avLst/>
            </a:prstGeom>
            <a:solidFill>
              <a:srgbClr val="8CC6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defTabSz="457200">
                <a:spcBef>
                  <a:spcPct val="50000"/>
                </a:spcBef>
              </a:pPr>
              <a:r>
                <a:rPr lang="en-US" dirty="0" smtClean="0">
                  <a:solidFill>
                    <a:srgbClr val="FFFFFF"/>
                  </a:solidFill>
                </a:rPr>
                <a:t>Leveraging Regional Advantage</a:t>
              </a:r>
              <a:endParaRPr lang="en-US" dirty="0">
                <a:solidFill>
                  <a:srgbClr val="FFFFFF"/>
                </a:solidFill>
              </a:endParaRPr>
            </a:p>
          </p:txBody>
        </p:sp>
      </p:grpSp>
      <p:sp>
        <p:nvSpPr>
          <p:cNvPr id="146437" name="Title 1"/>
          <p:cNvSpPr txBox="1">
            <a:spLocks/>
          </p:cNvSpPr>
          <p:nvPr/>
        </p:nvSpPr>
        <p:spPr bwMode="auto">
          <a:xfrm>
            <a:off x="431799" y="4419600"/>
            <a:ext cx="46482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eaLnBrk="0" hangingPunct="0">
              <a:defRPr sz="2400">
                <a:solidFill>
                  <a:schemeClr val="tx1"/>
                </a:solidFill>
                <a:latin typeface="Arial" charset="0"/>
                <a:ea typeface="ＭＳ Ｐゴシック" charset="0"/>
                <a:cs typeface="ＭＳ Ｐゴシック" charset="0"/>
              </a:defRPr>
            </a:lvl1pPr>
            <a:lvl2pPr marL="742950" indent="-285750" defTabSz="457200" eaLnBrk="0" hangingPunct="0">
              <a:defRPr sz="2400">
                <a:solidFill>
                  <a:schemeClr val="tx1"/>
                </a:solidFill>
                <a:latin typeface="Arial" charset="0"/>
                <a:ea typeface="ＭＳ Ｐゴシック" charset="0"/>
              </a:defRPr>
            </a:lvl2pPr>
            <a:lvl3pPr marL="1143000" indent="-228600" defTabSz="457200" eaLnBrk="0" hangingPunct="0">
              <a:defRPr sz="2400">
                <a:solidFill>
                  <a:schemeClr val="tx1"/>
                </a:solidFill>
                <a:latin typeface="Arial" charset="0"/>
                <a:ea typeface="ＭＳ Ｐゴシック" charset="0"/>
              </a:defRPr>
            </a:lvl3pPr>
            <a:lvl4pPr marL="1600200" indent="-228600" defTabSz="457200" eaLnBrk="0" hangingPunct="0">
              <a:defRPr sz="2400">
                <a:solidFill>
                  <a:schemeClr val="tx1"/>
                </a:solidFill>
                <a:latin typeface="Arial" charset="0"/>
                <a:ea typeface="ＭＳ Ｐゴシック" charset="0"/>
              </a:defRPr>
            </a:lvl4pPr>
            <a:lvl5pPr marL="2057400" indent="-228600" defTabSz="4572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2200" dirty="0">
                <a:solidFill>
                  <a:srgbClr val="262262"/>
                </a:solidFill>
              </a:rPr>
              <a:t>Thank You!</a:t>
            </a:r>
          </a:p>
          <a:p>
            <a:pPr eaLnBrk="1" hangingPunct="1"/>
            <a:endParaRPr lang="en-US" sz="2200" dirty="0">
              <a:solidFill>
                <a:srgbClr val="262262"/>
              </a:solidFill>
            </a:endParaRPr>
          </a:p>
          <a:p>
            <a:pPr eaLnBrk="1" hangingPunct="1"/>
            <a:r>
              <a:rPr lang="en-US" sz="1900" dirty="0" smtClean="0">
                <a:solidFill>
                  <a:schemeClr val="accent2"/>
                </a:solidFill>
              </a:rPr>
              <a:t>neea.org</a:t>
            </a:r>
            <a:r>
              <a:rPr lang="en-US" sz="1900" dirty="0" smtClean="0">
                <a:solidFill>
                  <a:srgbClr val="262262"/>
                </a:solidFill>
              </a:rPr>
              <a:t> </a:t>
            </a:r>
            <a:endParaRPr lang="en-US" sz="1800" dirty="0">
              <a:solidFill>
                <a:srgbClr val="262262"/>
              </a:solidFill>
            </a:endParaRPr>
          </a:p>
          <a:p>
            <a:pPr eaLnBrk="1" hangingPunct="1"/>
            <a:endParaRPr lang="en-US" sz="3200" dirty="0">
              <a:solidFill>
                <a:srgbClr val="73B632"/>
              </a:solidFill>
            </a:endParaRPr>
          </a:p>
        </p:txBody>
      </p:sp>
      <p:sp>
        <p:nvSpPr>
          <p:cNvPr id="56336" name="Rectangle 16"/>
          <p:cNvSpPr>
            <a:spLocks noGrp="1" noChangeArrowheads="1"/>
          </p:cNvSpPr>
          <p:nvPr>
            <p:ph type="title"/>
          </p:nvPr>
        </p:nvSpPr>
        <p:spPr/>
        <p:txBody>
          <a:bodyPr/>
          <a:lstStyle/>
          <a:p>
            <a:pPr>
              <a:defRPr/>
            </a:pPr>
            <a:r>
              <a:rPr lang="en-US" b="1" dirty="0">
                <a:latin typeface="Arial" charset="0"/>
                <a:cs typeface="+mj-cs"/>
              </a:rPr>
              <a:t>Questions &amp; Comments</a:t>
            </a:r>
          </a:p>
        </p:txBody>
      </p:sp>
    </p:spTree>
    <p:extLst>
      <p:ext uri="{BB962C8B-B14F-4D97-AF65-F5344CB8AC3E}">
        <p14:creationId xmlns:p14="http://schemas.microsoft.com/office/powerpoint/2010/main" val="706586282"/>
      </p:ext>
    </p:extLst>
  </p:cSld>
  <p:clrMapOvr>
    <a:masterClrMapping/>
  </p:clrMapOvr>
  <p:transition spd="slow">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NAME" val="RectangleText"/>
  <p:tag name="THINKCELLSHAPEDONOTDELETE" val="po0Nu8iGR7UumPUHxm65BUA"/>
</p:tagLst>
</file>

<file path=ppt/tags/tag2.xml><?xml version="1.0" encoding="utf-8"?>
<p:tagLst xmlns:a="http://schemas.openxmlformats.org/drawingml/2006/main" xmlns:r="http://schemas.openxmlformats.org/officeDocument/2006/relationships" xmlns:p="http://schemas.openxmlformats.org/presentationml/2006/main">
  <p:tag name="RESIZE" val="Yes"/>
  <p:tag name="THINKCELLSHAPEDONOTDELETE" val="pKmQN6CKuoEij8PXkgf0HdQ"/>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DfYjdSI6PUu.xn4dqMEIRg"/>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ZTmRPnWB9024prn.sa.X0A"/>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tE4QqR924USquNB3fJJ9Ng"/>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RKJ8AtZ8KEG6RLIPuxpItA"/>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9l9lYGRnu0itadnqJHogww"/>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3cDtP8p8HUqmF4ZB2yskuQ"/>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p6gvpJVYcDkitfp7T.NgqIQ"/>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pQqh_OuYXNEq9JEVYZ0LnyQ"/>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pUjObpGd0QEClBsZd.GTn9Q"/>
</p:tagLst>
</file>

<file path=ppt/theme/theme1.xml><?xml version="1.0" encoding="utf-8"?>
<a:theme xmlns:a="http://schemas.openxmlformats.org/drawingml/2006/main" name="NEEA Master 2010 - 8">
  <a:themeElements>
    <a:clrScheme name="NEEA Master 7">
      <a:dk1>
        <a:srgbClr val="262262"/>
      </a:dk1>
      <a:lt1>
        <a:srgbClr val="FFFFFF"/>
      </a:lt1>
      <a:dk2>
        <a:srgbClr val="24420E"/>
      </a:dk2>
      <a:lt2>
        <a:srgbClr val="FFFFFF"/>
      </a:lt2>
      <a:accent1>
        <a:srgbClr val="8CC646"/>
      </a:accent1>
      <a:accent2>
        <a:srgbClr val="2AA9E0"/>
      </a:accent2>
      <a:accent3>
        <a:srgbClr val="262262"/>
      </a:accent3>
      <a:accent4>
        <a:srgbClr val="24420E"/>
      </a:accent4>
      <a:accent5>
        <a:srgbClr val="F36C21"/>
      </a:accent5>
      <a:accent6>
        <a:srgbClr val="399F49"/>
      </a:accent6>
      <a:hlink>
        <a:srgbClr val="942923"/>
      </a:hlink>
      <a:folHlink>
        <a:srgbClr val="46408A"/>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May 5 2011">
  <a:themeElements>
    <a:clrScheme name="NEEA Master 7">
      <a:dk1>
        <a:srgbClr val="262262"/>
      </a:dk1>
      <a:lt1>
        <a:srgbClr val="FFFFFF"/>
      </a:lt1>
      <a:dk2>
        <a:srgbClr val="24420E"/>
      </a:dk2>
      <a:lt2>
        <a:srgbClr val="FFFFFF"/>
      </a:lt2>
      <a:accent1>
        <a:srgbClr val="8CC646"/>
      </a:accent1>
      <a:accent2>
        <a:srgbClr val="2AA9E0"/>
      </a:accent2>
      <a:accent3>
        <a:srgbClr val="262262"/>
      </a:accent3>
      <a:accent4>
        <a:srgbClr val="24420E"/>
      </a:accent4>
      <a:accent5>
        <a:srgbClr val="F36C21"/>
      </a:accent5>
      <a:accent6>
        <a:srgbClr val="399F49"/>
      </a:accent6>
      <a:hlink>
        <a:srgbClr val="942923"/>
      </a:hlink>
      <a:folHlink>
        <a:srgbClr val="46408A"/>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NEEA Master 2010 - 8">
  <a:themeElements>
    <a:clrScheme name="NEEA Master 7">
      <a:dk1>
        <a:srgbClr val="262262"/>
      </a:dk1>
      <a:lt1>
        <a:srgbClr val="FFFFFF"/>
      </a:lt1>
      <a:dk2>
        <a:srgbClr val="24420E"/>
      </a:dk2>
      <a:lt2>
        <a:srgbClr val="FFFFFF"/>
      </a:lt2>
      <a:accent1>
        <a:srgbClr val="8CC646"/>
      </a:accent1>
      <a:accent2>
        <a:srgbClr val="2AA9E0"/>
      </a:accent2>
      <a:accent3>
        <a:srgbClr val="262262"/>
      </a:accent3>
      <a:accent4>
        <a:srgbClr val="24420E"/>
      </a:accent4>
      <a:accent5>
        <a:srgbClr val="F36C21"/>
      </a:accent5>
      <a:accent6>
        <a:srgbClr val="399F49"/>
      </a:accent6>
      <a:hlink>
        <a:srgbClr val="942923"/>
      </a:hlink>
      <a:folHlink>
        <a:srgbClr val="46408A"/>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6_NEEA Master 2010 - 8">
  <a:themeElements>
    <a:clrScheme name="NEEA Master 7">
      <a:dk1>
        <a:srgbClr val="262262"/>
      </a:dk1>
      <a:lt1>
        <a:srgbClr val="FFFFFF"/>
      </a:lt1>
      <a:dk2>
        <a:srgbClr val="24420E"/>
      </a:dk2>
      <a:lt2>
        <a:srgbClr val="FFFFFF"/>
      </a:lt2>
      <a:accent1>
        <a:srgbClr val="8CC646"/>
      </a:accent1>
      <a:accent2>
        <a:srgbClr val="2AA9E0"/>
      </a:accent2>
      <a:accent3>
        <a:srgbClr val="262262"/>
      </a:accent3>
      <a:accent4>
        <a:srgbClr val="24420E"/>
      </a:accent4>
      <a:accent5>
        <a:srgbClr val="F36C21"/>
      </a:accent5>
      <a:accent6>
        <a:srgbClr val="399F49"/>
      </a:accent6>
      <a:hlink>
        <a:srgbClr val="942923"/>
      </a:hlink>
      <a:folHlink>
        <a:srgbClr val="46408A"/>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NEEA ppt The NEEA Story">
  <a:themeElements>
    <a:clrScheme name="NEEA Master 5">
      <a:dk1>
        <a:srgbClr val="262262"/>
      </a:dk1>
      <a:lt1>
        <a:srgbClr val="0083CA"/>
      </a:lt1>
      <a:dk2>
        <a:srgbClr val="24420E"/>
      </a:dk2>
      <a:lt2>
        <a:srgbClr val="FFFFFF"/>
      </a:lt2>
      <a:accent1>
        <a:srgbClr val="8CC646"/>
      </a:accent1>
      <a:accent2>
        <a:srgbClr val="2AA9E0"/>
      </a:accent2>
      <a:accent3>
        <a:srgbClr val="262262"/>
      </a:accent3>
      <a:accent4>
        <a:srgbClr val="24420E"/>
      </a:accent4>
      <a:accent5>
        <a:srgbClr val="F36C21"/>
      </a:accent5>
      <a:accent6>
        <a:srgbClr val="399F49"/>
      </a:accent6>
      <a:hlink>
        <a:srgbClr val="942923"/>
      </a:hlink>
      <a:folHlink>
        <a:srgbClr val="46408A"/>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NEEA UtilityoftheFuture">
  <a:themeElements>
    <a:clrScheme name="NEEA Master 5">
      <a:dk1>
        <a:srgbClr val="262262"/>
      </a:dk1>
      <a:lt1>
        <a:srgbClr val="0083CA"/>
      </a:lt1>
      <a:dk2>
        <a:srgbClr val="24420E"/>
      </a:dk2>
      <a:lt2>
        <a:srgbClr val="FFFFFF"/>
      </a:lt2>
      <a:accent1>
        <a:srgbClr val="8CC646"/>
      </a:accent1>
      <a:accent2>
        <a:srgbClr val="2AA9E0"/>
      </a:accent2>
      <a:accent3>
        <a:srgbClr val="262262"/>
      </a:accent3>
      <a:accent4>
        <a:srgbClr val="24420E"/>
      </a:accent4>
      <a:accent5>
        <a:srgbClr val="F36C21"/>
      </a:accent5>
      <a:accent6>
        <a:srgbClr val="399F49"/>
      </a:accent6>
      <a:hlink>
        <a:srgbClr val="942923"/>
      </a:hlink>
      <a:folHlink>
        <a:srgbClr val="46408A"/>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NEEA Master 7">
    <a:dk1>
      <a:srgbClr val="262262"/>
    </a:dk1>
    <a:lt1>
      <a:srgbClr val="FFFFFF"/>
    </a:lt1>
    <a:dk2>
      <a:srgbClr val="24420E"/>
    </a:dk2>
    <a:lt2>
      <a:srgbClr val="FFFFFF"/>
    </a:lt2>
    <a:accent1>
      <a:srgbClr val="8CC646"/>
    </a:accent1>
    <a:accent2>
      <a:srgbClr val="2AA9E0"/>
    </a:accent2>
    <a:accent3>
      <a:srgbClr val="262262"/>
    </a:accent3>
    <a:accent4>
      <a:srgbClr val="24420E"/>
    </a:accent4>
    <a:accent5>
      <a:srgbClr val="F36C21"/>
    </a:accent5>
    <a:accent6>
      <a:srgbClr val="399F49"/>
    </a:accent6>
    <a:hlink>
      <a:srgbClr val="942923"/>
    </a:hlink>
    <a:folHlink>
      <a:srgbClr val="46408A"/>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2.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15-IEPR-05</Docket_x0020_Number>
    <TaxCatchAll xmlns="8eef3743-c7b3-4cbe-8837-b6e805be353c">
      <Value>8</Value>
      <Value>75</Value>
      <Value>6</Value>
      <Value>61</Value>
      <Value>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Commission Staff</TermName>
          <TermId xmlns="http://schemas.microsoft.com/office/infopath/2007/PartnerControls">33d9c16f-f938-4210-84d3-7f3ed959b9d5</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2015-07-06 Workshop</TermName>
          <TermId xmlns="http://schemas.microsoft.com/office/infopath/2007/PartnerControls">18e2094c-cafc-4057-ba64-7d98ceb0117d</TermId>
        </TermInfo>
        <TermInfo xmlns="http://schemas.microsoft.com/office/infopath/2007/PartnerControls">
          <TermName xmlns="http://schemas.microsoft.com/office/infopath/2007/PartnerControls">IEPR Presentation</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Z5JXHV6S7NA6-3-73068</_dlc_DocId>
    <_dlc_DocIdUrl xmlns="8eef3743-c7b3-4cbe-8837-b6e805be353c">
      <Url>http://efilingspinternal/_layouts/DocIdRedir.aspx?ID=Z5JXHV6S7NA6-3-73068</Url>
      <Description>Z5JXHV6S7NA6-3-73068</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52AE551-B721-4A54-A65B-5CC8C0BEB6B7}"/>
</file>

<file path=customXml/itemProps2.xml><?xml version="1.0" encoding="utf-8"?>
<ds:datastoreItem xmlns:ds="http://schemas.openxmlformats.org/officeDocument/2006/customXml" ds:itemID="{E7E56EC2-5644-41C3-83E2-0AA790CCABDB}"/>
</file>

<file path=customXml/itemProps3.xml><?xml version="1.0" encoding="utf-8"?>
<ds:datastoreItem xmlns:ds="http://schemas.openxmlformats.org/officeDocument/2006/customXml" ds:itemID="{DEFF114C-73E3-4DA2-A8C4-457D826D6E2A}"/>
</file>

<file path=customXml/itemProps4.xml><?xml version="1.0" encoding="utf-8"?>
<ds:datastoreItem xmlns:ds="http://schemas.openxmlformats.org/officeDocument/2006/customXml" ds:itemID="{3B3F3512-90AE-48A4-A309-D34F6645A15E}"/>
</file>

<file path=docProps/app.xml><?xml version="1.0" encoding="utf-8"?>
<Properties xmlns="http://schemas.openxmlformats.org/officeDocument/2006/extended-properties" xmlns:vt="http://schemas.openxmlformats.org/officeDocument/2006/docPropsVTypes">
  <TotalTime>2594</TotalTime>
  <Words>1468</Words>
  <Application>Microsoft Office PowerPoint</Application>
  <PresentationFormat>On-screen Show (4:3)</PresentationFormat>
  <Paragraphs>235</Paragraphs>
  <Slides>15</Slides>
  <Notes>13</Notes>
  <HiddenSlides>0</HiddenSlides>
  <MMClips>0</MMClips>
  <ScaleCrop>false</ScaleCrop>
  <HeadingPairs>
    <vt:vector size="4" baseType="variant">
      <vt:variant>
        <vt:lpstr>Theme</vt:lpstr>
      </vt:variant>
      <vt:variant>
        <vt:i4>6</vt:i4>
      </vt:variant>
      <vt:variant>
        <vt:lpstr>Slide Titles</vt:lpstr>
      </vt:variant>
      <vt:variant>
        <vt:i4>15</vt:i4>
      </vt:variant>
    </vt:vector>
  </HeadingPairs>
  <TitlesOfParts>
    <vt:vector size="21" baseType="lpstr">
      <vt:lpstr>NEEA Master 2010 - 8</vt:lpstr>
      <vt:lpstr>1_May 5 2011</vt:lpstr>
      <vt:lpstr>1_NEEA Master 2010 - 8</vt:lpstr>
      <vt:lpstr>6_NEEA Master 2010 - 8</vt:lpstr>
      <vt:lpstr>NEEA ppt The NEEA Story</vt:lpstr>
      <vt:lpstr>NEEA UtilityoftheFuture</vt:lpstr>
      <vt:lpstr>Northwest Market Transformation</vt:lpstr>
      <vt:lpstr>Original Organizational Hurdles: 1996</vt:lpstr>
      <vt:lpstr>Northwest Energy Efficiency Alliance</vt:lpstr>
      <vt:lpstr>NEEA  Funding Shares</vt:lpstr>
      <vt:lpstr>About NEEA</vt:lpstr>
      <vt:lpstr>NEEA Governance Structure</vt:lpstr>
      <vt:lpstr>NEEA Core Business Process</vt:lpstr>
      <vt:lpstr>What is Market Transformation?</vt:lpstr>
      <vt:lpstr>Market Adoption Curve</vt:lpstr>
      <vt:lpstr>How NEEA Works</vt:lpstr>
      <vt:lpstr>Tuning into Energy Efficient TVs</vt:lpstr>
      <vt:lpstr>TVs Market Transformation</vt:lpstr>
      <vt:lpstr>Milestone Progress – Portfolio Overview</vt:lpstr>
      <vt:lpstr>NEEA Cumulative Savings</vt:lpstr>
      <vt:lpstr>Questions &amp; Comments</vt:lpstr>
    </vt:vector>
  </TitlesOfParts>
  <Company>Northwest Energy Efficiency Alliance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Northwest Market Transformation</dc:title>
  <dc:creator>Virginia Mersereau</dc:creator>
  <cp:lastModifiedBy>Susan Stratton</cp:lastModifiedBy>
  <cp:revision>93</cp:revision>
  <dcterms:created xsi:type="dcterms:W3CDTF">2014-08-19T17:19:59Z</dcterms:created>
  <dcterms:modified xsi:type="dcterms:W3CDTF">2015-07-03T00:55:06Z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VideoSetEmbedCode">
    <vt:lpwstr/>
  </property>
  <property fmtid="{D5CDD505-2E9C-101B-9397-08002B2CF9AE}" pid="4" name="AlternateThumbnailUrl">
    <vt:lpwstr/>
  </property>
  <property fmtid="{D5CDD505-2E9C-101B-9397-08002B2CF9AE}" pid="5" name="PeopleInMedia">
    <vt:lpwstr/>
  </property>
  <property fmtid="{D5CDD505-2E9C-101B-9397-08002B2CF9AE}" pid="6" name="VideoSetDescription">
    <vt:lpwstr/>
  </property>
  <property fmtid="{D5CDD505-2E9C-101B-9397-08002B2CF9AE}" pid="7" name="VideoSetUserOverrideEncoding">
    <vt:lpwstr/>
  </property>
  <property fmtid="{D5CDD505-2E9C-101B-9397-08002B2CF9AE}" pid="8" name="VideoSetExternalLink">
    <vt:lpwstr/>
  </property>
  <property fmtid="{D5CDD505-2E9C-101B-9397-08002B2CF9AE}" pid="9" name="VideoSetRenditionsInfo">
    <vt:lpwstr/>
  </property>
  <property fmtid="{D5CDD505-2E9C-101B-9397-08002B2CF9AE}" pid="10" name="VideoRenditionLabel">
    <vt:lpwstr/>
  </property>
  <property fmtid="{D5CDD505-2E9C-101B-9397-08002B2CF9AE}" pid="11" name="_dlc_DocIdItemGuid">
    <vt:lpwstr>41ed7847-313a-44dc-820e-f46c953c860a</vt:lpwstr>
  </property>
  <property fmtid="{D5CDD505-2E9C-101B-9397-08002B2CF9AE}" pid="12" name="Subject_x0020_Areas">
    <vt:lpwstr>75;#IEPR 2015-07-06 Workshop|18e2094c-cafc-4057-ba64-7d98ceb0117d;#61;#IEPR Presentation|51277923-a549-4352-9cc5-bcce892adf24</vt:lpwstr>
  </property>
  <property fmtid="{D5CDD505-2E9C-101B-9397-08002B2CF9AE}" pid="13" name="_CopySource">
    <vt:lpwstr>http://efilingspinternal/PendingDocuments/15-IEPR-05/20150703T140735_Northwest_Market_Transformation.pptx</vt:lpwstr>
  </property>
  <property fmtid="{D5CDD505-2E9C-101B-9397-08002B2CF9AE}" pid="14" name="Subject Areas">
    <vt:lpwstr>75;#IEPR 2015-07-06 Workshop|18e2094c-cafc-4057-ba64-7d98ceb0117d;#61;#IEPR Presentation|51277923-a549-4352-9cc5-bcce892adf24</vt:lpwstr>
  </property>
  <property fmtid="{D5CDD505-2E9C-101B-9397-08002B2CF9AE}" pid="15" name="Submission Type">
    <vt:lpwstr>6;#Document|6786e4f6-aafd-416d-a977-1b2d5f456edf</vt:lpwstr>
  </property>
  <property fmtid="{D5CDD505-2E9C-101B-9397-08002B2CF9AE}" pid="16" name="Submitter Role">
    <vt:lpwstr>8;#Commission Staff|33d9c16f-f938-4210-84d3-7f3ed959b9d5</vt:lpwstr>
  </property>
  <property fmtid="{D5CDD505-2E9C-101B-9397-08002B2CF9AE}" pid="17" name="Order">
    <vt:r8>607500</vt:r8>
  </property>
  <property fmtid="{D5CDD505-2E9C-101B-9397-08002B2CF9AE}" pid="18" name="Document Type">
    <vt:lpwstr>3;#Document|f3c81208-9d0f-49cc-afc5-e227f36ec0e7</vt:lpwstr>
  </property>
  <property fmtid="{D5CDD505-2E9C-101B-9397-08002B2CF9AE}" pid="19" name="xd_ProgID">
    <vt:lpwstr/>
  </property>
  <property fmtid="{D5CDD505-2E9C-101B-9397-08002B2CF9AE}" pid="20" name="_SourceUrl">
    <vt:lpwstr/>
  </property>
  <property fmtid="{D5CDD505-2E9C-101B-9397-08002B2CF9AE}" pid="21" name="_SharedFileIndex">
    <vt:lpwstr/>
  </property>
  <property fmtid="{D5CDD505-2E9C-101B-9397-08002B2CF9AE}" pid="22" name="TemplateUrl">
    <vt:lpwstr/>
  </property>
</Properties>
</file>