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slides/slide25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presentation.xml" ContentType="application/vnd.openxmlformats-officedocument.presentationml.presentation.main+xml"/>
  <Override PartName="/ppt/slides/slide24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1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4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5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2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chart5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4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15.xml" ContentType="application/vnd.openxmlformats-officedocument.drawingml.chart+xml"/>
  <Override PartName="/ppt/charts/chart14.xml" ContentType="application/vnd.openxmlformats-officedocument.drawingml.chart+xml"/>
  <Override PartName="/ppt/charts/chart16.xml" ContentType="application/vnd.openxmlformats-officedocument.drawingml.chart+xml"/>
  <Override PartName="/ppt/theme/theme1.xml" ContentType="application/vnd.openxmlformats-officedocument.theme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ustom.xml" ContentType="application/vnd.openxmlformats-officedocument.custom-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  <p:sldMasterId id="2147483660" r:id="rId5"/>
  </p:sldMasterIdLst>
  <p:notesMasterIdLst>
    <p:notesMasterId r:id="rId33"/>
  </p:notesMasterIdLst>
  <p:sldIdLst>
    <p:sldId id="289" r:id="rId6"/>
    <p:sldId id="292" r:id="rId7"/>
    <p:sldId id="311" r:id="rId8"/>
    <p:sldId id="332" r:id="rId9"/>
    <p:sldId id="333" r:id="rId10"/>
    <p:sldId id="314" r:id="rId11"/>
    <p:sldId id="309" r:id="rId12"/>
    <p:sldId id="327" r:id="rId13"/>
    <p:sldId id="318" r:id="rId14"/>
    <p:sldId id="319" r:id="rId15"/>
    <p:sldId id="294" r:id="rId16"/>
    <p:sldId id="317" r:id="rId17"/>
    <p:sldId id="322" r:id="rId18"/>
    <p:sldId id="323" r:id="rId19"/>
    <p:sldId id="306" r:id="rId20"/>
    <p:sldId id="324" r:id="rId21"/>
    <p:sldId id="329" r:id="rId22"/>
    <p:sldId id="330" r:id="rId23"/>
    <p:sldId id="320" r:id="rId24"/>
    <p:sldId id="325" r:id="rId25"/>
    <p:sldId id="298" r:id="rId26"/>
    <p:sldId id="328" r:id="rId27"/>
    <p:sldId id="326" r:id="rId28"/>
    <p:sldId id="295" r:id="rId29"/>
    <p:sldId id="321" r:id="rId30"/>
    <p:sldId id="331" r:id="rId31"/>
    <p:sldId id="290" r:id="rId32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" pitchFamily="18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own, Elise@Energy" initials="EB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FF"/>
    <a:srgbClr val="0000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06" autoAdjust="0"/>
    <p:restoredTop sz="91139" autoAdjust="0"/>
  </p:normalViewPr>
  <p:slideViewPr>
    <p:cSldViewPr showGuides="1">
      <p:cViewPr varScale="1">
        <p:scale>
          <a:sx n="100" d="100"/>
          <a:sy n="100" d="100"/>
        </p:scale>
        <p:origin x="-32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customXml" Target="../customXml/item4.xml"/><Relationship Id="rId21" Type="http://schemas.openxmlformats.org/officeDocument/2006/relationships/slide" Target="slides/slide16.xml"/><Relationship Id="rId34" Type="http://schemas.openxmlformats.org/officeDocument/2006/relationships/commentAuthors" Target="commentAuthor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heme" Target="theme/theme1.xml"/><Relationship Id="rId40" Type="http://schemas.openxmlformats.org/officeDocument/2006/relationships/customXml" Target="../customXml/item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presProps" Target="pres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2.bin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8.6571586639905301E-2"/>
          <c:y val="3.1980981885461036E-2"/>
          <c:w val="0.89545455715094435"/>
          <c:h val="0.60699023277827979"/>
        </c:manualLayout>
      </c:layout>
      <c:lineChart>
        <c:grouping val="standard"/>
        <c:varyColors val="0"/>
        <c:ser>
          <c:idx val="1"/>
          <c:order val="0"/>
          <c:tx>
            <c:strRef>
              <c:f>'[Chart in Microsoft PowerPoint]Bus'!$C$40</c:f>
              <c:strCache>
                <c:ptCount val="1"/>
                <c:pt idx="0">
                  <c:v>High Demand, Battery Electric and Trolleybus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PowerPoint]Bus'!$D$40:$O$40</c:f>
              <c:numCache>
                <c:formatCode>#,##0</c:formatCode>
                <c:ptCount val="12"/>
                <c:pt idx="0">
                  <c:v>289.80572640000003</c:v>
                </c:pt>
                <c:pt idx="1">
                  <c:v>289.65263859999999</c:v>
                </c:pt>
                <c:pt idx="2">
                  <c:v>289.25165029999999</c:v>
                </c:pt>
                <c:pt idx="3">
                  <c:v>289.05335969999999</c:v>
                </c:pt>
                <c:pt idx="4">
                  <c:v>288.5235606</c:v>
                </c:pt>
                <c:pt idx="5">
                  <c:v>1137.9887553000001</c:v>
                </c:pt>
                <c:pt idx="6">
                  <c:v>1987.3189522</c:v>
                </c:pt>
                <c:pt idx="7">
                  <c:v>2836.5847324000001</c:v>
                </c:pt>
                <c:pt idx="8">
                  <c:v>3685.7985988</c:v>
                </c:pt>
                <c:pt idx="9">
                  <c:v>4535.2002279999997</c:v>
                </c:pt>
                <c:pt idx="10">
                  <c:v>5384.5650690000002</c:v>
                </c:pt>
                <c:pt idx="11">
                  <c:v>6233.0944959999997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'[Chart in Microsoft PowerPoint]Bus'!$C$41</c:f>
              <c:strCache>
                <c:ptCount val="1"/>
                <c:pt idx="0">
                  <c:v>Low Demand, Battery Electric and Trolleybus</c:v>
                </c:pt>
              </c:strCache>
            </c:strRef>
          </c:tx>
          <c:spPr>
            <a:ln w="28575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PowerPoint]Bus'!$D$41:$O$41</c:f>
              <c:numCache>
                <c:formatCode>#,##0</c:formatCode>
                <c:ptCount val="12"/>
                <c:pt idx="0">
                  <c:v>289.75583849999998</c:v>
                </c:pt>
                <c:pt idx="1">
                  <c:v>289.52444309999998</c:v>
                </c:pt>
                <c:pt idx="2">
                  <c:v>289.08140930000002</c:v>
                </c:pt>
                <c:pt idx="3">
                  <c:v>288.61533830000002</c:v>
                </c:pt>
                <c:pt idx="4">
                  <c:v>288.07311379999999</c:v>
                </c:pt>
                <c:pt idx="5">
                  <c:v>287.34135090000001</c:v>
                </c:pt>
                <c:pt idx="6">
                  <c:v>286.69062700000001</c:v>
                </c:pt>
                <c:pt idx="7">
                  <c:v>286.01019239999999</c:v>
                </c:pt>
                <c:pt idx="8">
                  <c:v>285.26780780000001</c:v>
                </c:pt>
                <c:pt idx="9">
                  <c:v>284.69656099999997</c:v>
                </c:pt>
                <c:pt idx="10">
                  <c:v>284.06257900000003</c:v>
                </c:pt>
                <c:pt idx="11">
                  <c:v>81.127768000000003</c:v>
                </c:pt>
              </c:numCache>
            </c:numRef>
          </c:val>
          <c:smooth val="0"/>
        </c:ser>
        <c:ser>
          <c:idx val="3"/>
          <c:order val="2"/>
          <c:tx>
            <c:strRef>
              <c:f>'[Chart in Microsoft PowerPoint]Bus'!$C$42</c:f>
              <c:strCache>
                <c:ptCount val="1"/>
                <c:pt idx="0">
                  <c:v>Mid Demand, Battery Electric and Trolleybus</c:v>
                </c:pt>
              </c:strCache>
            </c:strRef>
          </c:tx>
          <c:spPr>
            <a:ln w="2857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PowerPoint]Bus'!$D$42:$O$42</c:f>
              <c:numCache>
                <c:formatCode>#,##0</c:formatCode>
                <c:ptCount val="12"/>
                <c:pt idx="0">
                  <c:v>289.75583849999998</c:v>
                </c:pt>
                <c:pt idx="1">
                  <c:v>289.52444309999998</c:v>
                </c:pt>
                <c:pt idx="2">
                  <c:v>289.08140930000002</c:v>
                </c:pt>
                <c:pt idx="3">
                  <c:v>288.61533830000002</c:v>
                </c:pt>
                <c:pt idx="4">
                  <c:v>288.07311379999999</c:v>
                </c:pt>
                <c:pt idx="5">
                  <c:v>712.34135089999995</c:v>
                </c:pt>
                <c:pt idx="6">
                  <c:v>1136.6906269999999</c:v>
                </c:pt>
                <c:pt idx="7">
                  <c:v>1561.0101924000001</c:v>
                </c:pt>
                <c:pt idx="8">
                  <c:v>1985.2678077999999</c:v>
                </c:pt>
                <c:pt idx="9">
                  <c:v>2409.6965610000002</c:v>
                </c:pt>
                <c:pt idx="10">
                  <c:v>2834.0625789999999</c:v>
                </c:pt>
                <c:pt idx="11">
                  <c:v>3054.496189</c:v>
                </c:pt>
              </c:numCache>
            </c:numRef>
          </c:val>
          <c:smooth val="0"/>
        </c:ser>
        <c:ser>
          <c:idx val="5"/>
          <c:order val="3"/>
          <c:tx>
            <c:strRef>
              <c:f>'[Chart in Microsoft PowerPoint]Bus'!$C$43</c:f>
              <c:strCache>
                <c:ptCount val="1"/>
                <c:pt idx="0">
                  <c:v>High Demand, natural gas</c:v>
                </c:pt>
              </c:strCache>
            </c:strRef>
          </c:tx>
          <c:spPr>
            <a:ln w="28575" cap="rnd">
              <a:solidFill>
                <a:srgbClr val="00B0F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PowerPoint]Bus'!$D$43:$O$43</c:f>
              <c:numCache>
                <c:formatCode>#,##0</c:formatCode>
                <c:ptCount val="12"/>
                <c:pt idx="0">
                  <c:v>8296.0476312999999</c:v>
                </c:pt>
                <c:pt idx="1">
                  <c:v>8296.0777159000008</c:v>
                </c:pt>
                <c:pt idx="2">
                  <c:v>8335.0976138000005</c:v>
                </c:pt>
                <c:pt idx="3">
                  <c:v>8375.8878459999996</c:v>
                </c:pt>
                <c:pt idx="4">
                  <c:v>8195.3526039999997</c:v>
                </c:pt>
                <c:pt idx="5">
                  <c:v>7815.0628740000002</c:v>
                </c:pt>
                <c:pt idx="6">
                  <c:v>7089.3159669999995</c:v>
                </c:pt>
                <c:pt idx="7">
                  <c:v>6975.4862099999991</c:v>
                </c:pt>
                <c:pt idx="8">
                  <c:v>6927.6515190000009</c:v>
                </c:pt>
                <c:pt idx="9">
                  <c:v>6799.4011580000006</c:v>
                </c:pt>
                <c:pt idx="10">
                  <c:v>6517.2553880000005</c:v>
                </c:pt>
                <c:pt idx="11">
                  <c:v>6580.3060399999995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'[Chart in Microsoft PowerPoint]Bus'!$C$44</c:f>
              <c:strCache>
                <c:ptCount val="1"/>
                <c:pt idx="0">
                  <c:v>Low Demand, natural gas</c:v>
                </c:pt>
              </c:strCache>
            </c:strRef>
          </c:tx>
          <c:spPr>
            <a:ln w="28575" cap="rnd">
              <a:solidFill>
                <a:srgbClr val="00B0F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PowerPoint]Bus'!$D$44:$O$44</c:f>
              <c:numCache>
                <c:formatCode>#,##0</c:formatCode>
                <c:ptCount val="12"/>
                <c:pt idx="0">
                  <c:v>8268.0912896000009</c:v>
                </c:pt>
                <c:pt idx="1">
                  <c:v>8305.1496226999971</c:v>
                </c:pt>
                <c:pt idx="2">
                  <c:v>8345.3945639000012</c:v>
                </c:pt>
                <c:pt idx="3">
                  <c:v>8383.9576777000002</c:v>
                </c:pt>
                <c:pt idx="4">
                  <c:v>8413.0509644000012</c:v>
                </c:pt>
                <c:pt idx="5">
                  <c:v>8596.4828792000008</c:v>
                </c:pt>
                <c:pt idx="6">
                  <c:v>8779.9147940000021</c:v>
                </c:pt>
                <c:pt idx="7">
                  <c:v>8963.3467088000016</c:v>
                </c:pt>
                <c:pt idx="8">
                  <c:v>9146.7786236000029</c:v>
                </c:pt>
                <c:pt idx="9">
                  <c:v>9330.2105384000024</c:v>
                </c:pt>
                <c:pt idx="10">
                  <c:v>9513.6424532000037</c:v>
                </c:pt>
                <c:pt idx="11">
                  <c:v>9697.0743680000032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'[Chart in Microsoft PowerPoint]Bus'!$C$45</c:f>
              <c:strCache>
                <c:ptCount val="1"/>
                <c:pt idx="0">
                  <c:v>Mid Demand, natural gas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PowerPoint]Bus'!$D$45:$O$45</c:f>
              <c:numCache>
                <c:formatCode>#,##0</c:formatCode>
                <c:ptCount val="12"/>
                <c:pt idx="0">
                  <c:v>8261.2325015999995</c:v>
                </c:pt>
                <c:pt idx="1">
                  <c:v>8296.3626926999987</c:v>
                </c:pt>
                <c:pt idx="2">
                  <c:v>8336.1600710000002</c:v>
                </c:pt>
                <c:pt idx="3">
                  <c:v>8263.1971838999998</c:v>
                </c:pt>
                <c:pt idx="4">
                  <c:v>8008.609309200001</c:v>
                </c:pt>
                <c:pt idx="5">
                  <c:v>8319.5483890285723</c:v>
                </c:pt>
                <c:pt idx="6">
                  <c:v>8630.4874688571435</c:v>
                </c:pt>
                <c:pt idx="7">
                  <c:v>8941.4265486857148</c:v>
                </c:pt>
                <c:pt idx="8">
                  <c:v>9252.3656285142879</c:v>
                </c:pt>
                <c:pt idx="9">
                  <c:v>9563.3047083428592</c:v>
                </c:pt>
                <c:pt idx="10">
                  <c:v>9874.2437881714304</c:v>
                </c:pt>
                <c:pt idx="11">
                  <c:v>10185.182868000002</c:v>
                </c:pt>
              </c:numCache>
            </c:numRef>
          </c:val>
          <c:smooth val="0"/>
        </c:ser>
        <c:ser>
          <c:idx val="9"/>
          <c:order val="6"/>
          <c:tx>
            <c:strRef>
              <c:f>'[Chart in Microsoft PowerPoint]Bus'!$C$46</c:f>
              <c:strCache>
                <c:ptCount val="1"/>
                <c:pt idx="0">
                  <c:v>High Demand, Diesel-Electric Hybrid</c:v>
                </c:pt>
              </c:strCache>
            </c:strRef>
          </c:tx>
          <c:spPr>
            <a:ln w="28575" cap="rnd">
              <a:solidFill>
                <a:srgbClr val="7030A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PowerPoint]Bus'!$D$46:$O$46</c:f>
              <c:numCache>
                <c:formatCode>#,##0</c:formatCode>
                <c:ptCount val="12"/>
                <c:pt idx="0">
                  <c:v>170.28423479999998</c:v>
                </c:pt>
                <c:pt idx="1">
                  <c:v>175.60632659999999</c:v>
                </c:pt>
                <c:pt idx="2">
                  <c:v>182.56654589999999</c:v>
                </c:pt>
                <c:pt idx="3">
                  <c:v>190.39859820000004</c:v>
                </c:pt>
                <c:pt idx="4">
                  <c:v>198.63913830000001</c:v>
                </c:pt>
                <c:pt idx="5">
                  <c:v>547.13217129999998</c:v>
                </c:pt>
                <c:pt idx="6">
                  <c:v>896.40146909999999</c:v>
                </c:pt>
                <c:pt idx="7">
                  <c:v>1245.0521999</c:v>
                </c:pt>
                <c:pt idx="8">
                  <c:v>1593.4417824</c:v>
                </c:pt>
                <c:pt idx="9">
                  <c:v>1940.8208555000001</c:v>
                </c:pt>
                <c:pt idx="10">
                  <c:v>2283.0446182000001</c:v>
                </c:pt>
                <c:pt idx="11">
                  <c:v>2625.0684172000001</c:v>
                </c:pt>
              </c:numCache>
            </c:numRef>
          </c:val>
          <c:smooth val="0"/>
        </c:ser>
        <c:ser>
          <c:idx val="10"/>
          <c:order val="7"/>
          <c:tx>
            <c:strRef>
              <c:f>'[Chart in Microsoft PowerPoint]Bus'!$C$47</c:f>
              <c:strCache>
                <c:ptCount val="1"/>
                <c:pt idx="0">
                  <c:v>Low Demand, Diesel-Electric Hybrid</c:v>
                </c:pt>
              </c:strCache>
            </c:strRef>
          </c:tx>
          <c:spPr>
            <a:ln w="28575" cap="rnd">
              <a:solidFill>
                <a:srgbClr val="7030A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PowerPoint]Bus'!$D$47:$O$47</c:f>
              <c:numCache>
                <c:formatCode>#,##0</c:formatCode>
                <c:ptCount val="12"/>
                <c:pt idx="0">
                  <c:v>169.31493079999998</c:v>
                </c:pt>
                <c:pt idx="1">
                  <c:v>175.61871559999997</c:v>
                </c:pt>
                <c:pt idx="2">
                  <c:v>182.55257260000002</c:v>
                </c:pt>
                <c:pt idx="3">
                  <c:v>190.0596328</c:v>
                </c:pt>
                <c:pt idx="4">
                  <c:v>197.91301399999998</c:v>
                </c:pt>
                <c:pt idx="5">
                  <c:v>207.57632559999996</c:v>
                </c:pt>
                <c:pt idx="6">
                  <c:v>217.04830340000001</c:v>
                </c:pt>
                <c:pt idx="7">
                  <c:v>227.6289994</c:v>
                </c:pt>
                <c:pt idx="8">
                  <c:v>238.25704440000001</c:v>
                </c:pt>
                <c:pt idx="9">
                  <c:v>242.11572960000004</c:v>
                </c:pt>
                <c:pt idx="10">
                  <c:v>249.9963784</c:v>
                </c:pt>
                <c:pt idx="11">
                  <c:v>297.90739500000001</c:v>
                </c:pt>
              </c:numCache>
            </c:numRef>
          </c:val>
          <c:smooth val="0"/>
        </c:ser>
        <c:ser>
          <c:idx val="11"/>
          <c:order val="8"/>
          <c:tx>
            <c:strRef>
              <c:f>'[Chart in Microsoft PowerPoint]Bus'!$C$48</c:f>
              <c:strCache>
                <c:ptCount val="1"/>
                <c:pt idx="0">
                  <c:v>Mid Demand, Diesel-Electric Hybrid</c:v>
                </c:pt>
              </c:strCache>
            </c:strRef>
          </c:tx>
          <c:spPr>
            <a:ln w="28575" cap="rnd">
              <a:solidFill>
                <a:srgbClr val="7030A0"/>
              </a:solidFill>
              <a:round/>
            </a:ln>
            <a:effectLst/>
          </c:spPr>
          <c:marker>
            <c:symbol val="none"/>
          </c:marker>
          <c:cat>
            <c:numRef>
              <c:f>'[Chart in Microsoft PowerPoint]Bus'!$D$39:$O$39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in Microsoft PowerPoint]Bus'!$D$48:$O$48</c:f>
              <c:numCache>
                <c:formatCode>#,##0</c:formatCode>
                <c:ptCount val="12"/>
                <c:pt idx="0">
                  <c:v>169.31493079999998</c:v>
                </c:pt>
                <c:pt idx="1">
                  <c:v>175.61871559999997</c:v>
                </c:pt>
                <c:pt idx="2">
                  <c:v>182.55257260000002</c:v>
                </c:pt>
                <c:pt idx="3">
                  <c:v>190.0596328</c:v>
                </c:pt>
                <c:pt idx="4">
                  <c:v>197.91301399999998</c:v>
                </c:pt>
                <c:pt idx="5">
                  <c:v>377.43040560000009</c:v>
                </c:pt>
                <c:pt idx="6">
                  <c:v>556.36663339999996</c:v>
                </c:pt>
                <c:pt idx="7">
                  <c:v>735.95873940000001</c:v>
                </c:pt>
                <c:pt idx="8">
                  <c:v>915.24664439999992</c:v>
                </c:pt>
                <c:pt idx="9">
                  <c:v>1088.2233106000001</c:v>
                </c:pt>
                <c:pt idx="10">
                  <c:v>1264.0763493999998</c:v>
                </c:pt>
                <c:pt idx="11">
                  <c:v>1476.0796379999999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2730240"/>
        <c:axId val="22731776"/>
      </c:lineChart>
      <c:catAx>
        <c:axId val="22730240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1776"/>
        <c:crosses val="autoZero"/>
        <c:auto val="1"/>
        <c:lblAlgn val="ctr"/>
        <c:lblOffset val="100"/>
        <c:noMultiLvlLbl val="0"/>
      </c:catAx>
      <c:valAx>
        <c:axId val="22731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2730240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 w="25400">
          <a:noFill/>
        </a:ln>
      </c:spPr>
    </c:plotArea>
    <c:legend>
      <c:legendPos val="b"/>
      <c:layout>
        <c:manualLayout>
          <c:xMode val="edge"/>
          <c:yMode val="edge"/>
          <c:x val="7.9647213215995067E-3"/>
          <c:y val="0.72603630054717738"/>
          <c:w val="0.9808025835005918"/>
          <c:h val="0.265489123181636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rgbClr val="7030A0"/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9.1218074904098528E-2"/>
          <c:y val="3.8154770846168647E-2"/>
          <c:w val="0.89115371996769632"/>
          <c:h val="0.69306891944809701"/>
        </c:manualLayout>
      </c:layout>
      <c:lineChart>
        <c:grouping val="standard"/>
        <c:varyColors val="0"/>
        <c:ser>
          <c:idx val="2"/>
          <c:order val="0"/>
          <c:tx>
            <c:strRef>
              <c:f>GVWR3!$P$25</c:f>
              <c:strCache>
                <c:ptCount val="1"/>
                <c:pt idx="0">
                  <c:v>Gasoline High Demand</c:v>
                </c:pt>
              </c:strCache>
            </c:strRef>
          </c:tx>
          <c:spPr>
            <a:ln w="38100">
              <a:solidFill>
                <a:srgbClr val="7030A0"/>
              </a:solidFill>
              <a:prstDash val="dash"/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GVWR3!$P$26:$P$37</c:f>
              <c:numCache>
                <c:formatCode>#,##0.00</c:formatCode>
                <c:ptCount val="12"/>
                <c:pt idx="0">
                  <c:v>9.407986288254147</c:v>
                </c:pt>
                <c:pt idx="1">
                  <c:v>9.6028993558474784</c:v>
                </c:pt>
                <c:pt idx="2">
                  <c:v>9.8056262298667018</c:v>
                </c:pt>
                <c:pt idx="3">
                  <c:v>10.237490037637833</c:v>
                </c:pt>
                <c:pt idx="4">
                  <c:v>10.236491987861784</c:v>
                </c:pt>
                <c:pt idx="5">
                  <c:v>10.233634205802577</c:v>
                </c:pt>
                <c:pt idx="6">
                  <c:v>10.228330589365635</c:v>
                </c:pt>
                <c:pt idx="7">
                  <c:v>10.225558060396867</c:v>
                </c:pt>
                <c:pt idx="8">
                  <c:v>10.222532208387179</c:v>
                </c:pt>
                <c:pt idx="9">
                  <c:v>10.20660128128106</c:v>
                </c:pt>
                <c:pt idx="10">
                  <c:v>10.203493762108865</c:v>
                </c:pt>
                <c:pt idx="11">
                  <c:v>10.200375027675992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GVWR3!$Q$25</c:f>
              <c:strCache>
                <c:ptCount val="1"/>
                <c:pt idx="0">
                  <c:v>Diesel High Demand</c:v>
                </c:pt>
              </c:strCache>
            </c:strRef>
          </c:tx>
          <c:spPr>
            <a:ln w="38100" cmpd="sng">
              <a:solidFill>
                <a:schemeClr val="tx1"/>
              </a:solidFill>
              <a:prstDash val="dash"/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GVWR3!$Q$26:$Q$37</c:f>
              <c:numCache>
                <c:formatCode>#,##0.00</c:formatCode>
                <c:ptCount val="12"/>
                <c:pt idx="0">
                  <c:v>16.688311098234767</c:v>
                </c:pt>
                <c:pt idx="1">
                  <c:v>17.156821699741894</c:v>
                </c:pt>
                <c:pt idx="2">
                  <c:v>17.625332301249017</c:v>
                </c:pt>
                <c:pt idx="3">
                  <c:v>18.093842902756144</c:v>
                </c:pt>
                <c:pt idx="4">
                  <c:v>18.562353504263275</c:v>
                </c:pt>
                <c:pt idx="5">
                  <c:v>19.030864105770398</c:v>
                </c:pt>
                <c:pt idx="6">
                  <c:v>19.023619874688031</c:v>
                </c:pt>
                <c:pt idx="7">
                  <c:v>19.016375643605663</c:v>
                </c:pt>
                <c:pt idx="8">
                  <c:v>19.009131412523296</c:v>
                </c:pt>
                <c:pt idx="9">
                  <c:v>19.001887181440928</c:v>
                </c:pt>
                <c:pt idx="10">
                  <c:v>18.994642950358561</c:v>
                </c:pt>
                <c:pt idx="11">
                  <c:v>18.991976687902806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GVWR3!$R$25</c:f>
              <c:strCache>
                <c:ptCount val="1"/>
                <c:pt idx="0">
                  <c:v>CNG High Demand</c:v>
                </c:pt>
              </c:strCache>
            </c:strRef>
          </c:tx>
          <c:spPr>
            <a:ln w="38100"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GVWR3!$R$26:$R$37</c:f>
              <c:numCache>
                <c:formatCode>#,##0.00</c:formatCode>
                <c:ptCount val="12"/>
                <c:pt idx="0">
                  <c:v>14.185064433499551</c:v>
                </c:pt>
                <c:pt idx="1">
                  <c:v>14.58329844478061</c:v>
                </c:pt>
                <c:pt idx="2">
                  <c:v>14.981532456061665</c:v>
                </c:pt>
                <c:pt idx="3">
                  <c:v>15.379766467342723</c:v>
                </c:pt>
                <c:pt idx="4">
                  <c:v>15.778000478623783</c:v>
                </c:pt>
                <c:pt idx="5">
                  <c:v>16.176234489904839</c:v>
                </c:pt>
                <c:pt idx="6">
                  <c:v>16.170076893484826</c:v>
                </c:pt>
                <c:pt idx="7">
                  <c:v>16.163919297064812</c:v>
                </c:pt>
                <c:pt idx="8">
                  <c:v>16.157761700644802</c:v>
                </c:pt>
                <c:pt idx="9">
                  <c:v>16.151604104224788</c:v>
                </c:pt>
                <c:pt idx="10">
                  <c:v>16.145446507804778</c:v>
                </c:pt>
                <c:pt idx="11">
                  <c:v>16.143180184717384</c:v>
                </c:pt>
              </c:numCache>
            </c:numRef>
          </c:val>
          <c:smooth val="0"/>
        </c:ser>
        <c:ser>
          <c:idx val="5"/>
          <c:order val="3"/>
          <c:tx>
            <c:strRef>
              <c:f>GVWR3!$S$25</c:f>
              <c:strCache>
                <c:ptCount val="1"/>
                <c:pt idx="0">
                  <c:v>E85 High Demand</c:v>
                </c:pt>
              </c:strCache>
            </c:strRef>
          </c:tx>
          <c:spPr>
            <a:ln w="38100">
              <a:solidFill>
                <a:srgbClr val="00B050"/>
              </a:solidFill>
              <a:prstDash val="dash"/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GVWR3!$S$26:$S$37</c:f>
              <c:numCache>
                <c:formatCode>General</c:formatCode>
                <c:ptCount val="12"/>
                <c:pt idx="5" formatCode="#,##0.00">
                  <c:v>11.006365652284757</c:v>
                </c:pt>
                <c:pt idx="6" formatCode="#,##0.00">
                  <c:v>11.000661565094367</c:v>
                </c:pt>
                <c:pt idx="7" formatCode="#,##0.00">
                  <c:v>10.997679685246199</c:v>
                </c:pt>
                <c:pt idx="8" formatCode="#,##0.00">
                  <c:v>10.994425354188573</c:v>
                </c:pt>
                <c:pt idx="9" formatCode="#,##0.00">
                  <c:v>10.977291498767942</c:v>
                </c:pt>
                <c:pt idx="10" formatCode="#,##0.00">
                  <c:v>10.973949333942345</c:v>
                </c:pt>
                <c:pt idx="11" formatCode="#,##0.00">
                  <c:v>10.970595107002994</c:v>
                </c:pt>
              </c:numCache>
            </c:numRef>
          </c:val>
          <c:smooth val="0"/>
        </c:ser>
        <c:ser>
          <c:idx val="6"/>
          <c:order val="4"/>
          <c:tx>
            <c:strRef>
              <c:f>GVWR3!$T$25</c:f>
              <c:strCache>
                <c:ptCount val="1"/>
                <c:pt idx="0">
                  <c:v>Gasoline Mid &amp; Low Demand</c:v>
                </c:pt>
              </c:strCache>
            </c:strRef>
          </c:tx>
          <c:spPr>
            <a:ln w="38100" cmpd="dbl">
              <a:solidFill>
                <a:srgbClr val="7030A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GVWR3!$T$26:$T$37</c:f>
              <c:numCache>
                <c:formatCode>#,##0.00</c:formatCode>
                <c:ptCount val="12"/>
                <c:pt idx="0">
                  <c:v>9.407986288254147</c:v>
                </c:pt>
                <c:pt idx="1">
                  <c:v>9.6028993558474784</c:v>
                </c:pt>
                <c:pt idx="2">
                  <c:v>9.8056262298667018</c:v>
                </c:pt>
                <c:pt idx="3">
                  <c:v>10.237490037637833</c:v>
                </c:pt>
                <c:pt idx="4">
                  <c:v>10.236491987861784</c:v>
                </c:pt>
                <c:pt idx="5">
                  <c:v>10.233634205802577</c:v>
                </c:pt>
                <c:pt idx="6">
                  <c:v>10.228330589365635</c:v>
                </c:pt>
                <c:pt idx="7">
                  <c:v>10.225558060396867</c:v>
                </c:pt>
                <c:pt idx="8">
                  <c:v>10.222532208387179</c:v>
                </c:pt>
                <c:pt idx="9">
                  <c:v>10.20660128128106</c:v>
                </c:pt>
                <c:pt idx="10">
                  <c:v>10.203493762108865</c:v>
                </c:pt>
                <c:pt idx="11">
                  <c:v>10.200375027675992</c:v>
                </c:pt>
              </c:numCache>
            </c:numRef>
          </c:val>
          <c:smooth val="0"/>
        </c:ser>
        <c:ser>
          <c:idx val="7"/>
          <c:order val="5"/>
          <c:tx>
            <c:strRef>
              <c:f>GVWR3!$U$25</c:f>
              <c:strCache>
                <c:ptCount val="1"/>
                <c:pt idx="0">
                  <c:v>Diesel Mid &amp; Low Demand</c:v>
                </c:pt>
              </c:strCache>
            </c:strRef>
          </c:tx>
          <c:spPr>
            <a:ln w="38100" cmpd="dbl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GVWR3!$U$26:$U$37</c:f>
              <c:numCache>
                <c:formatCode>#,##0.00</c:formatCode>
                <c:ptCount val="12"/>
                <c:pt idx="0">
                  <c:v>18.774570925202088</c:v>
                </c:pt>
                <c:pt idx="1">
                  <c:v>19.301651554597534</c:v>
                </c:pt>
                <c:pt idx="2">
                  <c:v>19.828732183992983</c:v>
                </c:pt>
                <c:pt idx="3">
                  <c:v>20.355812813388429</c:v>
                </c:pt>
                <c:pt idx="4">
                  <c:v>20.882893442783882</c:v>
                </c:pt>
                <c:pt idx="5">
                  <c:v>21.409974072179331</c:v>
                </c:pt>
                <c:pt idx="6">
                  <c:v>21.401824216303925</c:v>
                </c:pt>
                <c:pt idx="7">
                  <c:v>21.393674360428527</c:v>
                </c:pt>
                <c:pt idx="8">
                  <c:v>21.385524504553125</c:v>
                </c:pt>
                <c:pt idx="9">
                  <c:v>21.377374648677726</c:v>
                </c:pt>
                <c:pt idx="10">
                  <c:v>21.369224792802328</c:v>
                </c:pt>
                <c:pt idx="11">
                  <c:v>21.366225212240455</c:v>
                </c:pt>
              </c:numCache>
            </c:numRef>
          </c:val>
          <c:smooth val="0"/>
        </c:ser>
        <c:ser>
          <c:idx val="8"/>
          <c:order val="6"/>
          <c:tx>
            <c:strRef>
              <c:f>GVWR3!$V$25</c:f>
              <c:strCache>
                <c:ptCount val="1"/>
                <c:pt idx="0">
                  <c:v>CNG Mid &amp; Low Demand</c:v>
                </c:pt>
              </c:strCache>
            </c:strRef>
          </c:tx>
          <c:spPr>
            <a:ln w="38100" cmpd="dbl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GVWR3!$V$26:$V$37</c:f>
              <c:numCache>
                <c:formatCode>#,##0.00</c:formatCode>
                <c:ptCount val="12"/>
                <c:pt idx="0">
                  <c:v>15.958385286421773</c:v>
                </c:pt>
                <c:pt idx="1">
                  <c:v>16.406403821407906</c:v>
                </c:pt>
                <c:pt idx="2">
                  <c:v>16.854422356394032</c:v>
                </c:pt>
                <c:pt idx="3">
                  <c:v>17.302440891380165</c:v>
                </c:pt>
                <c:pt idx="4">
                  <c:v>17.750459426366302</c:v>
                </c:pt>
                <c:pt idx="5">
                  <c:v>18.198477961352431</c:v>
                </c:pt>
                <c:pt idx="6">
                  <c:v>18.191550583858337</c:v>
                </c:pt>
                <c:pt idx="7">
                  <c:v>18.184623206364247</c:v>
                </c:pt>
                <c:pt idx="8">
                  <c:v>18.17769582887016</c:v>
                </c:pt>
                <c:pt idx="9">
                  <c:v>18.170768451376066</c:v>
                </c:pt>
                <c:pt idx="10">
                  <c:v>18.163841073881979</c:v>
                </c:pt>
                <c:pt idx="11">
                  <c:v>18.161291430404383</c:v>
                </c:pt>
              </c:numCache>
            </c:numRef>
          </c:val>
          <c:smooth val="0"/>
        </c:ser>
        <c:ser>
          <c:idx val="0"/>
          <c:order val="7"/>
          <c:tx>
            <c:strRef>
              <c:f>GVWR3!$W$25</c:f>
              <c:strCache>
                <c:ptCount val="1"/>
                <c:pt idx="0">
                  <c:v>E85 Mid &amp; Low Demand</c:v>
                </c:pt>
              </c:strCache>
            </c:strRef>
          </c:tx>
          <c:spPr>
            <a:ln w="38100" cmpd="dbl">
              <a:solidFill>
                <a:srgbClr val="00B05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GVWR3!$W$26:$W$37</c:f>
              <c:numCache>
                <c:formatCode>General</c:formatCode>
                <c:ptCount val="12"/>
                <c:pt idx="5" formatCode="#,##0.00">
                  <c:v>11.006365652284757</c:v>
                </c:pt>
                <c:pt idx="6" formatCode="#,##0.00">
                  <c:v>11.000661565094367</c:v>
                </c:pt>
                <c:pt idx="7" formatCode="#,##0.00">
                  <c:v>10.997679685246199</c:v>
                </c:pt>
                <c:pt idx="8" formatCode="#,##0.00">
                  <c:v>10.994425354188573</c:v>
                </c:pt>
                <c:pt idx="9" formatCode="#,##0.00">
                  <c:v>10.977291498767942</c:v>
                </c:pt>
                <c:pt idx="10" formatCode="#,##0.00">
                  <c:v>10.973949333942345</c:v>
                </c:pt>
                <c:pt idx="11" formatCode="#,##0.00">
                  <c:v>10.970595107002994</c:v>
                </c:pt>
              </c:numCache>
            </c:numRef>
          </c:val>
          <c:smooth val="0"/>
        </c:ser>
        <c:ser>
          <c:idx val="9"/>
          <c:order val="8"/>
          <c:tx>
            <c:strRef>
              <c:f>GVWR3!$X$25</c:f>
              <c:strCache>
                <c:ptCount val="1"/>
                <c:pt idx="0">
                  <c:v>LOW Gasoline</c:v>
                </c:pt>
              </c:strCache>
            </c:strRef>
          </c:tx>
          <c:spPr>
            <a:ln w="38100">
              <a:solidFill>
                <a:srgbClr val="7030A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GVWR3!$X$26:$X$37</c:f>
              <c:numCache>
                <c:formatCode>#,##0.00</c:formatCode>
                <c:ptCount val="12"/>
                <c:pt idx="0">
                  <c:v>9.407986288254147</c:v>
                </c:pt>
                <c:pt idx="1">
                  <c:v>9.6028993558474784</c:v>
                </c:pt>
                <c:pt idx="2">
                  <c:v>9.8056262298667018</c:v>
                </c:pt>
                <c:pt idx="3">
                  <c:v>10.237490037637833</c:v>
                </c:pt>
                <c:pt idx="4">
                  <c:v>10.236491987861784</c:v>
                </c:pt>
                <c:pt idx="5">
                  <c:v>10.233634205802577</c:v>
                </c:pt>
                <c:pt idx="6">
                  <c:v>10.504980774471603</c:v>
                </c:pt>
                <c:pt idx="7">
                  <c:v>10.678729749426216</c:v>
                </c:pt>
                <c:pt idx="8">
                  <c:v>10.861637023196309</c:v>
                </c:pt>
                <c:pt idx="9">
                  <c:v>11.05441055897386</c:v>
                </c:pt>
                <c:pt idx="10">
                  <c:v>11.257833191035804</c:v>
                </c:pt>
                <c:pt idx="11">
                  <c:v>11.47643388730471</c:v>
                </c:pt>
              </c:numCache>
            </c:numRef>
          </c:val>
          <c:smooth val="0"/>
        </c:ser>
        <c:ser>
          <c:idx val="10"/>
          <c:order val="9"/>
          <c:tx>
            <c:strRef>
              <c:f>GVWR3!$Y$25</c:f>
              <c:strCache>
                <c:ptCount val="1"/>
                <c:pt idx="0">
                  <c:v>LOW Diesel</c:v>
                </c:pt>
              </c:strCache>
            </c:strRef>
          </c:tx>
          <c:spPr>
            <a:ln w="38100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GVWR3!$Y$26:$Y$37</c:f>
              <c:numCache>
                <c:formatCode>#,##0.00</c:formatCode>
                <c:ptCount val="12"/>
                <c:pt idx="0">
                  <c:v>18.774570925202088</c:v>
                </c:pt>
                <c:pt idx="1">
                  <c:v>19.301651554597534</c:v>
                </c:pt>
                <c:pt idx="2">
                  <c:v>19.828732183992983</c:v>
                </c:pt>
                <c:pt idx="3">
                  <c:v>20.355812813388429</c:v>
                </c:pt>
                <c:pt idx="4">
                  <c:v>20.882893442783882</c:v>
                </c:pt>
                <c:pt idx="5">
                  <c:v>21.409974072179331</c:v>
                </c:pt>
                <c:pt idx="6">
                  <c:v>21.977663212024158</c:v>
                </c:pt>
                <c:pt idx="7">
                  <c:v>22.34116663358839</c:v>
                </c:pt>
                <c:pt idx="8">
                  <c:v>22.72383030030517</c:v>
                </c:pt>
                <c:pt idx="9">
                  <c:v>23.127135354970843</c:v>
                </c:pt>
                <c:pt idx="10">
                  <c:v>23.552719579553663</c:v>
                </c:pt>
                <c:pt idx="11">
                  <c:v>24.010058111023142</c:v>
                </c:pt>
              </c:numCache>
            </c:numRef>
          </c:val>
          <c:smooth val="0"/>
        </c:ser>
        <c:ser>
          <c:idx val="11"/>
          <c:order val="10"/>
          <c:tx>
            <c:strRef>
              <c:f>GVWR3!$Z$25</c:f>
              <c:strCache>
                <c:ptCount val="1"/>
                <c:pt idx="0">
                  <c:v>LOW CNG</c:v>
                </c:pt>
              </c:strCache>
            </c:strRef>
          </c:tx>
          <c:spPr>
            <a:ln w="38100" cmpd="sng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GVWR3!$Z$26:$Z$37</c:f>
              <c:numCache>
                <c:formatCode>#,##0.00</c:formatCode>
                <c:ptCount val="12"/>
                <c:pt idx="0">
                  <c:v>15.958385286421773</c:v>
                </c:pt>
                <c:pt idx="1">
                  <c:v>16.406403821407906</c:v>
                </c:pt>
                <c:pt idx="2">
                  <c:v>16.854422356394032</c:v>
                </c:pt>
                <c:pt idx="3">
                  <c:v>17.302440891380165</c:v>
                </c:pt>
                <c:pt idx="4">
                  <c:v>17.750459426366302</c:v>
                </c:pt>
                <c:pt idx="5">
                  <c:v>18.198477961352431</c:v>
                </c:pt>
                <c:pt idx="6">
                  <c:v>18.681013730220535</c:v>
                </c:pt>
                <c:pt idx="7">
                  <c:v>18.98999163855013</c:v>
                </c:pt>
                <c:pt idx="8">
                  <c:v>19.315255755259393</c:v>
                </c:pt>
                <c:pt idx="9">
                  <c:v>19.658065051725213</c:v>
                </c:pt>
                <c:pt idx="10">
                  <c:v>20.019811642620613</c:v>
                </c:pt>
                <c:pt idx="11">
                  <c:v>20.408549394369672</c:v>
                </c:pt>
              </c:numCache>
            </c:numRef>
          </c:val>
          <c:smooth val="0"/>
        </c:ser>
        <c:ser>
          <c:idx val="12"/>
          <c:order val="11"/>
          <c:tx>
            <c:strRef>
              <c:f>GVWR3!$AA$25</c:f>
              <c:strCache>
                <c:ptCount val="1"/>
                <c:pt idx="0">
                  <c:v>LOW E85</c:v>
                </c:pt>
              </c:strCache>
            </c:strRef>
          </c:tx>
          <c:spPr>
            <a:ln w="38100" cmpd="sng">
              <a:solidFill>
                <a:srgbClr val="00B050"/>
              </a:solidFill>
            </a:ln>
          </c:spPr>
          <c:marker>
            <c:symbol val="none"/>
          </c:marker>
          <c:cat>
            <c:numRef>
              <c:f>GVWR3!$O$26:$O$37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GVWR3!$AA$26:$AA$37</c:f>
              <c:numCache>
                <c:formatCode>General</c:formatCode>
                <c:ptCount val="12"/>
                <c:pt idx="5" formatCode="#,##0.00">
                  <c:v>11.006365652284757</c:v>
                </c:pt>
                <c:pt idx="6" formatCode="#,##0.00">
                  <c:v>11.298201327979585</c:v>
                </c:pt>
                <c:pt idx="7" formatCode="#,##0.00">
                  <c:v>11.485069913625905</c:v>
                </c:pt>
                <c:pt idx="8" formatCode="#,##0.00">
                  <c:v>11.681788332038273</c:v>
                </c:pt>
                <c:pt idx="9" formatCode="#,##0.00">
                  <c:v>11.889118003998648</c:v>
                </c:pt>
                <c:pt idx="10" formatCode="#,##0.00">
                  <c:v>12.107900874814417</c:v>
                </c:pt>
                <c:pt idx="11" formatCode="#,##0.00">
                  <c:v>12.34300789022986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03808"/>
        <c:axId val="20905344"/>
      </c:lineChart>
      <c:catAx>
        <c:axId val="2090380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20905344"/>
        <c:crosses val="autoZero"/>
        <c:auto val="1"/>
        <c:lblAlgn val="ctr"/>
        <c:lblOffset val="100"/>
        <c:noMultiLvlLbl val="0"/>
      </c:catAx>
      <c:valAx>
        <c:axId val="2090534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/>
                </a:pPr>
                <a:r>
                  <a:rPr lang="en-US" sz="1200">
                    <a:latin typeface="Arial" panose="020B0604020202020204" pitchFamily="34" charset="0"/>
                    <a:cs typeface="Arial" panose="020B0604020202020204" pitchFamily="34" charset="0"/>
                  </a:rPr>
                  <a:t>Miles per Gasoline Gallon Equivalent</a:t>
                </a:r>
              </a:p>
            </c:rich>
          </c:tx>
          <c:layout/>
          <c:overlay val="0"/>
        </c:title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209038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3.6055420956995758E-2"/>
          <c:y val="0.83849780617215164"/>
          <c:w val="0.95640558752271365"/>
          <c:h val="0.10669448133410274"/>
        </c:manualLayout>
      </c:layout>
      <c:overlay val="0"/>
      <c:txPr>
        <a:bodyPr/>
        <a:lstStyle/>
        <a:p>
          <a:pPr>
            <a:defRPr sz="1200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2"/>
          <c:order val="0"/>
          <c:tx>
            <c:strRef>
              <c:f>'3 slides'!$C$70</c:f>
              <c:strCache>
                <c:ptCount val="1"/>
                <c:pt idx="0">
                  <c:v>E85 High Demand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'3 slides'!$A$71:$A$82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 slides'!$C$71:$C$82</c:f>
              <c:numCache>
                <c:formatCode>General</c:formatCode>
                <c:ptCount val="12"/>
                <c:pt idx="5" formatCode="0.00%">
                  <c:v>1.3553152273098354E-2</c:v>
                </c:pt>
                <c:pt idx="6" formatCode="0.00%">
                  <c:v>1.6293285959419378E-2</c:v>
                </c:pt>
                <c:pt idx="7" formatCode="0.00%">
                  <c:v>1.9203817402088381E-2</c:v>
                </c:pt>
                <c:pt idx="8" formatCode="0.00%">
                  <c:v>2.4104131602723948E-2</c:v>
                </c:pt>
                <c:pt idx="9" formatCode="0.00%">
                  <c:v>3.5332562051224051E-2</c:v>
                </c:pt>
                <c:pt idx="10" formatCode="0.00%">
                  <c:v>5.5499930775671044E-2</c:v>
                </c:pt>
                <c:pt idx="11" formatCode="0.00%">
                  <c:v>0.11963392172171568</c:v>
                </c:pt>
              </c:numCache>
            </c:numRef>
          </c:val>
          <c:smooth val="0"/>
        </c:ser>
        <c:ser>
          <c:idx val="4"/>
          <c:order val="1"/>
          <c:tx>
            <c:strRef>
              <c:f>'3 slides'!$E$70</c:f>
              <c:strCache>
                <c:ptCount val="1"/>
                <c:pt idx="0">
                  <c:v>E85 Low Demand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'3 slides'!$A$71:$A$82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 slides'!$E$71:$E$82</c:f>
              <c:numCache>
                <c:formatCode>General</c:formatCode>
                <c:ptCount val="12"/>
                <c:pt idx="5" formatCode="0.00%">
                  <c:v>8.1460882173918694E-3</c:v>
                </c:pt>
                <c:pt idx="6" formatCode="0.00%">
                  <c:v>9.1842177356372193E-3</c:v>
                </c:pt>
                <c:pt idx="7" formatCode="0.00%">
                  <c:v>1.0765006788462175E-2</c:v>
                </c:pt>
                <c:pt idx="8" formatCode="0.00%">
                  <c:v>1.3619215109017665E-2</c:v>
                </c:pt>
                <c:pt idx="9" formatCode="0.00%">
                  <c:v>1.8727590189362105E-2</c:v>
                </c:pt>
                <c:pt idx="10" formatCode="0.00%">
                  <c:v>2.9586677708970156E-2</c:v>
                </c:pt>
                <c:pt idx="11" formatCode="0.00%">
                  <c:v>6.270822032262012E-2</c:v>
                </c:pt>
              </c:numCache>
            </c:numRef>
          </c:val>
          <c:smooth val="0"/>
        </c:ser>
        <c:ser>
          <c:idx val="6"/>
          <c:order val="2"/>
          <c:tx>
            <c:strRef>
              <c:f>'3 slides'!$G$70</c:f>
              <c:strCache>
                <c:ptCount val="1"/>
                <c:pt idx="0">
                  <c:v>E85 Mid Demand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'3 slides'!$A$71:$A$82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 slides'!$G$71:$G$82</c:f>
              <c:numCache>
                <c:formatCode>General</c:formatCode>
                <c:ptCount val="12"/>
                <c:pt idx="5" formatCode="0.00%">
                  <c:v>1.82227750408861E-2</c:v>
                </c:pt>
                <c:pt idx="6" formatCode="0.00%">
                  <c:v>2.0404729168564031E-2</c:v>
                </c:pt>
                <c:pt idx="7" formatCode="0.00%">
                  <c:v>2.5912869996411791E-2</c:v>
                </c:pt>
                <c:pt idx="8" formatCode="0.00%">
                  <c:v>3.3966144799285475E-2</c:v>
                </c:pt>
                <c:pt idx="9" formatCode="0.00%">
                  <c:v>4.6820557747147523E-2</c:v>
                </c:pt>
                <c:pt idx="10" formatCode="0.00%">
                  <c:v>7.5430987109530362E-2</c:v>
                </c:pt>
                <c:pt idx="11" formatCode="0.00%">
                  <c:v>0.15178576906378741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'3 slides'!$B$70</c:f>
              <c:strCache>
                <c:ptCount val="1"/>
                <c:pt idx="0">
                  <c:v>Gasoline High Demand</c:v>
                </c:pt>
              </c:strCache>
            </c:strRef>
          </c:tx>
          <c:spPr>
            <a:ln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numRef>
              <c:f>'3 slides'!$A$71:$A$82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 slides'!$B$71:$B$82</c:f>
              <c:numCache>
                <c:formatCode>0.00%</c:formatCode>
                <c:ptCount val="12"/>
                <c:pt idx="0">
                  <c:v>0.12220019627825554</c:v>
                </c:pt>
                <c:pt idx="1">
                  <c:v>0.15519193585029523</c:v>
                </c:pt>
                <c:pt idx="2">
                  <c:v>0.15190776454871624</c:v>
                </c:pt>
                <c:pt idx="3">
                  <c:v>0.14847181490672057</c:v>
                </c:pt>
                <c:pt idx="4">
                  <c:v>0.14448635106962066</c:v>
                </c:pt>
                <c:pt idx="5">
                  <c:v>9.0929136507096428E-2</c:v>
                </c:pt>
                <c:pt idx="6">
                  <c:v>8.2156065326544209E-2</c:v>
                </c:pt>
                <c:pt idx="7">
                  <c:v>7.93212882059737E-2</c:v>
                </c:pt>
                <c:pt idx="8">
                  <c:v>7.6588367005046953E-2</c:v>
                </c:pt>
                <c:pt idx="9">
                  <c:v>6.6884288756354937E-2</c:v>
                </c:pt>
                <c:pt idx="10">
                  <c:v>5.9552997395301427E-2</c:v>
                </c:pt>
                <c:pt idx="11">
                  <c:v>4.5366450522580266E-2</c:v>
                </c:pt>
              </c:numCache>
            </c:numRef>
          </c:val>
          <c:smooth val="0"/>
        </c:ser>
        <c:ser>
          <c:idx val="1"/>
          <c:order val="4"/>
          <c:tx>
            <c:strRef>
              <c:f>'3 slides'!$D$70</c:f>
              <c:strCache>
                <c:ptCount val="1"/>
                <c:pt idx="0">
                  <c:v>Gasoline Low Demand</c:v>
                </c:pt>
              </c:strCache>
            </c:strRef>
          </c:tx>
          <c:spPr>
            <a:ln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'3 slides'!$A$71:$A$82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 slides'!$D$71:$D$82</c:f>
              <c:numCache>
                <c:formatCode>0.00%</c:formatCode>
                <c:ptCount val="12"/>
                <c:pt idx="0">
                  <c:v>0.11745085577048717</c:v>
                </c:pt>
                <c:pt idx="1">
                  <c:v>0.11379309636158186</c:v>
                </c:pt>
                <c:pt idx="2">
                  <c:v>9.2465134758057205E-2</c:v>
                </c:pt>
                <c:pt idx="3">
                  <c:v>8.2372037268651888E-2</c:v>
                </c:pt>
                <c:pt idx="4">
                  <c:v>7.3127682904666216E-2</c:v>
                </c:pt>
                <c:pt idx="5">
                  <c:v>6.8488140670597664E-2</c:v>
                </c:pt>
                <c:pt idx="6">
                  <c:v>6.6782279227116173E-2</c:v>
                </c:pt>
                <c:pt idx="7">
                  <c:v>6.5565251504660457E-2</c:v>
                </c:pt>
                <c:pt idx="8">
                  <c:v>6.0115966492474804E-2</c:v>
                </c:pt>
                <c:pt idx="9">
                  <c:v>6.0234732485650748E-2</c:v>
                </c:pt>
                <c:pt idx="10">
                  <c:v>5.9813772750605822E-2</c:v>
                </c:pt>
                <c:pt idx="11">
                  <c:v>5.6848430002544914E-2</c:v>
                </c:pt>
              </c:numCache>
            </c:numRef>
          </c:val>
          <c:smooth val="0"/>
        </c:ser>
        <c:ser>
          <c:idx val="3"/>
          <c:order val="5"/>
          <c:tx>
            <c:strRef>
              <c:f>'3 slides'!$F$70</c:f>
              <c:strCache>
                <c:ptCount val="1"/>
                <c:pt idx="0">
                  <c:v>Gasoline Mid Demand</c:v>
                </c:pt>
              </c:strCache>
            </c:strRef>
          </c:tx>
          <c:spPr>
            <a:ln>
              <a:prstDash val="dash"/>
            </a:ln>
          </c:spPr>
          <c:marker>
            <c:symbol val="none"/>
          </c:marker>
          <c:val>
            <c:numRef>
              <c:f>'3 slides'!$F$71:$F$82</c:f>
              <c:numCache>
                <c:formatCode>0.00%</c:formatCode>
                <c:ptCount val="12"/>
                <c:pt idx="0">
                  <c:v>0.11557103851740363</c:v>
                </c:pt>
                <c:pt idx="1">
                  <c:v>0.14696756819194931</c:v>
                </c:pt>
                <c:pt idx="2">
                  <c:v>0.11738697081792261</c:v>
                </c:pt>
                <c:pt idx="3">
                  <c:v>0.11361717947134309</c:v>
                </c:pt>
                <c:pt idx="4">
                  <c:v>0.10324801862602816</c:v>
                </c:pt>
                <c:pt idx="5">
                  <c:v>4.2717096710244908E-2</c:v>
                </c:pt>
                <c:pt idx="6">
                  <c:v>3.6264095938629219E-2</c:v>
                </c:pt>
                <c:pt idx="7">
                  <c:v>2.9220987454600111E-2</c:v>
                </c:pt>
                <c:pt idx="8">
                  <c:v>2.363248060417851E-2</c:v>
                </c:pt>
                <c:pt idx="9">
                  <c:v>1.5713097123616331E-2</c:v>
                </c:pt>
                <c:pt idx="10">
                  <c:v>7.4393399977032409E-3</c:v>
                </c:pt>
                <c:pt idx="11">
                  <c:v>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3206144"/>
        <c:axId val="23220224"/>
      </c:lineChart>
      <c:catAx>
        <c:axId val="23206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23220224"/>
        <c:crosses val="autoZero"/>
        <c:auto val="1"/>
        <c:lblAlgn val="ctr"/>
        <c:lblOffset val="100"/>
        <c:noMultiLvlLbl val="0"/>
      </c:catAx>
      <c:valAx>
        <c:axId val="23220224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2320614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6"/>
          <c:order val="0"/>
          <c:tx>
            <c:strRef>
              <c:f>GVWR_4to6!$U$27</c:f>
              <c:strCache>
                <c:ptCount val="1"/>
                <c:pt idx="0">
                  <c:v>Diesel High &amp; Mid Demand</c:v>
                </c:pt>
              </c:strCache>
            </c:strRef>
          </c:tx>
          <c:spPr>
            <a:ln w="34925" cmpd="sng">
              <a:solidFill>
                <a:schemeClr val="tx1"/>
              </a:solidFill>
              <a:prstDash val="solid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GVWR_4to6!$U$28:$U$39</c:f>
              <c:numCache>
                <c:formatCode>0.000</c:formatCode>
                <c:ptCount val="12"/>
                <c:pt idx="0">
                  <c:v>8.5340185733485363</c:v>
                </c:pt>
                <c:pt idx="1">
                  <c:v>8.5345549902454962</c:v>
                </c:pt>
                <c:pt idx="2">
                  <c:v>8.867960221669426</c:v>
                </c:pt>
                <c:pt idx="3">
                  <c:v>8.8683272868920877</c:v>
                </c:pt>
                <c:pt idx="4">
                  <c:v>8.8779006733293002</c:v>
                </c:pt>
                <c:pt idx="5">
                  <c:v>8.8765620844969959</c:v>
                </c:pt>
                <c:pt idx="6">
                  <c:v>8.8676750361337078</c:v>
                </c:pt>
                <c:pt idx="7">
                  <c:v>8.8677076875740699</c:v>
                </c:pt>
                <c:pt idx="8">
                  <c:v>8.8664120322700288</c:v>
                </c:pt>
                <c:pt idx="9">
                  <c:v>8.8565434960418639</c:v>
                </c:pt>
                <c:pt idx="10">
                  <c:v>8.8562511541165581</c:v>
                </c:pt>
                <c:pt idx="11">
                  <c:v>8.856238582197296</c:v>
                </c:pt>
              </c:numCache>
            </c:numRef>
          </c:val>
          <c:smooth val="0"/>
        </c:ser>
        <c:ser>
          <c:idx val="8"/>
          <c:order val="1"/>
          <c:tx>
            <c:strRef>
              <c:f>GVWR_4to6!$V$27</c:f>
              <c:strCache>
                <c:ptCount val="1"/>
                <c:pt idx="0">
                  <c:v>CNG High &amp; Mid Demand</c:v>
                </c:pt>
              </c:strCache>
            </c:strRef>
          </c:tx>
          <c:spPr>
            <a:ln w="34925" cmpd="sng">
              <a:solidFill>
                <a:srgbClr val="00B0F0"/>
              </a:solidFill>
              <a:prstDash val="solid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GVWR_4to6!$V$28:$V$39</c:f>
              <c:numCache>
                <c:formatCode>0.00</c:formatCode>
                <c:ptCount val="12"/>
                <c:pt idx="0">
                  <c:v>7.2539157873462559</c:v>
                </c:pt>
                <c:pt idx="1">
                  <c:v>7.2543717417086713</c:v>
                </c:pt>
                <c:pt idx="2">
                  <c:v>7.5377661884190115</c:v>
                </c:pt>
                <c:pt idx="3">
                  <c:v>7.5380781938582739</c:v>
                </c:pt>
                <c:pt idx="4">
                  <c:v>7.5462155723299054</c:v>
                </c:pt>
                <c:pt idx="5">
                  <c:v>7.545077771822446</c:v>
                </c:pt>
                <c:pt idx="6">
                  <c:v>7.5375237807136513</c:v>
                </c:pt>
                <c:pt idx="7">
                  <c:v>7.5375515344379593</c:v>
                </c:pt>
                <c:pt idx="8">
                  <c:v>7.5364502274295244</c:v>
                </c:pt>
                <c:pt idx="9">
                  <c:v>7.5280619716355837</c:v>
                </c:pt>
                <c:pt idx="10">
                  <c:v>7.5278134809990744</c:v>
                </c:pt>
                <c:pt idx="11">
                  <c:v>7.5278027948677018</c:v>
                </c:pt>
              </c:numCache>
            </c:numRef>
          </c:val>
          <c:smooth val="0"/>
        </c:ser>
        <c:ser>
          <c:idx val="0"/>
          <c:order val="2"/>
          <c:tx>
            <c:strRef>
              <c:f>GVWR_4to6!$X$27</c:f>
              <c:strCache>
                <c:ptCount val="1"/>
                <c:pt idx="0">
                  <c:v>Diesel-electric Hybrid High &amp; Mid Demand</c:v>
                </c:pt>
              </c:strCache>
            </c:strRef>
          </c:tx>
          <c:spPr>
            <a:ln w="34925" cmpd="sng">
              <a:solidFill>
                <a:srgbClr val="FFC000"/>
              </a:solidFill>
              <a:prstDash val="solid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GVWR_4to6!$X$28:$X$39</c:f>
              <c:numCache>
                <c:formatCode>0.000</c:formatCode>
                <c:ptCount val="12"/>
                <c:pt idx="0">
                  <c:v>9.8141213593508159</c:v>
                </c:pt>
                <c:pt idx="1">
                  <c:v>9.8147382387823203</c:v>
                </c:pt>
                <c:pt idx="2">
                  <c:v>10.198154254919839</c:v>
                </c:pt>
                <c:pt idx="3">
                  <c:v>10.1985763799259</c:v>
                </c:pt>
                <c:pt idx="4">
                  <c:v>10.209585774328694</c:v>
                </c:pt>
                <c:pt idx="5">
                  <c:v>10.208046397171545</c:v>
                </c:pt>
                <c:pt idx="6">
                  <c:v>10.197826291553763</c:v>
                </c:pt>
                <c:pt idx="7">
                  <c:v>10.19786384071018</c:v>
                </c:pt>
                <c:pt idx="8">
                  <c:v>10.196373837110533</c:v>
                </c:pt>
                <c:pt idx="9">
                  <c:v>10.185025020448142</c:v>
                </c:pt>
                <c:pt idx="10">
                  <c:v>10.184688827234041</c:v>
                </c:pt>
                <c:pt idx="11">
                  <c:v>10.18467436952689</c:v>
                </c:pt>
              </c:numCache>
            </c:numRef>
          </c:val>
          <c:smooth val="0"/>
        </c:ser>
        <c:ser>
          <c:idx val="7"/>
          <c:order val="3"/>
          <c:tx>
            <c:strRef>
              <c:f>GVWR_4to6!$AE$27</c:f>
              <c:strCache>
                <c:ptCount val="1"/>
                <c:pt idx="0">
                  <c:v>Diesel Low Demand</c:v>
                </c:pt>
              </c:strCache>
            </c:strRef>
          </c:tx>
          <c:spPr>
            <a:ln w="34925">
              <a:solidFill>
                <a:schemeClr val="tx1"/>
              </a:solidFill>
              <a:prstDash val="dash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GVWR_4to6!$AE$28:$AE$39</c:f>
              <c:numCache>
                <c:formatCode>#,##0.00</c:formatCode>
                <c:ptCount val="12"/>
                <c:pt idx="0">
                  <c:v>8.9006790110654013</c:v>
                </c:pt>
                <c:pt idx="1">
                  <c:v>8.972815460857646</c:v>
                </c:pt>
                <c:pt idx="2">
                  <c:v>9.0449519106498872</c:v>
                </c:pt>
                <c:pt idx="3">
                  <c:v>9.117088360442132</c:v>
                </c:pt>
                <c:pt idx="4">
                  <c:v>9.1892248102343768</c:v>
                </c:pt>
                <c:pt idx="5">
                  <c:v>9.2613612600266197</c:v>
                </c:pt>
                <c:pt idx="6">
                  <c:v>9.4049955720412406</c:v>
                </c:pt>
                <c:pt idx="7">
                  <c:v>9.5561083713787767</c:v>
                </c:pt>
                <c:pt idx="8">
                  <c:v>9.7152628517953943</c:v>
                </c:pt>
                <c:pt idx="9">
                  <c:v>9.8830802305035537</c:v>
                </c:pt>
                <c:pt idx="10">
                  <c:v>10.060247420394786</c:v>
                </c:pt>
                <c:pt idx="11">
                  <c:v>10.256165470144273</c:v>
                </c:pt>
              </c:numCache>
            </c:numRef>
          </c:val>
          <c:smooth val="0"/>
        </c:ser>
        <c:ser>
          <c:idx val="10"/>
          <c:order val="4"/>
          <c:tx>
            <c:strRef>
              <c:f>GVWR_4to6!$AF$27</c:f>
              <c:strCache>
                <c:ptCount val="1"/>
                <c:pt idx="0">
                  <c:v>CNG Low Demand</c:v>
                </c:pt>
              </c:strCache>
            </c:strRef>
          </c:tx>
          <c:spPr>
            <a:ln w="34925"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GVWR_4to6!$AF$28:$AF$39</c:f>
              <c:numCache>
                <c:formatCode>#,##0.00</c:formatCode>
                <c:ptCount val="12"/>
                <c:pt idx="0">
                  <c:v>7.5655771594055912</c:v>
                </c:pt>
                <c:pt idx="1">
                  <c:v>7.6268931417289991</c:v>
                </c:pt>
                <c:pt idx="2">
                  <c:v>7.6882091240524035</c:v>
                </c:pt>
                <c:pt idx="3">
                  <c:v>7.7495251063758124</c:v>
                </c:pt>
                <c:pt idx="4">
                  <c:v>7.8108410886992203</c:v>
                </c:pt>
                <c:pt idx="5">
                  <c:v>7.8721570710226265</c:v>
                </c:pt>
                <c:pt idx="6">
                  <c:v>7.9942462362350541</c:v>
                </c:pt>
                <c:pt idx="7">
                  <c:v>8.1226921156719598</c:v>
                </c:pt>
                <c:pt idx="8">
                  <c:v>8.2579734240260851</c:v>
                </c:pt>
                <c:pt idx="9">
                  <c:v>8.4006181959280202</c:v>
                </c:pt>
                <c:pt idx="10">
                  <c:v>8.5512103073355679</c:v>
                </c:pt>
                <c:pt idx="11">
                  <c:v>8.7177406496226322</c:v>
                </c:pt>
              </c:numCache>
            </c:numRef>
          </c:val>
          <c:smooth val="0"/>
        </c:ser>
        <c:ser>
          <c:idx val="14"/>
          <c:order val="5"/>
          <c:tx>
            <c:strRef>
              <c:f>GVWR_4to6!$AH$27</c:f>
              <c:strCache>
                <c:ptCount val="1"/>
                <c:pt idx="0">
                  <c:v>Diesel-electric Hybrid Low Demand</c:v>
                </c:pt>
              </c:strCache>
            </c:strRef>
          </c:tx>
          <c:spPr>
            <a:ln w="34925">
              <a:solidFill>
                <a:srgbClr val="FFC000"/>
              </a:solidFill>
              <a:prstDash val="dash"/>
            </a:ln>
          </c:spPr>
          <c:marker>
            <c:symbol val="none"/>
          </c:marker>
          <c:cat>
            <c:numRef>
              <c:f>GVWR_4to6!$S$28:$S$39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GVWR_4to6!$AH$28:$AH$39</c:f>
              <c:numCache>
                <c:formatCode>#,##0.00</c:formatCode>
                <c:ptCount val="12"/>
                <c:pt idx="0">
                  <c:v>10.23578086272521</c:v>
                </c:pt>
                <c:pt idx="1">
                  <c:v>10.318737779986293</c:v>
                </c:pt>
                <c:pt idx="2">
                  <c:v>10.40169469724737</c:v>
                </c:pt>
                <c:pt idx="3">
                  <c:v>10.484651614508451</c:v>
                </c:pt>
                <c:pt idx="4">
                  <c:v>10.567608531769533</c:v>
                </c:pt>
                <c:pt idx="5">
                  <c:v>10.650565449030612</c:v>
                </c:pt>
                <c:pt idx="6">
                  <c:v>10.815744907847426</c:v>
                </c:pt>
                <c:pt idx="7">
                  <c:v>10.989524627085592</c:v>
                </c:pt>
                <c:pt idx="8">
                  <c:v>11.172552279564703</c:v>
                </c:pt>
                <c:pt idx="9">
                  <c:v>11.365542265079085</c:v>
                </c:pt>
                <c:pt idx="10">
                  <c:v>11.569284533454002</c:v>
                </c:pt>
                <c:pt idx="11">
                  <c:v>11.794590290665914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53407744"/>
        <c:axId val="53409664"/>
      </c:lineChart>
      <c:catAx>
        <c:axId val="53407744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53409664"/>
        <c:crosses val="autoZero"/>
        <c:auto val="1"/>
        <c:lblAlgn val="ctr"/>
        <c:lblOffset val="100"/>
        <c:noMultiLvlLbl val="0"/>
      </c:catAx>
      <c:valAx>
        <c:axId val="5340966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1200"/>
                </a:pPr>
                <a:r>
                  <a:rPr lang="en-US" sz="1200" dirty="0" smtClean="0"/>
                  <a:t>Miles per Gasoline Gallon Equivalent (MPGGE)</a:t>
                </a:r>
                <a:endParaRPr lang="en-US" sz="1200" dirty="0"/>
              </a:p>
            </c:rich>
          </c:tx>
          <c:layout/>
          <c:overlay val="0"/>
        </c:title>
        <c:numFmt formatCode="0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53407744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5.0579978443133465E-2"/>
          <c:y val="0.8505325421278862"/>
          <c:w val="0.91555884668021525"/>
          <c:h val="0.13497470424892541"/>
        </c:manualLayout>
      </c:layout>
      <c:overlay val="0"/>
      <c:txPr>
        <a:bodyPr/>
        <a:lstStyle/>
        <a:p>
          <a:pPr>
            <a:defRPr lang="en-US" sz="1200" b="1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1144034102798656E-2"/>
          <c:y val="3.3076820574962633E-2"/>
          <c:w val="0.93215133415840101"/>
          <c:h val="0.72575834320389865"/>
        </c:manualLayout>
      </c:layout>
      <c:lineChart>
        <c:grouping val="standard"/>
        <c:varyColors val="0"/>
        <c:ser>
          <c:idx val="5"/>
          <c:order val="0"/>
          <c:tx>
            <c:strRef>
              <c:f>'[Chart 5 in Microsoft PowerPoint]GVWR_4to6'!$T$27</c:f>
              <c:strCache>
                <c:ptCount val="1"/>
                <c:pt idx="0">
                  <c:v>Gasoline High &amp; Mid Demand</c:v>
                </c:pt>
              </c:strCache>
            </c:strRef>
          </c:tx>
          <c:spPr>
            <a:ln w="31750" cmpd="sng">
              <a:solidFill>
                <a:srgbClr val="00B050"/>
              </a:solidFill>
              <a:prstDash val="sysDot"/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PowerPoint]GVWR_4to6'!$T$28:$T$39</c:f>
              <c:numCache>
                <c:formatCode>#,##0.00</c:formatCode>
                <c:ptCount val="12"/>
                <c:pt idx="0">
                  <c:v>6.8768209463922583</c:v>
                </c:pt>
                <c:pt idx="1">
                  <c:v>6.8771124843816782</c:v>
                </c:pt>
                <c:pt idx="2">
                  <c:v>7.1443683099974464</c:v>
                </c:pt>
                <c:pt idx="3">
                  <c:v>7.1418882850275933</c:v>
                </c:pt>
                <c:pt idx="4">
                  <c:v>7.1566083882020308</c:v>
                </c:pt>
                <c:pt idx="5">
                  <c:v>7.154283701220133</c:v>
                </c:pt>
                <c:pt idx="6">
                  <c:v>7.1450120618699389</c:v>
                </c:pt>
                <c:pt idx="7">
                  <c:v>7.1427631678483587</c:v>
                </c:pt>
                <c:pt idx="8">
                  <c:v>7.1404699694940588</c:v>
                </c:pt>
                <c:pt idx="9">
                  <c:v>7.119036042356659</c:v>
                </c:pt>
                <c:pt idx="10">
                  <c:v>7.1167259062468169</c:v>
                </c:pt>
                <c:pt idx="11">
                  <c:v>7.1144446379896298</c:v>
                </c:pt>
              </c:numCache>
            </c:numRef>
          </c:val>
          <c:smooth val="0"/>
        </c:ser>
        <c:ser>
          <c:idx val="11"/>
          <c:order val="1"/>
          <c:tx>
            <c:strRef>
              <c:f>'[Chart 5 in Microsoft PowerPoint]GVWR_4to6'!$W$27</c:f>
              <c:strCache>
                <c:ptCount val="1"/>
                <c:pt idx="0">
                  <c:v>Electric High &amp; Mid Demand</c:v>
                </c:pt>
              </c:strCache>
            </c:strRef>
          </c:tx>
          <c:spPr>
            <a:ln w="31750" cmpd="sng">
              <a:solidFill>
                <a:srgbClr val="FF0000"/>
              </a:solidFill>
              <a:prstDash val="sysDot"/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PowerPoint]GVWR_4to6'!$W$28:$W$39</c:f>
              <c:numCache>
                <c:formatCode>0.000</c:formatCode>
                <c:ptCount val="12"/>
                <c:pt idx="0">
                  <c:v>22.005827028455229</c:v>
                </c:pt>
                <c:pt idx="1">
                  <c:v>22.006759950021372</c:v>
                </c:pt>
                <c:pt idx="2">
                  <c:v>22.861978591991829</c:v>
                </c:pt>
                <c:pt idx="3">
                  <c:v>22.854042512088299</c:v>
                </c:pt>
                <c:pt idx="4">
                  <c:v>22.901146842246501</c:v>
                </c:pt>
                <c:pt idx="5">
                  <c:v>22.893707843904426</c:v>
                </c:pt>
                <c:pt idx="6">
                  <c:v>22.864038597983807</c:v>
                </c:pt>
                <c:pt idx="7">
                  <c:v>22.85684213711475</c:v>
                </c:pt>
                <c:pt idx="8">
                  <c:v>22.849503902380988</c:v>
                </c:pt>
                <c:pt idx="9">
                  <c:v>22.780915335541309</c:v>
                </c:pt>
                <c:pt idx="10">
                  <c:v>22.773522899989814</c:v>
                </c:pt>
                <c:pt idx="11">
                  <c:v>22.766222841566815</c:v>
                </c:pt>
              </c:numCache>
            </c:numRef>
          </c:val>
          <c:smooth val="0"/>
        </c:ser>
        <c:ser>
          <c:idx val="0"/>
          <c:order val="2"/>
          <c:tx>
            <c:strRef>
              <c:f>'[Chart 5 in Microsoft PowerPoint]GVWR_4to6'!$Y$27</c:f>
              <c:strCache>
                <c:ptCount val="1"/>
                <c:pt idx="0">
                  <c:v>Gasoline Mid Demand</c:v>
                </c:pt>
              </c:strCache>
            </c:strRef>
          </c:tx>
          <c:spPr>
            <a:ln>
              <a:solidFill>
                <a:srgbClr val="00B050"/>
              </a:solidFill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PowerPoint]GVWR_4to6'!$Y$28:$Y$39</c:f>
              <c:numCache>
                <c:formatCode>#,##0.00</c:formatCode>
                <c:ptCount val="12"/>
                <c:pt idx="0">
                  <c:v>6.8768209463922583</c:v>
                </c:pt>
                <c:pt idx="1">
                  <c:v>6.8771124843816782</c:v>
                </c:pt>
                <c:pt idx="2">
                  <c:v>7.1443683099974464</c:v>
                </c:pt>
                <c:pt idx="3">
                  <c:v>7.1418882850275933</c:v>
                </c:pt>
                <c:pt idx="4">
                  <c:v>7.1566083882020308</c:v>
                </c:pt>
                <c:pt idx="5">
                  <c:v>7.154283701220133</c:v>
                </c:pt>
                <c:pt idx="6">
                  <c:v>7.1450120618699389</c:v>
                </c:pt>
                <c:pt idx="7">
                  <c:v>7.1427631678483587</c:v>
                </c:pt>
                <c:pt idx="8">
                  <c:v>7.1404699694940588</c:v>
                </c:pt>
                <c:pt idx="9">
                  <c:v>7.119036042356659</c:v>
                </c:pt>
                <c:pt idx="10">
                  <c:v>7.1167259062468169</c:v>
                </c:pt>
                <c:pt idx="11">
                  <c:v>7.1144446379896298</c:v>
                </c:pt>
              </c:numCache>
            </c:numRef>
          </c:val>
          <c:smooth val="0"/>
        </c:ser>
        <c:ser>
          <c:idx val="4"/>
          <c:order val="3"/>
          <c:tx>
            <c:strRef>
              <c:f>'[Chart 5 in Microsoft PowerPoint]GVWR_4to6'!$AB$27</c:f>
              <c:strCache>
                <c:ptCount val="1"/>
                <c:pt idx="0">
                  <c:v>Electric Mid Demand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PowerPoint]GVWR_4to6'!$AB$28:$AB$39</c:f>
              <c:numCache>
                <c:formatCode>#,##0.00</c:formatCode>
                <c:ptCount val="12"/>
                <c:pt idx="0">
                  <c:v>19.860963833519474</c:v>
                </c:pt>
                <c:pt idx="1">
                  <c:v>19.864882072913289</c:v>
                </c:pt>
                <c:pt idx="2">
                  <c:v>20.401270097420436</c:v>
                </c:pt>
                <c:pt idx="3">
                  <c:v>20.337245251132277</c:v>
                </c:pt>
                <c:pt idx="4">
                  <c:v>20.571166784509497</c:v>
                </c:pt>
                <c:pt idx="5">
                  <c:v>21.501307766280021</c:v>
                </c:pt>
                <c:pt idx="6">
                  <c:v>21.694326776284342</c:v>
                </c:pt>
                <c:pt idx="7">
                  <c:v>21.928667480388562</c:v>
                </c:pt>
                <c:pt idx="8">
                  <c:v>22.146464804866557</c:v>
                </c:pt>
                <c:pt idx="9">
                  <c:v>22.287505636118073</c:v>
                </c:pt>
                <c:pt idx="10">
                  <c:v>22.482375084742834</c:v>
                </c:pt>
                <c:pt idx="11">
                  <c:v>22.641250360117535</c:v>
                </c:pt>
              </c:numCache>
            </c:numRef>
          </c:val>
          <c:smooth val="0"/>
        </c:ser>
        <c:ser>
          <c:idx val="8"/>
          <c:order val="4"/>
          <c:tx>
            <c:strRef>
              <c:f>'[Chart 5 in Microsoft PowerPoint]GVWR_4to6'!$AD$27</c:f>
              <c:strCache>
                <c:ptCount val="1"/>
                <c:pt idx="0">
                  <c:v>Gasoline Low Demand</c:v>
                </c:pt>
              </c:strCache>
            </c:strRef>
          </c:tx>
          <c:spPr>
            <a:ln>
              <a:solidFill>
                <a:srgbClr val="00B050"/>
              </a:solidFill>
              <a:prstDash val="dash"/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PowerPoint]GVWR_4to6'!$AD$28:$AD$39</c:f>
              <c:numCache>
                <c:formatCode>#,##0.00</c:formatCode>
                <c:ptCount val="12"/>
                <c:pt idx="0">
                  <c:v>6.8768209463922583</c:v>
                </c:pt>
                <c:pt idx="1">
                  <c:v>6.8771124843816782</c:v>
                </c:pt>
                <c:pt idx="2">
                  <c:v>7.1443683099974464</c:v>
                </c:pt>
                <c:pt idx="3">
                  <c:v>7.1418882850275933</c:v>
                </c:pt>
                <c:pt idx="4">
                  <c:v>7.1566083882020308</c:v>
                </c:pt>
                <c:pt idx="5">
                  <c:v>7.2674085729159303</c:v>
                </c:pt>
                <c:pt idx="6">
                  <c:v>7.3801187027977369</c:v>
                </c:pt>
                <c:pt idx="7">
                  <c:v>7.4986972165333929</c:v>
                </c:pt>
                <c:pt idx="8">
                  <c:v>7.6235860533818096</c:v>
                </c:pt>
                <c:pt idx="9">
                  <c:v>7.7552726837232813</c:v>
                </c:pt>
                <c:pt idx="10">
                  <c:v>7.8942961294679375</c:v>
                </c:pt>
                <c:pt idx="11">
                  <c:v>8.0480334121807697</c:v>
                </c:pt>
              </c:numCache>
            </c:numRef>
          </c:val>
          <c:smooth val="0"/>
        </c:ser>
        <c:ser>
          <c:idx val="13"/>
          <c:order val="5"/>
          <c:tx>
            <c:strRef>
              <c:f>'[Chart 5 in Microsoft PowerPoint]GVWR_4to6'!$AG$27</c:f>
              <c:strCache>
                <c:ptCount val="1"/>
                <c:pt idx="0">
                  <c:v>Electric Low Demand</c:v>
                </c:pt>
              </c:strCache>
            </c:strRef>
          </c:tx>
          <c:spPr>
            <a:ln w="34925">
              <a:solidFill>
                <a:srgbClr val="FF0000"/>
              </a:solidFill>
              <a:prstDash val="dash"/>
            </a:ln>
          </c:spPr>
          <c:marker>
            <c:symbol val="none"/>
          </c:marker>
          <c:cat>
            <c:numRef>
              <c:f>'[Chart 5 in Microsoft PowerPoint]2013GVWR4to6'!$S$28:$S$39</c:f>
              <c:numCache>
                <c:formatCode>0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'[Chart 5 in Microsoft PowerPoint]GVWR_4to6'!$AG$28:$AG$39</c:f>
              <c:numCache>
                <c:formatCode>#,##0.00</c:formatCode>
                <c:ptCount val="12"/>
                <c:pt idx="0">
                  <c:v>21.849432626323082</c:v>
                </c:pt>
                <c:pt idx="1">
                  <c:v>22.292858284002801</c:v>
                </c:pt>
                <c:pt idx="2">
                  <c:v>23.363763970353389</c:v>
                </c:pt>
                <c:pt idx="3">
                  <c:v>22.958914019400193</c:v>
                </c:pt>
                <c:pt idx="4">
                  <c:v>23.561357286410992</c:v>
                </c:pt>
                <c:pt idx="5">
                  <c:v>24.678967221442541</c:v>
                </c:pt>
                <c:pt idx="6">
                  <c:v>25.684982006786207</c:v>
                </c:pt>
                <c:pt idx="7">
                  <c:v>26.697193315380726</c:v>
                </c:pt>
                <c:pt idx="8">
                  <c:v>27.739187457048299</c:v>
                </c:pt>
                <c:pt idx="9">
                  <c:v>28.894821738489952</c:v>
                </c:pt>
                <c:pt idx="10">
                  <c:v>29.980129142819237</c:v>
                </c:pt>
                <c:pt idx="11">
                  <c:v>31.120523804832683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2142208"/>
        <c:axId val="132158592"/>
      </c:lineChart>
      <c:catAx>
        <c:axId val="132142208"/>
        <c:scaling>
          <c:orientation val="minMax"/>
        </c:scaling>
        <c:delete val="0"/>
        <c:axPos val="b"/>
        <c:numFmt formatCode="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32158592"/>
        <c:crosses val="autoZero"/>
        <c:auto val="1"/>
        <c:lblAlgn val="ctr"/>
        <c:lblOffset val="100"/>
        <c:noMultiLvlLbl val="0"/>
      </c:catAx>
      <c:valAx>
        <c:axId val="132158592"/>
        <c:scaling>
          <c:orientation val="minMax"/>
        </c:scaling>
        <c:delete val="0"/>
        <c:axPos val="l"/>
        <c:majorGridlines/>
        <c:numFmt formatCode="#,##0" sourceLinked="0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3214220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6.6660284131947994E-2"/>
          <c:y val="0.87187365728291699"/>
          <c:w val="0.87442804273611585"/>
          <c:h val="9.3448493275168826E-2"/>
        </c:manualLayout>
      </c:layout>
      <c:overlay val="0"/>
      <c:txPr>
        <a:bodyPr/>
        <a:lstStyle/>
        <a:p>
          <a:pPr>
            <a:defRPr lang="en-US" sz="1400" b="0" i="0" u="none" strike="noStrike" kern="1200" baseline="0">
              <a:solidFill>
                <a:sysClr val="windowText" lastClr="000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1"/>
          <c:order val="0"/>
          <c:tx>
            <c:strRef>
              <c:f>'4to6 slides'!$B$36</c:f>
              <c:strCache>
                <c:ptCount val="1"/>
                <c:pt idx="0">
                  <c:v>High AFV Demand</c:v>
                </c:pt>
              </c:strCache>
            </c:strRef>
          </c:tx>
          <c:spPr>
            <a:ln w="34925" cmpd="sng">
              <a:solidFill>
                <a:srgbClr val="FF0000"/>
              </a:solidFill>
              <a:prstDash val="solid"/>
            </a:ln>
          </c:spPr>
          <c:marker>
            <c:symbol val="none"/>
          </c:marker>
          <c:cat>
            <c:numRef>
              <c:f>'4to6 slides'!$A$37:$A$48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'4to6 slides'!$B$37:$B$48</c:f>
              <c:numCache>
                <c:formatCode>0.00%</c:formatCode>
                <c:ptCount val="12"/>
                <c:pt idx="0">
                  <c:v>3.2468866678544005E-2</c:v>
                </c:pt>
                <c:pt idx="1">
                  <c:v>4.6176991223008633E-2</c:v>
                </c:pt>
                <c:pt idx="2">
                  <c:v>6.236169025644249E-2</c:v>
                </c:pt>
                <c:pt idx="3">
                  <c:v>8.0409377902834034E-2</c:v>
                </c:pt>
                <c:pt idx="4">
                  <c:v>9.8600877777650087E-2</c:v>
                </c:pt>
                <c:pt idx="5">
                  <c:v>0.11488156970420839</c:v>
                </c:pt>
                <c:pt idx="6">
                  <c:v>0.12825596585654553</c:v>
                </c:pt>
                <c:pt idx="7">
                  <c:v>0.13928658819110945</c:v>
                </c:pt>
                <c:pt idx="8">
                  <c:v>0.14848964792912978</c:v>
                </c:pt>
                <c:pt idx="9">
                  <c:v>0.15668354575588239</c:v>
                </c:pt>
                <c:pt idx="10">
                  <c:v>0.16280677586290859</c:v>
                </c:pt>
                <c:pt idx="11">
                  <c:v>0.16916162798814616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'4to6 slides'!$C$36</c:f>
              <c:strCache>
                <c:ptCount val="1"/>
                <c:pt idx="0">
                  <c:v>High Demand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'4to6 slides'!$A$37:$A$48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'4to6 slides'!$C$37:$C$48</c:f>
              <c:numCache>
                <c:formatCode>0.00%</c:formatCode>
                <c:ptCount val="12"/>
                <c:pt idx="0">
                  <c:v>3.1593239735746015E-2</c:v>
                </c:pt>
                <c:pt idx="1">
                  <c:v>4.6735952888737074E-2</c:v>
                </c:pt>
                <c:pt idx="2">
                  <c:v>6.3227758239666157E-2</c:v>
                </c:pt>
                <c:pt idx="3">
                  <c:v>7.8996789668803399E-2</c:v>
                </c:pt>
                <c:pt idx="4">
                  <c:v>9.2406388972586101E-2</c:v>
                </c:pt>
                <c:pt idx="5">
                  <c:v>0.10168737999337581</c:v>
                </c:pt>
                <c:pt idx="6">
                  <c:v>0.10888550555324875</c:v>
                </c:pt>
                <c:pt idx="7">
                  <c:v>0.11470173155060394</c:v>
                </c:pt>
                <c:pt idx="8">
                  <c:v>0.11952539207846206</c:v>
                </c:pt>
                <c:pt idx="9">
                  <c:v>0.12405405607072927</c:v>
                </c:pt>
                <c:pt idx="10">
                  <c:v>0.12639545302346403</c:v>
                </c:pt>
                <c:pt idx="11">
                  <c:v>0.12931797904972547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'4to6 slides'!$E$36</c:f>
              <c:strCache>
                <c:ptCount val="1"/>
                <c:pt idx="0">
                  <c:v>Low Demand</c:v>
                </c:pt>
              </c:strCache>
            </c:strRef>
          </c:tx>
          <c:spPr>
            <a:ln>
              <a:solidFill>
                <a:schemeClr val="tx1"/>
              </a:solidFill>
              <a:prstDash val="dash"/>
            </a:ln>
          </c:spPr>
          <c:marker>
            <c:symbol val="none"/>
          </c:marker>
          <c:cat>
            <c:numRef>
              <c:f>'4to6 slides'!$A$37:$A$48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'4to6 slides'!$E$37:$E$48</c:f>
              <c:numCache>
                <c:formatCode>0.00%</c:formatCode>
                <c:ptCount val="12"/>
                <c:pt idx="0">
                  <c:v>3.2916513577156012E-2</c:v>
                </c:pt>
                <c:pt idx="1">
                  <c:v>4.6349336705245159E-2</c:v>
                </c:pt>
                <c:pt idx="2">
                  <c:v>6.2464818244412863E-2</c:v>
                </c:pt>
                <c:pt idx="3">
                  <c:v>8.0465711214720376E-2</c:v>
                </c:pt>
                <c:pt idx="4">
                  <c:v>9.85956531214017E-2</c:v>
                </c:pt>
                <c:pt idx="5">
                  <c:v>0.11495366705622191</c:v>
                </c:pt>
                <c:pt idx="6">
                  <c:v>0.1282764847192592</c:v>
                </c:pt>
                <c:pt idx="7">
                  <c:v>0.13928012883625371</c:v>
                </c:pt>
                <c:pt idx="8">
                  <c:v>0.14845589716347854</c:v>
                </c:pt>
                <c:pt idx="9">
                  <c:v>0.15663911821888529</c:v>
                </c:pt>
                <c:pt idx="10">
                  <c:v>0.16277729080487752</c:v>
                </c:pt>
                <c:pt idx="11">
                  <c:v>0.16913792351597687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'4to6 slides'!$G$36</c:f>
              <c:strCache>
                <c:ptCount val="1"/>
                <c:pt idx="0">
                  <c:v>Mid Demand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'4to6 slides'!$A$37:$A$48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'4to6 slides'!$G$37:$G$48</c:f>
              <c:numCache>
                <c:formatCode>0.00%</c:formatCode>
                <c:ptCount val="12"/>
                <c:pt idx="0">
                  <c:v>2.2590604056473913E-2</c:v>
                </c:pt>
                <c:pt idx="1">
                  <c:v>3.4126774401488293E-2</c:v>
                </c:pt>
                <c:pt idx="2">
                  <c:v>4.7521436065352411E-2</c:v>
                </c:pt>
                <c:pt idx="3">
                  <c:v>6.0168612750677454E-2</c:v>
                </c:pt>
                <c:pt idx="4">
                  <c:v>7.0215512644317468E-2</c:v>
                </c:pt>
                <c:pt idx="5">
                  <c:v>7.7917765801990113E-2</c:v>
                </c:pt>
                <c:pt idx="6">
                  <c:v>8.3285735109004735E-2</c:v>
                </c:pt>
                <c:pt idx="7">
                  <c:v>8.7115715106250713E-2</c:v>
                </c:pt>
                <c:pt idx="8">
                  <c:v>8.998002704050867E-2</c:v>
                </c:pt>
                <c:pt idx="9">
                  <c:v>9.2376257490240851E-2</c:v>
                </c:pt>
                <c:pt idx="10">
                  <c:v>9.3923932825131465E-2</c:v>
                </c:pt>
                <c:pt idx="11">
                  <c:v>9.567001527482645E-2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2496384"/>
        <c:axId val="132563712"/>
      </c:lineChart>
      <c:catAx>
        <c:axId val="1324963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/>
                </a:solidFill>
              </a:defRPr>
            </a:pPr>
            <a:endParaRPr lang="en-US"/>
          </a:p>
        </c:txPr>
        <c:crossAx val="132563712"/>
        <c:crosses val="autoZero"/>
        <c:auto val="1"/>
        <c:lblAlgn val="ctr"/>
        <c:lblOffset val="100"/>
        <c:noMultiLvlLbl val="0"/>
      </c:catAx>
      <c:valAx>
        <c:axId val="132563712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 b="1">
                <a:solidFill>
                  <a:schemeClr val="tx1"/>
                </a:solidFill>
              </a:defRPr>
            </a:pPr>
            <a:endParaRPr lang="en-US"/>
          </a:p>
        </c:txPr>
        <c:crossAx val="132496384"/>
        <c:crosses val="autoZero"/>
        <c:crossBetween val="between"/>
      </c:valAx>
    </c:plotArea>
    <c:legend>
      <c:legendPos val="b"/>
      <c:layout/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'3to6graphs'!$D$5</c:f>
              <c:strCache>
                <c:ptCount val="1"/>
                <c:pt idx="0">
                  <c:v>Low Case  battery electric</c:v>
                </c:pt>
              </c:strCache>
            </c:strRef>
          </c:tx>
          <c:spPr>
            <a:ln w="34925" cap="rnd">
              <a:solidFill>
                <a:srgbClr val="FF000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'3to6graphs'!$E$5:$P$5</c:f>
              <c:numCache>
                <c:formatCode>#,##0</c:formatCode>
                <c:ptCount val="12"/>
                <c:pt idx="0">
                  <c:v>0.19486842399999998</c:v>
                </c:pt>
                <c:pt idx="1">
                  <c:v>0.491637304</c:v>
                </c:pt>
                <c:pt idx="2">
                  <c:v>1.8693469399999996</c:v>
                </c:pt>
                <c:pt idx="3">
                  <c:v>4.8852604439999991</c:v>
                </c:pt>
                <c:pt idx="4">
                  <c:v>11.164395368999999</c:v>
                </c:pt>
                <c:pt idx="5">
                  <c:v>23.027243048000003</c:v>
                </c:pt>
                <c:pt idx="6">
                  <c:v>40.399686100000018</c:v>
                </c:pt>
                <c:pt idx="7">
                  <c:v>63.347059195000021</c:v>
                </c:pt>
                <c:pt idx="8">
                  <c:v>98.931715424999979</c:v>
                </c:pt>
                <c:pt idx="9">
                  <c:v>160.65258453899997</c:v>
                </c:pt>
                <c:pt idx="10">
                  <c:v>266.74776454300002</c:v>
                </c:pt>
                <c:pt idx="11">
                  <c:v>438.19840471800006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'3to6graphs'!$D$6</c:f>
              <c:strCache>
                <c:ptCount val="1"/>
                <c:pt idx="0">
                  <c:v>Mid Case  battery electric</c:v>
                </c:pt>
              </c:strCache>
            </c:strRef>
          </c:tx>
          <c:spPr>
            <a:ln w="34925" cap="rnd">
              <a:solidFill>
                <a:srgbClr val="FF0000"/>
              </a:solidFill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'3to6graphs'!$E$6:$P$6</c:f>
              <c:numCache>
                <c:formatCode>#,##0</c:formatCode>
                <c:ptCount val="12"/>
                <c:pt idx="0">
                  <c:v>21.083116199999999</c:v>
                </c:pt>
                <c:pt idx="1">
                  <c:v>32.350070000000002</c:v>
                </c:pt>
                <c:pt idx="2">
                  <c:v>31.513418999999999</c:v>
                </c:pt>
                <c:pt idx="3">
                  <c:v>31.614695000000001</c:v>
                </c:pt>
                <c:pt idx="4">
                  <c:v>31.988404799999998</c:v>
                </c:pt>
                <c:pt idx="5">
                  <c:v>31.446085799999999</c:v>
                </c:pt>
                <c:pt idx="6">
                  <c:v>31.084531900000002</c:v>
                </c:pt>
                <c:pt idx="7">
                  <c:v>30.395444699999999</c:v>
                </c:pt>
                <c:pt idx="8">
                  <c:v>29.146495100000003</c:v>
                </c:pt>
                <c:pt idx="9">
                  <c:v>33.975286999999994</c:v>
                </c:pt>
                <c:pt idx="10">
                  <c:v>54.404217799999998</c:v>
                </c:pt>
                <c:pt idx="11">
                  <c:v>98.701362400000036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'3to6graphs'!$D$7</c:f>
              <c:strCache>
                <c:ptCount val="1"/>
                <c:pt idx="0">
                  <c:v>High Case  battery electric</c:v>
                </c:pt>
              </c:strCache>
            </c:strRef>
          </c:tx>
          <c:spPr>
            <a:ln w="34925" cap="rnd">
              <a:solidFill>
                <a:srgbClr val="FF000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'3to6graphs'!$E$7:$P$7</c:f>
              <c:numCache>
                <c:formatCode>#,##0</c:formatCode>
                <c:ptCount val="12"/>
                <c:pt idx="0">
                  <c:v>286.65872400000001</c:v>
                </c:pt>
                <c:pt idx="1">
                  <c:v>705.55202399999996</c:v>
                </c:pt>
                <c:pt idx="2">
                  <c:v>1417.7633939999998</c:v>
                </c:pt>
                <c:pt idx="3">
                  <c:v>2366.0886049999999</c:v>
                </c:pt>
                <c:pt idx="4">
                  <c:v>3744.1919140000005</c:v>
                </c:pt>
                <c:pt idx="5">
                  <c:v>5024.7323160000005</c:v>
                </c:pt>
                <c:pt idx="6">
                  <c:v>6323.8497229999984</c:v>
                </c:pt>
                <c:pt idx="7">
                  <c:v>7539.3704309999994</c:v>
                </c:pt>
                <c:pt idx="8">
                  <c:v>8725.3109179999974</c:v>
                </c:pt>
                <c:pt idx="9">
                  <c:v>10076.208428999998</c:v>
                </c:pt>
                <c:pt idx="10">
                  <c:v>11595.502302999996</c:v>
                </c:pt>
                <c:pt idx="11">
                  <c:v>13303.325815000006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'3to6graphs'!$D$8</c:f>
              <c:strCache>
                <c:ptCount val="1"/>
                <c:pt idx="0">
                  <c:v>Low Case  ethanol dedicated</c:v>
                </c:pt>
              </c:strCache>
            </c:strRef>
          </c:tx>
          <c:spPr>
            <a:ln w="34925" cap="rnd">
              <a:solidFill>
                <a:srgbClr val="00B05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'3to6graphs'!$E$8:$P$8</c:f>
              <c:numCache>
                <c:formatCode>General</c:formatCode>
                <c:ptCount val="12"/>
                <c:pt idx="5" formatCode="#,##0">
                  <c:v>815.33951000000002</c:v>
                </c:pt>
                <c:pt idx="6" formatCode="#,##0">
                  <c:v>730.79800000000012</c:v>
                </c:pt>
                <c:pt idx="7" formatCode="#,##0">
                  <c:v>731.40270999999996</c:v>
                </c:pt>
                <c:pt idx="8" formatCode="#,##0">
                  <c:v>800.12299999999993</c:v>
                </c:pt>
                <c:pt idx="9" formatCode="#,##0">
                  <c:v>870.11068999999998</c:v>
                </c:pt>
                <c:pt idx="10" formatCode="#,##0">
                  <c:v>973.66271000000006</c:v>
                </c:pt>
                <c:pt idx="11" formatCode="#,##0">
                  <c:v>1080.7896700000001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'3to6graphs'!$D$9</c:f>
              <c:strCache>
                <c:ptCount val="1"/>
                <c:pt idx="0">
                  <c:v>Mid Case  ethanol dedicated</c:v>
                </c:pt>
              </c:strCache>
            </c:strRef>
          </c:tx>
          <c:spPr>
            <a:ln w="34925" cap="rnd">
              <a:solidFill>
                <a:srgbClr val="00B050"/>
              </a:solidFill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'3to6graphs'!$E$9:$P$9</c:f>
              <c:numCache>
                <c:formatCode>General</c:formatCode>
                <c:ptCount val="12"/>
                <c:pt idx="5" formatCode="#,##0">
                  <c:v>1733.1926000000003</c:v>
                </c:pt>
                <c:pt idx="6" formatCode="#,##0">
                  <c:v>1596.5907000000002</c:v>
                </c:pt>
                <c:pt idx="7" formatCode="#,##0">
                  <c:v>1772.211</c:v>
                </c:pt>
                <c:pt idx="8" formatCode="#,##0">
                  <c:v>2033.4494999999997</c:v>
                </c:pt>
                <c:pt idx="9" formatCode="#,##0">
                  <c:v>2240.203</c:v>
                </c:pt>
                <c:pt idx="10" formatCode="#,##0">
                  <c:v>2588.4344999999998</c:v>
                </c:pt>
                <c:pt idx="11" formatCode="#,##0">
                  <c:v>2872.5059999999999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'3to6graphs'!$D$10</c:f>
              <c:strCache>
                <c:ptCount val="1"/>
                <c:pt idx="0">
                  <c:v>High Case  ethanol dedicated</c:v>
                </c:pt>
              </c:strCache>
            </c:strRef>
          </c:tx>
          <c:spPr>
            <a:ln w="34925" cap="rnd">
              <a:solidFill>
                <a:srgbClr val="00B05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'3to6graphs'!$E$4:$P$4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'3to6graphs'!$E$10:$P$10</c:f>
              <c:numCache>
                <c:formatCode>General</c:formatCode>
                <c:ptCount val="12"/>
                <c:pt idx="5" formatCode="#,##0">
                  <c:v>1447.2631000000001</c:v>
                </c:pt>
                <c:pt idx="6" formatCode="#,##0">
                  <c:v>1427.1954000000001</c:v>
                </c:pt>
                <c:pt idx="7" formatCode="#,##0">
                  <c:v>1463.4902999999999</c:v>
                </c:pt>
                <c:pt idx="8" formatCode="#,##0">
                  <c:v>1593.7141000000001</c:v>
                </c:pt>
                <c:pt idx="9" formatCode="#,##0">
                  <c:v>1858.7364</c:v>
                </c:pt>
                <c:pt idx="10" formatCode="#,##0">
                  <c:v>2097.3557000000001</c:v>
                </c:pt>
                <c:pt idx="11" formatCode="#,##0">
                  <c:v>2447.8761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491520"/>
        <c:axId val="24493056"/>
      </c:lineChart>
      <c:catAx>
        <c:axId val="24491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8932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493056"/>
        <c:crosses val="autoZero"/>
        <c:auto val="1"/>
        <c:lblAlgn val="ctr"/>
        <c:lblOffset val="100"/>
        <c:noMultiLvlLbl val="0"/>
      </c:catAx>
      <c:valAx>
        <c:axId val="24493056"/>
        <c:scaling>
          <c:orientation val="minMax"/>
        </c:scaling>
        <c:delete val="0"/>
        <c:axPos val="l"/>
        <c:majorGridlines>
          <c:spPr>
            <a:ln w="893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4491520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 w="23818">
          <a:noFill/>
        </a:ln>
      </c:spPr>
    </c:plotArea>
    <c:legend>
      <c:legendPos val="b"/>
      <c:layout>
        <c:manualLayout>
          <c:xMode val="edge"/>
          <c:yMode val="edge"/>
          <c:x val="3.7923290249096214E-2"/>
          <c:y val="0.80881068547413171"/>
          <c:w val="0.92729807358985783"/>
          <c:h val="0.1727844065504081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'3to6graphs'!$D$14</c:f>
              <c:strCache>
                <c:ptCount val="1"/>
                <c:pt idx="0">
                  <c:v>Low Case  Diesel-Electric Hybrid</c:v>
                </c:pt>
              </c:strCache>
            </c:strRef>
          </c:tx>
          <c:spPr>
            <a:ln w="34925" cap="rnd">
              <a:solidFill>
                <a:srgbClr val="FFC00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'3to6graphs'!$E$14:$P$14</c:f>
              <c:numCache>
                <c:formatCode>#,##0</c:formatCode>
                <c:ptCount val="12"/>
                <c:pt idx="0">
                  <c:v>749.57713000000012</c:v>
                </c:pt>
                <c:pt idx="1">
                  <c:v>1083.0432129999997</c:v>
                </c:pt>
                <c:pt idx="2">
                  <c:v>1635.5989146999996</c:v>
                </c:pt>
                <c:pt idx="3">
                  <c:v>2409.197408</c:v>
                </c:pt>
                <c:pt idx="4">
                  <c:v>3519.5164044000003</c:v>
                </c:pt>
                <c:pt idx="5">
                  <c:v>4941.4615260999999</c:v>
                </c:pt>
                <c:pt idx="6">
                  <c:v>6443.0965950999998</c:v>
                </c:pt>
                <c:pt idx="7">
                  <c:v>7834.0574896799999</c:v>
                </c:pt>
                <c:pt idx="8">
                  <c:v>9289.9813693800024</c:v>
                </c:pt>
                <c:pt idx="9">
                  <c:v>10982.343526980007</c:v>
                </c:pt>
                <c:pt idx="10">
                  <c:v>12982.545626480007</c:v>
                </c:pt>
                <c:pt idx="11">
                  <c:v>15335.196801980006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'3to6graphs'!$D$15</c:f>
              <c:strCache>
                <c:ptCount val="1"/>
                <c:pt idx="0">
                  <c:v>Mid Case  Diesel-Electric Hybrid</c:v>
                </c:pt>
              </c:strCache>
            </c:strRef>
          </c:tx>
          <c:spPr>
            <a:ln w="3492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'3to6graphs'!$E$15:$P$15</c:f>
              <c:numCache>
                <c:formatCode>#,##0</c:formatCode>
                <c:ptCount val="12"/>
                <c:pt idx="0">
                  <c:v>713.25965700000006</c:v>
                </c:pt>
                <c:pt idx="1">
                  <c:v>1045.46174</c:v>
                </c:pt>
                <c:pt idx="2">
                  <c:v>1547.9545817000003</c:v>
                </c:pt>
                <c:pt idx="3">
                  <c:v>2167.5490450000002</c:v>
                </c:pt>
                <c:pt idx="4">
                  <c:v>2956.1891013999998</c:v>
                </c:pt>
                <c:pt idx="5">
                  <c:v>3890.5137530999996</c:v>
                </c:pt>
                <c:pt idx="6">
                  <c:v>4840.2983320999983</c:v>
                </c:pt>
                <c:pt idx="7">
                  <c:v>5703.15943668</c:v>
                </c:pt>
                <c:pt idx="8">
                  <c:v>6588.1336563799996</c:v>
                </c:pt>
                <c:pt idx="9">
                  <c:v>7590.6235639799997</c:v>
                </c:pt>
                <c:pt idx="10">
                  <c:v>8746.1223634800008</c:v>
                </c:pt>
                <c:pt idx="11">
                  <c:v>10092.51020898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'3to6graphs'!$D$16</c:f>
              <c:strCache>
                <c:ptCount val="1"/>
                <c:pt idx="0">
                  <c:v>High Case  Diesel-Electric Hybrid</c:v>
                </c:pt>
              </c:strCache>
            </c:strRef>
          </c:tx>
          <c:spPr>
            <a:ln w="34925" cap="rnd">
              <a:solidFill>
                <a:srgbClr val="FFC00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'3to6graphs'!$E$16:$P$16</c:f>
              <c:numCache>
                <c:formatCode>#,##0</c:formatCode>
                <c:ptCount val="12"/>
                <c:pt idx="0">
                  <c:v>829.42770999999982</c:v>
                </c:pt>
                <c:pt idx="1">
                  <c:v>1313.648363</c:v>
                </c:pt>
                <c:pt idx="2">
                  <c:v>2110.0949647000002</c:v>
                </c:pt>
                <c:pt idx="3">
                  <c:v>3143.625278</c:v>
                </c:pt>
                <c:pt idx="4">
                  <c:v>4642.6145044000014</c:v>
                </c:pt>
                <c:pt idx="5">
                  <c:v>6025.6980461000012</c:v>
                </c:pt>
                <c:pt idx="6">
                  <c:v>7457.9371851000005</c:v>
                </c:pt>
                <c:pt idx="7">
                  <c:v>8769.9155996799982</c:v>
                </c:pt>
                <c:pt idx="8">
                  <c:v>10107.268369379999</c:v>
                </c:pt>
                <c:pt idx="9">
                  <c:v>11625.550676979996</c:v>
                </c:pt>
                <c:pt idx="10">
                  <c:v>13370.304876479995</c:v>
                </c:pt>
                <c:pt idx="11">
                  <c:v>15383.967851979996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'3to6graphs'!$D$17</c:f>
              <c:strCache>
                <c:ptCount val="1"/>
                <c:pt idx="0">
                  <c:v>Low Case  natural gas</c:v>
                </c:pt>
              </c:strCache>
            </c:strRef>
          </c:tx>
          <c:spPr>
            <a:ln w="34925" cap="rnd">
              <a:solidFill>
                <a:srgbClr val="00B0F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'3to6graphs'!$E$17:$P$17</c:f>
              <c:numCache>
                <c:formatCode>#,##0</c:formatCode>
                <c:ptCount val="12"/>
                <c:pt idx="0">
                  <c:v>761.09032252000009</c:v>
                </c:pt>
                <c:pt idx="1">
                  <c:v>1008.6364540199999</c:v>
                </c:pt>
                <c:pt idx="2">
                  <c:v>1536.8706990200001</c:v>
                </c:pt>
                <c:pt idx="3">
                  <c:v>2386.1662111199998</c:v>
                </c:pt>
                <c:pt idx="4">
                  <c:v>3701.8203030799996</c:v>
                </c:pt>
                <c:pt idx="5">
                  <c:v>5389.7229891299994</c:v>
                </c:pt>
                <c:pt idx="6">
                  <c:v>7195.1928801899985</c:v>
                </c:pt>
                <c:pt idx="7">
                  <c:v>8844.4744819999996</c:v>
                </c:pt>
                <c:pt idx="8">
                  <c:v>10530.883310789997</c:v>
                </c:pt>
                <c:pt idx="9">
                  <c:v>12449.808055299993</c:v>
                </c:pt>
                <c:pt idx="10">
                  <c:v>14679.648249699996</c:v>
                </c:pt>
                <c:pt idx="11">
                  <c:v>17191.911664289993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'3to6graphs'!$D$18</c:f>
              <c:strCache>
                <c:ptCount val="1"/>
                <c:pt idx="0">
                  <c:v>Mid Case  natural gas</c:v>
                </c:pt>
              </c:strCache>
            </c:strRef>
          </c:tx>
          <c:spPr>
            <a:ln w="3492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'3to6graphs'!$E$18:$P$18</c:f>
              <c:numCache>
                <c:formatCode>#,##0</c:formatCode>
                <c:ptCount val="12"/>
                <c:pt idx="0">
                  <c:v>810.52151120000019</c:v>
                </c:pt>
                <c:pt idx="1">
                  <c:v>1152.5192227999999</c:v>
                </c:pt>
                <c:pt idx="2">
                  <c:v>1823.4544207999998</c:v>
                </c:pt>
                <c:pt idx="3">
                  <c:v>2829.5454188999997</c:v>
                </c:pt>
                <c:pt idx="4">
                  <c:v>4295.2947816999977</c:v>
                </c:pt>
                <c:pt idx="5">
                  <c:v>6157.3769216999981</c:v>
                </c:pt>
                <c:pt idx="6">
                  <c:v>8203.187264799999</c:v>
                </c:pt>
                <c:pt idx="7">
                  <c:v>10158.244153599997</c:v>
                </c:pt>
                <c:pt idx="8">
                  <c:v>12235.334900299998</c:v>
                </c:pt>
                <c:pt idx="9">
                  <c:v>14670.4664916</c:v>
                </c:pt>
                <c:pt idx="10">
                  <c:v>17630.127427899999</c:v>
                </c:pt>
                <c:pt idx="11">
                  <c:v>21070.200479799998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'3to6graphs'!$D$19</c:f>
              <c:strCache>
                <c:ptCount val="1"/>
                <c:pt idx="0">
                  <c:v>High Case  natural gas</c:v>
                </c:pt>
              </c:strCache>
            </c:strRef>
          </c:tx>
          <c:spPr>
            <a:ln w="34925" cap="rnd">
              <a:solidFill>
                <a:srgbClr val="00B0F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'3to6graphs'!$E$13:$P$13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'3to6graphs'!$E$19:$P$19</c:f>
              <c:numCache>
                <c:formatCode>#,##0</c:formatCode>
                <c:ptCount val="12"/>
                <c:pt idx="0">
                  <c:v>915.6658283999999</c:v>
                </c:pt>
                <c:pt idx="1">
                  <c:v>1361.6797359</c:v>
                </c:pt>
                <c:pt idx="2">
                  <c:v>2221.4543589000004</c:v>
                </c:pt>
                <c:pt idx="3">
                  <c:v>3516.3515414999997</c:v>
                </c:pt>
                <c:pt idx="4">
                  <c:v>5619.5008242999975</c:v>
                </c:pt>
                <c:pt idx="5">
                  <c:v>7713.7266831999978</c:v>
                </c:pt>
                <c:pt idx="6">
                  <c:v>9999.4396593999973</c:v>
                </c:pt>
                <c:pt idx="7">
                  <c:v>12141.586289199999</c:v>
                </c:pt>
                <c:pt idx="8">
                  <c:v>14336.977369600003</c:v>
                </c:pt>
                <c:pt idx="9">
                  <c:v>16818.799524699993</c:v>
                </c:pt>
                <c:pt idx="10">
                  <c:v>19678.51170078</c:v>
                </c:pt>
                <c:pt idx="11">
                  <c:v>22893.945763189993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166592"/>
        <c:axId val="25168128"/>
      </c:lineChart>
      <c:catAx>
        <c:axId val="251665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8784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168128"/>
        <c:crosses val="autoZero"/>
        <c:auto val="1"/>
        <c:lblAlgn val="ctr"/>
        <c:lblOffset val="100"/>
        <c:noMultiLvlLbl val="0"/>
      </c:catAx>
      <c:valAx>
        <c:axId val="25168128"/>
        <c:scaling>
          <c:orientation val="minMax"/>
        </c:scaling>
        <c:delete val="0"/>
        <c:axPos val="l"/>
        <c:majorGridlines>
          <c:spPr>
            <a:ln w="8784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5166592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</c:dispUnitsLbl>
        </c:dispUnits>
      </c:valAx>
      <c:spPr>
        <a:noFill/>
        <a:ln w="23425">
          <a:noFill/>
        </a:ln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'3to6graphs'!$D$22</c:f>
              <c:strCache>
                <c:ptCount val="1"/>
                <c:pt idx="0">
                  <c:v>Low Case  diesel</c:v>
                </c:pt>
              </c:strCache>
            </c:strRef>
          </c:tx>
          <c:spPr>
            <a:ln w="34925" cap="rnd">
              <a:solidFill>
                <a:schemeClr val="tx1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'3to6graphs'!$E$22:$P$22</c:f>
              <c:numCache>
                <c:formatCode>#,##0</c:formatCode>
                <c:ptCount val="12"/>
                <c:pt idx="0">
                  <c:v>272805.61089999985</c:v>
                </c:pt>
                <c:pt idx="1">
                  <c:v>278291.89276999986</c:v>
                </c:pt>
                <c:pt idx="2">
                  <c:v>284372.37609999988</c:v>
                </c:pt>
                <c:pt idx="3">
                  <c:v>291734.24585999973</c:v>
                </c:pt>
                <c:pt idx="4">
                  <c:v>294685.73401099979</c:v>
                </c:pt>
                <c:pt idx="5">
                  <c:v>293666.89254199975</c:v>
                </c:pt>
                <c:pt idx="6">
                  <c:v>290158.67727799987</c:v>
                </c:pt>
                <c:pt idx="7">
                  <c:v>287747.21661799989</c:v>
                </c:pt>
                <c:pt idx="8">
                  <c:v>285445.44617299997</c:v>
                </c:pt>
                <c:pt idx="9">
                  <c:v>281020.06473300001</c:v>
                </c:pt>
                <c:pt idx="10">
                  <c:v>273967.48706299992</c:v>
                </c:pt>
                <c:pt idx="11">
                  <c:v>266382.34644300002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'3to6graphs'!$D$23</c:f>
              <c:strCache>
                <c:ptCount val="1"/>
                <c:pt idx="0">
                  <c:v>Mid Case  diesel</c:v>
                </c:pt>
              </c:strCache>
            </c:strRef>
          </c:tx>
          <c:spPr>
            <a:ln w="349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'3to6graphs'!$E$23:$P$23</c:f>
              <c:numCache>
                <c:formatCode>#,##0</c:formatCode>
                <c:ptCount val="12"/>
                <c:pt idx="0">
                  <c:v>276937.26540000003</c:v>
                </c:pt>
                <c:pt idx="1">
                  <c:v>285592.93247000006</c:v>
                </c:pt>
                <c:pt idx="2">
                  <c:v>293913.6017</c:v>
                </c:pt>
                <c:pt idx="3">
                  <c:v>301993.2714599999</c:v>
                </c:pt>
                <c:pt idx="4">
                  <c:v>304706.7308110001</c:v>
                </c:pt>
                <c:pt idx="5">
                  <c:v>302926.38324200019</c:v>
                </c:pt>
                <c:pt idx="6">
                  <c:v>299067.46727800003</c:v>
                </c:pt>
                <c:pt idx="7">
                  <c:v>296684.09661800001</c:v>
                </c:pt>
                <c:pt idx="8">
                  <c:v>294645.54657299997</c:v>
                </c:pt>
                <c:pt idx="9">
                  <c:v>290843.419933</c:v>
                </c:pt>
                <c:pt idx="10">
                  <c:v>284560.08426300023</c:v>
                </c:pt>
                <c:pt idx="11">
                  <c:v>277913.65444300004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'3to6graphs'!$D$24</c:f>
              <c:strCache>
                <c:ptCount val="1"/>
                <c:pt idx="0">
                  <c:v>High Case  diesel</c:v>
                </c:pt>
              </c:strCache>
            </c:strRef>
          </c:tx>
          <c:spPr>
            <a:ln w="34925" cap="rnd">
              <a:solidFill>
                <a:schemeClr val="tx1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'3to6graphs'!$E$24:$P$24</c:f>
              <c:numCache>
                <c:formatCode>#,##0</c:formatCode>
                <c:ptCount val="12"/>
                <c:pt idx="0">
                  <c:v>277712.71560000005</c:v>
                </c:pt>
                <c:pt idx="1">
                  <c:v>286577.71327000007</c:v>
                </c:pt>
                <c:pt idx="2">
                  <c:v>296149.53280000004</c:v>
                </c:pt>
                <c:pt idx="3">
                  <c:v>306165.53296000004</c:v>
                </c:pt>
                <c:pt idx="4">
                  <c:v>312923.29751100013</c:v>
                </c:pt>
                <c:pt idx="5">
                  <c:v>311677.27374200011</c:v>
                </c:pt>
                <c:pt idx="6">
                  <c:v>308235.99827800004</c:v>
                </c:pt>
                <c:pt idx="7">
                  <c:v>306101.60031800013</c:v>
                </c:pt>
                <c:pt idx="8">
                  <c:v>303936.74497299991</c:v>
                </c:pt>
                <c:pt idx="9">
                  <c:v>299740.49533300009</c:v>
                </c:pt>
                <c:pt idx="10">
                  <c:v>293022.47666300018</c:v>
                </c:pt>
                <c:pt idx="11">
                  <c:v>285964.82854300004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'3to6graphs'!$D$25</c:f>
              <c:strCache>
                <c:ptCount val="1"/>
                <c:pt idx="0">
                  <c:v>Low Case  gasoline</c:v>
                </c:pt>
              </c:strCache>
            </c:strRef>
          </c:tx>
          <c:spPr>
            <a:ln w="34925" cap="rnd">
              <a:solidFill>
                <a:srgbClr val="C00000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'3to6graphs'!$E$25:$P$25</c:f>
              <c:numCache>
                <c:formatCode>#,##0</c:formatCode>
                <c:ptCount val="12"/>
                <c:pt idx="0">
                  <c:v>111575.55686699999</c:v>
                </c:pt>
                <c:pt idx="1">
                  <c:v>105151.45011699999</c:v>
                </c:pt>
                <c:pt idx="2">
                  <c:v>99854.274222999928</c:v>
                </c:pt>
                <c:pt idx="3">
                  <c:v>94065.419326999967</c:v>
                </c:pt>
                <c:pt idx="4">
                  <c:v>90890.17063300006</c:v>
                </c:pt>
                <c:pt idx="5">
                  <c:v>89917.475613000017</c:v>
                </c:pt>
                <c:pt idx="6">
                  <c:v>94371.448786000008</c:v>
                </c:pt>
                <c:pt idx="7">
                  <c:v>96042.374696999948</c:v>
                </c:pt>
                <c:pt idx="8">
                  <c:v>94213.100703999953</c:v>
                </c:pt>
                <c:pt idx="9">
                  <c:v>92616.173339999907</c:v>
                </c:pt>
                <c:pt idx="10">
                  <c:v>91695.139892999985</c:v>
                </c:pt>
                <c:pt idx="11">
                  <c:v>91189.912957999972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'3to6graphs'!$D$26</c:f>
              <c:strCache>
                <c:ptCount val="1"/>
                <c:pt idx="0">
                  <c:v>Mid Case  gasoline</c:v>
                </c:pt>
              </c:strCache>
            </c:strRef>
          </c:tx>
          <c:spPr>
            <a:ln w="34925" cap="rnd">
              <a:solidFill>
                <a:srgbClr val="C00000"/>
              </a:solidFill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'3to6graphs'!$E$26:$P$26</c:f>
              <c:numCache>
                <c:formatCode>#,##0</c:formatCode>
                <c:ptCount val="12"/>
                <c:pt idx="0">
                  <c:v>112445.44744000006</c:v>
                </c:pt>
                <c:pt idx="1">
                  <c:v>107311.13477999995</c:v>
                </c:pt>
                <c:pt idx="2">
                  <c:v>102911.53494000003</c:v>
                </c:pt>
                <c:pt idx="3">
                  <c:v>97808.512809999986</c:v>
                </c:pt>
                <c:pt idx="4">
                  <c:v>95133.673680000007</c:v>
                </c:pt>
                <c:pt idx="5">
                  <c:v>93682.691434999972</c:v>
                </c:pt>
                <c:pt idx="6">
                  <c:v>97666.567240000019</c:v>
                </c:pt>
                <c:pt idx="7">
                  <c:v>98765.336344000039</c:v>
                </c:pt>
                <c:pt idx="8">
                  <c:v>96301.836131999953</c:v>
                </c:pt>
                <c:pt idx="9">
                  <c:v>93890.273813000022</c:v>
                </c:pt>
                <c:pt idx="10">
                  <c:v>91991.631481000033</c:v>
                </c:pt>
                <c:pt idx="11">
                  <c:v>90534.194708000025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'3to6graphs'!$D$27</c:f>
              <c:strCache>
                <c:ptCount val="1"/>
                <c:pt idx="0">
                  <c:v>High Case  gasoline</c:v>
                </c:pt>
              </c:strCache>
            </c:strRef>
          </c:tx>
          <c:spPr>
            <a:ln w="34925" cap="rnd">
              <a:solidFill>
                <a:srgbClr val="C00000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'3to6graphs'!$E$21:$P$21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'3to6graphs'!$E$27:$P$27</c:f>
              <c:numCache>
                <c:formatCode>#,##0</c:formatCode>
                <c:ptCount val="12"/>
                <c:pt idx="0">
                  <c:v>112559.51790000006</c:v>
                </c:pt>
                <c:pt idx="1">
                  <c:v>107620.81485999994</c:v>
                </c:pt>
                <c:pt idx="2">
                  <c:v>104242.83008000001</c:v>
                </c:pt>
                <c:pt idx="3">
                  <c:v>100369.90744999998</c:v>
                </c:pt>
                <c:pt idx="4">
                  <c:v>99581.96762000001</c:v>
                </c:pt>
                <c:pt idx="5">
                  <c:v>98907.783804999955</c:v>
                </c:pt>
                <c:pt idx="6">
                  <c:v>103557.09270000002</c:v>
                </c:pt>
                <c:pt idx="7">
                  <c:v>105472.62934400009</c:v>
                </c:pt>
                <c:pt idx="8">
                  <c:v>103733.06463199999</c:v>
                </c:pt>
                <c:pt idx="9">
                  <c:v>101994.82589300002</c:v>
                </c:pt>
                <c:pt idx="10">
                  <c:v>100690.78941000001</c:v>
                </c:pt>
                <c:pt idx="11">
                  <c:v>99681.402387000067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309760"/>
        <c:axId val="24311296"/>
      </c:lineChart>
      <c:catAx>
        <c:axId val="24309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8778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4311296"/>
        <c:crosses val="autoZero"/>
        <c:auto val="1"/>
        <c:lblAlgn val="ctr"/>
        <c:lblOffset val="100"/>
        <c:noMultiLvlLbl val="0"/>
      </c:catAx>
      <c:valAx>
        <c:axId val="24311296"/>
        <c:scaling>
          <c:orientation val="minMax"/>
        </c:scaling>
        <c:delete val="0"/>
        <c:axPos val="l"/>
        <c:majorGridlines>
          <c:spPr>
            <a:ln w="8778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4309760"/>
        <c:crosses val="autoZero"/>
        <c:crossBetween val="between"/>
        <c:dispUnits>
          <c:builtInUnit val="thousands"/>
          <c:dispUnitsLbl>
            <c:layout/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</c:dispUnitsLbl>
        </c:dispUnits>
      </c:valAx>
      <c:spPr>
        <a:noFill/>
        <a:ln w="23407">
          <a:noFill/>
        </a:ln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 b="1"/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2"/>
          <c:order val="0"/>
          <c:tx>
            <c:strRef>
              <c:f>GVWR_8_IRP!$K$8</c:f>
              <c:strCache>
                <c:ptCount val="1"/>
                <c:pt idx="0">
                  <c:v>Diesel High Demand</c:v>
                </c:pt>
              </c:strCache>
            </c:strRef>
          </c:tx>
          <c:spPr>
            <a:ln w="33636">
              <a:solidFill>
                <a:schemeClr val="tx1"/>
              </a:solidFill>
              <a:prstDash val="dash"/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GVWR_8_IRP!$K$9:$K$20</c:f>
              <c:numCache>
                <c:formatCode>#,##0.00</c:formatCode>
                <c:ptCount val="12"/>
                <c:pt idx="0">
                  <c:v>6.4605665489866047</c:v>
                </c:pt>
                <c:pt idx="1">
                  <c:v>6.4660156400089708</c:v>
                </c:pt>
                <c:pt idx="2">
                  <c:v>6.6634567946186687</c:v>
                </c:pt>
                <c:pt idx="3">
                  <c:v>6.6749357727921144</c:v>
                </c:pt>
                <c:pt idx="4">
                  <c:v>6.6942234529189779</c:v>
                </c:pt>
                <c:pt idx="5">
                  <c:v>6.7057903962508911</c:v>
                </c:pt>
                <c:pt idx="6">
                  <c:v>6.7133220613936961</c:v>
                </c:pt>
                <c:pt idx="7">
                  <c:v>6.7180349698028987</c:v>
                </c:pt>
                <c:pt idx="8">
                  <c:v>6.7156417571531142</c:v>
                </c:pt>
                <c:pt idx="9">
                  <c:v>6.7121524083785449</c:v>
                </c:pt>
                <c:pt idx="10">
                  <c:v>6.7130827140383591</c:v>
                </c:pt>
                <c:pt idx="11">
                  <c:v>6.7139599568226735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GVWR_8_IRP!$L$8</c:f>
              <c:strCache>
                <c:ptCount val="1"/>
                <c:pt idx="0">
                  <c:v>LNG High Demand</c:v>
                </c:pt>
              </c:strCache>
            </c:strRef>
          </c:tx>
          <c:spPr>
            <a:ln w="33636" cmpd="sng"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GVWR_8_IRP!$L$9:$L$20</c:f>
              <c:numCache>
                <c:formatCode>0.000</c:formatCode>
                <c:ptCount val="12"/>
                <c:pt idx="1">
                  <c:v>6.2350865100086512</c:v>
                </c:pt>
                <c:pt idx="2">
                  <c:v>6.4254761948108596</c:v>
                </c:pt>
                <c:pt idx="3">
                  <c:v>6.436545209478111</c:v>
                </c:pt>
                <c:pt idx="4">
                  <c:v>6.4551440438861585</c:v>
                </c:pt>
                <c:pt idx="5">
                  <c:v>6.4662978820990746</c:v>
                </c:pt>
                <c:pt idx="6">
                  <c:v>6.4735605592010641</c:v>
                </c:pt>
                <c:pt idx="7">
                  <c:v>6.4781051494527961</c:v>
                </c:pt>
                <c:pt idx="8">
                  <c:v>6.475797408683361</c:v>
                </c:pt>
                <c:pt idx="9">
                  <c:v>6.4724326795078824</c:v>
                </c:pt>
                <c:pt idx="10">
                  <c:v>6.4733297599655604</c:v>
                </c:pt>
                <c:pt idx="11">
                  <c:v>6.4741756726504365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GVWR_8_IRP!$M$8</c:f>
              <c:strCache>
                <c:ptCount val="1"/>
                <c:pt idx="0">
                  <c:v>Diesel Mid Demand</c:v>
                </c:pt>
              </c:strCache>
            </c:strRef>
          </c:tx>
          <c:spPr>
            <a:ln w="33636" cmpd="dbl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GVWR_8_IRP!$M$9:$M$20</c:f>
              <c:numCache>
                <c:formatCode>#,##0.00</c:formatCode>
                <c:ptCount val="12"/>
                <c:pt idx="0">
                  <c:v>6.4605665489866047</c:v>
                </c:pt>
                <c:pt idx="1">
                  <c:v>6.4660156400089708</c:v>
                </c:pt>
                <c:pt idx="2">
                  <c:v>6.6634567946186687</c:v>
                </c:pt>
                <c:pt idx="3">
                  <c:v>6.6749357727921144</c:v>
                </c:pt>
                <c:pt idx="4">
                  <c:v>6.6942234529189779</c:v>
                </c:pt>
                <c:pt idx="5">
                  <c:v>6.7057903962508911</c:v>
                </c:pt>
                <c:pt idx="6">
                  <c:v>6.7133220613936961</c:v>
                </c:pt>
                <c:pt idx="7">
                  <c:v>6.7180349698028987</c:v>
                </c:pt>
                <c:pt idx="8">
                  <c:v>6.7156417571531142</c:v>
                </c:pt>
                <c:pt idx="9">
                  <c:v>6.7121524083785449</c:v>
                </c:pt>
                <c:pt idx="10">
                  <c:v>6.7130827140383591</c:v>
                </c:pt>
                <c:pt idx="11">
                  <c:v>6.7139599568226735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GVWR_8_IRP!$N$8</c:f>
              <c:strCache>
                <c:ptCount val="1"/>
                <c:pt idx="0">
                  <c:v>LNG Mid Demand</c:v>
                </c:pt>
              </c:strCache>
            </c:strRef>
          </c:tx>
          <c:spPr>
            <a:ln w="33636" cmpd="dbl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GVWR_8_IRP!$N$9:$N$20</c:f>
              <c:numCache>
                <c:formatCode>0.000</c:formatCode>
                <c:ptCount val="12"/>
                <c:pt idx="1">
                  <c:v>6.2350865100086512</c:v>
                </c:pt>
                <c:pt idx="2">
                  <c:v>6.4254761948108596</c:v>
                </c:pt>
                <c:pt idx="3">
                  <c:v>6.436545209478111</c:v>
                </c:pt>
                <c:pt idx="4">
                  <c:v>6.4551440438861585</c:v>
                </c:pt>
                <c:pt idx="5">
                  <c:v>6.4662978820990746</c:v>
                </c:pt>
                <c:pt idx="6">
                  <c:v>6.4735605592010641</c:v>
                </c:pt>
                <c:pt idx="7">
                  <c:v>6.4781051494527961</c:v>
                </c:pt>
                <c:pt idx="8">
                  <c:v>6.475797408683361</c:v>
                </c:pt>
                <c:pt idx="9">
                  <c:v>6.4724326795078824</c:v>
                </c:pt>
                <c:pt idx="10">
                  <c:v>6.4733297599655604</c:v>
                </c:pt>
                <c:pt idx="11">
                  <c:v>6.4741756726504365</c:v>
                </c:pt>
              </c:numCache>
            </c:numRef>
          </c:val>
          <c:smooth val="0"/>
        </c:ser>
        <c:ser>
          <c:idx val="5"/>
          <c:order val="4"/>
          <c:tx>
            <c:strRef>
              <c:f>GVWR_8_IRP!$O$8</c:f>
              <c:strCache>
                <c:ptCount val="1"/>
                <c:pt idx="0">
                  <c:v>Dielsel Low Demand</c:v>
                </c:pt>
              </c:strCache>
            </c:strRef>
          </c:tx>
          <c:spPr>
            <a:ln w="33636" cmpd="sng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GVWR_8_IRP!$O$9:$O$20</c:f>
              <c:numCache>
                <c:formatCode>#,##0.00</c:formatCode>
                <c:ptCount val="12"/>
                <c:pt idx="0">
                  <c:v>6.4605665489866047</c:v>
                </c:pt>
                <c:pt idx="1">
                  <c:v>6.4660156400089708</c:v>
                </c:pt>
                <c:pt idx="2">
                  <c:v>6.6634567946186687</c:v>
                </c:pt>
                <c:pt idx="3">
                  <c:v>6.6749357727921144</c:v>
                </c:pt>
                <c:pt idx="4">
                  <c:v>6.6942234529189779</c:v>
                </c:pt>
                <c:pt idx="5">
                  <c:v>6.7057903962508911</c:v>
                </c:pt>
                <c:pt idx="6">
                  <c:v>7.2603687784354385</c:v>
                </c:pt>
                <c:pt idx="7">
                  <c:v>7.4865606167490846</c:v>
                </c:pt>
                <c:pt idx="8">
                  <c:v>7.7347044039091477</c:v>
                </c:pt>
                <c:pt idx="9">
                  <c:v>8.0080303150675043</c:v>
                </c:pt>
                <c:pt idx="10">
                  <c:v>8.3104344040373128</c:v>
                </c:pt>
                <c:pt idx="11">
                  <c:v>8.6507398010618921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GVWR_8_IRP!$P$8</c:f>
              <c:strCache>
                <c:ptCount val="1"/>
                <c:pt idx="0">
                  <c:v>LNG Low Demand</c:v>
                </c:pt>
              </c:strCache>
            </c:strRef>
          </c:tx>
          <c:spPr>
            <a:ln w="33636" cmpd="sng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GVWR_8_IRP!$J$9:$J$20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GVWR_8_IRP!$P$9:$P$20</c:f>
              <c:numCache>
                <c:formatCode>0.000</c:formatCode>
                <c:ptCount val="12"/>
                <c:pt idx="1">
                  <c:v>6.2350865100086512</c:v>
                </c:pt>
                <c:pt idx="2">
                  <c:v>6.4254761948108596</c:v>
                </c:pt>
                <c:pt idx="3">
                  <c:v>6.436545209478111</c:v>
                </c:pt>
                <c:pt idx="4">
                  <c:v>6.4551440438861585</c:v>
                </c:pt>
                <c:pt idx="5">
                  <c:v>6.4662978820990746</c:v>
                </c:pt>
                <c:pt idx="6">
                  <c:v>7.0010698934913167</c:v>
                </c:pt>
                <c:pt idx="7">
                  <c:v>7.2191834518651889</c:v>
                </c:pt>
                <c:pt idx="8">
                  <c:v>7.4584649609123934</c:v>
                </c:pt>
                <c:pt idx="9">
                  <c:v>7.7220292323865234</c:v>
                </c:pt>
                <c:pt idx="10">
                  <c:v>8.0136331753216954</c:v>
                </c:pt>
                <c:pt idx="11">
                  <c:v>8.3417848081668247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248512"/>
        <c:axId val="25250048"/>
      </c:lineChart>
      <c:catAx>
        <c:axId val="252485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36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25250048"/>
        <c:crosses val="autoZero"/>
        <c:auto val="1"/>
        <c:lblAlgn val="ctr"/>
        <c:lblOffset val="100"/>
        <c:noMultiLvlLbl val="0"/>
      </c:catAx>
      <c:valAx>
        <c:axId val="25250048"/>
        <c:scaling>
          <c:orientation val="minMax"/>
          <c:min val="5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dirty="0" smtClean="0"/>
                  <a:t>Miles per Diesel gallon Equivalent</a:t>
                </a:r>
                <a:endParaRPr lang="en-US" dirty="0"/>
              </a:p>
            </c:rich>
          </c:tx>
          <c:layout/>
          <c:overlay val="0"/>
        </c:title>
        <c:numFmt formatCode="0.0" sourceLinked="0"/>
        <c:majorTickMark val="out"/>
        <c:minorTickMark val="none"/>
        <c:tickLblPos val="nextTo"/>
        <c:txPr>
          <a:bodyPr/>
          <a:lstStyle/>
          <a:p>
            <a:pPr>
              <a:defRPr sz="1236" b="1">
                <a:latin typeface="Arial" panose="020B0604020202020204" pitchFamily="34" charset="0"/>
                <a:cs typeface="Arial" panose="020B0604020202020204" pitchFamily="34" charset="0"/>
              </a:defRPr>
            </a:pPr>
            <a:endParaRPr lang="en-US"/>
          </a:p>
        </c:txPr>
        <c:crossAx val="25248512"/>
        <c:crosses val="autoZero"/>
        <c:crossBetween val="between"/>
      </c:valAx>
      <c:spPr>
        <a:noFill/>
        <a:ln w="22424">
          <a:noFill/>
        </a:ln>
      </c:spPr>
    </c:plotArea>
    <c:legend>
      <c:legendPos val="b"/>
      <c:layout/>
      <c:overlay val="0"/>
      <c:txPr>
        <a:bodyPr/>
        <a:lstStyle/>
        <a:p>
          <a:pPr>
            <a:defRPr sz="1236" b="1">
              <a:latin typeface="Arial" panose="020B0604020202020204" pitchFamily="34" charset="0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'IRP incremental graphs'!$B$2</c:f>
              <c:strCache>
                <c:ptCount val="1"/>
                <c:pt idx="0">
                  <c:v>High and High AFV Truck Price Increment</c:v>
                </c:pt>
              </c:strCache>
            </c:strRef>
          </c:tx>
          <c:spPr>
            <a:ln>
              <a:solidFill>
                <a:srgbClr val="FF0000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graphs'!$B$3:$B$13</c:f>
              <c:numCache>
                <c:formatCode>"$"#,##0</c:formatCode>
                <c:ptCount val="11"/>
                <c:pt idx="0">
                  <c:v>33588.606523112772</c:v>
                </c:pt>
                <c:pt idx="1">
                  <c:v>31066.240332682239</c:v>
                </c:pt>
                <c:pt idx="2">
                  <c:v>28565.130474516132</c:v>
                </c:pt>
                <c:pt idx="3">
                  <c:v>26085.276948614308</c:v>
                </c:pt>
                <c:pt idx="4">
                  <c:v>23626.679754976853</c:v>
                </c:pt>
                <c:pt idx="5">
                  <c:v>16263.62679073264</c:v>
                </c:pt>
                <c:pt idx="6">
                  <c:v>14467.309798875445</c:v>
                </c:pt>
                <c:pt idx="7">
                  <c:v>13194.825779414474</c:v>
                </c:pt>
                <c:pt idx="8">
                  <c:v>8412.3597906006617</c:v>
                </c:pt>
                <c:pt idx="9">
                  <c:v>6952.8613789683732</c:v>
                </c:pt>
                <c:pt idx="10">
                  <c:v>6074.0105415198486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'IRP incremental graphs'!$C$2</c:f>
              <c:strCache>
                <c:ptCount val="1"/>
                <c:pt idx="0">
                  <c:v>Low and Mid Truck Price Increment</c:v>
                </c:pt>
              </c:strCache>
            </c:strRef>
          </c:tx>
          <c:spPr>
            <a:ln>
              <a:solidFill>
                <a:schemeClr val="tx1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graphs'!$C$3:$C$13</c:f>
              <c:numCache>
                <c:formatCode>"$"#,##0</c:formatCode>
                <c:ptCount val="11"/>
                <c:pt idx="0">
                  <c:v>60272.727272727265</c:v>
                </c:pt>
                <c:pt idx="1">
                  <c:v>57845.454545454559</c:v>
                </c:pt>
                <c:pt idx="2">
                  <c:v>55418.181818181823</c:v>
                </c:pt>
                <c:pt idx="3">
                  <c:v>52990.909090909059</c:v>
                </c:pt>
                <c:pt idx="4">
                  <c:v>50563.636363636353</c:v>
                </c:pt>
                <c:pt idx="5">
                  <c:v>48136.363636363647</c:v>
                </c:pt>
                <c:pt idx="6">
                  <c:v>45709.090909090941</c:v>
                </c:pt>
                <c:pt idx="7">
                  <c:v>43281.818181818177</c:v>
                </c:pt>
                <c:pt idx="8">
                  <c:v>40854.545454545441</c:v>
                </c:pt>
                <c:pt idx="9">
                  <c:v>38427.272727272706</c:v>
                </c:pt>
                <c:pt idx="10">
                  <c:v>36000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851008"/>
        <c:axId val="25852544"/>
      </c:lineChart>
      <c:lineChart>
        <c:grouping val="standard"/>
        <c:varyColors val="0"/>
        <c:ser>
          <c:idx val="5"/>
          <c:order val="2"/>
          <c:tx>
            <c:strRef>
              <c:f>'IRP incremental graphs'!$F$2</c:f>
              <c:strCache>
                <c:ptCount val="1"/>
                <c:pt idx="0">
                  <c:v>High Demand NG Adoption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graphs'!$F$3:$F$13</c:f>
              <c:numCache>
                <c:formatCode>0.0%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5.2914362862151034E-5</c:v>
                </c:pt>
                <c:pt idx="5">
                  <c:v>6.6623926466847236E-4</c:v>
                </c:pt>
                <c:pt idx="6">
                  <c:v>1.4238204239899487E-2</c:v>
                </c:pt>
                <c:pt idx="7">
                  <c:v>4.4528087516051605E-2</c:v>
                </c:pt>
                <c:pt idx="8">
                  <c:v>8.0794651939641055E-2</c:v>
                </c:pt>
                <c:pt idx="9">
                  <c:v>0.12364215873019962</c:v>
                </c:pt>
                <c:pt idx="10">
                  <c:v>0.1472869853807417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'IRP incremental graphs'!$G$2</c:f>
              <c:strCache>
                <c:ptCount val="1"/>
                <c:pt idx="0">
                  <c:v>Mid Demand  NG Adoption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graphs'!$G$3:$G$13</c:f>
              <c:numCache>
                <c:formatCode>0.0%</c:formatCode>
                <c:ptCount val="11"/>
                <c:pt idx="0">
                  <c:v>0</c:v>
                </c:pt>
                <c:pt idx="1">
                  <c:v>5.343497014626514E-6</c:v>
                </c:pt>
                <c:pt idx="2">
                  <c:v>5.999017611123226E-4</c:v>
                </c:pt>
                <c:pt idx="3">
                  <c:v>1.2784770178285733E-3</c:v>
                </c:pt>
                <c:pt idx="4">
                  <c:v>4.158672485411392E-3</c:v>
                </c:pt>
                <c:pt idx="5">
                  <c:v>8.8572008382678778E-3</c:v>
                </c:pt>
                <c:pt idx="6">
                  <c:v>1.6841661112785858E-2</c:v>
                </c:pt>
                <c:pt idx="7">
                  <c:v>2.8040026100535714E-2</c:v>
                </c:pt>
                <c:pt idx="8">
                  <c:v>3.9931931456147082E-2</c:v>
                </c:pt>
                <c:pt idx="9">
                  <c:v>5.3913518800633546E-2</c:v>
                </c:pt>
                <c:pt idx="10">
                  <c:v>6.1161344467686354E-2</c:v>
                </c:pt>
              </c:numCache>
            </c:numRef>
          </c:val>
          <c:smooth val="0"/>
        </c:ser>
        <c:ser>
          <c:idx val="7"/>
          <c:order val="4"/>
          <c:tx>
            <c:strRef>
              <c:f>'IRP incremental graphs'!$H$2</c:f>
              <c:strCache>
                <c:ptCount val="1"/>
                <c:pt idx="0">
                  <c:v>Low Demand  NG Adoption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graphs'!$H$3:$H$13</c:f>
              <c:numCache>
                <c:formatCode>0.0%</c:formatCode>
                <c:ptCount val="11"/>
                <c:pt idx="0">
                  <c:v>0</c:v>
                </c:pt>
                <c:pt idx="1">
                  <c:v>5.343497014626514E-6</c:v>
                </c:pt>
                <c:pt idx="2">
                  <c:v>5.999017611123226E-4</c:v>
                </c:pt>
                <c:pt idx="3">
                  <c:v>1.2784770178285733E-3</c:v>
                </c:pt>
                <c:pt idx="4">
                  <c:v>4.158672485411392E-3</c:v>
                </c:pt>
                <c:pt idx="5">
                  <c:v>5.9089966067556723E-3</c:v>
                </c:pt>
                <c:pt idx="6">
                  <c:v>9.6905626816890435E-3</c:v>
                </c:pt>
                <c:pt idx="7">
                  <c:v>1.4864071878561945E-2</c:v>
                </c:pt>
                <c:pt idx="8">
                  <c:v>2.0123075838224726E-2</c:v>
                </c:pt>
                <c:pt idx="9">
                  <c:v>2.9364994723016985E-2</c:v>
                </c:pt>
                <c:pt idx="10">
                  <c:v>3.4529575128803183E-2</c:v>
                </c:pt>
              </c:numCache>
            </c:numRef>
          </c:val>
          <c:smooth val="0"/>
        </c:ser>
        <c:ser>
          <c:idx val="9"/>
          <c:order val="5"/>
          <c:tx>
            <c:strRef>
              <c:f>'IRP incremental graphs'!$I$2</c:f>
              <c:strCache>
                <c:ptCount val="1"/>
                <c:pt idx="0">
                  <c:v>High AFV NG Adoption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'IRP incremental graphs'!$A$3:$A$13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graphs'!$I$3:$I$13</c:f>
              <c:numCache>
                <c:formatCode>0.0%</c:formatCode>
                <c:ptCount val="11"/>
                <c:pt idx="0">
                  <c:v>3.6599676598037603E-2</c:v>
                </c:pt>
                <c:pt idx="1">
                  <c:v>8.6027334039170081E-2</c:v>
                </c:pt>
                <c:pt idx="2">
                  <c:v>9.9180778474838027E-2</c:v>
                </c:pt>
                <c:pt idx="3">
                  <c:v>0.11204782795758111</c:v>
                </c:pt>
                <c:pt idx="4">
                  <c:v>0.12641135697263631</c:v>
                </c:pt>
                <c:pt idx="5">
                  <c:v>0.15795110270448898</c:v>
                </c:pt>
                <c:pt idx="6">
                  <c:v>0.20652216521397751</c:v>
                </c:pt>
                <c:pt idx="7">
                  <c:v>0.25318223030761683</c:v>
                </c:pt>
                <c:pt idx="8">
                  <c:v>0.4657102928403557</c:v>
                </c:pt>
                <c:pt idx="9">
                  <c:v>0.49999999980033799</c:v>
                </c:pt>
                <c:pt idx="10">
                  <c:v>0.4999999997999296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867008"/>
        <c:axId val="25868544"/>
      </c:lineChart>
      <c:catAx>
        <c:axId val="258510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88" b="1"/>
            </a:pPr>
            <a:endParaRPr lang="en-US"/>
          </a:p>
        </c:txPr>
        <c:crossAx val="25852544"/>
        <c:crosses val="autoZero"/>
        <c:auto val="1"/>
        <c:lblAlgn val="ctr"/>
        <c:lblOffset val="100"/>
        <c:noMultiLvlLbl val="0"/>
      </c:catAx>
      <c:valAx>
        <c:axId val="2585254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088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LNG </a:t>
                </a:r>
                <a:r>
                  <a:rPr lang="en-US" dirty="0" smtClean="0"/>
                  <a:t>minus </a:t>
                </a:r>
                <a:r>
                  <a:rPr lang="en-US" dirty="0"/>
                  <a:t>Diesel Tractor-trailer Price</a:t>
                </a:r>
              </a:p>
            </c:rich>
          </c:tx>
          <c:layout/>
          <c:overlay val="0"/>
        </c:title>
        <c:numFmt formatCode="&quot;$&quot;#,##0" sourceLinked="1"/>
        <c:majorTickMark val="out"/>
        <c:minorTickMark val="none"/>
        <c:tickLblPos val="nextTo"/>
        <c:txPr>
          <a:bodyPr/>
          <a:lstStyle/>
          <a:p>
            <a:pPr>
              <a:defRPr sz="1088" b="1"/>
            </a:pPr>
            <a:endParaRPr lang="en-US"/>
          </a:p>
        </c:txPr>
        <c:crossAx val="25851008"/>
        <c:crosses val="autoZero"/>
        <c:crossBetween val="between"/>
      </c:valAx>
      <c:catAx>
        <c:axId val="2586700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5868544"/>
        <c:crosses val="autoZero"/>
        <c:auto val="1"/>
        <c:lblAlgn val="ctr"/>
        <c:lblOffset val="100"/>
        <c:noMultiLvlLbl val="0"/>
      </c:catAx>
      <c:valAx>
        <c:axId val="25868544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Market Adoption of </a:t>
                </a:r>
                <a:r>
                  <a:rPr lang="en-US" sz="1088"/>
                  <a:t>LNG</a:t>
                </a:r>
                <a:r>
                  <a:rPr lang="en-US"/>
                  <a:t> Tractor-trailer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088" b="1"/>
            </a:pPr>
            <a:endParaRPr lang="en-US"/>
          </a:p>
        </c:txPr>
        <c:crossAx val="25867008"/>
        <c:crosses val="max"/>
        <c:crossBetween val="between"/>
      </c:valAx>
      <c:spPr>
        <a:noFill/>
        <a:ln w="23033">
          <a:noFill/>
        </a:ln>
      </c:spPr>
    </c:plotArea>
    <c:legend>
      <c:legendPos val="b"/>
      <c:layout/>
      <c:overlay val="0"/>
      <c:txPr>
        <a:bodyPr/>
        <a:lstStyle/>
        <a:p>
          <a:pPr>
            <a:defRPr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'IRP incremental graphs'!$B$16</c:f>
              <c:strCache>
                <c:ptCount val="1"/>
                <c:pt idx="0">
                  <c:v>High Case Fuel Price Diesel minus NG</c:v>
                </c:pt>
              </c:strCache>
            </c:strRef>
          </c:tx>
          <c:spPr>
            <a:ln>
              <a:solidFill>
                <a:srgbClr val="FF0000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graphs'!$B$17:$B$27</c:f>
              <c:numCache>
                <c:formatCode>"$"#,##0.00</c:formatCode>
                <c:ptCount val="11"/>
                <c:pt idx="0">
                  <c:v>0.35440626372936679</c:v>
                </c:pt>
                <c:pt idx="1">
                  <c:v>0.74106696792819937</c:v>
                </c:pt>
                <c:pt idx="2">
                  <c:v>0.80106508504362095</c:v>
                </c:pt>
                <c:pt idx="3">
                  <c:v>0.94884077072742068</c:v>
                </c:pt>
                <c:pt idx="4">
                  <c:v>1.0755052406954118</c:v>
                </c:pt>
                <c:pt idx="5">
                  <c:v>1.2166145735266429</c:v>
                </c:pt>
                <c:pt idx="6">
                  <c:v>1.3288351220736834</c:v>
                </c:pt>
                <c:pt idx="7">
                  <c:v>1.4510556706207245</c:v>
                </c:pt>
                <c:pt idx="8">
                  <c:v>1.5999425720203351</c:v>
                </c:pt>
                <c:pt idx="9">
                  <c:v>1.729940689135756</c:v>
                </c:pt>
                <c:pt idx="10">
                  <c:v>1.8788275905353666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'IRP incremental graphs'!$C$16</c:f>
              <c:strCache>
                <c:ptCount val="1"/>
                <c:pt idx="0">
                  <c:v>Mid Fuel Price Diesel minus NG</c:v>
                </c:pt>
              </c:strCache>
            </c:strRef>
          </c:tx>
          <c:spPr>
            <a:ln>
              <a:solidFill>
                <a:schemeClr val="tx1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graphs'!$C$17:$C$27</c:f>
              <c:numCache>
                <c:formatCode>"$"#,##0.00</c:formatCode>
                <c:ptCount val="11"/>
                <c:pt idx="0">
                  <c:v>-0.10892079332203597</c:v>
                </c:pt>
                <c:pt idx="1">
                  <c:v>0.13774179376137585</c:v>
                </c:pt>
                <c:pt idx="2">
                  <c:v>0.26107355802422649</c:v>
                </c:pt>
                <c:pt idx="3">
                  <c:v>0.28329504801355654</c:v>
                </c:pt>
                <c:pt idx="4">
                  <c:v>0.34218194941316771</c:v>
                </c:pt>
                <c:pt idx="5">
                  <c:v>0.38440343940249777</c:v>
                </c:pt>
                <c:pt idx="6">
                  <c:v>0.44551371367601833</c:v>
                </c:pt>
                <c:pt idx="7">
                  <c:v>0.50662398794953845</c:v>
                </c:pt>
                <c:pt idx="8">
                  <c:v>0.56662304650724904</c:v>
                </c:pt>
                <c:pt idx="9">
                  <c:v>0.6277333207807696</c:v>
                </c:pt>
                <c:pt idx="10">
                  <c:v>0.68773237933847975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'IRP incremental graphs'!$D$16</c:f>
              <c:strCache>
                <c:ptCount val="1"/>
                <c:pt idx="0">
                  <c:v>Low Fuel Price Diesel minus NG</c:v>
                </c:pt>
              </c:strCache>
            </c:strRef>
          </c:tx>
          <c:spPr>
            <a:ln>
              <a:solidFill>
                <a:srgbClr val="92D050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graphs'!$D$17:$D$27</c:f>
              <c:numCache>
                <c:formatCode>"$"#,##0.00</c:formatCode>
                <c:ptCount val="11"/>
                <c:pt idx="0">
                  <c:v>-0.19225255758488657</c:v>
                </c:pt>
                <c:pt idx="1">
                  <c:v>-0.18558620473231668</c:v>
                </c:pt>
                <c:pt idx="2">
                  <c:v>-0.18114228331136628</c:v>
                </c:pt>
                <c:pt idx="3">
                  <c:v>-0.13003200903784595</c:v>
                </c:pt>
                <c:pt idx="4">
                  <c:v>-4.8921734764325375E-2</c:v>
                </c:pt>
                <c:pt idx="5">
                  <c:v>-4.4477813343375416E-2</c:v>
                </c:pt>
                <c:pt idx="6">
                  <c:v>9.966108077574809E-3</c:v>
                </c:pt>
                <c:pt idx="7">
                  <c:v>4.4410029498525017E-2</c:v>
                </c:pt>
                <c:pt idx="8">
                  <c:v>5.9965166635285172E-2</c:v>
                </c:pt>
                <c:pt idx="9">
                  <c:v>9.5520303772045345E-2</c:v>
                </c:pt>
                <c:pt idx="10">
                  <c:v>0.12996422519299555</c:v>
                </c:pt>
              </c:numCache>
            </c:numRef>
          </c:val>
          <c:smooth val="0"/>
        </c:ser>
        <c:ser>
          <c:idx val="4"/>
          <c:order val="3"/>
          <c:tx>
            <c:strRef>
              <c:f>'IRP incremental graphs'!$E$16</c:f>
              <c:strCache>
                <c:ptCount val="1"/>
                <c:pt idx="0">
                  <c:v>High AFV Fuel Price Diesel minus NG</c:v>
                </c:pt>
              </c:strCache>
            </c:strRef>
          </c:tx>
          <c:spPr>
            <a:ln>
              <a:solidFill>
                <a:srgbClr val="00B0F0"/>
              </a:solidFill>
              <a:prstDash val="sysDash"/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graphs'!$E$17:$E$27</c:f>
              <c:numCache>
                <c:formatCode>"$"#,##0.00</c:formatCode>
                <c:ptCount val="11"/>
                <c:pt idx="0">
                  <c:v>0.47440626372936689</c:v>
                </c:pt>
                <c:pt idx="1">
                  <c:v>0.96106696792819912</c:v>
                </c:pt>
                <c:pt idx="2">
                  <c:v>1.0810650850436208</c:v>
                </c:pt>
                <c:pt idx="3">
                  <c:v>1.2388407707274207</c:v>
                </c:pt>
                <c:pt idx="4">
                  <c:v>1.4355052406954121</c:v>
                </c:pt>
                <c:pt idx="5">
                  <c:v>1.546614573526643</c:v>
                </c:pt>
                <c:pt idx="6">
                  <c:v>1.6988351220736835</c:v>
                </c:pt>
                <c:pt idx="7">
                  <c:v>1.8310556706207244</c:v>
                </c:pt>
                <c:pt idx="8">
                  <c:v>1.979942572020335</c:v>
                </c:pt>
                <c:pt idx="9">
                  <c:v>2.1399406891357562</c:v>
                </c:pt>
                <c:pt idx="10">
                  <c:v>2.2988275905353666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570176"/>
        <c:axId val="27571712"/>
      </c:lineChart>
      <c:lineChart>
        <c:grouping val="standard"/>
        <c:varyColors val="0"/>
        <c:ser>
          <c:idx val="5"/>
          <c:order val="4"/>
          <c:tx>
            <c:strRef>
              <c:f>'IRP incremental graphs'!$F$16</c:f>
              <c:strCache>
                <c:ptCount val="1"/>
                <c:pt idx="0">
                  <c:v>High Case NG Adoption</c:v>
                </c:pt>
              </c:strCache>
            </c:strRef>
          </c:tx>
          <c:spPr>
            <a:ln>
              <a:solidFill>
                <a:srgbClr val="C00000"/>
              </a:solidFill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graphs'!$F$17:$F$27</c:f>
              <c:numCache>
                <c:formatCode>0.0%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5.2914362862151034E-5</c:v>
                </c:pt>
                <c:pt idx="5">
                  <c:v>6.6623926466847236E-4</c:v>
                </c:pt>
                <c:pt idx="6">
                  <c:v>1.4238204239899487E-2</c:v>
                </c:pt>
                <c:pt idx="7">
                  <c:v>4.4528087516051605E-2</c:v>
                </c:pt>
                <c:pt idx="8">
                  <c:v>8.0794651939641055E-2</c:v>
                </c:pt>
                <c:pt idx="9">
                  <c:v>0.12364215873019962</c:v>
                </c:pt>
                <c:pt idx="10">
                  <c:v>0.1472869853807417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'IRP incremental graphs'!$G$16</c:f>
              <c:strCache>
                <c:ptCount val="1"/>
                <c:pt idx="0">
                  <c:v>Mid Case  NG Adoption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graphs'!$G$17:$G$27</c:f>
              <c:numCache>
                <c:formatCode>0.0%</c:formatCode>
                <c:ptCount val="11"/>
                <c:pt idx="0">
                  <c:v>0</c:v>
                </c:pt>
                <c:pt idx="1">
                  <c:v>5.343497014626514E-6</c:v>
                </c:pt>
                <c:pt idx="2">
                  <c:v>5.999017611123226E-4</c:v>
                </c:pt>
                <c:pt idx="3">
                  <c:v>1.2784770178285733E-3</c:v>
                </c:pt>
                <c:pt idx="4">
                  <c:v>4.158672485411392E-3</c:v>
                </c:pt>
                <c:pt idx="5">
                  <c:v>8.8572008382678778E-3</c:v>
                </c:pt>
                <c:pt idx="6">
                  <c:v>1.6841661112785858E-2</c:v>
                </c:pt>
                <c:pt idx="7">
                  <c:v>2.8040026100535714E-2</c:v>
                </c:pt>
                <c:pt idx="8">
                  <c:v>3.9931931456147082E-2</c:v>
                </c:pt>
                <c:pt idx="9">
                  <c:v>5.3913518800633546E-2</c:v>
                </c:pt>
                <c:pt idx="10">
                  <c:v>6.1161344467686354E-2</c:v>
                </c:pt>
              </c:numCache>
            </c:numRef>
          </c:val>
          <c:smooth val="0"/>
        </c:ser>
        <c:ser>
          <c:idx val="7"/>
          <c:order val="6"/>
          <c:tx>
            <c:strRef>
              <c:f>'IRP incremental graphs'!$H$16</c:f>
              <c:strCache>
                <c:ptCount val="1"/>
                <c:pt idx="0">
                  <c:v>Low Case  NG Adoption</c:v>
                </c:pt>
              </c:strCache>
            </c:strRef>
          </c:tx>
          <c:spPr>
            <a:ln>
              <a:solidFill>
                <a:srgbClr val="92D050"/>
              </a:solidFill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graphs'!$H$17:$H$27</c:f>
              <c:numCache>
                <c:formatCode>0.0%</c:formatCode>
                <c:ptCount val="11"/>
                <c:pt idx="0">
                  <c:v>0</c:v>
                </c:pt>
                <c:pt idx="1">
                  <c:v>5.343497014626514E-6</c:v>
                </c:pt>
                <c:pt idx="2">
                  <c:v>5.999017611123226E-4</c:v>
                </c:pt>
                <c:pt idx="3">
                  <c:v>1.2784770178285733E-3</c:v>
                </c:pt>
                <c:pt idx="4">
                  <c:v>4.158672485411392E-3</c:v>
                </c:pt>
                <c:pt idx="5">
                  <c:v>5.9089966067556723E-3</c:v>
                </c:pt>
                <c:pt idx="6">
                  <c:v>9.6905626816890435E-3</c:v>
                </c:pt>
                <c:pt idx="7">
                  <c:v>1.4864071878561945E-2</c:v>
                </c:pt>
                <c:pt idx="8">
                  <c:v>2.0123075838224726E-2</c:v>
                </c:pt>
                <c:pt idx="9">
                  <c:v>2.9364994723016985E-2</c:v>
                </c:pt>
                <c:pt idx="10">
                  <c:v>3.4529575128803183E-2</c:v>
                </c:pt>
              </c:numCache>
            </c:numRef>
          </c:val>
          <c:smooth val="0"/>
        </c:ser>
        <c:ser>
          <c:idx val="9"/>
          <c:order val="7"/>
          <c:tx>
            <c:strRef>
              <c:f>'IRP incremental graphs'!$I$16</c:f>
              <c:strCache>
                <c:ptCount val="1"/>
                <c:pt idx="0">
                  <c:v>High AFV NG Adoption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'IRP incremental graphs'!$A$17:$A$27</c:f>
              <c:numCache>
                <c:formatCode>General</c:formatCode>
                <c:ptCount val="11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  <c:pt idx="10">
                  <c:v>2026</c:v>
                </c:pt>
              </c:numCache>
            </c:numRef>
          </c:cat>
          <c:val>
            <c:numRef>
              <c:f>'IRP incremental graphs'!$I$17:$I$27</c:f>
              <c:numCache>
                <c:formatCode>0.0%</c:formatCode>
                <c:ptCount val="11"/>
                <c:pt idx="0">
                  <c:v>3.6599676598037603E-2</c:v>
                </c:pt>
                <c:pt idx="1">
                  <c:v>8.6027334039170081E-2</c:v>
                </c:pt>
                <c:pt idx="2">
                  <c:v>9.9180778474838027E-2</c:v>
                </c:pt>
                <c:pt idx="3">
                  <c:v>0.11204782795758111</c:v>
                </c:pt>
                <c:pt idx="4">
                  <c:v>0.12641135697263631</c:v>
                </c:pt>
                <c:pt idx="5">
                  <c:v>0.15795110270448898</c:v>
                </c:pt>
                <c:pt idx="6">
                  <c:v>0.20652216521397751</c:v>
                </c:pt>
                <c:pt idx="7">
                  <c:v>0.25318223030761683</c:v>
                </c:pt>
                <c:pt idx="8">
                  <c:v>0.4657102928403557</c:v>
                </c:pt>
                <c:pt idx="9">
                  <c:v>0.49999999980033799</c:v>
                </c:pt>
                <c:pt idx="10">
                  <c:v>0.4999999997999296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573632"/>
        <c:axId val="27575424"/>
      </c:lineChart>
      <c:catAx>
        <c:axId val="275701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/>
          <a:lstStyle/>
          <a:p>
            <a:pPr>
              <a:defRPr sz="1200"/>
            </a:pPr>
            <a:endParaRPr lang="en-US"/>
          </a:p>
        </c:txPr>
        <c:crossAx val="27571712"/>
        <c:crosses val="autoZero"/>
        <c:auto val="1"/>
        <c:lblAlgn val="ctr"/>
        <c:lblOffset val="100"/>
        <c:noMultiLvlLbl val="0"/>
      </c:catAx>
      <c:valAx>
        <c:axId val="27571712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sz="1066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dirty="0"/>
                  <a:t>Diesel </a:t>
                </a:r>
                <a:r>
                  <a:rPr lang="en-US" dirty="0" smtClean="0"/>
                  <a:t>minus </a:t>
                </a:r>
                <a:r>
                  <a:rPr lang="en-US" dirty="0"/>
                  <a:t>Natural Gas Price (GGE)</a:t>
                </a:r>
              </a:p>
            </c:rich>
          </c:tx>
          <c:layout/>
          <c:overlay val="0"/>
        </c:title>
        <c:numFmt formatCode="\$#,##0.00" sourceLinked="0"/>
        <c:majorTickMark val="out"/>
        <c:minorTickMark val="none"/>
        <c:tickLblPos val="nextTo"/>
        <c:txPr>
          <a:bodyPr/>
          <a:lstStyle/>
          <a:p>
            <a:pPr>
              <a:defRPr sz="1066" b="1"/>
            </a:pPr>
            <a:endParaRPr lang="en-US"/>
          </a:p>
        </c:txPr>
        <c:crossAx val="27570176"/>
        <c:crosses val="autoZero"/>
        <c:crossBetween val="between"/>
      </c:valAx>
      <c:catAx>
        <c:axId val="27573632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7575424"/>
        <c:crosses val="autoZero"/>
        <c:auto val="1"/>
        <c:lblAlgn val="ctr"/>
        <c:lblOffset val="100"/>
        <c:noMultiLvlLbl val="0"/>
      </c:catAx>
      <c:valAx>
        <c:axId val="27575424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 sz="1066"/>
                </a:pPr>
                <a:r>
                  <a:rPr lang="en-US" sz="1066"/>
                  <a:t>Market Adoption of LNG Tractor-trailers</a:t>
                </a:r>
              </a:p>
            </c:rich>
          </c:tx>
          <c:layout/>
          <c:overlay val="0"/>
        </c:title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066" b="1"/>
            </a:pPr>
            <a:endParaRPr lang="en-US"/>
          </a:p>
        </c:txPr>
        <c:crossAx val="27573632"/>
        <c:crosses val="max"/>
        <c:crossBetween val="between"/>
      </c:valAx>
      <c:spPr>
        <a:noFill/>
        <a:ln w="22566">
          <a:noFill/>
        </a:ln>
      </c:spPr>
    </c:plotArea>
    <c:legend>
      <c:legendPos val="b"/>
      <c:layout/>
      <c:overlay val="0"/>
      <c:txPr>
        <a:bodyPr/>
        <a:lstStyle/>
        <a:p>
          <a:pPr>
            <a:defRPr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2"/>
          <c:order val="0"/>
          <c:tx>
            <c:strRef>
              <c:f>GVWR8_Refuse!$K$29</c:f>
              <c:strCache>
                <c:ptCount val="1"/>
                <c:pt idx="0">
                  <c:v>Diesel High Demand</c:v>
                </c:pt>
              </c:strCache>
            </c:strRef>
          </c:tx>
          <c:spPr>
            <a:ln w="34475">
              <a:solidFill>
                <a:schemeClr val="tx1"/>
              </a:solidFill>
              <a:prstDash val="dash"/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GVWR8_Refuse!$K$30:$K$41</c:f>
              <c:numCache>
                <c:formatCode>#,##0.00</c:formatCode>
                <c:ptCount val="12"/>
                <c:pt idx="0">
                  <c:v>2.919615811568133</c:v>
                </c:pt>
                <c:pt idx="1">
                  <c:v>2.9196158129846608</c:v>
                </c:pt>
                <c:pt idx="2">
                  <c:v>3.0048064516928483</c:v>
                </c:pt>
                <c:pt idx="3">
                  <c:v>3.0048064510537849</c:v>
                </c:pt>
                <c:pt idx="4">
                  <c:v>3.0048064501335441</c:v>
                </c:pt>
                <c:pt idx="5">
                  <c:v>3.004806449135546</c:v>
                </c:pt>
                <c:pt idx="6">
                  <c:v>3.0048064502162215</c:v>
                </c:pt>
                <c:pt idx="7">
                  <c:v>3.004806450019613</c:v>
                </c:pt>
                <c:pt idx="8">
                  <c:v>3.0048064516890998</c:v>
                </c:pt>
                <c:pt idx="9">
                  <c:v>3.0048064515800075</c:v>
                </c:pt>
                <c:pt idx="10">
                  <c:v>3.0048064499346236</c:v>
                </c:pt>
                <c:pt idx="11">
                  <c:v>3.0048064498551605</c:v>
                </c:pt>
              </c:numCache>
            </c:numRef>
          </c:val>
          <c:smooth val="0"/>
        </c:ser>
        <c:ser>
          <c:idx val="3"/>
          <c:order val="1"/>
          <c:tx>
            <c:strRef>
              <c:f>GVWR8_Refuse!$L$29</c:f>
              <c:strCache>
                <c:ptCount val="1"/>
                <c:pt idx="0">
                  <c:v>LNG High Demand</c:v>
                </c:pt>
              </c:strCache>
            </c:strRef>
          </c:tx>
          <c:spPr>
            <a:ln w="34475"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GVWR8_Refuse!$L$30:$L$41</c:f>
              <c:numCache>
                <c:formatCode>#,##0.00</c:formatCode>
                <c:ptCount val="12"/>
                <c:pt idx="0">
                  <c:v>2.2939838519463907</c:v>
                </c:pt>
                <c:pt idx="1">
                  <c:v>2.2939838530593768</c:v>
                </c:pt>
                <c:pt idx="2">
                  <c:v>2.3609193549015237</c:v>
                </c:pt>
                <c:pt idx="3">
                  <c:v>2.3609193543994027</c:v>
                </c:pt>
                <c:pt idx="4">
                  <c:v>2.3609193536763562</c:v>
                </c:pt>
                <c:pt idx="5">
                  <c:v>2.360919352892215</c:v>
                </c:pt>
                <c:pt idx="6">
                  <c:v>2.3609193537413176</c:v>
                </c:pt>
                <c:pt idx="7">
                  <c:v>2.3609193535868389</c:v>
                </c:pt>
                <c:pt idx="8">
                  <c:v>2.3609193548985785</c:v>
                </c:pt>
                <c:pt idx="9">
                  <c:v>2.3609193548128635</c:v>
                </c:pt>
                <c:pt idx="10">
                  <c:v>2.3609193535200617</c:v>
                </c:pt>
                <c:pt idx="11">
                  <c:v>2.3609193534576267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GVWR8_Refuse!$M$29</c:f>
              <c:strCache>
                <c:ptCount val="1"/>
                <c:pt idx="0">
                  <c:v>Diesel High &amp; Mid Demand</c:v>
                </c:pt>
              </c:strCache>
            </c:strRef>
          </c:tx>
          <c:spPr>
            <a:ln w="34475" cmpd="dbl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GVWR8_Refuse!$M$30:$M$41</c:f>
              <c:numCache>
                <c:formatCode>#,##0.00</c:formatCode>
                <c:ptCount val="12"/>
                <c:pt idx="0">
                  <c:v>2.919615811568133</c:v>
                </c:pt>
                <c:pt idx="1">
                  <c:v>2.9196158129846608</c:v>
                </c:pt>
                <c:pt idx="2">
                  <c:v>3.0048064516928483</c:v>
                </c:pt>
                <c:pt idx="3">
                  <c:v>3.0048064510537849</c:v>
                </c:pt>
                <c:pt idx="4">
                  <c:v>3.0048064501335441</c:v>
                </c:pt>
                <c:pt idx="5">
                  <c:v>3.004806449135546</c:v>
                </c:pt>
                <c:pt idx="6">
                  <c:v>3.0048064502162215</c:v>
                </c:pt>
                <c:pt idx="7">
                  <c:v>3.004806450019613</c:v>
                </c:pt>
                <c:pt idx="8">
                  <c:v>3.0048064516890998</c:v>
                </c:pt>
                <c:pt idx="9">
                  <c:v>3.0048064515800075</c:v>
                </c:pt>
                <c:pt idx="10">
                  <c:v>3.0048064499346236</c:v>
                </c:pt>
                <c:pt idx="11">
                  <c:v>3.0048064498551605</c:v>
                </c:pt>
              </c:numCache>
            </c:numRef>
          </c:val>
          <c:smooth val="0"/>
        </c:ser>
        <c:ser>
          <c:idx val="0"/>
          <c:order val="3"/>
          <c:tx>
            <c:strRef>
              <c:f>GVWR8_Refuse!$N$29</c:f>
              <c:strCache>
                <c:ptCount val="1"/>
                <c:pt idx="0">
                  <c:v>LNG High &amp; Mid Demand</c:v>
                </c:pt>
              </c:strCache>
            </c:strRef>
          </c:tx>
          <c:spPr>
            <a:ln w="34475" cmpd="dbl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GVWR8_Refuse!$N$30:$N$41</c:f>
              <c:numCache>
                <c:formatCode>#,##0.00</c:formatCode>
                <c:ptCount val="12"/>
                <c:pt idx="0">
                  <c:v>2.2939838519463907</c:v>
                </c:pt>
                <c:pt idx="1">
                  <c:v>2.2939838530593768</c:v>
                </c:pt>
                <c:pt idx="2">
                  <c:v>2.3609193549015237</c:v>
                </c:pt>
                <c:pt idx="3">
                  <c:v>2.3609193543994027</c:v>
                </c:pt>
                <c:pt idx="4">
                  <c:v>2.3609193536763562</c:v>
                </c:pt>
                <c:pt idx="5">
                  <c:v>2.360919352892215</c:v>
                </c:pt>
                <c:pt idx="6">
                  <c:v>2.3609193537413176</c:v>
                </c:pt>
                <c:pt idx="7">
                  <c:v>2.3609193535868389</c:v>
                </c:pt>
                <c:pt idx="8">
                  <c:v>2.3609193548985785</c:v>
                </c:pt>
                <c:pt idx="9">
                  <c:v>2.3609193548128635</c:v>
                </c:pt>
                <c:pt idx="10">
                  <c:v>2.3609193535200617</c:v>
                </c:pt>
                <c:pt idx="11">
                  <c:v>2.3609193534576267</c:v>
                </c:pt>
              </c:numCache>
            </c:numRef>
          </c:val>
          <c:smooth val="0"/>
        </c:ser>
        <c:ser>
          <c:idx val="5"/>
          <c:order val="4"/>
          <c:tx>
            <c:strRef>
              <c:f>GVWR8_Refuse!$O$29</c:f>
              <c:strCache>
                <c:ptCount val="1"/>
                <c:pt idx="0">
                  <c:v>Diesel Low Demand</c:v>
                </c:pt>
              </c:strCache>
            </c:strRef>
          </c:tx>
          <c:spPr>
            <a:ln w="34475" cmpd="sng">
              <a:solidFill>
                <a:schemeClr val="tx1"/>
              </a:solidFill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GVWR8_Refuse!$O$30:$O$41</c:f>
              <c:numCache>
                <c:formatCode>#,##0.00</c:formatCode>
                <c:ptCount val="12"/>
                <c:pt idx="0">
                  <c:v>2.919615811568133</c:v>
                </c:pt>
                <c:pt idx="1">
                  <c:v>2.9196158129846608</c:v>
                </c:pt>
                <c:pt idx="2">
                  <c:v>3.0048064516928483</c:v>
                </c:pt>
                <c:pt idx="3">
                  <c:v>3.0048064510537849</c:v>
                </c:pt>
                <c:pt idx="4">
                  <c:v>3.0048064501335441</c:v>
                </c:pt>
                <c:pt idx="5">
                  <c:v>3.004806449135546</c:v>
                </c:pt>
                <c:pt idx="6">
                  <c:v>3.0727825802960611</c:v>
                </c:pt>
                <c:pt idx="7">
                  <c:v>3.1453115577921102</c:v>
                </c:pt>
                <c:pt idx="8">
                  <c:v>3.2228542416391277</c:v>
                </c:pt>
                <c:pt idx="9">
                  <c:v>3.3059357299956575</c:v>
                </c:pt>
                <c:pt idx="10">
                  <c:v>3.3951569579700935</c:v>
                </c:pt>
                <c:pt idx="11">
                  <c:v>3.4917208270294373</c:v>
                </c:pt>
              </c:numCache>
            </c:numRef>
          </c:val>
          <c:smooth val="0"/>
        </c:ser>
        <c:ser>
          <c:idx val="6"/>
          <c:order val="5"/>
          <c:tx>
            <c:strRef>
              <c:f>GVWR8_Refuse!$P$29</c:f>
              <c:strCache>
                <c:ptCount val="1"/>
                <c:pt idx="0">
                  <c:v>LNG Low Demand</c:v>
                </c:pt>
              </c:strCache>
            </c:strRef>
          </c:tx>
          <c:spPr>
            <a:ln w="34475" cmpd="sng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GVWR8_Refuse!$J$30:$J$41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GVWR8_Refuse!$P$30:$P$41</c:f>
              <c:numCache>
                <c:formatCode>#,##0.00</c:formatCode>
                <c:ptCount val="12"/>
                <c:pt idx="0">
                  <c:v>2.2939838519463907</c:v>
                </c:pt>
                <c:pt idx="1">
                  <c:v>2.2939838530593768</c:v>
                </c:pt>
                <c:pt idx="2">
                  <c:v>2.3609193549015237</c:v>
                </c:pt>
                <c:pt idx="3">
                  <c:v>2.3609193543994027</c:v>
                </c:pt>
                <c:pt idx="4">
                  <c:v>2.3609193536763562</c:v>
                </c:pt>
                <c:pt idx="5">
                  <c:v>2.360919352892215</c:v>
                </c:pt>
                <c:pt idx="6">
                  <c:v>2.4143291702326195</c:v>
                </c:pt>
                <c:pt idx="7">
                  <c:v>2.4713162239795157</c:v>
                </c:pt>
                <c:pt idx="8">
                  <c:v>2.5322426184307436</c:v>
                </c:pt>
                <c:pt idx="9">
                  <c:v>2.597520930710874</c:v>
                </c:pt>
                <c:pt idx="10">
                  <c:v>2.6676233241193597</c:v>
                </c:pt>
                <c:pt idx="11">
                  <c:v>2.7434949355231297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384448"/>
        <c:axId val="27267456"/>
      </c:lineChart>
      <c:catAx>
        <c:axId val="27384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67" b="1"/>
            </a:pPr>
            <a:endParaRPr lang="en-US"/>
          </a:p>
        </c:txPr>
        <c:crossAx val="27267456"/>
        <c:crosses val="autoZero"/>
        <c:auto val="1"/>
        <c:lblAlgn val="ctr"/>
        <c:lblOffset val="100"/>
        <c:noMultiLvlLbl val="0"/>
      </c:catAx>
      <c:valAx>
        <c:axId val="27267456"/>
        <c:scaling>
          <c:orientation val="minMax"/>
          <c:min val="1.5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 sz="1200" dirty="0" smtClean="0"/>
                  <a:t>Miles per GGE</a:t>
                </a:r>
                <a:endParaRPr lang="en-US" sz="1200" dirty="0"/>
              </a:p>
            </c:rich>
          </c:tx>
          <c:layout/>
          <c:overlay val="0"/>
        </c:title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1267" b="1"/>
            </a:pPr>
            <a:endParaRPr lang="en-US"/>
          </a:p>
        </c:txPr>
        <c:crossAx val="27384448"/>
        <c:crosses val="autoZero"/>
        <c:crossBetween val="between"/>
      </c:valAx>
      <c:spPr>
        <a:noFill/>
        <a:ln w="22983">
          <a:noFill/>
        </a:ln>
      </c:spPr>
    </c:plotArea>
    <c:legend>
      <c:legendPos val="b"/>
      <c:layout>
        <c:manualLayout>
          <c:xMode val="edge"/>
          <c:yMode val="edge"/>
          <c:x val="8.084634747161086E-2"/>
          <c:y val="0.89420135366514764"/>
          <c:w val="0.83984957706150998"/>
          <c:h val="0.10579864633485236"/>
        </c:manualLayout>
      </c:layout>
      <c:overlay val="0"/>
      <c:txPr>
        <a:bodyPr/>
        <a:lstStyle/>
        <a:p>
          <a:pPr>
            <a:defRPr sz="1267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'NG REFUSE slide'!$B$7</c:f>
              <c:strCache>
                <c:ptCount val="1"/>
                <c:pt idx="0">
                  <c:v>High AFV Demand</c:v>
                </c:pt>
              </c:strCache>
            </c:strRef>
          </c:tx>
          <c:spPr>
            <a:ln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'NG REFUSE slide'!$A$8:$A$19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'NG REFUSE slide'!$B$8:$B$19</c:f>
              <c:numCache>
                <c:formatCode>0.00%</c:formatCode>
                <c:ptCount val="12"/>
                <c:pt idx="0">
                  <c:v>0.46522841820130928</c:v>
                </c:pt>
                <c:pt idx="1">
                  <c:v>0.64118557806397225</c:v>
                </c:pt>
                <c:pt idx="2">
                  <c:v>0.7863302964836385</c:v>
                </c:pt>
                <c:pt idx="3">
                  <c:v>0.77221315670080415</c:v>
                </c:pt>
                <c:pt idx="4">
                  <c:v>0.76276268327656072</c:v>
                </c:pt>
                <c:pt idx="5">
                  <c:v>0.75572122067882774</c:v>
                </c:pt>
                <c:pt idx="6">
                  <c:v>0.75827046740622583</c:v>
                </c:pt>
                <c:pt idx="7">
                  <c:v>0.74357487237272979</c:v>
                </c:pt>
                <c:pt idx="8">
                  <c:v>0.77563368866464821</c:v>
                </c:pt>
                <c:pt idx="9">
                  <c:v>0.78136327955950513</c:v>
                </c:pt>
                <c:pt idx="10">
                  <c:v>0.7676969094029743</c:v>
                </c:pt>
                <c:pt idx="11">
                  <c:v>0.78318337671286509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'NG REFUSE slide'!$C$7</c:f>
              <c:strCache>
                <c:ptCount val="1"/>
                <c:pt idx="0">
                  <c:v>High Demand</c:v>
                </c:pt>
              </c:strCache>
            </c:strRef>
          </c:tx>
          <c:spPr>
            <a:ln>
              <a:solidFill>
                <a:srgbClr val="FF0000"/>
              </a:solidFill>
            </a:ln>
          </c:spPr>
          <c:marker>
            <c:symbol val="none"/>
          </c:marker>
          <c:cat>
            <c:numRef>
              <c:f>'NG REFUSE slide'!$A$8:$A$19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'NG REFUSE slide'!$C$8:$C$19</c:f>
              <c:numCache>
                <c:formatCode>0.00%</c:formatCode>
                <c:ptCount val="12"/>
                <c:pt idx="0">
                  <c:v>0.46522841820130928</c:v>
                </c:pt>
                <c:pt idx="1">
                  <c:v>0.46672493425124606</c:v>
                </c:pt>
                <c:pt idx="2">
                  <c:v>0.45500054251109523</c:v>
                </c:pt>
                <c:pt idx="3">
                  <c:v>0.43199597633721015</c:v>
                </c:pt>
                <c:pt idx="4">
                  <c:v>0.41974481055337221</c:v>
                </c:pt>
                <c:pt idx="5">
                  <c:v>0.41060136079982029</c:v>
                </c:pt>
                <c:pt idx="6">
                  <c:v>0.41429316500330671</c:v>
                </c:pt>
                <c:pt idx="7">
                  <c:v>0.39611561680563417</c:v>
                </c:pt>
                <c:pt idx="8">
                  <c:v>0.43546322356911987</c:v>
                </c:pt>
                <c:pt idx="9">
                  <c:v>0.44169710730891881</c:v>
                </c:pt>
                <c:pt idx="10">
                  <c:v>0.42659786514853176</c:v>
                </c:pt>
                <c:pt idx="11">
                  <c:v>0.44425360225616789</c:v>
                </c:pt>
              </c:numCache>
            </c:numRef>
          </c:val>
          <c:smooth val="0"/>
        </c:ser>
        <c:ser>
          <c:idx val="4"/>
          <c:order val="2"/>
          <c:tx>
            <c:strRef>
              <c:f>'NG REFUSE slide'!$E$7</c:f>
              <c:strCache>
                <c:ptCount val="1"/>
                <c:pt idx="0">
                  <c:v>Low Demand</c:v>
                </c:pt>
              </c:strCache>
            </c:strRef>
          </c:tx>
          <c:spPr>
            <a:ln>
              <a:solidFill>
                <a:srgbClr val="FFC000"/>
              </a:solidFill>
            </a:ln>
          </c:spPr>
          <c:marker>
            <c:symbol val="none"/>
          </c:marker>
          <c:cat>
            <c:numRef>
              <c:f>'NG REFUSE slide'!$A$8:$A$19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'NG REFUSE slide'!$E$8:$E$19</c:f>
              <c:numCache>
                <c:formatCode>0.00%</c:formatCode>
                <c:ptCount val="12"/>
                <c:pt idx="0">
                  <c:v>0.46522841820130928</c:v>
                </c:pt>
                <c:pt idx="1">
                  <c:v>0.51205030530912699</c:v>
                </c:pt>
                <c:pt idx="2">
                  <c:v>0.58682297663736338</c:v>
                </c:pt>
                <c:pt idx="3">
                  <c:v>0.58286927113572307</c:v>
                </c:pt>
                <c:pt idx="4">
                  <c:v>0.6507934632847282</c:v>
                </c:pt>
                <c:pt idx="5">
                  <c:v>0.70200220623425558</c:v>
                </c:pt>
                <c:pt idx="6">
                  <c:v>0.72564578361101117</c:v>
                </c:pt>
                <c:pt idx="7">
                  <c:v>0.70766733743131316</c:v>
                </c:pt>
                <c:pt idx="8">
                  <c:v>0.80446478886945127</c:v>
                </c:pt>
                <c:pt idx="9">
                  <c:v>0.84471782546016339</c:v>
                </c:pt>
                <c:pt idx="10">
                  <c:v>0.84899576183275383</c:v>
                </c:pt>
                <c:pt idx="11">
                  <c:v>0.86130163866236709</c:v>
                </c:pt>
              </c:numCache>
            </c:numRef>
          </c:val>
          <c:smooth val="0"/>
        </c:ser>
        <c:ser>
          <c:idx val="6"/>
          <c:order val="3"/>
          <c:tx>
            <c:strRef>
              <c:f>'NG REFUSE slide'!$G$7</c:f>
              <c:strCache>
                <c:ptCount val="1"/>
                <c:pt idx="0">
                  <c:v>Mid Demand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marker>
            <c:symbol val="none"/>
          </c:marker>
          <c:cat>
            <c:numRef>
              <c:f>'NG REFUSE slide'!$A$8:$A$19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'NG REFUSE slide'!$G$8:$G$19</c:f>
              <c:numCache>
                <c:formatCode>0.00%</c:formatCode>
                <c:ptCount val="12"/>
                <c:pt idx="0">
                  <c:v>0.45843956159826604</c:v>
                </c:pt>
                <c:pt idx="1">
                  <c:v>0.4599391218443834</c:v>
                </c:pt>
                <c:pt idx="2">
                  <c:v>0.44821781777892461</c:v>
                </c:pt>
                <c:pt idx="3">
                  <c:v>0.42606093315393773</c:v>
                </c:pt>
                <c:pt idx="4">
                  <c:v>0.41458369580714072</c:v>
                </c:pt>
                <c:pt idx="5">
                  <c:v>0.41139079972103176</c:v>
                </c:pt>
                <c:pt idx="6">
                  <c:v>0.43178343206506459</c:v>
                </c:pt>
                <c:pt idx="7">
                  <c:v>0.44508051708797047</c:v>
                </c:pt>
                <c:pt idx="8">
                  <c:v>0.51682148052650467</c:v>
                </c:pt>
                <c:pt idx="9">
                  <c:v>0.56727797351062803</c:v>
                </c:pt>
                <c:pt idx="10">
                  <c:v>0.61508773287237206</c:v>
                </c:pt>
                <c:pt idx="11">
                  <c:v>0.66764167866026414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758976"/>
        <c:axId val="27760512"/>
      </c:lineChart>
      <c:catAx>
        <c:axId val="277589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27760512"/>
        <c:crosses val="autoZero"/>
        <c:auto val="1"/>
        <c:lblAlgn val="ctr"/>
        <c:lblOffset val="100"/>
        <c:noMultiLvlLbl val="0"/>
      </c:catAx>
      <c:valAx>
        <c:axId val="27760512"/>
        <c:scaling>
          <c:orientation val="minMax"/>
        </c:scaling>
        <c:delete val="0"/>
        <c:axPos val="l"/>
        <c:majorGridlines/>
        <c:numFmt formatCode="0%" sourceLinked="0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27758976"/>
        <c:crosses val="autoZero"/>
        <c:crossBetween val="between"/>
      </c:valAx>
      <c:spPr>
        <a:noFill/>
        <a:ln w="23086">
          <a:noFill/>
        </a:ln>
      </c:spPr>
    </c:plotArea>
    <c:legend>
      <c:legendPos val="b"/>
      <c:layout/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'7up'!$C$39</c:f>
              <c:strCache>
                <c:ptCount val="1"/>
                <c:pt idx="0">
                  <c:v>Low Demand</c:v>
                </c:pt>
              </c:strCache>
            </c:strRef>
          </c:tx>
          <c:spPr>
            <a:ln w="34925">
              <a:solidFill>
                <a:srgbClr val="00B0F0"/>
              </a:solidFill>
              <a:prstDash val="dash"/>
            </a:ln>
          </c:spPr>
          <c:marker>
            <c:symbol val="none"/>
          </c:marker>
          <c:cat>
            <c:numRef>
              <c:f>'7up'!$D$38:$O$38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'7up'!$D$39:$O$39</c:f>
              <c:numCache>
                <c:formatCode>#,##0</c:formatCode>
                <c:ptCount val="12"/>
                <c:pt idx="0">
                  <c:v>5937.8768216200033</c:v>
                </c:pt>
                <c:pt idx="1">
                  <c:v>6359.1129941765494</c:v>
                </c:pt>
                <c:pt idx="2">
                  <c:v>6850.4321063825155</c:v>
                </c:pt>
                <c:pt idx="3">
                  <c:v>7413.5538053365181</c:v>
                </c:pt>
                <c:pt idx="4">
                  <c:v>8137.0867187965214</c:v>
                </c:pt>
                <c:pt idx="5">
                  <c:v>8877.540977406512</c:v>
                </c:pt>
                <c:pt idx="6">
                  <c:v>9813.1153005265096</c:v>
                </c:pt>
                <c:pt idx="7">
                  <c:v>10609.960254596512</c:v>
                </c:pt>
                <c:pt idx="8">
                  <c:v>11637.080390456502</c:v>
                </c:pt>
                <c:pt idx="9">
                  <c:v>13326.912415536513</c:v>
                </c:pt>
                <c:pt idx="10">
                  <c:v>15648.942629416504</c:v>
                </c:pt>
                <c:pt idx="11">
                  <c:v>18443.916051716533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'7up'!$C$40</c:f>
              <c:strCache>
                <c:ptCount val="1"/>
                <c:pt idx="0">
                  <c:v>Mid Demand</c:v>
                </c:pt>
              </c:strCache>
            </c:strRef>
          </c:tx>
          <c:spPr>
            <a:ln w="34925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'7up'!$D$38:$O$38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'7up'!$D$40:$O$40</c:f>
              <c:numCache>
                <c:formatCode>#,##0</c:formatCode>
                <c:ptCount val="12"/>
                <c:pt idx="0">
                  <c:v>6564.9968415000012</c:v>
                </c:pt>
                <c:pt idx="1">
                  <c:v>7420.7090270000008</c:v>
                </c:pt>
                <c:pt idx="2">
                  <c:v>8145.2524897878939</c:v>
                </c:pt>
                <c:pt idx="3">
                  <c:v>8815.9822487786932</c:v>
                </c:pt>
                <c:pt idx="4">
                  <c:v>9441.7487038827931</c:v>
                </c:pt>
                <c:pt idx="5">
                  <c:v>9905.287914850891</c:v>
                </c:pt>
                <c:pt idx="6">
                  <c:v>10544.49437474679</c:v>
                </c:pt>
                <c:pt idx="7">
                  <c:v>11144.735000132794</c:v>
                </c:pt>
                <c:pt idx="8">
                  <c:v>11905.470189232792</c:v>
                </c:pt>
                <c:pt idx="9">
                  <c:v>13214.859297267798</c:v>
                </c:pt>
                <c:pt idx="10">
                  <c:v>14799.324292079986</c:v>
                </c:pt>
                <c:pt idx="11">
                  <c:v>16548.202638980092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'7up'!$C$41</c:f>
              <c:strCache>
                <c:ptCount val="1"/>
                <c:pt idx="0">
                  <c:v>High Demand</c:v>
                </c:pt>
              </c:strCache>
            </c:strRef>
          </c:tx>
          <c:spPr>
            <a:ln w="34925">
              <a:solidFill>
                <a:srgbClr val="00B0F0"/>
              </a:solidFill>
              <a:prstDash val="sysDot"/>
            </a:ln>
          </c:spPr>
          <c:marker>
            <c:symbol val="none"/>
          </c:marker>
          <c:cat>
            <c:numRef>
              <c:f>'7up'!$D$38:$O$38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'7up'!$D$41:$O$41</c:f>
              <c:numCache>
                <c:formatCode>#,##0</c:formatCode>
                <c:ptCount val="12"/>
                <c:pt idx="0">
                  <c:v>6593.1083805000017</c:v>
                </c:pt>
                <c:pt idx="1">
                  <c:v>7477.7074125000008</c:v>
                </c:pt>
                <c:pt idx="2">
                  <c:v>8251.0450443000045</c:v>
                </c:pt>
                <c:pt idx="3">
                  <c:v>8976.9585056000014</c:v>
                </c:pt>
                <c:pt idx="4">
                  <c:v>9683.1101917999968</c:v>
                </c:pt>
                <c:pt idx="5">
                  <c:v>10150.324986633494</c:v>
                </c:pt>
                <c:pt idx="6">
                  <c:v>10736.095110591497</c:v>
                </c:pt>
                <c:pt idx="7">
                  <c:v>11267.2989856315</c:v>
                </c:pt>
                <c:pt idx="8">
                  <c:v>12009.829229931496</c:v>
                </c:pt>
                <c:pt idx="9">
                  <c:v>13447.395171431497</c:v>
                </c:pt>
                <c:pt idx="10">
                  <c:v>15320.467802031493</c:v>
                </c:pt>
                <c:pt idx="11">
                  <c:v>17507.816796531501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'7up'!$C$42</c:f>
              <c:strCache>
                <c:ptCount val="1"/>
                <c:pt idx="0">
                  <c:v>High AFV Demand</c:v>
                </c:pt>
              </c:strCache>
            </c:strRef>
          </c:tx>
          <c:spPr>
            <a:ln w="34925" cmpd="dbl">
              <a:solidFill>
                <a:srgbClr val="00B0F0"/>
              </a:solidFill>
            </a:ln>
          </c:spPr>
          <c:marker>
            <c:symbol val="none"/>
          </c:marker>
          <c:cat>
            <c:numRef>
              <c:f>'7up'!$D$38:$O$38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'7up'!$D$42:$O$42</c:f>
              <c:numCache>
                <c:formatCode>#,##0</c:formatCode>
                <c:ptCount val="12"/>
                <c:pt idx="0">
                  <c:v>6450.7145913000022</c:v>
                </c:pt>
                <c:pt idx="1">
                  <c:v>7800.868544320002</c:v>
                </c:pt>
                <c:pt idx="2">
                  <c:v>9695.7327281199978</c:v>
                </c:pt>
                <c:pt idx="3">
                  <c:v>11787.727990829999</c:v>
                </c:pt>
                <c:pt idx="4">
                  <c:v>14110.998974619997</c:v>
                </c:pt>
                <c:pt idx="5">
                  <c:v>16430.157594919994</c:v>
                </c:pt>
                <c:pt idx="6">
                  <c:v>19416.349490499986</c:v>
                </c:pt>
                <c:pt idx="7">
                  <c:v>23130.398217819977</c:v>
                </c:pt>
                <c:pt idx="8">
                  <c:v>28045.609274299983</c:v>
                </c:pt>
                <c:pt idx="9">
                  <c:v>38652.528992709973</c:v>
                </c:pt>
                <c:pt idx="10">
                  <c:v>52558.688566579993</c:v>
                </c:pt>
                <c:pt idx="11">
                  <c:v>67725.220670250026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2514048"/>
        <c:axId val="32516352"/>
      </c:lineChart>
      <c:catAx>
        <c:axId val="325140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32516352"/>
        <c:crosses val="autoZero"/>
        <c:auto val="1"/>
        <c:lblAlgn val="ctr"/>
        <c:lblOffset val="100"/>
        <c:noMultiLvlLbl val="0"/>
      </c:catAx>
      <c:valAx>
        <c:axId val="32516352"/>
        <c:scaling>
          <c:orientation val="minMax"/>
        </c:scaling>
        <c:delete val="0"/>
        <c:axPos val="l"/>
        <c:majorGridlines/>
        <c:numFmt formatCode="#,##0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en-US"/>
          </a:p>
        </c:txPr>
        <c:crossAx val="32514048"/>
        <c:crosses val="autoZero"/>
        <c:crossBetween val="between"/>
        <c:dispUnits>
          <c:builtInUnit val="thousands"/>
          <c:dispUnitsLbl>
            <c:layout/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</c:dispUnitsLbl>
        </c:dispUnits>
      </c:valAx>
    </c:plotArea>
    <c:legend>
      <c:legendPos val="b"/>
      <c:layout/>
      <c:overlay val="0"/>
      <c:txPr>
        <a:bodyPr/>
        <a:lstStyle/>
        <a:p>
          <a:pPr>
            <a:defRPr sz="1200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'7up'!$C$47</c:f>
              <c:strCache>
                <c:ptCount val="1"/>
                <c:pt idx="0">
                  <c:v>Low Demand</c:v>
                </c:pt>
              </c:strCache>
            </c:strRef>
          </c:tx>
          <c:spPr>
            <a:ln w="34925" cap="rnd">
              <a:solidFill>
                <a:schemeClr val="tx1"/>
              </a:solidFill>
              <a:prstDash val="dash"/>
              <a:round/>
            </a:ln>
            <a:effectLst/>
          </c:spPr>
          <c:marker>
            <c:symbol val="none"/>
          </c:marker>
          <c:cat>
            <c:numRef>
              <c:f>'7up'!$D$46:$O$46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'7up'!$D$47:$O$47</c:f>
              <c:numCache>
                <c:formatCode>#,##0</c:formatCode>
                <c:ptCount val="12"/>
                <c:pt idx="0">
                  <c:v>321101.54181256</c:v>
                </c:pt>
                <c:pt idx="1">
                  <c:v>324169.56260829</c:v>
                </c:pt>
                <c:pt idx="2">
                  <c:v>326660.76794633991</c:v>
                </c:pt>
                <c:pt idx="3">
                  <c:v>329836.67566717952</c:v>
                </c:pt>
                <c:pt idx="4">
                  <c:v>331909.9784706498</c:v>
                </c:pt>
                <c:pt idx="5">
                  <c:v>332268.62058020977</c:v>
                </c:pt>
                <c:pt idx="6">
                  <c:v>333726.43313084991</c:v>
                </c:pt>
                <c:pt idx="7">
                  <c:v>335060.29769156978</c:v>
                </c:pt>
                <c:pt idx="8">
                  <c:v>335233.41403608018</c:v>
                </c:pt>
                <c:pt idx="9">
                  <c:v>334588.34657047997</c:v>
                </c:pt>
                <c:pt idx="10">
                  <c:v>331822.97437067964</c:v>
                </c:pt>
                <c:pt idx="11">
                  <c:v>330354.40015067975</c:v>
                </c:pt>
              </c:numCache>
            </c:numRef>
          </c:val>
          <c:smooth val="0"/>
        </c:ser>
        <c:ser>
          <c:idx val="2"/>
          <c:order val="1"/>
          <c:tx>
            <c:strRef>
              <c:f>'7up'!$C$48</c:f>
              <c:strCache>
                <c:ptCount val="1"/>
                <c:pt idx="0">
                  <c:v>Mid Demand</c:v>
                </c:pt>
              </c:strCache>
            </c:strRef>
          </c:tx>
          <c:spPr>
            <a:ln w="34925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'7up'!$D$46:$O$46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'7up'!$D$48:$O$48</c:f>
              <c:numCache>
                <c:formatCode>#,##0</c:formatCode>
                <c:ptCount val="12"/>
                <c:pt idx="0">
                  <c:v>325740.92873705988</c:v>
                </c:pt>
                <c:pt idx="1">
                  <c:v>332705.7107827898</c:v>
                </c:pt>
                <c:pt idx="2">
                  <c:v>338161.67663083971</c:v>
                </c:pt>
                <c:pt idx="3">
                  <c:v>343337.2202216796</c:v>
                </c:pt>
                <c:pt idx="4">
                  <c:v>346967.43709514977</c:v>
                </c:pt>
                <c:pt idx="5">
                  <c:v>348654.06315770943</c:v>
                </c:pt>
                <c:pt idx="6">
                  <c:v>351604.70470734959</c:v>
                </c:pt>
                <c:pt idx="7">
                  <c:v>354594.95682016975</c:v>
                </c:pt>
                <c:pt idx="8">
                  <c:v>356688.43425257981</c:v>
                </c:pt>
                <c:pt idx="9">
                  <c:v>358192.55200698011</c:v>
                </c:pt>
                <c:pt idx="10">
                  <c:v>358026.52124217991</c:v>
                </c:pt>
                <c:pt idx="11">
                  <c:v>359466.57365238009</c:v>
                </c:pt>
              </c:numCache>
            </c:numRef>
          </c:val>
          <c:smooth val="0"/>
        </c:ser>
        <c:ser>
          <c:idx val="3"/>
          <c:order val="2"/>
          <c:tx>
            <c:strRef>
              <c:f>'7up'!$C$49</c:f>
              <c:strCache>
                <c:ptCount val="1"/>
                <c:pt idx="0">
                  <c:v>High Demand</c:v>
                </c:pt>
              </c:strCache>
            </c:strRef>
          </c:tx>
          <c:spPr>
            <a:ln w="34925" cap="rnd">
              <a:solidFill>
                <a:schemeClr val="tx1"/>
              </a:solidFill>
              <a:prstDash val="sysDot"/>
              <a:round/>
            </a:ln>
            <a:effectLst/>
          </c:spPr>
          <c:marker>
            <c:symbol val="none"/>
          </c:marker>
          <c:cat>
            <c:numRef>
              <c:f>'7up'!$D$46:$O$46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'7up'!$D$49:$O$49</c:f>
              <c:numCache>
                <c:formatCode>#,##0</c:formatCode>
                <c:ptCount val="12"/>
                <c:pt idx="0">
                  <c:v>327839.50023005978</c:v>
                </c:pt>
                <c:pt idx="1">
                  <c:v>336235.49319578969</c:v>
                </c:pt>
                <c:pt idx="2">
                  <c:v>344568.65839383978</c:v>
                </c:pt>
                <c:pt idx="3">
                  <c:v>353231.52474467963</c:v>
                </c:pt>
                <c:pt idx="4">
                  <c:v>362346.97267815005</c:v>
                </c:pt>
                <c:pt idx="5">
                  <c:v>366485.90242070967</c:v>
                </c:pt>
                <c:pt idx="6">
                  <c:v>372228.11166034988</c:v>
                </c:pt>
                <c:pt idx="7">
                  <c:v>377916.73864316993</c:v>
                </c:pt>
                <c:pt idx="8">
                  <c:v>382684.94630558032</c:v>
                </c:pt>
                <c:pt idx="9">
                  <c:v>386819.49816998036</c:v>
                </c:pt>
                <c:pt idx="10">
                  <c:v>389121.26099417993</c:v>
                </c:pt>
                <c:pt idx="11">
                  <c:v>392955.50592038018</c:v>
                </c:pt>
              </c:numCache>
            </c:numRef>
          </c:val>
          <c:smooth val="0"/>
        </c:ser>
        <c:ser>
          <c:idx val="4"/>
          <c:order val="3"/>
          <c:tx>
            <c:strRef>
              <c:f>'7up'!$C$50</c:f>
              <c:strCache>
                <c:ptCount val="1"/>
                <c:pt idx="0">
                  <c:v>High AFV Demand</c:v>
                </c:pt>
              </c:strCache>
            </c:strRef>
          </c:tx>
          <c:spPr>
            <a:ln w="34925" cap="rnd" cmpd="dbl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cat>
            <c:numRef>
              <c:f>'7up'!$D$46:$O$46</c:f>
              <c:numCache>
                <c:formatCode>General</c:formatCode>
                <c:ptCount val="12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</c:numCache>
            </c:numRef>
          </c:cat>
          <c:val>
            <c:numRef>
              <c:f>'7up'!$D$50:$O$50</c:f>
              <c:numCache>
                <c:formatCode>#,##0</c:formatCode>
                <c:ptCount val="12"/>
                <c:pt idx="0">
                  <c:v>328019.56200905982</c:v>
                </c:pt>
                <c:pt idx="1">
                  <c:v>335553.5900947898</c:v>
                </c:pt>
                <c:pt idx="2">
                  <c:v>342411.85311283986</c:v>
                </c:pt>
                <c:pt idx="3">
                  <c:v>349613.33606367972</c:v>
                </c:pt>
                <c:pt idx="4">
                  <c:v>357042.26079714997</c:v>
                </c:pt>
                <c:pt idx="5">
                  <c:v>359265.84106970968</c:v>
                </c:pt>
                <c:pt idx="6">
                  <c:v>362564.22962934984</c:v>
                </c:pt>
                <c:pt idx="7">
                  <c:v>365066.80358316988</c:v>
                </c:pt>
                <c:pt idx="8">
                  <c:v>365688.80972457991</c:v>
                </c:pt>
                <c:pt idx="9">
                  <c:v>360695.40021998022</c:v>
                </c:pt>
                <c:pt idx="10">
                  <c:v>351203.73702917976</c:v>
                </c:pt>
                <c:pt idx="11">
                  <c:v>342416.65690138086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8234496"/>
        <c:axId val="28236032"/>
      </c:lineChart>
      <c:catAx>
        <c:axId val="28234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8629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236032"/>
        <c:crosses val="autoZero"/>
        <c:auto val="1"/>
        <c:lblAlgn val="ctr"/>
        <c:lblOffset val="100"/>
        <c:noMultiLvlLbl val="0"/>
      </c:catAx>
      <c:valAx>
        <c:axId val="28236032"/>
        <c:scaling>
          <c:orientation val="minMax"/>
        </c:scaling>
        <c:delete val="0"/>
        <c:axPos val="l"/>
        <c:majorGridlines>
          <c:spPr>
            <a:ln w="8629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8234496"/>
        <c:crosses val="autoZero"/>
        <c:crossBetween val="between"/>
        <c:dispUnits>
          <c:builtInUnit val="thousands"/>
          <c:dispUnitsLbl>
            <c:layout/>
          </c:dispUnitsLbl>
        </c:dispUnits>
      </c:valAx>
      <c:spPr>
        <a:noFill/>
        <a:ln w="23011">
          <a:noFill/>
        </a:ln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fld id="{801B6937-BFC8-4E79-8EA0-8261429B8A7B}" type="datetimeFigureOut">
              <a:rPr lang="en-US"/>
              <a:pPr>
                <a:defRPr/>
              </a:pPr>
              <a:t>11/24/2015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imes" pitchFamily="1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2698525-1A3A-44E9-BE30-14DAFA321B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16218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308A86A0-5904-497D-935B-2475A9D6B81C}" type="slidenum">
              <a:rPr lang="en-US" altLang="en-US" sz="1200"/>
              <a:pPr/>
              <a:t>3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smtClean="0"/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AE197404-44AD-4659-A927-C8F1D52D1E3E}" type="slidenum">
              <a:rPr lang="en-US" altLang="en-US" sz="1200"/>
              <a:pPr/>
              <a:t>6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771938BA-3052-4C47-8003-9AE62F04C199}" type="slidenum">
              <a:rPr lang="en-US" altLang="en-US" sz="1200"/>
              <a:pPr/>
              <a:t>10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smtClean="0"/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E94E3700-C77E-40B6-96F8-65B40713B52C}" type="slidenum">
              <a:rPr lang="en-US" altLang="en-US" sz="1200"/>
              <a:pPr/>
              <a:t>21</a:t>
            </a:fld>
            <a:endParaRPr lang="en-US" alt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en-US" smtClean="0"/>
              <a:t>Phone number…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8" charset="0"/>
              </a:defRPr>
            </a:lvl9pPr>
          </a:lstStyle>
          <a:p>
            <a:fld id="{4A6987E0-5CC9-492D-988F-35EF537AD723}" type="slidenum">
              <a:rPr lang="en-US" altLang="en-US" sz="1200"/>
              <a:pPr/>
              <a:t>27</a:t>
            </a:fld>
            <a:endParaRPr lang="en-US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9C9802-71E0-4356-8EB3-A5B174DA787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538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3107E8-E725-45DA-8B9E-5398E460E9C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865527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DF5856-5F31-4173-AF06-B1E58A07A6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795547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5C2DC0-9BB4-4436-B523-B058518B360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34417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3FCC5-2FAF-430E-BBE9-0AE2EB0146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999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EC1EA-0C1C-41AB-A71D-BD7616BC34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3107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D266C-3DB4-4D1A-820F-041F9EC5646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704630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784D4B-4D4C-45F5-8BD6-D35F74D4129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81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40ED12-EF9B-40C1-B63F-7EFD50ADF76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22389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29ACB-6DA9-4567-8BAD-A32E5E09130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8688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13D767-2A0E-4EA0-8AF6-CDA3948573B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77004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D80DEA-0110-4DC3-BAFB-8FAC4189F0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33007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905000"/>
            <a:ext cx="7772400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1EC63-A0E0-4952-B8A0-9C9860BBCD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30248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CA8064-A686-4676-8FB3-1AA30CACBB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736523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A996C-129A-40F6-852E-D3F5055848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65438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2BF4EF-0C82-4BFD-9084-B38E7923DA7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213855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8DA076-14B8-4C97-B019-8D695D49CC2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058179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B59EE8-7DD8-4BCD-B6E3-2DAB26573F8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38135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EBD088-13D7-4894-A3A1-27E27D2E492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2511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3AE9D5-711B-4487-9A71-2B3338A8E1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181020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0A1C3F-CC0C-49AE-99F1-591F006EA26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08162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914400"/>
            <a:ext cx="194310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914400"/>
            <a:ext cx="567690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CB8F0-0D8E-476C-B67D-429CF9E5677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2822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7E2CF81-060C-4531-AAA2-1EA354E505F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smtClean="0"/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smtClean="0">
                <a:solidFill>
                  <a:schemeClr val="bg1"/>
                </a:solidFill>
                <a:latin typeface="Arial" charset="0"/>
              </a:rPr>
              <a:t>California Energy Commission</a:t>
            </a:r>
            <a:endParaRPr lang="en-US" altLang="en-US" smtClean="0"/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914400"/>
            <a:ext cx="77724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Times" pitchFamily="1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4906BBDF-A8F4-4A9C-B4CB-270926839E6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auto">
          <a:xfrm>
            <a:off x="457200" y="304800"/>
            <a:ext cx="8305800" cy="5943600"/>
          </a:xfrm>
          <a:prstGeom prst="rect">
            <a:avLst/>
          </a:prstGeom>
          <a:noFill/>
          <a:ln w="76200">
            <a:solidFill>
              <a:srgbClr val="000066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457200" y="304800"/>
            <a:ext cx="8305800" cy="533400"/>
          </a:xfrm>
          <a:prstGeom prst="rect">
            <a:avLst/>
          </a:prstGeom>
          <a:solidFill>
            <a:srgbClr val="000066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457200" y="381000"/>
            <a:ext cx="82296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1800" b="1" smtClean="0">
                <a:solidFill>
                  <a:srgbClr val="FFFFFF"/>
                </a:solidFill>
                <a:latin typeface="Arial" charset="0"/>
              </a:rPr>
              <a:t>California Energy Commission</a:t>
            </a:r>
            <a:endParaRPr lang="en-US" altLang="en-US" smtClean="0">
              <a:solidFill>
                <a:srgbClr val="000000"/>
              </a:solidFill>
            </a:endParaRPr>
          </a:p>
        </p:txBody>
      </p:sp>
      <p:sp>
        <p:nvSpPr>
          <p:cNvPr id="1035" name="Rectangle 11"/>
          <p:cNvSpPr>
            <a:spLocks noChangeArrowheads="1"/>
          </p:cNvSpPr>
          <p:nvPr/>
        </p:nvSpPr>
        <p:spPr bwMode="auto">
          <a:xfrm>
            <a:off x="1219200" y="228600"/>
            <a:ext cx="76200" cy="609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 anchor="ctr"/>
          <a:lstStyle>
            <a:lvl1pPr>
              <a:defRPr sz="2400">
                <a:solidFill>
                  <a:schemeClr val="tx1"/>
                </a:solidFill>
                <a:latin typeface="Times" pitchFamily="1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itchFamily="1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itchFamily="1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itchFamily="1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itchFamily="1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itchFamily="1" charset="0"/>
              </a:defRPr>
            </a:lvl9pPr>
          </a:lstStyle>
          <a:p>
            <a:pPr>
              <a:defRPr/>
            </a:pPr>
            <a:endParaRPr lang="en-US" altLang="en-US" smtClean="0">
              <a:solidFill>
                <a:srgbClr val="000000"/>
              </a:solidFill>
            </a:endParaRPr>
          </a:p>
        </p:txBody>
      </p:sp>
      <p:pic>
        <p:nvPicPr>
          <p:cNvPr id="2059" name="Picture 1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1925"/>
            <a:ext cx="914400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000066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914400"/>
            <a:ext cx="7772400" cy="1371600"/>
          </a:xfrm>
        </p:spPr>
        <p:txBody>
          <a:bodyPr/>
          <a:lstStyle/>
          <a:p>
            <a:r>
              <a:rPr lang="en-US" altLang="en-US" sz="3200" smtClean="0"/>
              <a:t>Forecast of Medium and Heavy Duty Vehicle Fleet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438400"/>
            <a:ext cx="7772400" cy="36576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2400" b="1" smtClean="0"/>
              <a:t>Transportation Energy Demand Forecasts</a:t>
            </a:r>
            <a:endParaRPr lang="en-US" altLang="en-US" sz="2400" smtClean="0"/>
          </a:p>
          <a:p>
            <a:pPr algn="ctr">
              <a:buFontTx/>
              <a:buNone/>
            </a:pPr>
            <a:r>
              <a:rPr lang="en-US" altLang="en-US" sz="2400" smtClean="0"/>
              <a:t>Rosenfeld Hearing Room</a:t>
            </a:r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r>
              <a:rPr lang="en-US" altLang="en-US" sz="1600" smtClean="0"/>
              <a:t>November 24, 2015</a:t>
            </a:r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r>
              <a:rPr lang="en-US" altLang="en-US" sz="2000" smtClean="0"/>
              <a:t>Bob McBride</a:t>
            </a:r>
          </a:p>
          <a:p>
            <a:pPr algn="ctr">
              <a:buFontTx/>
              <a:buNone/>
            </a:pPr>
            <a:r>
              <a:rPr lang="en-US" altLang="en-US" sz="2000" smtClean="0"/>
              <a:t>Demand Analysis Office</a:t>
            </a:r>
          </a:p>
          <a:p>
            <a:pPr algn="ctr">
              <a:buFontTx/>
              <a:buNone/>
            </a:pPr>
            <a:r>
              <a:rPr lang="en-US" altLang="en-US" sz="2000" smtClean="0"/>
              <a:t>Energy Assessments Division</a:t>
            </a:r>
          </a:p>
          <a:p>
            <a:pPr algn="ctr">
              <a:buFontTx/>
              <a:buNone/>
            </a:pPr>
            <a:r>
              <a:rPr lang="en-US" altLang="en-US" sz="2000" smtClean="0"/>
              <a:t>Bob.McBride@energy.ca.gov / 916-654-5009</a:t>
            </a:r>
          </a:p>
        </p:txBody>
      </p:sp>
      <p:sp>
        <p:nvSpPr>
          <p:cNvPr id="3076" name="Slide Number Placeholder 1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8BD4CF0-8462-4775-94E0-55326D677412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To Cover Today</a:t>
            </a: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838200" y="2209800"/>
            <a:ext cx="7543800" cy="2590800"/>
          </a:xfrm>
        </p:spPr>
        <p:txBody>
          <a:bodyPr/>
          <a:lstStyle/>
          <a:p>
            <a:r>
              <a:rPr lang="en-US" altLang="en-US" dirty="0" smtClean="0"/>
              <a:t>Adoption based on Argonne Truck 5 Model</a:t>
            </a:r>
          </a:p>
          <a:p>
            <a:r>
              <a:rPr lang="en-US" altLang="en-US" dirty="0" smtClean="0"/>
              <a:t>Market penetration insights</a:t>
            </a:r>
          </a:p>
          <a:p>
            <a:r>
              <a:rPr lang="en-US" altLang="en-US" dirty="0" smtClean="0"/>
              <a:t>Fleets from 2013 to 2026</a:t>
            </a:r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2D1DB7D-22E9-4458-9202-1495EBF03AE4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smtClean="0"/>
              <a:t>Medium &amp; Heavy Trucks &amp; Buses in 2013</a:t>
            </a:r>
            <a:endParaRPr lang="en-US" altLang="en-US" sz="2800" smtClean="0">
              <a:solidFill>
                <a:srgbClr val="00B050"/>
              </a:solidFill>
            </a:endParaRPr>
          </a:p>
        </p:txBody>
      </p:sp>
      <p:sp>
        <p:nvSpPr>
          <p:cNvPr id="5123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70D496-35AF-4F7F-BBE8-17BC1D23A43D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685800" y="1752600"/>
          <a:ext cx="7772400" cy="4114800"/>
        </p:xfrm>
        <a:graphic>
          <a:graphicData uri="http://schemas.openxmlformats.org/drawingml/2006/table">
            <a:tbl>
              <a:tblPr/>
              <a:tblGrid>
                <a:gridCol w="1295400"/>
                <a:gridCol w="1295400"/>
                <a:gridCol w="1219200"/>
                <a:gridCol w="1371600"/>
                <a:gridCol w="1295400"/>
                <a:gridCol w="1295400"/>
              </a:tblGrid>
              <a:tr h="1209837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</a:t>
                      </a:r>
                      <a:r>
                        <a:rPr lang="en-US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3: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10,000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 14000 pounds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3-8 Motor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homes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4-6: 14,001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 26,000 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lb.</a:t>
                      </a:r>
                      <a:endParaRPr lang="en-US" sz="16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7: 26,001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to 32,000 pounds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8: Over </a:t>
                      </a:r>
                      <a:r>
                        <a:rPr lang="en-US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32,000 pounds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7DEE8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Diesel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116,635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32,498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190,937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65,209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199,462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2624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Hybrid Diesel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95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Electric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52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982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79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Flex Ethanol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8,326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441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353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Gasoline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80,579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133,087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76,823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3,994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9,871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Natural Gas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2,351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751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11,492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312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Propane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185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760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133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539</a:t>
                      </a:r>
                    </a:p>
                  </a:txBody>
                  <a:tcPr marL="0" marR="103173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457200"/>
          </a:xfrm>
        </p:spPr>
        <p:txBody>
          <a:bodyPr/>
          <a:lstStyle/>
          <a:p>
            <a:r>
              <a:rPr lang="en-US" altLang="en-US" smtClean="0"/>
              <a:t>Four Demand Cases</a:t>
            </a:r>
          </a:p>
        </p:txBody>
      </p:sp>
      <p:sp>
        <p:nvSpPr>
          <p:cNvPr id="614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7C49A18-E4D7-4B28-8358-13BA5BF261FD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549768"/>
              </p:ext>
            </p:extLst>
          </p:nvPr>
        </p:nvGraphicFramePr>
        <p:xfrm>
          <a:off x="990600" y="1524000"/>
          <a:ext cx="7086598" cy="42672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03397"/>
                <a:gridCol w="947989"/>
                <a:gridCol w="839202"/>
                <a:gridCol w="839202"/>
                <a:gridCol w="839202"/>
                <a:gridCol w="839202"/>
                <a:gridCol w="839202"/>
                <a:gridCol w="839202"/>
              </a:tblGrid>
              <a:tr h="231913">
                <a:tc rowSpan="3"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Demand Cases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Input Scenario Assumptions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31913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Econ Demo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Fuel Prices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MDV and HDV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Policy Goal Achieved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974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 dirty="0">
                          <a:effectLst/>
                        </a:rPr>
                        <a:t>Liquid </a:t>
                      </a:r>
                      <a:endParaRPr lang="en-US" sz="1200" b="1" u="sng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en-US" sz="1200" b="1" u="sng" strike="noStrike" dirty="0" smtClean="0">
                          <a:effectLst/>
                        </a:rPr>
                        <a:t>Fuels</a:t>
                      </a:r>
                      <a:endParaRPr lang="en-US" sz="1200" b="1" i="0" u="sng" strike="noStrike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 dirty="0">
                          <a:effectLst/>
                        </a:rPr>
                        <a:t>NG, </a:t>
                      </a:r>
                      <a:endParaRPr lang="en-US" sz="1200" b="1" u="sng" strike="noStrike" dirty="0" smtClean="0">
                        <a:effectLst/>
                      </a:endParaRPr>
                    </a:p>
                    <a:p>
                      <a:pPr algn="ctr" fontAlgn="ctr"/>
                      <a:r>
                        <a:rPr lang="en-US" sz="1200" b="1" u="sng" strike="noStrike" dirty="0" smtClean="0">
                          <a:effectLst/>
                        </a:rPr>
                        <a:t>Electric</a:t>
                      </a:r>
                      <a:endParaRPr lang="en-US" sz="1200" b="1" i="0" u="sng" strike="noStrike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DSL/NG Vehicle Price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sng" strike="noStrike">
                          <a:effectLst/>
                        </a:rPr>
                        <a:t>NG Adoption Rate</a:t>
                      </a:r>
                      <a:endParaRPr lang="en-US" sz="1200" b="1" i="0" u="sng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0010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Common Demand Cases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High Energy Demand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L/L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Phase 1 Truck Fuel Economy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1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Low Energy Demand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H/H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Phase 2 Truck Fuel Economy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1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Mid Energy Demand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M/M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M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Phase 1 Truck Fuel Economy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010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High Alternative Fuel Demand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H/L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>
                          <a:effectLst/>
                        </a:rPr>
                        <a:t>H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1" u="none" strike="noStrike" dirty="0">
                          <a:effectLst/>
                        </a:rPr>
                        <a:t>Phase 2 Truck Fuel Economy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Lucida Bright" panose="020406020505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205" name="TextBox 5"/>
          <p:cNvSpPr txBox="1">
            <a:spLocks noChangeArrowheads="1"/>
          </p:cNvSpPr>
          <p:nvPr/>
        </p:nvSpPr>
        <p:spPr bwMode="auto">
          <a:xfrm>
            <a:off x="990600" y="5867400"/>
            <a:ext cx="7086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Phase 1 and 2 refer to EPA/NHTSA Truck Fuel Efficiency and GHG Standards. Phase 2 is in rulemaking.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3107E8-E725-45DA-8B9E-5398E460E9C0}" type="slidenum">
              <a:rPr lang="en-US" altLang="en-US" smtClean="0"/>
              <a:pPr>
                <a:defRPr/>
              </a:pPr>
              <a:t>5</a:t>
            </a:fld>
            <a:endParaRPr lang="en-US" alt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5649038"/>
              </p:ext>
            </p:extLst>
          </p:nvPr>
        </p:nvGraphicFramePr>
        <p:xfrm>
          <a:off x="685800" y="1524000"/>
          <a:ext cx="77724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609600"/>
          </a:xfrm>
        </p:spPr>
        <p:txBody>
          <a:bodyPr/>
          <a:lstStyle/>
          <a:p>
            <a:r>
              <a:rPr lang="en-US" altLang="en-US" dirty="0" smtClean="0"/>
              <a:t>Forecast of Alternative Fuel Buses</a:t>
            </a:r>
          </a:p>
        </p:txBody>
      </p:sp>
    </p:spTree>
    <p:extLst>
      <p:ext uri="{BB962C8B-B14F-4D97-AF65-F5344CB8AC3E}">
        <p14:creationId xmlns:p14="http://schemas.microsoft.com/office/powerpoint/2010/main" val="26665729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43000"/>
            <a:ext cx="7772400" cy="609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accent6">
                    <a:lumMod val="50000"/>
                  </a:schemeClr>
                </a:solidFill>
              </a:rPr>
              <a:t>Medium/Heavy Truck Stock, 2013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8195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A04A5E6-1DD1-4209-B295-6DA1EB9E7387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685800" y="1752600"/>
          <a:ext cx="7772401" cy="4364048"/>
        </p:xfrm>
        <a:graphic>
          <a:graphicData uri="http://schemas.openxmlformats.org/drawingml/2006/table">
            <a:tbl>
              <a:tblPr/>
              <a:tblGrid>
                <a:gridCol w="2514600"/>
                <a:gridCol w="914400"/>
                <a:gridCol w="762000"/>
                <a:gridCol w="838200"/>
                <a:gridCol w="879156"/>
                <a:gridCol w="1055658"/>
                <a:gridCol w="808387"/>
              </a:tblGrid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diesel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electric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flex ethanol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gasoline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natural gas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propane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</a:t>
                      </a:r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111,992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47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7,055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72,027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66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98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3 to 8 Motorhomes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32,494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441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133,068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4 to 6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164,573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69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57,162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544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242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8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7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56,484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3,314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149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111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7688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8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42,334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7,248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658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8 California Tractor Trailer Day Cab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135,859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1,276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1,474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537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8 Refuse</a:t>
                      </a:r>
                      <a:r>
                        <a:rPr lang="en-US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&amp; Recycle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8,946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516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2,938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48767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Class 8 Interstate Tractor Trailer Sleeper Cab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75,163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</a:t>
                      </a:r>
                    </a:p>
                  </a:txBody>
                  <a:tcPr marL="0" marR="8562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smtClean="0"/>
              <a:t>Observations from Argonne Truck 5 Model Results</a:t>
            </a:r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200" smtClean="0"/>
              <a:t>High annual miles and larger vehicles favor natural gas</a:t>
            </a:r>
          </a:p>
          <a:p>
            <a:pPr lvl="1"/>
            <a:r>
              <a:rPr lang="en-US" altLang="en-US" sz="2200" smtClean="0"/>
              <a:t>Long haul trucks, especially interstate</a:t>
            </a:r>
          </a:p>
          <a:p>
            <a:r>
              <a:rPr lang="en-US" altLang="en-US" sz="2200" smtClean="0"/>
              <a:t>Frequent stops favor certain technologies</a:t>
            </a:r>
          </a:p>
          <a:p>
            <a:pPr lvl="1"/>
            <a:r>
              <a:rPr lang="en-US" altLang="en-US" sz="2200" smtClean="0"/>
              <a:t>Battery electric trucks</a:t>
            </a:r>
          </a:p>
          <a:p>
            <a:pPr lvl="1"/>
            <a:r>
              <a:rPr lang="en-US" altLang="en-US" sz="2200" smtClean="0"/>
              <a:t>Diesel-electric Hybrid</a:t>
            </a:r>
          </a:p>
          <a:p>
            <a:pPr lvl="1"/>
            <a:r>
              <a:rPr lang="en-US" altLang="en-US" sz="2200" smtClean="0"/>
              <a:t>Start-stop technology for conventional fuels</a:t>
            </a:r>
          </a:p>
          <a:p>
            <a:r>
              <a:rPr lang="en-US" altLang="en-US" sz="2200" smtClean="0"/>
              <a:t>Low annual miles and low fuel prices favor conventional fuels, even gasoline over diesel</a:t>
            </a:r>
          </a:p>
          <a:p>
            <a:r>
              <a:rPr lang="en-US" altLang="en-US" sz="2200" smtClean="0"/>
              <a:t>E85 medium duty truck emerges after 2020 for medium duty</a:t>
            </a:r>
          </a:p>
          <a:p>
            <a:endParaRPr lang="en-US" altLang="en-US" smtClean="0"/>
          </a:p>
          <a:p>
            <a:endParaRPr lang="en-US" altLang="en-US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A9792A9-6663-4CFF-B97A-EB168CA58BDC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>
              <a:latin typeface="Times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dirty="0" smtClean="0"/>
              <a:t>Argonne Truck Model Alternative to Baseline Technology Adoption Rate</a:t>
            </a:r>
          </a:p>
        </p:txBody>
      </p:sp>
      <p:sp>
        <p:nvSpPr>
          <p:cNvPr id="10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5CE8F99-17A4-4FA2-B1BC-2179F8255CA5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10244" name="Chart 5"/>
          <p:cNvGraphicFramePr>
            <a:graphicFrameLocks/>
          </p:cNvGraphicFramePr>
          <p:nvPr/>
        </p:nvGraphicFramePr>
        <p:xfrm>
          <a:off x="1092200" y="1778000"/>
          <a:ext cx="6988175" cy="414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2" name="Chart" r:id="rId3" imgW="6992718" imgH="4145639" progId="Excel.Chart.8">
                  <p:embed/>
                </p:oleObj>
              </mc:Choice>
              <mc:Fallback>
                <p:oleObj name="Chart" r:id="rId3" imgW="6992718" imgH="4145639" progId="Excel.Chart.8">
                  <p:embed/>
                  <p:pic>
                    <p:nvPicPr>
                      <p:cNvPr id="0" name="Chart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1778000"/>
                        <a:ext cx="6988175" cy="4140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5" name="Rounded Rectangle 6"/>
          <p:cNvSpPr>
            <a:spLocks noChangeArrowheads="1"/>
          </p:cNvSpPr>
          <p:nvPr/>
        </p:nvSpPr>
        <p:spPr bwMode="auto">
          <a:xfrm>
            <a:off x="5638800" y="3871913"/>
            <a:ext cx="1828800" cy="83820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For this DAO forecast the “Aggressive” curve was used in all Truck Model runs.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2400">
              <a:latin typeface="Times" pitchFamily="18" charset="0"/>
            </a:endParaRPr>
          </a:p>
        </p:txBody>
      </p:sp>
      <p:sp>
        <p:nvSpPr>
          <p:cNvPr id="10246" name="TextBox 7"/>
          <p:cNvSpPr txBox="1">
            <a:spLocks noChangeArrowheads="1"/>
          </p:cNvSpPr>
          <p:nvPr/>
        </p:nvSpPr>
        <p:spPr bwMode="auto">
          <a:xfrm>
            <a:off x="1143000" y="5867400"/>
            <a:ext cx="67818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Source: National Petroleum Council, 2012. Baseline is gasoline for class 3-6, diesel otherwise.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class 3 picku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13" y="1447800"/>
            <a:ext cx="363537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1"/>
          <p:cNvSpPr>
            <a:spLocks noGrp="1"/>
          </p:cNvSpPr>
          <p:nvPr>
            <p:ph type="title"/>
          </p:nvPr>
        </p:nvSpPr>
        <p:spPr>
          <a:xfrm>
            <a:off x="708025" y="928688"/>
            <a:ext cx="7772400" cy="519112"/>
          </a:xfrm>
        </p:spPr>
        <p:txBody>
          <a:bodyPr/>
          <a:lstStyle/>
          <a:p>
            <a:r>
              <a:rPr lang="en-US" altLang="en-US" sz="2800" smtClean="0"/>
              <a:t>Class 3: 10,000 to 14,000 pounds loaded</a:t>
            </a:r>
          </a:p>
        </p:txBody>
      </p:sp>
      <p:pic>
        <p:nvPicPr>
          <p:cNvPr id="1126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3868738"/>
            <a:ext cx="3808413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2C94197-EB23-4630-AC60-89E7BEA83045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pic>
        <p:nvPicPr>
          <p:cNvPr id="11270" name="Picture 7" descr="http://www.ford.com/resources/ford/general/commercial-truck-home/cards/transitchassis2016.jpg?v=1439267279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3892550"/>
            <a:ext cx="4038600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2" descr="http://www.gmfleet.com/content/dam/gmfleet/global/master/nscwebsite/en/Home/Vehicle_Search/Specialty_Vehicles/Platform_Stake/01_images/2015-gmfleet-platform-stakebody-masthead-960x5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39" t="8698" r="24933" b="8694"/>
          <a:stretch>
            <a:fillRect/>
          </a:stretch>
        </p:blipFill>
        <p:spPr bwMode="auto">
          <a:xfrm>
            <a:off x="4975225" y="1468438"/>
            <a:ext cx="3503613" cy="225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>
          <a:xfrm>
            <a:off x="685800" y="838200"/>
            <a:ext cx="7772400" cy="457200"/>
          </a:xfrm>
        </p:spPr>
        <p:txBody>
          <a:bodyPr/>
          <a:lstStyle/>
          <a:p>
            <a:r>
              <a:rPr lang="en-US" altLang="en-US" sz="2500" dirty="0" smtClean="0"/>
              <a:t>Fuel Economy Class 3 (MPGGE)</a:t>
            </a:r>
            <a:endParaRPr lang="en-US" altLang="en-US" sz="2200" dirty="0" smtClean="0"/>
          </a:p>
        </p:txBody>
      </p:sp>
      <p:sp>
        <p:nvSpPr>
          <p:cNvPr id="1229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CFB1B3-0C43-403A-8E7D-0B09FC78E72D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685800" y="5847150"/>
            <a:ext cx="746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" pitchFamily="18" charset="0"/>
              </a:rPr>
              <a:t>Source: Sierra Research and Energy Commission staff analysis., </a:t>
            </a:r>
            <a:r>
              <a:rPr lang="en-US" altLang="en-US" sz="1200" dirty="0" smtClean="0">
                <a:latin typeface="Times" pitchFamily="18" charset="0"/>
              </a:rPr>
              <a:t>2015</a:t>
            </a:r>
            <a:endParaRPr lang="en-US" altLang="en-US" sz="1200" dirty="0">
              <a:latin typeface="Times" pitchFamily="18" charset="0"/>
            </a:endParaRPr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88213613"/>
              </p:ext>
            </p:extLst>
          </p:nvPr>
        </p:nvGraphicFramePr>
        <p:xfrm>
          <a:off x="685800" y="1447800"/>
          <a:ext cx="7924800" cy="4267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altLang="en-US" sz="2400" smtClean="0"/>
              <a:t>E85 and Gasoline Truck Percentage of Class 3 Fleet</a:t>
            </a:r>
            <a:endParaRPr lang="en-US" altLang="en-US" smtClean="0"/>
          </a:p>
        </p:txBody>
      </p:sp>
      <p:sp>
        <p:nvSpPr>
          <p:cNvPr id="1331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1870EC-FAE2-4FC8-9CEA-50C7D29B72A4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1268353"/>
              </p:ext>
            </p:extLst>
          </p:nvPr>
        </p:nvGraphicFramePr>
        <p:xfrm>
          <a:off x="609600" y="1447801"/>
          <a:ext cx="8001000" cy="4648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Class 4 to 6 </a:t>
            </a:r>
          </a:p>
        </p:txBody>
      </p:sp>
      <p:pic>
        <p:nvPicPr>
          <p:cNvPr id="14339" name="Picture 3"/>
          <p:cNvPicPr preferRelativeResize="0"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514600"/>
            <a:ext cx="3576638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3BA5E2A-9E4C-4091-877A-F92BFB18CD6C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pic>
        <p:nvPicPr>
          <p:cNvPr id="14341" name="Picture 2" descr="http://greenbigtruck.com/wp-content/uploads/2011/07/300px-Fedex-truck-Chica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700" y="2252663"/>
            <a:ext cx="4114800" cy="294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4"/>
          <p:cNvSpPr>
            <a:spLocks noGrp="1"/>
          </p:cNvSpPr>
          <p:nvPr>
            <p:ph type="title"/>
          </p:nvPr>
        </p:nvSpPr>
        <p:spPr>
          <a:xfrm>
            <a:off x="1319213" y="901700"/>
            <a:ext cx="7216775" cy="469900"/>
          </a:xfrm>
        </p:spPr>
        <p:txBody>
          <a:bodyPr/>
          <a:lstStyle/>
          <a:p>
            <a:r>
              <a:rPr lang="en-US" altLang="en-US" sz="2500" smtClean="0"/>
              <a:t>Fuel Economy Class 4 to 6 (MPGGE)</a:t>
            </a: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4A3F287-CDCA-437F-9E46-F9340086DB63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5365" name="TextBox 1"/>
          <p:cNvSpPr txBox="1">
            <a:spLocks noChangeArrowheads="1"/>
          </p:cNvSpPr>
          <p:nvPr/>
        </p:nvSpPr>
        <p:spPr bwMode="auto">
          <a:xfrm>
            <a:off x="996950" y="5952312"/>
            <a:ext cx="746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" pitchFamily="18" charset="0"/>
              </a:rPr>
              <a:t>Source: Sierra Research and Energy Commission staff analysis., </a:t>
            </a:r>
            <a:r>
              <a:rPr lang="en-US" altLang="en-US" sz="1200" dirty="0" smtClean="0">
                <a:latin typeface="Times" pitchFamily="18" charset="0"/>
              </a:rPr>
              <a:t>2015</a:t>
            </a:r>
            <a:endParaRPr lang="en-US" altLang="en-US" sz="1200" dirty="0">
              <a:latin typeface="Times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29024"/>
              </p:ext>
            </p:extLst>
          </p:nvPr>
        </p:nvGraphicFramePr>
        <p:xfrm>
          <a:off x="609600" y="1371600"/>
          <a:ext cx="8001000" cy="4580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4"/>
          <p:cNvSpPr>
            <a:spLocks noGrp="1"/>
          </p:cNvSpPr>
          <p:nvPr>
            <p:ph type="title"/>
          </p:nvPr>
        </p:nvSpPr>
        <p:spPr>
          <a:xfrm>
            <a:off x="685800" y="914401"/>
            <a:ext cx="7772400" cy="457200"/>
          </a:xfrm>
        </p:spPr>
        <p:txBody>
          <a:bodyPr/>
          <a:lstStyle/>
          <a:p>
            <a:r>
              <a:rPr lang="en-US" altLang="en-US" sz="2500" dirty="0" smtClean="0"/>
              <a:t>Fuel Economy Class 4 to 6 Gasoline &amp; Electric</a:t>
            </a:r>
          </a:p>
        </p:txBody>
      </p:sp>
      <p:sp>
        <p:nvSpPr>
          <p:cNvPr id="163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14D09D9-5B83-46C9-8BAD-DCE3C2D545AF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sp>
        <p:nvSpPr>
          <p:cNvPr id="16389" name="TextBox 1"/>
          <p:cNvSpPr txBox="1">
            <a:spLocks noChangeArrowheads="1"/>
          </p:cNvSpPr>
          <p:nvPr/>
        </p:nvSpPr>
        <p:spPr bwMode="auto">
          <a:xfrm>
            <a:off x="1016000" y="5857446"/>
            <a:ext cx="746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" pitchFamily="18" charset="0"/>
              </a:rPr>
              <a:t>Source: Sierra Research and Energy Commission staff analysis., </a:t>
            </a:r>
            <a:r>
              <a:rPr lang="en-US" altLang="en-US" sz="1200" dirty="0" smtClean="0">
                <a:latin typeface="Times" pitchFamily="18" charset="0"/>
              </a:rPr>
              <a:t>2015</a:t>
            </a:r>
            <a:endParaRPr lang="en-US" altLang="en-US" sz="1200" dirty="0">
              <a:latin typeface="Times" pitchFamily="18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7416107"/>
              </p:ext>
            </p:extLst>
          </p:nvPr>
        </p:nvGraphicFramePr>
        <p:xfrm>
          <a:off x="571499" y="1428751"/>
          <a:ext cx="8001001" cy="45505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400" dirty="0" smtClean="0"/>
              <a:t>Diesel-electric Hybrid Percentage of Class 4 to 6 Fleet</a:t>
            </a: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84CAD56-3604-4511-BF1A-7DEA54D43101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4737982"/>
              </p:ext>
            </p:extLst>
          </p:nvPr>
        </p:nvGraphicFramePr>
        <p:xfrm>
          <a:off x="609600" y="1676400"/>
          <a:ext cx="8000999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altLang="en-US" sz="3200" dirty="0" smtClean="0"/>
              <a:t>Forecast of Class 3 to 6 Trucks (1 of 3)</a:t>
            </a:r>
          </a:p>
        </p:txBody>
      </p:sp>
      <p:sp>
        <p:nvSpPr>
          <p:cNvPr id="1843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5BB5268-43C2-4581-955F-3D84957674CA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2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7996746"/>
              </p:ext>
            </p:extLst>
          </p:nvPr>
        </p:nvGraphicFramePr>
        <p:xfrm>
          <a:off x="609600" y="1600200"/>
          <a:ext cx="8077200" cy="414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refers to the High Demand Case, Mid to the Mid Demand, and Low to the Low Demand Case.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609600"/>
          </a:xfrm>
        </p:spPr>
        <p:txBody>
          <a:bodyPr/>
          <a:lstStyle/>
          <a:p>
            <a:r>
              <a:rPr lang="en-US" altLang="en-US" sz="3200" smtClean="0"/>
              <a:t>Forecast of Class 3 to 6 Trucks (2 of 3)</a:t>
            </a: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9B81C4F-C162-4FF2-9640-2908EC736E81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8902877"/>
              </p:ext>
            </p:extLst>
          </p:nvPr>
        </p:nvGraphicFramePr>
        <p:xfrm>
          <a:off x="609600" y="1524000"/>
          <a:ext cx="8001000" cy="4216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9461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refers to the High Demand Case, Mid to the Mid Demand, and Low to the Low Demand Case.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Forecast of Class 3 to 6 Trucks (3 of 3)</a:t>
            </a:r>
          </a:p>
        </p:txBody>
      </p:sp>
      <p:sp>
        <p:nvSpPr>
          <p:cNvPr id="204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13FAAB0-37B6-4BA9-8EE4-C78633BCD09D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63244585"/>
              </p:ext>
            </p:extLst>
          </p:nvPr>
        </p:nvGraphicFramePr>
        <p:xfrm>
          <a:off x="609600" y="1600200"/>
          <a:ext cx="8001000" cy="414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refers to the High Demand Case, Mid to the Mid Demand, and Low to the Low Demand Case.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Trucks Over 26,000 pounds</a:t>
            </a:r>
          </a:p>
        </p:txBody>
      </p:sp>
      <p:pic>
        <p:nvPicPr>
          <p:cNvPr id="2150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1625600"/>
            <a:ext cx="3976687" cy="222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1B05027-6216-4A75-9220-FC776D140A2B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pic>
        <p:nvPicPr>
          <p:cNvPr id="21509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7088" y="1665288"/>
            <a:ext cx="3873500" cy="218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313" y="3851275"/>
            <a:ext cx="3976687" cy="224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075" y="3635375"/>
            <a:ext cx="2921000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704850"/>
          </a:xfrm>
        </p:spPr>
        <p:txBody>
          <a:bodyPr/>
          <a:lstStyle/>
          <a:p>
            <a:r>
              <a:rPr lang="en-US" altLang="en-US" sz="2500" smtClean="0"/>
              <a:t>Fuel Economy, Class 8 Interstate Tractor Trailer (MPDGE)</a:t>
            </a:r>
          </a:p>
        </p:txBody>
      </p:sp>
      <p:sp>
        <p:nvSpPr>
          <p:cNvPr id="2253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B616E40-9927-4C71-B837-5B166D8FF973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33871644"/>
              </p:ext>
            </p:extLst>
          </p:nvPr>
        </p:nvGraphicFramePr>
        <p:xfrm>
          <a:off x="911225" y="1676399"/>
          <a:ext cx="7296150" cy="4135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2533" name="TextBox 1"/>
          <p:cNvSpPr txBox="1">
            <a:spLocks noChangeArrowheads="1"/>
          </p:cNvSpPr>
          <p:nvPr/>
        </p:nvSpPr>
        <p:spPr bwMode="auto">
          <a:xfrm>
            <a:off x="1016000" y="5812225"/>
            <a:ext cx="74676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 dirty="0">
                <a:latin typeface="Times" pitchFamily="18" charset="0"/>
              </a:rPr>
              <a:t>Source: Sierra Research and Energy Commission staff analysis., </a:t>
            </a:r>
            <a:r>
              <a:rPr lang="en-US" altLang="en-US" sz="1200" dirty="0" smtClean="0">
                <a:latin typeface="Times" pitchFamily="18" charset="0"/>
              </a:rPr>
              <a:t>2015.</a:t>
            </a:r>
            <a:endParaRPr lang="en-US" altLang="en-US" sz="1200" dirty="0"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B101FAC-508D-4F79-BFB9-2D9A43C64C64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US" altLang="en-US" sz="1400">
              <a:latin typeface="Times" pitchFamily="18" charset="0"/>
            </a:endParaRPr>
          </a:p>
        </p:txBody>
      </p:sp>
      <p:sp>
        <p:nvSpPr>
          <p:cNvPr id="1945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en-US" sz="28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Market Adoption </a:t>
            </a:r>
            <a:r>
              <a:rPr lang="en-US" sz="2800" kern="1200" dirty="0" smtClean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given </a:t>
            </a:r>
            <a:r>
              <a:rPr lang="en-US" sz="2800" kern="1200" dirty="0">
                <a:solidFill>
                  <a:srgbClr val="000000"/>
                </a:solidFill>
                <a:latin typeface="+mn-lt"/>
                <a:ea typeface="+mn-ea"/>
                <a:cs typeface="+mn-cs"/>
              </a:rPr>
              <a:t>Incremental Price of LNG Interstate Tractor-trailers</a:t>
            </a:r>
          </a:p>
        </p:txBody>
      </p:sp>
      <p:graphicFrame>
        <p:nvGraphicFramePr>
          <p:cNvPr id="2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2635578"/>
              </p:ext>
            </p:extLst>
          </p:nvPr>
        </p:nvGraphicFramePr>
        <p:xfrm>
          <a:off x="533400" y="1739900"/>
          <a:ext cx="8153400" cy="40005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557" name="TextBox 1"/>
          <p:cNvSpPr txBox="1">
            <a:spLocks noChangeArrowheads="1"/>
          </p:cNvSpPr>
          <p:nvPr/>
        </p:nvSpPr>
        <p:spPr bwMode="auto">
          <a:xfrm>
            <a:off x="800100" y="5789613"/>
            <a:ext cx="7620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AFV refers to the High AFV Demand Case, High refers to the High Demand Case, Mid to the Mid Demand, and Low to the Low Demand Case. In classes 7 and 8, incremental price is the vehicle prices of NG minus diesel trucks.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en-US" sz="2800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Market Adoption of LNG Interstate </a:t>
            </a:r>
            <a:r>
              <a:rPr lang="en-US" sz="2800" kern="1200" dirty="0" smtClean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Tractor trailers given </a:t>
            </a:r>
            <a:r>
              <a:rPr lang="en-US" sz="2800" kern="1200" dirty="0">
                <a:solidFill>
                  <a:sysClr val="windowText" lastClr="000000"/>
                </a:solidFill>
                <a:latin typeface="+mn-lt"/>
                <a:ea typeface="+mn-ea"/>
                <a:cs typeface="+mn-cs"/>
              </a:rPr>
              <a:t>Fuel Price </a:t>
            </a:r>
          </a:p>
        </p:txBody>
      </p:sp>
      <p:sp>
        <p:nvSpPr>
          <p:cNvPr id="2457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799D970-4650-45EC-B14B-C8E2ADC7E98F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3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10712429"/>
              </p:ext>
            </p:extLst>
          </p:nvPr>
        </p:nvGraphicFramePr>
        <p:xfrm>
          <a:off x="685800" y="1676400"/>
          <a:ext cx="7924800" cy="398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4581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AFV refers to the High AFV Demand Case, High refers to the High Demand Case, Mid to the Mid Demand, and Low to the Low Demand Case.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84200"/>
          </a:xfrm>
        </p:spPr>
        <p:txBody>
          <a:bodyPr/>
          <a:lstStyle/>
          <a:p>
            <a:r>
              <a:rPr lang="en-US" altLang="en-US" sz="2500" smtClean="0"/>
              <a:t>Fuel Economy, Class 8 Refuse/Recycling Truck (MPDGE)</a:t>
            </a: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AC61320-20B9-4219-8AED-2D23E70DE628}" type="slidenum">
              <a:rPr lang="en-US" altLang="en-US" sz="1400">
                <a:solidFill>
                  <a:srgbClr val="000000"/>
                </a:solidFill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US" altLang="en-US" sz="1400">
              <a:solidFill>
                <a:srgbClr val="000000"/>
              </a:solidFill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2362517"/>
              </p:ext>
            </p:extLst>
          </p:nvPr>
        </p:nvGraphicFramePr>
        <p:xfrm>
          <a:off x="911225" y="1468438"/>
          <a:ext cx="7431088" cy="41957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5605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refers to the High Demand Case, REF to the Mid Demand Case, and Low to the Low Demand Case.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1447800" y="914400"/>
            <a:ext cx="6477000" cy="838200"/>
          </a:xfrm>
        </p:spPr>
        <p:txBody>
          <a:bodyPr/>
          <a:lstStyle/>
          <a:p>
            <a:r>
              <a:rPr lang="en-US" altLang="en-US" sz="2800" smtClean="0"/>
              <a:t>Natural Gas Refuse Truck Adoption as Percentage</a:t>
            </a:r>
          </a:p>
        </p:txBody>
      </p:sp>
      <p:sp>
        <p:nvSpPr>
          <p:cNvPr id="266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58C54B2-A7A6-4D31-9B75-DC47A9BEB046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37857886"/>
              </p:ext>
            </p:extLst>
          </p:nvPr>
        </p:nvGraphicFramePr>
        <p:xfrm>
          <a:off x="685800" y="1752600"/>
          <a:ext cx="7772400" cy="398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6629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AFV refers to the High AFV Demand Case, High refers to the High Demand Case, Mid to the Mid Demand, and Low to the Low Demand Case.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609600" y="914400"/>
            <a:ext cx="8001000" cy="609600"/>
          </a:xfrm>
        </p:spPr>
        <p:txBody>
          <a:bodyPr/>
          <a:lstStyle/>
          <a:p>
            <a:r>
              <a:rPr lang="en-US" altLang="en-US" sz="2800" dirty="0" smtClean="0"/>
              <a:t>Natural Gas </a:t>
            </a:r>
            <a:r>
              <a:rPr lang="en-US" altLang="en-US" sz="2800" dirty="0" smtClean="0"/>
              <a:t>Class </a:t>
            </a:r>
            <a:r>
              <a:rPr lang="en-US" altLang="en-US" sz="2800" dirty="0" smtClean="0"/>
              <a:t>7 &amp; 8 Trucks</a:t>
            </a:r>
          </a:p>
        </p:txBody>
      </p:sp>
      <p:sp>
        <p:nvSpPr>
          <p:cNvPr id="276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C154950-F1B0-4BF4-912B-1F36FA96F194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6088110"/>
              </p:ext>
            </p:extLst>
          </p:nvPr>
        </p:nvGraphicFramePr>
        <p:xfrm>
          <a:off x="609600" y="1524000"/>
          <a:ext cx="79248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533400"/>
          </a:xfrm>
        </p:spPr>
        <p:txBody>
          <a:bodyPr/>
          <a:lstStyle/>
          <a:p>
            <a:r>
              <a:rPr lang="en-US" altLang="en-US" smtClean="0"/>
              <a:t>Diesel Class 7 &amp; 8 Trucks</a:t>
            </a:r>
          </a:p>
        </p:txBody>
      </p:sp>
      <p:sp>
        <p:nvSpPr>
          <p:cNvPr id="2867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628097F-C6B9-4A68-B5E9-9023AE1ABBE5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US" altLang="en-US" sz="1400">
              <a:latin typeface="Times" pitchFamily="18" charset="0"/>
            </a:endParaRPr>
          </a:p>
        </p:txBody>
      </p:sp>
      <p:graphicFrame>
        <p:nvGraphicFramePr>
          <p:cNvPr id="2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78493149"/>
              </p:ext>
            </p:extLst>
          </p:nvPr>
        </p:nvGraphicFramePr>
        <p:xfrm>
          <a:off x="762000" y="1524000"/>
          <a:ext cx="7848600" cy="414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8677" name="TextBox 4"/>
          <p:cNvSpPr txBox="1">
            <a:spLocks noChangeArrowheads="1"/>
          </p:cNvSpPr>
          <p:nvPr/>
        </p:nvSpPr>
        <p:spPr bwMode="auto">
          <a:xfrm>
            <a:off x="800100" y="5789613"/>
            <a:ext cx="7620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latin typeface="Times" pitchFamily="18" charset="0"/>
              </a:rPr>
              <a:t>High AFV refers to the High AFV Demand Case, High refers to the High Demand Case, Mid to the Mid Demand, and Low to the Low Demand Case.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2743200"/>
            <a:ext cx="7772400" cy="33528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altLang="en-US" sz="3600" b="1" smtClean="0">
                <a:solidFill>
                  <a:srgbClr val="000066"/>
                </a:solidFill>
              </a:rPr>
              <a:t>Questions?  Comments?</a:t>
            </a:r>
            <a:endParaRPr lang="en-US" altLang="en-US" sz="3600" smtClean="0">
              <a:solidFill>
                <a:srgbClr val="000066"/>
              </a:solidFill>
            </a:endParaRPr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endParaRPr lang="en-US" altLang="en-US" sz="1600" smtClean="0"/>
          </a:p>
          <a:p>
            <a:pPr algn="ctr">
              <a:buFontTx/>
              <a:buNone/>
            </a:pPr>
            <a:r>
              <a:rPr lang="en-US" altLang="en-US" sz="2000" smtClean="0"/>
              <a:t>Bob McBride</a:t>
            </a:r>
          </a:p>
          <a:p>
            <a:pPr algn="ctr">
              <a:buFontTx/>
              <a:buNone/>
            </a:pPr>
            <a:r>
              <a:rPr lang="en-US" altLang="en-US" sz="2000" smtClean="0"/>
              <a:t>Demand Analysis Office</a:t>
            </a:r>
          </a:p>
          <a:p>
            <a:pPr algn="ctr">
              <a:buFontTx/>
              <a:buNone/>
            </a:pPr>
            <a:r>
              <a:rPr lang="en-US" altLang="en-US" sz="2000" smtClean="0"/>
              <a:t>Energy Assessments Division</a:t>
            </a:r>
          </a:p>
          <a:p>
            <a:pPr algn="ctr">
              <a:buFontTx/>
              <a:buNone/>
            </a:pPr>
            <a:r>
              <a:rPr lang="en-US" altLang="en-US" sz="2000" smtClean="0"/>
              <a:t>Bob.McBride@energy.ca.gov </a:t>
            </a:r>
            <a:r>
              <a:rPr lang="en-US" altLang="en-US" sz="2000" smtClean="0">
                <a:solidFill>
                  <a:srgbClr val="000066"/>
                </a:solidFill>
              </a:rPr>
              <a:t>/ </a:t>
            </a:r>
            <a:r>
              <a:rPr lang="en-US" altLang="en-US" sz="2000" smtClean="0"/>
              <a:t>916-654-5009</a:t>
            </a: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82F2C49-8A68-4C39-8136-002F5800838E}" type="slidenum">
              <a:rPr lang="en-US" altLang="en-US" sz="1400">
                <a:latin typeface="Times" pitchFamily="18" charset="0"/>
              </a:rPr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US" altLang="en-US" sz="1400">
              <a:latin typeface="Times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pitchFamily="1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15-IEPR-10</Docket_x0020_Number>
    <TaxCatchAll xmlns="8eef3743-c7b3-4cbe-8837-b6e805be353c">
      <Value>6</Value>
      <Value>61</Value>
      <Value>12</Value>
      <Value>3</Value>
      <Value>89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Other Interested Person</TermName>
          <TermId xmlns="http://schemas.microsoft.com/office/infopath/2007/PartnerControls">c11ec098-dba1-46be-83b1-38705d112939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2015-11-24 Workshop</TermName>
          <TermId xmlns="http://schemas.microsoft.com/office/infopath/2007/PartnerControls">62635181-94a6-4a11-9b50-02acc24cea96</TermId>
        </TermInfo>
        <TermInfo xmlns="http://schemas.microsoft.com/office/infopath/2007/PartnerControls">
          <TermName xmlns="http://schemas.microsoft.com/office/infopath/2007/PartnerControls">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Z5JXHV6S7NA6-3-74650</_dlc_DocId>
    <_dlc_DocIdUrl xmlns="8eef3743-c7b3-4cbe-8837-b6e805be353c">
      <Url>http://efilingspinternal/_layouts/DocIdRedir.aspx?ID=Z5JXHV6S7NA6-3-74650</Url>
      <Description>Z5JXHV6S7NA6-3-74650</Description>
    </_dlc_DocIdUrl>
  </documentManagement>
</p:properties>
</file>

<file path=customXml/item2.xml><?xml version="1.0" encoding="utf-8"?>
<LongProperties xmlns="http://schemas.microsoft.com/office/2006/metadata/longProperties">
  <LongProp xmlns="" name="TaxCatchAll"><![CDATA[8;#Commission Staff|33d9c16f-f938-4210-84d3-7f3ed959b9d5;#51;#IEPR 2015-03-19 Workshop|b1cfbcbe-8b99-42d5-aad7-8a7612f53ea2;#6;#Document|6786e4f6-aafd-416d-a977-1b2d5f456edf;#5;#Document|f3c81208-9d0f-49cc-afc5-e227f36ec0e7;#58;#IEPR Presentation|51277923-a549-4352-9cc5-bcce892adf24]]></LongProp>
</Long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5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444C20B-ADFF-4C32-B995-837171177185}"/>
</file>

<file path=customXml/itemProps2.xml><?xml version="1.0" encoding="utf-8"?>
<ds:datastoreItem xmlns:ds="http://schemas.openxmlformats.org/officeDocument/2006/customXml" ds:itemID="{69AE1CE9-EA6B-4FC0-A027-51A7A71ADB04}"/>
</file>

<file path=customXml/itemProps3.xml><?xml version="1.0" encoding="utf-8"?>
<ds:datastoreItem xmlns:ds="http://schemas.openxmlformats.org/officeDocument/2006/customXml" ds:itemID="{92C64922-95A9-4BA6-AC54-0DECAB6C52D7}"/>
</file>

<file path=customXml/itemProps4.xml><?xml version="1.0" encoding="utf-8"?>
<ds:datastoreItem xmlns:ds="http://schemas.openxmlformats.org/officeDocument/2006/customXml" ds:itemID="{A35B46EC-9398-496C-A4D7-0F150A85E832}"/>
</file>

<file path=customXml/itemProps5.xml><?xml version="1.0" encoding="utf-8"?>
<ds:datastoreItem xmlns:ds="http://schemas.openxmlformats.org/officeDocument/2006/customXml" ds:itemID="{D6FC8D00-C0DA-410E-A43F-EDF0D232A3B8}"/>
</file>

<file path=docProps/app.xml><?xml version="1.0" encoding="utf-8"?>
<Properties xmlns="http://schemas.openxmlformats.org/officeDocument/2006/extended-properties" xmlns:vt="http://schemas.openxmlformats.org/officeDocument/2006/docPropsVTypes">
  <TotalTime>2037</TotalTime>
  <Words>973</Words>
  <Application>Microsoft Office PowerPoint</Application>
  <PresentationFormat>On-screen Show (4:3)</PresentationFormat>
  <Paragraphs>261</Paragraphs>
  <Slides>27</Slides>
  <Notes>5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0" baseType="lpstr">
      <vt:lpstr>Office Theme</vt:lpstr>
      <vt:lpstr>1_Office Theme</vt:lpstr>
      <vt:lpstr>Chart</vt:lpstr>
      <vt:lpstr>Forecast of Medium and Heavy Duty Vehicle Fleet</vt:lpstr>
      <vt:lpstr>To Cover Today</vt:lpstr>
      <vt:lpstr>Medium &amp; Heavy Trucks &amp; Buses in 2013</vt:lpstr>
      <vt:lpstr>Four Demand Cases</vt:lpstr>
      <vt:lpstr>Forecast of Alternative Fuel Buses</vt:lpstr>
      <vt:lpstr>Medium/Heavy Truck Stock, 2013</vt:lpstr>
      <vt:lpstr>Observations from Argonne Truck 5 Model Results</vt:lpstr>
      <vt:lpstr>Argonne Truck Model Alternative to Baseline Technology Adoption Rate</vt:lpstr>
      <vt:lpstr>Class 3: 10,000 to 14,000 pounds loaded</vt:lpstr>
      <vt:lpstr>Fuel Economy Class 3 (MPGGE)</vt:lpstr>
      <vt:lpstr>E85 and Gasoline Truck Percentage of Class 3 Fleet</vt:lpstr>
      <vt:lpstr>Class 4 to 6 </vt:lpstr>
      <vt:lpstr>Fuel Economy Class 4 to 6 (MPGGE)</vt:lpstr>
      <vt:lpstr>Fuel Economy Class 4 to 6 Gasoline &amp; Electric</vt:lpstr>
      <vt:lpstr>Diesel-electric Hybrid Percentage of Class 4 to 6 Fleet</vt:lpstr>
      <vt:lpstr>Forecast of Class 3 to 6 Trucks (1 of 3)</vt:lpstr>
      <vt:lpstr>Forecast of Class 3 to 6 Trucks (2 of 3)</vt:lpstr>
      <vt:lpstr>Forecast of Class 3 to 6 Trucks (3 of 3)</vt:lpstr>
      <vt:lpstr>Trucks Over 26,000 pounds</vt:lpstr>
      <vt:lpstr>Fuel Economy, Class 8 Interstate Tractor Trailer (MPDGE)</vt:lpstr>
      <vt:lpstr>Market Adoption given Incremental Price of LNG Interstate Tractor-trailers</vt:lpstr>
      <vt:lpstr>Market Adoption of LNG Interstate Tractor trailers given Fuel Price </vt:lpstr>
      <vt:lpstr>Fuel Economy, Class 8 Refuse/Recycling Truck (MPDGE)</vt:lpstr>
      <vt:lpstr>Natural Gas Refuse Truck Adoption as Percentage</vt:lpstr>
      <vt:lpstr>Natural Gas Class 7 &amp; 8 Trucks</vt:lpstr>
      <vt:lpstr>Diesel Class 7 &amp; 8 Trucks</vt:lpstr>
      <vt:lpstr>PowerPoint Presentation</vt:lpstr>
    </vt:vector>
  </TitlesOfParts>
  <Company>CA Energy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UPDATED Bob McBride’s Presentation at the November 24, 2015 IEPR Lead Commissioner Workshop</dc:title>
  <dc:creator>State of California</dc:creator>
  <cp:lastModifiedBy>bmcbride</cp:lastModifiedBy>
  <cp:revision>232</cp:revision>
  <cp:lastPrinted>2015-11-19T23:50:15Z</cp:lastPrinted>
  <dcterms:created xsi:type="dcterms:W3CDTF">2003-05-22T16:57:46Z</dcterms:created>
  <dcterms:modified xsi:type="dcterms:W3CDTF">2015-11-24T17:59:27Z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Z5JXHV6S7NA6-3-71493</vt:lpwstr>
  </property>
  <property fmtid="{D5CDD505-2E9C-101B-9397-08002B2CF9AE}" pid="3" name="_dlc_DocIdItemGuid">
    <vt:lpwstr>6e804634-8ca5-4043-b7bc-b13d6523f3c2</vt:lpwstr>
  </property>
  <property fmtid="{D5CDD505-2E9C-101B-9397-08002B2CF9AE}" pid="4" name="_dlc_DocIdUrl">
    <vt:lpwstr>http://efilingsppublic/_layouts/DocIdRedir.aspx?ID=Z5JXHV6S7NA6-3-71493, Z5JXHV6S7NA6-3-71493</vt:lpwstr>
  </property>
  <property fmtid="{D5CDD505-2E9C-101B-9397-08002B2CF9AE}" pid="5" name="_CopySource">
    <vt:lpwstr>http://efilingspinternal/PendingDocuments/15-IEPR-10/20151125T084703_UPDATED_Bob_McBride’s_Presentation_at_the_November_24_2015_IEPR.pptx</vt:lpwstr>
  </property>
  <property fmtid="{D5CDD505-2E9C-101B-9397-08002B2CF9AE}" pid="6" name="Submission Type">
    <vt:lpwstr>6;#Document|6786e4f6-aafd-416d-a977-1b2d5f456edf</vt:lpwstr>
  </property>
  <property fmtid="{D5CDD505-2E9C-101B-9397-08002B2CF9AE}" pid="7" name="Submitter Role">
    <vt:lpwstr>12;#Other Interested Person|c11ec098-dba1-46be-83b1-38705d112939</vt:lpwstr>
  </property>
  <property fmtid="{D5CDD505-2E9C-101B-9397-08002B2CF9AE}" pid="8" name="Subject Areas">
    <vt:lpwstr>89;#IEPR 2015-11-24 Workshop|62635181-94a6-4a11-9b50-02acc24cea96;#61;#IEPR Presentation|51277923-a549-4352-9cc5-bcce892adf24</vt:lpwstr>
  </property>
  <property fmtid="{D5CDD505-2E9C-101B-9397-08002B2CF9AE}" pid="9" name="Order">
    <vt:r8>432700</vt:r8>
  </property>
  <property fmtid="{D5CDD505-2E9C-101B-9397-08002B2CF9AE}" pid="10" name="Document Type">
    <vt:lpwstr>3;#Document|f3c81208-9d0f-49cc-afc5-e227f36ec0e7</vt:lpwstr>
  </property>
  <property fmtid="{D5CDD505-2E9C-101B-9397-08002B2CF9AE}" pid="11" name="TemplateUrl">
    <vt:lpwstr/>
  </property>
  <property fmtid="{D5CDD505-2E9C-101B-9397-08002B2CF9AE}" pid="12" name="xd_ProgID">
    <vt:lpwstr/>
  </property>
  <property fmtid="{D5CDD505-2E9C-101B-9397-08002B2CF9AE}" pid="13" name="ContentTypeId">
    <vt:lpwstr>0x01010060CCC58EB6DDD042AF64737FFB4292D8</vt:lpwstr>
  </property>
  <property fmtid="{D5CDD505-2E9C-101B-9397-08002B2CF9AE}" pid="14" name="_SourceUrl">
    <vt:lpwstr/>
  </property>
  <property fmtid="{D5CDD505-2E9C-101B-9397-08002B2CF9AE}" pid="15" name="_SharedFileIndex">
    <vt:lpwstr/>
  </property>
</Properties>
</file>