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1" r:id="rId5"/>
    <p:sldMasterId id="2147483926" r:id="rId6"/>
    <p:sldMasterId id="2147483945" r:id="rId7"/>
  </p:sldMasterIdLst>
  <p:notesMasterIdLst>
    <p:notesMasterId r:id="rId21"/>
  </p:notesMasterIdLst>
  <p:handoutMasterIdLst>
    <p:handoutMasterId r:id="rId22"/>
  </p:handoutMasterIdLst>
  <p:sldIdLst>
    <p:sldId id="3090" r:id="rId8"/>
    <p:sldId id="3091" r:id="rId9"/>
    <p:sldId id="3092" r:id="rId10"/>
    <p:sldId id="3093" r:id="rId11"/>
    <p:sldId id="3094" r:id="rId12"/>
    <p:sldId id="3095" r:id="rId13"/>
    <p:sldId id="3096" r:id="rId14"/>
    <p:sldId id="3097" r:id="rId15"/>
    <p:sldId id="3098" r:id="rId16"/>
    <p:sldId id="3099" r:id="rId17"/>
    <p:sldId id="3100" r:id="rId18"/>
    <p:sldId id="3101" r:id="rId19"/>
    <p:sldId id="3102" r:id="rId20"/>
  </p:sldIdLst>
  <p:sldSz cx="12192000" cy="6858000"/>
  <p:notesSz cx="9296400" cy="7010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666" userDrawn="1">
          <p15:clr>
            <a:srgbClr val="A4A3A4"/>
          </p15:clr>
        </p15:guide>
        <p15:guide id="2" pos="767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208" userDrawn="1">
          <p15:clr>
            <a:srgbClr val="A4A3A4"/>
          </p15:clr>
        </p15:guide>
        <p15:guide id="2" pos="2928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yd, Danielle" initials="KD" lastIdx="10" clrIdx="0">
    <p:extLst>
      <p:ext uri="{19B8F6BF-5375-455C-9EA6-DF929625EA0E}">
        <p15:presenceInfo xmlns:p15="http://schemas.microsoft.com/office/powerpoint/2012/main" userId="S::DKyd@semprautilities.com::c1d65f9a-d66e-484b-9f42-188cd5ffff16" providerId="AD"/>
      </p:ext>
    </p:extLst>
  </p:cmAuthor>
  <p:cmAuthor id="2" name="Bryan, Vanessa" initials="BV" lastIdx="12" clrIdx="1">
    <p:extLst>
      <p:ext uri="{19B8F6BF-5375-455C-9EA6-DF929625EA0E}">
        <p15:presenceInfo xmlns:p15="http://schemas.microsoft.com/office/powerpoint/2012/main" userId="S::VFV3@pge.com::056a0a4d-c7bf-4766-8fd1-f4f628c3ac7b" providerId="AD"/>
      </p:ext>
    </p:extLst>
  </p:cmAuthor>
  <p:cmAuthor id="3" name="Monica McCown" initials="MM" lastIdx="6" clrIdx="2">
    <p:extLst>
      <p:ext uri="{19B8F6BF-5375-455C-9EA6-DF929625EA0E}">
        <p15:presenceInfo xmlns:p15="http://schemas.microsoft.com/office/powerpoint/2012/main" userId="S::Monica@keadjian.com::6f58901f-3805-4588-b6e3-88e99ac9c9f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76B83"/>
    <a:srgbClr val="50B020"/>
    <a:srgbClr val="2E2B1A"/>
    <a:srgbClr val="6B3305"/>
    <a:srgbClr val="33301D"/>
    <a:srgbClr val="003366"/>
    <a:srgbClr val="884106"/>
    <a:srgbClr val="3D3923"/>
    <a:srgbClr val="645D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227" autoAdjust="0"/>
    <p:restoredTop sz="85429" autoAdjust="0"/>
  </p:normalViewPr>
  <p:slideViewPr>
    <p:cSldViewPr>
      <p:cViewPr varScale="1">
        <p:scale>
          <a:sx n="56" d="100"/>
          <a:sy n="56" d="100"/>
        </p:scale>
        <p:origin x="912" y="42"/>
      </p:cViewPr>
      <p:guideLst>
        <p:guide orient="horz" pos="2666"/>
        <p:guide pos="767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0" d="100"/>
        <a:sy n="130" d="100"/>
      </p:scale>
      <p:origin x="0" y="0"/>
    </p:cViewPr>
  </p:sorterViewPr>
  <p:notesViewPr>
    <p:cSldViewPr>
      <p:cViewPr varScale="1">
        <p:scale>
          <a:sx n="84" d="100"/>
          <a:sy n="84" d="100"/>
        </p:scale>
        <p:origin x="-1620" y="-96"/>
      </p:cViewPr>
      <p:guideLst>
        <p:guide orient="horz" pos="2208"/>
        <p:guide pos="292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4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8.xml"/><Relationship Id="rId23" Type="http://schemas.openxmlformats.org/officeDocument/2006/relationships/commentAuthors" Target="commentAuthor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customXml" Target="../customXml/item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3C300AB-423F-402C-BCE2-498AC71BB1D1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xfrm>
            <a:off x="1" y="2"/>
            <a:ext cx="4027488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04" tIns="45754" rIns="91504" bIns="45754" numCol="1" anchor="t" anchorCtr="0" compatLnSpc="1">
            <a:prstTxWarp prst="textNoShape">
              <a:avLst/>
            </a:prstTxWarp>
          </a:bodyPr>
          <a:lstStyle>
            <a:lvl1pPr defTabSz="913205" eaLnBrk="1" hangingPunct="1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A0187F-9ECD-4AE9-949C-43B9495A85B1}"/>
              </a:ext>
            </a:extLst>
          </p:cNvPr>
          <p:cNvSpPr>
            <a:spLocks noGrp="1"/>
          </p:cNvSpPr>
          <p:nvPr>
            <p:ph type="dt" sz="quarter" idx="1"/>
          </p:nvPr>
        </p:nvSpPr>
        <p:spPr bwMode="auto">
          <a:xfrm>
            <a:off x="5267325" y="2"/>
            <a:ext cx="4027488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04" tIns="45754" rIns="91504" bIns="45754" numCol="1" anchor="t" anchorCtr="0" compatLnSpc="1">
            <a:prstTxWarp prst="textNoShape">
              <a:avLst/>
            </a:prstTxWarp>
          </a:bodyPr>
          <a:lstStyle>
            <a:lvl1pPr algn="r" defTabSz="913205" eaLnBrk="1" hangingPunct="1">
              <a:defRPr sz="1200">
                <a:latin typeface="Arial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fld id="{B084450F-4B6C-43CA-91C1-8BEBE5198A5A}" type="datetime1">
              <a:rPr lang="en-US"/>
              <a:pPr>
                <a:defRPr/>
              </a:pPr>
              <a:t>4/16/2021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937611-016B-44DC-B845-B50058CA452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 bwMode="auto">
          <a:xfrm>
            <a:off x="1" y="6657977"/>
            <a:ext cx="4027488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04" tIns="45754" rIns="91504" bIns="45754" numCol="1" anchor="b" anchorCtr="0" compatLnSpc="1">
            <a:prstTxWarp prst="textNoShape">
              <a:avLst/>
            </a:prstTxWarp>
          </a:bodyPr>
          <a:lstStyle>
            <a:lvl1pPr defTabSz="913205" eaLnBrk="1" hangingPunct="1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C1A063-E3BD-4740-9A01-0966E2F6443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 bwMode="auto">
          <a:xfrm>
            <a:off x="5267325" y="6657977"/>
            <a:ext cx="4027488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04" tIns="45754" rIns="91504" bIns="45754" numCol="1" anchor="b" anchorCtr="0" compatLnSpc="1">
            <a:prstTxWarp prst="textNoShape">
              <a:avLst/>
            </a:prstTxWarp>
          </a:bodyPr>
          <a:lstStyle>
            <a:lvl1pPr algn="r" defTabSz="912944" eaLnBrk="1" hangingPunct="1">
              <a:defRPr sz="1200"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7B95CC79-41BE-44F8-80A2-D7347AF3E6A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5E20631C-6C1E-4FAF-BAF2-D6FD3A1706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2"/>
            <a:ext cx="402907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346" tIns="46673" rIns="93346" bIns="46673" numCol="1" anchor="t" anchorCtr="0" compatLnSpc="1">
            <a:prstTxWarp prst="textNoShape">
              <a:avLst/>
            </a:prstTxWarp>
          </a:bodyPr>
          <a:lstStyle>
            <a:lvl1pPr defTabSz="930705" eaLnBrk="1" hangingPunct="1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27116F8D-4790-446F-9DDD-E9BC13EB3D13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5264152" y="2"/>
            <a:ext cx="4030663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346" tIns="46673" rIns="93346" bIns="46673" numCol="1" anchor="t" anchorCtr="0" compatLnSpc="1">
            <a:prstTxWarp prst="textNoShape">
              <a:avLst/>
            </a:prstTxWarp>
          </a:bodyPr>
          <a:lstStyle>
            <a:lvl1pPr algn="r" defTabSz="930705" eaLnBrk="1" hangingPunct="1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8099F641-9009-412B-9066-53D2CEF95063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311400" y="525463"/>
            <a:ext cx="4673600" cy="26289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EC369BA9-CA3B-41E0-9094-CF224649EB52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1866" y="3330576"/>
            <a:ext cx="7432675" cy="315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346" tIns="46673" rIns="93346" bIns="4667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4102" name="Rectangle 6">
            <a:extLst>
              <a:ext uri="{FF2B5EF4-FFF2-40B4-BE49-F238E27FC236}">
                <a16:creationId xmlns:a16="http://schemas.microsoft.com/office/drawing/2014/main" id="{98E17DEC-6BDA-4492-B77E-13132898FB8C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6657977"/>
            <a:ext cx="402907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346" tIns="46673" rIns="93346" bIns="46673" numCol="1" anchor="b" anchorCtr="0" compatLnSpc="1">
            <a:prstTxWarp prst="textNoShape">
              <a:avLst/>
            </a:prstTxWarp>
          </a:bodyPr>
          <a:lstStyle>
            <a:lvl1pPr defTabSz="930705" eaLnBrk="1" hangingPunct="1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>
            <a:extLst>
              <a:ext uri="{FF2B5EF4-FFF2-40B4-BE49-F238E27FC236}">
                <a16:creationId xmlns:a16="http://schemas.microsoft.com/office/drawing/2014/main" id="{5815F82A-5DC9-4502-A3D7-B84841CB576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264152" y="6657977"/>
            <a:ext cx="4030663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346" tIns="46673" rIns="93346" bIns="46673" numCol="1" anchor="b" anchorCtr="0" compatLnSpc="1">
            <a:prstTxWarp prst="textNoShape">
              <a:avLst/>
            </a:prstTxWarp>
          </a:bodyPr>
          <a:lstStyle>
            <a:lvl1pPr algn="r" defTabSz="930288" eaLnBrk="1" hangingPunct="1">
              <a:defRPr sz="1200"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028995DC-85D3-4D12-A117-A099829C394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anose="020B0600070205080204" pitchFamily="34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anose="020B0600070205080204" pitchFamily="34" charset="-128"/>
        <a:cs typeface="ＭＳ Ｐゴシック" charset="-128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anose="020B0600070205080204" pitchFamily="34" charset="-128"/>
        <a:cs typeface="ＭＳ Ｐゴシック" charset="-128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anose="020B0600070205080204" pitchFamily="34" charset="-128"/>
        <a:cs typeface="ＭＳ Ｐゴシック" charset="-128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anose="020B0600070205080204" pitchFamily="34" charset="-128"/>
        <a:cs typeface="ＭＳ Ｐゴシック" charset="-128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11400" y="525463"/>
            <a:ext cx="4673600" cy="2628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0411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9B8E34-C20E-4764-93D3-F33DFD16CF07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0411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123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11400" y="525463"/>
            <a:ext cx="4673600" cy="2628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302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28995DC-85D3-4D12-A117-A099829C394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02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2454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11400" y="525463"/>
            <a:ext cx="4673600" cy="2628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0411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0411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9B8E34-C20E-4764-93D3-F33DFD16CF07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0411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68140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11400" y="525463"/>
            <a:ext cx="4673600" cy="2628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0411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0411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9B8E34-C20E-4764-93D3-F33DFD16CF07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0411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23843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11400" y="525463"/>
            <a:ext cx="4673600" cy="2628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0411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0411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9B8E34-C20E-4764-93D3-F33DFD16CF07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0411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36886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11400" y="525463"/>
            <a:ext cx="4673600" cy="2628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0411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n-lt"/>
                <a:ea typeface="+mn-ea"/>
                <a:cs typeface="+mn-cs"/>
              </a:rPr>
              <a:t>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0411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9B8E34-C20E-4764-93D3-F33DFD16CF07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0411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58208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11400" y="525463"/>
            <a:ext cx="4673600" cy="2628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0411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800" dirty="0">
              <a:latin typeface="Segoe UI" panose="020B0502040204020203" pitchFamily="34" charset="0"/>
            </a:endParaRPr>
          </a:p>
          <a:p>
            <a:pPr defTabSz="90411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0411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9B8E34-C20E-4764-93D3-F33DFD16CF07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0411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7397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11400" y="525463"/>
            <a:ext cx="4673600" cy="2628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9055" lvl="2" indent="0" defTabSz="904110">
              <a:spcBef>
                <a:spcPct val="0"/>
              </a:spcBef>
              <a:spcAft>
                <a:spcPts val="600"/>
              </a:spcAft>
              <a:buFont typeface="Segoe UI Light,Sans-Serif"/>
              <a:buNone/>
              <a:defRPr/>
            </a:pPr>
            <a:endParaRPr lang="en-US" dirty="0"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0411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9B8E34-C20E-4764-93D3-F33DFD16CF07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0411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9674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11400" y="525463"/>
            <a:ext cx="4673600" cy="2628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0411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0411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9B8E34-C20E-4764-93D3-F33DFD16CF07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0411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25845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11400" y="525463"/>
            <a:ext cx="4673600" cy="2628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0411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0411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9B8E34-C20E-4764-93D3-F33DFD16CF07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0411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68184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11400" y="525463"/>
            <a:ext cx="4673600" cy="2628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0411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0411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9B8E34-C20E-4764-93D3-F33DFD16CF07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0411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821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802CE-5EE1-40B4-A740-B14F5272B269}" type="datetime1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Presenter(s):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7117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44A99-F770-4551-B47A-3FC7083FA8F6}" type="datetime1">
              <a:rPr lang="en-US" smtClean="0"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Presenter(s):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372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C7627-D392-46CC-8ED6-3B02AF8E44B8}" type="datetime1">
              <a:rPr lang="en-US" smtClean="0"/>
              <a:t>4/16/2021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Presenter(s):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157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A573-05AB-43DC-B2B5-3373FC01883F}" type="datetime1">
              <a:rPr lang="en-US" smtClean="0"/>
              <a:t>4/16/2021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Presenter(s):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796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lor_PPT_template-01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2426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lor_PPT_cover-03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65726"/>
            <a:ext cx="12192000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6651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0"/>
          <p:cNvGrpSpPr>
            <a:grpSpLocks/>
          </p:cNvGrpSpPr>
          <p:nvPr userDrawn="1"/>
        </p:nvGrpSpPr>
        <p:grpSpPr bwMode="auto">
          <a:xfrm>
            <a:off x="8417984" y="5492751"/>
            <a:ext cx="3471333" cy="720725"/>
            <a:chOff x="3289" y="3626"/>
            <a:chExt cx="1640" cy="454"/>
          </a:xfrm>
        </p:grpSpPr>
        <p:sp>
          <p:nvSpPr>
            <p:cNvPr id="3" name="Rectangle 6"/>
            <p:cNvSpPr>
              <a:spLocks noChangeArrowheads="1"/>
            </p:cNvSpPr>
            <p:nvPr/>
          </p:nvSpPr>
          <p:spPr bwMode="gray">
            <a:xfrm>
              <a:off x="3289" y="3626"/>
              <a:ext cx="1640" cy="454"/>
            </a:xfrm>
            <a:prstGeom prst="rect">
              <a:avLst/>
            </a:prstGeom>
            <a:noFill/>
            <a:ln w="1905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lIns="137160" bIns="91440" anchor="b">
              <a:spAutoFit/>
            </a:bodyPr>
            <a:lstStyle>
              <a:lvl1pPr eaLnBrk="0" hangingPunct="0">
                <a:tabLst>
                  <a:tab pos="149225" algn="l"/>
                </a:tabLs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tabLst>
                  <a:tab pos="149225" algn="l"/>
                </a:tabLs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tabLst>
                  <a:tab pos="149225" algn="l"/>
                </a:tabLs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tabLst>
                  <a:tab pos="149225" algn="l"/>
                </a:tabLs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tabLst>
                  <a:tab pos="149225" algn="l"/>
                </a:tabLs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49225" algn="l"/>
                </a:tabLs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49225" algn="l"/>
                </a:tabLs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49225" algn="l"/>
                </a:tabLs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49225" algn="l"/>
                </a:tabLs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defTabSz="457200" fontAlgn="base">
                <a:spcBef>
                  <a:spcPct val="25000"/>
                </a:spcBef>
                <a:spcAft>
                  <a:spcPct val="0"/>
                </a:spcAft>
              </a:pPr>
              <a:r>
                <a:rPr lang="en-US" altLang="en-US" sz="1000" b="1" dirty="0">
                  <a:solidFill>
                    <a:srgbClr val="1F497D"/>
                  </a:solidFill>
                </a:rPr>
                <a:t>     </a:t>
              </a:r>
              <a:r>
                <a:rPr lang="en-US" altLang="en-US" sz="1000" b="1" dirty="0">
                  <a:solidFill>
                    <a:prstClr val="white"/>
                  </a:solidFill>
                </a:rPr>
                <a:t>READ AND DELETE</a:t>
              </a:r>
            </a:p>
            <a:p>
              <a:pPr defTabSz="457200" fontAlgn="base">
                <a:spcBef>
                  <a:spcPct val="25000"/>
                </a:spcBef>
                <a:spcAft>
                  <a:spcPct val="0"/>
                </a:spcAft>
              </a:pPr>
              <a:r>
                <a:rPr lang="en-US" altLang="en-US" sz="1200" dirty="0">
                  <a:solidFill>
                    <a:prstClr val="white"/>
                  </a:solidFill>
                </a:rPr>
                <a:t>For best results with this template, use PowerPoint 2003 </a:t>
              </a:r>
            </a:p>
          </p:txBody>
        </p:sp>
        <p:grpSp>
          <p:nvGrpSpPr>
            <p:cNvPr id="4" name="Group 9"/>
            <p:cNvGrpSpPr>
              <a:grpSpLocks/>
            </p:cNvGrpSpPr>
            <p:nvPr/>
          </p:nvGrpSpPr>
          <p:grpSpPr bwMode="auto">
            <a:xfrm rot="2700000">
              <a:off x="3412" y="3583"/>
              <a:ext cx="29" cy="218"/>
              <a:chOff x="2821" y="3239"/>
              <a:chExt cx="43" cy="328"/>
            </a:xfrm>
          </p:grpSpPr>
          <p:sp>
            <p:nvSpPr>
              <p:cNvPr id="5" name="Oval 4"/>
              <p:cNvSpPr>
                <a:spLocks noChangeArrowheads="1"/>
              </p:cNvSpPr>
              <p:nvPr/>
            </p:nvSpPr>
            <p:spPr bwMode="gray">
              <a:xfrm>
                <a:off x="2821" y="3239"/>
                <a:ext cx="0" cy="276"/>
              </a:xfrm>
              <a:prstGeom prst="ellipse">
                <a:avLst/>
              </a:prstGeom>
              <a:noFill/>
              <a:ln w="1905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spAutoFit/>
              </a:bodyPr>
              <a:lstStyle/>
              <a:p>
                <a:pPr defTabSz="457200">
                  <a:defRPr/>
                </a:pPr>
                <a:endParaRPr lang="en-US" dirty="0">
                  <a:solidFill>
                    <a:prstClr val="black"/>
                  </a:solidFill>
                  <a:ea typeface="Geneva" charset="0"/>
                  <a:cs typeface="Arial Unicode MS" charset="0"/>
                </a:endParaRPr>
              </a:p>
            </p:txBody>
          </p:sp>
          <p:sp>
            <p:nvSpPr>
              <p:cNvPr id="6" name="Line 11"/>
              <p:cNvSpPr>
                <a:spLocks noChangeShapeType="1"/>
              </p:cNvSpPr>
              <p:nvPr/>
            </p:nvSpPr>
            <p:spPr bwMode="gray">
              <a:xfrm>
                <a:off x="2864" y="3477"/>
                <a:ext cx="0" cy="90"/>
              </a:xfrm>
              <a:prstGeom prst="line">
                <a:avLst/>
              </a:prstGeom>
              <a:noFill/>
              <a:ln w="381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defTabSz="457200">
                  <a:defRPr/>
                </a:pPr>
                <a:endParaRPr lang="en-US" dirty="0">
                  <a:solidFill>
                    <a:prstClr val="black"/>
                  </a:solidFill>
                  <a:ea typeface="Geneva" charset="0"/>
                  <a:cs typeface="Arial Unicode MS" charset="0"/>
                </a:endParaRPr>
              </a:p>
            </p:txBody>
          </p:sp>
        </p:grpSp>
      </p:grpSp>
      <p:pic>
        <p:nvPicPr>
          <p:cNvPr id="7" name="Picture 6" descr="footer_blue_color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76938"/>
            <a:ext cx="12192000" cy="88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4441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General Slide_20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lorBlue_bar_top-12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320800" y="321899"/>
            <a:ext cx="9753600" cy="623887"/>
          </a:xfrm>
          <a:prstGeom prst="rect">
            <a:avLst/>
          </a:prstGeom>
        </p:spPr>
        <p:txBody>
          <a:bodyPr anchor="ctr"/>
          <a:lstStyle>
            <a:lvl1pPr algn="l"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A51156D6-9209-4E47-8D19-DF768BD7BF22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0871201" y="6543300"/>
            <a:ext cx="1500716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fld id="{FD7B720C-F98A-44EF-809C-B225C8B671C0}" type="slidenum">
              <a:rPr lang="en-US" altLang="en-US" sz="900" smtClean="0">
                <a:solidFill>
                  <a:srgbClr val="7F7F7F"/>
                </a:solidFill>
                <a:latin typeface="Arial" pitchFamily="34" charset="0"/>
                <a:cs typeface="Arial" pitchFamily="34" charset="0"/>
              </a:rPr>
              <a:pPr algn="ctr" eaLnBrk="1" hangingPunct="1"/>
              <a:t>‹#›</a:t>
            </a:fld>
            <a:endParaRPr lang="en-US" altLang="en-US" sz="900" dirty="0">
              <a:solidFill>
                <a:srgbClr val="7F7F7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72EB2B-2862-4BAD-842D-6488C63F332F}"/>
              </a:ext>
            </a:extLst>
          </p:cNvPr>
          <p:cNvSpPr/>
          <p:nvPr userDrawn="1"/>
        </p:nvSpPr>
        <p:spPr>
          <a:xfrm>
            <a:off x="-50297" y="6583072"/>
            <a:ext cx="1223822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i="1" dirty="0"/>
              <a:t>Following the wildfires in 2017, some of the changes included in this presentation are contemplated as additional precautionary measures intended to further reduce future wildfire risk. </a:t>
            </a:r>
          </a:p>
        </p:txBody>
      </p:sp>
    </p:spTree>
    <p:extLst>
      <p:ext uri="{BB962C8B-B14F-4D97-AF65-F5344CB8AC3E}">
        <p14:creationId xmlns:p14="http://schemas.microsoft.com/office/powerpoint/2010/main" val="2631885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mp Fir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lorBlue_bar_top-12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320800" y="321899"/>
            <a:ext cx="9753600" cy="623887"/>
          </a:xfrm>
          <a:prstGeom prst="rect">
            <a:avLst/>
          </a:prstGeom>
        </p:spPr>
        <p:txBody>
          <a:bodyPr anchor="ctr"/>
          <a:lstStyle>
            <a:lvl1pPr algn="l"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A51156D6-9209-4E47-8D19-DF768BD7BF22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0871201" y="6543300"/>
            <a:ext cx="1500716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fld id="{FD7B720C-F98A-44EF-809C-B225C8B671C0}" type="slidenum">
              <a:rPr lang="en-US" altLang="en-US" sz="900" smtClean="0">
                <a:solidFill>
                  <a:srgbClr val="7F7F7F"/>
                </a:solidFill>
                <a:latin typeface="Arial" pitchFamily="34" charset="0"/>
                <a:cs typeface="Arial" pitchFamily="34" charset="0"/>
              </a:rPr>
              <a:pPr algn="ctr" eaLnBrk="1" hangingPunct="1"/>
              <a:t>‹#›</a:t>
            </a:fld>
            <a:endParaRPr lang="en-US" altLang="en-US" sz="900" dirty="0">
              <a:solidFill>
                <a:srgbClr val="7F7F7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72EB2B-2862-4BAD-842D-6488C63F332F}"/>
              </a:ext>
            </a:extLst>
          </p:cNvPr>
          <p:cNvSpPr/>
          <p:nvPr userDrawn="1"/>
        </p:nvSpPr>
        <p:spPr>
          <a:xfrm>
            <a:off x="-50297" y="6583072"/>
            <a:ext cx="1223822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i="1" spc="-20" baseline="0" dirty="0"/>
              <a:t>Some of the measures included in this document are contemplated as additional precautionary measures intended to further reduce the risk of future ignitions following the 2018 Camp wildfire.</a:t>
            </a:r>
          </a:p>
        </p:txBody>
      </p:sp>
    </p:spTree>
    <p:extLst>
      <p:ext uri="{BB962C8B-B14F-4D97-AF65-F5344CB8AC3E}">
        <p14:creationId xmlns:p14="http://schemas.microsoft.com/office/powerpoint/2010/main" val="1290036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lorBlue_bar_top-12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320800" y="321899"/>
            <a:ext cx="9753600" cy="623887"/>
          </a:xfrm>
          <a:prstGeom prst="rect">
            <a:avLst/>
          </a:prstGeom>
        </p:spPr>
        <p:txBody>
          <a:bodyPr anchor="ctr"/>
          <a:lstStyle>
            <a:lvl1pPr algn="l"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A51156D6-9209-4E47-8D19-DF768BD7BF22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0871201" y="6543300"/>
            <a:ext cx="1500716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fld id="{FD7B720C-F98A-44EF-809C-B225C8B671C0}" type="slidenum">
              <a:rPr lang="en-US" altLang="en-US" sz="900" smtClean="0">
                <a:solidFill>
                  <a:srgbClr val="7F7F7F"/>
                </a:solidFill>
                <a:latin typeface="Arial" pitchFamily="34" charset="0"/>
                <a:cs typeface="Arial" pitchFamily="34" charset="0"/>
              </a:rPr>
              <a:pPr algn="ctr" eaLnBrk="1" hangingPunct="1"/>
              <a:t>‹#›</a:t>
            </a:fld>
            <a:endParaRPr lang="en-US" altLang="en-US" sz="900" dirty="0">
              <a:solidFill>
                <a:srgbClr val="7F7F7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71379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lor_PPT_cover-03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65726"/>
            <a:ext cx="12192000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61406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lorBlue_bar_top-12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37182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olorBlue_bar_top-12.jpg">
            <a:extLst>
              <a:ext uri="{FF2B5EF4-FFF2-40B4-BE49-F238E27FC236}">
                <a16:creationId xmlns:a16="http://schemas.microsoft.com/office/drawing/2014/main" id="{BED64504-E059-429F-A918-45CC79DAB7A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3">
            <a:extLst>
              <a:ext uri="{FF2B5EF4-FFF2-40B4-BE49-F238E27FC236}">
                <a16:creationId xmlns:a16="http://schemas.microsoft.com/office/drawing/2014/main" id="{7BB1FE2B-9462-44C9-BB87-4E9FBF795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2349" y="286196"/>
            <a:ext cx="10594851" cy="623887"/>
          </a:xfrm>
          <a:prstGeom prst="rect">
            <a:avLst/>
          </a:prstGeom>
        </p:spPr>
        <p:txBody>
          <a:bodyPr anchor="ctr"/>
          <a:lstStyle>
            <a:lvl1pPr algn="l"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6A267BA-1D78-4E08-ACB4-0FE749F155FB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0762759" y="6571516"/>
            <a:ext cx="1500716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fld id="{FD7B720C-F98A-44EF-809C-B225C8B671C0}" type="slidenum">
              <a:rPr lang="en-US" altLang="en-US" sz="900" smtClean="0">
                <a:solidFill>
                  <a:srgbClr val="7F7F7F"/>
                </a:solidFill>
                <a:latin typeface="Arial" pitchFamily="34" charset="0"/>
                <a:cs typeface="Arial" pitchFamily="34" charset="0"/>
              </a:rPr>
              <a:pPr algn="ctr" eaLnBrk="1" hangingPunct="1"/>
              <a:t>‹#›</a:t>
            </a:fld>
            <a:endParaRPr lang="en-US" altLang="en-US" sz="900" dirty="0">
              <a:solidFill>
                <a:srgbClr val="7F7F7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89B0D9B-E5E7-47F2-AED0-0EF7060275DD}"/>
              </a:ext>
            </a:extLst>
          </p:cNvPr>
          <p:cNvSpPr/>
          <p:nvPr userDrawn="1"/>
        </p:nvSpPr>
        <p:spPr>
          <a:xfrm>
            <a:off x="-50297" y="6583072"/>
            <a:ext cx="1223822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i="1" dirty="0"/>
              <a:t>Following the wildfires in 2017, some of the changes included in this presentation are contemplated as additional precautionary measures intended to further reduce future wildfire risk. </a:t>
            </a:r>
          </a:p>
        </p:txBody>
      </p:sp>
    </p:spTree>
    <p:extLst>
      <p:ext uri="{BB962C8B-B14F-4D97-AF65-F5344CB8AC3E}">
        <p14:creationId xmlns:p14="http://schemas.microsoft.com/office/powerpoint/2010/main" val="4169809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neral_2017_20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olorBlue_bar_top-12.jpg">
            <a:extLst>
              <a:ext uri="{FF2B5EF4-FFF2-40B4-BE49-F238E27FC236}">
                <a16:creationId xmlns:a16="http://schemas.microsoft.com/office/drawing/2014/main" id="{BED64504-E059-429F-A918-45CC79DAB7A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3">
            <a:extLst>
              <a:ext uri="{FF2B5EF4-FFF2-40B4-BE49-F238E27FC236}">
                <a16:creationId xmlns:a16="http://schemas.microsoft.com/office/drawing/2014/main" id="{7BB1FE2B-9462-44C9-BB87-4E9FBF795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2349" y="286196"/>
            <a:ext cx="10594851" cy="623887"/>
          </a:xfrm>
          <a:prstGeom prst="rect">
            <a:avLst/>
          </a:prstGeom>
        </p:spPr>
        <p:txBody>
          <a:bodyPr anchor="ctr"/>
          <a:lstStyle>
            <a:lvl1pPr algn="l"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6A267BA-1D78-4E08-ACB4-0FE749F155FB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0762759" y="6571516"/>
            <a:ext cx="1500716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fld id="{FD7B720C-F98A-44EF-809C-B225C8B671C0}" type="slidenum">
              <a:rPr lang="en-US" altLang="en-US" sz="900" smtClean="0">
                <a:solidFill>
                  <a:srgbClr val="7F7F7F"/>
                </a:solidFill>
                <a:latin typeface="Arial" pitchFamily="34" charset="0"/>
                <a:cs typeface="Arial" pitchFamily="34" charset="0"/>
              </a:rPr>
              <a:pPr algn="ctr" eaLnBrk="1" hangingPunct="1"/>
              <a:t>‹#›</a:t>
            </a:fld>
            <a:endParaRPr lang="en-US" altLang="en-US" sz="900" dirty="0">
              <a:solidFill>
                <a:srgbClr val="7F7F7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89B0D9B-E5E7-47F2-AED0-0EF7060275DD}"/>
              </a:ext>
            </a:extLst>
          </p:cNvPr>
          <p:cNvSpPr/>
          <p:nvPr userDrawn="1"/>
        </p:nvSpPr>
        <p:spPr>
          <a:xfrm>
            <a:off x="-50297" y="6583073"/>
            <a:ext cx="12238220" cy="223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50" i="1" dirty="0"/>
              <a:t>Following the wildfires in 2017 and 2018, some of the changes included in this presentation are contemplated as additional precautionary measures intended to further reduce future wildfire risk. </a:t>
            </a:r>
          </a:p>
        </p:txBody>
      </p:sp>
    </p:spTree>
    <p:extLst>
      <p:ext uri="{BB962C8B-B14F-4D97-AF65-F5344CB8AC3E}">
        <p14:creationId xmlns:p14="http://schemas.microsoft.com/office/powerpoint/2010/main" val="9818813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hanges i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olorBlue_bar_top-12.jpg">
            <a:extLst>
              <a:ext uri="{FF2B5EF4-FFF2-40B4-BE49-F238E27FC236}">
                <a16:creationId xmlns:a16="http://schemas.microsoft.com/office/drawing/2014/main" id="{BED64504-E059-429F-A918-45CC79DAB7A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3">
            <a:extLst>
              <a:ext uri="{FF2B5EF4-FFF2-40B4-BE49-F238E27FC236}">
                <a16:creationId xmlns:a16="http://schemas.microsoft.com/office/drawing/2014/main" id="{7BB1FE2B-9462-44C9-BB87-4E9FBF795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2349" y="286196"/>
            <a:ext cx="10594851" cy="623887"/>
          </a:xfrm>
          <a:prstGeom prst="rect">
            <a:avLst/>
          </a:prstGeom>
        </p:spPr>
        <p:txBody>
          <a:bodyPr anchor="ctr"/>
          <a:lstStyle>
            <a:lvl1pPr algn="l"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6A267BA-1D78-4E08-ACB4-0FE749F155FB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1136842" y="6492876"/>
            <a:ext cx="1500716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fld id="{FD7B720C-F98A-44EF-809C-B225C8B671C0}" type="slidenum">
              <a:rPr lang="en-US" altLang="en-US" sz="900" smtClean="0">
                <a:solidFill>
                  <a:srgbClr val="7F7F7F"/>
                </a:solidFill>
                <a:latin typeface="Arial" pitchFamily="34" charset="0"/>
                <a:cs typeface="Arial" pitchFamily="34" charset="0"/>
              </a:rPr>
              <a:pPr algn="ctr" eaLnBrk="1" hangingPunct="1"/>
              <a:t>‹#›</a:t>
            </a:fld>
            <a:endParaRPr lang="en-US" altLang="en-US" sz="900" dirty="0">
              <a:solidFill>
                <a:srgbClr val="7F7F7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89B0D9B-E5E7-47F2-AED0-0EF7060275DD}"/>
              </a:ext>
            </a:extLst>
          </p:cNvPr>
          <p:cNvSpPr/>
          <p:nvPr userDrawn="1"/>
        </p:nvSpPr>
        <p:spPr>
          <a:xfrm>
            <a:off x="-50297" y="6583072"/>
            <a:ext cx="1219200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i="1" dirty="0"/>
              <a:t>Following the wildfires in 2017, some of the changes included in this slide are contemplated as additional precautionary measures intended to further reduce future wildfire risk. </a:t>
            </a:r>
          </a:p>
        </p:txBody>
      </p:sp>
    </p:spTree>
    <p:extLst>
      <p:ext uri="{BB962C8B-B14F-4D97-AF65-F5344CB8AC3E}">
        <p14:creationId xmlns:p14="http://schemas.microsoft.com/office/powerpoint/2010/main" val="39272659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SP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olorBlue_bar_top-12.jpg">
            <a:extLst>
              <a:ext uri="{FF2B5EF4-FFF2-40B4-BE49-F238E27FC236}">
                <a16:creationId xmlns:a16="http://schemas.microsoft.com/office/drawing/2014/main" id="{BED64504-E059-429F-A918-45CC79DAB7A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3">
            <a:extLst>
              <a:ext uri="{FF2B5EF4-FFF2-40B4-BE49-F238E27FC236}">
                <a16:creationId xmlns:a16="http://schemas.microsoft.com/office/drawing/2014/main" id="{7BB1FE2B-9462-44C9-BB87-4E9FBF795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2349" y="286196"/>
            <a:ext cx="10594851" cy="623887"/>
          </a:xfrm>
          <a:prstGeom prst="rect">
            <a:avLst/>
          </a:prstGeom>
        </p:spPr>
        <p:txBody>
          <a:bodyPr anchor="ctr"/>
          <a:lstStyle>
            <a:lvl1pPr algn="l"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6A267BA-1D78-4E08-ACB4-0FE749F155FB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0762759" y="6571516"/>
            <a:ext cx="1500716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fld id="{FD7B720C-F98A-44EF-809C-B225C8B671C0}" type="slidenum">
              <a:rPr lang="en-US" altLang="en-US" sz="900" smtClean="0">
                <a:solidFill>
                  <a:srgbClr val="7F7F7F"/>
                </a:solidFill>
                <a:latin typeface="Arial" pitchFamily="34" charset="0"/>
                <a:cs typeface="Arial" pitchFamily="34" charset="0"/>
              </a:rPr>
              <a:pPr algn="ctr" eaLnBrk="1" hangingPunct="1"/>
              <a:t>‹#›</a:t>
            </a:fld>
            <a:endParaRPr lang="en-US" altLang="en-US" sz="900" dirty="0">
              <a:solidFill>
                <a:srgbClr val="7F7F7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89B0D9B-E5E7-47F2-AED0-0EF7060275DD}"/>
              </a:ext>
            </a:extLst>
          </p:cNvPr>
          <p:cNvSpPr/>
          <p:nvPr userDrawn="1"/>
        </p:nvSpPr>
        <p:spPr>
          <a:xfrm>
            <a:off x="-50297" y="6583072"/>
            <a:ext cx="1223822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i="1" dirty="0"/>
              <a:t>Following the wildfires in 2017, some of the changes included in this slide are contemplated as additional precautionary measures intended to further reduce future wildfire risk. </a:t>
            </a:r>
          </a:p>
        </p:txBody>
      </p:sp>
    </p:spTree>
    <p:extLst>
      <p:ext uri="{BB962C8B-B14F-4D97-AF65-F5344CB8AC3E}">
        <p14:creationId xmlns:p14="http://schemas.microsoft.com/office/powerpoint/2010/main" val="33899307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SPS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olorBlue_bar_top-12.jpg">
            <a:extLst>
              <a:ext uri="{FF2B5EF4-FFF2-40B4-BE49-F238E27FC236}">
                <a16:creationId xmlns:a16="http://schemas.microsoft.com/office/drawing/2014/main" id="{BED64504-E059-429F-A918-45CC79DAB7A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3">
            <a:extLst>
              <a:ext uri="{FF2B5EF4-FFF2-40B4-BE49-F238E27FC236}">
                <a16:creationId xmlns:a16="http://schemas.microsoft.com/office/drawing/2014/main" id="{7BB1FE2B-9462-44C9-BB87-4E9FBF795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2349" y="286196"/>
            <a:ext cx="10594851" cy="623887"/>
          </a:xfrm>
          <a:prstGeom prst="rect">
            <a:avLst/>
          </a:prstGeom>
        </p:spPr>
        <p:txBody>
          <a:bodyPr anchor="ctr"/>
          <a:lstStyle>
            <a:lvl1pPr algn="l"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6A267BA-1D78-4E08-ACB4-0FE749F155FB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0762759" y="6571516"/>
            <a:ext cx="1500716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fld id="{FD7B720C-F98A-44EF-809C-B225C8B671C0}" type="slidenum">
              <a:rPr lang="en-US" altLang="en-US" sz="900" smtClean="0">
                <a:solidFill>
                  <a:srgbClr val="7F7F7F"/>
                </a:solidFill>
                <a:latin typeface="Arial" pitchFamily="34" charset="0"/>
                <a:cs typeface="Arial" pitchFamily="34" charset="0"/>
              </a:rPr>
              <a:pPr algn="ctr" eaLnBrk="1" hangingPunct="1"/>
              <a:t>‹#›</a:t>
            </a:fld>
            <a:endParaRPr lang="en-US" altLang="en-US" sz="900" dirty="0">
              <a:solidFill>
                <a:srgbClr val="7F7F7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89B0D9B-E5E7-47F2-AED0-0EF7060275DD}"/>
              </a:ext>
            </a:extLst>
          </p:cNvPr>
          <p:cNvSpPr/>
          <p:nvPr userDrawn="1"/>
        </p:nvSpPr>
        <p:spPr>
          <a:xfrm>
            <a:off x="-50297" y="6583072"/>
            <a:ext cx="1223822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i="1" dirty="0"/>
              <a:t>Following the wildfires in 2017, some of the changes included in this slide are contemplated as additional precautionary measures intended to further reduce future wildfire risk. </a:t>
            </a:r>
          </a:p>
        </p:txBody>
      </p:sp>
    </p:spTree>
    <p:extLst>
      <p:ext uri="{BB962C8B-B14F-4D97-AF65-F5344CB8AC3E}">
        <p14:creationId xmlns:p14="http://schemas.microsoft.com/office/powerpoint/2010/main" val="32402679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 Pillar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olorBlue_bar_top-12.jpg">
            <a:extLst>
              <a:ext uri="{FF2B5EF4-FFF2-40B4-BE49-F238E27FC236}">
                <a16:creationId xmlns:a16="http://schemas.microsoft.com/office/drawing/2014/main" id="{BED64504-E059-429F-A918-45CC79DAB7A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3">
            <a:extLst>
              <a:ext uri="{FF2B5EF4-FFF2-40B4-BE49-F238E27FC236}">
                <a16:creationId xmlns:a16="http://schemas.microsoft.com/office/drawing/2014/main" id="{7BB1FE2B-9462-44C9-BB87-4E9FBF795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2349" y="286196"/>
            <a:ext cx="10594851" cy="623887"/>
          </a:xfrm>
          <a:prstGeom prst="rect">
            <a:avLst/>
          </a:prstGeom>
        </p:spPr>
        <p:txBody>
          <a:bodyPr anchor="ctr"/>
          <a:lstStyle>
            <a:lvl1pPr algn="l"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6A267BA-1D78-4E08-ACB4-0FE749F155FB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1136842" y="6492876"/>
            <a:ext cx="1500716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fld id="{FD7B720C-F98A-44EF-809C-B225C8B671C0}" type="slidenum">
              <a:rPr lang="en-US" altLang="en-US" sz="900" smtClean="0">
                <a:solidFill>
                  <a:srgbClr val="7F7F7F"/>
                </a:solidFill>
                <a:latin typeface="Arial" pitchFamily="34" charset="0"/>
                <a:cs typeface="Arial" pitchFamily="34" charset="0"/>
              </a:rPr>
              <a:pPr algn="ctr" eaLnBrk="1" hangingPunct="1"/>
              <a:t>‹#›</a:t>
            </a:fld>
            <a:endParaRPr lang="en-US" altLang="en-US" sz="900" dirty="0">
              <a:solidFill>
                <a:srgbClr val="7F7F7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89B0D9B-E5E7-47F2-AED0-0EF7060275DD}"/>
              </a:ext>
            </a:extLst>
          </p:cNvPr>
          <p:cNvSpPr/>
          <p:nvPr userDrawn="1"/>
        </p:nvSpPr>
        <p:spPr>
          <a:xfrm>
            <a:off x="-50297" y="6583072"/>
            <a:ext cx="1219200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i="1" dirty="0"/>
              <a:t>Following the wildfires in 2017 and 2018, some of the changes included in this slide are contemplated as additional precautionary measures intended to further reduce future wildfire risk. </a:t>
            </a:r>
          </a:p>
        </p:txBody>
      </p:sp>
    </p:spTree>
    <p:extLst>
      <p:ext uri="{BB962C8B-B14F-4D97-AF65-F5344CB8AC3E}">
        <p14:creationId xmlns:p14="http://schemas.microsoft.com/office/powerpoint/2010/main" val="39024948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SIP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olorBlue_bar_top-12.jpg">
            <a:extLst>
              <a:ext uri="{FF2B5EF4-FFF2-40B4-BE49-F238E27FC236}">
                <a16:creationId xmlns:a16="http://schemas.microsoft.com/office/drawing/2014/main" id="{BED64504-E059-429F-A918-45CC79DAB7A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3">
            <a:extLst>
              <a:ext uri="{FF2B5EF4-FFF2-40B4-BE49-F238E27FC236}">
                <a16:creationId xmlns:a16="http://schemas.microsoft.com/office/drawing/2014/main" id="{7BB1FE2B-9462-44C9-BB87-4E9FBF795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2349" y="286196"/>
            <a:ext cx="10594851" cy="623887"/>
          </a:xfrm>
          <a:prstGeom prst="rect">
            <a:avLst/>
          </a:prstGeom>
        </p:spPr>
        <p:txBody>
          <a:bodyPr anchor="ctr"/>
          <a:lstStyle>
            <a:lvl1pPr algn="l"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89B0D9B-E5E7-47F2-AED0-0EF7060275DD}"/>
              </a:ext>
            </a:extLst>
          </p:cNvPr>
          <p:cNvSpPr/>
          <p:nvPr userDrawn="1"/>
        </p:nvSpPr>
        <p:spPr>
          <a:xfrm>
            <a:off x="11659" y="6571806"/>
            <a:ext cx="12238220" cy="223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50" i="1" dirty="0"/>
              <a:t>Some of the measures included in this presentation are contemplated as additional precautionary measures intended to further reduce the risk of future wildfire threats following the 2018 Camp wildfire.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8C2A7D2-7451-4F81-B3A7-69638DF007BF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1136842" y="6377686"/>
            <a:ext cx="1500716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fld id="{FD7B720C-F98A-44EF-809C-B225C8B671C0}" type="slidenum">
              <a:rPr lang="en-US" altLang="en-US" sz="900" smtClean="0">
                <a:solidFill>
                  <a:srgbClr val="7F7F7F"/>
                </a:solidFill>
                <a:latin typeface="Arial" pitchFamily="34" charset="0"/>
                <a:cs typeface="Arial" pitchFamily="34" charset="0"/>
              </a:rPr>
              <a:pPr algn="ctr" eaLnBrk="1" hangingPunct="1"/>
              <a:t>‹#›</a:t>
            </a:fld>
            <a:endParaRPr lang="en-US" altLang="en-US" sz="900" dirty="0">
              <a:solidFill>
                <a:srgbClr val="7F7F7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itle 3">
            <a:extLst>
              <a:ext uri="{FF2B5EF4-FFF2-40B4-BE49-F238E27FC236}">
                <a16:creationId xmlns:a16="http://schemas.microsoft.com/office/drawing/2014/main" id="{A5CC6DE9-6A01-4BD4-99A1-45EBBA7F7C0F}"/>
              </a:ext>
            </a:extLst>
          </p:cNvPr>
          <p:cNvSpPr txBox="1">
            <a:spLocks/>
          </p:cNvSpPr>
          <p:nvPr userDrawn="1"/>
        </p:nvSpPr>
        <p:spPr>
          <a:xfrm>
            <a:off x="7213600" y="-122808"/>
            <a:ext cx="4978400" cy="623887"/>
          </a:xfrm>
          <a:prstGeom prst="rect">
            <a:avLst/>
          </a:prstGeom>
        </p:spPr>
        <p:txBody>
          <a:bodyPr anchor="ctr"/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bg1"/>
                </a:solidFill>
                <a:latin typeface="+mj-lt"/>
                <a:ea typeface="MS PGothic" pitchFamily="34" charset="-128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r"/>
            <a:r>
              <a:rPr lang="en-US" sz="1800" b="0" dirty="0"/>
              <a:t>DRAFT FOR DISCUSSION</a:t>
            </a:r>
          </a:p>
        </p:txBody>
      </p:sp>
    </p:spTree>
    <p:extLst>
      <p:ext uri="{BB962C8B-B14F-4D97-AF65-F5344CB8AC3E}">
        <p14:creationId xmlns:p14="http://schemas.microsoft.com/office/powerpoint/2010/main" val="18852730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I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A51156D6-9209-4E47-8D19-DF768BD7BF22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1176001" y="6434629"/>
            <a:ext cx="1500716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fld id="{FD7B720C-F98A-44EF-809C-B225C8B671C0}" type="slidenum">
              <a:rPr lang="en-US" altLang="en-US" sz="900" smtClean="0">
                <a:solidFill>
                  <a:srgbClr val="7F7F7F"/>
                </a:solidFill>
                <a:latin typeface="Arial" pitchFamily="34" charset="0"/>
                <a:cs typeface="Arial" pitchFamily="34" charset="0"/>
              </a:rPr>
              <a:pPr algn="ctr" eaLnBrk="1" hangingPunct="1"/>
              <a:t>‹#›</a:t>
            </a:fld>
            <a:endParaRPr lang="en-US" altLang="en-US" sz="900" dirty="0">
              <a:solidFill>
                <a:srgbClr val="7F7F7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D34BDA9-478B-4BFC-A3BB-E6F137D77DCC}"/>
              </a:ext>
            </a:extLst>
          </p:cNvPr>
          <p:cNvSpPr/>
          <p:nvPr userDrawn="1"/>
        </p:nvSpPr>
        <p:spPr>
          <a:xfrm>
            <a:off x="0" y="0"/>
            <a:ext cx="12192000" cy="698740"/>
          </a:xfrm>
          <a:prstGeom prst="rect">
            <a:avLst/>
          </a:prstGeom>
          <a:solidFill>
            <a:srgbClr val="176C7D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AC8F13CC-21F1-4D72-B4B0-BF96BCC9F1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161" y="59261"/>
            <a:ext cx="10594851" cy="623887"/>
          </a:xfrm>
          <a:prstGeom prst="rect">
            <a:avLst/>
          </a:prstGeom>
        </p:spPr>
        <p:txBody>
          <a:bodyPr anchor="ctr"/>
          <a:lstStyle>
            <a:lvl1pPr algn="l"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1359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319C7-2FC9-854C-B25C-94CE8A347EB5}" type="datetimeFigureOut">
              <a:rPr lang="en-US" smtClean="0"/>
              <a:t>4/16/2021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DB290-D9DB-A94D-9F7D-199A3E24D6C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36813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lorBlue_bar_top-12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615044" y="132138"/>
            <a:ext cx="9753600" cy="623887"/>
          </a:xfrm>
          <a:prstGeom prst="rect">
            <a:avLst/>
          </a:prstGeom>
        </p:spPr>
        <p:txBody>
          <a:bodyPr anchor="ctr"/>
          <a:lstStyle>
            <a:lvl1pPr algn="l"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211267" y="1828249"/>
            <a:ext cx="9753600" cy="1496828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aseline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solidFill>
                  <a:srgbClr val="000000"/>
                </a:solidFill>
              </a:defRPr>
            </a:lvl2pPr>
            <a:lvl3pPr>
              <a:defRPr sz="1800">
                <a:solidFill>
                  <a:srgbClr val="000000"/>
                </a:solidFill>
              </a:defRPr>
            </a:lvl3pPr>
            <a:lvl4pPr>
              <a:defRPr sz="1800">
                <a:solidFill>
                  <a:srgbClr val="000000"/>
                </a:solidFill>
              </a:defRPr>
            </a:lvl4pPr>
            <a:lvl5pPr>
              <a:defRPr sz="1800"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6" name="Text Placeholder 14"/>
          <p:cNvSpPr>
            <a:spLocks noGrp="1"/>
          </p:cNvSpPr>
          <p:nvPr>
            <p:ph type="body" sz="quarter" idx="11"/>
          </p:nvPr>
        </p:nvSpPr>
        <p:spPr>
          <a:xfrm>
            <a:off x="1211267" y="1279024"/>
            <a:ext cx="9753600" cy="4572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0"/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A51156D6-9209-4E47-8D19-DF768BD7BF22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0871201" y="6543300"/>
            <a:ext cx="1500716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fld id="{FD7B720C-F98A-44EF-809C-B225C8B671C0}" type="slidenum">
              <a:rPr lang="en-US" altLang="en-US" sz="900" smtClean="0">
                <a:solidFill>
                  <a:srgbClr val="7F7F7F"/>
                </a:solidFill>
                <a:latin typeface="Arial" pitchFamily="34" charset="0"/>
                <a:cs typeface="Arial" pitchFamily="34" charset="0"/>
              </a:rPr>
              <a:pPr algn="ctr" eaLnBrk="1" hangingPunct="1"/>
              <a:t>‹#›</a:t>
            </a:fld>
            <a:endParaRPr lang="en-US" altLang="en-US" sz="900" dirty="0">
              <a:solidFill>
                <a:srgbClr val="7F7F7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C6BECFC-DBC9-486C-8EE4-34A2C1BA0B26}"/>
              </a:ext>
            </a:extLst>
          </p:cNvPr>
          <p:cNvSpPr/>
          <p:nvPr userDrawn="1"/>
        </p:nvSpPr>
        <p:spPr>
          <a:xfrm>
            <a:off x="-46221" y="6571516"/>
            <a:ext cx="1294942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i="1" dirty="0"/>
              <a:t>After the 2017 wildfires, some changes are additional precautionary measures to further address wildfire risk.</a:t>
            </a:r>
          </a:p>
        </p:txBody>
      </p:sp>
    </p:spTree>
    <p:extLst>
      <p:ext uri="{BB962C8B-B14F-4D97-AF65-F5344CB8AC3E}">
        <p14:creationId xmlns:p14="http://schemas.microsoft.com/office/powerpoint/2010/main" val="220667630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1600">
                <a:latin typeface="Calibri" pitchFamily="34" charset="0"/>
                <a:cs typeface="Calibri" pitchFamily="34" charset="0"/>
              </a:defRPr>
            </a:lvl1pPr>
            <a:lvl2pPr>
              <a:defRPr sz="1600">
                <a:latin typeface="Calibri" pitchFamily="34" charset="0"/>
                <a:cs typeface="Calibri" pitchFamily="34" charset="0"/>
              </a:defRPr>
            </a:lvl2pPr>
            <a:lvl3pPr>
              <a:defRPr sz="1600">
                <a:latin typeface="Calibri" pitchFamily="34" charset="0"/>
                <a:cs typeface="Calibri" pitchFamily="34" charset="0"/>
              </a:defRPr>
            </a:lvl3pPr>
            <a:lvl4pPr>
              <a:defRPr sz="1600">
                <a:latin typeface="Calibri" pitchFamily="34" charset="0"/>
                <a:cs typeface="Calibri" pitchFamily="34" charset="0"/>
              </a:defRPr>
            </a:lvl4pPr>
            <a:lvl5pPr>
              <a:defRPr sz="1600">
                <a:latin typeface="Calibri" pitchFamily="34" charset="0"/>
                <a:cs typeface="Calibri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6240232D-A5A1-406A-87D0-80D4840C8B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/>
            <a:r>
              <a:rPr lang="en-US" alt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5655156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I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D34BDA9-478B-4BFC-A3BB-E6F137D77DCC}"/>
              </a:ext>
            </a:extLst>
          </p:cNvPr>
          <p:cNvSpPr/>
          <p:nvPr userDrawn="1"/>
        </p:nvSpPr>
        <p:spPr>
          <a:xfrm>
            <a:off x="0" y="0"/>
            <a:ext cx="12192000" cy="698740"/>
          </a:xfrm>
          <a:prstGeom prst="rect">
            <a:avLst/>
          </a:prstGeom>
          <a:solidFill>
            <a:srgbClr val="176C7D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AC8F13CC-21F1-4D72-B4B0-BF96BCC9F1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161" y="59261"/>
            <a:ext cx="10594851" cy="623887"/>
          </a:xfrm>
          <a:prstGeom prst="rect">
            <a:avLst/>
          </a:prstGeom>
        </p:spPr>
        <p:txBody>
          <a:bodyPr anchor="ctr"/>
          <a:lstStyle>
            <a:lvl1pPr algn="l"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57710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21.xml"/><Relationship Id="rId2" Type="http://schemas.openxmlformats.org/officeDocument/2006/relationships/slideLayout" Target="../slideLayouts/slideLayout6.xml"/><Relationship Id="rId16" Type="http://schemas.openxmlformats.org/officeDocument/2006/relationships/slideLayout" Target="../slideLayouts/slideLayout20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14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9767FAAB-4BF4-4AD5-B6E5-C45389BB99D8}" type="datetime1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Presenter(s):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334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2" r:id="rId1"/>
    <p:sldLayoutId id="2147483923" r:id="rId2"/>
    <p:sldLayoutId id="2147483924" r:id="rId3"/>
    <p:sldLayoutId id="2147483925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9144000" y="617220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579D4-F43A-4EBB-97ED-C0EB0C9FBA7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6054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7" r:id="rId1"/>
    <p:sldLayoutId id="2147483928" r:id="rId2"/>
    <p:sldLayoutId id="2147483929" r:id="rId3"/>
    <p:sldLayoutId id="2147483930" r:id="rId4"/>
    <p:sldLayoutId id="2147483931" r:id="rId5"/>
    <p:sldLayoutId id="2147483932" r:id="rId6"/>
    <p:sldLayoutId id="2147483933" r:id="rId7"/>
    <p:sldLayoutId id="2147483934" r:id="rId8"/>
    <p:sldLayoutId id="2147483935" r:id="rId9"/>
    <p:sldLayoutId id="2147483936" r:id="rId10"/>
    <p:sldLayoutId id="2147483937" r:id="rId11"/>
    <p:sldLayoutId id="2147483938" r:id="rId12"/>
    <p:sldLayoutId id="2147483939" r:id="rId13"/>
    <p:sldLayoutId id="2147483940" r:id="rId14"/>
    <p:sldLayoutId id="2147483941" r:id="rId15"/>
    <p:sldLayoutId id="2147483942" r:id="rId16"/>
    <p:sldLayoutId id="2147483943" r:id="rId17"/>
    <p:sldLayoutId id="2147483944" r:id="rId18"/>
  </p:sldLayoutIdLst>
  <p:hf sldNum="0" hd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itchFamily="34" charset="-128"/>
          <a:cs typeface="ＭＳ Ｐゴシック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MS PGothic" pitchFamily="34" charset="-128"/>
          <a:cs typeface="ＭＳ Ｐゴシック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0B998A84-8899-4676-B653-DE671B76631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A1D2E9C8-7871-4F42-A37F-98E8B49DBE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157288"/>
            <a:ext cx="109728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651BE22-F705-40F4-81D9-90D80AC26968}"/>
              </a:ext>
            </a:extLst>
          </p:cNvPr>
          <p:cNvSpPr txBox="1">
            <a:spLocks/>
          </p:cNvSpPr>
          <p:nvPr/>
        </p:nvSpPr>
        <p:spPr bwMode="auto">
          <a:xfrm>
            <a:off x="11207751" y="6650038"/>
            <a:ext cx="759883" cy="227012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700" kern="1200">
                <a:solidFill>
                  <a:srgbClr val="7F7F7F"/>
                </a:solidFill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FFD20E65-0B6A-490F-B9F0-526AFB150922}" type="slidenum">
              <a:rPr lang="en-US" altLang="en-US" sz="600" smtClean="0"/>
              <a:pPr>
                <a:defRPr/>
              </a:pPr>
              <a:t>‹#›</a:t>
            </a:fld>
            <a:endParaRPr lang="en-US" altLang="en-US" sz="600" dirty="0"/>
          </a:p>
        </p:txBody>
      </p:sp>
      <p:sp>
        <p:nvSpPr>
          <p:cNvPr id="7" name="Footer Placeholder 1">
            <a:extLst>
              <a:ext uri="{FF2B5EF4-FFF2-40B4-BE49-F238E27FC236}">
                <a16:creationId xmlns:a16="http://schemas.microsoft.com/office/drawing/2014/main" id="{533B1F4E-6626-4936-9DAA-C0CCB7E5D2DA}"/>
              </a:ext>
            </a:extLst>
          </p:cNvPr>
          <p:cNvSpPr txBox="1">
            <a:spLocks/>
          </p:cNvSpPr>
          <p:nvPr/>
        </p:nvSpPr>
        <p:spPr>
          <a:xfrm>
            <a:off x="150285" y="6619876"/>
            <a:ext cx="842433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D215CA09-DA6D-4402-A013-0DD738110E85}" type="datetime1">
              <a:rPr lang="en-US" altLang="en-US" sz="700" smtClean="0"/>
              <a:pPr>
                <a:defRPr/>
              </a:pPr>
              <a:t>4/16/2021</a:t>
            </a:fld>
            <a:endParaRPr lang="en-US" sz="700" dirty="0"/>
          </a:p>
        </p:txBody>
      </p:sp>
    </p:spTree>
    <p:extLst>
      <p:ext uri="{BB962C8B-B14F-4D97-AF65-F5344CB8AC3E}">
        <p14:creationId xmlns:p14="http://schemas.microsoft.com/office/powerpoint/2010/main" val="2062812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6" r:id="rId1"/>
    <p:sldLayoutId id="2147483947" r:id="rId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altLang="en-US" sz="2800" dirty="0">
          <a:solidFill>
            <a:srgbClr val="404040"/>
          </a:solidFill>
          <a:latin typeface="Tahoma" pitchFamily="34" charset="0"/>
          <a:ea typeface="Tahoma" charset="0"/>
          <a:cs typeface="Tahoma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404040"/>
          </a:solidFill>
          <a:latin typeface="Tahoma" pitchFamily="34" charset="0"/>
          <a:ea typeface="Tahoma" charset="0"/>
          <a:cs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404040"/>
          </a:solidFill>
          <a:latin typeface="Tahoma" pitchFamily="34" charset="0"/>
          <a:ea typeface="Tahoma" charset="0"/>
          <a:cs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404040"/>
          </a:solidFill>
          <a:latin typeface="Tahoma" pitchFamily="34" charset="0"/>
          <a:ea typeface="Tahoma" charset="0"/>
          <a:cs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404040"/>
          </a:solidFill>
          <a:latin typeface="Tahoma" pitchFamily="34" charset="0"/>
          <a:ea typeface="Tahoma" charset="0"/>
          <a:cs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rgbClr val="404040"/>
          </a:solidFill>
          <a:latin typeface="Tahoma" pitchFamily="34" charset="0"/>
          <a:ea typeface="Tahoma" charset="0"/>
          <a:cs typeface="Tahoma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404040"/>
          </a:solidFill>
          <a:latin typeface="Tahoma" pitchFamily="34" charset="0"/>
          <a:ea typeface="ＭＳ Ｐゴシック" panose="020B0600070205080204" pitchFamily="34" charset="-128"/>
          <a:cs typeface="Tahoma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404040"/>
          </a:solidFill>
          <a:latin typeface="Tahoma" pitchFamily="34" charset="0"/>
          <a:ea typeface="ＭＳ Ｐゴシック" panose="020B0600070205080204" pitchFamily="34" charset="-128"/>
          <a:cs typeface="Tahoma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404040"/>
          </a:solidFill>
          <a:latin typeface="Tahoma" pitchFamily="34" charset="0"/>
          <a:ea typeface="ＭＳ Ｐゴシック" panose="020B0600070205080204" pitchFamily="34" charset="-128"/>
          <a:cs typeface="Tahoma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404040"/>
          </a:solidFill>
          <a:latin typeface="Tahoma" pitchFamily="34" charset="0"/>
          <a:ea typeface="ＭＳ Ｐゴシック" panose="020B0600070205080204" pitchFamily="34" charset="-128"/>
          <a:cs typeface="Tahoma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10" Type="http://schemas.openxmlformats.org/officeDocument/2006/relationships/image" Target="../media/image20.svg"/><Relationship Id="rId4" Type="http://schemas.openxmlformats.org/officeDocument/2006/relationships/image" Target="../media/image14.svg"/><Relationship Id="rId9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4.png"/><Relationship Id="rId11" Type="http://schemas.openxmlformats.org/officeDocument/2006/relationships/image" Target="../media/image29.svg"/><Relationship Id="rId5" Type="http://schemas.openxmlformats.org/officeDocument/2006/relationships/image" Target="../media/image23.sv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sv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1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1.sv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1.sv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wildfireoutreach@sce.com" TargetMode="External"/><Relationship Id="rId2" Type="http://schemas.openxmlformats.org/officeDocument/2006/relationships/hyperlink" Target="mailto:DKyd@sdge.com" TargetMode="External"/><Relationship Id="rId1" Type="http://schemas.openxmlformats.org/officeDocument/2006/relationships/slideLayout" Target="../slideLayouts/slideLayout24.xml"/><Relationship Id="rId4" Type="http://schemas.openxmlformats.org/officeDocument/2006/relationships/hyperlink" Target="mailto:wildfiresafety@pge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374F019C-F8FC-4A28-89D3-B7D659E47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60966"/>
            <a:ext cx="10515600" cy="5102267"/>
          </a:xfrm>
        </p:spPr>
        <p:txBody>
          <a:bodyPr anchor="t">
            <a:normAutofit/>
          </a:bodyPr>
          <a:lstStyle/>
          <a:p>
            <a:pPr algn="ctr">
              <a:defRPr/>
            </a:pPr>
            <a:r>
              <a:rPr lang="en-US" sz="67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ITEM 3</a:t>
            </a:r>
            <a:br>
              <a:rPr lang="en-US" sz="9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dirty="0"/>
              <a:t>Joint presentation by Pacific Gas &amp; Electric, Southern California Edison, and San Diego Gas &amp; Electric on Public Safety Power Shutoffs </a:t>
            </a:r>
            <a:br>
              <a:rPr lang="en-US" sz="9600" dirty="0"/>
            </a:br>
            <a:br>
              <a:rPr lang="en-US" sz="4000" dirty="0"/>
            </a:br>
            <a:br>
              <a:rPr lang="en-US" dirty="0"/>
            </a:br>
            <a:endParaRPr lang="en-US" dirty="0"/>
          </a:p>
        </p:txBody>
      </p:sp>
      <p:pic>
        <p:nvPicPr>
          <p:cNvPr id="7" name="Picture 6" descr="CPUC Logo">
            <a:extLst>
              <a:ext uri="{FF2B5EF4-FFF2-40B4-BE49-F238E27FC236}">
                <a16:creationId xmlns:a16="http://schemas.microsoft.com/office/drawing/2014/main" id="{DBB8BBC0-8D7D-9B40-A4D1-C78680341CA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269" y="314765"/>
            <a:ext cx="808103" cy="822427"/>
          </a:xfrm>
          <a:prstGeom prst="rect">
            <a:avLst/>
          </a:prstGeom>
        </p:spPr>
      </p:pic>
      <p:pic>
        <p:nvPicPr>
          <p:cNvPr id="3" name="Picture 2" descr="CEC Logo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284" y="314764"/>
            <a:ext cx="935758" cy="82242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5C4985-ACD0-2B4C-8981-36243250F268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11378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group of clouds in the sky&#10;&#10;Description generated with very high confidence">
            <a:extLst>
              <a:ext uri="{FF2B5EF4-FFF2-40B4-BE49-F238E27FC236}">
                <a16:creationId xmlns:a16="http://schemas.microsoft.com/office/drawing/2014/main" id="{6A71B51F-C101-474F-915D-1B3DCBB02E7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87" t="15260" r="10453" b="1229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7" name="Title 2">
            <a:extLst>
              <a:ext uri="{FF2B5EF4-FFF2-40B4-BE49-F238E27FC236}">
                <a16:creationId xmlns:a16="http://schemas.microsoft.com/office/drawing/2014/main" id="{00462468-DEF9-4441-9D22-47A02F8DC2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3300" y="914400"/>
            <a:ext cx="7484036" cy="2133600"/>
          </a:xfrm>
          <a:solidFill>
            <a:srgbClr val="176B83"/>
          </a:solidFill>
        </p:spPr>
        <p:txBody>
          <a:bodyPr/>
          <a:lstStyle/>
          <a:p>
            <a:r>
              <a:rPr lang="en-US" dirty="0"/>
              <a:t>Public Safety Power Shutoff (PSPS) </a:t>
            </a:r>
            <a:br>
              <a:rPr lang="en-US" dirty="0"/>
            </a:br>
            <a:r>
              <a:rPr lang="en-US" dirty="0"/>
              <a:t>Joint IOU Overview</a:t>
            </a:r>
            <a:br>
              <a:rPr lang="en-US" sz="1800" dirty="0"/>
            </a:br>
            <a:br>
              <a:rPr lang="en-US" dirty="0"/>
            </a:br>
            <a:r>
              <a:rPr lang="en-US" sz="1400" dirty="0"/>
              <a:t>April 16, 2021</a:t>
            </a:r>
            <a:endParaRPr lang="en-US" sz="1200" dirty="0"/>
          </a:p>
        </p:txBody>
      </p:sp>
      <p:pic>
        <p:nvPicPr>
          <p:cNvPr id="4" name="Picture 3" descr="Public Safety Power Shutoff Logo">
            <a:extLst>
              <a:ext uri="{FF2B5EF4-FFF2-40B4-BE49-F238E27FC236}">
                <a16:creationId xmlns:a16="http://schemas.microsoft.com/office/drawing/2014/main" id="{C6F4F59E-C121-44C2-8A7F-9EFECFC37E4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928" y="457200"/>
            <a:ext cx="1390214" cy="1296762"/>
          </a:xfrm>
          <a:prstGeom prst="rect">
            <a:avLst/>
          </a:prstGeom>
        </p:spPr>
      </p:pic>
      <p:sp>
        <p:nvSpPr>
          <p:cNvPr id="8" name="Title 2">
            <a:extLst>
              <a:ext uri="{FF2B5EF4-FFF2-40B4-BE49-F238E27FC236}">
                <a16:creationId xmlns:a16="http://schemas.microsoft.com/office/drawing/2014/main" id="{ED1CEDBB-FD17-4AD7-86B6-D0ED21563BC1}"/>
              </a:ext>
            </a:extLst>
          </p:cNvPr>
          <p:cNvSpPr txBox="1">
            <a:spLocks/>
          </p:cNvSpPr>
          <p:nvPr/>
        </p:nvSpPr>
        <p:spPr>
          <a:xfrm>
            <a:off x="301052" y="4800600"/>
            <a:ext cx="5791200" cy="1905000"/>
          </a:xfrm>
          <a:prstGeom prst="rect">
            <a:avLst/>
          </a:prstGeom>
          <a:solidFill>
            <a:srgbClr val="176B83"/>
          </a:solidFill>
        </p:spPr>
        <p:txBody>
          <a:bodyPr anchor="ctr"/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bg1"/>
                </a:solidFill>
                <a:latin typeface="+mj-lt"/>
                <a:ea typeface="MS PGothic" pitchFamily="34" charset="-128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MS PGothic" pitchFamily="34" charset="-128"/>
              </a:rPr>
              <a:t>Presenters:</a:t>
            </a:r>
          </a:p>
          <a:p>
            <a:pPr marL="285750" marR="0" lvl="0" indent="-28575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MS PGothic" pitchFamily="34" charset="-128"/>
              </a:rPr>
              <a:t>Vanessa Bryan, Sr. Manager, PSPS Customer Engagement &amp; Strategy, </a:t>
            </a:r>
            <a:r>
              <a:rPr kumimoji="0" lang="en-US" sz="16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MS PGothic" pitchFamily="34" charset="-128"/>
              </a:rPr>
              <a:t>Pacific Gas &amp; Electric Company (PG&amp;E)</a:t>
            </a:r>
          </a:p>
          <a:p>
            <a:pPr marL="285750" marR="0" lvl="0" indent="-28575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MS PGothic" pitchFamily="34" charset="-128"/>
              </a:rPr>
              <a:t>Danielle Kyd, Access and Functional Needs Strategy Manager, </a:t>
            </a:r>
            <a:r>
              <a:rPr kumimoji="0" lang="en-US" sz="16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MS PGothic" pitchFamily="34" charset="-128"/>
              </a:rPr>
              <a:t>San Diego Gas &amp; Electric Company (SDG&amp;E)</a:t>
            </a:r>
          </a:p>
          <a:p>
            <a:pPr marL="285750" marR="0" lvl="0" indent="-28575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MS PGothic" pitchFamily="34" charset="-128"/>
              </a:rPr>
              <a:t>Jessica Lim, Principal Manager, Customer Programs &amp; Services, </a:t>
            </a:r>
            <a:r>
              <a:rPr kumimoji="0" lang="en-US" sz="16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MS PGothic" pitchFamily="34" charset="-128"/>
              </a:rPr>
              <a:t>Southern California Edison (SCE)</a:t>
            </a:r>
          </a:p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44358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8CAAC4-210B-4BCC-9AEA-E9AF8C00A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Meeting Purpose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50F9CD-258A-400B-A1AF-E10228550613}"/>
              </a:ext>
            </a:extLst>
          </p:cNvPr>
          <p:cNvSpPr txBox="1"/>
          <p:nvPr/>
        </p:nvSpPr>
        <p:spPr>
          <a:xfrm>
            <a:off x="1050493" y="1356394"/>
            <a:ext cx="9753600" cy="707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Clr>
                <a:srgbClr val="FFC000"/>
              </a:buClr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Provide an overview of the Public Safety Power Shutoff (PSPS) Program, our support for customers and communities and how we are working to improve in 2021.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6845C14-75A2-42B7-97AC-05CACB0103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426430" y="3704023"/>
            <a:ext cx="793284" cy="914400"/>
          </a:xfrm>
          <a:prstGeom prst="rect">
            <a:avLst/>
          </a:prstGeom>
          <a:solidFill>
            <a:srgbClr val="176B83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E15360A-96F1-41BF-95CE-F2508CEC7F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598199" y="3704881"/>
            <a:ext cx="793284" cy="914400"/>
          </a:xfrm>
          <a:prstGeom prst="rect">
            <a:avLst/>
          </a:prstGeom>
          <a:solidFill>
            <a:srgbClr val="176B83"/>
          </a:solidFill>
          <a:ln>
            <a:solidFill>
              <a:srgbClr val="176B8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DCB1C4-865F-49A0-8E2B-1F25288386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793727" y="3691394"/>
            <a:ext cx="793284" cy="914400"/>
          </a:xfrm>
          <a:prstGeom prst="rect">
            <a:avLst/>
          </a:prstGeom>
          <a:solidFill>
            <a:srgbClr val="176B83"/>
          </a:solidFill>
          <a:ln>
            <a:solidFill>
              <a:srgbClr val="176B8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A50B985-8315-4A62-B92A-526F0C345F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961805" y="3697115"/>
            <a:ext cx="793284" cy="914400"/>
          </a:xfrm>
          <a:prstGeom prst="rect">
            <a:avLst/>
          </a:prstGeom>
          <a:solidFill>
            <a:srgbClr val="176B83"/>
          </a:solidFill>
          <a:ln>
            <a:solidFill>
              <a:srgbClr val="176B8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9649AB2-62B2-4327-AFB5-76775C313BEA}"/>
              </a:ext>
            </a:extLst>
          </p:cNvPr>
          <p:cNvSpPr txBox="1"/>
          <p:nvPr/>
        </p:nvSpPr>
        <p:spPr>
          <a:xfrm>
            <a:off x="1812467" y="2839325"/>
            <a:ext cx="53731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Topics for Discussion: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6C945CA-B210-4063-A8AA-2F4F44F67C8D}"/>
              </a:ext>
            </a:extLst>
          </p:cNvPr>
          <p:cNvSpPr txBox="1"/>
          <p:nvPr/>
        </p:nvSpPr>
        <p:spPr>
          <a:xfrm>
            <a:off x="1888430" y="4328179"/>
            <a:ext cx="1869284" cy="1396127"/>
          </a:xfrm>
          <a:prstGeom prst="roundRect">
            <a:avLst/>
          </a:prstGeom>
          <a:noFill/>
          <a:ln>
            <a:solidFill>
              <a:srgbClr val="176B83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640080" bIns="36576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FFC000"/>
              </a:buClr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Roboto" panose="02000000000000000000" pitchFamily="2" charset="0"/>
                <a:cs typeface="Roboto" panose="02000000000000000000" pitchFamily="2" charset="0"/>
              </a:rPr>
              <a:t>IOU Overview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8C01D2-F16F-4B9F-9C3A-27AEDE1E6DF6}"/>
              </a:ext>
            </a:extLst>
          </p:cNvPr>
          <p:cNvSpPr txBox="1"/>
          <p:nvPr/>
        </p:nvSpPr>
        <p:spPr>
          <a:xfrm>
            <a:off x="4058009" y="4184203"/>
            <a:ext cx="1869284" cy="1668542"/>
          </a:xfrm>
          <a:prstGeom prst="roundRect">
            <a:avLst/>
          </a:prstGeom>
          <a:noFill/>
          <a:ln>
            <a:solidFill>
              <a:srgbClr val="176B83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640080" bIns="365760" anchor="ctr">
            <a:spAutoFit/>
          </a:bodyPr>
          <a:lstStyle/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FFC000"/>
              </a:buClr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Roboto" panose="02000000000000000000" pitchFamily="2" charset="0"/>
                <a:cs typeface="Roboto" panose="02000000000000000000" pitchFamily="2" charset="0"/>
              </a:rPr>
              <a:t>PSPS Overview and Context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0AC7E56-9E2B-444C-AC03-D12A1C017AD3}"/>
              </a:ext>
            </a:extLst>
          </p:cNvPr>
          <p:cNvSpPr txBox="1"/>
          <p:nvPr/>
        </p:nvSpPr>
        <p:spPr>
          <a:xfrm>
            <a:off x="6239750" y="4230514"/>
            <a:ext cx="1869284" cy="1668542"/>
          </a:xfrm>
          <a:prstGeom prst="roundRect">
            <a:avLst/>
          </a:prstGeom>
          <a:noFill/>
          <a:ln>
            <a:solidFill>
              <a:srgbClr val="176B83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640080" bIns="36576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FFC000"/>
              </a:buClr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Roboto" panose="02000000000000000000" pitchFamily="2" charset="0"/>
                <a:cs typeface="Roboto" panose="02000000000000000000" pitchFamily="2" charset="0"/>
              </a:rPr>
              <a:t>2020 Recap and Lessons Learned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FC205FB-F54B-4162-9706-5A761EA74FE7}"/>
              </a:ext>
            </a:extLst>
          </p:cNvPr>
          <p:cNvSpPr txBox="1"/>
          <p:nvPr/>
        </p:nvSpPr>
        <p:spPr>
          <a:xfrm>
            <a:off x="8427855" y="4229326"/>
            <a:ext cx="1869284" cy="1668542"/>
          </a:xfrm>
          <a:prstGeom prst="roundRect">
            <a:avLst/>
          </a:prstGeom>
          <a:noFill/>
          <a:ln>
            <a:solidFill>
              <a:srgbClr val="176B83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640080" bIns="36576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FFC000"/>
              </a:buClr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Roboto" panose="02000000000000000000" pitchFamily="2" charset="0"/>
                <a:cs typeface="Roboto" panose="02000000000000000000" pitchFamily="2" charset="0"/>
              </a:rPr>
              <a:t>2021 Key </a:t>
            </a: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Roboto" panose="02000000000000000000" pitchFamily="2" charset="0"/>
                <a:cs typeface="Roboto" panose="02000000000000000000" pitchFamily="2" charset="0"/>
              </a:rPr>
              <a:t>Focus Areas</a:t>
            </a:r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126ADD3F-E213-4CD5-90FE-78316B1B1B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796907" y="3697115"/>
            <a:ext cx="790534" cy="914400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B6AC7972-6E70-414F-9DE4-F618C2CDE4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964985" y="3704023"/>
            <a:ext cx="790534" cy="914400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5D26AC45-B035-4E97-BF4C-DA99B1F4FA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604561" y="3697115"/>
            <a:ext cx="790534" cy="914400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7A5C656C-90F9-459B-969F-31789552D0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422819" y="3712656"/>
            <a:ext cx="790535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322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5E9D516-31E9-4391-8B9D-952331DE9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457200"/>
            <a:r>
              <a:rPr lang="en-US" kern="12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Investor-Owned Utility Overview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6B073A0-2E68-4059-9DE7-77D8CC1E1E7C}"/>
              </a:ext>
            </a:extLst>
          </p:cNvPr>
          <p:cNvSpPr txBox="1"/>
          <p:nvPr/>
        </p:nvSpPr>
        <p:spPr>
          <a:xfrm>
            <a:off x="304800" y="990601"/>
            <a:ext cx="65532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Over the past few years, California has experienced an unprecedented number of catastrophic wildfires.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F9BD07-8409-41A0-9214-50103A16A11B}"/>
              </a:ext>
            </a:extLst>
          </p:cNvPr>
          <p:cNvSpPr txBox="1"/>
          <p:nvPr/>
        </p:nvSpPr>
        <p:spPr>
          <a:xfrm>
            <a:off x="261579" y="1918003"/>
            <a:ext cx="7162800" cy="13080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High temperatures, extreme dryness and record-high winds have increased fire risks across the state of California.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As a last resort, we turn off power during times of extreme wildfire risk to keep our customers and communities safe. </a:t>
            </a:r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C2F6EB9B-34D5-46AF-A326-9C98A0C6A178}"/>
              </a:ext>
            </a:extLst>
          </p:cNvPr>
          <p:cNvGraphicFramePr>
            <a:graphicFrameLocks noGrp="1"/>
          </p:cNvGraphicFramePr>
          <p:nvPr/>
        </p:nvGraphicFramePr>
        <p:xfrm>
          <a:off x="142160" y="3841397"/>
          <a:ext cx="7630239" cy="243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7160">
                  <a:extLst>
                    <a:ext uri="{9D8B030D-6E8A-4147-A177-3AD203B41FA5}">
                      <a16:colId xmlns:a16="http://schemas.microsoft.com/office/drawing/2014/main" val="166647374"/>
                    </a:ext>
                  </a:extLst>
                </a:gridCol>
                <a:gridCol w="842334">
                  <a:extLst>
                    <a:ext uri="{9D8B030D-6E8A-4147-A177-3AD203B41FA5}">
                      <a16:colId xmlns:a16="http://schemas.microsoft.com/office/drawing/2014/main" val="3764913555"/>
                    </a:ext>
                  </a:extLst>
                </a:gridCol>
                <a:gridCol w="884149">
                  <a:extLst>
                    <a:ext uri="{9D8B030D-6E8A-4147-A177-3AD203B41FA5}">
                      <a16:colId xmlns:a16="http://schemas.microsoft.com/office/drawing/2014/main" val="1879523920"/>
                    </a:ext>
                  </a:extLst>
                </a:gridCol>
                <a:gridCol w="884149">
                  <a:extLst>
                    <a:ext uri="{9D8B030D-6E8A-4147-A177-3AD203B41FA5}">
                      <a16:colId xmlns:a16="http://schemas.microsoft.com/office/drawing/2014/main" val="11631098"/>
                    </a:ext>
                  </a:extLst>
                </a:gridCol>
                <a:gridCol w="884149">
                  <a:extLst>
                    <a:ext uri="{9D8B030D-6E8A-4147-A177-3AD203B41FA5}">
                      <a16:colId xmlns:a16="http://schemas.microsoft.com/office/drawing/2014/main" val="2077533762"/>
                    </a:ext>
                  </a:extLst>
                </a:gridCol>
                <a:gridCol w="884149">
                  <a:extLst>
                    <a:ext uri="{9D8B030D-6E8A-4147-A177-3AD203B41FA5}">
                      <a16:colId xmlns:a16="http://schemas.microsoft.com/office/drawing/2014/main" val="542526520"/>
                    </a:ext>
                  </a:extLst>
                </a:gridCol>
                <a:gridCol w="884149">
                  <a:extLst>
                    <a:ext uri="{9D8B030D-6E8A-4147-A177-3AD203B41FA5}">
                      <a16:colId xmlns:a16="http://schemas.microsoft.com/office/drawing/2014/main" val="858989928"/>
                    </a:ext>
                  </a:extLst>
                </a:gridCol>
              </a:tblGrid>
              <a:tr h="365760"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/>
                      <a:endParaRPr lang="en-US" sz="1600" b="1" kern="1200" spc="0" baseline="0" dirty="0">
                        <a:solidFill>
                          <a:srgbClr val="00456B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FF9C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000" b="1" spc="0" baseline="0" dirty="0">
                          <a:solidFill>
                            <a:srgbClr val="000000"/>
                          </a:solidFill>
                        </a:rPr>
                        <a:t>PG&amp;E </a:t>
                      </a:r>
                      <a:br>
                        <a:rPr lang="en-US" sz="1000" b="1" spc="0" baseline="0" dirty="0">
                          <a:solidFill>
                            <a:srgbClr val="000000"/>
                          </a:solidFill>
                        </a:rPr>
                      </a:br>
                      <a:r>
                        <a:rPr lang="en-US" sz="1000" b="1" spc="0" baseline="0" dirty="0">
                          <a:solidFill>
                            <a:srgbClr val="000000"/>
                          </a:solidFill>
                        </a:rPr>
                        <a:t>SYSTEMWIDE</a:t>
                      </a:r>
                    </a:p>
                  </a:txBody>
                  <a:tcPr marL="0" marR="0" marT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FF9C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457200" rtl="0" eaLnBrk="1" latinLnBrk="0" hangingPunct="1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000" b="1" kern="1200" spc="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HIGH FIRE-THREAT DISTRICTS </a:t>
                      </a:r>
                    </a:p>
                  </a:txBody>
                  <a:tcPr marL="0" marR="0" marT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FF9C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000" b="1" spc="0" baseline="0" dirty="0">
                          <a:solidFill>
                            <a:srgbClr val="000000"/>
                          </a:solidFill>
                        </a:rPr>
                        <a:t>SCE</a:t>
                      </a:r>
                      <a:br>
                        <a:rPr lang="en-US" sz="1000" b="1" spc="0" baseline="0" dirty="0">
                          <a:solidFill>
                            <a:srgbClr val="000000"/>
                          </a:solidFill>
                        </a:rPr>
                      </a:br>
                      <a:r>
                        <a:rPr lang="en-US" sz="1000" b="1" spc="0" baseline="0" dirty="0">
                          <a:solidFill>
                            <a:srgbClr val="000000"/>
                          </a:solidFill>
                        </a:rPr>
                        <a:t>SYSTEMWIDE</a:t>
                      </a:r>
                    </a:p>
                  </a:txBody>
                  <a:tcPr marL="0" marR="0" marT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FF9C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457200" rtl="0" eaLnBrk="1" latinLnBrk="0" hangingPunct="1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000" b="1" kern="1200" spc="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HIGH FIRE-THREAT DISTRICTS </a:t>
                      </a:r>
                    </a:p>
                  </a:txBody>
                  <a:tcPr marL="0" marR="0" marT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FF9C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000" b="1" spc="0" baseline="0" dirty="0">
                          <a:solidFill>
                            <a:srgbClr val="000000"/>
                          </a:solidFill>
                        </a:rPr>
                        <a:t>SDG&amp;E</a:t>
                      </a:r>
                      <a:br>
                        <a:rPr lang="en-US" sz="1000" b="1" spc="0" baseline="0" dirty="0">
                          <a:solidFill>
                            <a:srgbClr val="000000"/>
                          </a:solidFill>
                        </a:rPr>
                      </a:br>
                      <a:r>
                        <a:rPr lang="en-US" sz="1000" b="1" spc="0" baseline="0" dirty="0">
                          <a:solidFill>
                            <a:srgbClr val="000000"/>
                          </a:solidFill>
                        </a:rPr>
                        <a:t>SYSTEMWIDE</a:t>
                      </a:r>
                    </a:p>
                  </a:txBody>
                  <a:tcPr marL="0" marR="0" marT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FF9C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457200" rtl="0" eaLnBrk="1" latinLnBrk="0" hangingPunct="1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000" b="1" kern="1200" spc="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HIGH FIRE-THREAT DISTRICTS </a:t>
                      </a:r>
                    </a:p>
                  </a:txBody>
                  <a:tcPr marL="0" marR="0" marT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FF9C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4245933"/>
                  </a:ext>
                </a:extLst>
              </a:tr>
              <a:tr h="241069">
                <a:tc>
                  <a:txBody>
                    <a:bodyPr/>
                    <a:lstStyle/>
                    <a:p>
                      <a:pPr marL="0" marR="0" lvl="0" indent="0" algn="l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600" b="0" kern="1200" spc="0" baseline="0" dirty="0">
                        <a:solidFill>
                          <a:schemeClr val="tx1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FF9C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ts val="12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100" b="0" spc="0" baseline="0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FF9C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ts val="12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100" b="0" spc="0" baseline="0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FF9C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ts val="12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100" b="0" spc="0" baseline="0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FF9C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ts val="12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100" b="0" spc="0" baseline="0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FF9C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ts val="12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100" b="0" spc="0" baseline="0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FF9C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ts val="12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100" b="0" spc="0" baseline="0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FF9C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9293743"/>
                  </a:ext>
                </a:extLst>
              </a:tr>
              <a:tr h="548640"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3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lt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Electric customers served</a:t>
                      </a:r>
                    </a:p>
                  </a:txBody>
                  <a:tcPr marL="640080" marR="7123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spc="0" baseline="0" dirty="0">
                          <a:solidFill>
                            <a:srgbClr val="000000"/>
                          </a:solidFill>
                        </a:rPr>
                        <a:t>5.5M</a:t>
                      </a:r>
                      <a:endParaRPr lang="en-US" sz="1200" b="0" spc="0" baseline="0" dirty="0">
                        <a:solidFill>
                          <a:srgbClr val="000000"/>
                        </a:solidFill>
                      </a:endParaRPr>
                    </a:p>
                  </a:txBody>
                  <a:tcPr marL="80727" marR="80727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A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kern="1200" spc="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494,200</a:t>
                      </a:r>
                      <a:endParaRPr lang="en-US" sz="1200" b="0" spc="0" baseline="0" dirty="0">
                        <a:solidFill>
                          <a:srgbClr val="000000"/>
                        </a:solidFill>
                      </a:endParaRPr>
                    </a:p>
                  </a:txBody>
                  <a:tcPr marL="80727" marR="80727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spc="0" baseline="0" dirty="0">
                          <a:solidFill>
                            <a:srgbClr val="000000"/>
                          </a:solidFill>
                        </a:rPr>
                        <a:t>5M</a:t>
                      </a:r>
                    </a:p>
                  </a:txBody>
                  <a:tcPr marL="80727" marR="80727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spc="0" baseline="0" dirty="0">
                          <a:solidFill>
                            <a:srgbClr val="000000"/>
                          </a:solidFill>
                        </a:rPr>
                        <a:t>1.3M</a:t>
                      </a:r>
                    </a:p>
                  </a:txBody>
                  <a:tcPr marL="80727" marR="80727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spc="0" baseline="0" dirty="0">
                          <a:solidFill>
                            <a:srgbClr val="000000"/>
                          </a:solidFill>
                        </a:rPr>
                        <a:t>1.4 mil</a:t>
                      </a:r>
                    </a:p>
                  </a:txBody>
                  <a:tcPr marL="80727" marR="80727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spc="0" baseline="0" dirty="0">
                          <a:solidFill>
                            <a:srgbClr val="000000"/>
                          </a:solidFill>
                        </a:rPr>
                        <a:t>225,000</a:t>
                      </a:r>
                    </a:p>
                  </a:txBody>
                  <a:tcPr marL="80727" marR="80727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5100688"/>
                  </a:ext>
                </a:extLst>
              </a:tr>
              <a:tr h="548640"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3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lt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Overhead distribution line miles</a:t>
                      </a:r>
                    </a:p>
                  </a:txBody>
                  <a:tcPr marL="640080" marR="7123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kern="1200" spc="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81,000</a:t>
                      </a:r>
                    </a:p>
                  </a:txBody>
                  <a:tcPr marL="80727" marR="80727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A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spc="0" baseline="0" dirty="0">
                          <a:solidFill>
                            <a:srgbClr val="000000"/>
                          </a:solidFill>
                        </a:rPr>
                        <a:t>25,500</a:t>
                      </a:r>
                      <a:endParaRPr lang="en-US" sz="1200" b="0" spc="0" baseline="0" dirty="0">
                        <a:solidFill>
                          <a:srgbClr val="000000"/>
                        </a:solidFill>
                      </a:endParaRPr>
                    </a:p>
                  </a:txBody>
                  <a:tcPr marL="80727" marR="80727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spc="0" baseline="0" dirty="0">
                          <a:solidFill>
                            <a:srgbClr val="000000"/>
                          </a:solidFill>
                        </a:rPr>
                        <a:t>39,200</a:t>
                      </a:r>
                    </a:p>
                  </a:txBody>
                  <a:tcPr marL="80727" marR="80727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spc="0" baseline="0" dirty="0">
                          <a:solidFill>
                            <a:srgbClr val="000000"/>
                          </a:solidFill>
                        </a:rPr>
                        <a:t>9,700</a:t>
                      </a:r>
                    </a:p>
                  </a:txBody>
                  <a:tcPr marL="80727" marR="80727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spc="0" baseline="0" dirty="0">
                          <a:solidFill>
                            <a:srgbClr val="000000"/>
                          </a:solidFill>
                        </a:rPr>
                        <a:t>8,900</a:t>
                      </a:r>
                    </a:p>
                  </a:txBody>
                  <a:tcPr marL="80727" marR="80727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spc="0" baseline="0" dirty="0">
                          <a:solidFill>
                            <a:srgbClr val="000000"/>
                          </a:solidFill>
                        </a:rPr>
                        <a:t>4,000</a:t>
                      </a:r>
                    </a:p>
                  </a:txBody>
                  <a:tcPr marL="80727" marR="80727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8775359"/>
                  </a:ext>
                </a:extLst>
              </a:tr>
              <a:tr h="548640"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3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lt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Overhead transmission line miles</a:t>
                      </a:r>
                    </a:p>
                  </a:txBody>
                  <a:tcPr marL="640080" marR="7123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kern="1200" spc="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18,200</a:t>
                      </a:r>
                    </a:p>
                  </a:txBody>
                  <a:tcPr marL="80727" marR="80727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A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spc="0" baseline="0" dirty="0">
                          <a:solidFill>
                            <a:srgbClr val="000000"/>
                          </a:solidFill>
                        </a:rPr>
                        <a:t>5,500</a:t>
                      </a:r>
                      <a:endParaRPr lang="en-US" sz="1200" b="0" spc="0" baseline="0" dirty="0">
                        <a:solidFill>
                          <a:srgbClr val="000000"/>
                        </a:solidFill>
                      </a:endParaRPr>
                    </a:p>
                  </a:txBody>
                  <a:tcPr marL="80727" marR="80727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spc="0" baseline="0" dirty="0">
                          <a:solidFill>
                            <a:srgbClr val="000000"/>
                          </a:solidFill>
                        </a:rPr>
                        <a:t>12,800</a:t>
                      </a:r>
                    </a:p>
                  </a:txBody>
                  <a:tcPr marL="80727" marR="80727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spc="0" baseline="0" dirty="0">
                          <a:solidFill>
                            <a:srgbClr val="000000"/>
                          </a:solidFill>
                        </a:rPr>
                        <a:t>4,300</a:t>
                      </a:r>
                    </a:p>
                  </a:txBody>
                  <a:tcPr marL="80727" marR="80727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spc="0" baseline="0" dirty="0">
                          <a:solidFill>
                            <a:srgbClr val="000000"/>
                          </a:solidFill>
                        </a:rPr>
                        <a:t>1,800</a:t>
                      </a:r>
                    </a:p>
                  </a:txBody>
                  <a:tcPr marL="80727" marR="80727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spc="0" baseline="0" dirty="0">
                          <a:solidFill>
                            <a:srgbClr val="000000"/>
                          </a:solidFill>
                        </a:rPr>
                        <a:t>1,000</a:t>
                      </a:r>
                    </a:p>
                  </a:txBody>
                  <a:tcPr marL="80727" marR="80727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8764502"/>
                  </a:ext>
                </a:extLst>
              </a:tr>
            </a:tbl>
          </a:graphicData>
        </a:graphic>
      </p:graphicFrame>
      <p:pic>
        <p:nvPicPr>
          <p:cNvPr id="8" name="Picture 7" descr="CPUC High Fire-Threat District Map">
            <a:extLst>
              <a:ext uri="{FF2B5EF4-FFF2-40B4-BE49-F238E27FC236}">
                <a16:creationId xmlns:a16="http://schemas.microsoft.com/office/drawing/2014/main" id="{63D859C9-2C68-4EB6-9D59-4CAD2D49CB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2030" y="914400"/>
            <a:ext cx="4028568" cy="5582394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313B6C03-57C0-495F-8CC9-8CA71E0D3C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67860" y="5257100"/>
            <a:ext cx="337703" cy="327877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C1DA7CFE-83E6-4587-B13C-3F229CC37A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61403" y="4612055"/>
            <a:ext cx="542280" cy="349389"/>
            <a:chOff x="5830381" y="3997045"/>
            <a:chExt cx="792373" cy="520195"/>
          </a:xfrm>
          <a:solidFill>
            <a:srgbClr val="F8A01B"/>
          </a:solidFill>
        </p:grpSpPr>
        <p:pic>
          <p:nvPicPr>
            <p:cNvPr id="21" name="Graphic 20" descr="Man">
              <a:extLst>
                <a:ext uri="{FF2B5EF4-FFF2-40B4-BE49-F238E27FC236}">
                  <a16:creationId xmlns:a16="http://schemas.microsoft.com/office/drawing/2014/main" id="{CCF5491E-F55C-4073-B47C-7047ADD4BB0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830381" y="3997045"/>
              <a:ext cx="516030" cy="516030"/>
            </a:xfrm>
            <a:prstGeom prst="rect">
              <a:avLst/>
            </a:prstGeom>
          </p:spPr>
        </p:pic>
        <p:pic>
          <p:nvPicPr>
            <p:cNvPr id="22" name="Graphic 21" descr="Woman">
              <a:extLst>
                <a:ext uri="{FF2B5EF4-FFF2-40B4-BE49-F238E27FC236}">
                  <a16:creationId xmlns:a16="http://schemas.microsoft.com/office/drawing/2014/main" id="{F486ACE5-F412-4B5A-8F80-F8A5B3C96C9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6106724" y="4001209"/>
              <a:ext cx="516030" cy="516031"/>
            </a:xfrm>
            <a:prstGeom prst="rect">
              <a:avLst/>
            </a:prstGeom>
          </p:spPr>
        </p:pic>
      </p:grpSp>
      <p:pic>
        <p:nvPicPr>
          <p:cNvPr id="23" name="Graphic 22">
            <a:extLst>
              <a:ext uri="{FF2B5EF4-FFF2-40B4-BE49-F238E27FC236}">
                <a16:creationId xmlns:a16="http://schemas.microsoft.com/office/drawing/2014/main" id="{51D2835D-522F-47F8-9E53-C3F3AE7ED0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337982" y="5783472"/>
            <a:ext cx="197460" cy="366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1473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5E9D516-31E9-4391-8B9D-952331DE9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457200"/>
            <a:r>
              <a:rPr lang="en-US" kern="12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A Brief History of PSPS 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593DA96D-1343-484A-B4B7-09F473B8D025}"/>
              </a:ext>
            </a:extLst>
          </p:cNvPr>
          <p:cNvSpPr txBox="1"/>
          <p:nvPr/>
        </p:nvSpPr>
        <p:spPr>
          <a:xfrm>
            <a:off x="192088" y="895463"/>
            <a:ext cx="1167942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PSPS has been adopted by all three major investor-owned utilities in California as a way of mitigating wildfire risk. 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0239C6BA-5623-4025-845B-2134A89F3E7F}"/>
              </a:ext>
            </a:extLst>
          </p:cNvPr>
          <p:cNvSpPr txBox="1"/>
          <p:nvPr/>
        </p:nvSpPr>
        <p:spPr>
          <a:xfrm>
            <a:off x="244648" y="1705987"/>
            <a:ext cx="621436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PSPS Customer Impacts by Utility:</a:t>
            </a:r>
          </a:p>
        </p:txBody>
      </p:sp>
      <p:graphicFrame>
        <p:nvGraphicFramePr>
          <p:cNvPr id="85" name="Table 4">
            <a:extLst>
              <a:ext uri="{FF2B5EF4-FFF2-40B4-BE49-F238E27FC236}">
                <a16:creationId xmlns:a16="http://schemas.microsoft.com/office/drawing/2014/main" id="{5F5EE842-CA1E-454B-B838-B028D3432480}"/>
              </a:ext>
            </a:extLst>
          </p:cNvPr>
          <p:cNvGraphicFramePr>
            <a:graphicFrameLocks noGrp="1"/>
          </p:cNvGraphicFramePr>
          <p:nvPr/>
        </p:nvGraphicFramePr>
        <p:xfrm>
          <a:off x="244648" y="2049798"/>
          <a:ext cx="11679421" cy="14903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2019">
                  <a:extLst>
                    <a:ext uri="{9D8B030D-6E8A-4147-A177-3AD203B41FA5}">
                      <a16:colId xmlns:a16="http://schemas.microsoft.com/office/drawing/2014/main" val="2856277540"/>
                    </a:ext>
                  </a:extLst>
                </a:gridCol>
                <a:gridCol w="1156378">
                  <a:extLst>
                    <a:ext uri="{9D8B030D-6E8A-4147-A177-3AD203B41FA5}">
                      <a16:colId xmlns:a16="http://schemas.microsoft.com/office/drawing/2014/main" val="2565010563"/>
                    </a:ext>
                  </a:extLst>
                </a:gridCol>
                <a:gridCol w="1156378">
                  <a:extLst>
                    <a:ext uri="{9D8B030D-6E8A-4147-A177-3AD203B41FA5}">
                      <a16:colId xmlns:a16="http://schemas.microsoft.com/office/drawing/2014/main" val="2157811123"/>
                    </a:ext>
                  </a:extLst>
                </a:gridCol>
                <a:gridCol w="1156378">
                  <a:extLst>
                    <a:ext uri="{9D8B030D-6E8A-4147-A177-3AD203B41FA5}">
                      <a16:colId xmlns:a16="http://schemas.microsoft.com/office/drawing/2014/main" val="398104280"/>
                    </a:ext>
                  </a:extLst>
                </a:gridCol>
                <a:gridCol w="1156378">
                  <a:extLst>
                    <a:ext uri="{9D8B030D-6E8A-4147-A177-3AD203B41FA5}">
                      <a16:colId xmlns:a16="http://schemas.microsoft.com/office/drawing/2014/main" val="2833958985"/>
                    </a:ext>
                  </a:extLst>
                </a:gridCol>
                <a:gridCol w="1156378">
                  <a:extLst>
                    <a:ext uri="{9D8B030D-6E8A-4147-A177-3AD203B41FA5}">
                      <a16:colId xmlns:a16="http://schemas.microsoft.com/office/drawing/2014/main" val="1057179037"/>
                    </a:ext>
                  </a:extLst>
                </a:gridCol>
                <a:gridCol w="1156378">
                  <a:extLst>
                    <a:ext uri="{9D8B030D-6E8A-4147-A177-3AD203B41FA5}">
                      <a16:colId xmlns:a16="http://schemas.microsoft.com/office/drawing/2014/main" val="539174083"/>
                    </a:ext>
                  </a:extLst>
                </a:gridCol>
                <a:gridCol w="1156378">
                  <a:extLst>
                    <a:ext uri="{9D8B030D-6E8A-4147-A177-3AD203B41FA5}">
                      <a16:colId xmlns:a16="http://schemas.microsoft.com/office/drawing/2014/main" val="1577133504"/>
                    </a:ext>
                  </a:extLst>
                </a:gridCol>
                <a:gridCol w="1156378">
                  <a:extLst>
                    <a:ext uri="{9D8B030D-6E8A-4147-A177-3AD203B41FA5}">
                      <a16:colId xmlns:a16="http://schemas.microsoft.com/office/drawing/2014/main" val="2316409700"/>
                    </a:ext>
                  </a:extLst>
                </a:gridCol>
                <a:gridCol w="1156378">
                  <a:extLst>
                    <a:ext uri="{9D8B030D-6E8A-4147-A177-3AD203B41FA5}">
                      <a16:colId xmlns:a16="http://schemas.microsoft.com/office/drawing/2014/main" val="1689014474"/>
                    </a:ext>
                  </a:extLst>
                </a:gridCol>
              </a:tblGrid>
              <a:tr h="362621">
                <a:tc>
                  <a:txBody>
                    <a:bodyPr/>
                    <a:lstStyle/>
                    <a:p>
                      <a:r>
                        <a:rPr lang="en-US" sz="1400" b="1" dirty="0"/>
                        <a:t>Utility</a:t>
                      </a: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2018 Total</a:t>
                      </a:r>
                    </a:p>
                  </a:txBody>
                  <a:tcPr>
                    <a:solidFill>
                      <a:srgbClr val="E46C0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MBL</a:t>
                      </a:r>
                    </a:p>
                  </a:txBody>
                  <a:tcPr>
                    <a:solidFill>
                      <a:srgbClr val="E46C0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CARE/FERA</a:t>
                      </a:r>
                    </a:p>
                  </a:txBody>
                  <a:tcPr>
                    <a:solidFill>
                      <a:srgbClr val="E46C0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2019 Total</a:t>
                      </a: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MBL</a:t>
                      </a: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CARE/FERA</a:t>
                      </a: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2020 Total</a:t>
                      </a: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MBL</a:t>
                      </a: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CARE/FERA</a:t>
                      </a: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495136"/>
                  </a:ext>
                </a:extLst>
              </a:tr>
              <a:tr h="278819">
                <a:tc>
                  <a:txBody>
                    <a:bodyPr/>
                    <a:lstStyle/>
                    <a:p>
                      <a:r>
                        <a:rPr lang="en-US" sz="1400" b="1" dirty="0"/>
                        <a:t>PG&amp;E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rgbClr val="201F1E"/>
                          </a:solidFill>
                          <a:latin typeface="Century Gothic" panose="020B0502020202020204" pitchFamily="34" charset="0"/>
                        </a:rPr>
                        <a:t>60,000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2,500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10,000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rgbClr val="201F1E"/>
                          </a:solidFill>
                          <a:latin typeface="Century Gothic" panose="020B0502020202020204" pitchFamily="34" charset="0"/>
                        </a:rPr>
                        <a:t>2,000,000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rgbClr val="201F1E"/>
                          </a:solidFill>
                          <a:latin typeface="Century Gothic" panose="020B0502020202020204" pitchFamily="34" charset="0"/>
                        </a:rPr>
                        <a:t>80,000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rgbClr val="201F1E"/>
                          </a:solidFill>
                          <a:latin typeface="Century Gothic" panose="020B0502020202020204" pitchFamily="34" charset="0"/>
                        </a:rPr>
                        <a:t>364,000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i="0" dirty="0">
                          <a:solidFill>
                            <a:srgbClr val="201F1E"/>
                          </a:solidFill>
                          <a:effectLst/>
                          <a:latin typeface="Century Gothic" panose="020B0502020202020204" pitchFamily="34" charset="0"/>
                        </a:rPr>
                        <a:t>650,000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i="0" dirty="0">
                          <a:solidFill>
                            <a:srgbClr val="201F1E"/>
                          </a:solidFill>
                          <a:effectLst/>
                          <a:latin typeface="+mn-lt"/>
                        </a:rPr>
                        <a:t>40,000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i="0" dirty="0">
                          <a:solidFill>
                            <a:srgbClr val="201F1E"/>
                          </a:solidFill>
                          <a:effectLst/>
                          <a:latin typeface="+mn-lt"/>
                        </a:rPr>
                        <a:t>132,000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2284409"/>
                  </a:ext>
                </a:extLst>
              </a:tr>
              <a:tr h="278819">
                <a:tc>
                  <a:txBody>
                    <a:bodyPr/>
                    <a:lstStyle/>
                    <a:p>
                      <a:r>
                        <a:rPr lang="en-US" sz="1400" b="1" dirty="0"/>
                        <a:t>SCE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220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198,000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4,000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25,900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229,800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7,700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44,700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3235847"/>
                  </a:ext>
                </a:extLst>
              </a:tr>
              <a:tr h="473991">
                <a:tc>
                  <a:txBody>
                    <a:bodyPr/>
                    <a:lstStyle/>
                    <a:p>
                      <a:r>
                        <a:rPr lang="en-US" sz="1400" b="1" dirty="0"/>
                        <a:t>SDG&amp;E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30,000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1,800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5,600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50,000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2,800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6,000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100,000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6,400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16,000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113761"/>
                  </a:ext>
                </a:extLst>
              </a:tr>
            </a:tbl>
          </a:graphicData>
        </a:graphic>
      </p:graphicFrame>
      <p:sp>
        <p:nvSpPr>
          <p:cNvPr id="113" name="TextBox 112">
            <a:extLst>
              <a:ext uri="{FF2B5EF4-FFF2-40B4-BE49-F238E27FC236}">
                <a16:creationId xmlns:a16="http://schemas.microsoft.com/office/drawing/2014/main" id="{140CB5B1-D53B-4E62-BF52-B9ED208397EB}"/>
              </a:ext>
            </a:extLst>
          </p:cNvPr>
          <p:cNvSpPr txBox="1"/>
          <p:nvPr/>
        </p:nvSpPr>
        <p:spPr>
          <a:xfrm>
            <a:off x="231060" y="3466939"/>
            <a:ext cx="656818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Numbers are approximate and reflect customers who were de-energized during a PSPS event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090D75C3-8941-4A8E-9B6D-8531E35CF6DC}"/>
              </a:ext>
            </a:extLst>
          </p:cNvPr>
          <p:cNvSpPr txBox="1"/>
          <p:nvPr/>
        </p:nvSpPr>
        <p:spPr>
          <a:xfrm>
            <a:off x="307402" y="3810000"/>
            <a:ext cx="724709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201F1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PSPS Timeline: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AE379A53-02EE-41C2-8825-CE8D9DC727CE}"/>
              </a:ext>
            </a:extLst>
          </p:cNvPr>
          <p:cNvSpPr txBox="1"/>
          <p:nvPr/>
        </p:nvSpPr>
        <p:spPr>
          <a:xfrm>
            <a:off x="192088" y="4203385"/>
            <a:ext cx="8572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2012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930E2C2E-C9A5-43F2-B5E9-F7767FC4F828}"/>
              </a:ext>
            </a:extLst>
          </p:cNvPr>
          <p:cNvSpPr txBox="1"/>
          <p:nvPr/>
        </p:nvSpPr>
        <p:spPr>
          <a:xfrm>
            <a:off x="311058" y="4727849"/>
            <a:ext cx="156269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01F1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Apr 12: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201F1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CPUC granted electric utilities authority to shut off electric power in order to protect public safety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F6A90D75-5EA5-4803-829E-6945EA5E3FAE}"/>
              </a:ext>
            </a:extLst>
          </p:cNvPr>
          <p:cNvSpPr txBox="1"/>
          <p:nvPr/>
        </p:nvSpPr>
        <p:spPr>
          <a:xfrm>
            <a:off x="1821606" y="4199320"/>
            <a:ext cx="8572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2013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0249A37E-032C-4A4F-8500-F1B22764C31A}"/>
              </a:ext>
            </a:extLst>
          </p:cNvPr>
          <p:cNvSpPr txBox="1"/>
          <p:nvPr/>
        </p:nvSpPr>
        <p:spPr>
          <a:xfrm>
            <a:off x="1936843" y="4748789"/>
            <a:ext cx="866624" cy="8104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01F1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Oct: </a:t>
            </a:r>
            <a:b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01F1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01F1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SDG&amp;E: </a:t>
            </a:r>
            <a:b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01F1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01F1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first PSPS event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C162628E-ADF8-4CE8-A079-BFC8D39AA4FA}"/>
              </a:ext>
            </a:extLst>
          </p:cNvPr>
          <p:cNvSpPr txBox="1"/>
          <p:nvPr/>
        </p:nvSpPr>
        <p:spPr>
          <a:xfrm>
            <a:off x="2724747" y="4195371"/>
            <a:ext cx="8306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2018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C80C88FA-BB87-490B-937A-E4F715F7FBFB}"/>
              </a:ext>
            </a:extLst>
          </p:cNvPr>
          <p:cNvSpPr txBox="1"/>
          <p:nvPr/>
        </p:nvSpPr>
        <p:spPr>
          <a:xfrm>
            <a:off x="2779163" y="4728782"/>
            <a:ext cx="1533181" cy="15927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01F1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July 12: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201F1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Resolution ESRB-8 adopted; Strengthened notification requirements and required utilities to submit a report within 10 business days after each event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F6AD716-0FA5-4917-B42B-C19A682D8762}"/>
              </a:ext>
            </a:extLst>
          </p:cNvPr>
          <p:cNvSpPr txBox="1"/>
          <p:nvPr/>
        </p:nvSpPr>
        <p:spPr>
          <a:xfrm>
            <a:off x="4233110" y="4726867"/>
            <a:ext cx="738037" cy="9900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01F1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* Oct. 12: </a:t>
            </a:r>
            <a:b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01F1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01F1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SCE: first PSPS event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DE24BFF5-8432-40F6-82EC-EAE5AF414DB2}"/>
              </a:ext>
            </a:extLst>
          </p:cNvPr>
          <p:cNvSpPr txBox="1"/>
          <p:nvPr/>
        </p:nvSpPr>
        <p:spPr>
          <a:xfrm>
            <a:off x="4906818" y="4718307"/>
            <a:ext cx="738036" cy="9900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01F1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Oct. 14: </a:t>
            </a:r>
            <a:b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01F1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01F1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PG&amp;E: first PSPS event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EA35D6C3-704B-4277-BD9B-0D31296FDF70}"/>
              </a:ext>
            </a:extLst>
          </p:cNvPr>
          <p:cNvSpPr txBox="1"/>
          <p:nvPr/>
        </p:nvSpPr>
        <p:spPr>
          <a:xfrm>
            <a:off x="5681791" y="4203825"/>
            <a:ext cx="8572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4BACC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2019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49F290F6-5F76-4628-963C-A7CD85E39AED}"/>
              </a:ext>
            </a:extLst>
          </p:cNvPr>
          <p:cNvSpPr txBox="1"/>
          <p:nvPr/>
        </p:nvSpPr>
        <p:spPr>
          <a:xfrm>
            <a:off x="6759589" y="4691517"/>
            <a:ext cx="1650969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01F1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May 30: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201F1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CPUC approved R. 18-12-005 Phase 1 (D. 19-05-042) Requirements 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EDBCAF3C-0450-48BF-8FBE-E1642B67DBF8}"/>
              </a:ext>
            </a:extLst>
          </p:cNvPr>
          <p:cNvSpPr txBox="1"/>
          <p:nvPr/>
        </p:nvSpPr>
        <p:spPr>
          <a:xfrm>
            <a:off x="8558001" y="4199320"/>
            <a:ext cx="8572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9BBB59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2020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2E52E67E-E37B-4475-A317-F70A647F522E}"/>
              </a:ext>
            </a:extLst>
          </p:cNvPr>
          <p:cNvSpPr txBox="1"/>
          <p:nvPr/>
        </p:nvSpPr>
        <p:spPr>
          <a:xfrm>
            <a:off x="8700343" y="4697925"/>
            <a:ext cx="1763122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01F1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May 28: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201F1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CPUC approved R. 18-12-005 Phase 2 (D. 20-05-051) Requirements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1F855257-9929-4588-90DA-4C4DA4AA0EB5}"/>
              </a:ext>
            </a:extLst>
          </p:cNvPr>
          <p:cNvSpPr txBox="1"/>
          <p:nvPr/>
        </p:nvSpPr>
        <p:spPr>
          <a:xfrm>
            <a:off x="10487420" y="4215611"/>
            <a:ext cx="8572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2021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608D272A-4FA8-4EF4-B1D6-790D45F74532}"/>
              </a:ext>
            </a:extLst>
          </p:cNvPr>
          <p:cNvSpPr txBox="1"/>
          <p:nvPr/>
        </p:nvSpPr>
        <p:spPr>
          <a:xfrm>
            <a:off x="10618821" y="4735961"/>
            <a:ext cx="152945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01F1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Feb 19: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201F1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CPUC releases R. 18-12-005 Phase 3 Scoping Memo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BF910B77-E5F7-4CD9-955E-63BB49344D9E}"/>
              </a:ext>
            </a:extLst>
          </p:cNvPr>
          <p:cNvSpPr txBox="1"/>
          <p:nvPr/>
        </p:nvSpPr>
        <p:spPr>
          <a:xfrm>
            <a:off x="54141" y="6117150"/>
            <a:ext cx="2123763" cy="4336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201F1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*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201F1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First event utilizing formal PSPS protocol in compliance with ESRB-8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201F1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" name="Arrow: Left-Right 122">
            <a:extLst>
              <a:ext uri="{FF2B5EF4-FFF2-40B4-BE49-F238E27FC236}">
                <a16:creationId xmlns:a16="http://schemas.microsoft.com/office/drawing/2014/main" id="{197B7E53-1A01-4583-81CC-47EE59B6857E}"/>
              </a:ext>
            </a:extLst>
          </p:cNvPr>
          <p:cNvSpPr/>
          <p:nvPr/>
        </p:nvSpPr>
        <p:spPr bwMode="auto">
          <a:xfrm>
            <a:off x="5943600" y="6085611"/>
            <a:ext cx="6110416" cy="395271"/>
          </a:xfrm>
          <a:prstGeom prst="leftRightArrow">
            <a:avLst/>
          </a:pr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96C4A5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rtlCol="0" anchor="ctr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Annual Submission of Wildfire Mitigation Plan by each IOU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B1F9DD8E-6B9F-4285-A582-D0A6744347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1067" y="4141946"/>
            <a:ext cx="12191999" cy="2411254"/>
          </a:xfrm>
          <a:prstGeom prst="rect">
            <a:avLst/>
          </a:prstGeom>
          <a:solidFill>
            <a:srgbClr val="F8A01B">
              <a:alpha val="12157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F6A41145-30DD-4E3B-80C6-EC16EFF876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395416" y="4645641"/>
            <a:ext cx="11411807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7" name="Rectangle 66">
            <a:extLst>
              <a:ext uri="{FF2B5EF4-FFF2-40B4-BE49-F238E27FC236}">
                <a16:creationId xmlns:a16="http://schemas.microsoft.com/office/drawing/2014/main" id="{89B8713E-8E2B-4ADC-B77D-490154239E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84777" y="4561458"/>
            <a:ext cx="149215" cy="149215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9578FF52-074E-4BA8-A1A6-734E44AB5D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905437" y="4577189"/>
            <a:ext cx="163293" cy="149215"/>
          </a:xfrm>
          <a:prstGeom prst="rect">
            <a:avLst/>
          </a:prstGeom>
          <a:solidFill>
            <a:srgbClr val="E46C0A"/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136D9BF7-A015-49B0-9CEA-4E0B8CAAF8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20532" y="4568595"/>
            <a:ext cx="149215" cy="149215"/>
          </a:xfrm>
          <a:prstGeom prst="rect">
            <a:avLst/>
          </a:prstGeom>
          <a:solidFill>
            <a:srgbClr val="E46C0A"/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FD953A3C-5BD3-44AC-8274-2AC75E8F39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913258" y="4555629"/>
            <a:ext cx="149215" cy="14921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75A98E0B-8185-426A-B4B1-EAE0FDC2C1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766018" y="4568595"/>
            <a:ext cx="149215" cy="14921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A933F2CA-BCDB-49EB-92A4-06D080CF4C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028689" y="4570356"/>
            <a:ext cx="149215" cy="149215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E22E6BCB-C9D3-4A82-A728-9F996BD8E4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840880" y="4548710"/>
            <a:ext cx="139664" cy="14921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E371224B-16A6-4202-923E-10E0A1BF3C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700707" y="4557968"/>
            <a:ext cx="149215" cy="14921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5CDB85B-DF99-4A30-87E6-61444883C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549586" y="4575233"/>
            <a:ext cx="149215" cy="149215"/>
          </a:xfrm>
          <a:prstGeom prst="rect">
            <a:avLst/>
          </a:prstGeom>
          <a:solidFill>
            <a:srgbClr val="E46C0A"/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14296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5E9D516-31E9-4391-8B9D-952331DE9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457200"/>
            <a:r>
              <a:rPr lang="en-US" kern="12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SDG&amp;E PSPS 2020 Event Overview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5D28E9A-C79F-431A-8284-CEA94B911BBE}"/>
              </a:ext>
            </a:extLst>
          </p:cNvPr>
          <p:cNvGraphicFramePr>
            <a:graphicFrameLocks noGrp="1"/>
          </p:cNvGraphicFramePr>
          <p:nvPr/>
        </p:nvGraphicFramePr>
        <p:xfrm>
          <a:off x="1066800" y="1676400"/>
          <a:ext cx="4328154" cy="42636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0240">
                  <a:extLst>
                    <a:ext uri="{9D8B030D-6E8A-4147-A177-3AD203B41FA5}">
                      <a16:colId xmlns:a16="http://schemas.microsoft.com/office/drawing/2014/main" val="166647374"/>
                    </a:ext>
                  </a:extLst>
                </a:gridCol>
                <a:gridCol w="802638">
                  <a:extLst>
                    <a:ext uri="{9D8B030D-6E8A-4147-A177-3AD203B41FA5}">
                      <a16:colId xmlns:a16="http://schemas.microsoft.com/office/drawing/2014/main" val="2117880597"/>
                    </a:ext>
                  </a:extLst>
                </a:gridCol>
                <a:gridCol w="802638">
                  <a:extLst>
                    <a:ext uri="{9D8B030D-6E8A-4147-A177-3AD203B41FA5}">
                      <a16:colId xmlns:a16="http://schemas.microsoft.com/office/drawing/2014/main" val="3764913555"/>
                    </a:ext>
                  </a:extLst>
                </a:gridCol>
                <a:gridCol w="802638">
                  <a:extLst>
                    <a:ext uri="{9D8B030D-6E8A-4147-A177-3AD203B41FA5}">
                      <a16:colId xmlns:a16="http://schemas.microsoft.com/office/drawing/2014/main" val="945783603"/>
                    </a:ext>
                  </a:extLst>
                </a:gridCol>
              </a:tblGrid>
              <a:tr h="426463"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/>
                      <a:endParaRPr lang="en-US" sz="1100" b="1" kern="1200" spc="0" baseline="0" dirty="0">
                        <a:solidFill>
                          <a:srgbClr val="00446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91440" marB="9144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800" b="1" spc="0" baseline="0" dirty="0">
                          <a:solidFill>
                            <a:schemeClr val="bg1"/>
                          </a:solidFill>
                        </a:rPr>
                        <a:t>2018</a:t>
                      </a:r>
                    </a:p>
                  </a:txBody>
                  <a:tcPr marL="0" marR="0" marT="0" marB="0"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800" b="1" spc="0" baseline="0" dirty="0">
                          <a:solidFill>
                            <a:schemeClr val="bg1"/>
                          </a:solidFill>
                        </a:rPr>
                        <a:t>2019</a:t>
                      </a:r>
                    </a:p>
                  </a:txBody>
                  <a:tcPr marL="0" marR="0" marT="0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  <a:endParaRPr lang="en-US" sz="1800" b="1" spc="0" baseline="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4C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4245933"/>
                  </a:ext>
                </a:extLst>
              </a:tr>
              <a:tr h="899137">
                <a:tc>
                  <a:txBody>
                    <a:bodyPr/>
                    <a:lstStyle/>
                    <a:p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NUMBER OF </a:t>
                      </a:r>
                      <a:br>
                        <a:rPr 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PSPS EVENTS</a:t>
                      </a:r>
                    </a:p>
                  </a:txBody>
                  <a:tcPr marL="137160" marR="137160" marT="137160" marB="13716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577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85163"/>
                  </a:ext>
                </a:extLst>
              </a:tr>
              <a:tr h="1132406">
                <a:tc>
                  <a:txBody>
                    <a:bodyPr/>
                    <a:lstStyle/>
                    <a:p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AVERAGE NUMBER OF CUSTOMERS IMPACTED </a:t>
                      </a:r>
                    </a:p>
                  </a:txBody>
                  <a:tcPr marL="137160" marR="137160" marT="137160" marB="13716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577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~7,500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~12,500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~20,000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2304650"/>
                  </a:ext>
                </a:extLst>
              </a:tr>
              <a:tr h="906532">
                <a:tc>
                  <a:txBody>
                    <a:bodyPr/>
                    <a:lstStyle/>
                    <a:p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LARGEST CUSTOMER IMPACT EVENT</a:t>
                      </a:r>
                    </a:p>
                  </a:txBody>
                  <a:tcPr marL="137160" marR="137160" marT="137160" marB="13716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57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~25,000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~28,000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~75,000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9501779"/>
                  </a:ext>
                </a:extLst>
              </a:tr>
              <a:tr h="899137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AVERAGE </a:t>
                      </a:r>
                      <a:br>
                        <a:rPr 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DURATION TIME</a:t>
                      </a:r>
                    </a:p>
                  </a:txBody>
                  <a:tcPr marL="137160" marR="137160" marT="137160" marB="13716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577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~47 HR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~28 HR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~34 HR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1343625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49910CA-44B8-4715-85D1-26EF17B332B7}"/>
              </a:ext>
            </a:extLst>
          </p:cNvPr>
          <p:cNvGraphicFramePr>
            <a:graphicFrameLocks noGrp="1"/>
          </p:cNvGraphicFramePr>
          <p:nvPr/>
        </p:nvGraphicFramePr>
        <p:xfrm>
          <a:off x="5524862" y="1380269"/>
          <a:ext cx="5660136" cy="4560714"/>
        </p:xfrm>
        <a:graphic>
          <a:graphicData uri="http://schemas.openxmlformats.org/drawingml/2006/table">
            <a:tbl>
              <a:tblPr firstRow="1" bandRow="1"/>
              <a:tblGrid>
                <a:gridCol w="539496">
                  <a:extLst>
                    <a:ext uri="{9D8B030D-6E8A-4147-A177-3AD203B41FA5}">
                      <a16:colId xmlns:a16="http://schemas.microsoft.com/office/drawing/2014/main" val="1135949066"/>
                    </a:ext>
                  </a:extLst>
                </a:gridCol>
                <a:gridCol w="1920240">
                  <a:extLst>
                    <a:ext uri="{9D8B030D-6E8A-4147-A177-3AD203B41FA5}">
                      <a16:colId xmlns:a16="http://schemas.microsoft.com/office/drawing/2014/main" val="3900331480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371053500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4114021663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1323438811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2074155030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998852453"/>
                    </a:ext>
                  </a:extLst>
                </a:gridCol>
              </a:tblGrid>
              <a:tr h="284315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2020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4C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endParaRPr lang="en-US" sz="14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4D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100584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4D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endParaRPr lang="en-US" sz="14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4D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100584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4D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762696"/>
                  </a:ext>
                </a:extLst>
              </a:tr>
              <a:tr h="467354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EVENT DETAILS</a:t>
                      </a:r>
                    </a:p>
                  </a:txBody>
                  <a:tcPr marL="80682" marR="80682" marT="24205" marB="24205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 hMerge="1">
                  <a:txBody>
                    <a:bodyPr/>
                    <a:lstStyle>
                      <a:lvl1pPr marL="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chemeClr val="bg1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80682" marR="80682" marT="24205" marB="24205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B345E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SEPT</a:t>
                      </a:r>
                    </a:p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8-9</a:t>
                      </a:r>
                    </a:p>
                  </a:txBody>
                  <a:tcPr marL="0" marR="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OCT </a:t>
                      </a:r>
                    </a:p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26-27</a:t>
                      </a:r>
                    </a:p>
                  </a:txBody>
                  <a:tcPr marL="0" marR="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100584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DEC</a:t>
                      </a:r>
                    </a:p>
                    <a:p>
                      <a:pPr marL="0" marR="0" lvl="0" indent="0" algn="ctr" defTabSz="100584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2-5</a:t>
                      </a:r>
                    </a:p>
                  </a:txBody>
                  <a:tcPr marL="0" marR="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DEC</a:t>
                      </a:r>
                    </a:p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6-9</a:t>
                      </a:r>
                    </a:p>
                  </a:txBody>
                  <a:tcPr marL="0" marR="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584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DEC</a:t>
                      </a:r>
                    </a:p>
                    <a:p>
                      <a:pPr marL="0" marR="0" lvl="0" indent="0" algn="ctr" defTabSz="100584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23-24</a:t>
                      </a:r>
                    </a:p>
                  </a:txBody>
                  <a:tcPr marL="0" marR="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9567068"/>
                  </a:ext>
                </a:extLst>
              </a:tr>
              <a:tr h="535181">
                <a:tc>
                  <a:txBody>
                    <a:bodyPr/>
                    <a:lstStyle/>
                    <a:p>
                      <a:pPr marL="502920" lvl="1" indent="0" algn="l">
                        <a:spcAft>
                          <a:spcPts val="600"/>
                        </a:spcAft>
                        <a:buFont typeface="Arial" panose="020B0604020202020204" pitchFamily="34" charset="0"/>
                        <a:buNone/>
                      </a:pPr>
                      <a:endParaRPr lang="en-US" sz="1400" b="1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R="27432" marT="24205" marB="24205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6A4DE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501650" lvl="1" indent="-501650" algn="l">
                        <a:spcAft>
                          <a:spcPts val="6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CUSTOMERS IMPACTED </a:t>
                      </a:r>
                    </a:p>
                  </a:txBody>
                  <a:tcPr marL="4572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tx1"/>
                        </a:solidFill>
                        <a:latin typeface="Calibri"/>
                        <a:ea typeface="+mn-ea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Calibri" panose="020F0502020204030204" pitchFamily="34" charset="0"/>
                        </a:rPr>
                        <a:t>49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baseline="300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4,373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73,977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15,528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6,797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4245933"/>
                  </a:ext>
                </a:extLst>
              </a:tr>
              <a:tr h="535181">
                <a:tc>
                  <a:txBody>
                    <a:bodyPr/>
                    <a:lstStyle/>
                    <a:p>
                      <a:pPr marL="50292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400" b="1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R="27432" marT="24205" marB="24205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6A4DE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501650" marR="0" lvl="1" indent="-5016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COUNTIES IN SCOPE </a:t>
                      </a:r>
                    </a:p>
                  </a:txBody>
                  <a:tcPr marL="4572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048144"/>
                  </a:ext>
                </a:extLst>
              </a:tr>
              <a:tr h="535181">
                <a:tc>
                  <a:txBody>
                    <a:bodyPr/>
                    <a:lstStyle/>
                    <a:p>
                      <a:pPr marL="50292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400" b="1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182880" marR="27432" marT="24205" marB="24205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6A4DE"/>
                    </a:solidFill>
                  </a:tcPr>
                </a:tc>
                <a:tc>
                  <a:txBody>
                    <a:bodyPr/>
                    <a:lstStyle/>
                    <a:p>
                      <a:pPr marL="501650" marR="0" lvl="1" indent="-5016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TRIBES IN SCOPE </a:t>
                      </a:r>
                    </a:p>
                  </a:txBody>
                  <a:tcPr marL="4572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15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10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10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4158796"/>
                  </a:ext>
                </a:extLst>
              </a:tr>
              <a:tr h="535181">
                <a:tc>
                  <a:txBody>
                    <a:bodyPr/>
                    <a:lstStyle/>
                    <a:p>
                      <a:pPr marL="50292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400" b="1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R="27432" marT="24205" marB="24205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6A4DE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COMMUNITY RESOURCE CENTERS OPEN</a:t>
                      </a:r>
                    </a:p>
                  </a:txBody>
                  <a:tcPr marL="4572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10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0906483"/>
                  </a:ext>
                </a:extLst>
              </a:tr>
              <a:tr h="535181">
                <a:tc>
                  <a:txBody>
                    <a:bodyPr/>
                    <a:lstStyle/>
                    <a:p>
                      <a:pPr marL="50292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400" b="1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R="27432" marT="24205" marB="24205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6A4DE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501650" marR="0" lvl="1" indent="-5016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PEAK WIND GUSTS</a:t>
                      </a:r>
                    </a:p>
                  </a:txBody>
                  <a:tcPr marL="4572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cs typeface="Calibri" panose="020F0502020204030204" pitchFamily="34" charset="0"/>
                        </a:rPr>
                        <a:t>54</a:t>
                      </a:r>
                    </a:p>
                    <a:p>
                      <a:pPr algn="ctr"/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cs typeface="Calibri" panose="020F0502020204030204" pitchFamily="34" charset="0"/>
                        </a:rPr>
                        <a:t>MPH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cs typeface="Calibri" panose="020F0502020204030204" pitchFamily="34" charset="0"/>
                        </a:rPr>
                        <a:t>63</a:t>
                      </a:r>
                    </a:p>
                    <a:p>
                      <a:pPr algn="ctr"/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cs typeface="Calibri" panose="020F0502020204030204" pitchFamily="34" charset="0"/>
                        </a:rPr>
                        <a:t>MPH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cs typeface="Calibri" panose="020F0502020204030204" pitchFamily="34" charset="0"/>
                        </a:rPr>
                        <a:t>94</a:t>
                      </a:r>
                    </a:p>
                    <a:p>
                      <a:pPr algn="ctr"/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cs typeface="Calibri" panose="020F0502020204030204" pitchFamily="34" charset="0"/>
                        </a:rPr>
                        <a:t>MPH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cs typeface="Calibri" panose="020F0502020204030204" pitchFamily="34" charset="0"/>
                        </a:rPr>
                        <a:t>82</a:t>
                      </a:r>
                    </a:p>
                    <a:p>
                      <a:pPr algn="ctr"/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cs typeface="Calibri" panose="020F0502020204030204" pitchFamily="34" charset="0"/>
                        </a:rPr>
                        <a:t>MPH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71</a:t>
                      </a:r>
                    </a:p>
                    <a:p>
                      <a:pPr marL="0" algn="ctr" defTabSz="457200" rtl="0" eaLnBrk="1" latinLnBrk="0" hangingPunct="1"/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MPH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777747"/>
                  </a:ext>
                </a:extLst>
              </a:tr>
              <a:tr h="535181">
                <a:tc>
                  <a:txBody>
                    <a:bodyPr/>
                    <a:lstStyle/>
                    <a:p>
                      <a:pPr marL="50292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400" b="1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R="27432" marT="24205" marB="24205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6A4DE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501650" marR="0" lvl="1" indent="-5016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DAMAGE/HAZARDS</a:t>
                      </a:r>
                    </a:p>
                  </a:txBody>
                  <a:tcPr marL="4572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cs typeface="Calibri" panose="020F0502020204030204" pitchFamily="34" charset="0"/>
                        </a:rPr>
                        <a:t>14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3458034"/>
                  </a:ext>
                </a:extLst>
              </a:tr>
              <a:tr h="535181">
                <a:tc>
                  <a:txBody>
                    <a:bodyPr/>
                    <a:lstStyle/>
                    <a:p>
                      <a:pPr marL="50292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400" b="1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R="27432" marT="24205" marB="24205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6A4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CUSTOMER IMPACT REDUCTION VS. 2019 SCOPE</a:t>
                      </a:r>
                    </a:p>
                  </a:txBody>
                  <a:tcPr marL="4572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N/A</a:t>
                      </a:r>
                    </a:p>
                  </a:txBody>
                  <a:tcPr marL="45720" marR="4572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N/A</a:t>
                      </a:r>
                    </a:p>
                  </a:txBody>
                  <a:tcPr marL="45720" marR="4572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13,231</a:t>
                      </a:r>
                    </a:p>
                  </a:txBody>
                  <a:tcPr marL="45720" marR="4572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24,581</a:t>
                      </a:r>
                    </a:p>
                  </a:txBody>
                  <a:tcPr marL="45720" marR="4572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19,351</a:t>
                      </a:r>
                    </a:p>
                  </a:txBody>
                  <a:tcPr marL="45720" marR="4572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5040018"/>
                  </a:ext>
                </a:extLst>
              </a:tr>
            </a:tbl>
          </a:graphicData>
        </a:graphic>
      </p:graphicFrame>
      <p:sp>
        <p:nvSpPr>
          <p:cNvPr id="6" name="Graphic 6">
            <a:extLst>
              <a:ext uri="{FF2B5EF4-FFF2-40B4-BE49-F238E27FC236}">
                <a16:creationId xmlns:a16="http://schemas.microsoft.com/office/drawing/2014/main" id="{0F62F534-829B-4757-8DB4-BB292E048C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613176" y="2698296"/>
            <a:ext cx="365282" cy="405719"/>
          </a:xfrm>
          <a:custGeom>
            <a:avLst/>
            <a:gdLst>
              <a:gd name="connsiteX0" fmla="*/ 502881 w 505103"/>
              <a:gd name="connsiteY0" fmla="*/ 463452 h 561013"/>
              <a:gd name="connsiteX1" fmla="*/ 504108 w 505103"/>
              <a:gd name="connsiteY1" fmla="*/ 448166 h 561013"/>
              <a:gd name="connsiteX2" fmla="*/ 463063 w 505103"/>
              <a:gd name="connsiteY2" fmla="*/ 397175 h 561013"/>
              <a:gd name="connsiteX3" fmla="*/ 232108 w 505103"/>
              <a:gd name="connsiteY3" fmla="*/ 196355 h 561013"/>
              <a:gd name="connsiteX4" fmla="*/ 217262 w 505103"/>
              <a:gd name="connsiteY4" fmla="*/ 163138 h 561013"/>
              <a:gd name="connsiteX5" fmla="*/ 222254 w 505103"/>
              <a:gd name="connsiteY5" fmla="*/ 25762 h 561013"/>
              <a:gd name="connsiteX6" fmla="*/ 222277 w 505103"/>
              <a:gd name="connsiteY6" fmla="*/ 8754 h 561013"/>
              <a:gd name="connsiteX7" fmla="*/ 153782 w 505103"/>
              <a:gd name="connsiteY7" fmla="*/ 5677 h 561013"/>
              <a:gd name="connsiteX8" fmla="*/ 61966 w 505103"/>
              <a:gd name="connsiteY8" fmla="*/ 0 h 561013"/>
              <a:gd name="connsiteX9" fmla="*/ 14217 w 505103"/>
              <a:gd name="connsiteY9" fmla="*/ 0 h 561013"/>
              <a:gd name="connsiteX10" fmla="*/ 1094 w 505103"/>
              <a:gd name="connsiteY10" fmla="*/ 83685 h 561013"/>
              <a:gd name="connsiteX11" fmla="*/ 5756 w 505103"/>
              <a:gd name="connsiteY11" fmla="*/ 104826 h 561013"/>
              <a:gd name="connsiteX12" fmla="*/ 26668 w 505103"/>
              <a:gd name="connsiteY12" fmla="*/ 160150 h 561013"/>
              <a:gd name="connsiteX13" fmla="*/ 43745 w 505103"/>
              <a:gd name="connsiteY13" fmla="*/ 202031 h 561013"/>
              <a:gd name="connsiteX14" fmla="*/ 62615 w 505103"/>
              <a:gd name="connsiteY14" fmla="*/ 227582 h 561013"/>
              <a:gd name="connsiteX15" fmla="*/ 82878 w 505103"/>
              <a:gd name="connsiteY15" fmla="*/ 253645 h 561013"/>
              <a:gd name="connsiteX16" fmla="*/ 93063 w 505103"/>
              <a:gd name="connsiteY16" fmla="*/ 232404 h 561013"/>
              <a:gd name="connsiteX17" fmla="*/ 102351 w 505103"/>
              <a:gd name="connsiteY17" fmla="*/ 269631 h 561013"/>
              <a:gd name="connsiteX18" fmla="*/ 84731 w 505103"/>
              <a:gd name="connsiteY18" fmla="*/ 257766 h 561013"/>
              <a:gd name="connsiteX19" fmla="*/ 105797 w 505103"/>
              <a:gd name="connsiteY19" fmla="*/ 297359 h 561013"/>
              <a:gd name="connsiteX20" fmla="*/ 112075 w 505103"/>
              <a:gd name="connsiteY20" fmla="*/ 320988 h 561013"/>
              <a:gd name="connsiteX21" fmla="*/ 111556 w 505103"/>
              <a:gd name="connsiteY21" fmla="*/ 335530 h 561013"/>
              <a:gd name="connsiteX22" fmla="*/ 147657 w 505103"/>
              <a:gd name="connsiteY22" fmla="*/ 380067 h 561013"/>
              <a:gd name="connsiteX23" fmla="*/ 171507 w 505103"/>
              <a:gd name="connsiteY23" fmla="*/ 424293 h 561013"/>
              <a:gd name="connsiteX24" fmla="*/ 202758 w 505103"/>
              <a:gd name="connsiteY24" fmla="*/ 451066 h 561013"/>
              <a:gd name="connsiteX25" fmla="*/ 243390 w 505103"/>
              <a:gd name="connsiteY25" fmla="*/ 466430 h 561013"/>
              <a:gd name="connsiteX26" fmla="*/ 254059 w 505103"/>
              <a:gd name="connsiteY26" fmla="*/ 470840 h 561013"/>
              <a:gd name="connsiteX27" fmla="*/ 316512 w 505103"/>
              <a:gd name="connsiteY27" fmla="*/ 501890 h 561013"/>
              <a:gd name="connsiteX28" fmla="*/ 325564 w 505103"/>
              <a:gd name="connsiteY28" fmla="*/ 511022 h 561013"/>
              <a:gd name="connsiteX29" fmla="*/ 351421 w 505103"/>
              <a:gd name="connsiteY29" fmla="*/ 561802 h 561013"/>
              <a:gd name="connsiteX30" fmla="*/ 369324 w 505103"/>
              <a:gd name="connsiteY30" fmla="*/ 561802 h 561013"/>
              <a:gd name="connsiteX31" fmla="*/ 382128 w 505103"/>
              <a:gd name="connsiteY31" fmla="*/ 558947 h 561013"/>
              <a:gd name="connsiteX32" fmla="*/ 484105 w 505103"/>
              <a:gd name="connsiteY32" fmla="*/ 547771 h 561013"/>
              <a:gd name="connsiteX33" fmla="*/ 494042 w 505103"/>
              <a:gd name="connsiteY33" fmla="*/ 531118 h 561013"/>
              <a:gd name="connsiteX34" fmla="*/ 488814 w 505103"/>
              <a:gd name="connsiteY34" fmla="*/ 508567 h 561013"/>
              <a:gd name="connsiteX35" fmla="*/ 502881 w 505103"/>
              <a:gd name="connsiteY35" fmla="*/ 463452 h 561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05103" h="561013">
                <a:moveTo>
                  <a:pt x="502881" y="463452"/>
                </a:moveTo>
                <a:cubicBezTo>
                  <a:pt x="504356" y="458509"/>
                  <a:pt x="506516" y="451488"/>
                  <a:pt x="504108" y="448166"/>
                </a:cubicBezTo>
                <a:cubicBezTo>
                  <a:pt x="491304" y="430558"/>
                  <a:pt x="479337" y="411639"/>
                  <a:pt x="463063" y="397175"/>
                </a:cubicBezTo>
                <a:cubicBezTo>
                  <a:pt x="386849" y="329465"/>
                  <a:pt x="309443" y="262943"/>
                  <a:pt x="232108" y="196355"/>
                </a:cubicBezTo>
                <a:cubicBezTo>
                  <a:pt x="221262" y="187023"/>
                  <a:pt x="216636" y="176891"/>
                  <a:pt x="217262" y="163138"/>
                </a:cubicBezTo>
                <a:cubicBezTo>
                  <a:pt x="219362" y="117368"/>
                  <a:pt x="220684" y="71554"/>
                  <a:pt x="222254" y="25762"/>
                </a:cubicBezTo>
                <a:cubicBezTo>
                  <a:pt x="222443" y="20341"/>
                  <a:pt x="222277" y="14909"/>
                  <a:pt x="222277" y="8754"/>
                </a:cubicBezTo>
                <a:cubicBezTo>
                  <a:pt x="198309" y="7699"/>
                  <a:pt x="176027" y="6910"/>
                  <a:pt x="153782" y="5677"/>
                </a:cubicBezTo>
                <a:cubicBezTo>
                  <a:pt x="123169" y="3966"/>
                  <a:pt x="92567" y="1911"/>
                  <a:pt x="61966" y="0"/>
                </a:cubicBezTo>
                <a:cubicBezTo>
                  <a:pt x="46046" y="0"/>
                  <a:pt x="30138" y="0"/>
                  <a:pt x="14217" y="0"/>
                </a:cubicBezTo>
                <a:cubicBezTo>
                  <a:pt x="21664" y="29550"/>
                  <a:pt x="16412" y="56979"/>
                  <a:pt x="1094" y="83685"/>
                </a:cubicBezTo>
                <a:cubicBezTo>
                  <a:pt x="-1762" y="88673"/>
                  <a:pt x="1389" y="99594"/>
                  <a:pt x="5756" y="104826"/>
                </a:cubicBezTo>
                <a:cubicBezTo>
                  <a:pt x="19528" y="121334"/>
                  <a:pt x="27706" y="138698"/>
                  <a:pt x="26668" y="160150"/>
                </a:cubicBezTo>
                <a:cubicBezTo>
                  <a:pt x="25901" y="175991"/>
                  <a:pt x="31271" y="190089"/>
                  <a:pt x="43745" y="202031"/>
                </a:cubicBezTo>
                <a:cubicBezTo>
                  <a:pt x="51357" y="209319"/>
                  <a:pt x="56266" y="219084"/>
                  <a:pt x="62615" y="227582"/>
                </a:cubicBezTo>
                <a:cubicBezTo>
                  <a:pt x="68540" y="235514"/>
                  <a:pt x="74759" y="243235"/>
                  <a:pt x="82878" y="253645"/>
                </a:cubicBezTo>
                <a:cubicBezTo>
                  <a:pt x="87788" y="243402"/>
                  <a:pt x="90490" y="237770"/>
                  <a:pt x="93063" y="232404"/>
                </a:cubicBezTo>
                <a:cubicBezTo>
                  <a:pt x="96190" y="244946"/>
                  <a:pt x="99188" y="256944"/>
                  <a:pt x="102351" y="269631"/>
                </a:cubicBezTo>
                <a:cubicBezTo>
                  <a:pt x="96179" y="265476"/>
                  <a:pt x="90715" y="261799"/>
                  <a:pt x="84731" y="257766"/>
                </a:cubicBezTo>
                <a:cubicBezTo>
                  <a:pt x="81061" y="277540"/>
                  <a:pt x="87658" y="289305"/>
                  <a:pt x="105797" y="297359"/>
                </a:cubicBezTo>
                <a:cubicBezTo>
                  <a:pt x="122000" y="304558"/>
                  <a:pt x="122189" y="306969"/>
                  <a:pt x="112075" y="320988"/>
                </a:cubicBezTo>
                <a:cubicBezTo>
                  <a:pt x="109550" y="324499"/>
                  <a:pt x="109113" y="332264"/>
                  <a:pt x="111556" y="335530"/>
                </a:cubicBezTo>
                <a:cubicBezTo>
                  <a:pt x="122956" y="350794"/>
                  <a:pt x="136799" y="364492"/>
                  <a:pt x="147657" y="380067"/>
                </a:cubicBezTo>
                <a:cubicBezTo>
                  <a:pt x="157263" y="393853"/>
                  <a:pt x="166787" y="408651"/>
                  <a:pt x="171507" y="424293"/>
                </a:cubicBezTo>
                <a:cubicBezTo>
                  <a:pt x="178329" y="446911"/>
                  <a:pt x="178128" y="449655"/>
                  <a:pt x="202758" y="451066"/>
                </a:cubicBezTo>
                <a:cubicBezTo>
                  <a:pt x="218513" y="451965"/>
                  <a:pt x="233465" y="452099"/>
                  <a:pt x="243390" y="466430"/>
                </a:cubicBezTo>
                <a:cubicBezTo>
                  <a:pt x="245160" y="468985"/>
                  <a:pt x="250577" y="469129"/>
                  <a:pt x="254059" y="470840"/>
                </a:cubicBezTo>
                <a:cubicBezTo>
                  <a:pt x="274947" y="481060"/>
                  <a:pt x="295871" y="491236"/>
                  <a:pt x="316512" y="501890"/>
                </a:cubicBezTo>
                <a:cubicBezTo>
                  <a:pt x="320230" y="503812"/>
                  <a:pt x="323652" y="507422"/>
                  <a:pt x="325564" y="511022"/>
                </a:cubicBezTo>
                <a:cubicBezTo>
                  <a:pt x="334498" y="527797"/>
                  <a:pt x="342853" y="544849"/>
                  <a:pt x="351421" y="561802"/>
                </a:cubicBezTo>
                <a:cubicBezTo>
                  <a:pt x="357392" y="561802"/>
                  <a:pt x="363352" y="561802"/>
                  <a:pt x="369324" y="561802"/>
                </a:cubicBezTo>
                <a:cubicBezTo>
                  <a:pt x="373584" y="560824"/>
                  <a:pt x="377797" y="559436"/>
                  <a:pt x="382128" y="558947"/>
                </a:cubicBezTo>
                <a:cubicBezTo>
                  <a:pt x="416105" y="555103"/>
                  <a:pt x="450093" y="551304"/>
                  <a:pt x="484105" y="547771"/>
                </a:cubicBezTo>
                <a:cubicBezTo>
                  <a:pt x="496225" y="546516"/>
                  <a:pt x="499518" y="542183"/>
                  <a:pt x="494042" y="531118"/>
                </a:cubicBezTo>
                <a:cubicBezTo>
                  <a:pt x="490619" y="524220"/>
                  <a:pt x="487374" y="515565"/>
                  <a:pt x="488814" y="508567"/>
                </a:cubicBezTo>
                <a:cubicBezTo>
                  <a:pt x="491941" y="493258"/>
                  <a:pt x="498373" y="478561"/>
                  <a:pt x="502881" y="463452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40343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1588" b="0" i="0" u="none" strike="noStrike" kern="0" cap="none" spc="0" normalizeH="0" baseline="0" noProof="0" dirty="0">
              <a:ln>
                <a:noFill/>
              </a:ln>
              <a:solidFill>
                <a:srgbClr val="0082AA"/>
              </a:solidFill>
              <a:effectLst/>
              <a:uLnTx/>
              <a:uFillTx/>
              <a:latin typeface="Arial" panose="020B0604020202020204"/>
              <a:ea typeface="+mn-ea"/>
              <a:cs typeface="Arial"/>
              <a:sym typeface="Arial"/>
            </a:endParaRPr>
          </a:p>
        </p:txBody>
      </p:sp>
      <p:grpSp>
        <p:nvGrpSpPr>
          <p:cNvPr id="7" name="Graphic 7">
            <a:extLst>
              <a:ext uri="{FF2B5EF4-FFF2-40B4-BE49-F238E27FC236}">
                <a16:creationId xmlns:a16="http://schemas.microsoft.com/office/drawing/2014/main" id="{9F1655D7-70BA-41B8-808C-EE996A0212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604363" y="3770502"/>
            <a:ext cx="375311" cy="374733"/>
            <a:chOff x="460899" y="3395101"/>
            <a:chExt cx="577061" cy="576170"/>
          </a:xfrm>
          <a:solidFill>
            <a:schemeClr val="bg1"/>
          </a:solidFill>
        </p:grpSpPr>
        <p:sp>
          <p:nvSpPr>
            <p:cNvPr id="8" name="Freeform: Shape 57">
              <a:extLst>
                <a:ext uri="{FF2B5EF4-FFF2-40B4-BE49-F238E27FC236}">
                  <a16:creationId xmlns:a16="http://schemas.microsoft.com/office/drawing/2014/main" id="{EC9850AE-2CB2-4B43-B8B8-7B483B4B20B8}"/>
                </a:ext>
              </a:extLst>
            </p:cNvPr>
            <p:cNvSpPr/>
            <p:nvPr/>
          </p:nvSpPr>
          <p:spPr>
            <a:xfrm>
              <a:off x="460899" y="3618258"/>
              <a:ext cx="576241" cy="352238"/>
            </a:xfrm>
            <a:custGeom>
              <a:avLst/>
              <a:gdLst>
                <a:gd name="connsiteX0" fmla="*/ 297531 w 576241"/>
                <a:gd name="connsiteY0" fmla="*/ 0 h 352238"/>
                <a:gd name="connsiteX1" fmla="*/ 279293 w 576241"/>
                <a:gd name="connsiteY1" fmla="*/ 0 h 352238"/>
                <a:gd name="connsiteX2" fmla="*/ 6426 w 576241"/>
                <a:gd name="connsiteY2" fmla="*/ 0 h 352238"/>
                <a:gd name="connsiteX3" fmla="*/ 0 w 576241"/>
                <a:gd name="connsiteY3" fmla="*/ 13412 h 352238"/>
                <a:gd name="connsiteX4" fmla="*/ 0 w 576241"/>
                <a:gd name="connsiteY4" fmla="*/ 339262 h 352238"/>
                <a:gd name="connsiteX5" fmla="*/ 6426 w 576241"/>
                <a:gd name="connsiteY5" fmla="*/ 352674 h 352238"/>
                <a:gd name="connsiteX6" fmla="*/ 16205 w 576241"/>
                <a:gd name="connsiteY6" fmla="*/ 352674 h 352238"/>
                <a:gd name="connsiteX7" fmla="*/ 22632 w 576241"/>
                <a:gd name="connsiteY7" fmla="*/ 339262 h 352238"/>
                <a:gd name="connsiteX8" fmla="*/ 22632 w 576241"/>
                <a:gd name="connsiteY8" fmla="*/ 139564 h 352238"/>
                <a:gd name="connsiteX9" fmla="*/ 27509 w 576241"/>
                <a:gd name="connsiteY9" fmla="*/ 126552 h 352238"/>
                <a:gd name="connsiteX10" fmla="*/ 288416 w 576241"/>
                <a:gd name="connsiteY10" fmla="*/ 47389 h 352238"/>
                <a:gd name="connsiteX11" fmla="*/ 549323 w 576241"/>
                <a:gd name="connsiteY11" fmla="*/ 126552 h 352238"/>
                <a:gd name="connsiteX12" fmla="*/ 554200 w 576241"/>
                <a:gd name="connsiteY12" fmla="*/ 139564 h 352238"/>
                <a:gd name="connsiteX13" fmla="*/ 554200 w 576241"/>
                <a:gd name="connsiteY13" fmla="*/ 339262 h 352238"/>
                <a:gd name="connsiteX14" fmla="*/ 560626 w 576241"/>
                <a:gd name="connsiteY14" fmla="*/ 352674 h 352238"/>
                <a:gd name="connsiteX15" fmla="*/ 570405 w 576241"/>
                <a:gd name="connsiteY15" fmla="*/ 352674 h 352238"/>
                <a:gd name="connsiteX16" fmla="*/ 576831 w 576241"/>
                <a:gd name="connsiteY16" fmla="*/ 339262 h 352238"/>
                <a:gd name="connsiteX17" fmla="*/ 576831 w 576241"/>
                <a:gd name="connsiteY17" fmla="*/ 13412 h 352238"/>
                <a:gd name="connsiteX18" fmla="*/ 570405 w 576241"/>
                <a:gd name="connsiteY18" fmla="*/ 0 h 352238"/>
                <a:gd name="connsiteX19" fmla="*/ 297531 w 576241"/>
                <a:gd name="connsiteY19" fmla="*/ 0 h 352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576241" h="352238">
                  <a:moveTo>
                    <a:pt x="297531" y="0"/>
                  </a:moveTo>
                  <a:lnTo>
                    <a:pt x="279293" y="0"/>
                  </a:lnTo>
                  <a:lnTo>
                    <a:pt x="6426" y="0"/>
                  </a:lnTo>
                  <a:cubicBezTo>
                    <a:pt x="2877" y="0"/>
                    <a:pt x="0" y="6004"/>
                    <a:pt x="0" y="13412"/>
                  </a:cubicBezTo>
                  <a:lnTo>
                    <a:pt x="0" y="339262"/>
                  </a:lnTo>
                  <a:cubicBezTo>
                    <a:pt x="0" y="346670"/>
                    <a:pt x="2877" y="352674"/>
                    <a:pt x="6426" y="352674"/>
                  </a:cubicBezTo>
                  <a:lnTo>
                    <a:pt x="16205" y="352674"/>
                  </a:lnTo>
                  <a:cubicBezTo>
                    <a:pt x="19755" y="352674"/>
                    <a:pt x="22632" y="346670"/>
                    <a:pt x="22632" y="339262"/>
                  </a:cubicBezTo>
                  <a:lnTo>
                    <a:pt x="22632" y="139564"/>
                  </a:lnTo>
                  <a:cubicBezTo>
                    <a:pt x="22632" y="133403"/>
                    <a:pt x="24640" y="128028"/>
                    <a:pt x="27509" y="126552"/>
                  </a:cubicBezTo>
                  <a:cubicBezTo>
                    <a:pt x="53624" y="113067"/>
                    <a:pt x="179750" y="50790"/>
                    <a:pt x="288416" y="47389"/>
                  </a:cubicBezTo>
                  <a:cubicBezTo>
                    <a:pt x="397082" y="50790"/>
                    <a:pt x="523207" y="113067"/>
                    <a:pt x="549323" y="126552"/>
                  </a:cubicBezTo>
                  <a:cubicBezTo>
                    <a:pt x="552192" y="128028"/>
                    <a:pt x="554200" y="133403"/>
                    <a:pt x="554200" y="139564"/>
                  </a:cubicBezTo>
                  <a:lnTo>
                    <a:pt x="554200" y="339262"/>
                  </a:lnTo>
                  <a:cubicBezTo>
                    <a:pt x="554200" y="346670"/>
                    <a:pt x="557077" y="352674"/>
                    <a:pt x="560626" y="352674"/>
                  </a:cubicBezTo>
                  <a:lnTo>
                    <a:pt x="570405" y="352674"/>
                  </a:lnTo>
                  <a:cubicBezTo>
                    <a:pt x="573954" y="352674"/>
                    <a:pt x="576831" y="346670"/>
                    <a:pt x="576831" y="339262"/>
                  </a:cubicBezTo>
                  <a:lnTo>
                    <a:pt x="576831" y="13412"/>
                  </a:lnTo>
                  <a:cubicBezTo>
                    <a:pt x="576831" y="6004"/>
                    <a:pt x="573954" y="0"/>
                    <a:pt x="570405" y="0"/>
                  </a:cubicBezTo>
                  <a:lnTo>
                    <a:pt x="297531" y="0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  <p:sp>
          <p:nvSpPr>
            <p:cNvPr id="9" name="Freeform: Shape 58">
              <a:extLst>
                <a:ext uri="{FF2B5EF4-FFF2-40B4-BE49-F238E27FC236}">
                  <a16:creationId xmlns:a16="http://schemas.microsoft.com/office/drawing/2014/main" id="{7847369F-3BB0-47CD-A77F-1AE1D5890FC8}"/>
                </a:ext>
              </a:extLst>
            </p:cNvPr>
            <p:cNvSpPr/>
            <p:nvPr/>
          </p:nvSpPr>
          <p:spPr>
            <a:xfrm>
              <a:off x="462309" y="3395101"/>
              <a:ext cx="573782" cy="209406"/>
            </a:xfrm>
            <a:custGeom>
              <a:avLst/>
              <a:gdLst>
                <a:gd name="connsiteX0" fmla="*/ 441362 w 573782"/>
                <a:gd name="connsiteY0" fmla="*/ 130365 h 209406"/>
                <a:gd name="connsiteX1" fmla="*/ 295760 w 573782"/>
                <a:gd name="connsiteY1" fmla="*/ 2142 h 209406"/>
                <a:gd name="connsiteX2" fmla="*/ 290375 w 573782"/>
                <a:gd name="connsiteY2" fmla="*/ 0 h 209406"/>
                <a:gd name="connsiteX3" fmla="*/ 283629 w 573782"/>
                <a:gd name="connsiteY3" fmla="*/ 0 h 209406"/>
                <a:gd name="connsiteX4" fmla="*/ 278244 w 573782"/>
                <a:gd name="connsiteY4" fmla="*/ 2142 h 209406"/>
                <a:gd name="connsiteX5" fmla="*/ 132651 w 573782"/>
                <a:gd name="connsiteY5" fmla="*/ 130365 h 209406"/>
                <a:gd name="connsiteX6" fmla="*/ 3861 w 573782"/>
                <a:gd name="connsiteY6" fmla="*/ 199130 h 209406"/>
                <a:gd name="connsiteX7" fmla="*/ 7000 w 573782"/>
                <a:gd name="connsiteY7" fmla="*/ 210326 h 209406"/>
                <a:gd name="connsiteX8" fmla="*/ 286187 w 573782"/>
                <a:gd name="connsiteY8" fmla="*/ 210326 h 209406"/>
                <a:gd name="connsiteX9" fmla="*/ 287826 w 573782"/>
                <a:gd name="connsiteY9" fmla="*/ 210326 h 209406"/>
                <a:gd name="connsiteX10" fmla="*/ 567012 w 573782"/>
                <a:gd name="connsiteY10" fmla="*/ 210326 h 209406"/>
                <a:gd name="connsiteX11" fmla="*/ 570151 w 573782"/>
                <a:gd name="connsiteY11" fmla="*/ 199130 h 209406"/>
                <a:gd name="connsiteX12" fmla="*/ 441362 w 573782"/>
                <a:gd name="connsiteY12" fmla="*/ 130365 h 209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73782" h="209406">
                  <a:moveTo>
                    <a:pt x="441362" y="130365"/>
                  </a:moveTo>
                  <a:cubicBezTo>
                    <a:pt x="383795" y="90299"/>
                    <a:pt x="319581" y="26509"/>
                    <a:pt x="295760" y="2142"/>
                  </a:cubicBezTo>
                  <a:cubicBezTo>
                    <a:pt x="294433" y="787"/>
                    <a:pt x="292457" y="0"/>
                    <a:pt x="290375" y="0"/>
                  </a:cubicBezTo>
                  <a:lnTo>
                    <a:pt x="283629" y="0"/>
                  </a:lnTo>
                  <a:cubicBezTo>
                    <a:pt x="281547" y="0"/>
                    <a:pt x="279572" y="787"/>
                    <a:pt x="278244" y="2142"/>
                  </a:cubicBezTo>
                  <a:cubicBezTo>
                    <a:pt x="254432" y="26509"/>
                    <a:pt x="190217" y="90299"/>
                    <a:pt x="132651" y="130365"/>
                  </a:cubicBezTo>
                  <a:cubicBezTo>
                    <a:pt x="88609" y="161013"/>
                    <a:pt x="35526" y="185670"/>
                    <a:pt x="3861" y="199130"/>
                  </a:cubicBezTo>
                  <a:cubicBezTo>
                    <a:pt x="-2721" y="201926"/>
                    <a:pt x="-369" y="210326"/>
                    <a:pt x="7000" y="210326"/>
                  </a:cubicBezTo>
                  <a:lnTo>
                    <a:pt x="286187" y="210326"/>
                  </a:lnTo>
                  <a:lnTo>
                    <a:pt x="287826" y="210326"/>
                  </a:lnTo>
                  <a:lnTo>
                    <a:pt x="567012" y="210326"/>
                  </a:lnTo>
                  <a:cubicBezTo>
                    <a:pt x="574381" y="210326"/>
                    <a:pt x="576733" y="201926"/>
                    <a:pt x="570151" y="199130"/>
                  </a:cubicBezTo>
                  <a:cubicBezTo>
                    <a:pt x="538487" y="185670"/>
                    <a:pt x="485396" y="161013"/>
                    <a:pt x="441362" y="130365"/>
                  </a:cubicBezTo>
                  <a:close/>
                </a:path>
              </a:pathLst>
            </a:custGeom>
            <a:grpFill/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</p:grpSp>
      <p:sp>
        <p:nvSpPr>
          <p:cNvPr id="10" name="Graphic 8">
            <a:extLst>
              <a:ext uri="{FF2B5EF4-FFF2-40B4-BE49-F238E27FC236}">
                <a16:creationId xmlns:a16="http://schemas.microsoft.com/office/drawing/2014/main" id="{4F1940E3-901F-410E-9A15-6CF6C09E91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619089" y="4881289"/>
            <a:ext cx="379598" cy="315781"/>
          </a:xfrm>
          <a:custGeom>
            <a:avLst/>
            <a:gdLst>
              <a:gd name="connsiteX0" fmla="*/ 515285 w 516950"/>
              <a:gd name="connsiteY0" fmla="*/ 396233 h 430042"/>
              <a:gd name="connsiteX1" fmla="*/ 280253 w 516950"/>
              <a:gd name="connsiteY1" fmla="*/ 11458 h 430042"/>
              <a:gd name="connsiteX2" fmla="*/ 238776 w 516950"/>
              <a:gd name="connsiteY2" fmla="*/ 11458 h 430042"/>
              <a:gd name="connsiteX3" fmla="*/ 3143 w 516950"/>
              <a:gd name="connsiteY3" fmla="*/ 396233 h 430042"/>
              <a:gd name="connsiteX4" fmla="*/ 24182 w 516950"/>
              <a:gd name="connsiteY4" fmla="*/ 430184 h 430042"/>
              <a:gd name="connsiteX5" fmla="*/ 259214 w 516950"/>
              <a:gd name="connsiteY5" fmla="*/ 430184 h 430042"/>
              <a:gd name="connsiteX6" fmla="*/ 494246 w 516950"/>
              <a:gd name="connsiteY6" fmla="*/ 430184 h 430042"/>
              <a:gd name="connsiteX7" fmla="*/ 515285 w 516950"/>
              <a:gd name="connsiteY7" fmla="*/ 396233 h 430042"/>
              <a:gd name="connsiteX8" fmla="*/ 241181 w 516950"/>
              <a:gd name="connsiteY8" fmla="*/ 101994 h 430042"/>
              <a:gd name="connsiteX9" fmla="*/ 277247 w 516950"/>
              <a:gd name="connsiteY9" fmla="*/ 101994 h 430042"/>
              <a:gd name="connsiteX10" fmla="*/ 277247 w 516950"/>
              <a:gd name="connsiteY10" fmla="*/ 300039 h 430042"/>
              <a:gd name="connsiteX11" fmla="*/ 241181 w 516950"/>
              <a:gd name="connsiteY11" fmla="*/ 300039 h 430042"/>
              <a:gd name="connsiteX12" fmla="*/ 241181 w 516950"/>
              <a:gd name="connsiteY12" fmla="*/ 101994 h 430042"/>
              <a:gd name="connsiteX13" fmla="*/ 259214 w 516950"/>
              <a:gd name="connsiteY13" fmla="*/ 379257 h 430042"/>
              <a:gd name="connsiteX14" fmla="*/ 229159 w 516950"/>
              <a:gd name="connsiteY14" fmla="*/ 350965 h 430042"/>
              <a:gd name="connsiteX15" fmla="*/ 259214 w 516950"/>
              <a:gd name="connsiteY15" fmla="*/ 322673 h 430042"/>
              <a:gd name="connsiteX16" fmla="*/ 289269 w 516950"/>
              <a:gd name="connsiteY16" fmla="*/ 350965 h 430042"/>
              <a:gd name="connsiteX17" fmla="*/ 259214 w 516950"/>
              <a:gd name="connsiteY17" fmla="*/ 379257 h 430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6950" h="430042">
                <a:moveTo>
                  <a:pt x="515285" y="396233"/>
                </a:moveTo>
                <a:lnTo>
                  <a:pt x="280253" y="11458"/>
                </a:lnTo>
                <a:cubicBezTo>
                  <a:pt x="271236" y="-3819"/>
                  <a:pt x="247793" y="-3819"/>
                  <a:pt x="238776" y="11458"/>
                </a:cubicBezTo>
                <a:lnTo>
                  <a:pt x="3143" y="396233"/>
                </a:lnTo>
                <a:cubicBezTo>
                  <a:pt x="-5873" y="411511"/>
                  <a:pt x="5548" y="430184"/>
                  <a:pt x="24182" y="430184"/>
                </a:cubicBezTo>
                <a:lnTo>
                  <a:pt x="259214" y="430184"/>
                </a:lnTo>
                <a:lnTo>
                  <a:pt x="494246" y="430184"/>
                </a:lnTo>
                <a:cubicBezTo>
                  <a:pt x="512880" y="430184"/>
                  <a:pt x="524301" y="411511"/>
                  <a:pt x="515285" y="396233"/>
                </a:cubicBezTo>
                <a:close/>
                <a:moveTo>
                  <a:pt x="241181" y="101994"/>
                </a:moveTo>
                <a:lnTo>
                  <a:pt x="277247" y="101994"/>
                </a:lnTo>
                <a:lnTo>
                  <a:pt x="277247" y="300039"/>
                </a:lnTo>
                <a:lnTo>
                  <a:pt x="241181" y="300039"/>
                </a:lnTo>
                <a:lnTo>
                  <a:pt x="241181" y="101994"/>
                </a:lnTo>
                <a:close/>
                <a:moveTo>
                  <a:pt x="259214" y="379257"/>
                </a:moveTo>
                <a:cubicBezTo>
                  <a:pt x="242383" y="379257"/>
                  <a:pt x="229159" y="366809"/>
                  <a:pt x="229159" y="350965"/>
                </a:cubicBezTo>
                <a:cubicBezTo>
                  <a:pt x="229159" y="335122"/>
                  <a:pt x="242383" y="322673"/>
                  <a:pt x="259214" y="322673"/>
                </a:cubicBezTo>
                <a:cubicBezTo>
                  <a:pt x="276045" y="322673"/>
                  <a:pt x="289269" y="335122"/>
                  <a:pt x="289269" y="350965"/>
                </a:cubicBezTo>
                <a:cubicBezTo>
                  <a:pt x="289269" y="366809"/>
                  <a:pt x="276045" y="379257"/>
                  <a:pt x="259214" y="379257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40343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1588" b="0" i="0" u="none" strike="noStrike" kern="0" cap="none" spc="0" normalizeH="0" baseline="0" noProof="0" dirty="0">
              <a:ln>
                <a:noFill/>
              </a:ln>
              <a:solidFill>
                <a:srgbClr val="0082AA"/>
              </a:solidFill>
              <a:effectLst/>
              <a:uLnTx/>
              <a:uFillTx/>
              <a:latin typeface="Arial" panose="020B0604020202020204"/>
              <a:ea typeface="+mn-ea"/>
              <a:cs typeface="Arial"/>
              <a:sym typeface="Arial"/>
            </a:endParaRPr>
          </a:p>
        </p:txBody>
      </p:sp>
      <p:grpSp>
        <p:nvGrpSpPr>
          <p:cNvPr id="11" name="Graphic 12">
            <a:extLst>
              <a:ext uri="{FF2B5EF4-FFF2-40B4-BE49-F238E27FC236}">
                <a16:creationId xmlns:a16="http://schemas.microsoft.com/office/drawing/2014/main" id="{1414F3E9-10DA-473F-ACF1-265B4C0C68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580636" y="4363156"/>
            <a:ext cx="388521" cy="294299"/>
            <a:chOff x="399251" y="4281808"/>
            <a:chExt cx="610056" cy="421476"/>
          </a:xfrm>
          <a:noFill/>
        </p:grpSpPr>
        <p:sp>
          <p:nvSpPr>
            <p:cNvPr id="12" name="Freeform: Shape 61">
              <a:extLst>
                <a:ext uri="{FF2B5EF4-FFF2-40B4-BE49-F238E27FC236}">
                  <a16:creationId xmlns:a16="http://schemas.microsoft.com/office/drawing/2014/main" id="{6BC519CF-B326-4DE6-AAF6-B513E7A79675}"/>
                </a:ext>
              </a:extLst>
            </p:cNvPr>
            <p:cNvSpPr/>
            <p:nvPr/>
          </p:nvSpPr>
          <p:spPr>
            <a:xfrm>
              <a:off x="399251" y="4281808"/>
              <a:ext cx="1645" cy="1645"/>
            </a:xfrm>
            <a:custGeom>
              <a:avLst/>
              <a:gdLst/>
              <a:ahLst/>
              <a:cxnLst/>
              <a:rect l="l" t="t" r="r" b="b"/>
              <a:pathLst>
                <a:path/>
              </a:pathLst>
            </a:custGeom>
            <a:grpFill/>
            <a:ln w="28575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  <p:sp>
          <p:nvSpPr>
            <p:cNvPr id="13" name="Freeform: Shape 62">
              <a:extLst>
                <a:ext uri="{FF2B5EF4-FFF2-40B4-BE49-F238E27FC236}">
                  <a16:creationId xmlns:a16="http://schemas.microsoft.com/office/drawing/2014/main" id="{4FBF056F-9E3E-4335-818D-8B640A880441}"/>
                </a:ext>
              </a:extLst>
            </p:cNvPr>
            <p:cNvSpPr/>
            <p:nvPr/>
          </p:nvSpPr>
          <p:spPr>
            <a:xfrm>
              <a:off x="559590" y="4566747"/>
              <a:ext cx="371775" cy="136537"/>
            </a:xfrm>
            <a:custGeom>
              <a:avLst/>
              <a:gdLst>
                <a:gd name="connsiteX0" fmla="*/ 235649 w 371774"/>
                <a:gd name="connsiteY0" fmla="*/ 58184 h 136536"/>
                <a:gd name="connsiteX1" fmla="*/ 234893 w 371774"/>
                <a:gd name="connsiteY1" fmla="*/ 68318 h 136536"/>
                <a:gd name="connsiteX2" fmla="*/ 303622 w 371774"/>
                <a:gd name="connsiteY2" fmla="*/ 136636 h 136536"/>
                <a:gd name="connsiteX3" fmla="*/ 372351 w 371774"/>
                <a:gd name="connsiteY3" fmla="*/ 68318 h 136536"/>
                <a:gd name="connsiteX4" fmla="*/ 303638 w 371774"/>
                <a:gd name="connsiteY4" fmla="*/ 0 h 136536"/>
                <a:gd name="connsiteX5" fmla="*/ 303638 w 371774"/>
                <a:gd name="connsiteY5" fmla="*/ 0 h 136536"/>
                <a:gd name="connsiteX6" fmla="*/ 0 w 371774"/>
                <a:gd name="connsiteY6" fmla="*/ 0 h 1365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71774" h="136536">
                  <a:moveTo>
                    <a:pt x="235649" y="58184"/>
                  </a:moveTo>
                  <a:cubicBezTo>
                    <a:pt x="235156" y="61491"/>
                    <a:pt x="234893" y="64863"/>
                    <a:pt x="234893" y="68318"/>
                  </a:cubicBezTo>
                  <a:cubicBezTo>
                    <a:pt x="234893" y="106038"/>
                    <a:pt x="265671" y="136636"/>
                    <a:pt x="303622" y="136636"/>
                  </a:cubicBezTo>
                  <a:cubicBezTo>
                    <a:pt x="341572" y="136636"/>
                    <a:pt x="372351" y="106055"/>
                    <a:pt x="372351" y="68318"/>
                  </a:cubicBezTo>
                  <a:cubicBezTo>
                    <a:pt x="372351" y="30581"/>
                    <a:pt x="341589" y="0"/>
                    <a:pt x="303638" y="0"/>
                  </a:cubicBezTo>
                  <a:lnTo>
                    <a:pt x="303638" y="0"/>
                  </a:lnTo>
                  <a:lnTo>
                    <a:pt x="0" y="0"/>
                  </a:lnTo>
                </a:path>
              </a:pathLst>
            </a:custGeom>
            <a:grpFill/>
            <a:ln w="28575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  <p:sp>
          <p:nvSpPr>
            <p:cNvPr id="14" name="Freeform: Shape 63">
              <a:extLst>
                <a:ext uri="{FF2B5EF4-FFF2-40B4-BE49-F238E27FC236}">
                  <a16:creationId xmlns:a16="http://schemas.microsoft.com/office/drawing/2014/main" id="{66FF7CEF-945F-4BE3-97ED-540E37A027AA}"/>
                </a:ext>
              </a:extLst>
            </p:cNvPr>
            <p:cNvSpPr/>
            <p:nvPr/>
          </p:nvSpPr>
          <p:spPr>
            <a:xfrm>
              <a:off x="470546" y="4299640"/>
              <a:ext cx="279654" cy="136537"/>
            </a:xfrm>
            <a:custGeom>
              <a:avLst/>
              <a:gdLst>
                <a:gd name="connsiteX0" fmla="*/ 143479 w 279653"/>
                <a:gd name="connsiteY0" fmla="*/ 78451 h 136536"/>
                <a:gd name="connsiteX1" fmla="*/ 142722 w 279653"/>
                <a:gd name="connsiteY1" fmla="*/ 68318 h 136536"/>
                <a:gd name="connsiteX2" fmla="*/ 211451 w 279653"/>
                <a:gd name="connsiteY2" fmla="*/ 0 h 136536"/>
                <a:gd name="connsiteX3" fmla="*/ 280180 w 279653"/>
                <a:gd name="connsiteY3" fmla="*/ 68318 h 136536"/>
                <a:gd name="connsiteX4" fmla="*/ 211467 w 279653"/>
                <a:gd name="connsiteY4" fmla="*/ 136636 h 136536"/>
                <a:gd name="connsiteX5" fmla="*/ 211467 w 279653"/>
                <a:gd name="connsiteY5" fmla="*/ 136636 h 136536"/>
                <a:gd name="connsiteX6" fmla="*/ 0 w 279653"/>
                <a:gd name="connsiteY6" fmla="*/ 136636 h 1365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79653" h="136536">
                  <a:moveTo>
                    <a:pt x="143479" y="78451"/>
                  </a:moveTo>
                  <a:cubicBezTo>
                    <a:pt x="142985" y="75145"/>
                    <a:pt x="142722" y="71772"/>
                    <a:pt x="142722" y="68318"/>
                  </a:cubicBezTo>
                  <a:cubicBezTo>
                    <a:pt x="142722" y="30597"/>
                    <a:pt x="173500" y="0"/>
                    <a:pt x="211451" y="0"/>
                  </a:cubicBezTo>
                  <a:cubicBezTo>
                    <a:pt x="249402" y="0"/>
                    <a:pt x="280180" y="30581"/>
                    <a:pt x="280180" y="68318"/>
                  </a:cubicBezTo>
                  <a:cubicBezTo>
                    <a:pt x="280180" y="106055"/>
                    <a:pt x="249418" y="136636"/>
                    <a:pt x="211467" y="136636"/>
                  </a:cubicBezTo>
                  <a:lnTo>
                    <a:pt x="211467" y="136636"/>
                  </a:lnTo>
                  <a:lnTo>
                    <a:pt x="0" y="136636"/>
                  </a:lnTo>
                </a:path>
              </a:pathLst>
            </a:custGeom>
            <a:grpFill/>
            <a:ln w="28575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  <p:sp>
          <p:nvSpPr>
            <p:cNvPr id="15" name="Freeform: Shape 64">
              <a:extLst>
                <a:ext uri="{FF2B5EF4-FFF2-40B4-BE49-F238E27FC236}">
                  <a16:creationId xmlns:a16="http://schemas.microsoft.com/office/drawing/2014/main" id="{6A836F08-C65C-4086-921E-5A3177255EE3}"/>
                </a:ext>
              </a:extLst>
            </p:cNvPr>
            <p:cNvSpPr/>
            <p:nvPr/>
          </p:nvSpPr>
          <p:spPr>
            <a:xfrm>
              <a:off x="417099" y="4312685"/>
              <a:ext cx="592208" cy="187533"/>
            </a:xfrm>
            <a:custGeom>
              <a:avLst/>
              <a:gdLst>
                <a:gd name="connsiteX0" fmla="*/ 403524 w 592207"/>
                <a:gd name="connsiteY0" fmla="*/ 108275 h 187532"/>
                <a:gd name="connsiteX1" fmla="*/ 402487 w 592207"/>
                <a:gd name="connsiteY1" fmla="*/ 94293 h 187532"/>
                <a:gd name="connsiteX2" fmla="*/ 497356 w 592207"/>
                <a:gd name="connsiteY2" fmla="*/ 0 h 187532"/>
                <a:gd name="connsiteX3" fmla="*/ 592224 w 592207"/>
                <a:gd name="connsiteY3" fmla="*/ 94293 h 187532"/>
                <a:gd name="connsiteX4" fmla="*/ 497372 w 592207"/>
                <a:gd name="connsiteY4" fmla="*/ 188585 h 187532"/>
                <a:gd name="connsiteX5" fmla="*/ 497372 w 592207"/>
                <a:gd name="connsiteY5" fmla="*/ 188585 h 187532"/>
                <a:gd name="connsiteX6" fmla="*/ 0 w 592207"/>
                <a:gd name="connsiteY6" fmla="*/ 188585 h 1875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92207" h="187532">
                  <a:moveTo>
                    <a:pt x="403524" y="108275"/>
                  </a:moveTo>
                  <a:cubicBezTo>
                    <a:pt x="402833" y="103719"/>
                    <a:pt x="402487" y="99047"/>
                    <a:pt x="402487" y="94293"/>
                  </a:cubicBezTo>
                  <a:cubicBezTo>
                    <a:pt x="402487" y="42211"/>
                    <a:pt x="444962" y="0"/>
                    <a:pt x="497356" y="0"/>
                  </a:cubicBezTo>
                  <a:cubicBezTo>
                    <a:pt x="549750" y="0"/>
                    <a:pt x="592224" y="42211"/>
                    <a:pt x="592224" y="94293"/>
                  </a:cubicBezTo>
                  <a:cubicBezTo>
                    <a:pt x="592224" y="146374"/>
                    <a:pt x="549750" y="188585"/>
                    <a:pt x="497372" y="188585"/>
                  </a:cubicBezTo>
                  <a:lnTo>
                    <a:pt x="497372" y="188585"/>
                  </a:lnTo>
                  <a:lnTo>
                    <a:pt x="0" y="188585"/>
                  </a:lnTo>
                </a:path>
              </a:pathLst>
            </a:custGeom>
            <a:grpFill/>
            <a:ln w="28575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</p:grpSp>
      <p:grpSp>
        <p:nvGrpSpPr>
          <p:cNvPr id="16" name="Graphic 5">
            <a:extLst>
              <a:ext uri="{FF2B5EF4-FFF2-40B4-BE49-F238E27FC236}">
                <a16:creationId xmlns:a16="http://schemas.microsoft.com/office/drawing/2014/main" id="{8F6A5260-3BC8-49C3-8AFE-BF876DA04A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599870" y="3281090"/>
            <a:ext cx="378588" cy="324324"/>
            <a:chOff x="354660" y="1952093"/>
            <a:chExt cx="512555" cy="439089"/>
          </a:xfrm>
          <a:solidFill>
            <a:schemeClr val="bg1"/>
          </a:solidFill>
        </p:grpSpPr>
        <p:sp>
          <p:nvSpPr>
            <p:cNvPr id="17" name="Freeform: Shape 49">
              <a:extLst>
                <a:ext uri="{FF2B5EF4-FFF2-40B4-BE49-F238E27FC236}">
                  <a16:creationId xmlns:a16="http://schemas.microsoft.com/office/drawing/2014/main" id="{1FB0FE3D-1A1A-4E49-AA3B-179621F1CFB5}"/>
                </a:ext>
              </a:extLst>
            </p:cNvPr>
            <p:cNvSpPr/>
            <p:nvPr/>
          </p:nvSpPr>
          <p:spPr>
            <a:xfrm>
              <a:off x="431544" y="1952093"/>
              <a:ext cx="153766" cy="145224"/>
            </a:xfrm>
            <a:custGeom>
              <a:avLst/>
              <a:gdLst>
                <a:gd name="connsiteX0" fmla="*/ 153766 w 153766"/>
                <a:gd name="connsiteY0" fmla="*/ 76883 h 145223"/>
                <a:gd name="connsiteX1" fmla="*/ 76883 w 153766"/>
                <a:gd name="connsiteY1" fmla="*/ 153766 h 145223"/>
                <a:gd name="connsiteX2" fmla="*/ 0 w 153766"/>
                <a:gd name="connsiteY2" fmla="*/ 76883 h 145223"/>
                <a:gd name="connsiteX3" fmla="*/ 76883 w 153766"/>
                <a:gd name="connsiteY3" fmla="*/ 0 h 145223"/>
                <a:gd name="connsiteX4" fmla="*/ 153766 w 153766"/>
                <a:gd name="connsiteY4" fmla="*/ 76883 h 145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3766" h="145223">
                  <a:moveTo>
                    <a:pt x="153766" y="76883"/>
                  </a:moveTo>
                  <a:cubicBezTo>
                    <a:pt x="153766" y="119345"/>
                    <a:pt x="119345" y="153766"/>
                    <a:pt x="76883" y="153766"/>
                  </a:cubicBezTo>
                  <a:cubicBezTo>
                    <a:pt x="34422" y="153766"/>
                    <a:pt x="0" y="119345"/>
                    <a:pt x="0" y="76883"/>
                  </a:cubicBezTo>
                  <a:cubicBezTo>
                    <a:pt x="0" y="34422"/>
                    <a:pt x="34422" y="0"/>
                    <a:pt x="76883" y="0"/>
                  </a:cubicBezTo>
                  <a:cubicBezTo>
                    <a:pt x="119345" y="0"/>
                    <a:pt x="153766" y="34422"/>
                    <a:pt x="153766" y="76883"/>
                  </a:cubicBezTo>
                  <a:close/>
                </a:path>
              </a:pathLst>
            </a:custGeom>
            <a:grpFill/>
            <a:ln w="853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  <p:sp>
          <p:nvSpPr>
            <p:cNvPr id="18" name="Freeform: Shape 51">
              <a:extLst>
                <a:ext uri="{FF2B5EF4-FFF2-40B4-BE49-F238E27FC236}">
                  <a16:creationId xmlns:a16="http://schemas.microsoft.com/office/drawing/2014/main" id="{D31146D9-144B-48D4-9124-F59066836404}"/>
                </a:ext>
              </a:extLst>
            </p:cNvPr>
            <p:cNvSpPr/>
            <p:nvPr/>
          </p:nvSpPr>
          <p:spPr>
            <a:xfrm>
              <a:off x="559682" y="2245958"/>
              <a:ext cx="307533" cy="145224"/>
            </a:xfrm>
            <a:custGeom>
              <a:avLst/>
              <a:gdLst>
                <a:gd name="connsiteX0" fmla="*/ 307533 w 307532"/>
                <a:gd name="connsiteY0" fmla="*/ 153766 h 145223"/>
                <a:gd name="connsiteX1" fmla="*/ 307533 w 307532"/>
                <a:gd name="connsiteY1" fmla="*/ 76883 h 145223"/>
                <a:gd name="connsiteX2" fmla="*/ 292156 w 307532"/>
                <a:gd name="connsiteY2" fmla="*/ 46130 h 145223"/>
                <a:gd name="connsiteX3" fmla="*/ 216981 w 307532"/>
                <a:gd name="connsiteY3" fmla="*/ 10251 h 145223"/>
                <a:gd name="connsiteX4" fmla="*/ 153766 w 307532"/>
                <a:gd name="connsiteY4" fmla="*/ 0 h 145223"/>
                <a:gd name="connsiteX5" fmla="*/ 90551 w 307532"/>
                <a:gd name="connsiteY5" fmla="*/ 10251 h 145223"/>
                <a:gd name="connsiteX6" fmla="*/ 15377 w 307532"/>
                <a:gd name="connsiteY6" fmla="*/ 46130 h 145223"/>
                <a:gd name="connsiteX7" fmla="*/ 0 w 307532"/>
                <a:gd name="connsiteY7" fmla="*/ 76883 h 145223"/>
                <a:gd name="connsiteX8" fmla="*/ 0 w 307532"/>
                <a:gd name="connsiteY8" fmla="*/ 153766 h 145223"/>
                <a:gd name="connsiteX9" fmla="*/ 307533 w 307532"/>
                <a:gd name="connsiteY9" fmla="*/ 153766 h 145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07532" h="145223">
                  <a:moveTo>
                    <a:pt x="307533" y="153766"/>
                  </a:moveTo>
                  <a:lnTo>
                    <a:pt x="307533" y="76883"/>
                  </a:lnTo>
                  <a:cubicBezTo>
                    <a:pt x="307533" y="64924"/>
                    <a:pt x="302407" y="52964"/>
                    <a:pt x="292156" y="46130"/>
                  </a:cubicBezTo>
                  <a:cubicBezTo>
                    <a:pt x="271654" y="29045"/>
                    <a:pt x="244318" y="17085"/>
                    <a:pt x="216981" y="10251"/>
                  </a:cubicBezTo>
                  <a:cubicBezTo>
                    <a:pt x="198188" y="5126"/>
                    <a:pt x="175977" y="0"/>
                    <a:pt x="153766" y="0"/>
                  </a:cubicBezTo>
                  <a:cubicBezTo>
                    <a:pt x="133264" y="0"/>
                    <a:pt x="111053" y="3417"/>
                    <a:pt x="90551" y="10251"/>
                  </a:cubicBezTo>
                  <a:cubicBezTo>
                    <a:pt x="63215" y="17085"/>
                    <a:pt x="37587" y="30753"/>
                    <a:pt x="15377" y="46130"/>
                  </a:cubicBezTo>
                  <a:cubicBezTo>
                    <a:pt x="5126" y="54672"/>
                    <a:pt x="0" y="64924"/>
                    <a:pt x="0" y="76883"/>
                  </a:cubicBezTo>
                  <a:lnTo>
                    <a:pt x="0" y="153766"/>
                  </a:lnTo>
                  <a:lnTo>
                    <a:pt x="307533" y="153766"/>
                  </a:lnTo>
                  <a:close/>
                </a:path>
              </a:pathLst>
            </a:custGeom>
            <a:grpFill/>
            <a:ln w="853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  <p:sp>
          <p:nvSpPr>
            <p:cNvPr id="19" name="Freeform: Shape 52">
              <a:extLst>
                <a:ext uri="{FF2B5EF4-FFF2-40B4-BE49-F238E27FC236}">
                  <a16:creationId xmlns:a16="http://schemas.microsoft.com/office/drawing/2014/main" id="{22D53042-87EE-4BE4-AB4C-D90432FD0A48}"/>
                </a:ext>
              </a:extLst>
            </p:cNvPr>
            <p:cNvSpPr/>
            <p:nvPr/>
          </p:nvSpPr>
          <p:spPr>
            <a:xfrm>
              <a:off x="636565" y="2071689"/>
              <a:ext cx="153766" cy="153766"/>
            </a:xfrm>
            <a:custGeom>
              <a:avLst/>
              <a:gdLst>
                <a:gd name="connsiteX0" fmla="*/ 153766 w 153766"/>
                <a:gd name="connsiteY0" fmla="*/ 76883 h 153766"/>
                <a:gd name="connsiteX1" fmla="*/ 76883 w 153766"/>
                <a:gd name="connsiteY1" fmla="*/ 153766 h 153766"/>
                <a:gd name="connsiteX2" fmla="*/ 0 w 153766"/>
                <a:gd name="connsiteY2" fmla="*/ 76883 h 153766"/>
                <a:gd name="connsiteX3" fmla="*/ 76883 w 153766"/>
                <a:gd name="connsiteY3" fmla="*/ 0 h 153766"/>
                <a:gd name="connsiteX4" fmla="*/ 153766 w 153766"/>
                <a:gd name="connsiteY4" fmla="*/ 76883 h 15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3766" h="153766">
                  <a:moveTo>
                    <a:pt x="153766" y="76883"/>
                  </a:moveTo>
                  <a:cubicBezTo>
                    <a:pt x="153766" y="119345"/>
                    <a:pt x="119345" y="153766"/>
                    <a:pt x="76883" y="153766"/>
                  </a:cubicBezTo>
                  <a:cubicBezTo>
                    <a:pt x="34422" y="153766"/>
                    <a:pt x="0" y="119345"/>
                    <a:pt x="0" y="76883"/>
                  </a:cubicBezTo>
                  <a:cubicBezTo>
                    <a:pt x="0" y="34422"/>
                    <a:pt x="34422" y="0"/>
                    <a:pt x="76883" y="0"/>
                  </a:cubicBezTo>
                  <a:cubicBezTo>
                    <a:pt x="119345" y="0"/>
                    <a:pt x="153766" y="34422"/>
                    <a:pt x="153766" y="76883"/>
                  </a:cubicBezTo>
                  <a:close/>
                </a:path>
              </a:pathLst>
            </a:custGeom>
            <a:grpFill/>
            <a:ln w="853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  <p:sp>
          <p:nvSpPr>
            <p:cNvPr id="20" name="Freeform: Shape 54">
              <a:extLst>
                <a:ext uri="{FF2B5EF4-FFF2-40B4-BE49-F238E27FC236}">
                  <a16:creationId xmlns:a16="http://schemas.microsoft.com/office/drawing/2014/main" id="{1D090A2B-15EC-4BFB-BFB8-F0FBE930A861}"/>
                </a:ext>
              </a:extLst>
            </p:cNvPr>
            <p:cNvSpPr/>
            <p:nvPr/>
          </p:nvSpPr>
          <p:spPr>
            <a:xfrm>
              <a:off x="354660" y="2126362"/>
              <a:ext cx="273362" cy="153766"/>
            </a:xfrm>
            <a:custGeom>
              <a:avLst/>
              <a:gdLst>
                <a:gd name="connsiteX0" fmla="*/ 199896 w 273362"/>
                <a:gd name="connsiteY0" fmla="*/ 138390 h 153766"/>
                <a:gd name="connsiteX1" fmla="*/ 199896 w 273362"/>
                <a:gd name="connsiteY1" fmla="*/ 138390 h 153766"/>
                <a:gd name="connsiteX2" fmla="*/ 278488 w 273362"/>
                <a:gd name="connsiteY2" fmla="*/ 99094 h 153766"/>
                <a:gd name="connsiteX3" fmla="*/ 247735 w 273362"/>
                <a:gd name="connsiteY3" fmla="*/ 23919 h 153766"/>
                <a:gd name="connsiteX4" fmla="*/ 247735 w 273362"/>
                <a:gd name="connsiteY4" fmla="*/ 20502 h 153766"/>
                <a:gd name="connsiteX5" fmla="*/ 216981 w 273362"/>
                <a:gd name="connsiteY5" fmla="*/ 10251 h 153766"/>
                <a:gd name="connsiteX6" fmla="*/ 153766 w 273362"/>
                <a:gd name="connsiteY6" fmla="*/ 0 h 153766"/>
                <a:gd name="connsiteX7" fmla="*/ 90551 w 273362"/>
                <a:gd name="connsiteY7" fmla="*/ 10251 h 153766"/>
                <a:gd name="connsiteX8" fmla="*/ 15377 w 273362"/>
                <a:gd name="connsiteY8" fmla="*/ 46130 h 153766"/>
                <a:gd name="connsiteX9" fmla="*/ 0 w 273362"/>
                <a:gd name="connsiteY9" fmla="*/ 76883 h 153766"/>
                <a:gd name="connsiteX10" fmla="*/ 0 w 273362"/>
                <a:gd name="connsiteY10" fmla="*/ 153766 h 153766"/>
                <a:gd name="connsiteX11" fmla="*/ 184520 w 273362"/>
                <a:gd name="connsiteY11" fmla="*/ 153766 h 153766"/>
                <a:gd name="connsiteX12" fmla="*/ 199896 w 273362"/>
                <a:gd name="connsiteY12" fmla="*/ 138390 h 15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73362" h="153766">
                  <a:moveTo>
                    <a:pt x="199896" y="138390"/>
                  </a:moveTo>
                  <a:lnTo>
                    <a:pt x="199896" y="138390"/>
                  </a:lnTo>
                  <a:cubicBezTo>
                    <a:pt x="223815" y="121305"/>
                    <a:pt x="251152" y="107636"/>
                    <a:pt x="278488" y="99094"/>
                  </a:cubicBezTo>
                  <a:cubicBezTo>
                    <a:pt x="259694" y="78592"/>
                    <a:pt x="247735" y="52964"/>
                    <a:pt x="247735" y="23919"/>
                  </a:cubicBezTo>
                  <a:cubicBezTo>
                    <a:pt x="247735" y="22211"/>
                    <a:pt x="247735" y="22211"/>
                    <a:pt x="247735" y="20502"/>
                  </a:cubicBezTo>
                  <a:cubicBezTo>
                    <a:pt x="237484" y="17085"/>
                    <a:pt x="227232" y="11960"/>
                    <a:pt x="216981" y="10251"/>
                  </a:cubicBezTo>
                  <a:cubicBezTo>
                    <a:pt x="198188" y="5126"/>
                    <a:pt x="175977" y="0"/>
                    <a:pt x="153766" y="0"/>
                  </a:cubicBezTo>
                  <a:cubicBezTo>
                    <a:pt x="133264" y="0"/>
                    <a:pt x="111053" y="3417"/>
                    <a:pt x="90551" y="10251"/>
                  </a:cubicBezTo>
                  <a:cubicBezTo>
                    <a:pt x="63215" y="18794"/>
                    <a:pt x="37587" y="30753"/>
                    <a:pt x="15377" y="46130"/>
                  </a:cubicBezTo>
                  <a:cubicBezTo>
                    <a:pt x="5126" y="52964"/>
                    <a:pt x="0" y="64924"/>
                    <a:pt x="0" y="76883"/>
                  </a:cubicBezTo>
                  <a:lnTo>
                    <a:pt x="0" y="153766"/>
                  </a:lnTo>
                  <a:lnTo>
                    <a:pt x="184520" y="153766"/>
                  </a:lnTo>
                  <a:cubicBezTo>
                    <a:pt x="189645" y="146932"/>
                    <a:pt x="193062" y="143515"/>
                    <a:pt x="199896" y="138390"/>
                  </a:cubicBezTo>
                  <a:close/>
                </a:path>
              </a:pathLst>
            </a:custGeom>
            <a:grpFill/>
            <a:ln w="853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</p:grpSp>
      <p:pic>
        <p:nvPicPr>
          <p:cNvPr id="21" name="Graphic 20">
            <a:extLst>
              <a:ext uri="{FF2B5EF4-FFF2-40B4-BE49-F238E27FC236}">
                <a16:creationId xmlns:a16="http://schemas.microsoft.com/office/drawing/2014/main" id="{D0CE3CEA-6D3B-4882-9703-CFF078B35A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571629" y="5374056"/>
            <a:ext cx="462879" cy="462879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C3263875-875D-4AC9-BCCC-B3779C9ACE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601181" y="2185555"/>
            <a:ext cx="399905" cy="405719"/>
            <a:chOff x="380096" y="1402646"/>
            <a:chExt cx="423287" cy="429441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CC50DBB7-B5A4-4021-9A3C-A25B3E4A1B63}"/>
                </a:ext>
              </a:extLst>
            </p:cNvPr>
            <p:cNvGrpSpPr/>
            <p:nvPr/>
          </p:nvGrpSpPr>
          <p:grpSpPr>
            <a:xfrm>
              <a:off x="380096" y="1402646"/>
              <a:ext cx="423287" cy="429441"/>
              <a:chOff x="1213740" y="4534176"/>
              <a:chExt cx="1375383" cy="1395381"/>
            </a:xfrm>
            <a:solidFill>
              <a:schemeClr val="bg1"/>
            </a:solidFill>
          </p:grpSpPr>
          <p:sp>
            <p:nvSpPr>
              <p:cNvPr id="25" name="Freeform: Shape 24">
                <a:extLst>
                  <a:ext uri="{FF2B5EF4-FFF2-40B4-BE49-F238E27FC236}">
                    <a16:creationId xmlns:a16="http://schemas.microsoft.com/office/drawing/2014/main" id="{05D3F864-A2F0-40AF-B90C-868499E5D11F}"/>
                  </a:ext>
                </a:extLst>
              </p:cNvPr>
              <p:cNvSpPr/>
              <p:nvPr/>
            </p:nvSpPr>
            <p:spPr>
              <a:xfrm>
                <a:off x="1790247" y="5069622"/>
                <a:ext cx="223671" cy="56150"/>
              </a:xfrm>
              <a:custGeom>
                <a:avLst/>
                <a:gdLst>
                  <a:gd name="connsiteX0" fmla="*/ 238879 w 273630"/>
                  <a:gd name="connsiteY0" fmla="*/ 0 h 68692"/>
                  <a:gd name="connsiteX1" fmla="*/ 34751 w 273630"/>
                  <a:gd name="connsiteY1" fmla="*/ 0 h 68692"/>
                  <a:gd name="connsiteX2" fmla="*/ 0 w 273630"/>
                  <a:gd name="connsiteY2" fmla="*/ 34346 h 68692"/>
                  <a:gd name="connsiteX3" fmla="*/ 34751 w 273630"/>
                  <a:gd name="connsiteY3" fmla="*/ 68692 h 68692"/>
                  <a:gd name="connsiteX4" fmla="*/ 238879 w 273630"/>
                  <a:gd name="connsiteY4" fmla="*/ 68692 h 68692"/>
                  <a:gd name="connsiteX5" fmla="*/ 273630 w 273630"/>
                  <a:gd name="connsiteY5" fmla="*/ 34346 h 68692"/>
                  <a:gd name="connsiteX6" fmla="*/ 238879 w 273630"/>
                  <a:gd name="connsiteY6" fmla="*/ 0 h 68692"/>
                  <a:gd name="connsiteX7" fmla="*/ 238879 w 273630"/>
                  <a:gd name="connsiteY7" fmla="*/ 0 h 686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73630" h="68692">
                    <a:moveTo>
                      <a:pt x="238879" y="0"/>
                    </a:moveTo>
                    <a:lnTo>
                      <a:pt x="34751" y="0"/>
                    </a:lnTo>
                    <a:cubicBezTo>
                      <a:pt x="15555" y="0"/>
                      <a:pt x="0" y="15371"/>
                      <a:pt x="0" y="34346"/>
                    </a:cubicBezTo>
                    <a:cubicBezTo>
                      <a:pt x="0" y="53321"/>
                      <a:pt x="15555" y="68692"/>
                      <a:pt x="34751" y="68692"/>
                    </a:cubicBezTo>
                    <a:lnTo>
                      <a:pt x="238879" y="68692"/>
                    </a:lnTo>
                    <a:cubicBezTo>
                      <a:pt x="258075" y="68692"/>
                      <a:pt x="273630" y="53321"/>
                      <a:pt x="273630" y="34346"/>
                    </a:cubicBezTo>
                    <a:cubicBezTo>
                      <a:pt x="273630" y="15371"/>
                      <a:pt x="258075" y="0"/>
                      <a:pt x="238879" y="0"/>
                    </a:cubicBezTo>
                    <a:lnTo>
                      <a:pt x="238879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: Shape 25">
                <a:extLst>
                  <a:ext uri="{FF2B5EF4-FFF2-40B4-BE49-F238E27FC236}">
                    <a16:creationId xmlns:a16="http://schemas.microsoft.com/office/drawing/2014/main" id="{723A0339-9AA9-494B-B922-46CDC3557E00}"/>
                  </a:ext>
                </a:extLst>
              </p:cNvPr>
              <p:cNvSpPr/>
              <p:nvPr/>
            </p:nvSpPr>
            <p:spPr>
              <a:xfrm>
                <a:off x="1841558" y="5162234"/>
                <a:ext cx="121019" cy="56150"/>
              </a:xfrm>
              <a:custGeom>
                <a:avLst/>
                <a:gdLst>
                  <a:gd name="connsiteX0" fmla="*/ 73914 w 148049"/>
                  <a:gd name="connsiteY0" fmla="*/ 68692 h 68692"/>
                  <a:gd name="connsiteX1" fmla="*/ 148049 w 148049"/>
                  <a:gd name="connsiteY1" fmla="*/ 0 h 68692"/>
                  <a:gd name="connsiteX2" fmla="*/ 0 w 148049"/>
                  <a:gd name="connsiteY2" fmla="*/ 0 h 68692"/>
                  <a:gd name="connsiteX3" fmla="*/ 73914 w 148049"/>
                  <a:gd name="connsiteY3" fmla="*/ 68692 h 68692"/>
                  <a:gd name="connsiteX4" fmla="*/ 73914 w 148049"/>
                  <a:gd name="connsiteY4" fmla="*/ 68692 h 686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8049" h="68692">
                    <a:moveTo>
                      <a:pt x="73914" y="68692"/>
                    </a:moveTo>
                    <a:cubicBezTo>
                      <a:pt x="113078" y="68656"/>
                      <a:pt x="145475" y="38612"/>
                      <a:pt x="148049" y="0"/>
                    </a:cubicBezTo>
                    <a:lnTo>
                      <a:pt x="0" y="0"/>
                    </a:lnTo>
                    <a:cubicBezTo>
                      <a:pt x="2464" y="38575"/>
                      <a:pt x="34824" y="68656"/>
                      <a:pt x="73914" y="68692"/>
                    </a:cubicBezTo>
                    <a:lnTo>
                      <a:pt x="73914" y="68692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B1967003-CB06-442F-B88A-6630B39B1DFB}"/>
                  </a:ext>
                </a:extLst>
              </p:cNvPr>
              <p:cNvSpPr/>
              <p:nvPr/>
            </p:nvSpPr>
            <p:spPr>
              <a:xfrm>
                <a:off x="1659940" y="4534176"/>
                <a:ext cx="484255" cy="497991"/>
              </a:xfrm>
              <a:custGeom>
                <a:avLst/>
                <a:gdLst>
                  <a:gd name="connsiteX0" fmla="*/ 296098 w 592417"/>
                  <a:gd name="connsiteY0" fmla="*/ 0 h 609222"/>
                  <a:gd name="connsiteX1" fmla="*/ 296098 w 592417"/>
                  <a:gd name="connsiteY1" fmla="*/ 0 h 609222"/>
                  <a:gd name="connsiteX2" fmla="*/ 0 w 592417"/>
                  <a:gd name="connsiteY2" fmla="*/ 289406 h 609222"/>
                  <a:gd name="connsiteX3" fmla="*/ 0 w 592417"/>
                  <a:gd name="connsiteY3" fmla="*/ 299482 h 609222"/>
                  <a:gd name="connsiteX4" fmla="*/ 20630 w 592417"/>
                  <a:gd name="connsiteY4" fmla="*/ 402042 h 609222"/>
                  <a:gd name="connsiteX5" fmla="*/ 72076 w 592417"/>
                  <a:gd name="connsiteY5" fmla="*/ 485371 h 609222"/>
                  <a:gd name="connsiteX6" fmla="*/ 141577 w 592417"/>
                  <a:gd name="connsiteY6" fmla="*/ 596646 h 609222"/>
                  <a:gd name="connsiteX7" fmla="*/ 161949 w 592417"/>
                  <a:gd name="connsiteY7" fmla="*/ 609223 h 609222"/>
                  <a:gd name="connsiteX8" fmla="*/ 430725 w 592417"/>
                  <a:gd name="connsiteY8" fmla="*/ 609223 h 609222"/>
                  <a:gd name="connsiteX9" fmla="*/ 451098 w 592417"/>
                  <a:gd name="connsiteY9" fmla="*/ 596646 h 609222"/>
                  <a:gd name="connsiteX10" fmla="*/ 520599 w 592417"/>
                  <a:gd name="connsiteY10" fmla="*/ 485371 h 609222"/>
                  <a:gd name="connsiteX11" fmla="*/ 571788 w 592417"/>
                  <a:gd name="connsiteY11" fmla="*/ 402042 h 609222"/>
                  <a:gd name="connsiteX12" fmla="*/ 592418 w 592417"/>
                  <a:gd name="connsiteY12" fmla="*/ 300622 h 609222"/>
                  <a:gd name="connsiteX13" fmla="*/ 592418 w 592417"/>
                  <a:gd name="connsiteY13" fmla="*/ 290546 h 609222"/>
                  <a:gd name="connsiteX14" fmla="*/ 296098 w 592417"/>
                  <a:gd name="connsiteY14" fmla="*/ 0 h 609222"/>
                  <a:gd name="connsiteX15" fmla="*/ 296098 w 592417"/>
                  <a:gd name="connsiteY15" fmla="*/ 0 h 609222"/>
                  <a:gd name="connsiteX16" fmla="*/ 524093 w 592417"/>
                  <a:gd name="connsiteY16" fmla="*/ 297643 h 609222"/>
                  <a:gd name="connsiteX17" fmla="*/ 507876 w 592417"/>
                  <a:gd name="connsiteY17" fmla="*/ 376632 h 609222"/>
                  <a:gd name="connsiteX18" fmla="*/ 469190 w 592417"/>
                  <a:gd name="connsiteY18" fmla="*/ 438448 h 609222"/>
                  <a:gd name="connsiteX19" fmla="*/ 402704 w 592417"/>
                  <a:gd name="connsiteY19" fmla="*/ 539868 h 609222"/>
                  <a:gd name="connsiteX20" fmla="*/ 189787 w 592417"/>
                  <a:gd name="connsiteY20" fmla="*/ 539868 h 609222"/>
                  <a:gd name="connsiteX21" fmla="*/ 123043 w 592417"/>
                  <a:gd name="connsiteY21" fmla="*/ 438448 h 609222"/>
                  <a:gd name="connsiteX22" fmla="*/ 84579 w 592417"/>
                  <a:gd name="connsiteY22" fmla="*/ 376632 h 609222"/>
                  <a:gd name="connsiteX23" fmla="*/ 68362 w 592417"/>
                  <a:gd name="connsiteY23" fmla="*/ 297643 h 609222"/>
                  <a:gd name="connsiteX24" fmla="*/ 68362 w 592417"/>
                  <a:gd name="connsiteY24" fmla="*/ 289406 h 609222"/>
                  <a:gd name="connsiteX25" fmla="*/ 296098 w 592417"/>
                  <a:gd name="connsiteY25" fmla="*/ 66854 h 609222"/>
                  <a:gd name="connsiteX26" fmla="*/ 296098 w 592417"/>
                  <a:gd name="connsiteY26" fmla="*/ 66854 h 609222"/>
                  <a:gd name="connsiteX27" fmla="*/ 524093 w 592417"/>
                  <a:gd name="connsiteY27" fmla="*/ 289406 h 609222"/>
                  <a:gd name="connsiteX28" fmla="*/ 524093 w 592417"/>
                  <a:gd name="connsiteY28" fmla="*/ 297643 h 6092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592417" h="609222">
                    <a:moveTo>
                      <a:pt x="296098" y="0"/>
                    </a:moveTo>
                    <a:lnTo>
                      <a:pt x="296098" y="0"/>
                    </a:lnTo>
                    <a:cubicBezTo>
                      <a:pt x="134296" y="1103"/>
                      <a:pt x="2868" y="129515"/>
                      <a:pt x="0" y="289406"/>
                    </a:cubicBezTo>
                    <a:lnTo>
                      <a:pt x="0" y="299482"/>
                    </a:lnTo>
                    <a:cubicBezTo>
                      <a:pt x="772" y="334600"/>
                      <a:pt x="7759" y="369314"/>
                      <a:pt x="20630" y="402042"/>
                    </a:cubicBezTo>
                    <a:cubicBezTo>
                      <a:pt x="32618" y="432638"/>
                      <a:pt x="50012" y="460843"/>
                      <a:pt x="72076" y="485371"/>
                    </a:cubicBezTo>
                    <a:cubicBezTo>
                      <a:pt x="99545" y="519643"/>
                      <a:pt x="122896" y="557005"/>
                      <a:pt x="141577" y="596646"/>
                    </a:cubicBezTo>
                    <a:cubicBezTo>
                      <a:pt x="145475" y="604259"/>
                      <a:pt x="153345" y="609113"/>
                      <a:pt x="161949" y="609223"/>
                    </a:cubicBezTo>
                    <a:lnTo>
                      <a:pt x="430725" y="609223"/>
                    </a:lnTo>
                    <a:cubicBezTo>
                      <a:pt x="439367" y="609113"/>
                      <a:pt x="447237" y="604259"/>
                      <a:pt x="451098" y="596646"/>
                    </a:cubicBezTo>
                    <a:cubicBezTo>
                      <a:pt x="469815" y="557005"/>
                      <a:pt x="493130" y="519680"/>
                      <a:pt x="520599" y="485371"/>
                    </a:cubicBezTo>
                    <a:cubicBezTo>
                      <a:pt x="542516" y="460769"/>
                      <a:pt x="559836" y="432564"/>
                      <a:pt x="571788" y="402042"/>
                    </a:cubicBezTo>
                    <a:cubicBezTo>
                      <a:pt x="584291" y="369608"/>
                      <a:pt x="591278" y="335336"/>
                      <a:pt x="592418" y="300622"/>
                    </a:cubicBezTo>
                    <a:lnTo>
                      <a:pt x="592418" y="290546"/>
                    </a:lnTo>
                    <a:cubicBezTo>
                      <a:pt x="590064" y="130177"/>
                      <a:pt x="458416" y="1103"/>
                      <a:pt x="296098" y="0"/>
                    </a:cubicBezTo>
                    <a:lnTo>
                      <a:pt x="296098" y="0"/>
                    </a:lnTo>
                    <a:close/>
                    <a:moveTo>
                      <a:pt x="524093" y="297643"/>
                    </a:moveTo>
                    <a:cubicBezTo>
                      <a:pt x="523137" y="324671"/>
                      <a:pt x="517657" y="351369"/>
                      <a:pt x="507876" y="376632"/>
                    </a:cubicBezTo>
                    <a:cubicBezTo>
                      <a:pt x="498756" y="399321"/>
                      <a:pt x="485665" y="420245"/>
                      <a:pt x="469190" y="438448"/>
                    </a:cubicBezTo>
                    <a:cubicBezTo>
                      <a:pt x="443155" y="469632"/>
                      <a:pt x="420833" y="503647"/>
                      <a:pt x="402704" y="539868"/>
                    </a:cubicBezTo>
                    <a:lnTo>
                      <a:pt x="189787" y="539868"/>
                    </a:lnTo>
                    <a:cubicBezTo>
                      <a:pt x="171547" y="503647"/>
                      <a:pt x="149152" y="469595"/>
                      <a:pt x="123043" y="438448"/>
                    </a:cubicBezTo>
                    <a:cubicBezTo>
                      <a:pt x="106643" y="420245"/>
                      <a:pt x="93625" y="399321"/>
                      <a:pt x="84579" y="376632"/>
                    </a:cubicBezTo>
                    <a:cubicBezTo>
                      <a:pt x="74797" y="351369"/>
                      <a:pt x="69318" y="324671"/>
                      <a:pt x="68362" y="297643"/>
                    </a:cubicBezTo>
                    <a:lnTo>
                      <a:pt x="68362" y="289406"/>
                    </a:lnTo>
                    <a:cubicBezTo>
                      <a:pt x="70494" y="166399"/>
                      <a:pt x="171621" y="67589"/>
                      <a:pt x="296098" y="66854"/>
                    </a:cubicBezTo>
                    <a:lnTo>
                      <a:pt x="296098" y="66854"/>
                    </a:lnTo>
                    <a:cubicBezTo>
                      <a:pt x="420613" y="67589"/>
                      <a:pt x="521813" y="166362"/>
                      <a:pt x="524093" y="289406"/>
                    </a:cubicBezTo>
                    <a:lnTo>
                      <a:pt x="524093" y="29764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0CB69139-4E01-462B-BA5C-0454332DA2D7}"/>
                  </a:ext>
                </a:extLst>
              </p:cNvPr>
              <p:cNvSpPr/>
              <p:nvPr/>
            </p:nvSpPr>
            <p:spPr>
              <a:xfrm>
                <a:off x="2147050" y="5194999"/>
                <a:ext cx="294701" cy="291214"/>
              </a:xfrm>
              <a:custGeom>
                <a:avLst/>
                <a:gdLst>
                  <a:gd name="connsiteX0" fmla="*/ 360525 w 360525"/>
                  <a:gd name="connsiteY0" fmla="*/ 178130 h 356259"/>
                  <a:gd name="connsiteX1" fmla="*/ 180263 w 360525"/>
                  <a:gd name="connsiteY1" fmla="*/ 356260 h 356259"/>
                  <a:gd name="connsiteX2" fmla="*/ 0 w 360525"/>
                  <a:gd name="connsiteY2" fmla="*/ 178130 h 356259"/>
                  <a:gd name="connsiteX3" fmla="*/ 180263 w 360525"/>
                  <a:gd name="connsiteY3" fmla="*/ 0 h 356259"/>
                  <a:gd name="connsiteX4" fmla="*/ 360525 w 360525"/>
                  <a:gd name="connsiteY4" fmla="*/ 178130 h 356259"/>
                  <a:gd name="connsiteX5" fmla="*/ 360525 w 360525"/>
                  <a:gd name="connsiteY5" fmla="*/ 178130 h 3562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60525" h="356259">
                    <a:moveTo>
                      <a:pt x="360525" y="178130"/>
                    </a:moveTo>
                    <a:cubicBezTo>
                      <a:pt x="360525" y="276498"/>
                      <a:pt x="279808" y="356260"/>
                      <a:pt x="180263" y="356260"/>
                    </a:cubicBezTo>
                    <a:cubicBezTo>
                      <a:pt x="80717" y="356260"/>
                      <a:pt x="0" y="276498"/>
                      <a:pt x="0" y="178130"/>
                    </a:cubicBezTo>
                    <a:cubicBezTo>
                      <a:pt x="0" y="79761"/>
                      <a:pt x="80717" y="0"/>
                      <a:pt x="180263" y="0"/>
                    </a:cubicBezTo>
                    <a:cubicBezTo>
                      <a:pt x="279808" y="0"/>
                      <a:pt x="360525" y="79761"/>
                      <a:pt x="360525" y="178130"/>
                    </a:cubicBezTo>
                    <a:lnTo>
                      <a:pt x="360525" y="17813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8AB3DC9A-8CE8-4707-8EEC-6D8BE8C6C72F}"/>
                  </a:ext>
                </a:extLst>
              </p:cNvPr>
              <p:cNvSpPr/>
              <p:nvPr/>
            </p:nvSpPr>
            <p:spPr>
              <a:xfrm>
                <a:off x="1361060" y="5194999"/>
                <a:ext cx="294701" cy="291214"/>
              </a:xfrm>
              <a:custGeom>
                <a:avLst/>
                <a:gdLst>
                  <a:gd name="connsiteX0" fmla="*/ 360525 w 360525"/>
                  <a:gd name="connsiteY0" fmla="*/ 178130 h 356259"/>
                  <a:gd name="connsiteX1" fmla="*/ 180263 w 360525"/>
                  <a:gd name="connsiteY1" fmla="*/ 356260 h 356259"/>
                  <a:gd name="connsiteX2" fmla="*/ 0 w 360525"/>
                  <a:gd name="connsiteY2" fmla="*/ 178130 h 356259"/>
                  <a:gd name="connsiteX3" fmla="*/ 180263 w 360525"/>
                  <a:gd name="connsiteY3" fmla="*/ 0 h 356259"/>
                  <a:gd name="connsiteX4" fmla="*/ 360525 w 360525"/>
                  <a:gd name="connsiteY4" fmla="*/ 178130 h 356259"/>
                  <a:gd name="connsiteX5" fmla="*/ 360525 w 360525"/>
                  <a:gd name="connsiteY5" fmla="*/ 178130 h 3562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60525" h="356259">
                    <a:moveTo>
                      <a:pt x="360525" y="178130"/>
                    </a:moveTo>
                    <a:cubicBezTo>
                      <a:pt x="360525" y="276498"/>
                      <a:pt x="279808" y="356260"/>
                      <a:pt x="180263" y="356260"/>
                    </a:cubicBezTo>
                    <a:cubicBezTo>
                      <a:pt x="80717" y="356260"/>
                      <a:pt x="0" y="276498"/>
                      <a:pt x="0" y="178130"/>
                    </a:cubicBezTo>
                    <a:cubicBezTo>
                      <a:pt x="0" y="79761"/>
                      <a:pt x="80717" y="0"/>
                      <a:pt x="180263" y="0"/>
                    </a:cubicBezTo>
                    <a:cubicBezTo>
                      <a:pt x="279808" y="0"/>
                      <a:pt x="360525" y="79761"/>
                      <a:pt x="360525" y="178130"/>
                    </a:cubicBezTo>
                    <a:lnTo>
                      <a:pt x="360525" y="17813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id="{0993BD21-A062-46B4-B71E-B54C692C0524}"/>
                  </a:ext>
                </a:extLst>
              </p:cNvPr>
              <p:cNvSpPr/>
              <p:nvPr/>
            </p:nvSpPr>
            <p:spPr>
              <a:xfrm>
                <a:off x="2055039" y="5525680"/>
                <a:ext cx="534084" cy="291575"/>
              </a:xfrm>
              <a:custGeom>
                <a:avLst/>
                <a:gdLst>
                  <a:gd name="connsiteX0" fmla="*/ 617203 w 653376"/>
                  <a:gd name="connsiteY0" fmla="*/ 106018 h 356701"/>
                  <a:gd name="connsiteX1" fmla="*/ 441132 w 653376"/>
                  <a:gd name="connsiteY1" fmla="*/ 22911 h 356701"/>
                  <a:gd name="connsiteX2" fmla="*/ 292862 w 653376"/>
                  <a:gd name="connsiteY2" fmla="*/ 1 h 356701"/>
                  <a:gd name="connsiteX3" fmla="*/ 144593 w 653376"/>
                  <a:gd name="connsiteY3" fmla="*/ 22911 h 356701"/>
                  <a:gd name="connsiteX4" fmla="*/ 8347 w 653376"/>
                  <a:gd name="connsiteY4" fmla="*/ 80608 h 356701"/>
                  <a:gd name="connsiteX5" fmla="*/ 0 w 653376"/>
                  <a:gd name="connsiteY5" fmla="*/ 89985 h 356701"/>
                  <a:gd name="connsiteX6" fmla="*/ 185337 w 653376"/>
                  <a:gd name="connsiteY6" fmla="*/ 181551 h 356701"/>
                  <a:gd name="connsiteX7" fmla="*/ 253221 w 653376"/>
                  <a:gd name="connsiteY7" fmla="*/ 315957 h 356701"/>
                  <a:gd name="connsiteX8" fmla="*/ 253221 w 653376"/>
                  <a:gd name="connsiteY8" fmla="*/ 356702 h 356701"/>
                  <a:gd name="connsiteX9" fmla="*/ 653351 w 653376"/>
                  <a:gd name="connsiteY9" fmla="*/ 356702 h 356701"/>
                  <a:gd name="connsiteX10" fmla="*/ 653351 w 653376"/>
                  <a:gd name="connsiteY10" fmla="*/ 177432 h 356701"/>
                  <a:gd name="connsiteX11" fmla="*/ 617203 w 653376"/>
                  <a:gd name="connsiteY11" fmla="*/ 106018 h 356701"/>
                  <a:gd name="connsiteX12" fmla="*/ 617203 w 653376"/>
                  <a:gd name="connsiteY12" fmla="*/ 106018 h 3567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653376" h="356701">
                    <a:moveTo>
                      <a:pt x="617203" y="106018"/>
                    </a:moveTo>
                    <a:cubicBezTo>
                      <a:pt x="565279" y="66046"/>
                      <a:pt x="505191" y="37694"/>
                      <a:pt x="441132" y="22911"/>
                    </a:cubicBezTo>
                    <a:cubicBezTo>
                      <a:pt x="392922" y="9011"/>
                      <a:pt x="343058" y="1325"/>
                      <a:pt x="292862" y="1"/>
                    </a:cubicBezTo>
                    <a:cubicBezTo>
                      <a:pt x="242520" y="-109"/>
                      <a:pt x="192471" y="7613"/>
                      <a:pt x="144593" y="22911"/>
                    </a:cubicBezTo>
                    <a:cubicBezTo>
                      <a:pt x="96603" y="35561"/>
                      <a:pt x="50710" y="54977"/>
                      <a:pt x="8347" y="80608"/>
                    </a:cubicBezTo>
                    <a:cubicBezTo>
                      <a:pt x="5553" y="83807"/>
                      <a:pt x="3015" y="87007"/>
                      <a:pt x="0" y="89985"/>
                    </a:cubicBezTo>
                    <a:cubicBezTo>
                      <a:pt x="67369" y="107894"/>
                      <a:pt x="130435" y="139041"/>
                      <a:pt x="185337" y="181551"/>
                    </a:cubicBezTo>
                    <a:cubicBezTo>
                      <a:pt x="228693" y="212808"/>
                      <a:pt x="253993" y="262930"/>
                      <a:pt x="253221" y="315957"/>
                    </a:cubicBezTo>
                    <a:lnTo>
                      <a:pt x="253221" y="356702"/>
                    </a:lnTo>
                    <a:lnTo>
                      <a:pt x="653351" y="356702"/>
                    </a:lnTo>
                    <a:lnTo>
                      <a:pt x="653351" y="177432"/>
                    </a:lnTo>
                    <a:cubicBezTo>
                      <a:pt x="654049" y="149190"/>
                      <a:pt x="640480" y="122419"/>
                      <a:pt x="617203" y="106018"/>
                    </a:cubicBezTo>
                    <a:lnTo>
                      <a:pt x="617203" y="10601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EC6FCA3F-D5B2-4947-BE54-E30C1CC9BE50}"/>
                  </a:ext>
                </a:extLst>
              </p:cNvPr>
              <p:cNvSpPr/>
              <p:nvPr/>
            </p:nvSpPr>
            <p:spPr>
              <a:xfrm>
                <a:off x="1213740" y="5525680"/>
                <a:ext cx="534093" cy="291575"/>
              </a:xfrm>
              <a:custGeom>
                <a:avLst/>
                <a:gdLst>
                  <a:gd name="connsiteX0" fmla="*/ 400608 w 653387"/>
                  <a:gd name="connsiteY0" fmla="*/ 315957 h 356701"/>
                  <a:gd name="connsiteX1" fmla="*/ 465476 w 653387"/>
                  <a:gd name="connsiteY1" fmla="*/ 183868 h 356701"/>
                  <a:gd name="connsiteX2" fmla="*/ 468271 w 653387"/>
                  <a:gd name="connsiteY2" fmla="*/ 181588 h 356701"/>
                  <a:gd name="connsiteX3" fmla="*/ 471286 w 653387"/>
                  <a:gd name="connsiteY3" fmla="*/ 179528 h 356701"/>
                  <a:gd name="connsiteX4" fmla="*/ 653388 w 653387"/>
                  <a:gd name="connsiteY4" fmla="*/ 90243 h 356701"/>
                  <a:gd name="connsiteX5" fmla="*/ 640186 w 653387"/>
                  <a:gd name="connsiteY5" fmla="*/ 75350 h 356701"/>
                  <a:gd name="connsiteX6" fmla="*/ 509751 w 653387"/>
                  <a:gd name="connsiteY6" fmla="*/ 22911 h 356701"/>
                  <a:gd name="connsiteX7" fmla="*/ 361481 w 653387"/>
                  <a:gd name="connsiteY7" fmla="*/ 1 h 356701"/>
                  <a:gd name="connsiteX8" fmla="*/ 213211 w 653387"/>
                  <a:gd name="connsiteY8" fmla="*/ 22911 h 356701"/>
                  <a:gd name="connsiteX9" fmla="*/ 37141 w 653387"/>
                  <a:gd name="connsiteY9" fmla="*/ 106018 h 356701"/>
                  <a:gd name="connsiteX10" fmla="*/ 0 w 653387"/>
                  <a:gd name="connsiteY10" fmla="*/ 177432 h 356701"/>
                  <a:gd name="connsiteX11" fmla="*/ 0 w 653387"/>
                  <a:gd name="connsiteY11" fmla="*/ 356702 h 356701"/>
                  <a:gd name="connsiteX12" fmla="*/ 400608 w 653387"/>
                  <a:gd name="connsiteY12" fmla="*/ 356702 h 356701"/>
                  <a:gd name="connsiteX13" fmla="*/ 400608 w 653387"/>
                  <a:gd name="connsiteY13" fmla="*/ 315957 h 356701"/>
                  <a:gd name="connsiteX14" fmla="*/ 400608 w 653387"/>
                  <a:gd name="connsiteY14" fmla="*/ 315957 h 3567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653387" h="356701">
                    <a:moveTo>
                      <a:pt x="400608" y="315957"/>
                    </a:moveTo>
                    <a:cubicBezTo>
                      <a:pt x="400645" y="264438"/>
                      <a:pt x="424547" y="215787"/>
                      <a:pt x="465476" y="183868"/>
                    </a:cubicBezTo>
                    <a:lnTo>
                      <a:pt x="468271" y="181588"/>
                    </a:lnTo>
                    <a:lnTo>
                      <a:pt x="471286" y="179528"/>
                    </a:lnTo>
                    <a:cubicBezTo>
                      <a:pt x="526851" y="140475"/>
                      <a:pt x="588299" y="110321"/>
                      <a:pt x="653388" y="90243"/>
                    </a:cubicBezTo>
                    <a:cubicBezTo>
                      <a:pt x="648754" y="85425"/>
                      <a:pt x="644599" y="80387"/>
                      <a:pt x="640186" y="75350"/>
                    </a:cubicBezTo>
                    <a:cubicBezTo>
                      <a:pt x="599478" y="51778"/>
                      <a:pt x="555534" y="34127"/>
                      <a:pt x="509751" y="22911"/>
                    </a:cubicBezTo>
                    <a:cubicBezTo>
                      <a:pt x="461541" y="8974"/>
                      <a:pt x="411677" y="1288"/>
                      <a:pt x="361481" y="1"/>
                    </a:cubicBezTo>
                    <a:cubicBezTo>
                      <a:pt x="311139" y="-109"/>
                      <a:pt x="261090" y="7650"/>
                      <a:pt x="213211" y="22911"/>
                    </a:cubicBezTo>
                    <a:cubicBezTo>
                      <a:pt x="150035" y="40158"/>
                      <a:pt x="90389" y="68289"/>
                      <a:pt x="37141" y="106018"/>
                    </a:cubicBezTo>
                    <a:cubicBezTo>
                      <a:pt x="14231" y="122934"/>
                      <a:pt x="588" y="149264"/>
                      <a:pt x="0" y="177432"/>
                    </a:cubicBezTo>
                    <a:lnTo>
                      <a:pt x="0" y="356702"/>
                    </a:lnTo>
                    <a:lnTo>
                      <a:pt x="400608" y="356702"/>
                    </a:lnTo>
                    <a:lnTo>
                      <a:pt x="400608" y="315957"/>
                    </a:lnTo>
                    <a:lnTo>
                      <a:pt x="400608" y="315957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:a16="http://schemas.microsoft.com/office/drawing/2014/main" id="{F1F3C3BE-F8D2-4E8C-8F49-125F293E3D76}"/>
                  </a:ext>
                </a:extLst>
              </p:cNvPr>
              <p:cNvSpPr/>
              <p:nvPr/>
            </p:nvSpPr>
            <p:spPr>
              <a:xfrm>
                <a:off x="1606734" y="5639092"/>
                <a:ext cx="589396" cy="290465"/>
              </a:xfrm>
              <a:custGeom>
                <a:avLst/>
                <a:gdLst>
                  <a:gd name="connsiteX0" fmla="*/ 0 w 721042"/>
                  <a:gd name="connsiteY0" fmla="*/ 355343 h 355343"/>
                  <a:gd name="connsiteX1" fmla="*/ 0 w 721042"/>
                  <a:gd name="connsiteY1" fmla="*/ 177214 h 355343"/>
                  <a:gd name="connsiteX2" fmla="*/ 36148 w 721042"/>
                  <a:gd name="connsiteY2" fmla="*/ 106021 h 355343"/>
                  <a:gd name="connsiteX3" fmla="*/ 212219 w 721042"/>
                  <a:gd name="connsiteY3" fmla="*/ 22913 h 355343"/>
                  <a:gd name="connsiteX4" fmla="*/ 360488 w 721042"/>
                  <a:gd name="connsiteY4" fmla="*/ 3 h 355343"/>
                  <a:gd name="connsiteX5" fmla="*/ 508758 w 721042"/>
                  <a:gd name="connsiteY5" fmla="*/ 22913 h 355343"/>
                  <a:gd name="connsiteX6" fmla="*/ 685086 w 721042"/>
                  <a:gd name="connsiteY6" fmla="*/ 106021 h 355343"/>
                  <a:gd name="connsiteX7" fmla="*/ 721014 w 721042"/>
                  <a:gd name="connsiteY7" fmla="*/ 177214 h 355343"/>
                  <a:gd name="connsiteX8" fmla="*/ 721014 w 721042"/>
                  <a:gd name="connsiteY8" fmla="*/ 355343 h 355343"/>
                  <a:gd name="connsiteX9" fmla="*/ 0 w 721042"/>
                  <a:gd name="connsiteY9" fmla="*/ 355343 h 355343"/>
                  <a:gd name="connsiteX10" fmla="*/ 0 w 721042"/>
                  <a:gd name="connsiteY10" fmla="*/ 355343 h 3553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721042" h="355343">
                    <a:moveTo>
                      <a:pt x="0" y="355343"/>
                    </a:moveTo>
                    <a:lnTo>
                      <a:pt x="0" y="177214"/>
                    </a:lnTo>
                    <a:cubicBezTo>
                      <a:pt x="110" y="149192"/>
                      <a:pt x="13496" y="122863"/>
                      <a:pt x="36148" y="106021"/>
                    </a:cubicBezTo>
                    <a:cubicBezTo>
                      <a:pt x="89322" y="68107"/>
                      <a:pt x="148969" y="39976"/>
                      <a:pt x="212219" y="22913"/>
                    </a:cubicBezTo>
                    <a:cubicBezTo>
                      <a:pt x="260097" y="7542"/>
                      <a:pt x="310146" y="-181"/>
                      <a:pt x="360488" y="3"/>
                    </a:cubicBezTo>
                    <a:cubicBezTo>
                      <a:pt x="410721" y="1180"/>
                      <a:pt x="460585" y="8866"/>
                      <a:pt x="508758" y="22913"/>
                    </a:cubicBezTo>
                    <a:cubicBezTo>
                      <a:pt x="572964" y="37549"/>
                      <a:pt x="633162" y="65938"/>
                      <a:pt x="685086" y="106021"/>
                    </a:cubicBezTo>
                    <a:cubicBezTo>
                      <a:pt x="708290" y="122385"/>
                      <a:pt x="721749" y="149082"/>
                      <a:pt x="721014" y="177214"/>
                    </a:cubicBezTo>
                    <a:lnTo>
                      <a:pt x="721014" y="355343"/>
                    </a:lnTo>
                    <a:lnTo>
                      <a:pt x="0" y="355343"/>
                    </a:lnTo>
                    <a:lnTo>
                      <a:pt x="0" y="35534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0F4167BB-51AB-42AC-8C3C-C09890125A6A}"/>
                  </a:ext>
                </a:extLst>
              </p:cNvPr>
              <p:cNvSpPr/>
              <p:nvPr/>
            </p:nvSpPr>
            <p:spPr>
              <a:xfrm>
                <a:off x="1754055" y="5308232"/>
                <a:ext cx="294701" cy="291214"/>
              </a:xfrm>
              <a:custGeom>
                <a:avLst/>
                <a:gdLst>
                  <a:gd name="connsiteX0" fmla="*/ 360525 w 360525"/>
                  <a:gd name="connsiteY0" fmla="*/ 178130 h 356259"/>
                  <a:gd name="connsiteX1" fmla="*/ 180263 w 360525"/>
                  <a:gd name="connsiteY1" fmla="*/ 356260 h 356259"/>
                  <a:gd name="connsiteX2" fmla="*/ 0 w 360525"/>
                  <a:gd name="connsiteY2" fmla="*/ 178130 h 356259"/>
                  <a:gd name="connsiteX3" fmla="*/ 180263 w 360525"/>
                  <a:gd name="connsiteY3" fmla="*/ 0 h 356259"/>
                  <a:gd name="connsiteX4" fmla="*/ 360525 w 360525"/>
                  <a:gd name="connsiteY4" fmla="*/ 178130 h 356259"/>
                  <a:gd name="connsiteX5" fmla="*/ 360525 w 360525"/>
                  <a:gd name="connsiteY5" fmla="*/ 178130 h 3562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60525" h="356259">
                    <a:moveTo>
                      <a:pt x="360525" y="178130"/>
                    </a:moveTo>
                    <a:cubicBezTo>
                      <a:pt x="360525" y="276498"/>
                      <a:pt x="279808" y="356260"/>
                      <a:pt x="180263" y="356260"/>
                    </a:cubicBezTo>
                    <a:cubicBezTo>
                      <a:pt x="80717" y="356260"/>
                      <a:pt x="0" y="276498"/>
                      <a:pt x="0" y="178130"/>
                    </a:cubicBezTo>
                    <a:cubicBezTo>
                      <a:pt x="0" y="79761"/>
                      <a:pt x="80717" y="0"/>
                      <a:pt x="180263" y="0"/>
                    </a:cubicBezTo>
                    <a:cubicBezTo>
                      <a:pt x="279808" y="0"/>
                      <a:pt x="360525" y="79724"/>
                      <a:pt x="360525" y="178130"/>
                    </a:cubicBezTo>
                    <a:lnTo>
                      <a:pt x="360525" y="17813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1C47440D-7E65-4EAA-A304-62A1D2222A30}"/>
                </a:ext>
              </a:extLst>
            </p:cNvPr>
            <p:cNvSpPr/>
            <p:nvPr/>
          </p:nvSpPr>
          <p:spPr>
            <a:xfrm>
              <a:off x="533671" y="1419422"/>
              <a:ext cx="116119" cy="117139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180315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5E9D516-31E9-4391-8B9D-952331DE9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457200"/>
            <a:r>
              <a:rPr lang="en-US" kern="12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SDG&amp;E 2020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Customer Support: Enhanced Offerings</a:t>
            </a:r>
            <a:endParaRPr lang="en-US" kern="1200" dirty="0"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</a:endParaRPr>
          </a:p>
        </p:txBody>
      </p:sp>
      <p:sp>
        <p:nvSpPr>
          <p:cNvPr id="37" name="Rectangle 36" descr="A place for customers to get basic power needs, emergency kits &amp; water&#10;10 locations opened for 2020 events&#10;~3,000 vehicles passed through at drive-thru Wildfire Safety Fairs ">
            <a:extLst>
              <a:ext uri="{FF2B5EF4-FFF2-40B4-BE49-F238E27FC236}">
                <a16:creationId xmlns:a16="http://schemas.microsoft.com/office/drawing/2014/main" id="{200C4CB3-666D-4578-BDD2-5ABE02EE3F78}"/>
              </a:ext>
            </a:extLst>
          </p:cNvPr>
          <p:cNvSpPr/>
          <p:nvPr/>
        </p:nvSpPr>
        <p:spPr>
          <a:xfrm>
            <a:off x="513963" y="1462783"/>
            <a:ext cx="3168012" cy="12977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" marR="0" lvl="2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Tx/>
              <a:buSzPct val="96000"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 place for customers to get basic power needs, emergency kits &amp; water</a:t>
            </a:r>
          </a:p>
          <a:p>
            <a:pPr marL="173736" marR="0" lvl="3" indent="-12065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10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locations opened for 2020 events</a:t>
            </a:r>
          </a:p>
          <a:p>
            <a:pPr marL="173736" marR="0" lvl="3" indent="-12065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~3,000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vehicles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passed through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at drive-thru Wildfire Safety Fairs</a:t>
            </a:r>
          </a:p>
        </p:txBody>
      </p:sp>
      <p:sp>
        <p:nvSpPr>
          <p:cNvPr id="39" name="Rectangle 38" descr="Food Resources&#10;Available food resources and delivery&#10;$100,000 funding for Feeding SD, Meals on Wheels and SD Food Bank&#10;250 3-day emergency food boxes delivered to seniors in rural SD County by Meals on Wheels&#10;2,900 meals provided by Neighborhood House Assoc. &#10;On-Demand 2-1-1 partnership food support&#10;">
            <a:extLst>
              <a:ext uri="{FF2B5EF4-FFF2-40B4-BE49-F238E27FC236}">
                <a16:creationId xmlns:a16="http://schemas.microsoft.com/office/drawing/2014/main" id="{317B9A90-908B-49D8-9A51-13CC53CA82E4}"/>
              </a:ext>
            </a:extLst>
          </p:cNvPr>
          <p:cNvSpPr/>
          <p:nvPr/>
        </p:nvSpPr>
        <p:spPr>
          <a:xfrm>
            <a:off x="3809343" y="838199"/>
            <a:ext cx="3722127" cy="250073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t" anchorCtr="0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42" name="Rectangle 41" descr="Portable Battery Program&#10;Portable backup batteries for Medical Baseline participants living in HFTD &#10;~1,400  generators delivered to MBL customers&#10;~1,300 fuel generator purchase rebates utilized by customers in the HFTD (271 enhanced rebates to CARE customers)&#10;Launched Emergency Backup Battery Program (EBBP) for real time PSPS event customer support&#10;">
            <a:extLst>
              <a:ext uri="{FF2B5EF4-FFF2-40B4-BE49-F238E27FC236}">
                <a16:creationId xmlns:a16="http://schemas.microsoft.com/office/drawing/2014/main" id="{A9F7A844-672F-410A-B915-838888E501E7}"/>
              </a:ext>
            </a:extLst>
          </p:cNvPr>
          <p:cNvSpPr/>
          <p:nvPr/>
        </p:nvSpPr>
        <p:spPr>
          <a:xfrm>
            <a:off x="7664092" y="846454"/>
            <a:ext cx="3956895" cy="250073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t" anchorCtr="0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45" name="Rectangle 44" descr="Critical Customer Support&#10;Direct engagement and preparation with critical facilities&#10;Support for COVID-19 critical facilities and vote tabulation locations&#10;Ongoing engagement and resiliency planning with telecommunications and water providers&#10;Listening sessions and webinars with large customers &#10;and critical service providers&#10;">
            <a:extLst>
              <a:ext uri="{FF2B5EF4-FFF2-40B4-BE49-F238E27FC236}">
                <a16:creationId xmlns:a16="http://schemas.microsoft.com/office/drawing/2014/main" id="{71BD9558-B442-462A-89AB-28B4E714C035}"/>
              </a:ext>
            </a:extLst>
          </p:cNvPr>
          <p:cNvSpPr/>
          <p:nvPr/>
        </p:nvSpPr>
        <p:spPr>
          <a:xfrm>
            <a:off x="582605" y="3549086"/>
            <a:ext cx="5019305" cy="287370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74320" rtlCol="0" anchor="t" anchorCtr="0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48" name="Rectangle 47" descr="Support Services and CBO Partnerships&#10;&#10;Partnership with 2-1-1 San Diego, 2-1-1 Orange County, Jewish Family Services, FACT and Salvation Army providing PSPS support services:&#10;&#10; Readiness Support  |  Hotel Stays  | Accessible Transportation &#10;         Food Delivery  | Resiliency items  |  Safety &amp; Disaster Assessments  &#10;&#10;CBO Partnerships&#10;~200 CBO informational and resource partnerships&#10;Provided support materials including social media kit and printable flyer&#10;">
            <a:extLst>
              <a:ext uri="{FF2B5EF4-FFF2-40B4-BE49-F238E27FC236}">
                <a16:creationId xmlns:a16="http://schemas.microsoft.com/office/drawing/2014/main" id="{ED76C0D0-103C-4529-9FDC-9572ED61D57F}"/>
              </a:ext>
            </a:extLst>
          </p:cNvPr>
          <p:cNvSpPr/>
          <p:nvPr/>
        </p:nvSpPr>
        <p:spPr>
          <a:xfrm>
            <a:off x="5767950" y="3898457"/>
            <a:ext cx="5853029" cy="2524330"/>
          </a:xfrm>
          <a:prstGeom prst="rect">
            <a:avLst/>
          </a:prstGeom>
          <a:solidFill>
            <a:srgbClr val="C7EB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t" anchorCtr="0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040544B-A209-4170-972B-F9D447DAD8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0644" y="1107121"/>
            <a:ext cx="3174651" cy="223181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t" anchorCtr="0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38" name="Speech Bubble: Rectangle 37">
            <a:extLst>
              <a:ext uri="{FF2B5EF4-FFF2-40B4-BE49-F238E27FC236}">
                <a16:creationId xmlns:a16="http://schemas.microsoft.com/office/drawing/2014/main" id="{C38F73A6-A6E6-4B02-B044-8F324EE73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516333" y="838200"/>
            <a:ext cx="3174658" cy="489583"/>
          </a:xfrm>
          <a:prstGeom prst="wedgeRectCallout">
            <a:avLst/>
          </a:prstGeom>
          <a:solidFill>
            <a:srgbClr val="0092B3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Community Resource Centers</a:t>
            </a: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1244F739-B644-4AF8-971A-CF18C5045C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809343" y="1298750"/>
            <a:ext cx="3722127" cy="19825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2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Tx/>
              <a:buSzPct val="96000"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Available food resources and delivery</a:t>
            </a:r>
          </a:p>
          <a:p>
            <a:pPr marL="171450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$100,000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funding for Feeding SD, Meals on Wheels and SD Food Bank</a:t>
            </a:r>
          </a:p>
          <a:p>
            <a:pPr marL="171450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250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3-day emergency food boxes delivered to seniors in rural SD County by Meals on Wheels</a:t>
            </a:r>
          </a:p>
          <a:p>
            <a:pPr marL="171450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2,900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meals provided by Neighborhood House Assoc. </a:t>
            </a:r>
          </a:p>
          <a:p>
            <a:pPr marL="171450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On-Demand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2-1-1 partnership food support</a:t>
            </a:r>
          </a:p>
        </p:txBody>
      </p:sp>
      <p:sp>
        <p:nvSpPr>
          <p:cNvPr id="41" name="Speech Bubble: Rectangle 40">
            <a:extLst>
              <a:ext uri="{FF2B5EF4-FFF2-40B4-BE49-F238E27FC236}">
                <a16:creationId xmlns:a16="http://schemas.microsoft.com/office/drawing/2014/main" id="{121802FF-5A45-4943-877C-DF9A5074C6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3810000" y="838200"/>
            <a:ext cx="3721470" cy="489583"/>
          </a:xfrm>
          <a:prstGeom prst="wedgeRectCallou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182880" rtlCol="0" anchor="ctr"/>
          <a:lstStyle/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Food Resources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48E6AC01-683A-463C-9161-83AC9E6396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630814" y="1326168"/>
            <a:ext cx="4175154" cy="2021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2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Tx/>
              <a:buSzPct val="96000"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Portable backup batteries for Medical Baseline participants living in HFTD </a:t>
            </a:r>
          </a:p>
          <a:p>
            <a:pPr marL="171450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~1,400 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generators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delivered to MBL customers</a:t>
            </a:r>
          </a:p>
          <a:p>
            <a:pPr marL="171450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~1,300 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fuel generator purchase rebates utilized by customers in the HFTD (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271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enhanced rebates to CARE customers)</a:t>
            </a:r>
          </a:p>
          <a:p>
            <a:pPr marL="171450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Launched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Emergency Backup Battery Program (EBBP) for real time PSPS event customer support</a:t>
            </a:r>
          </a:p>
        </p:txBody>
      </p:sp>
      <p:sp>
        <p:nvSpPr>
          <p:cNvPr id="44" name="Speech Bubble: Rectangle 43">
            <a:extLst>
              <a:ext uri="{FF2B5EF4-FFF2-40B4-BE49-F238E27FC236}">
                <a16:creationId xmlns:a16="http://schemas.microsoft.com/office/drawing/2014/main" id="{A5D873FF-B23E-4AE2-A235-63383A628A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7664086" y="838200"/>
            <a:ext cx="3956893" cy="479714"/>
          </a:xfrm>
          <a:prstGeom prst="wedgeRectCallou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182880" rtlCol="0" anchor="ctr"/>
          <a:lstStyle/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Portable Battery Program</a:t>
            </a: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4480A6F0-92A5-453D-92CD-1AB171F76F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82610" y="4344287"/>
            <a:ext cx="5019304" cy="18312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736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Direct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engagement and preparation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with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critical facilities</a:t>
            </a:r>
          </a:p>
          <a:p>
            <a:pPr marL="173736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Support for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COVID-19 critical facilities and vote tabulation locations</a:t>
            </a:r>
          </a:p>
          <a:p>
            <a:pPr marL="173736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Ongoing engagement and resiliency planning with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telecommunications and water providers</a:t>
            </a:r>
          </a:p>
          <a:p>
            <a:pPr marL="173736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Listening sessions and webinars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with large customers </a:t>
            </a: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</a:b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and critical service providers</a:t>
            </a:r>
          </a:p>
        </p:txBody>
      </p:sp>
      <p:sp>
        <p:nvSpPr>
          <p:cNvPr id="47" name="Speech Bubble: Rectangle 46">
            <a:extLst>
              <a:ext uri="{FF2B5EF4-FFF2-40B4-BE49-F238E27FC236}">
                <a16:creationId xmlns:a16="http://schemas.microsoft.com/office/drawing/2014/main" id="{BBD15CD2-CB96-4F8E-BB47-70877D5BEA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563647" y="3518931"/>
            <a:ext cx="5019304" cy="489583"/>
          </a:xfrm>
          <a:prstGeom prst="wedgeRectCallout">
            <a:avLst>
              <a:gd name="adj1" fmla="val -22312"/>
              <a:gd name="adj2" fmla="val 72330"/>
            </a:avLst>
          </a:prstGeom>
          <a:solidFill>
            <a:schemeClr val="accent3">
              <a:alpha val="99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182880"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Critical Customer Support</a:t>
            </a: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49" name="Speech Bubble: Rectangle 48">
            <a:extLst>
              <a:ext uri="{FF2B5EF4-FFF2-40B4-BE49-F238E27FC236}">
                <a16:creationId xmlns:a16="http://schemas.microsoft.com/office/drawing/2014/main" id="{FC5EDEE5-97AE-434A-95A3-B12F5E2939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5767945" y="3518931"/>
            <a:ext cx="5853029" cy="461586"/>
          </a:xfrm>
          <a:prstGeom prst="wedgeRectCallout">
            <a:avLst>
              <a:gd name="adj1" fmla="val -22312"/>
              <a:gd name="adj2" fmla="val 72330"/>
            </a:avLst>
          </a:prstGeom>
          <a:solidFill>
            <a:srgbClr val="16A4DE">
              <a:alpha val="99000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182880" rtlCol="0" anchor="ctr"/>
          <a:lstStyle/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Support Services and CBO Partnerships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1C45E151-3B31-49D0-9DD4-2AF9D025D6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739642" y="4036981"/>
            <a:ext cx="57716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" marR="0" lvl="2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96000"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Partnership with 2-1-1 San Diego, 2-1-1 Orange County, Jewish Family Services, FACT and Salvation Army providing PSPS support services: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EAA29A31-72CB-4E51-804F-2991871AC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886812" y="5335016"/>
            <a:ext cx="5615294" cy="81560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0" marR="0" lvl="0" indent="-85725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Pct val="96000"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CBO Partnerships</a:t>
            </a:r>
          </a:p>
          <a:p>
            <a:pPr marL="171450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~200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CBO informational and resource partnerships</a:t>
            </a:r>
          </a:p>
          <a:p>
            <a:pPr marL="171450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Provided support materials including social media kit and printable flyer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D916362D-51F3-496F-BCC8-E526BF43A6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5906029" y="4688824"/>
            <a:ext cx="5753574" cy="8412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2" indent="-17145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Tx/>
              <a:buSzPct val="96000"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Readiness Support 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|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Hotel Stays 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|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Accessible Transportation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2" indent="-17145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Tx/>
              <a:buSzPct val="96000"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    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Food Delivery 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|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Resiliency items 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|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Safety &amp; Disaster Assessments  </a:t>
            </a:r>
          </a:p>
          <a:p>
            <a:pPr marL="0" marR="0" lvl="2" indent="-17145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Tx/>
              <a:buSzPct val="96000"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19740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5E9D516-31E9-4391-8B9D-952331DE9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457200"/>
            <a:r>
              <a:rPr lang="en-US" kern="12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SCE PSPS 2020 Event Overview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5CF1A51-FD03-4080-92B3-CC043F5C8840}"/>
              </a:ext>
            </a:extLst>
          </p:cNvPr>
          <p:cNvGraphicFramePr>
            <a:graphicFrameLocks noGrp="1"/>
          </p:cNvGraphicFramePr>
          <p:nvPr/>
        </p:nvGraphicFramePr>
        <p:xfrm>
          <a:off x="52933" y="1295400"/>
          <a:ext cx="3336132" cy="46782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7860">
                  <a:extLst>
                    <a:ext uri="{9D8B030D-6E8A-4147-A177-3AD203B41FA5}">
                      <a16:colId xmlns:a16="http://schemas.microsoft.com/office/drawing/2014/main" val="166647374"/>
                    </a:ext>
                  </a:extLst>
                </a:gridCol>
                <a:gridCol w="692617">
                  <a:extLst>
                    <a:ext uri="{9D8B030D-6E8A-4147-A177-3AD203B41FA5}">
                      <a16:colId xmlns:a16="http://schemas.microsoft.com/office/drawing/2014/main" val="2117880597"/>
                    </a:ext>
                  </a:extLst>
                </a:gridCol>
                <a:gridCol w="769574">
                  <a:extLst>
                    <a:ext uri="{9D8B030D-6E8A-4147-A177-3AD203B41FA5}">
                      <a16:colId xmlns:a16="http://schemas.microsoft.com/office/drawing/2014/main" val="3764913555"/>
                    </a:ext>
                  </a:extLst>
                </a:gridCol>
                <a:gridCol w="696081">
                  <a:extLst>
                    <a:ext uri="{9D8B030D-6E8A-4147-A177-3AD203B41FA5}">
                      <a16:colId xmlns:a16="http://schemas.microsoft.com/office/drawing/2014/main" val="945783603"/>
                    </a:ext>
                  </a:extLst>
                </a:gridCol>
              </a:tblGrid>
              <a:tr h="465448"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/>
                      <a:endParaRPr lang="en-US" sz="1100" b="1" kern="1200" spc="0" baseline="0">
                        <a:solidFill>
                          <a:srgbClr val="00446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91440" marB="9144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800" b="1" spc="0" baseline="0">
                          <a:solidFill>
                            <a:schemeClr val="bg1"/>
                          </a:solidFill>
                        </a:rPr>
                        <a:t>2018</a:t>
                      </a:r>
                    </a:p>
                  </a:txBody>
                  <a:tcPr marL="0" marR="0" marT="0" marB="0"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800" b="1" spc="0" baseline="0">
                          <a:solidFill>
                            <a:schemeClr val="bg1"/>
                          </a:solidFill>
                        </a:rPr>
                        <a:t>2019</a:t>
                      </a:r>
                    </a:p>
                  </a:txBody>
                  <a:tcPr marL="0" marR="0" marT="0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800" b="1" kern="120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  <a:endParaRPr lang="en-US" sz="1800" b="1" spc="0" baseline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4C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4245933"/>
                  </a:ext>
                </a:extLst>
              </a:tr>
              <a:tr h="981332">
                <a:tc>
                  <a:txBody>
                    <a:bodyPr/>
                    <a:lstStyle/>
                    <a:p>
                      <a:r>
                        <a:rPr lang="en-US" sz="1050" b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NUMBER OF </a:t>
                      </a:r>
                      <a:br>
                        <a:rPr lang="en-US" sz="1050" b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050" b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PSPS EVENTS</a:t>
                      </a:r>
                    </a:p>
                  </a:txBody>
                  <a:tcPr marL="137160" marR="137160" marT="137160" marB="13716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577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85163"/>
                  </a:ext>
                </a:extLst>
              </a:tr>
              <a:tr h="1235924">
                <a:tc>
                  <a:txBody>
                    <a:bodyPr/>
                    <a:lstStyle/>
                    <a:p>
                      <a:r>
                        <a:rPr lang="en-US" sz="1050" b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AVERAGE NUMBER OF CUSTOMERS IMPACTED </a:t>
                      </a:r>
                    </a:p>
                  </a:txBody>
                  <a:tcPr marL="137160" marR="137160" marT="137160" marB="13716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577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74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22,000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19,000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2304650"/>
                  </a:ext>
                </a:extLst>
              </a:tr>
              <a:tr h="1014231">
                <a:tc>
                  <a:txBody>
                    <a:bodyPr/>
                    <a:lstStyle/>
                    <a:p>
                      <a:r>
                        <a:rPr lang="en-US" sz="1050" b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LARGEST CUSTOMER IMPACT EVENT</a:t>
                      </a:r>
                    </a:p>
                  </a:txBody>
                  <a:tcPr marL="137160" marR="137160" marT="137160" marB="13716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57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201F1E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114</a:t>
                      </a:r>
                      <a:endParaRPr kumimoji="0" lang="en-US" sz="11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126,141</a:t>
                      </a:r>
                      <a:endParaRPr lang="en-US" sz="11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79,154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9501779"/>
                  </a:ext>
                </a:extLst>
              </a:tr>
              <a:tr h="981332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en-US" sz="1050" b="1" kern="1200" baseline="300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▲</a:t>
                      </a:r>
                      <a:r>
                        <a:rPr lang="en-US" sz="1050" b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AVERAGE </a:t>
                      </a:r>
                      <a:br>
                        <a:rPr lang="en-US" sz="1050" b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050" b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RESTORATION TIME</a:t>
                      </a:r>
                    </a:p>
                  </a:txBody>
                  <a:tcPr marL="137160" marR="137160" marT="137160" marB="13716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577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 HRS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 HRS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1343625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9572BD7-FE9E-4FF8-BE97-89289BD9EF82}"/>
              </a:ext>
            </a:extLst>
          </p:cNvPr>
          <p:cNvGraphicFramePr>
            <a:graphicFrameLocks noGrp="1"/>
          </p:cNvGraphicFramePr>
          <p:nvPr/>
        </p:nvGraphicFramePr>
        <p:xfrm>
          <a:off x="3434679" y="990601"/>
          <a:ext cx="8674241" cy="4970947"/>
        </p:xfrm>
        <a:graphic>
          <a:graphicData uri="http://schemas.openxmlformats.org/drawingml/2006/table">
            <a:tbl>
              <a:tblPr firstRow="1" bandRow="1"/>
              <a:tblGrid>
                <a:gridCol w="434080">
                  <a:extLst>
                    <a:ext uri="{9D8B030D-6E8A-4147-A177-3AD203B41FA5}">
                      <a16:colId xmlns:a16="http://schemas.microsoft.com/office/drawing/2014/main" val="1135949066"/>
                    </a:ext>
                  </a:extLst>
                </a:gridCol>
                <a:gridCol w="1545031">
                  <a:extLst>
                    <a:ext uri="{9D8B030D-6E8A-4147-A177-3AD203B41FA5}">
                      <a16:colId xmlns:a16="http://schemas.microsoft.com/office/drawing/2014/main" val="3900331480"/>
                    </a:ext>
                  </a:extLst>
                </a:gridCol>
                <a:gridCol w="515010">
                  <a:extLst>
                    <a:ext uri="{9D8B030D-6E8A-4147-A177-3AD203B41FA5}">
                      <a16:colId xmlns:a16="http://schemas.microsoft.com/office/drawing/2014/main" val="120123574"/>
                    </a:ext>
                  </a:extLst>
                </a:gridCol>
                <a:gridCol w="515010">
                  <a:extLst>
                    <a:ext uri="{9D8B030D-6E8A-4147-A177-3AD203B41FA5}">
                      <a16:colId xmlns:a16="http://schemas.microsoft.com/office/drawing/2014/main" val="317925200"/>
                    </a:ext>
                  </a:extLst>
                </a:gridCol>
                <a:gridCol w="515010">
                  <a:extLst>
                    <a:ext uri="{9D8B030D-6E8A-4147-A177-3AD203B41FA5}">
                      <a16:colId xmlns:a16="http://schemas.microsoft.com/office/drawing/2014/main" val="4122137614"/>
                    </a:ext>
                  </a:extLst>
                </a:gridCol>
                <a:gridCol w="515010">
                  <a:extLst>
                    <a:ext uri="{9D8B030D-6E8A-4147-A177-3AD203B41FA5}">
                      <a16:colId xmlns:a16="http://schemas.microsoft.com/office/drawing/2014/main" val="1263211461"/>
                    </a:ext>
                  </a:extLst>
                </a:gridCol>
                <a:gridCol w="515010">
                  <a:extLst>
                    <a:ext uri="{9D8B030D-6E8A-4147-A177-3AD203B41FA5}">
                      <a16:colId xmlns:a16="http://schemas.microsoft.com/office/drawing/2014/main" val="3793384822"/>
                    </a:ext>
                  </a:extLst>
                </a:gridCol>
                <a:gridCol w="515010">
                  <a:extLst>
                    <a:ext uri="{9D8B030D-6E8A-4147-A177-3AD203B41FA5}">
                      <a16:colId xmlns:a16="http://schemas.microsoft.com/office/drawing/2014/main" val="3016408770"/>
                    </a:ext>
                  </a:extLst>
                </a:gridCol>
                <a:gridCol w="515010">
                  <a:extLst>
                    <a:ext uri="{9D8B030D-6E8A-4147-A177-3AD203B41FA5}">
                      <a16:colId xmlns:a16="http://schemas.microsoft.com/office/drawing/2014/main" val="371053500"/>
                    </a:ext>
                  </a:extLst>
                </a:gridCol>
                <a:gridCol w="515010">
                  <a:extLst>
                    <a:ext uri="{9D8B030D-6E8A-4147-A177-3AD203B41FA5}">
                      <a16:colId xmlns:a16="http://schemas.microsoft.com/office/drawing/2014/main" val="4114021663"/>
                    </a:ext>
                  </a:extLst>
                </a:gridCol>
                <a:gridCol w="515010">
                  <a:extLst>
                    <a:ext uri="{9D8B030D-6E8A-4147-A177-3AD203B41FA5}">
                      <a16:colId xmlns:a16="http://schemas.microsoft.com/office/drawing/2014/main" val="1323438811"/>
                    </a:ext>
                  </a:extLst>
                </a:gridCol>
                <a:gridCol w="515010">
                  <a:extLst>
                    <a:ext uri="{9D8B030D-6E8A-4147-A177-3AD203B41FA5}">
                      <a16:colId xmlns:a16="http://schemas.microsoft.com/office/drawing/2014/main" val="2074155030"/>
                    </a:ext>
                  </a:extLst>
                </a:gridCol>
                <a:gridCol w="515010">
                  <a:extLst>
                    <a:ext uri="{9D8B030D-6E8A-4147-A177-3AD203B41FA5}">
                      <a16:colId xmlns:a16="http://schemas.microsoft.com/office/drawing/2014/main" val="998852453"/>
                    </a:ext>
                  </a:extLst>
                </a:gridCol>
                <a:gridCol w="515010">
                  <a:extLst>
                    <a:ext uri="{9D8B030D-6E8A-4147-A177-3AD203B41FA5}">
                      <a16:colId xmlns:a16="http://schemas.microsoft.com/office/drawing/2014/main" val="1790857434"/>
                    </a:ext>
                  </a:extLst>
                </a:gridCol>
                <a:gridCol w="515010">
                  <a:extLst>
                    <a:ext uri="{9D8B030D-6E8A-4147-A177-3AD203B41FA5}">
                      <a16:colId xmlns:a16="http://schemas.microsoft.com/office/drawing/2014/main" val="1048877466"/>
                    </a:ext>
                  </a:extLst>
                </a:gridCol>
              </a:tblGrid>
              <a:tr h="288911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1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2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2020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4C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endParaRPr lang="en-US" sz="1200" b="1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4C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endParaRPr lang="en-US" sz="1200" b="1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4C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endParaRPr lang="en-US" sz="1200" b="1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4C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endParaRPr lang="en-US" sz="1200" b="1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4C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endParaRPr lang="en-US" sz="1200" b="1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4C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2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2020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4C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endParaRPr lang="en-US" sz="1400" b="1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24205" marB="24205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4D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100584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4D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endParaRPr lang="en-US" sz="1400" b="1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4D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100584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4D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100584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4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584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2021</a:t>
                      </a:r>
                    </a:p>
                  </a:txBody>
                  <a:tcPr marL="0" marR="0" marT="0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762696"/>
                  </a:ext>
                </a:extLst>
              </a:tr>
              <a:tr h="637210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EVENT DETAILS</a:t>
                      </a:r>
                    </a:p>
                  </a:txBody>
                  <a:tcPr marL="80682" marR="80682" marT="24205" marB="24205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 hMerge="1">
                  <a:txBody>
                    <a:bodyPr/>
                    <a:lstStyle>
                      <a:lvl1pPr marL="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>
                        <a:solidFill>
                          <a:schemeClr val="bg1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80682" marR="80682" marT="24205" marB="24205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B345E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1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*MAY</a:t>
                      </a:r>
                    </a:p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1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27-30</a:t>
                      </a:r>
                    </a:p>
                  </a:txBody>
                  <a:tcPr marL="0" marR="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1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*JUN</a:t>
                      </a:r>
                    </a:p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1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25-28</a:t>
                      </a:r>
                    </a:p>
                  </a:txBody>
                  <a:tcPr marL="0" marR="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1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JUL 31</a:t>
                      </a:r>
                    </a:p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1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-</a:t>
                      </a:r>
                    </a:p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1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AUG 4</a:t>
                      </a:r>
                    </a:p>
                  </a:txBody>
                  <a:tcPr marL="0" marR="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1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SEPT</a:t>
                      </a:r>
                    </a:p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1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5-9</a:t>
                      </a:r>
                    </a:p>
                  </a:txBody>
                  <a:tcPr marL="0" marR="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1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OCT</a:t>
                      </a:r>
                    </a:p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1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16</a:t>
                      </a:r>
                    </a:p>
                  </a:txBody>
                  <a:tcPr marL="0" marR="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1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OCT</a:t>
                      </a:r>
                    </a:p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1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23-28</a:t>
                      </a:r>
                    </a:p>
                  </a:txBody>
                  <a:tcPr marL="0" marR="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1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NOV</a:t>
                      </a:r>
                    </a:p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1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3-6</a:t>
                      </a:r>
                    </a:p>
                  </a:txBody>
                  <a:tcPr marL="0" marR="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1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NOV</a:t>
                      </a:r>
                    </a:p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1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14-19</a:t>
                      </a:r>
                    </a:p>
                  </a:txBody>
                  <a:tcPr marL="0" marR="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100584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NOV</a:t>
                      </a:r>
                    </a:p>
                    <a:p>
                      <a:pPr marL="0" marR="0" lvl="0" indent="0" algn="ctr" defTabSz="100584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24-28</a:t>
                      </a:r>
                    </a:p>
                  </a:txBody>
                  <a:tcPr marL="0" marR="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1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NOV 29</a:t>
                      </a:r>
                    </a:p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1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-</a:t>
                      </a:r>
                    </a:p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1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DEC 3</a:t>
                      </a:r>
                    </a:p>
                  </a:txBody>
                  <a:tcPr marL="0" marR="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584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DEC</a:t>
                      </a:r>
                    </a:p>
                    <a:p>
                      <a:pPr marL="0" marR="0" lvl="0" indent="0" algn="ctr" defTabSz="100584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4-14</a:t>
                      </a:r>
                    </a:p>
                  </a:txBody>
                  <a:tcPr marL="0" marR="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584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DEC</a:t>
                      </a:r>
                    </a:p>
                    <a:p>
                      <a:pPr marL="0" marR="0" lvl="0" indent="0" algn="ctr" defTabSz="100584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16-24</a:t>
                      </a:r>
                    </a:p>
                  </a:txBody>
                  <a:tcPr marL="0" marR="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584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JAN</a:t>
                      </a:r>
                      <a:br>
                        <a:rPr lang="en-US" sz="11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</a:br>
                      <a:r>
                        <a:rPr lang="en-US" sz="11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12 – 21</a:t>
                      </a:r>
                    </a:p>
                  </a:txBody>
                  <a:tcPr marL="0" marR="0" marB="24205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9567068"/>
                  </a:ext>
                </a:extLst>
              </a:tr>
              <a:tr h="543831">
                <a:tc>
                  <a:txBody>
                    <a:bodyPr/>
                    <a:lstStyle/>
                    <a:p>
                      <a:pPr marL="502920" lvl="1" indent="0" algn="l">
                        <a:spcAft>
                          <a:spcPts val="600"/>
                        </a:spcAft>
                        <a:buFont typeface="Arial" panose="020B0604020202020204" pitchFamily="34" charset="0"/>
                        <a:buNone/>
                      </a:pPr>
                      <a:endParaRPr lang="en-US" sz="1200" b="1" kern="120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R="27432" marT="24205" marB="24205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6A4DE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501650" lvl="1" indent="-501650" algn="l">
                        <a:spcAft>
                          <a:spcPts val="6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CUSTOMERS IMPACTED </a:t>
                      </a:r>
                    </a:p>
                  </a:txBody>
                  <a:tcPr marL="4572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17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252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86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36,290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1,335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509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20,687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64,348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79,154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27,519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98,583</a:t>
                      </a:r>
                    </a:p>
                  </a:txBody>
                  <a:tcPr marL="0" marR="0" marT="24205" marB="24205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4245933"/>
                  </a:ext>
                </a:extLst>
              </a:tr>
              <a:tr h="543831">
                <a:tc>
                  <a:txBody>
                    <a:bodyPr/>
                    <a:lstStyle/>
                    <a:p>
                      <a:pPr marL="50292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200" b="1" kern="120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R="27432" marT="24205" marB="24205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6A4DE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501650" marR="0" lvl="1" indent="-5016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COUNTIES IN SCOPE </a:t>
                      </a:r>
                    </a:p>
                  </a:txBody>
                  <a:tcPr marL="4572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marL="0" marR="0" marT="24205" marB="24205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048144"/>
                  </a:ext>
                </a:extLst>
              </a:tr>
              <a:tr h="543831">
                <a:tc>
                  <a:txBody>
                    <a:bodyPr/>
                    <a:lstStyle/>
                    <a:p>
                      <a:pPr marL="50292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200" b="1" kern="120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182880" marR="27432" marT="24205" marB="24205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6A4DE"/>
                    </a:solidFill>
                  </a:tcPr>
                </a:tc>
                <a:tc>
                  <a:txBody>
                    <a:bodyPr/>
                    <a:lstStyle/>
                    <a:p>
                      <a:pPr marL="501650" marR="0" lvl="1" indent="-5016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TRIBES IN SCOPE </a:t>
                      </a:r>
                    </a:p>
                  </a:txBody>
                  <a:tcPr marL="4572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24205" marB="24205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4158796"/>
                  </a:ext>
                </a:extLst>
              </a:tr>
              <a:tr h="701023">
                <a:tc>
                  <a:txBody>
                    <a:bodyPr/>
                    <a:lstStyle/>
                    <a:p>
                      <a:pPr marL="50292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200" b="1" kern="120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R="27432" marT="24205" marB="24205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6A4DE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COMMUNITY RESOURCE CENTER/VEHICLES OPEN</a:t>
                      </a:r>
                    </a:p>
                  </a:txBody>
                  <a:tcPr marL="4572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15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19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20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21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18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35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49</a:t>
                      </a:r>
                    </a:p>
                  </a:txBody>
                  <a:tcPr marL="0" marR="0" marT="24205" marB="24205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0906483"/>
                  </a:ext>
                </a:extLst>
              </a:tr>
              <a:tr h="543831">
                <a:tc>
                  <a:txBody>
                    <a:bodyPr/>
                    <a:lstStyle/>
                    <a:p>
                      <a:pPr marL="50292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200" b="1" kern="120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R="27432" marT="24205" marB="24205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6A4DE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501650" marR="0" lvl="1" indent="-5016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PEAK WIND GUSTS</a:t>
                      </a:r>
                    </a:p>
                  </a:txBody>
                  <a:tcPr marL="4572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0" marR="0" marT="9144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0" marR="0" marT="9144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57.8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MPH</a:t>
                      </a:r>
                    </a:p>
                  </a:txBody>
                  <a:tcPr marL="0" marR="0" marT="9144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59.8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MPH</a:t>
                      </a:r>
                    </a:p>
                  </a:txBody>
                  <a:tcPr marL="0" marR="0" marT="9144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56.8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MPH</a:t>
                      </a:r>
                    </a:p>
                  </a:txBody>
                  <a:tcPr marL="0" marR="0" marT="9144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96.2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MPH</a:t>
                      </a:r>
                    </a:p>
                  </a:txBody>
                  <a:tcPr marL="0" marR="0" marT="9144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68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MPH</a:t>
                      </a:r>
                    </a:p>
                  </a:txBody>
                  <a:tcPr marL="0" marR="0" marT="9144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75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MPH</a:t>
                      </a:r>
                    </a:p>
                  </a:txBody>
                  <a:tcPr marL="0" marR="0" marT="9144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84.9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MPH</a:t>
                      </a:r>
                    </a:p>
                  </a:txBody>
                  <a:tcPr marL="0" marR="0" marT="9144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84.6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MPH</a:t>
                      </a:r>
                    </a:p>
                  </a:txBody>
                  <a:tcPr marL="0" marR="0" marT="9144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71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MPH</a:t>
                      </a:r>
                    </a:p>
                  </a:txBody>
                  <a:tcPr marL="0" marR="0" marT="9144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77.7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MPH</a:t>
                      </a:r>
                    </a:p>
                  </a:txBody>
                  <a:tcPr marL="0" marR="0" marT="9144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66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MPH</a:t>
                      </a:r>
                    </a:p>
                  </a:txBody>
                  <a:tcPr marL="0" marR="0" marT="91440" marB="24205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777747"/>
                  </a:ext>
                </a:extLst>
              </a:tr>
              <a:tr h="543831">
                <a:tc>
                  <a:txBody>
                    <a:bodyPr/>
                    <a:lstStyle/>
                    <a:p>
                      <a:pPr marL="50292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200" b="1" kern="120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R="27432" marT="24205" marB="24205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6A4DE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501650" marR="0" lvl="1" indent="-5016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DAMAGE/HAZARDS</a:t>
                      </a:r>
                    </a:p>
                  </a:txBody>
                  <a:tcPr marL="4572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 marL="0" marR="0" marT="24205" marB="24205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3458034"/>
                  </a:ext>
                </a:extLst>
              </a:tr>
              <a:tr h="606701">
                <a:tc>
                  <a:txBody>
                    <a:bodyPr/>
                    <a:lstStyle/>
                    <a:p>
                      <a:pPr marL="50292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200" b="1" kern="120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R="27432" marT="24205" marB="24205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6A4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CUSTOMER IMPACT REDUCTION VS. 2019 SCOPE</a:t>
                      </a:r>
                    </a:p>
                  </a:txBody>
                  <a:tcPr marL="4572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 gridSpan="1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47%</a:t>
                      </a:r>
                    </a:p>
                  </a:txBody>
                  <a:tcPr marL="45720" marR="4572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kern="120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45720" marR="4572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kern="120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45720" marR="4572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kern="120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45720" marR="4572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kern="120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45720" marR="4572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kern="120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45720" marR="4572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kern="120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45720" marR="4572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kern="120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45720" marR="4572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kern="120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45720" marR="4572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kern="120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45720" marR="4572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kern="120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45720" marR="4572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kern="120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45720" marR="4572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N/A</a:t>
                      </a:r>
                    </a:p>
                  </a:txBody>
                  <a:tcPr marL="45720" marR="4572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5040018"/>
                  </a:ext>
                </a:extLst>
              </a:tr>
            </a:tbl>
          </a:graphicData>
        </a:graphic>
      </p:graphicFrame>
      <p:sp>
        <p:nvSpPr>
          <p:cNvPr id="36" name="Rectangle 35">
            <a:extLst>
              <a:ext uri="{FF2B5EF4-FFF2-40B4-BE49-F238E27FC236}">
                <a16:creationId xmlns:a16="http://schemas.microsoft.com/office/drawing/2014/main" id="{11B346D1-BBE3-4280-AC7B-6789F262A1E3}"/>
              </a:ext>
            </a:extLst>
          </p:cNvPr>
          <p:cNvSpPr/>
          <p:nvPr/>
        </p:nvSpPr>
        <p:spPr>
          <a:xfrm>
            <a:off x="83080" y="6003325"/>
            <a:ext cx="205052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3000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Arial" panose="020B0604020202020204" pitchFamily="34" charset="0"/>
              </a:rPr>
              <a:t>▲</a:t>
            </a:r>
            <a:r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Calibri" panose="020F0502020204030204" pitchFamily="34" charset="0"/>
              </a:rPr>
              <a:t>Metric tracking began in 2019</a:t>
            </a: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E411C353-8ACF-47AE-B68C-F8BBD69E4489}"/>
              </a:ext>
            </a:extLst>
          </p:cNvPr>
          <p:cNvSpPr txBox="1"/>
          <p:nvPr/>
        </p:nvSpPr>
        <p:spPr>
          <a:xfrm>
            <a:off x="5374163" y="6034103"/>
            <a:ext cx="3312637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Calibri" panose="020F0502020204030204" pitchFamily="34" charset="0"/>
              </a:rPr>
              <a:t>*Event did not result in customer de-energization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D825C80-AB9B-4E69-B272-3D3660CA43E6}"/>
              </a:ext>
            </a:extLst>
          </p:cNvPr>
          <p:cNvSpPr/>
          <p:nvPr/>
        </p:nvSpPr>
        <p:spPr>
          <a:xfrm>
            <a:off x="685800" y="6460185"/>
            <a:ext cx="181624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Calibri" panose="020F0502020204030204" pitchFamily="34" charset="0"/>
              </a:rPr>
              <a:t>Data included in this slide is as of  03/13/21 and subject to change</a:t>
            </a:r>
          </a:p>
        </p:txBody>
      </p:sp>
      <p:sp>
        <p:nvSpPr>
          <p:cNvPr id="6" name="Graphic 6">
            <a:extLst>
              <a:ext uri="{FF2B5EF4-FFF2-40B4-BE49-F238E27FC236}">
                <a16:creationId xmlns:a16="http://schemas.microsoft.com/office/drawing/2014/main" id="{35BAF07A-D2AF-4B9A-B31D-E067CF25B2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477799" y="2566081"/>
            <a:ext cx="365282" cy="405719"/>
          </a:xfrm>
          <a:custGeom>
            <a:avLst/>
            <a:gdLst>
              <a:gd name="connsiteX0" fmla="*/ 502881 w 505103"/>
              <a:gd name="connsiteY0" fmla="*/ 463452 h 561013"/>
              <a:gd name="connsiteX1" fmla="*/ 504108 w 505103"/>
              <a:gd name="connsiteY1" fmla="*/ 448166 h 561013"/>
              <a:gd name="connsiteX2" fmla="*/ 463063 w 505103"/>
              <a:gd name="connsiteY2" fmla="*/ 397175 h 561013"/>
              <a:gd name="connsiteX3" fmla="*/ 232108 w 505103"/>
              <a:gd name="connsiteY3" fmla="*/ 196355 h 561013"/>
              <a:gd name="connsiteX4" fmla="*/ 217262 w 505103"/>
              <a:gd name="connsiteY4" fmla="*/ 163138 h 561013"/>
              <a:gd name="connsiteX5" fmla="*/ 222254 w 505103"/>
              <a:gd name="connsiteY5" fmla="*/ 25762 h 561013"/>
              <a:gd name="connsiteX6" fmla="*/ 222277 w 505103"/>
              <a:gd name="connsiteY6" fmla="*/ 8754 h 561013"/>
              <a:gd name="connsiteX7" fmla="*/ 153782 w 505103"/>
              <a:gd name="connsiteY7" fmla="*/ 5677 h 561013"/>
              <a:gd name="connsiteX8" fmla="*/ 61966 w 505103"/>
              <a:gd name="connsiteY8" fmla="*/ 0 h 561013"/>
              <a:gd name="connsiteX9" fmla="*/ 14217 w 505103"/>
              <a:gd name="connsiteY9" fmla="*/ 0 h 561013"/>
              <a:gd name="connsiteX10" fmla="*/ 1094 w 505103"/>
              <a:gd name="connsiteY10" fmla="*/ 83685 h 561013"/>
              <a:gd name="connsiteX11" fmla="*/ 5756 w 505103"/>
              <a:gd name="connsiteY11" fmla="*/ 104826 h 561013"/>
              <a:gd name="connsiteX12" fmla="*/ 26668 w 505103"/>
              <a:gd name="connsiteY12" fmla="*/ 160150 h 561013"/>
              <a:gd name="connsiteX13" fmla="*/ 43745 w 505103"/>
              <a:gd name="connsiteY13" fmla="*/ 202031 h 561013"/>
              <a:gd name="connsiteX14" fmla="*/ 62615 w 505103"/>
              <a:gd name="connsiteY14" fmla="*/ 227582 h 561013"/>
              <a:gd name="connsiteX15" fmla="*/ 82878 w 505103"/>
              <a:gd name="connsiteY15" fmla="*/ 253645 h 561013"/>
              <a:gd name="connsiteX16" fmla="*/ 93063 w 505103"/>
              <a:gd name="connsiteY16" fmla="*/ 232404 h 561013"/>
              <a:gd name="connsiteX17" fmla="*/ 102351 w 505103"/>
              <a:gd name="connsiteY17" fmla="*/ 269631 h 561013"/>
              <a:gd name="connsiteX18" fmla="*/ 84731 w 505103"/>
              <a:gd name="connsiteY18" fmla="*/ 257766 h 561013"/>
              <a:gd name="connsiteX19" fmla="*/ 105797 w 505103"/>
              <a:gd name="connsiteY19" fmla="*/ 297359 h 561013"/>
              <a:gd name="connsiteX20" fmla="*/ 112075 w 505103"/>
              <a:gd name="connsiteY20" fmla="*/ 320988 h 561013"/>
              <a:gd name="connsiteX21" fmla="*/ 111556 w 505103"/>
              <a:gd name="connsiteY21" fmla="*/ 335530 h 561013"/>
              <a:gd name="connsiteX22" fmla="*/ 147657 w 505103"/>
              <a:gd name="connsiteY22" fmla="*/ 380067 h 561013"/>
              <a:gd name="connsiteX23" fmla="*/ 171507 w 505103"/>
              <a:gd name="connsiteY23" fmla="*/ 424293 h 561013"/>
              <a:gd name="connsiteX24" fmla="*/ 202758 w 505103"/>
              <a:gd name="connsiteY24" fmla="*/ 451066 h 561013"/>
              <a:gd name="connsiteX25" fmla="*/ 243390 w 505103"/>
              <a:gd name="connsiteY25" fmla="*/ 466430 h 561013"/>
              <a:gd name="connsiteX26" fmla="*/ 254059 w 505103"/>
              <a:gd name="connsiteY26" fmla="*/ 470840 h 561013"/>
              <a:gd name="connsiteX27" fmla="*/ 316512 w 505103"/>
              <a:gd name="connsiteY27" fmla="*/ 501890 h 561013"/>
              <a:gd name="connsiteX28" fmla="*/ 325564 w 505103"/>
              <a:gd name="connsiteY28" fmla="*/ 511022 h 561013"/>
              <a:gd name="connsiteX29" fmla="*/ 351421 w 505103"/>
              <a:gd name="connsiteY29" fmla="*/ 561802 h 561013"/>
              <a:gd name="connsiteX30" fmla="*/ 369324 w 505103"/>
              <a:gd name="connsiteY30" fmla="*/ 561802 h 561013"/>
              <a:gd name="connsiteX31" fmla="*/ 382128 w 505103"/>
              <a:gd name="connsiteY31" fmla="*/ 558947 h 561013"/>
              <a:gd name="connsiteX32" fmla="*/ 484105 w 505103"/>
              <a:gd name="connsiteY32" fmla="*/ 547771 h 561013"/>
              <a:gd name="connsiteX33" fmla="*/ 494042 w 505103"/>
              <a:gd name="connsiteY33" fmla="*/ 531118 h 561013"/>
              <a:gd name="connsiteX34" fmla="*/ 488814 w 505103"/>
              <a:gd name="connsiteY34" fmla="*/ 508567 h 561013"/>
              <a:gd name="connsiteX35" fmla="*/ 502881 w 505103"/>
              <a:gd name="connsiteY35" fmla="*/ 463452 h 561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05103" h="561013">
                <a:moveTo>
                  <a:pt x="502881" y="463452"/>
                </a:moveTo>
                <a:cubicBezTo>
                  <a:pt x="504356" y="458509"/>
                  <a:pt x="506516" y="451488"/>
                  <a:pt x="504108" y="448166"/>
                </a:cubicBezTo>
                <a:cubicBezTo>
                  <a:pt x="491304" y="430558"/>
                  <a:pt x="479337" y="411639"/>
                  <a:pt x="463063" y="397175"/>
                </a:cubicBezTo>
                <a:cubicBezTo>
                  <a:pt x="386849" y="329465"/>
                  <a:pt x="309443" y="262943"/>
                  <a:pt x="232108" y="196355"/>
                </a:cubicBezTo>
                <a:cubicBezTo>
                  <a:pt x="221262" y="187023"/>
                  <a:pt x="216636" y="176891"/>
                  <a:pt x="217262" y="163138"/>
                </a:cubicBezTo>
                <a:cubicBezTo>
                  <a:pt x="219362" y="117368"/>
                  <a:pt x="220684" y="71554"/>
                  <a:pt x="222254" y="25762"/>
                </a:cubicBezTo>
                <a:cubicBezTo>
                  <a:pt x="222443" y="20341"/>
                  <a:pt x="222277" y="14909"/>
                  <a:pt x="222277" y="8754"/>
                </a:cubicBezTo>
                <a:cubicBezTo>
                  <a:pt x="198309" y="7699"/>
                  <a:pt x="176027" y="6910"/>
                  <a:pt x="153782" y="5677"/>
                </a:cubicBezTo>
                <a:cubicBezTo>
                  <a:pt x="123169" y="3966"/>
                  <a:pt x="92567" y="1911"/>
                  <a:pt x="61966" y="0"/>
                </a:cubicBezTo>
                <a:cubicBezTo>
                  <a:pt x="46046" y="0"/>
                  <a:pt x="30138" y="0"/>
                  <a:pt x="14217" y="0"/>
                </a:cubicBezTo>
                <a:cubicBezTo>
                  <a:pt x="21664" y="29550"/>
                  <a:pt x="16412" y="56979"/>
                  <a:pt x="1094" y="83685"/>
                </a:cubicBezTo>
                <a:cubicBezTo>
                  <a:pt x="-1762" y="88673"/>
                  <a:pt x="1389" y="99594"/>
                  <a:pt x="5756" y="104826"/>
                </a:cubicBezTo>
                <a:cubicBezTo>
                  <a:pt x="19528" y="121334"/>
                  <a:pt x="27706" y="138698"/>
                  <a:pt x="26668" y="160150"/>
                </a:cubicBezTo>
                <a:cubicBezTo>
                  <a:pt x="25901" y="175991"/>
                  <a:pt x="31271" y="190089"/>
                  <a:pt x="43745" y="202031"/>
                </a:cubicBezTo>
                <a:cubicBezTo>
                  <a:pt x="51357" y="209319"/>
                  <a:pt x="56266" y="219084"/>
                  <a:pt x="62615" y="227582"/>
                </a:cubicBezTo>
                <a:cubicBezTo>
                  <a:pt x="68540" y="235514"/>
                  <a:pt x="74759" y="243235"/>
                  <a:pt x="82878" y="253645"/>
                </a:cubicBezTo>
                <a:cubicBezTo>
                  <a:pt x="87788" y="243402"/>
                  <a:pt x="90490" y="237770"/>
                  <a:pt x="93063" y="232404"/>
                </a:cubicBezTo>
                <a:cubicBezTo>
                  <a:pt x="96190" y="244946"/>
                  <a:pt x="99188" y="256944"/>
                  <a:pt x="102351" y="269631"/>
                </a:cubicBezTo>
                <a:cubicBezTo>
                  <a:pt x="96179" y="265476"/>
                  <a:pt x="90715" y="261799"/>
                  <a:pt x="84731" y="257766"/>
                </a:cubicBezTo>
                <a:cubicBezTo>
                  <a:pt x="81061" y="277540"/>
                  <a:pt x="87658" y="289305"/>
                  <a:pt x="105797" y="297359"/>
                </a:cubicBezTo>
                <a:cubicBezTo>
                  <a:pt x="122000" y="304558"/>
                  <a:pt x="122189" y="306969"/>
                  <a:pt x="112075" y="320988"/>
                </a:cubicBezTo>
                <a:cubicBezTo>
                  <a:pt x="109550" y="324499"/>
                  <a:pt x="109113" y="332264"/>
                  <a:pt x="111556" y="335530"/>
                </a:cubicBezTo>
                <a:cubicBezTo>
                  <a:pt x="122956" y="350794"/>
                  <a:pt x="136799" y="364492"/>
                  <a:pt x="147657" y="380067"/>
                </a:cubicBezTo>
                <a:cubicBezTo>
                  <a:pt x="157263" y="393853"/>
                  <a:pt x="166787" y="408651"/>
                  <a:pt x="171507" y="424293"/>
                </a:cubicBezTo>
                <a:cubicBezTo>
                  <a:pt x="178329" y="446911"/>
                  <a:pt x="178128" y="449655"/>
                  <a:pt x="202758" y="451066"/>
                </a:cubicBezTo>
                <a:cubicBezTo>
                  <a:pt x="218513" y="451965"/>
                  <a:pt x="233465" y="452099"/>
                  <a:pt x="243390" y="466430"/>
                </a:cubicBezTo>
                <a:cubicBezTo>
                  <a:pt x="245160" y="468985"/>
                  <a:pt x="250577" y="469129"/>
                  <a:pt x="254059" y="470840"/>
                </a:cubicBezTo>
                <a:cubicBezTo>
                  <a:pt x="274947" y="481060"/>
                  <a:pt x="295871" y="491236"/>
                  <a:pt x="316512" y="501890"/>
                </a:cubicBezTo>
                <a:cubicBezTo>
                  <a:pt x="320230" y="503812"/>
                  <a:pt x="323652" y="507422"/>
                  <a:pt x="325564" y="511022"/>
                </a:cubicBezTo>
                <a:cubicBezTo>
                  <a:pt x="334498" y="527797"/>
                  <a:pt x="342853" y="544849"/>
                  <a:pt x="351421" y="561802"/>
                </a:cubicBezTo>
                <a:cubicBezTo>
                  <a:pt x="357392" y="561802"/>
                  <a:pt x="363352" y="561802"/>
                  <a:pt x="369324" y="561802"/>
                </a:cubicBezTo>
                <a:cubicBezTo>
                  <a:pt x="373584" y="560824"/>
                  <a:pt x="377797" y="559436"/>
                  <a:pt x="382128" y="558947"/>
                </a:cubicBezTo>
                <a:cubicBezTo>
                  <a:pt x="416105" y="555103"/>
                  <a:pt x="450093" y="551304"/>
                  <a:pt x="484105" y="547771"/>
                </a:cubicBezTo>
                <a:cubicBezTo>
                  <a:pt x="496225" y="546516"/>
                  <a:pt x="499518" y="542183"/>
                  <a:pt x="494042" y="531118"/>
                </a:cubicBezTo>
                <a:cubicBezTo>
                  <a:pt x="490619" y="524220"/>
                  <a:pt x="487374" y="515565"/>
                  <a:pt x="488814" y="508567"/>
                </a:cubicBezTo>
                <a:cubicBezTo>
                  <a:pt x="491941" y="493258"/>
                  <a:pt x="498373" y="478561"/>
                  <a:pt x="502881" y="463452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40343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1588" b="0" i="0" u="none" strike="noStrike" kern="0" cap="none" spc="0" normalizeH="0" baseline="0" noProof="0">
              <a:ln>
                <a:noFill/>
              </a:ln>
              <a:solidFill>
                <a:srgbClr val="0082AA"/>
              </a:solidFill>
              <a:effectLst/>
              <a:uLnTx/>
              <a:uFillTx/>
              <a:latin typeface="Arial" panose="020B0604020202020204"/>
              <a:ea typeface="+mn-ea"/>
              <a:cs typeface="Arial"/>
              <a:sym typeface="Arial"/>
            </a:endParaRPr>
          </a:p>
        </p:txBody>
      </p:sp>
      <p:grpSp>
        <p:nvGrpSpPr>
          <p:cNvPr id="7" name="Graphic 7">
            <a:extLst>
              <a:ext uri="{FF2B5EF4-FFF2-40B4-BE49-F238E27FC236}">
                <a16:creationId xmlns:a16="http://schemas.microsoft.com/office/drawing/2014/main" id="{3952BE0A-BE21-4777-86EB-872E3707E4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3449393" y="3658767"/>
            <a:ext cx="380468" cy="374229"/>
            <a:chOff x="452150" y="3395101"/>
            <a:chExt cx="584990" cy="575395"/>
          </a:xfrm>
          <a:solidFill>
            <a:schemeClr val="bg1"/>
          </a:solidFill>
        </p:grpSpPr>
        <p:sp>
          <p:nvSpPr>
            <p:cNvPr id="8" name="Freeform: Shape 57">
              <a:extLst>
                <a:ext uri="{FF2B5EF4-FFF2-40B4-BE49-F238E27FC236}">
                  <a16:creationId xmlns:a16="http://schemas.microsoft.com/office/drawing/2014/main" id="{E0ED3E57-933B-4A38-ACEA-9E07D7ACF79E}"/>
                </a:ext>
              </a:extLst>
            </p:cNvPr>
            <p:cNvSpPr/>
            <p:nvPr/>
          </p:nvSpPr>
          <p:spPr>
            <a:xfrm>
              <a:off x="460899" y="3618258"/>
              <a:ext cx="576241" cy="352238"/>
            </a:xfrm>
            <a:custGeom>
              <a:avLst/>
              <a:gdLst>
                <a:gd name="connsiteX0" fmla="*/ 297531 w 576241"/>
                <a:gd name="connsiteY0" fmla="*/ 0 h 352238"/>
                <a:gd name="connsiteX1" fmla="*/ 279293 w 576241"/>
                <a:gd name="connsiteY1" fmla="*/ 0 h 352238"/>
                <a:gd name="connsiteX2" fmla="*/ 6426 w 576241"/>
                <a:gd name="connsiteY2" fmla="*/ 0 h 352238"/>
                <a:gd name="connsiteX3" fmla="*/ 0 w 576241"/>
                <a:gd name="connsiteY3" fmla="*/ 13412 h 352238"/>
                <a:gd name="connsiteX4" fmla="*/ 0 w 576241"/>
                <a:gd name="connsiteY4" fmla="*/ 339262 h 352238"/>
                <a:gd name="connsiteX5" fmla="*/ 6426 w 576241"/>
                <a:gd name="connsiteY5" fmla="*/ 352674 h 352238"/>
                <a:gd name="connsiteX6" fmla="*/ 16205 w 576241"/>
                <a:gd name="connsiteY6" fmla="*/ 352674 h 352238"/>
                <a:gd name="connsiteX7" fmla="*/ 22632 w 576241"/>
                <a:gd name="connsiteY7" fmla="*/ 339262 h 352238"/>
                <a:gd name="connsiteX8" fmla="*/ 22632 w 576241"/>
                <a:gd name="connsiteY8" fmla="*/ 139564 h 352238"/>
                <a:gd name="connsiteX9" fmla="*/ 27509 w 576241"/>
                <a:gd name="connsiteY9" fmla="*/ 126552 h 352238"/>
                <a:gd name="connsiteX10" fmla="*/ 288416 w 576241"/>
                <a:gd name="connsiteY10" fmla="*/ 47389 h 352238"/>
                <a:gd name="connsiteX11" fmla="*/ 549323 w 576241"/>
                <a:gd name="connsiteY11" fmla="*/ 126552 h 352238"/>
                <a:gd name="connsiteX12" fmla="*/ 554200 w 576241"/>
                <a:gd name="connsiteY12" fmla="*/ 139564 h 352238"/>
                <a:gd name="connsiteX13" fmla="*/ 554200 w 576241"/>
                <a:gd name="connsiteY13" fmla="*/ 339262 h 352238"/>
                <a:gd name="connsiteX14" fmla="*/ 560626 w 576241"/>
                <a:gd name="connsiteY14" fmla="*/ 352674 h 352238"/>
                <a:gd name="connsiteX15" fmla="*/ 570405 w 576241"/>
                <a:gd name="connsiteY15" fmla="*/ 352674 h 352238"/>
                <a:gd name="connsiteX16" fmla="*/ 576831 w 576241"/>
                <a:gd name="connsiteY16" fmla="*/ 339262 h 352238"/>
                <a:gd name="connsiteX17" fmla="*/ 576831 w 576241"/>
                <a:gd name="connsiteY17" fmla="*/ 13412 h 352238"/>
                <a:gd name="connsiteX18" fmla="*/ 570405 w 576241"/>
                <a:gd name="connsiteY18" fmla="*/ 0 h 352238"/>
                <a:gd name="connsiteX19" fmla="*/ 297531 w 576241"/>
                <a:gd name="connsiteY19" fmla="*/ 0 h 352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576241" h="352238">
                  <a:moveTo>
                    <a:pt x="297531" y="0"/>
                  </a:moveTo>
                  <a:lnTo>
                    <a:pt x="279293" y="0"/>
                  </a:lnTo>
                  <a:lnTo>
                    <a:pt x="6426" y="0"/>
                  </a:lnTo>
                  <a:cubicBezTo>
                    <a:pt x="2877" y="0"/>
                    <a:pt x="0" y="6004"/>
                    <a:pt x="0" y="13412"/>
                  </a:cubicBezTo>
                  <a:lnTo>
                    <a:pt x="0" y="339262"/>
                  </a:lnTo>
                  <a:cubicBezTo>
                    <a:pt x="0" y="346670"/>
                    <a:pt x="2877" y="352674"/>
                    <a:pt x="6426" y="352674"/>
                  </a:cubicBezTo>
                  <a:lnTo>
                    <a:pt x="16205" y="352674"/>
                  </a:lnTo>
                  <a:cubicBezTo>
                    <a:pt x="19755" y="352674"/>
                    <a:pt x="22632" y="346670"/>
                    <a:pt x="22632" y="339262"/>
                  </a:cubicBezTo>
                  <a:lnTo>
                    <a:pt x="22632" y="139564"/>
                  </a:lnTo>
                  <a:cubicBezTo>
                    <a:pt x="22632" y="133403"/>
                    <a:pt x="24640" y="128028"/>
                    <a:pt x="27509" y="126552"/>
                  </a:cubicBezTo>
                  <a:cubicBezTo>
                    <a:pt x="53624" y="113067"/>
                    <a:pt x="179750" y="50790"/>
                    <a:pt x="288416" y="47389"/>
                  </a:cubicBezTo>
                  <a:cubicBezTo>
                    <a:pt x="397082" y="50790"/>
                    <a:pt x="523207" y="113067"/>
                    <a:pt x="549323" y="126552"/>
                  </a:cubicBezTo>
                  <a:cubicBezTo>
                    <a:pt x="552192" y="128028"/>
                    <a:pt x="554200" y="133403"/>
                    <a:pt x="554200" y="139564"/>
                  </a:cubicBezTo>
                  <a:lnTo>
                    <a:pt x="554200" y="339262"/>
                  </a:lnTo>
                  <a:cubicBezTo>
                    <a:pt x="554200" y="346670"/>
                    <a:pt x="557077" y="352674"/>
                    <a:pt x="560626" y="352674"/>
                  </a:cubicBezTo>
                  <a:lnTo>
                    <a:pt x="570405" y="352674"/>
                  </a:lnTo>
                  <a:cubicBezTo>
                    <a:pt x="573954" y="352674"/>
                    <a:pt x="576831" y="346670"/>
                    <a:pt x="576831" y="339262"/>
                  </a:cubicBezTo>
                  <a:lnTo>
                    <a:pt x="576831" y="13412"/>
                  </a:lnTo>
                  <a:cubicBezTo>
                    <a:pt x="576831" y="6004"/>
                    <a:pt x="573954" y="0"/>
                    <a:pt x="570405" y="0"/>
                  </a:cubicBezTo>
                  <a:lnTo>
                    <a:pt x="297531" y="0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  <p:sp>
          <p:nvSpPr>
            <p:cNvPr id="9" name="Freeform: Shape 58">
              <a:extLst>
                <a:ext uri="{FF2B5EF4-FFF2-40B4-BE49-F238E27FC236}">
                  <a16:creationId xmlns:a16="http://schemas.microsoft.com/office/drawing/2014/main" id="{C3EA6A77-7C59-420A-9E22-369F5992AEB3}"/>
                </a:ext>
              </a:extLst>
            </p:cNvPr>
            <p:cNvSpPr/>
            <p:nvPr/>
          </p:nvSpPr>
          <p:spPr>
            <a:xfrm>
              <a:off x="452150" y="3395101"/>
              <a:ext cx="573781" cy="209406"/>
            </a:xfrm>
            <a:custGeom>
              <a:avLst/>
              <a:gdLst>
                <a:gd name="connsiteX0" fmla="*/ 441362 w 573782"/>
                <a:gd name="connsiteY0" fmla="*/ 130365 h 209406"/>
                <a:gd name="connsiteX1" fmla="*/ 295760 w 573782"/>
                <a:gd name="connsiteY1" fmla="*/ 2142 h 209406"/>
                <a:gd name="connsiteX2" fmla="*/ 290375 w 573782"/>
                <a:gd name="connsiteY2" fmla="*/ 0 h 209406"/>
                <a:gd name="connsiteX3" fmla="*/ 283629 w 573782"/>
                <a:gd name="connsiteY3" fmla="*/ 0 h 209406"/>
                <a:gd name="connsiteX4" fmla="*/ 278244 w 573782"/>
                <a:gd name="connsiteY4" fmla="*/ 2142 h 209406"/>
                <a:gd name="connsiteX5" fmla="*/ 132651 w 573782"/>
                <a:gd name="connsiteY5" fmla="*/ 130365 h 209406"/>
                <a:gd name="connsiteX6" fmla="*/ 3861 w 573782"/>
                <a:gd name="connsiteY6" fmla="*/ 199130 h 209406"/>
                <a:gd name="connsiteX7" fmla="*/ 7000 w 573782"/>
                <a:gd name="connsiteY7" fmla="*/ 210326 h 209406"/>
                <a:gd name="connsiteX8" fmla="*/ 286187 w 573782"/>
                <a:gd name="connsiteY8" fmla="*/ 210326 h 209406"/>
                <a:gd name="connsiteX9" fmla="*/ 287826 w 573782"/>
                <a:gd name="connsiteY9" fmla="*/ 210326 h 209406"/>
                <a:gd name="connsiteX10" fmla="*/ 567012 w 573782"/>
                <a:gd name="connsiteY10" fmla="*/ 210326 h 209406"/>
                <a:gd name="connsiteX11" fmla="*/ 570151 w 573782"/>
                <a:gd name="connsiteY11" fmla="*/ 199130 h 209406"/>
                <a:gd name="connsiteX12" fmla="*/ 441362 w 573782"/>
                <a:gd name="connsiteY12" fmla="*/ 130365 h 209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73782" h="209406">
                  <a:moveTo>
                    <a:pt x="441362" y="130365"/>
                  </a:moveTo>
                  <a:cubicBezTo>
                    <a:pt x="383795" y="90299"/>
                    <a:pt x="319581" y="26509"/>
                    <a:pt x="295760" y="2142"/>
                  </a:cubicBezTo>
                  <a:cubicBezTo>
                    <a:pt x="294433" y="787"/>
                    <a:pt x="292457" y="0"/>
                    <a:pt x="290375" y="0"/>
                  </a:cubicBezTo>
                  <a:lnTo>
                    <a:pt x="283629" y="0"/>
                  </a:lnTo>
                  <a:cubicBezTo>
                    <a:pt x="281547" y="0"/>
                    <a:pt x="279572" y="787"/>
                    <a:pt x="278244" y="2142"/>
                  </a:cubicBezTo>
                  <a:cubicBezTo>
                    <a:pt x="254432" y="26509"/>
                    <a:pt x="190217" y="90299"/>
                    <a:pt x="132651" y="130365"/>
                  </a:cubicBezTo>
                  <a:cubicBezTo>
                    <a:pt x="88609" y="161013"/>
                    <a:pt x="35526" y="185670"/>
                    <a:pt x="3861" y="199130"/>
                  </a:cubicBezTo>
                  <a:cubicBezTo>
                    <a:pt x="-2721" y="201926"/>
                    <a:pt x="-369" y="210326"/>
                    <a:pt x="7000" y="210326"/>
                  </a:cubicBezTo>
                  <a:lnTo>
                    <a:pt x="286187" y="210326"/>
                  </a:lnTo>
                  <a:lnTo>
                    <a:pt x="287826" y="210326"/>
                  </a:lnTo>
                  <a:lnTo>
                    <a:pt x="567012" y="210326"/>
                  </a:lnTo>
                  <a:cubicBezTo>
                    <a:pt x="574381" y="210326"/>
                    <a:pt x="576733" y="201926"/>
                    <a:pt x="570151" y="199130"/>
                  </a:cubicBezTo>
                  <a:cubicBezTo>
                    <a:pt x="538487" y="185670"/>
                    <a:pt x="485396" y="161013"/>
                    <a:pt x="441362" y="130365"/>
                  </a:cubicBezTo>
                  <a:close/>
                </a:path>
              </a:pathLst>
            </a:custGeom>
            <a:grpFill/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</p:grpSp>
      <p:sp>
        <p:nvSpPr>
          <p:cNvPr id="10" name="Graphic 8">
            <a:extLst>
              <a:ext uri="{FF2B5EF4-FFF2-40B4-BE49-F238E27FC236}">
                <a16:creationId xmlns:a16="http://schemas.microsoft.com/office/drawing/2014/main" id="{C4923B52-6B4C-4EE9-BCB6-2C18E9D03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450262" y="4909180"/>
            <a:ext cx="379598" cy="315781"/>
          </a:xfrm>
          <a:custGeom>
            <a:avLst/>
            <a:gdLst>
              <a:gd name="connsiteX0" fmla="*/ 515285 w 516950"/>
              <a:gd name="connsiteY0" fmla="*/ 396233 h 430042"/>
              <a:gd name="connsiteX1" fmla="*/ 280253 w 516950"/>
              <a:gd name="connsiteY1" fmla="*/ 11458 h 430042"/>
              <a:gd name="connsiteX2" fmla="*/ 238776 w 516950"/>
              <a:gd name="connsiteY2" fmla="*/ 11458 h 430042"/>
              <a:gd name="connsiteX3" fmla="*/ 3143 w 516950"/>
              <a:gd name="connsiteY3" fmla="*/ 396233 h 430042"/>
              <a:gd name="connsiteX4" fmla="*/ 24182 w 516950"/>
              <a:gd name="connsiteY4" fmla="*/ 430184 h 430042"/>
              <a:gd name="connsiteX5" fmla="*/ 259214 w 516950"/>
              <a:gd name="connsiteY5" fmla="*/ 430184 h 430042"/>
              <a:gd name="connsiteX6" fmla="*/ 494246 w 516950"/>
              <a:gd name="connsiteY6" fmla="*/ 430184 h 430042"/>
              <a:gd name="connsiteX7" fmla="*/ 515285 w 516950"/>
              <a:gd name="connsiteY7" fmla="*/ 396233 h 430042"/>
              <a:gd name="connsiteX8" fmla="*/ 241181 w 516950"/>
              <a:gd name="connsiteY8" fmla="*/ 101994 h 430042"/>
              <a:gd name="connsiteX9" fmla="*/ 277247 w 516950"/>
              <a:gd name="connsiteY9" fmla="*/ 101994 h 430042"/>
              <a:gd name="connsiteX10" fmla="*/ 277247 w 516950"/>
              <a:gd name="connsiteY10" fmla="*/ 300039 h 430042"/>
              <a:gd name="connsiteX11" fmla="*/ 241181 w 516950"/>
              <a:gd name="connsiteY11" fmla="*/ 300039 h 430042"/>
              <a:gd name="connsiteX12" fmla="*/ 241181 w 516950"/>
              <a:gd name="connsiteY12" fmla="*/ 101994 h 430042"/>
              <a:gd name="connsiteX13" fmla="*/ 259214 w 516950"/>
              <a:gd name="connsiteY13" fmla="*/ 379257 h 430042"/>
              <a:gd name="connsiteX14" fmla="*/ 229159 w 516950"/>
              <a:gd name="connsiteY14" fmla="*/ 350965 h 430042"/>
              <a:gd name="connsiteX15" fmla="*/ 259214 w 516950"/>
              <a:gd name="connsiteY15" fmla="*/ 322673 h 430042"/>
              <a:gd name="connsiteX16" fmla="*/ 289269 w 516950"/>
              <a:gd name="connsiteY16" fmla="*/ 350965 h 430042"/>
              <a:gd name="connsiteX17" fmla="*/ 259214 w 516950"/>
              <a:gd name="connsiteY17" fmla="*/ 379257 h 430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6950" h="430042">
                <a:moveTo>
                  <a:pt x="515285" y="396233"/>
                </a:moveTo>
                <a:lnTo>
                  <a:pt x="280253" y="11458"/>
                </a:lnTo>
                <a:cubicBezTo>
                  <a:pt x="271236" y="-3819"/>
                  <a:pt x="247793" y="-3819"/>
                  <a:pt x="238776" y="11458"/>
                </a:cubicBezTo>
                <a:lnTo>
                  <a:pt x="3143" y="396233"/>
                </a:lnTo>
                <a:cubicBezTo>
                  <a:pt x="-5873" y="411511"/>
                  <a:pt x="5548" y="430184"/>
                  <a:pt x="24182" y="430184"/>
                </a:cubicBezTo>
                <a:lnTo>
                  <a:pt x="259214" y="430184"/>
                </a:lnTo>
                <a:lnTo>
                  <a:pt x="494246" y="430184"/>
                </a:lnTo>
                <a:cubicBezTo>
                  <a:pt x="512880" y="430184"/>
                  <a:pt x="524301" y="411511"/>
                  <a:pt x="515285" y="396233"/>
                </a:cubicBezTo>
                <a:close/>
                <a:moveTo>
                  <a:pt x="241181" y="101994"/>
                </a:moveTo>
                <a:lnTo>
                  <a:pt x="277247" y="101994"/>
                </a:lnTo>
                <a:lnTo>
                  <a:pt x="277247" y="300039"/>
                </a:lnTo>
                <a:lnTo>
                  <a:pt x="241181" y="300039"/>
                </a:lnTo>
                <a:lnTo>
                  <a:pt x="241181" y="101994"/>
                </a:lnTo>
                <a:close/>
                <a:moveTo>
                  <a:pt x="259214" y="379257"/>
                </a:moveTo>
                <a:cubicBezTo>
                  <a:pt x="242383" y="379257"/>
                  <a:pt x="229159" y="366809"/>
                  <a:pt x="229159" y="350965"/>
                </a:cubicBezTo>
                <a:cubicBezTo>
                  <a:pt x="229159" y="335122"/>
                  <a:pt x="242383" y="322673"/>
                  <a:pt x="259214" y="322673"/>
                </a:cubicBezTo>
                <a:cubicBezTo>
                  <a:pt x="276045" y="322673"/>
                  <a:pt x="289269" y="335122"/>
                  <a:pt x="289269" y="350965"/>
                </a:cubicBezTo>
                <a:cubicBezTo>
                  <a:pt x="289269" y="366809"/>
                  <a:pt x="276045" y="379257"/>
                  <a:pt x="259214" y="379257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40343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1588" b="0" i="0" u="none" strike="noStrike" kern="0" cap="none" spc="0" normalizeH="0" baseline="0" noProof="0">
              <a:ln>
                <a:noFill/>
              </a:ln>
              <a:solidFill>
                <a:srgbClr val="0082AA"/>
              </a:solidFill>
              <a:effectLst/>
              <a:uLnTx/>
              <a:uFillTx/>
              <a:latin typeface="Arial" panose="020B0604020202020204"/>
              <a:ea typeface="+mn-ea"/>
              <a:cs typeface="Arial"/>
              <a:sym typeface="Arial"/>
            </a:endParaRPr>
          </a:p>
        </p:txBody>
      </p:sp>
      <p:grpSp>
        <p:nvGrpSpPr>
          <p:cNvPr id="11" name="Graphic 12">
            <a:extLst>
              <a:ext uri="{FF2B5EF4-FFF2-40B4-BE49-F238E27FC236}">
                <a16:creationId xmlns:a16="http://schemas.microsoft.com/office/drawing/2014/main" id="{7C068873-8595-4559-8ABC-EBC43BF0CD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3450262" y="4343400"/>
            <a:ext cx="388521" cy="294299"/>
            <a:chOff x="399251" y="4281808"/>
            <a:chExt cx="610056" cy="421476"/>
          </a:xfrm>
          <a:noFill/>
        </p:grpSpPr>
        <p:sp>
          <p:nvSpPr>
            <p:cNvPr id="12" name="Freeform: Shape 61">
              <a:extLst>
                <a:ext uri="{FF2B5EF4-FFF2-40B4-BE49-F238E27FC236}">
                  <a16:creationId xmlns:a16="http://schemas.microsoft.com/office/drawing/2014/main" id="{E2B21880-3187-444E-A7A4-E7A9A55B7700}"/>
                </a:ext>
              </a:extLst>
            </p:cNvPr>
            <p:cNvSpPr/>
            <p:nvPr/>
          </p:nvSpPr>
          <p:spPr>
            <a:xfrm>
              <a:off x="399251" y="4281808"/>
              <a:ext cx="1645" cy="1645"/>
            </a:xfrm>
            <a:custGeom>
              <a:avLst/>
              <a:gdLst/>
              <a:ahLst/>
              <a:cxnLst/>
              <a:rect l="l" t="t" r="r" b="b"/>
              <a:pathLst>
                <a:path/>
              </a:pathLst>
            </a:custGeom>
            <a:grpFill/>
            <a:ln w="28575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  <p:sp>
          <p:nvSpPr>
            <p:cNvPr id="13" name="Freeform: Shape 62">
              <a:extLst>
                <a:ext uri="{FF2B5EF4-FFF2-40B4-BE49-F238E27FC236}">
                  <a16:creationId xmlns:a16="http://schemas.microsoft.com/office/drawing/2014/main" id="{544F659A-BCA5-455D-949D-51AAD8314241}"/>
                </a:ext>
              </a:extLst>
            </p:cNvPr>
            <p:cNvSpPr/>
            <p:nvPr/>
          </p:nvSpPr>
          <p:spPr>
            <a:xfrm>
              <a:off x="559590" y="4566747"/>
              <a:ext cx="371775" cy="136537"/>
            </a:xfrm>
            <a:custGeom>
              <a:avLst/>
              <a:gdLst>
                <a:gd name="connsiteX0" fmla="*/ 235649 w 371774"/>
                <a:gd name="connsiteY0" fmla="*/ 58184 h 136536"/>
                <a:gd name="connsiteX1" fmla="*/ 234893 w 371774"/>
                <a:gd name="connsiteY1" fmla="*/ 68318 h 136536"/>
                <a:gd name="connsiteX2" fmla="*/ 303622 w 371774"/>
                <a:gd name="connsiteY2" fmla="*/ 136636 h 136536"/>
                <a:gd name="connsiteX3" fmla="*/ 372351 w 371774"/>
                <a:gd name="connsiteY3" fmla="*/ 68318 h 136536"/>
                <a:gd name="connsiteX4" fmla="*/ 303638 w 371774"/>
                <a:gd name="connsiteY4" fmla="*/ 0 h 136536"/>
                <a:gd name="connsiteX5" fmla="*/ 303638 w 371774"/>
                <a:gd name="connsiteY5" fmla="*/ 0 h 136536"/>
                <a:gd name="connsiteX6" fmla="*/ 0 w 371774"/>
                <a:gd name="connsiteY6" fmla="*/ 0 h 1365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71774" h="136536">
                  <a:moveTo>
                    <a:pt x="235649" y="58184"/>
                  </a:moveTo>
                  <a:cubicBezTo>
                    <a:pt x="235156" y="61491"/>
                    <a:pt x="234893" y="64863"/>
                    <a:pt x="234893" y="68318"/>
                  </a:cubicBezTo>
                  <a:cubicBezTo>
                    <a:pt x="234893" y="106038"/>
                    <a:pt x="265671" y="136636"/>
                    <a:pt x="303622" y="136636"/>
                  </a:cubicBezTo>
                  <a:cubicBezTo>
                    <a:pt x="341572" y="136636"/>
                    <a:pt x="372351" y="106055"/>
                    <a:pt x="372351" y="68318"/>
                  </a:cubicBezTo>
                  <a:cubicBezTo>
                    <a:pt x="372351" y="30581"/>
                    <a:pt x="341589" y="0"/>
                    <a:pt x="303638" y="0"/>
                  </a:cubicBezTo>
                  <a:lnTo>
                    <a:pt x="303638" y="0"/>
                  </a:lnTo>
                  <a:lnTo>
                    <a:pt x="0" y="0"/>
                  </a:lnTo>
                </a:path>
              </a:pathLst>
            </a:custGeom>
            <a:grpFill/>
            <a:ln w="28575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  <p:sp>
          <p:nvSpPr>
            <p:cNvPr id="14" name="Freeform: Shape 63">
              <a:extLst>
                <a:ext uri="{FF2B5EF4-FFF2-40B4-BE49-F238E27FC236}">
                  <a16:creationId xmlns:a16="http://schemas.microsoft.com/office/drawing/2014/main" id="{E410EF06-339F-480C-87C4-133E2D11CF24}"/>
                </a:ext>
              </a:extLst>
            </p:cNvPr>
            <p:cNvSpPr/>
            <p:nvPr/>
          </p:nvSpPr>
          <p:spPr>
            <a:xfrm>
              <a:off x="470546" y="4299640"/>
              <a:ext cx="279654" cy="136537"/>
            </a:xfrm>
            <a:custGeom>
              <a:avLst/>
              <a:gdLst>
                <a:gd name="connsiteX0" fmla="*/ 143479 w 279653"/>
                <a:gd name="connsiteY0" fmla="*/ 78451 h 136536"/>
                <a:gd name="connsiteX1" fmla="*/ 142722 w 279653"/>
                <a:gd name="connsiteY1" fmla="*/ 68318 h 136536"/>
                <a:gd name="connsiteX2" fmla="*/ 211451 w 279653"/>
                <a:gd name="connsiteY2" fmla="*/ 0 h 136536"/>
                <a:gd name="connsiteX3" fmla="*/ 280180 w 279653"/>
                <a:gd name="connsiteY3" fmla="*/ 68318 h 136536"/>
                <a:gd name="connsiteX4" fmla="*/ 211467 w 279653"/>
                <a:gd name="connsiteY4" fmla="*/ 136636 h 136536"/>
                <a:gd name="connsiteX5" fmla="*/ 211467 w 279653"/>
                <a:gd name="connsiteY5" fmla="*/ 136636 h 136536"/>
                <a:gd name="connsiteX6" fmla="*/ 0 w 279653"/>
                <a:gd name="connsiteY6" fmla="*/ 136636 h 1365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79653" h="136536">
                  <a:moveTo>
                    <a:pt x="143479" y="78451"/>
                  </a:moveTo>
                  <a:cubicBezTo>
                    <a:pt x="142985" y="75145"/>
                    <a:pt x="142722" y="71772"/>
                    <a:pt x="142722" y="68318"/>
                  </a:cubicBezTo>
                  <a:cubicBezTo>
                    <a:pt x="142722" y="30597"/>
                    <a:pt x="173500" y="0"/>
                    <a:pt x="211451" y="0"/>
                  </a:cubicBezTo>
                  <a:cubicBezTo>
                    <a:pt x="249402" y="0"/>
                    <a:pt x="280180" y="30581"/>
                    <a:pt x="280180" y="68318"/>
                  </a:cubicBezTo>
                  <a:cubicBezTo>
                    <a:pt x="280180" y="106055"/>
                    <a:pt x="249418" y="136636"/>
                    <a:pt x="211467" y="136636"/>
                  </a:cubicBezTo>
                  <a:lnTo>
                    <a:pt x="211467" y="136636"/>
                  </a:lnTo>
                  <a:lnTo>
                    <a:pt x="0" y="136636"/>
                  </a:lnTo>
                </a:path>
              </a:pathLst>
            </a:custGeom>
            <a:grpFill/>
            <a:ln w="28575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  <p:sp>
          <p:nvSpPr>
            <p:cNvPr id="15" name="Freeform: Shape 64">
              <a:extLst>
                <a:ext uri="{FF2B5EF4-FFF2-40B4-BE49-F238E27FC236}">
                  <a16:creationId xmlns:a16="http://schemas.microsoft.com/office/drawing/2014/main" id="{B09FF762-79B2-4E30-BE7B-EF0E0601DFE1}"/>
                </a:ext>
              </a:extLst>
            </p:cNvPr>
            <p:cNvSpPr/>
            <p:nvPr/>
          </p:nvSpPr>
          <p:spPr>
            <a:xfrm>
              <a:off x="417099" y="4312685"/>
              <a:ext cx="592208" cy="187533"/>
            </a:xfrm>
            <a:custGeom>
              <a:avLst/>
              <a:gdLst>
                <a:gd name="connsiteX0" fmla="*/ 403524 w 592207"/>
                <a:gd name="connsiteY0" fmla="*/ 108275 h 187532"/>
                <a:gd name="connsiteX1" fmla="*/ 402487 w 592207"/>
                <a:gd name="connsiteY1" fmla="*/ 94293 h 187532"/>
                <a:gd name="connsiteX2" fmla="*/ 497356 w 592207"/>
                <a:gd name="connsiteY2" fmla="*/ 0 h 187532"/>
                <a:gd name="connsiteX3" fmla="*/ 592224 w 592207"/>
                <a:gd name="connsiteY3" fmla="*/ 94293 h 187532"/>
                <a:gd name="connsiteX4" fmla="*/ 497372 w 592207"/>
                <a:gd name="connsiteY4" fmla="*/ 188585 h 187532"/>
                <a:gd name="connsiteX5" fmla="*/ 497372 w 592207"/>
                <a:gd name="connsiteY5" fmla="*/ 188585 h 187532"/>
                <a:gd name="connsiteX6" fmla="*/ 0 w 592207"/>
                <a:gd name="connsiteY6" fmla="*/ 188585 h 1875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92207" h="187532">
                  <a:moveTo>
                    <a:pt x="403524" y="108275"/>
                  </a:moveTo>
                  <a:cubicBezTo>
                    <a:pt x="402833" y="103719"/>
                    <a:pt x="402487" y="99047"/>
                    <a:pt x="402487" y="94293"/>
                  </a:cubicBezTo>
                  <a:cubicBezTo>
                    <a:pt x="402487" y="42211"/>
                    <a:pt x="444962" y="0"/>
                    <a:pt x="497356" y="0"/>
                  </a:cubicBezTo>
                  <a:cubicBezTo>
                    <a:pt x="549750" y="0"/>
                    <a:pt x="592224" y="42211"/>
                    <a:pt x="592224" y="94293"/>
                  </a:cubicBezTo>
                  <a:cubicBezTo>
                    <a:pt x="592224" y="146374"/>
                    <a:pt x="549750" y="188585"/>
                    <a:pt x="497372" y="188585"/>
                  </a:cubicBezTo>
                  <a:lnTo>
                    <a:pt x="497372" y="188585"/>
                  </a:lnTo>
                  <a:lnTo>
                    <a:pt x="0" y="188585"/>
                  </a:lnTo>
                </a:path>
              </a:pathLst>
            </a:custGeom>
            <a:grpFill/>
            <a:ln w="28575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</p:grpSp>
      <p:grpSp>
        <p:nvGrpSpPr>
          <p:cNvPr id="16" name="Graphic 5">
            <a:extLst>
              <a:ext uri="{FF2B5EF4-FFF2-40B4-BE49-F238E27FC236}">
                <a16:creationId xmlns:a16="http://schemas.microsoft.com/office/drawing/2014/main" id="{1BE0828A-CB1E-4ED2-8B56-E8ED953FAF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3470153" y="3180876"/>
            <a:ext cx="378588" cy="324324"/>
            <a:chOff x="354660" y="1952093"/>
            <a:chExt cx="512555" cy="439089"/>
          </a:xfrm>
          <a:solidFill>
            <a:schemeClr val="bg1"/>
          </a:solidFill>
        </p:grpSpPr>
        <p:sp>
          <p:nvSpPr>
            <p:cNvPr id="17" name="Freeform: Shape 49">
              <a:extLst>
                <a:ext uri="{FF2B5EF4-FFF2-40B4-BE49-F238E27FC236}">
                  <a16:creationId xmlns:a16="http://schemas.microsoft.com/office/drawing/2014/main" id="{30B867A6-2DCE-4325-9D1B-F723940B311C}"/>
                </a:ext>
              </a:extLst>
            </p:cNvPr>
            <p:cNvSpPr/>
            <p:nvPr/>
          </p:nvSpPr>
          <p:spPr>
            <a:xfrm>
              <a:off x="431544" y="1952093"/>
              <a:ext cx="153766" cy="145224"/>
            </a:xfrm>
            <a:custGeom>
              <a:avLst/>
              <a:gdLst>
                <a:gd name="connsiteX0" fmla="*/ 153766 w 153766"/>
                <a:gd name="connsiteY0" fmla="*/ 76883 h 145223"/>
                <a:gd name="connsiteX1" fmla="*/ 76883 w 153766"/>
                <a:gd name="connsiteY1" fmla="*/ 153766 h 145223"/>
                <a:gd name="connsiteX2" fmla="*/ 0 w 153766"/>
                <a:gd name="connsiteY2" fmla="*/ 76883 h 145223"/>
                <a:gd name="connsiteX3" fmla="*/ 76883 w 153766"/>
                <a:gd name="connsiteY3" fmla="*/ 0 h 145223"/>
                <a:gd name="connsiteX4" fmla="*/ 153766 w 153766"/>
                <a:gd name="connsiteY4" fmla="*/ 76883 h 145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3766" h="145223">
                  <a:moveTo>
                    <a:pt x="153766" y="76883"/>
                  </a:moveTo>
                  <a:cubicBezTo>
                    <a:pt x="153766" y="119345"/>
                    <a:pt x="119345" y="153766"/>
                    <a:pt x="76883" y="153766"/>
                  </a:cubicBezTo>
                  <a:cubicBezTo>
                    <a:pt x="34422" y="153766"/>
                    <a:pt x="0" y="119345"/>
                    <a:pt x="0" y="76883"/>
                  </a:cubicBezTo>
                  <a:cubicBezTo>
                    <a:pt x="0" y="34422"/>
                    <a:pt x="34422" y="0"/>
                    <a:pt x="76883" y="0"/>
                  </a:cubicBezTo>
                  <a:cubicBezTo>
                    <a:pt x="119345" y="0"/>
                    <a:pt x="153766" y="34422"/>
                    <a:pt x="153766" y="76883"/>
                  </a:cubicBezTo>
                  <a:close/>
                </a:path>
              </a:pathLst>
            </a:custGeom>
            <a:grpFill/>
            <a:ln w="853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  <p:sp>
          <p:nvSpPr>
            <p:cNvPr id="18" name="Freeform: Shape 51">
              <a:extLst>
                <a:ext uri="{FF2B5EF4-FFF2-40B4-BE49-F238E27FC236}">
                  <a16:creationId xmlns:a16="http://schemas.microsoft.com/office/drawing/2014/main" id="{855EED32-EF5B-4868-9FFF-AEF9E962C762}"/>
                </a:ext>
              </a:extLst>
            </p:cNvPr>
            <p:cNvSpPr/>
            <p:nvPr/>
          </p:nvSpPr>
          <p:spPr>
            <a:xfrm>
              <a:off x="559682" y="2245958"/>
              <a:ext cx="307533" cy="145224"/>
            </a:xfrm>
            <a:custGeom>
              <a:avLst/>
              <a:gdLst>
                <a:gd name="connsiteX0" fmla="*/ 307533 w 307532"/>
                <a:gd name="connsiteY0" fmla="*/ 153766 h 145223"/>
                <a:gd name="connsiteX1" fmla="*/ 307533 w 307532"/>
                <a:gd name="connsiteY1" fmla="*/ 76883 h 145223"/>
                <a:gd name="connsiteX2" fmla="*/ 292156 w 307532"/>
                <a:gd name="connsiteY2" fmla="*/ 46130 h 145223"/>
                <a:gd name="connsiteX3" fmla="*/ 216981 w 307532"/>
                <a:gd name="connsiteY3" fmla="*/ 10251 h 145223"/>
                <a:gd name="connsiteX4" fmla="*/ 153766 w 307532"/>
                <a:gd name="connsiteY4" fmla="*/ 0 h 145223"/>
                <a:gd name="connsiteX5" fmla="*/ 90551 w 307532"/>
                <a:gd name="connsiteY5" fmla="*/ 10251 h 145223"/>
                <a:gd name="connsiteX6" fmla="*/ 15377 w 307532"/>
                <a:gd name="connsiteY6" fmla="*/ 46130 h 145223"/>
                <a:gd name="connsiteX7" fmla="*/ 0 w 307532"/>
                <a:gd name="connsiteY7" fmla="*/ 76883 h 145223"/>
                <a:gd name="connsiteX8" fmla="*/ 0 w 307532"/>
                <a:gd name="connsiteY8" fmla="*/ 153766 h 145223"/>
                <a:gd name="connsiteX9" fmla="*/ 307533 w 307532"/>
                <a:gd name="connsiteY9" fmla="*/ 153766 h 145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07532" h="145223">
                  <a:moveTo>
                    <a:pt x="307533" y="153766"/>
                  </a:moveTo>
                  <a:lnTo>
                    <a:pt x="307533" y="76883"/>
                  </a:lnTo>
                  <a:cubicBezTo>
                    <a:pt x="307533" y="64924"/>
                    <a:pt x="302407" y="52964"/>
                    <a:pt x="292156" y="46130"/>
                  </a:cubicBezTo>
                  <a:cubicBezTo>
                    <a:pt x="271654" y="29045"/>
                    <a:pt x="244318" y="17085"/>
                    <a:pt x="216981" y="10251"/>
                  </a:cubicBezTo>
                  <a:cubicBezTo>
                    <a:pt x="198188" y="5126"/>
                    <a:pt x="175977" y="0"/>
                    <a:pt x="153766" y="0"/>
                  </a:cubicBezTo>
                  <a:cubicBezTo>
                    <a:pt x="133264" y="0"/>
                    <a:pt x="111053" y="3417"/>
                    <a:pt x="90551" y="10251"/>
                  </a:cubicBezTo>
                  <a:cubicBezTo>
                    <a:pt x="63215" y="17085"/>
                    <a:pt x="37587" y="30753"/>
                    <a:pt x="15377" y="46130"/>
                  </a:cubicBezTo>
                  <a:cubicBezTo>
                    <a:pt x="5126" y="54672"/>
                    <a:pt x="0" y="64924"/>
                    <a:pt x="0" y="76883"/>
                  </a:cubicBezTo>
                  <a:lnTo>
                    <a:pt x="0" y="153766"/>
                  </a:lnTo>
                  <a:lnTo>
                    <a:pt x="307533" y="153766"/>
                  </a:lnTo>
                  <a:close/>
                </a:path>
              </a:pathLst>
            </a:custGeom>
            <a:grpFill/>
            <a:ln w="853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  <p:sp>
          <p:nvSpPr>
            <p:cNvPr id="19" name="Freeform: Shape 52">
              <a:extLst>
                <a:ext uri="{FF2B5EF4-FFF2-40B4-BE49-F238E27FC236}">
                  <a16:creationId xmlns:a16="http://schemas.microsoft.com/office/drawing/2014/main" id="{7312FAB1-100F-40C6-AA6C-F5EB7F67AF2D}"/>
                </a:ext>
              </a:extLst>
            </p:cNvPr>
            <p:cNvSpPr/>
            <p:nvPr/>
          </p:nvSpPr>
          <p:spPr>
            <a:xfrm>
              <a:off x="636565" y="2071689"/>
              <a:ext cx="153766" cy="153766"/>
            </a:xfrm>
            <a:custGeom>
              <a:avLst/>
              <a:gdLst>
                <a:gd name="connsiteX0" fmla="*/ 153766 w 153766"/>
                <a:gd name="connsiteY0" fmla="*/ 76883 h 153766"/>
                <a:gd name="connsiteX1" fmla="*/ 76883 w 153766"/>
                <a:gd name="connsiteY1" fmla="*/ 153766 h 153766"/>
                <a:gd name="connsiteX2" fmla="*/ 0 w 153766"/>
                <a:gd name="connsiteY2" fmla="*/ 76883 h 153766"/>
                <a:gd name="connsiteX3" fmla="*/ 76883 w 153766"/>
                <a:gd name="connsiteY3" fmla="*/ 0 h 153766"/>
                <a:gd name="connsiteX4" fmla="*/ 153766 w 153766"/>
                <a:gd name="connsiteY4" fmla="*/ 76883 h 15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3766" h="153766">
                  <a:moveTo>
                    <a:pt x="153766" y="76883"/>
                  </a:moveTo>
                  <a:cubicBezTo>
                    <a:pt x="153766" y="119345"/>
                    <a:pt x="119345" y="153766"/>
                    <a:pt x="76883" y="153766"/>
                  </a:cubicBezTo>
                  <a:cubicBezTo>
                    <a:pt x="34422" y="153766"/>
                    <a:pt x="0" y="119345"/>
                    <a:pt x="0" y="76883"/>
                  </a:cubicBezTo>
                  <a:cubicBezTo>
                    <a:pt x="0" y="34422"/>
                    <a:pt x="34422" y="0"/>
                    <a:pt x="76883" y="0"/>
                  </a:cubicBezTo>
                  <a:cubicBezTo>
                    <a:pt x="119345" y="0"/>
                    <a:pt x="153766" y="34422"/>
                    <a:pt x="153766" y="76883"/>
                  </a:cubicBezTo>
                  <a:close/>
                </a:path>
              </a:pathLst>
            </a:custGeom>
            <a:grpFill/>
            <a:ln w="853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  <p:sp>
          <p:nvSpPr>
            <p:cNvPr id="20" name="Freeform: Shape 54">
              <a:extLst>
                <a:ext uri="{FF2B5EF4-FFF2-40B4-BE49-F238E27FC236}">
                  <a16:creationId xmlns:a16="http://schemas.microsoft.com/office/drawing/2014/main" id="{C871FF7D-6743-43E1-9674-B42B270B95C7}"/>
                </a:ext>
              </a:extLst>
            </p:cNvPr>
            <p:cNvSpPr/>
            <p:nvPr/>
          </p:nvSpPr>
          <p:spPr>
            <a:xfrm>
              <a:off x="354660" y="2126362"/>
              <a:ext cx="273362" cy="153766"/>
            </a:xfrm>
            <a:custGeom>
              <a:avLst/>
              <a:gdLst>
                <a:gd name="connsiteX0" fmla="*/ 199896 w 273362"/>
                <a:gd name="connsiteY0" fmla="*/ 138390 h 153766"/>
                <a:gd name="connsiteX1" fmla="*/ 199896 w 273362"/>
                <a:gd name="connsiteY1" fmla="*/ 138390 h 153766"/>
                <a:gd name="connsiteX2" fmla="*/ 278488 w 273362"/>
                <a:gd name="connsiteY2" fmla="*/ 99094 h 153766"/>
                <a:gd name="connsiteX3" fmla="*/ 247735 w 273362"/>
                <a:gd name="connsiteY3" fmla="*/ 23919 h 153766"/>
                <a:gd name="connsiteX4" fmla="*/ 247735 w 273362"/>
                <a:gd name="connsiteY4" fmla="*/ 20502 h 153766"/>
                <a:gd name="connsiteX5" fmla="*/ 216981 w 273362"/>
                <a:gd name="connsiteY5" fmla="*/ 10251 h 153766"/>
                <a:gd name="connsiteX6" fmla="*/ 153766 w 273362"/>
                <a:gd name="connsiteY6" fmla="*/ 0 h 153766"/>
                <a:gd name="connsiteX7" fmla="*/ 90551 w 273362"/>
                <a:gd name="connsiteY7" fmla="*/ 10251 h 153766"/>
                <a:gd name="connsiteX8" fmla="*/ 15377 w 273362"/>
                <a:gd name="connsiteY8" fmla="*/ 46130 h 153766"/>
                <a:gd name="connsiteX9" fmla="*/ 0 w 273362"/>
                <a:gd name="connsiteY9" fmla="*/ 76883 h 153766"/>
                <a:gd name="connsiteX10" fmla="*/ 0 w 273362"/>
                <a:gd name="connsiteY10" fmla="*/ 153766 h 153766"/>
                <a:gd name="connsiteX11" fmla="*/ 184520 w 273362"/>
                <a:gd name="connsiteY11" fmla="*/ 153766 h 153766"/>
                <a:gd name="connsiteX12" fmla="*/ 199896 w 273362"/>
                <a:gd name="connsiteY12" fmla="*/ 138390 h 15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73362" h="153766">
                  <a:moveTo>
                    <a:pt x="199896" y="138390"/>
                  </a:moveTo>
                  <a:lnTo>
                    <a:pt x="199896" y="138390"/>
                  </a:lnTo>
                  <a:cubicBezTo>
                    <a:pt x="223815" y="121305"/>
                    <a:pt x="251152" y="107636"/>
                    <a:pt x="278488" y="99094"/>
                  </a:cubicBezTo>
                  <a:cubicBezTo>
                    <a:pt x="259694" y="78592"/>
                    <a:pt x="247735" y="52964"/>
                    <a:pt x="247735" y="23919"/>
                  </a:cubicBezTo>
                  <a:cubicBezTo>
                    <a:pt x="247735" y="22211"/>
                    <a:pt x="247735" y="22211"/>
                    <a:pt x="247735" y="20502"/>
                  </a:cubicBezTo>
                  <a:cubicBezTo>
                    <a:pt x="237484" y="17085"/>
                    <a:pt x="227232" y="11960"/>
                    <a:pt x="216981" y="10251"/>
                  </a:cubicBezTo>
                  <a:cubicBezTo>
                    <a:pt x="198188" y="5126"/>
                    <a:pt x="175977" y="0"/>
                    <a:pt x="153766" y="0"/>
                  </a:cubicBezTo>
                  <a:cubicBezTo>
                    <a:pt x="133264" y="0"/>
                    <a:pt x="111053" y="3417"/>
                    <a:pt x="90551" y="10251"/>
                  </a:cubicBezTo>
                  <a:cubicBezTo>
                    <a:pt x="63215" y="18794"/>
                    <a:pt x="37587" y="30753"/>
                    <a:pt x="15377" y="46130"/>
                  </a:cubicBezTo>
                  <a:cubicBezTo>
                    <a:pt x="5126" y="52964"/>
                    <a:pt x="0" y="64924"/>
                    <a:pt x="0" y="76883"/>
                  </a:cubicBezTo>
                  <a:lnTo>
                    <a:pt x="0" y="153766"/>
                  </a:lnTo>
                  <a:lnTo>
                    <a:pt x="184520" y="153766"/>
                  </a:lnTo>
                  <a:cubicBezTo>
                    <a:pt x="189645" y="146932"/>
                    <a:pt x="193062" y="143515"/>
                    <a:pt x="199896" y="138390"/>
                  </a:cubicBezTo>
                  <a:close/>
                </a:path>
              </a:pathLst>
            </a:custGeom>
            <a:grpFill/>
            <a:ln w="853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</p:grpSp>
      <p:pic>
        <p:nvPicPr>
          <p:cNvPr id="21" name="Graphic 20">
            <a:extLst>
              <a:ext uri="{FF2B5EF4-FFF2-40B4-BE49-F238E27FC236}">
                <a16:creationId xmlns:a16="http://schemas.microsoft.com/office/drawing/2014/main" id="{600432A0-AFBA-434C-B046-7DB0768C43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429000" y="5480721"/>
            <a:ext cx="462879" cy="462879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5E3BB946-5283-48F8-A733-46E3776C9A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3460496" y="2032681"/>
            <a:ext cx="399905" cy="405719"/>
            <a:chOff x="380096" y="1402646"/>
            <a:chExt cx="423287" cy="429441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BC04A103-BDFE-4F08-964A-9AB85C5F1A9A}"/>
                </a:ext>
              </a:extLst>
            </p:cNvPr>
            <p:cNvGrpSpPr/>
            <p:nvPr/>
          </p:nvGrpSpPr>
          <p:grpSpPr>
            <a:xfrm>
              <a:off x="380096" y="1402646"/>
              <a:ext cx="423287" cy="429441"/>
              <a:chOff x="1213740" y="4534176"/>
              <a:chExt cx="1375383" cy="1395381"/>
            </a:xfrm>
            <a:solidFill>
              <a:schemeClr val="bg1"/>
            </a:solidFill>
          </p:grpSpPr>
          <p:sp>
            <p:nvSpPr>
              <p:cNvPr id="25" name="Freeform: Shape 24">
                <a:extLst>
                  <a:ext uri="{FF2B5EF4-FFF2-40B4-BE49-F238E27FC236}">
                    <a16:creationId xmlns:a16="http://schemas.microsoft.com/office/drawing/2014/main" id="{12EDCCB4-D71A-40E1-A12B-6CB9B325BD4C}"/>
                  </a:ext>
                </a:extLst>
              </p:cNvPr>
              <p:cNvSpPr/>
              <p:nvPr/>
            </p:nvSpPr>
            <p:spPr>
              <a:xfrm>
                <a:off x="1790247" y="5069622"/>
                <a:ext cx="223671" cy="56150"/>
              </a:xfrm>
              <a:custGeom>
                <a:avLst/>
                <a:gdLst>
                  <a:gd name="connsiteX0" fmla="*/ 238879 w 273630"/>
                  <a:gd name="connsiteY0" fmla="*/ 0 h 68692"/>
                  <a:gd name="connsiteX1" fmla="*/ 34751 w 273630"/>
                  <a:gd name="connsiteY1" fmla="*/ 0 h 68692"/>
                  <a:gd name="connsiteX2" fmla="*/ 0 w 273630"/>
                  <a:gd name="connsiteY2" fmla="*/ 34346 h 68692"/>
                  <a:gd name="connsiteX3" fmla="*/ 34751 w 273630"/>
                  <a:gd name="connsiteY3" fmla="*/ 68692 h 68692"/>
                  <a:gd name="connsiteX4" fmla="*/ 238879 w 273630"/>
                  <a:gd name="connsiteY4" fmla="*/ 68692 h 68692"/>
                  <a:gd name="connsiteX5" fmla="*/ 273630 w 273630"/>
                  <a:gd name="connsiteY5" fmla="*/ 34346 h 68692"/>
                  <a:gd name="connsiteX6" fmla="*/ 238879 w 273630"/>
                  <a:gd name="connsiteY6" fmla="*/ 0 h 68692"/>
                  <a:gd name="connsiteX7" fmla="*/ 238879 w 273630"/>
                  <a:gd name="connsiteY7" fmla="*/ 0 h 686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73630" h="68692">
                    <a:moveTo>
                      <a:pt x="238879" y="0"/>
                    </a:moveTo>
                    <a:lnTo>
                      <a:pt x="34751" y="0"/>
                    </a:lnTo>
                    <a:cubicBezTo>
                      <a:pt x="15555" y="0"/>
                      <a:pt x="0" y="15371"/>
                      <a:pt x="0" y="34346"/>
                    </a:cubicBezTo>
                    <a:cubicBezTo>
                      <a:pt x="0" y="53321"/>
                      <a:pt x="15555" y="68692"/>
                      <a:pt x="34751" y="68692"/>
                    </a:cubicBezTo>
                    <a:lnTo>
                      <a:pt x="238879" y="68692"/>
                    </a:lnTo>
                    <a:cubicBezTo>
                      <a:pt x="258075" y="68692"/>
                      <a:pt x="273630" y="53321"/>
                      <a:pt x="273630" y="34346"/>
                    </a:cubicBezTo>
                    <a:cubicBezTo>
                      <a:pt x="273630" y="15371"/>
                      <a:pt x="258075" y="0"/>
                      <a:pt x="238879" y="0"/>
                    </a:cubicBezTo>
                    <a:lnTo>
                      <a:pt x="238879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: Shape 25">
                <a:extLst>
                  <a:ext uri="{FF2B5EF4-FFF2-40B4-BE49-F238E27FC236}">
                    <a16:creationId xmlns:a16="http://schemas.microsoft.com/office/drawing/2014/main" id="{0E7E5189-2F19-4440-9270-7A459E25FE2F}"/>
                  </a:ext>
                </a:extLst>
              </p:cNvPr>
              <p:cNvSpPr/>
              <p:nvPr/>
            </p:nvSpPr>
            <p:spPr>
              <a:xfrm>
                <a:off x="1841558" y="5162234"/>
                <a:ext cx="121019" cy="56150"/>
              </a:xfrm>
              <a:custGeom>
                <a:avLst/>
                <a:gdLst>
                  <a:gd name="connsiteX0" fmla="*/ 73914 w 148049"/>
                  <a:gd name="connsiteY0" fmla="*/ 68692 h 68692"/>
                  <a:gd name="connsiteX1" fmla="*/ 148049 w 148049"/>
                  <a:gd name="connsiteY1" fmla="*/ 0 h 68692"/>
                  <a:gd name="connsiteX2" fmla="*/ 0 w 148049"/>
                  <a:gd name="connsiteY2" fmla="*/ 0 h 68692"/>
                  <a:gd name="connsiteX3" fmla="*/ 73914 w 148049"/>
                  <a:gd name="connsiteY3" fmla="*/ 68692 h 68692"/>
                  <a:gd name="connsiteX4" fmla="*/ 73914 w 148049"/>
                  <a:gd name="connsiteY4" fmla="*/ 68692 h 686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8049" h="68692">
                    <a:moveTo>
                      <a:pt x="73914" y="68692"/>
                    </a:moveTo>
                    <a:cubicBezTo>
                      <a:pt x="113078" y="68656"/>
                      <a:pt x="145475" y="38612"/>
                      <a:pt x="148049" y="0"/>
                    </a:cubicBezTo>
                    <a:lnTo>
                      <a:pt x="0" y="0"/>
                    </a:lnTo>
                    <a:cubicBezTo>
                      <a:pt x="2464" y="38575"/>
                      <a:pt x="34824" y="68656"/>
                      <a:pt x="73914" y="68692"/>
                    </a:cubicBezTo>
                    <a:lnTo>
                      <a:pt x="73914" y="68692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38297408-8933-48DA-B020-8B88313E7DC8}"/>
                  </a:ext>
                </a:extLst>
              </p:cNvPr>
              <p:cNvSpPr/>
              <p:nvPr/>
            </p:nvSpPr>
            <p:spPr>
              <a:xfrm>
                <a:off x="1659940" y="4534176"/>
                <a:ext cx="484255" cy="497991"/>
              </a:xfrm>
              <a:custGeom>
                <a:avLst/>
                <a:gdLst>
                  <a:gd name="connsiteX0" fmla="*/ 296098 w 592417"/>
                  <a:gd name="connsiteY0" fmla="*/ 0 h 609222"/>
                  <a:gd name="connsiteX1" fmla="*/ 296098 w 592417"/>
                  <a:gd name="connsiteY1" fmla="*/ 0 h 609222"/>
                  <a:gd name="connsiteX2" fmla="*/ 0 w 592417"/>
                  <a:gd name="connsiteY2" fmla="*/ 289406 h 609222"/>
                  <a:gd name="connsiteX3" fmla="*/ 0 w 592417"/>
                  <a:gd name="connsiteY3" fmla="*/ 299482 h 609222"/>
                  <a:gd name="connsiteX4" fmla="*/ 20630 w 592417"/>
                  <a:gd name="connsiteY4" fmla="*/ 402042 h 609222"/>
                  <a:gd name="connsiteX5" fmla="*/ 72076 w 592417"/>
                  <a:gd name="connsiteY5" fmla="*/ 485371 h 609222"/>
                  <a:gd name="connsiteX6" fmla="*/ 141577 w 592417"/>
                  <a:gd name="connsiteY6" fmla="*/ 596646 h 609222"/>
                  <a:gd name="connsiteX7" fmla="*/ 161949 w 592417"/>
                  <a:gd name="connsiteY7" fmla="*/ 609223 h 609222"/>
                  <a:gd name="connsiteX8" fmla="*/ 430725 w 592417"/>
                  <a:gd name="connsiteY8" fmla="*/ 609223 h 609222"/>
                  <a:gd name="connsiteX9" fmla="*/ 451098 w 592417"/>
                  <a:gd name="connsiteY9" fmla="*/ 596646 h 609222"/>
                  <a:gd name="connsiteX10" fmla="*/ 520599 w 592417"/>
                  <a:gd name="connsiteY10" fmla="*/ 485371 h 609222"/>
                  <a:gd name="connsiteX11" fmla="*/ 571788 w 592417"/>
                  <a:gd name="connsiteY11" fmla="*/ 402042 h 609222"/>
                  <a:gd name="connsiteX12" fmla="*/ 592418 w 592417"/>
                  <a:gd name="connsiteY12" fmla="*/ 300622 h 609222"/>
                  <a:gd name="connsiteX13" fmla="*/ 592418 w 592417"/>
                  <a:gd name="connsiteY13" fmla="*/ 290546 h 609222"/>
                  <a:gd name="connsiteX14" fmla="*/ 296098 w 592417"/>
                  <a:gd name="connsiteY14" fmla="*/ 0 h 609222"/>
                  <a:gd name="connsiteX15" fmla="*/ 296098 w 592417"/>
                  <a:gd name="connsiteY15" fmla="*/ 0 h 609222"/>
                  <a:gd name="connsiteX16" fmla="*/ 524093 w 592417"/>
                  <a:gd name="connsiteY16" fmla="*/ 297643 h 609222"/>
                  <a:gd name="connsiteX17" fmla="*/ 507876 w 592417"/>
                  <a:gd name="connsiteY17" fmla="*/ 376632 h 609222"/>
                  <a:gd name="connsiteX18" fmla="*/ 469190 w 592417"/>
                  <a:gd name="connsiteY18" fmla="*/ 438448 h 609222"/>
                  <a:gd name="connsiteX19" fmla="*/ 402704 w 592417"/>
                  <a:gd name="connsiteY19" fmla="*/ 539868 h 609222"/>
                  <a:gd name="connsiteX20" fmla="*/ 189787 w 592417"/>
                  <a:gd name="connsiteY20" fmla="*/ 539868 h 609222"/>
                  <a:gd name="connsiteX21" fmla="*/ 123043 w 592417"/>
                  <a:gd name="connsiteY21" fmla="*/ 438448 h 609222"/>
                  <a:gd name="connsiteX22" fmla="*/ 84579 w 592417"/>
                  <a:gd name="connsiteY22" fmla="*/ 376632 h 609222"/>
                  <a:gd name="connsiteX23" fmla="*/ 68362 w 592417"/>
                  <a:gd name="connsiteY23" fmla="*/ 297643 h 609222"/>
                  <a:gd name="connsiteX24" fmla="*/ 68362 w 592417"/>
                  <a:gd name="connsiteY24" fmla="*/ 289406 h 609222"/>
                  <a:gd name="connsiteX25" fmla="*/ 296098 w 592417"/>
                  <a:gd name="connsiteY25" fmla="*/ 66854 h 609222"/>
                  <a:gd name="connsiteX26" fmla="*/ 296098 w 592417"/>
                  <a:gd name="connsiteY26" fmla="*/ 66854 h 609222"/>
                  <a:gd name="connsiteX27" fmla="*/ 524093 w 592417"/>
                  <a:gd name="connsiteY27" fmla="*/ 289406 h 609222"/>
                  <a:gd name="connsiteX28" fmla="*/ 524093 w 592417"/>
                  <a:gd name="connsiteY28" fmla="*/ 297643 h 6092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592417" h="609222">
                    <a:moveTo>
                      <a:pt x="296098" y="0"/>
                    </a:moveTo>
                    <a:lnTo>
                      <a:pt x="296098" y="0"/>
                    </a:lnTo>
                    <a:cubicBezTo>
                      <a:pt x="134296" y="1103"/>
                      <a:pt x="2868" y="129515"/>
                      <a:pt x="0" y="289406"/>
                    </a:cubicBezTo>
                    <a:lnTo>
                      <a:pt x="0" y="299482"/>
                    </a:lnTo>
                    <a:cubicBezTo>
                      <a:pt x="772" y="334600"/>
                      <a:pt x="7759" y="369314"/>
                      <a:pt x="20630" y="402042"/>
                    </a:cubicBezTo>
                    <a:cubicBezTo>
                      <a:pt x="32618" y="432638"/>
                      <a:pt x="50012" y="460843"/>
                      <a:pt x="72076" y="485371"/>
                    </a:cubicBezTo>
                    <a:cubicBezTo>
                      <a:pt x="99545" y="519643"/>
                      <a:pt x="122896" y="557005"/>
                      <a:pt x="141577" y="596646"/>
                    </a:cubicBezTo>
                    <a:cubicBezTo>
                      <a:pt x="145475" y="604259"/>
                      <a:pt x="153345" y="609113"/>
                      <a:pt x="161949" y="609223"/>
                    </a:cubicBezTo>
                    <a:lnTo>
                      <a:pt x="430725" y="609223"/>
                    </a:lnTo>
                    <a:cubicBezTo>
                      <a:pt x="439367" y="609113"/>
                      <a:pt x="447237" y="604259"/>
                      <a:pt x="451098" y="596646"/>
                    </a:cubicBezTo>
                    <a:cubicBezTo>
                      <a:pt x="469815" y="557005"/>
                      <a:pt x="493130" y="519680"/>
                      <a:pt x="520599" y="485371"/>
                    </a:cubicBezTo>
                    <a:cubicBezTo>
                      <a:pt x="542516" y="460769"/>
                      <a:pt x="559836" y="432564"/>
                      <a:pt x="571788" y="402042"/>
                    </a:cubicBezTo>
                    <a:cubicBezTo>
                      <a:pt x="584291" y="369608"/>
                      <a:pt x="591278" y="335336"/>
                      <a:pt x="592418" y="300622"/>
                    </a:cubicBezTo>
                    <a:lnTo>
                      <a:pt x="592418" y="290546"/>
                    </a:lnTo>
                    <a:cubicBezTo>
                      <a:pt x="590064" y="130177"/>
                      <a:pt x="458416" y="1103"/>
                      <a:pt x="296098" y="0"/>
                    </a:cubicBezTo>
                    <a:lnTo>
                      <a:pt x="296098" y="0"/>
                    </a:lnTo>
                    <a:close/>
                    <a:moveTo>
                      <a:pt x="524093" y="297643"/>
                    </a:moveTo>
                    <a:cubicBezTo>
                      <a:pt x="523137" y="324671"/>
                      <a:pt x="517657" y="351369"/>
                      <a:pt x="507876" y="376632"/>
                    </a:cubicBezTo>
                    <a:cubicBezTo>
                      <a:pt x="498756" y="399321"/>
                      <a:pt x="485665" y="420245"/>
                      <a:pt x="469190" y="438448"/>
                    </a:cubicBezTo>
                    <a:cubicBezTo>
                      <a:pt x="443155" y="469632"/>
                      <a:pt x="420833" y="503647"/>
                      <a:pt x="402704" y="539868"/>
                    </a:cubicBezTo>
                    <a:lnTo>
                      <a:pt x="189787" y="539868"/>
                    </a:lnTo>
                    <a:cubicBezTo>
                      <a:pt x="171547" y="503647"/>
                      <a:pt x="149152" y="469595"/>
                      <a:pt x="123043" y="438448"/>
                    </a:cubicBezTo>
                    <a:cubicBezTo>
                      <a:pt x="106643" y="420245"/>
                      <a:pt x="93625" y="399321"/>
                      <a:pt x="84579" y="376632"/>
                    </a:cubicBezTo>
                    <a:cubicBezTo>
                      <a:pt x="74797" y="351369"/>
                      <a:pt x="69318" y="324671"/>
                      <a:pt x="68362" y="297643"/>
                    </a:cubicBezTo>
                    <a:lnTo>
                      <a:pt x="68362" y="289406"/>
                    </a:lnTo>
                    <a:cubicBezTo>
                      <a:pt x="70494" y="166399"/>
                      <a:pt x="171621" y="67589"/>
                      <a:pt x="296098" y="66854"/>
                    </a:cubicBezTo>
                    <a:lnTo>
                      <a:pt x="296098" y="66854"/>
                    </a:lnTo>
                    <a:cubicBezTo>
                      <a:pt x="420613" y="67589"/>
                      <a:pt x="521813" y="166362"/>
                      <a:pt x="524093" y="289406"/>
                    </a:cubicBezTo>
                    <a:lnTo>
                      <a:pt x="524093" y="29764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940BAE7C-F0F0-4EB3-A408-93F5E5930618}"/>
                  </a:ext>
                </a:extLst>
              </p:cNvPr>
              <p:cNvSpPr/>
              <p:nvPr/>
            </p:nvSpPr>
            <p:spPr>
              <a:xfrm>
                <a:off x="2147050" y="5194999"/>
                <a:ext cx="294701" cy="291214"/>
              </a:xfrm>
              <a:custGeom>
                <a:avLst/>
                <a:gdLst>
                  <a:gd name="connsiteX0" fmla="*/ 360525 w 360525"/>
                  <a:gd name="connsiteY0" fmla="*/ 178130 h 356259"/>
                  <a:gd name="connsiteX1" fmla="*/ 180263 w 360525"/>
                  <a:gd name="connsiteY1" fmla="*/ 356260 h 356259"/>
                  <a:gd name="connsiteX2" fmla="*/ 0 w 360525"/>
                  <a:gd name="connsiteY2" fmla="*/ 178130 h 356259"/>
                  <a:gd name="connsiteX3" fmla="*/ 180263 w 360525"/>
                  <a:gd name="connsiteY3" fmla="*/ 0 h 356259"/>
                  <a:gd name="connsiteX4" fmla="*/ 360525 w 360525"/>
                  <a:gd name="connsiteY4" fmla="*/ 178130 h 356259"/>
                  <a:gd name="connsiteX5" fmla="*/ 360525 w 360525"/>
                  <a:gd name="connsiteY5" fmla="*/ 178130 h 3562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60525" h="356259">
                    <a:moveTo>
                      <a:pt x="360525" y="178130"/>
                    </a:moveTo>
                    <a:cubicBezTo>
                      <a:pt x="360525" y="276498"/>
                      <a:pt x="279808" y="356260"/>
                      <a:pt x="180263" y="356260"/>
                    </a:cubicBezTo>
                    <a:cubicBezTo>
                      <a:pt x="80717" y="356260"/>
                      <a:pt x="0" y="276498"/>
                      <a:pt x="0" y="178130"/>
                    </a:cubicBezTo>
                    <a:cubicBezTo>
                      <a:pt x="0" y="79761"/>
                      <a:pt x="80717" y="0"/>
                      <a:pt x="180263" y="0"/>
                    </a:cubicBezTo>
                    <a:cubicBezTo>
                      <a:pt x="279808" y="0"/>
                      <a:pt x="360525" y="79761"/>
                      <a:pt x="360525" y="178130"/>
                    </a:cubicBezTo>
                    <a:lnTo>
                      <a:pt x="360525" y="17813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5CF0556B-5902-42D0-BE0F-D0A0B83E7B1D}"/>
                  </a:ext>
                </a:extLst>
              </p:cNvPr>
              <p:cNvSpPr/>
              <p:nvPr/>
            </p:nvSpPr>
            <p:spPr>
              <a:xfrm>
                <a:off x="1361060" y="5194999"/>
                <a:ext cx="294701" cy="291214"/>
              </a:xfrm>
              <a:custGeom>
                <a:avLst/>
                <a:gdLst>
                  <a:gd name="connsiteX0" fmla="*/ 360525 w 360525"/>
                  <a:gd name="connsiteY0" fmla="*/ 178130 h 356259"/>
                  <a:gd name="connsiteX1" fmla="*/ 180263 w 360525"/>
                  <a:gd name="connsiteY1" fmla="*/ 356260 h 356259"/>
                  <a:gd name="connsiteX2" fmla="*/ 0 w 360525"/>
                  <a:gd name="connsiteY2" fmla="*/ 178130 h 356259"/>
                  <a:gd name="connsiteX3" fmla="*/ 180263 w 360525"/>
                  <a:gd name="connsiteY3" fmla="*/ 0 h 356259"/>
                  <a:gd name="connsiteX4" fmla="*/ 360525 w 360525"/>
                  <a:gd name="connsiteY4" fmla="*/ 178130 h 356259"/>
                  <a:gd name="connsiteX5" fmla="*/ 360525 w 360525"/>
                  <a:gd name="connsiteY5" fmla="*/ 178130 h 3562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60525" h="356259">
                    <a:moveTo>
                      <a:pt x="360525" y="178130"/>
                    </a:moveTo>
                    <a:cubicBezTo>
                      <a:pt x="360525" y="276498"/>
                      <a:pt x="279808" y="356260"/>
                      <a:pt x="180263" y="356260"/>
                    </a:cubicBezTo>
                    <a:cubicBezTo>
                      <a:pt x="80717" y="356260"/>
                      <a:pt x="0" y="276498"/>
                      <a:pt x="0" y="178130"/>
                    </a:cubicBezTo>
                    <a:cubicBezTo>
                      <a:pt x="0" y="79761"/>
                      <a:pt x="80717" y="0"/>
                      <a:pt x="180263" y="0"/>
                    </a:cubicBezTo>
                    <a:cubicBezTo>
                      <a:pt x="279808" y="0"/>
                      <a:pt x="360525" y="79761"/>
                      <a:pt x="360525" y="178130"/>
                    </a:cubicBezTo>
                    <a:lnTo>
                      <a:pt x="360525" y="17813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id="{38FC1201-6650-42ED-9206-ACC396942098}"/>
                  </a:ext>
                </a:extLst>
              </p:cNvPr>
              <p:cNvSpPr/>
              <p:nvPr/>
            </p:nvSpPr>
            <p:spPr>
              <a:xfrm>
                <a:off x="2055039" y="5525680"/>
                <a:ext cx="534084" cy="291575"/>
              </a:xfrm>
              <a:custGeom>
                <a:avLst/>
                <a:gdLst>
                  <a:gd name="connsiteX0" fmla="*/ 617203 w 653376"/>
                  <a:gd name="connsiteY0" fmla="*/ 106018 h 356701"/>
                  <a:gd name="connsiteX1" fmla="*/ 441132 w 653376"/>
                  <a:gd name="connsiteY1" fmla="*/ 22911 h 356701"/>
                  <a:gd name="connsiteX2" fmla="*/ 292862 w 653376"/>
                  <a:gd name="connsiteY2" fmla="*/ 1 h 356701"/>
                  <a:gd name="connsiteX3" fmla="*/ 144593 w 653376"/>
                  <a:gd name="connsiteY3" fmla="*/ 22911 h 356701"/>
                  <a:gd name="connsiteX4" fmla="*/ 8347 w 653376"/>
                  <a:gd name="connsiteY4" fmla="*/ 80608 h 356701"/>
                  <a:gd name="connsiteX5" fmla="*/ 0 w 653376"/>
                  <a:gd name="connsiteY5" fmla="*/ 89985 h 356701"/>
                  <a:gd name="connsiteX6" fmla="*/ 185337 w 653376"/>
                  <a:gd name="connsiteY6" fmla="*/ 181551 h 356701"/>
                  <a:gd name="connsiteX7" fmla="*/ 253221 w 653376"/>
                  <a:gd name="connsiteY7" fmla="*/ 315957 h 356701"/>
                  <a:gd name="connsiteX8" fmla="*/ 253221 w 653376"/>
                  <a:gd name="connsiteY8" fmla="*/ 356702 h 356701"/>
                  <a:gd name="connsiteX9" fmla="*/ 653351 w 653376"/>
                  <a:gd name="connsiteY9" fmla="*/ 356702 h 356701"/>
                  <a:gd name="connsiteX10" fmla="*/ 653351 w 653376"/>
                  <a:gd name="connsiteY10" fmla="*/ 177432 h 356701"/>
                  <a:gd name="connsiteX11" fmla="*/ 617203 w 653376"/>
                  <a:gd name="connsiteY11" fmla="*/ 106018 h 356701"/>
                  <a:gd name="connsiteX12" fmla="*/ 617203 w 653376"/>
                  <a:gd name="connsiteY12" fmla="*/ 106018 h 3567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653376" h="356701">
                    <a:moveTo>
                      <a:pt x="617203" y="106018"/>
                    </a:moveTo>
                    <a:cubicBezTo>
                      <a:pt x="565279" y="66046"/>
                      <a:pt x="505191" y="37694"/>
                      <a:pt x="441132" y="22911"/>
                    </a:cubicBezTo>
                    <a:cubicBezTo>
                      <a:pt x="392922" y="9011"/>
                      <a:pt x="343058" y="1325"/>
                      <a:pt x="292862" y="1"/>
                    </a:cubicBezTo>
                    <a:cubicBezTo>
                      <a:pt x="242520" y="-109"/>
                      <a:pt x="192471" y="7613"/>
                      <a:pt x="144593" y="22911"/>
                    </a:cubicBezTo>
                    <a:cubicBezTo>
                      <a:pt x="96603" y="35561"/>
                      <a:pt x="50710" y="54977"/>
                      <a:pt x="8347" y="80608"/>
                    </a:cubicBezTo>
                    <a:cubicBezTo>
                      <a:pt x="5553" y="83807"/>
                      <a:pt x="3015" y="87007"/>
                      <a:pt x="0" y="89985"/>
                    </a:cubicBezTo>
                    <a:cubicBezTo>
                      <a:pt x="67369" y="107894"/>
                      <a:pt x="130435" y="139041"/>
                      <a:pt x="185337" y="181551"/>
                    </a:cubicBezTo>
                    <a:cubicBezTo>
                      <a:pt x="228693" y="212808"/>
                      <a:pt x="253993" y="262930"/>
                      <a:pt x="253221" y="315957"/>
                    </a:cubicBezTo>
                    <a:lnTo>
                      <a:pt x="253221" y="356702"/>
                    </a:lnTo>
                    <a:lnTo>
                      <a:pt x="653351" y="356702"/>
                    </a:lnTo>
                    <a:lnTo>
                      <a:pt x="653351" y="177432"/>
                    </a:lnTo>
                    <a:cubicBezTo>
                      <a:pt x="654049" y="149190"/>
                      <a:pt x="640480" y="122419"/>
                      <a:pt x="617203" y="106018"/>
                    </a:cubicBezTo>
                    <a:lnTo>
                      <a:pt x="617203" y="10601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77F79BC9-FC5B-4DCA-9ABD-6EB502D24EDD}"/>
                  </a:ext>
                </a:extLst>
              </p:cNvPr>
              <p:cNvSpPr/>
              <p:nvPr/>
            </p:nvSpPr>
            <p:spPr>
              <a:xfrm>
                <a:off x="1213740" y="5525680"/>
                <a:ext cx="534093" cy="291575"/>
              </a:xfrm>
              <a:custGeom>
                <a:avLst/>
                <a:gdLst>
                  <a:gd name="connsiteX0" fmla="*/ 400608 w 653387"/>
                  <a:gd name="connsiteY0" fmla="*/ 315957 h 356701"/>
                  <a:gd name="connsiteX1" fmla="*/ 465476 w 653387"/>
                  <a:gd name="connsiteY1" fmla="*/ 183868 h 356701"/>
                  <a:gd name="connsiteX2" fmla="*/ 468271 w 653387"/>
                  <a:gd name="connsiteY2" fmla="*/ 181588 h 356701"/>
                  <a:gd name="connsiteX3" fmla="*/ 471286 w 653387"/>
                  <a:gd name="connsiteY3" fmla="*/ 179528 h 356701"/>
                  <a:gd name="connsiteX4" fmla="*/ 653388 w 653387"/>
                  <a:gd name="connsiteY4" fmla="*/ 90243 h 356701"/>
                  <a:gd name="connsiteX5" fmla="*/ 640186 w 653387"/>
                  <a:gd name="connsiteY5" fmla="*/ 75350 h 356701"/>
                  <a:gd name="connsiteX6" fmla="*/ 509751 w 653387"/>
                  <a:gd name="connsiteY6" fmla="*/ 22911 h 356701"/>
                  <a:gd name="connsiteX7" fmla="*/ 361481 w 653387"/>
                  <a:gd name="connsiteY7" fmla="*/ 1 h 356701"/>
                  <a:gd name="connsiteX8" fmla="*/ 213211 w 653387"/>
                  <a:gd name="connsiteY8" fmla="*/ 22911 h 356701"/>
                  <a:gd name="connsiteX9" fmla="*/ 37141 w 653387"/>
                  <a:gd name="connsiteY9" fmla="*/ 106018 h 356701"/>
                  <a:gd name="connsiteX10" fmla="*/ 0 w 653387"/>
                  <a:gd name="connsiteY10" fmla="*/ 177432 h 356701"/>
                  <a:gd name="connsiteX11" fmla="*/ 0 w 653387"/>
                  <a:gd name="connsiteY11" fmla="*/ 356702 h 356701"/>
                  <a:gd name="connsiteX12" fmla="*/ 400608 w 653387"/>
                  <a:gd name="connsiteY12" fmla="*/ 356702 h 356701"/>
                  <a:gd name="connsiteX13" fmla="*/ 400608 w 653387"/>
                  <a:gd name="connsiteY13" fmla="*/ 315957 h 356701"/>
                  <a:gd name="connsiteX14" fmla="*/ 400608 w 653387"/>
                  <a:gd name="connsiteY14" fmla="*/ 315957 h 3567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653387" h="356701">
                    <a:moveTo>
                      <a:pt x="400608" y="315957"/>
                    </a:moveTo>
                    <a:cubicBezTo>
                      <a:pt x="400645" y="264438"/>
                      <a:pt x="424547" y="215787"/>
                      <a:pt x="465476" y="183868"/>
                    </a:cubicBezTo>
                    <a:lnTo>
                      <a:pt x="468271" y="181588"/>
                    </a:lnTo>
                    <a:lnTo>
                      <a:pt x="471286" y="179528"/>
                    </a:lnTo>
                    <a:cubicBezTo>
                      <a:pt x="526851" y="140475"/>
                      <a:pt x="588299" y="110321"/>
                      <a:pt x="653388" y="90243"/>
                    </a:cubicBezTo>
                    <a:cubicBezTo>
                      <a:pt x="648754" y="85425"/>
                      <a:pt x="644599" y="80387"/>
                      <a:pt x="640186" y="75350"/>
                    </a:cubicBezTo>
                    <a:cubicBezTo>
                      <a:pt x="599478" y="51778"/>
                      <a:pt x="555534" y="34127"/>
                      <a:pt x="509751" y="22911"/>
                    </a:cubicBezTo>
                    <a:cubicBezTo>
                      <a:pt x="461541" y="8974"/>
                      <a:pt x="411677" y="1288"/>
                      <a:pt x="361481" y="1"/>
                    </a:cubicBezTo>
                    <a:cubicBezTo>
                      <a:pt x="311139" y="-109"/>
                      <a:pt x="261090" y="7650"/>
                      <a:pt x="213211" y="22911"/>
                    </a:cubicBezTo>
                    <a:cubicBezTo>
                      <a:pt x="150035" y="40158"/>
                      <a:pt x="90389" y="68289"/>
                      <a:pt x="37141" y="106018"/>
                    </a:cubicBezTo>
                    <a:cubicBezTo>
                      <a:pt x="14231" y="122934"/>
                      <a:pt x="588" y="149264"/>
                      <a:pt x="0" y="177432"/>
                    </a:cubicBezTo>
                    <a:lnTo>
                      <a:pt x="0" y="356702"/>
                    </a:lnTo>
                    <a:lnTo>
                      <a:pt x="400608" y="356702"/>
                    </a:lnTo>
                    <a:lnTo>
                      <a:pt x="400608" y="315957"/>
                    </a:lnTo>
                    <a:lnTo>
                      <a:pt x="400608" y="315957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:a16="http://schemas.microsoft.com/office/drawing/2014/main" id="{807829A9-C407-435A-89A1-8BA74F695D70}"/>
                  </a:ext>
                </a:extLst>
              </p:cNvPr>
              <p:cNvSpPr/>
              <p:nvPr/>
            </p:nvSpPr>
            <p:spPr>
              <a:xfrm>
                <a:off x="1606734" y="5639092"/>
                <a:ext cx="589396" cy="290465"/>
              </a:xfrm>
              <a:custGeom>
                <a:avLst/>
                <a:gdLst>
                  <a:gd name="connsiteX0" fmla="*/ 0 w 721042"/>
                  <a:gd name="connsiteY0" fmla="*/ 355343 h 355343"/>
                  <a:gd name="connsiteX1" fmla="*/ 0 w 721042"/>
                  <a:gd name="connsiteY1" fmla="*/ 177214 h 355343"/>
                  <a:gd name="connsiteX2" fmla="*/ 36148 w 721042"/>
                  <a:gd name="connsiteY2" fmla="*/ 106021 h 355343"/>
                  <a:gd name="connsiteX3" fmla="*/ 212219 w 721042"/>
                  <a:gd name="connsiteY3" fmla="*/ 22913 h 355343"/>
                  <a:gd name="connsiteX4" fmla="*/ 360488 w 721042"/>
                  <a:gd name="connsiteY4" fmla="*/ 3 h 355343"/>
                  <a:gd name="connsiteX5" fmla="*/ 508758 w 721042"/>
                  <a:gd name="connsiteY5" fmla="*/ 22913 h 355343"/>
                  <a:gd name="connsiteX6" fmla="*/ 685086 w 721042"/>
                  <a:gd name="connsiteY6" fmla="*/ 106021 h 355343"/>
                  <a:gd name="connsiteX7" fmla="*/ 721014 w 721042"/>
                  <a:gd name="connsiteY7" fmla="*/ 177214 h 355343"/>
                  <a:gd name="connsiteX8" fmla="*/ 721014 w 721042"/>
                  <a:gd name="connsiteY8" fmla="*/ 355343 h 355343"/>
                  <a:gd name="connsiteX9" fmla="*/ 0 w 721042"/>
                  <a:gd name="connsiteY9" fmla="*/ 355343 h 355343"/>
                  <a:gd name="connsiteX10" fmla="*/ 0 w 721042"/>
                  <a:gd name="connsiteY10" fmla="*/ 355343 h 3553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721042" h="355343">
                    <a:moveTo>
                      <a:pt x="0" y="355343"/>
                    </a:moveTo>
                    <a:lnTo>
                      <a:pt x="0" y="177214"/>
                    </a:lnTo>
                    <a:cubicBezTo>
                      <a:pt x="110" y="149192"/>
                      <a:pt x="13496" y="122863"/>
                      <a:pt x="36148" y="106021"/>
                    </a:cubicBezTo>
                    <a:cubicBezTo>
                      <a:pt x="89322" y="68107"/>
                      <a:pt x="148969" y="39976"/>
                      <a:pt x="212219" y="22913"/>
                    </a:cubicBezTo>
                    <a:cubicBezTo>
                      <a:pt x="260097" y="7542"/>
                      <a:pt x="310146" y="-181"/>
                      <a:pt x="360488" y="3"/>
                    </a:cubicBezTo>
                    <a:cubicBezTo>
                      <a:pt x="410721" y="1180"/>
                      <a:pt x="460585" y="8866"/>
                      <a:pt x="508758" y="22913"/>
                    </a:cubicBezTo>
                    <a:cubicBezTo>
                      <a:pt x="572964" y="37549"/>
                      <a:pt x="633162" y="65938"/>
                      <a:pt x="685086" y="106021"/>
                    </a:cubicBezTo>
                    <a:cubicBezTo>
                      <a:pt x="708290" y="122385"/>
                      <a:pt x="721749" y="149082"/>
                      <a:pt x="721014" y="177214"/>
                    </a:cubicBezTo>
                    <a:lnTo>
                      <a:pt x="721014" y="355343"/>
                    </a:lnTo>
                    <a:lnTo>
                      <a:pt x="0" y="355343"/>
                    </a:lnTo>
                    <a:lnTo>
                      <a:pt x="0" y="35534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D39091D2-C9DE-49A3-B124-1786FAB36877}"/>
                  </a:ext>
                </a:extLst>
              </p:cNvPr>
              <p:cNvSpPr/>
              <p:nvPr/>
            </p:nvSpPr>
            <p:spPr>
              <a:xfrm>
                <a:off x="1754055" y="5308232"/>
                <a:ext cx="294701" cy="291214"/>
              </a:xfrm>
              <a:custGeom>
                <a:avLst/>
                <a:gdLst>
                  <a:gd name="connsiteX0" fmla="*/ 360525 w 360525"/>
                  <a:gd name="connsiteY0" fmla="*/ 178130 h 356259"/>
                  <a:gd name="connsiteX1" fmla="*/ 180263 w 360525"/>
                  <a:gd name="connsiteY1" fmla="*/ 356260 h 356259"/>
                  <a:gd name="connsiteX2" fmla="*/ 0 w 360525"/>
                  <a:gd name="connsiteY2" fmla="*/ 178130 h 356259"/>
                  <a:gd name="connsiteX3" fmla="*/ 180263 w 360525"/>
                  <a:gd name="connsiteY3" fmla="*/ 0 h 356259"/>
                  <a:gd name="connsiteX4" fmla="*/ 360525 w 360525"/>
                  <a:gd name="connsiteY4" fmla="*/ 178130 h 356259"/>
                  <a:gd name="connsiteX5" fmla="*/ 360525 w 360525"/>
                  <a:gd name="connsiteY5" fmla="*/ 178130 h 3562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60525" h="356259">
                    <a:moveTo>
                      <a:pt x="360525" y="178130"/>
                    </a:moveTo>
                    <a:cubicBezTo>
                      <a:pt x="360525" y="276498"/>
                      <a:pt x="279808" y="356260"/>
                      <a:pt x="180263" y="356260"/>
                    </a:cubicBezTo>
                    <a:cubicBezTo>
                      <a:pt x="80717" y="356260"/>
                      <a:pt x="0" y="276498"/>
                      <a:pt x="0" y="178130"/>
                    </a:cubicBezTo>
                    <a:cubicBezTo>
                      <a:pt x="0" y="79761"/>
                      <a:pt x="80717" y="0"/>
                      <a:pt x="180263" y="0"/>
                    </a:cubicBezTo>
                    <a:cubicBezTo>
                      <a:pt x="279808" y="0"/>
                      <a:pt x="360525" y="79724"/>
                      <a:pt x="360525" y="178130"/>
                    </a:cubicBezTo>
                    <a:lnTo>
                      <a:pt x="360525" y="17813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2A0B0EB0-3FB0-482A-B7BB-976D8A3E74AE}"/>
                </a:ext>
              </a:extLst>
            </p:cNvPr>
            <p:cNvSpPr/>
            <p:nvPr/>
          </p:nvSpPr>
          <p:spPr>
            <a:xfrm>
              <a:off x="533671" y="1419422"/>
              <a:ext cx="116119" cy="117139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911056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5E9D516-31E9-4391-8B9D-952331DE9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457200"/>
            <a:r>
              <a:rPr lang="en-US" kern="12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SCE 2020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Customer Support: Enhanced Offerings</a:t>
            </a:r>
            <a:endParaRPr lang="en-US" kern="1200" dirty="0"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</a:endParaRPr>
          </a:p>
        </p:txBody>
      </p:sp>
      <p:sp>
        <p:nvSpPr>
          <p:cNvPr id="4" name="Rectangle 3" descr="Community Resource Centers&#10;In-event care for local communities&#10;300% expansion of CRCs&#10;61 activations of CRCs to 26 locations&#10;81 Community Crew Vehicles dispatched to 33 locations&#10;~6,000 visitors in 2020&#10;">
            <a:extLst>
              <a:ext uri="{FF2B5EF4-FFF2-40B4-BE49-F238E27FC236}">
                <a16:creationId xmlns:a16="http://schemas.microsoft.com/office/drawing/2014/main" id="{471D3740-1F96-4DF1-85B7-D6CA928B6F95}"/>
              </a:ext>
            </a:extLst>
          </p:cNvPr>
          <p:cNvSpPr/>
          <p:nvPr/>
        </p:nvSpPr>
        <p:spPr>
          <a:xfrm>
            <a:off x="516340" y="846456"/>
            <a:ext cx="3174651" cy="2492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t" anchorCtr="0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7" name="Rectangle 6" descr="Customer Care&#10;Hot meals served during holidays&#10;Provided ice vouchers, bulk water, blankets, and firewood at certain locations&#10;Resiliency items available at CRCs &#10;Partnered with 10 hotels to provide discounted rates to PSPS impacted customers&#10;">
            <a:extLst>
              <a:ext uri="{FF2B5EF4-FFF2-40B4-BE49-F238E27FC236}">
                <a16:creationId xmlns:a16="http://schemas.microsoft.com/office/drawing/2014/main" id="{3CEAFEC0-F5E2-4471-B40F-472A7DC3ECD8}"/>
              </a:ext>
            </a:extLst>
          </p:cNvPr>
          <p:cNvSpPr/>
          <p:nvPr/>
        </p:nvSpPr>
        <p:spPr>
          <a:xfrm>
            <a:off x="3809343" y="838199"/>
            <a:ext cx="3722127" cy="250073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t" anchorCtr="0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10" name="Rectangle 9" descr="Critical Care Battery Program&#10;Provided free batteries for low-income Critical Care customers in high fire risk areas&#10;33% enrollment rate&#10;Over 700 batteries deployed&#10;Deployed through ESA contractors&#10;Expanding to all eligible Medical Baseline (low income and in a high fire risk area); 1,051 deployed in Q1 2021&#10;">
            <a:extLst>
              <a:ext uri="{FF2B5EF4-FFF2-40B4-BE49-F238E27FC236}">
                <a16:creationId xmlns:a16="http://schemas.microsoft.com/office/drawing/2014/main" id="{39EF160D-3029-4FFC-9DFE-18739BBD5D3D}"/>
              </a:ext>
            </a:extLst>
          </p:cNvPr>
          <p:cNvSpPr/>
          <p:nvPr/>
        </p:nvSpPr>
        <p:spPr>
          <a:xfrm>
            <a:off x="7664092" y="846454"/>
            <a:ext cx="3956895" cy="250073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t" anchorCtr="0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13" name="Rectangle 12" descr="Critical Infrastructure Customer Support&#10;Coordinated with critical infrastructure partners in advance of fire season&#10;Conducted resiliency workshops and review of PSPS protocols with critical infrastructure partners&#10;Information sharing with telecommunication partners to identify most impacted areas and generation needs&#10;Coordinated with State, County and Hospital Association on the identification and mitigation plans of COVID-19 facilities in high fire risk areas&#10;">
            <a:extLst>
              <a:ext uri="{FF2B5EF4-FFF2-40B4-BE49-F238E27FC236}">
                <a16:creationId xmlns:a16="http://schemas.microsoft.com/office/drawing/2014/main" id="{7FF0F604-D247-4F06-8B06-E714120B3AB7}"/>
              </a:ext>
            </a:extLst>
          </p:cNvPr>
          <p:cNvSpPr/>
          <p:nvPr/>
        </p:nvSpPr>
        <p:spPr>
          <a:xfrm>
            <a:off x="561446" y="3491757"/>
            <a:ext cx="5019305" cy="287370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74320" rtlCol="0" anchor="t" anchorCtr="0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16" name="Rectangle 15" descr="CBO Partnerships&#10;Donated portable batteries to Independent Living Centers to supplement short term battery loan programs&#10;50 CBOs contracted for PSPS outreach&#10;1,600 CBOs in SCE's network&#10;CBOs began outreach in November 2020 and reached over 178K constituents through digital webinars, outreach events and online communications (social media, e-blast, newsletters, etc.). &#10;">
            <a:extLst>
              <a:ext uri="{FF2B5EF4-FFF2-40B4-BE49-F238E27FC236}">
                <a16:creationId xmlns:a16="http://schemas.microsoft.com/office/drawing/2014/main" id="{2781C360-933C-4B2E-BAAB-ABF770227B99}"/>
              </a:ext>
            </a:extLst>
          </p:cNvPr>
          <p:cNvSpPr/>
          <p:nvPr/>
        </p:nvSpPr>
        <p:spPr>
          <a:xfrm>
            <a:off x="5767950" y="3898457"/>
            <a:ext cx="5853029" cy="2467002"/>
          </a:xfrm>
          <a:prstGeom prst="rect">
            <a:avLst/>
          </a:prstGeom>
          <a:solidFill>
            <a:srgbClr val="C7EB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t" anchorCtr="0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878F4E0-3729-4C25-8FA0-A1C8E01D6B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22979" y="1405717"/>
            <a:ext cx="3168012" cy="1959511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57150" marR="0" lvl="2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Tx/>
              <a:buSzPct val="96000"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In-event care for local communities</a:t>
            </a:r>
          </a:p>
          <a:p>
            <a:pPr marL="173355" marR="0" lvl="3" indent="-12065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300%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expansion of CRCs</a:t>
            </a:r>
          </a:p>
          <a:p>
            <a:pPr marL="173355" marR="0" lvl="3" indent="-12065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61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activations of CRCs to 26 locations</a:t>
            </a:r>
          </a:p>
          <a:p>
            <a:pPr marL="173355" marR="0" lvl="3" indent="-12065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81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Community Crew Vehicles dispatched to 33 locations</a:t>
            </a:r>
          </a:p>
          <a:p>
            <a:pPr marL="173355" marR="0" lvl="3" indent="-12065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~6,000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visitors in 2020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2705" marR="0" lvl="3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6" name="Speech Bubble: Rectangle 5">
            <a:extLst>
              <a:ext uri="{FF2B5EF4-FFF2-40B4-BE49-F238E27FC236}">
                <a16:creationId xmlns:a16="http://schemas.microsoft.com/office/drawing/2014/main" id="{B8B944B6-915B-4FBD-9A0D-553E74DDBF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516333" y="838200"/>
            <a:ext cx="3174658" cy="489583"/>
          </a:xfrm>
          <a:prstGeom prst="wedgeRectCallout">
            <a:avLst/>
          </a:prstGeom>
          <a:solidFill>
            <a:srgbClr val="0092B3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Community Resource Centers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12D2DB8-7D0E-42DA-B360-75B0B5A013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809340" y="1405717"/>
            <a:ext cx="3733771" cy="1500411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171450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Hot meals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served during holidays</a:t>
            </a:r>
          </a:p>
          <a:p>
            <a:pPr marL="171450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Provided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ice vouchers, bulk water, blankets, 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firewood 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at certain locations</a:t>
            </a:r>
          </a:p>
          <a:p>
            <a:pPr marL="171450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Resiliency items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available at CRCs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171450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Partnered with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10 hotels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to provide discounted rates to PSPS impacted customers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9" name="Speech Bubble: Rectangle 8">
            <a:extLst>
              <a:ext uri="{FF2B5EF4-FFF2-40B4-BE49-F238E27FC236}">
                <a16:creationId xmlns:a16="http://schemas.microsoft.com/office/drawing/2014/main" id="{7DE49E93-F87D-4025-AC0E-4632F315BE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3810000" y="838200"/>
            <a:ext cx="3721470" cy="489583"/>
          </a:xfrm>
          <a:prstGeom prst="wedgeRectCallou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182880" rtlCol="0" anchor="ctr"/>
          <a:lstStyle/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Customer Care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D9DCD03-F7D3-49B4-883F-2EAD55A7BA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675733" y="1326169"/>
            <a:ext cx="4064518" cy="239039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0" marR="0" lvl="2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Tx/>
              <a:buSzPct val="96000"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Provided free batteries for low-income Critical Care customers in high fire risk areas</a:t>
            </a:r>
          </a:p>
          <a:p>
            <a:pPr marL="171450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33%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enrollment rate</a:t>
            </a:r>
          </a:p>
          <a:p>
            <a:pPr marL="171450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Over 700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batteries deployed</a:t>
            </a:r>
          </a:p>
          <a:p>
            <a:pPr marL="171450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Deployed through ESA contractors</a:t>
            </a:r>
          </a:p>
          <a:p>
            <a:pPr marL="57150" marR="0" lvl="2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Expanding to all eligible Medical Baseline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(low income and in a high fire risk area);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1,051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deployed in Q1 2021</a:t>
            </a:r>
          </a:p>
          <a:p>
            <a:pPr marL="57150" marR="0" lvl="2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2" name="Speech Bubble: Rectangle 11">
            <a:extLst>
              <a:ext uri="{FF2B5EF4-FFF2-40B4-BE49-F238E27FC236}">
                <a16:creationId xmlns:a16="http://schemas.microsoft.com/office/drawing/2014/main" id="{B23779D4-28BA-45BB-8F13-247A31A51D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7664086" y="838200"/>
            <a:ext cx="3956893" cy="479714"/>
          </a:xfrm>
          <a:prstGeom prst="wedgeRectCallou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182880" rtlCol="0" anchor="ctr"/>
          <a:lstStyle/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Critical Care Battery Program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C8858A8-7197-4DF6-BEE0-D640B099FD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55758" y="4080161"/>
            <a:ext cx="5019304" cy="3724096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173736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Coordinated with critical infrastructure partners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in advance of fire season</a:t>
            </a:r>
          </a:p>
          <a:p>
            <a:pPr marL="173736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Conducted resiliency workshops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and review of PSPS protocols with critical infrastructure partners</a:t>
            </a:r>
          </a:p>
          <a:p>
            <a:pPr marL="173355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Information sharing with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telecommunication partners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to identify most impacted areas and generation needs</a:t>
            </a:r>
          </a:p>
          <a:p>
            <a:pPr marL="173355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Coordinated with State, County and Hospital Association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on the identification and mitigation plans of COVID-19 facilities in high fire risk areas</a:t>
            </a:r>
          </a:p>
          <a:p>
            <a:pPr marL="59055" marR="0" lvl="2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173355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173355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173355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173736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5" name="Speech Bubble: Rectangle 14">
            <a:extLst>
              <a:ext uri="{FF2B5EF4-FFF2-40B4-BE49-F238E27FC236}">
                <a16:creationId xmlns:a16="http://schemas.microsoft.com/office/drawing/2014/main" id="{952124FA-036E-49E3-A88B-4F9ADC7233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555758" y="3491498"/>
            <a:ext cx="5019304" cy="489583"/>
          </a:xfrm>
          <a:prstGeom prst="wedgeRectCallout">
            <a:avLst>
              <a:gd name="adj1" fmla="val -22312"/>
              <a:gd name="adj2" fmla="val 72330"/>
            </a:avLst>
          </a:prstGeom>
          <a:solidFill>
            <a:schemeClr val="accent3">
              <a:alpha val="99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182880"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Critical Infrastructure Customer Support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7" name="Speech Bubble: Rectangle 16">
            <a:extLst>
              <a:ext uri="{FF2B5EF4-FFF2-40B4-BE49-F238E27FC236}">
                <a16:creationId xmlns:a16="http://schemas.microsoft.com/office/drawing/2014/main" id="{C47BD7B3-5F51-4B55-996A-08E321440B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5767945" y="3518931"/>
            <a:ext cx="5853029" cy="461586"/>
          </a:xfrm>
          <a:prstGeom prst="wedgeRectCallout">
            <a:avLst>
              <a:gd name="adj1" fmla="val -22312"/>
              <a:gd name="adj2" fmla="val 72330"/>
            </a:avLst>
          </a:prstGeom>
          <a:solidFill>
            <a:srgbClr val="16A4DE">
              <a:alpha val="99000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182880" rtlCol="0" anchor="ctr"/>
          <a:lstStyle/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CBO Partnerships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4FB08D5-30CF-4528-9068-3C7485C2F1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789372" y="4137392"/>
            <a:ext cx="5764812" cy="1831271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173355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Donated portable batteries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Independent Living Centers to supplement short term battery loan programs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73355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50 CBOs 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contracted for PSPS outreach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173355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1,600 CBOs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SCE's network</a:t>
            </a:r>
          </a:p>
          <a:p>
            <a:pPr marL="173355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CBOs began outreach in November 2020 and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reached over 178K constituents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through digital webinars, outreach events and online communications (social media, e-blast, newsletters, etc.). 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5380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5E9D516-31E9-4391-8B9D-952331DE9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457200"/>
            <a:r>
              <a:rPr lang="en-US" kern="12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PG&amp;E PSPS 2020 Event Overview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5D28E9A-C79F-431A-8284-CEA94B911BBE}"/>
              </a:ext>
            </a:extLst>
          </p:cNvPr>
          <p:cNvGraphicFramePr>
            <a:graphicFrameLocks noGrp="1"/>
          </p:cNvGraphicFramePr>
          <p:nvPr/>
        </p:nvGraphicFramePr>
        <p:xfrm>
          <a:off x="281533" y="1558833"/>
          <a:ext cx="4328154" cy="4195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0240">
                  <a:extLst>
                    <a:ext uri="{9D8B030D-6E8A-4147-A177-3AD203B41FA5}">
                      <a16:colId xmlns:a16="http://schemas.microsoft.com/office/drawing/2014/main" val="166647374"/>
                    </a:ext>
                  </a:extLst>
                </a:gridCol>
                <a:gridCol w="802638">
                  <a:extLst>
                    <a:ext uri="{9D8B030D-6E8A-4147-A177-3AD203B41FA5}">
                      <a16:colId xmlns:a16="http://schemas.microsoft.com/office/drawing/2014/main" val="2117880597"/>
                    </a:ext>
                  </a:extLst>
                </a:gridCol>
                <a:gridCol w="802638">
                  <a:extLst>
                    <a:ext uri="{9D8B030D-6E8A-4147-A177-3AD203B41FA5}">
                      <a16:colId xmlns:a16="http://schemas.microsoft.com/office/drawing/2014/main" val="3764913555"/>
                    </a:ext>
                  </a:extLst>
                </a:gridCol>
                <a:gridCol w="802638">
                  <a:extLst>
                    <a:ext uri="{9D8B030D-6E8A-4147-A177-3AD203B41FA5}">
                      <a16:colId xmlns:a16="http://schemas.microsoft.com/office/drawing/2014/main" val="945783603"/>
                    </a:ext>
                  </a:extLst>
                </a:gridCol>
              </a:tblGrid>
              <a:tr h="419634"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/>
                      <a:endParaRPr lang="en-US" sz="1100" b="1" kern="1200" spc="0" baseline="0" dirty="0">
                        <a:solidFill>
                          <a:srgbClr val="00446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91440" marB="9144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800" b="1" spc="0" baseline="0" dirty="0">
                          <a:solidFill>
                            <a:schemeClr val="bg1"/>
                          </a:solidFill>
                        </a:rPr>
                        <a:t>2018</a:t>
                      </a:r>
                    </a:p>
                  </a:txBody>
                  <a:tcPr marL="0" marR="0" marT="0" marB="0"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800" b="1" spc="0" baseline="0" dirty="0">
                          <a:solidFill>
                            <a:schemeClr val="bg1"/>
                          </a:solidFill>
                        </a:rPr>
                        <a:t>2019</a:t>
                      </a:r>
                    </a:p>
                  </a:txBody>
                  <a:tcPr marL="0" marR="0" marT="0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  <a:endParaRPr lang="en-US" sz="1800" b="1" spc="0" baseline="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4C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4245933"/>
                  </a:ext>
                </a:extLst>
              </a:tr>
              <a:tr h="884739">
                <a:tc>
                  <a:txBody>
                    <a:bodyPr/>
                    <a:lstStyle/>
                    <a:p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NUMBER OF </a:t>
                      </a:r>
                      <a:br>
                        <a:rPr 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PSPS EVENTS</a:t>
                      </a:r>
                    </a:p>
                  </a:txBody>
                  <a:tcPr marL="137160" marR="137160" marT="137160" marB="13716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577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85163"/>
                  </a:ext>
                </a:extLst>
              </a:tr>
              <a:tr h="1114272">
                <a:tc>
                  <a:txBody>
                    <a:bodyPr/>
                    <a:lstStyle/>
                    <a:p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AVERAGE NUMBER OF CUSTOMERS IMPACTED </a:t>
                      </a:r>
                    </a:p>
                  </a:txBody>
                  <a:tcPr marL="137160" marR="137160" marT="137160" marB="13716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577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60,000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226,000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109,000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2304650"/>
                  </a:ext>
                </a:extLst>
              </a:tr>
              <a:tr h="892016">
                <a:tc>
                  <a:txBody>
                    <a:bodyPr/>
                    <a:lstStyle/>
                    <a:p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LARGEST CUSTOMER IMPACT EVENT</a:t>
                      </a:r>
                    </a:p>
                  </a:txBody>
                  <a:tcPr marL="137160" marR="137160" marT="137160" marB="13716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57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rgbClr val="201F1E"/>
                          </a:solidFill>
                          <a:latin typeface="Calibri" panose="020F0502020204030204" pitchFamily="34" charset="0"/>
                        </a:rPr>
                        <a:t>60,000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968,000</a:t>
                      </a:r>
                      <a:endParaRPr lang="en-US" sz="11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345,470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9501779"/>
                  </a:ext>
                </a:extLst>
              </a:tr>
              <a:tr h="884739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AVERAGE </a:t>
                      </a:r>
                      <a:br>
                        <a:rPr 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RESTORATION TIME</a:t>
                      </a:r>
                    </a:p>
                  </a:txBody>
                  <a:tcPr marL="137160" marR="137160" marT="137160" marB="13716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577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15 HRS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17 HRS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 HRS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1343625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49910CA-44B8-4715-85D1-26EF17B332B7}"/>
              </a:ext>
            </a:extLst>
          </p:cNvPr>
          <p:cNvGraphicFramePr>
            <a:graphicFrameLocks noGrp="1"/>
          </p:cNvGraphicFramePr>
          <p:nvPr/>
        </p:nvGraphicFramePr>
        <p:xfrm>
          <a:off x="4812086" y="1256297"/>
          <a:ext cx="6940296" cy="4559805"/>
        </p:xfrm>
        <a:graphic>
          <a:graphicData uri="http://schemas.openxmlformats.org/drawingml/2006/table">
            <a:tbl>
              <a:tblPr firstRow="1" bandRow="1"/>
              <a:tblGrid>
                <a:gridCol w="539496">
                  <a:extLst>
                    <a:ext uri="{9D8B030D-6E8A-4147-A177-3AD203B41FA5}">
                      <a16:colId xmlns:a16="http://schemas.microsoft.com/office/drawing/2014/main" val="1135949066"/>
                    </a:ext>
                  </a:extLst>
                </a:gridCol>
                <a:gridCol w="1920240">
                  <a:extLst>
                    <a:ext uri="{9D8B030D-6E8A-4147-A177-3AD203B41FA5}">
                      <a16:colId xmlns:a16="http://schemas.microsoft.com/office/drawing/2014/main" val="3900331480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371053500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4114021663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1323438811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2074155030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998852453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1790857434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1048877466"/>
                    </a:ext>
                  </a:extLst>
                </a:gridCol>
              </a:tblGrid>
              <a:tr h="284315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2020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4C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endParaRPr lang="en-US" sz="14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4D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100584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4D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endParaRPr lang="en-US" sz="14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4D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100584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4D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100584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4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584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2021</a:t>
                      </a:r>
                    </a:p>
                  </a:txBody>
                  <a:tcPr marL="0" marR="0" marT="0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762696"/>
                  </a:ext>
                </a:extLst>
              </a:tr>
              <a:tr h="467354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EVENT DETAILS</a:t>
                      </a:r>
                    </a:p>
                  </a:txBody>
                  <a:tcPr marL="80682" marR="80682" marT="24205" marB="24205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 hMerge="1">
                  <a:txBody>
                    <a:bodyPr/>
                    <a:lstStyle>
                      <a:lvl1pPr marL="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chemeClr val="bg1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80682" marR="80682" marT="24205" marB="24205" anchor="ctr">
                    <a:lnL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571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B345E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SEPT </a:t>
                      </a:r>
                      <a:b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</a:br>
                      <a: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7 – 10</a:t>
                      </a:r>
                    </a:p>
                  </a:txBody>
                  <a:tcPr marL="0" marR="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SEPT </a:t>
                      </a:r>
                      <a:b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</a:br>
                      <a: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27 – 29</a:t>
                      </a:r>
                    </a:p>
                  </a:txBody>
                  <a:tcPr marL="0" marR="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100584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OCT </a:t>
                      </a:r>
                      <a:b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</a:br>
                      <a: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14 – 17</a:t>
                      </a:r>
                    </a:p>
                  </a:txBody>
                  <a:tcPr marL="0" marR="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1005840" rtl="0" eaLnBrk="1" latinLnBrk="0" hangingPunct="1">
                        <a:lnSpc>
                          <a:spcPts val="1500"/>
                        </a:lnSpc>
                      </a:pPr>
                      <a: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OCT </a:t>
                      </a:r>
                      <a:b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</a:br>
                      <a: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21 – 23</a:t>
                      </a:r>
                    </a:p>
                  </a:txBody>
                  <a:tcPr marL="0" marR="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584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OCT </a:t>
                      </a:r>
                      <a:b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</a:br>
                      <a: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25 – 28</a:t>
                      </a:r>
                    </a:p>
                  </a:txBody>
                  <a:tcPr marL="0" marR="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584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DEC</a:t>
                      </a:r>
                      <a:b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</a:br>
                      <a: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 – 3</a:t>
                      </a:r>
                    </a:p>
                  </a:txBody>
                  <a:tcPr marL="0" marR="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584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JAN</a:t>
                      </a:r>
                      <a:b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</a:br>
                      <a: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19 – 21</a:t>
                      </a:r>
                    </a:p>
                  </a:txBody>
                  <a:tcPr marL="0" marR="0" marB="24205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9567068"/>
                  </a:ext>
                </a:extLst>
              </a:tr>
              <a:tr h="535181">
                <a:tc>
                  <a:txBody>
                    <a:bodyPr/>
                    <a:lstStyle/>
                    <a:p>
                      <a:pPr marL="502920" lvl="1" indent="0" algn="l">
                        <a:spcAft>
                          <a:spcPts val="600"/>
                        </a:spcAft>
                        <a:buFont typeface="Arial" panose="020B0604020202020204" pitchFamily="34" charset="0"/>
                        <a:buNone/>
                      </a:pPr>
                      <a:endParaRPr lang="en-US" sz="1400" b="1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R="27432" marT="24205" marB="24205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6A4DE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501650" lvl="1" indent="-501650" algn="l">
                        <a:spcAft>
                          <a:spcPts val="6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CUSTOMERS IMPACTED </a:t>
                      </a:r>
                    </a:p>
                  </a:txBody>
                  <a:tcPr marL="4572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171,947</a:t>
                      </a:r>
                      <a:endParaRPr lang="en-US" sz="1200" b="0" kern="1200" baseline="300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Calibri" panose="020F0502020204030204" pitchFamily="34" charset="0"/>
                        </a:rPr>
                        <a:t>64,297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40,574</a:t>
                      </a:r>
                      <a:endParaRPr lang="en-US" sz="1200" b="1" kern="1200" dirty="0">
                        <a:solidFill>
                          <a:schemeClr val="tx1"/>
                        </a:solidFill>
                        <a:latin typeface="Calibri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Calibri" panose="020F0502020204030204" pitchFamily="34" charset="0"/>
                        </a:rPr>
                        <a:t>30,154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Calibri" panose="020F0502020204030204" pitchFamily="34" charset="0"/>
                        </a:rPr>
                        <a:t>345,470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Calibri" panose="020F0502020204030204" pitchFamily="34" charset="0"/>
                        </a:rPr>
                        <a:t>617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Calibri" panose="020F0502020204030204" pitchFamily="34" charset="0"/>
                        </a:rPr>
                        <a:t>5,099</a:t>
                      </a:r>
                    </a:p>
                  </a:txBody>
                  <a:tcPr marL="0" marR="0" marT="24205" marB="24205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4245933"/>
                  </a:ext>
                </a:extLst>
              </a:tr>
              <a:tr h="535181">
                <a:tc>
                  <a:txBody>
                    <a:bodyPr/>
                    <a:lstStyle/>
                    <a:p>
                      <a:pPr marL="50292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400" b="1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R="27432" marT="24205" marB="24205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6A4DE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501650" marR="0" lvl="1" indent="-5016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COUNTIES IN SCOPE </a:t>
                      </a:r>
                    </a:p>
                  </a:txBody>
                  <a:tcPr marL="4572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22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15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19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35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66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marL="0" marR="0" marT="24205" marB="24205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048144"/>
                  </a:ext>
                </a:extLst>
              </a:tr>
              <a:tr h="535181">
                <a:tc>
                  <a:txBody>
                    <a:bodyPr/>
                    <a:lstStyle/>
                    <a:p>
                      <a:pPr marL="50292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400" b="1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182880" marR="27432" marT="24205" marB="24205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6A4DE"/>
                    </a:solidFill>
                  </a:tcPr>
                </a:tc>
                <a:tc>
                  <a:txBody>
                    <a:bodyPr/>
                    <a:lstStyle/>
                    <a:p>
                      <a:pPr marL="501650" marR="0" lvl="1" indent="-5016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TRIBES IN SCOPE </a:t>
                      </a:r>
                    </a:p>
                  </a:txBody>
                  <a:tcPr marL="4572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14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24205" marB="24205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4158796"/>
                  </a:ext>
                </a:extLst>
              </a:tr>
              <a:tr h="535181">
                <a:tc>
                  <a:txBody>
                    <a:bodyPr/>
                    <a:lstStyle/>
                    <a:p>
                      <a:pPr marL="50292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400" b="1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R="27432" marT="24205" marB="24205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6A4DE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COMMUNITY RESOURCE CENTERS OPEN</a:t>
                      </a:r>
                    </a:p>
                  </a:txBody>
                  <a:tcPr marL="4572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50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29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40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19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106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7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cs typeface="Calibri" panose="020F0502020204030204" pitchFamily="34" charset="0"/>
                        </a:rPr>
                        <a:t>†</a:t>
                      </a:r>
                      <a:endParaRPr lang="en-US" sz="900" b="1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24205" marB="24205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0906483"/>
                  </a:ext>
                </a:extLst>
              </a:tr>
              <a:tr h="535181">
                <a:tc>
                  <a:txBody>
                    <a:bodyPr/>
                    <a:lstStyle/>
                    <a:p>
                      <a:pPr marL="50292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400" b="1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R="27432" marT="24205" marB="24205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6A4DE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501650" marR="0" lvl="1" indent="-5016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PEAK WIND GUSTS</a:t>
                      </a:r>
                    </a:p>
                  </a:txBody>
                  <a:tcPr marL="4572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66 </a:t>
                      </a:r>
                      <a:b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</a:br>
                      <a:r>
                        <a:rPr lang="en-US" sz="1200" b="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MPH</a:t>
                      </a:r>
                    </a:p>
                  </a:txBody>
                  <a:tcPr marL="0" marR="0" marT="9144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72 </a:t>
                      </a:r>
                      <a:b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</a:br>
                      <a:r>
                        <a:rPr lang="en-US" sz="1200" b="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MPH</a:t>
                      </a:r>
                    </a:p>
                  </a:txBody>
                  <a:tcPr marL="0" marR="0" marT="9144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73 </a:t>
                      </a:r>
                      <a:b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</a:br>
                      <a:r>
                        <a:rPr lang="en-US" sz="1200" b="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MPH</a:t>
                      </a:r>
                    </a:p>
                  </a:txBody>
                  <a:tcPr marL="0" marR="0" marT="9144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56 </a:t>
                      </a:r>
                      <a:b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</a:br>
                      <a:r>
                        <a:rPr lang="en-US" sz="1200" b="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MPH</a:t>
                      </a:r>
                    </a:p>
                  </a:txBody>
                  <a:tcPr marL="0" marR="0" marT="9144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89 </a:t>
                      </a:r>
                      <a:b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</a:br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MPH</a:t>
                      </a:r>
                    </a:p>
                  </a:txBody>
                  <a:tcPr marL="0" marR="0" marT="9144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72 </a:t>
                      </a:r>
                      <a:b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</a:br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MPH</a:t>
                      </a:r>
                    </a:p>
                  </a:txBody>
                  <a:tcPr marL="0" marR="0" marT="91440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83</a:t>
                      </a:r>
                      <a:b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</a:br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MPH</a:t>
                      </a:r>
                    </a:p>
                  </a:txBody>
                  <a:tcPr marL="0" marR="0" marT="91440" marB="24205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777747"/>
                  </a:ext>
                </a:extLst>
              </a:tr>
              <a:tr h="535181">
                <a:tc>
                  <a:txBody>
                    <a:bodyPr/>
                    <a:lstStyle/>
                    <a:p>
                      <a:pPr marL="50292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400" b="1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R="27432" marT="24205" marB="24205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6A4DE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501650" marR="0" lvl="1" indent="-5016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DAMAGE/HAZARDS</a:t>
                      </a:r>
                    </a:p>
                  </a:txBody>
                  <a:tcPr marL="4572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cs typeface="Calibri" panose="020F0502020204030204" pitchFamily="34" charset="0"/>
                        </a:rPr>
                        <a:t>83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>
                      <a:lvl1pPr marL="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029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058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5087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01168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51460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01752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52044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023360" algn="l" defTabSz="1005840" rtl="0" eaLnBrk="1" latinLnBrk="0" hangingPunct="1">
                        <a:defRPr sz="198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cs typeface="Calibri" panose="020F0502020204030204" pitchFamily="34" charset="0"/>
                        </a:rPr>
                        <a:t>11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cs typeface="Calibri" panose="020F0502020204030204" pitchFamily="34" charset="0"/>
                        </a:rPr>
                        <a:t>28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126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F7F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423</a:t>
                      </a:r>
                    </a:p>
                  </a:txBody>
                  <a:tcPr marL="0" marR="0" marT="24205" marB="24205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3458034"/>
                  </a:ext>
                </a:extLst>
              </a:tr>
              <a:tr h="535181">
                <a:tc>
                  <a:txBody>
                    <a:bodyPr/>
                    <a:lstStyle/>
                    <a:p>
                      <a:pPr marL="50292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400" b="1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R="27432" marT="24205" marB="24205"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6A4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CUSTOMER IMPACT REDUCTION VS. 2019 SCOPE</a:t>
                      </a:r>
                    </a:p>
                  </a:txBody>
                  <a:tcPr marL="45720" marR="0" marT="24205" marB="2420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55%</a:t>
                      </a:r>
                    </a:p>
                  </a:txBody>
                  <a:tcPr marL="45720" marR="4572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61%</a:t>
                      </a:r>
                    </a:p>
                  </a:txBody>
                  <a:tcPr marL="45720" marR="4572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80%</a:t>
                      </a:r>
                    </a:p>
                  </a:txBody>
                  <a:tcPr marL="45720" marR="4572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47%</a:t>
                      </a:r>
                    </a:p>
                  </a:txBody>
                  <a:tcPr marL="45720" marR="4572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47%</a:t>
                      </a:r>
                    </a:p>
                  </a:txBody>
                  <a:tcPr marL="45720" marR="4572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19%</a:t>
                      </a:r>
                    </a:p>
                  </a:txBody>
                  <a:tcPr marL="45720" marR="4572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N/A</a:t>
                      </a:r>
                    </a:p>
                  </a:txBody>
                  <a:tcPr marL="45720" marR="4572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EBEB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5040018"/>
                  </a:ext>
                </a:extLst>
              </a:tr>
            </a:tbl>
          </a:graphicData>
        </a:graphic>
      </p:graphicFrame>
      <p:sp>
        <p:nvSpPr>
          <p:cNvPr id="34" name="Rectangle 33">
            <a:extLst>
              <a:ext uri="{FF2B5EF4-FFF2-40B4-BE49-F238E27FC236}">
                <a16:creationId xmlns:a16="http://schemas.microsoft.com/office/drawing/2014/main" id="{F62E37E4-2975-45AC-AA98-DF708339EB81}"/>
              </a:ext>
            </a:extLst>
          </p:cNvPr>
          <p:cNvSpPr/>
          <p:nvPr/>
        </p:nvSpPr>
        <p:spPr>
          <a:xfrm>
            <a:off x="164954" y="5785025"/>
            <a:ext cx="4682413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Data included in this slide is as of  02/08/21 and subject to change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2DF7300-DE82-489A-BED9-D30C62644F1F}"/>
              </a:ext>
            </a:extLst>
          </p:cNvPr>
          <p:cNvSpPr txBox="1"/>
          <p:nvPr/>
        </p:nvSpPr>
        <p:spPr>
          <a:xfrm>
            <a:off x="8582784" y="5767946"/>
            <a:ext cx="331263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Calibri" panose="020F0502020204030204" pitchFamily="34" charset="0"/>
              </a:rPr>
              <a:t>†Does not include resource centers activated for wind event</a:t>
            </a:r>
          </a:p>
        </p:txBody>
      </p:sp>
      <p:sp>
        <p:nvSpPr>
          <p:cNvPr id="6" name="Graphic 6">
            <a:extLst>
              <a:ext uri="{FF2B5EF4-FFF2-40B4-BE49-F238E27FC236}">
                <a16:creationId xmlns:a16="http://schemas.microsoft.com/office/drawing/2014/main" id="{0F62F534-829B-4757-8DB4-BB292E048C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88914" y="2591106"/>
            <a:ext cx="365282" cy="405719"/>
          </a:xfrm>
          <a:custGeom>
            <a:avLst/>
            <a:gdLst>
              <a:gd name="connsiteX0" fmla="*/ 502881 w 505103"/>
              <a:gd name="connsiteY0" fmla="*/ 463452 h 561013"/>
              <a:gd name="connsiteX1" fmla="*/ 504108 w 505103"/>
              <a:gd name="connsiteY1" fmla="*/ 448166 h 561013"/>
              <a:gd name="connsiteX2" fmla="*/ 463063 w 505103"/>
              <a:gd name="connsiteY2" fmla="*/ 397175 h 561013"/>
              <a:gd name="connsiteX3" fmla="*/ 232108 w 505103"/>
              <a:gd name="connsiteY3" fmla="*/ 196355 h 561013"/>
              <a:gd name="connsiteX4" fmla="*/ 217262 w 505103"/>
              <a:gd name="connsiteY4" fmla="*/ 163138 h 561013"/>
              <a:gd name="connsiteX5" fmla="*/ 222254 w 505103"/>
              <a:gd name="connsiteY5" fmla="*/ 25762 h 561013"/>
              <a:gd name="connsiteX6" fmla="*/ 222277 w 505103"/>
              <a:gd name="connsiteY6" fmla="*/ 8754 h 561013"/>
              <a:gd name="connsiteX7" fmla="*/ 153782 w 505103"/>
              <a:gd name="connsiteY7" fmla="*/ 5677 h 561013"/>
              <a:gd name="connsiteX8" fmla="*/ 61966 w 505103"/>
              <a:gd name="connsiteY8" fmla="*/ 0 h 561013"/>
              <a:gd name="connsiteX9" fmla="*/ 14217 w 505103"/>
              <a:gd name="connsiteY9" fmla="*/ 0 h 561013"/>
              <a:gd name="connsiteX10" fmla="*/ 1094 w 505103"/>
              <a:gd name="connsiteY10" fmla="*/ 83685 h 561013"/>
              <a:gd name="connsiteX11" fmla="*/ 5756 w 505103"/>
              <a:gd name="connsiteY11" fmla="*/ 104826 h 561013"/>
              <a:gd name="connsiteX12" fmla="*/ 26668 w 505103"/>
              <a:gd name="connsiteY12" fmla="*/ 160150 h 561013"/>
              <a:gd name="connsiteX13" fmla="*/ 43745 w 505103"/>
              <a:gd name="connsiteY13" fmla="*/ 202031 h 561013"/>
              <a:gd name="connsiteX14" fmla="*/ 62615 w 505103"/>
              <a:gd name="connsiteY14" fmla="*/ 227582 h 561013"/>
              <a:gd name="connsiteX15" fmla="*/ 82878 w 505103"/>
              <a:gd name="connsiteY15" fmla="*/ 253645 h 561013"/>
              <a:gd name="connsiteX16" fmla="*/ 93063 w 505103"/>
              <a:gd name="connsiteY16" fmla="*/ 232404 h 561013"/>
              <a:gd name="connsiteX17" fmla="*/ 102351 w 505103"/>
              <a:gd name="connsiteY17" fmla="*/ 269631 h 561013"/>
              <a:gd name="connsiteX18" fmla="*/ 84731 w 505103"/>
              <a:gd name="connsiteY18" fmla="*/ 257766 h 561013"/>
              <a:gd name="connsiteX19" fmla="*/ 105797 w 505103"/>
              <a:gd name="connsiteY19" fmla="*/ 297359 h 561013"/>
              <a:gd name="connsiteX20" fmla="*/ 112075 w 505103"/>
              <a:gd name="connsiteY20" fmla="*/ 320988 h 561013"/>
              <a:gd name="connsiteX21" fmla="*/ 111556 w 505103"/>
              <a:gd name="connsiteY21" fmla="*/ 335530 h 561013"/>
              <a:gd name="connsiteX22" fmla="*/ 147657 w 505103"/>
              <a:gd name="connsiteY22" fmla="*/ 380067 h 561013"/>
              <a:gd name="connsiteX23" fmla="*/ 171507 w 505103"/>
              <a:gd name="connsiteY23" fmla="*/ 424293 h 561013"/>
              <a:gd name="connsiteX24" fmla="*/ 202758 w 505103"/>
              <a:gd name="connsiteY24" fmla="*/ 451066 h 561013"/>
              <a:gd name="connsiteX25" fmla="*/ 243390 w 505103"/>
              <a:gd name="connsiteY25" fmla="*/ 466430 h 561013"/>
              <a:gd name="connsiteX26" fmla="*/ 254059 w 505103"/>
              <a:gd name="connsiteY26" fmla="*/ 470840 h 561013"/>
              <a:gd name="connsiteX27" fmla="*/ 316512 w 505103"/>
              <a:gd name="connsiteY27" fmla="*/ 501890 h 561013"/>
              <a:gd name="connsiteX28" fmla="*/ 325564 w 505103"/>
              <a:gd name="connsiteY28" fmla="*/ 511022 h 561013"/>
              <a:gd name="connsiteX29" fmla="*/ 351421 w 505103"/>
              <a:gd name="connsiteY29" fmla="*/ 561802 h 561013"/>
              <a:gd name="connsiteX30" fmla="*/ 369324 w 505103"/>
              <a:gd name="connsiteY30" fmla="*/ 561802 h 561013"/>
              <a:gd name="connsiteX31" fmla="*/ 382128 w 505103"/>
              <a:gd name="connsiteY31" fmla="*/ 558947 h 561013"/>
              <a:gd name="connsiteX32" fmla="*/ 484105 w 505103"/>
              <a:gd name="connsiteY32" fmla="*/ 547771 h 561013"/>
              <a:gd name="connsiteX33" fmla="*/ 494042 w 505103"/>
              <a:gd name="connsiteY33" fmla="*/ 531118 h 561013"/>
              <a:gd name="connsiteX34" fmla="*/ 488814 w 505103"/>
              <a:gd name="connsiteY34" fmla="*/ 508567 h 561013"/>
              <a:gd name="connsiteX35" fmla="*/ 502881 w 505103"/>
              <a:gd name="connsiteY35" fmla="*/ 463452 h 561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05103" h="561013">
                <a:moveTo>
                  <a:pt x="502881" y="463452"/>
                </a:moveTo>
                <a:cubicBezTo>
                  <a:pt x="504356" y="458509"/>
                  <a:pt x="506516" y="451488"/>
                  <a:pt x="504108" y="448166"/>
                </a:cubicBezTo>
                <a:cubicBezTo>
                  <a:pt x="491304" y="430558"/>
                  <a:pt x="479337" y="411639"/>
                  <a:pt x="463063" y="397175"/>
                </a:cubicBezTo>
                <a:cubicBezTo>
                  <a:pt x="386849" y="329465"/>
                  <a:pt x="309443" y="262943"/>
                  <a:pt x="232108" y="196355"/>
                </a:cubicBezTo>
                <a:cubicBezTo>
                  <a:pt x="221262" y="187023"/>
                  <a:pt x="216636" y="176891"/>
                  <a:pt x="217262" y="163138"/>
                </a:cubicBezTo>
                <a:cubicBezTo>
                  <a:pt x="219362" y="117368"/>
                  <a:pt x="220684" y="71554"/>
                  <a:pt x="222254" y="25762"/>
                </a:cubicBezTo>
                <a:cubicBezTo>
                  <a:pt x="222443" y="20341"/>
                  <a:pt x="222277" y="14909"/>
                  <a:pt x="222277" y="8754"/>
                </a:cubicBezTo>
                <a:cubicBezTo>
                  <a:pt x="198309" y="7699"/>
                  <a:pt x="176027" y="6910"/>
                  <a:pt x="153782" y="5677"/>
                </a:cubicBezTo>
                <a:cubicBezTo>
                  <a:pt x="123169" y="3966"/>
                  <a:pt x="92567" y="1911"/>
                  <a:pt x="61966" y="0"/>
                </a:cubicBezTo>
                <a:cubicBezTo>
                  <a:pt x="46046" y="0"/>
                  <a:pt x="30138" y="0"/>
                  <a:pt x="14217" y="0"/>
                </a:cubicBezTo>
                <a:cubicBezTo>
                  <a:pt x="21664" y="29550"/>
                  <a:pt x="16412" y="56979"/>
                  <a:pt x="1094" y="83685"/>
                </a:cubicBezTo>
                <a:cubicBezTo>
                  <a:pt x="-1762" y="88673"/>
                  <a:pt x="1389" y="99594"/>
                  <a:pt x="5756" y="104826"/>
                </a:cubicBezTo>
                <a:cubicBezTo>
                  <a:pt x="19528" y="121334"/>
                  <a:pt x="27706" y="138698"/>
                  <a:pt x="26668" y="160150"/>
                </a:cubicBezTo>
                <a:cubicBezTo>
                  <a:pt x="25901" y="175991"/>
                  <a:pt x="31271" y="190089"/>
                  <a:pt x="43745" y="202031"/>
                </a:cubicBezTo>
                <a:cubicBezTo>
                  <a:pt x="51357" y="209319"/>
                  <a:pt x="56266" y="219084"/>
                  <a:pt x="62615" y="227582"/>
                </a:cubicBezTo>
                <a:cubicBezTo>
                  <a:pt x="68540" y="235514"/>
                  <a:pt x="74759" y="243235"/>
                  <a:pt x="82878" y="253645"/>
                </a:cubicBezTo>
                <a:cubicBezTo>
                  <a:pt x="87788" y="243402"/>
                  <a:pt x="90490" y="237770"/>
                  <a:pt x="93063" y="232404"/>
                </a:cubicBezTo>
                <a:cubicBezTo>
                  <a:pt x="96190" y="244946"/>
                  <a:pt x="99188" y="256944"/>
                  <a:pt x="102351" y="269631"/>
                </a:cubicBezTo>
                <a:cubicBezTo>
                  <a:pt x="96179" y="265476"/>
                  <a:pt x="90715" y="261799"/>
                  <a:pt x="84731" y="257766"/>
                </a:cubicBezTo>
                <a:cubicBezTo>
                  <a:pt x="81061" y="277540"/>
                  <a:pt x="87658" y="289305"/>
                  <a:pt x="105797" y="297359"/>
                </a:cubicBezTo>
                <a:cubicBezTo>
                  <a:pt x="122000" y="304558"/>
                  <a:pt x="122189" y="306969"/>
                  <a:pt x="112075" y="320988"/>
                </a:cubicBezTo>
                <a:cubicBezTo>
                  <a:pt x="109550" y="324499"/>
                  <a:pt x="109113" y="332264"/>
                  <a:pt x="111556" y="335530"/>
                </a:cubicBezTo>
                <a:cubicBezTo>
                  <a:pt x="122956" y="350794"/>
                  <a:pt x="136799" y="364492"/>
                  <a:pt x="147657" y="380067"/>
                </a:cubicBezTo>
                <a:cubicBezTo>
                  <a:pt x="157263" y="393853"/>
                  <a:pt x="166787" y="408651"/>
                  <a:pt x="171507" y="424293"/>
                </a:cubicBezTo>
                <a:cubicBezTo>
                  <a:pt x="178329" y="446911"/>
                  <a:pt x="178128" y="449655"/>
                  <a:pt x="202758" y="451066"/>
                </a:cubicBezTo>
                <a:cubicBezTo>
                  <a:pt x="218513" y="451965"/>
                  <a:pt x="233465" y="452099"/>
                  <a:pt x="243390" y="466430"/>
                </a:cubicBezTo>
                <a:cubicBezTo>
                  <a:pt x="245160" y="468985"/>
                  <a:pt x="250577" y="469129"/>
                  <a:pt x="254059" y="470840"/>
                </a:cubicBezTo>
                <a:cubicBezTo>
                  <a:pt x="274947" y="481060"/>
                  <a:pt x="295871" y="491236"/>
                  <a:pt x="316512" y="501890"/>
                </a:cubicBezTo>
                <a:cubicBezTo>
                  <a:pt x="320230" y="503812"/>
                  <a:pt x="323652" y="507422"/>
                  <a:pt x="325564" y="511022"/>
                </a:cubicBezTo>
                <a:cubicBezTo>
                  <a:pt x="334498" y="527797"/>
                  <a:pt x="342853" y="544849"/>
                  <a:pt x="351421" y="561802"/>
                </a:cubicBezTo>
                <a:cubicBezTo>
                  <a:pt x="357392" y="561802"/>
                  <a:pt x="363352" y="561802"/>
                  <a:pt x="369324" y="561802"/>
                </a:cubicBezTo>
                <a:cubicBezTo>
                  <a:pt x="373584" y="560824"/>
                  <a:pt x="377797" y="559436"/>
                  <a:pt x="382128" y="558947"/>
                </a:cubicBezTo>
                <a:cubicBezTo>
                  <a:pt x="416105" y="555103"/>
                  <a:pt x="450093" y="551304"/>
                  <a:pt x="484105" y="547771"/>
                </a:cubicBezTo>
                <a:cubicBezTo>
                  <a:pt x="496225" y="546516"/>
                  <a:pt x="499518" y="542183"/>
                  <a:pt x="494042" y="531118"/>
                </a:cubicBezTo>
                <a:cubicBezTo>
                  <a:pt x="490619" y="524220"/>
                  <a:pt x="487374" y="515565"/>
                  <a:pt x="488814" y="508567"/>
                </a:cubicBezTo>
                <a:cubicBezTo>
                  <a:pt x="491941" y="493258"/>
                  <a:pt x="498373" y="478561"/>
                  <a:pt x="502881" y="463452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40343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1588" b="0" i="0" u="none" strike="noStrike" kern="0" cap="none" spc="0" normalizeH="0" baseline="0" noProof="0" dirty="0">
              <a:ln>
                <a:noFill/>
              </a:ln>
              <a:solidFill>
                <a:srgbClr val="0082AA"/>
              </a:solidFill>
              <a:effectLst/>
              <a:uLnTx/>
              <a:uFillTx/>
              <a:latin typeface="Arial" panose="020B0604020202020204"/>
              <a:ea typeface="+mn-ea"/>
              <a:cs typeface="Arial"/>
              <a:sym typeface="Arial"/>
            </a:endParaRPr>
          </a:p>
        </p:txBody>
      </p:sp>
      <p:grpSp>
        <p:nvGrpSpPr>
          <p:cNvPr id="7" name="Graphic 7">
            <a:extLst>
              <a:ext uri="{FF2B5EF4-FFF2-40B4-BE49-F238E27FC236}">
                <a16:creationId xmlns:a16="http://schemas.microsoft.com/office/drawing/2014/main" id="{9F1655D7-70BA-41B8-808C-EE996A0212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4880101" y="3663312"/>
            <a:ext cx="375311" cy="374733"/>
            <a:chOff x="460899" y="3395101"/>
            <a:chExt cx="577061" cy="576170"/>
          </a:xfrm>
          <a:solidFill>
            <a:schemeClr val="bg1"/>
          </a:solidFill>
        </p:grpSpPr>
        <p:sp>
          <p:nvSpPr>
            <p:cNvPr id="8" name="Freeform: Shape 57">
              <a:extLst>
                <a:ext uri="{FF2B5EF4-FFF2-40B4-BE49-F238E27FC236}">
                  <a16:creationId xmlns:a16="http://schemas.microsoft.com/office/drawing/2014/main" id="{EC9850AE-2CB2-4B43-B8B8-7B483B4B20B8}"/>
                </a:ext>
              </a:extLst>
            </p:cNvPr>
            <p:cNvSpPr/>
            <p:nvPr/>
          </p:nvSpPr>
          <p:spPr>
            <a:xfrm>
              <a:off x="460899" y="3618258"/>
              <a:ext cx="576241" cy="352238"/>
            </a:xfrm>
            <a:custGeom>
              <a:avLst/>
              <a:gdLst>
                <a:gd name="connsiteX0" fmla="*/ 297531 w 576241"/>
                <a:gd name="connsiteY0" fmla="*/ 0 h 352238"/>
                <a:gd name="connsiteX1" fmla="*/ 279293 w 576241"/>
                <a:gd name="connsiteY1" fmla="*/ 0 h 352238"/>
                <a:gd name="connsiteX2" fmla="*/ 6426 w 576241"/>
                <a:gd name="connsiteY2" fmla="*/ 0 h 352238"/>
                <a:gd name="connsiteX3" fmla="*/ 0 w 576241"/>
                <a:gd name="connsiteY3" fmla="*/ 13412 h 352238"/>
                <a:gd name="connsiteX4" fmla="*/ 0 w 576241"/>
                <a:gd name="connsiteY4" fmla="*/ 339262 h 352238"/>
                <a:gd name="connsiteX5" fmla="*/ 6426 w 576241"/>
                <a:gd name="connsiteY5" fmla="*/ 352674 h 352238"/>
                <a:gd name="connsiteX6" fmla="*/ 16205 w 576241"/>
                <a:gd name="connsiteY6" fmla="*/ 352674 h 352238"/>
                <a:gd name="connsiteX7" fmla="*/ 22632 w 576241"/>
                <a:gd name="connsiteY7" fmla="*/ 339262 h 352238"/>
                <a:gd name="connsiteX8" fmla="*/ 22632 w 576241"/>
                <a:gd name="connsiteY8" fmla="*/ 139564 h 352238"/>
                <a:gd name="connsiteX9" fmla="*/ 27509 w 576241"/>
                <a:gd name="connsiteY9" fmla="*/ 126552 h 352238"/>
                <a:gd name="connsiteX10" fmla="*/ 288416 w 576241"/>
                <a:gd name="connsiteY10" fmla="*/ 47389 h 352238"/>
                <a:gd name="connsiteX11" fmla="*/ 549323 w 576241"/>
                <a:gd name="connsiteY11" fmla="*/ 126552 h 352238"/>
                <a:gd name="connsiteX12" fmla="*/ 554200 w 576241"/>
                <a:gd name="connsiteY12" fmla="*/ 139564 h 352238"/>
                <a:gd name="connsiteX13" fmla="*/ 554200 w 576241"/>
                <a:gd name="connsiteY13" fmla="*/ 339262 h 352238"/>
                <a:gd name="connsiteX14" fmla="*/ 560626 w 576241"/>
                <a:gd name="connsiteY14" fmla="*/ 352674 h 352238"/>
                <a:gd name="connsiteX15" fmla="*/ 570405 w 576241"/>
                <a:gd name="connsiteY15" fmla="*/ 352674 h 352238"/>
                <a:gd name="connsiteX16" fmla="*/ 576831 w 576241"/>
                <a:gd name="connsiteY16" fmla="*/ 339262 h 352238"/>
                <a:gd name="connsiteX17" fmla="*/ 576831 w 576241"/>
                <a:gd name="connsiteY17" fmla="*/ 13412 h 352238"/>
                <a:gd name="connsiteX18" fmla="*/ 570405 w 576241"/>
                <a:gd name="connsiteY18" fmla="*/ 0 h 352238"/>
                <a:gd name="connsiteX19" fmla="*/ 297531 w 576241"/>
                <a:gd name="connsiteY19" fmla="*/ 0 h 352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576241" h="352238">
                  <a:moveTo>
                    <a:pt x="297531" y="0"/>
                  </a:moveTo>
                  <a:lnTo>
                    <a:pt x="279293" y="0"/>
                  </a:lnTo>
                  <a:lnTo>
                    <a:pt x="6426" y="0"/>
                  </a:lnTo>
                  <a:cubicBezTo>
                    <a:pt x="2877" y="0"/>
                    <a:pt x="0" y="6004"/>
                    <a:pt x="0" y="13412"/>
                  </a:cubicBezTo>
                  <a:lnTo>
                    <a:pt x="0" y="339262"/>
                  </a:lnTo>
                  <a:cubicBezTo>
                    <a:pt x="0" y="346670"/>
                    <a:pt x="2877" y="352674"/>
                    <a:pt x="6426" y="352674"/>
                  </a:cubicBezTo>
                  <a:lnTo>
                    <a:pt x="16205" y="352674"/>
                  </a:lnTo>
                  <a:cubicBezTo>
                    <a:pt x="19755" y="352674"/>
                    <a:pt x="22632" y="346670"/>
                    <a:pt x="22632" y="339262"/>
                  </a:cubicBezTo>
                  <a:lnTo>
                    <a:pt x="22632" y="139564"/>
                  </a:lnTo>
                  <a:cubicBezTo>
                    <a:pt x="22632" y="133403"/>
                    <a:pt x="24640" y="128028"/>
                    <a:pt x="27509" y="126552"/>
                  </a:cubicBezTo>
                  <a:cubicBezTo>
                    <a:pt x="53624" y="113067"/>
                    <a:pt x="179750" y="50790"/>
                    <a:pt x="288416" y="47389"/>
                  </a:cubicBezTo>
                  <a:cubicBezTo>
                    <a:pt x="397082" y="50790"/>
                    <a:pt x="523207" y="113067"/>
                    <a:pt x="549323" y="126552"/>
                  </a:cubicBezTo>
                  <a:cubicBezTo>
                    <a:pt x="552192" y="128028"/>
                    <a:pt x="554200" y="133403"/>
                    <a:pt x="554200" y="139564"/>
                  </a:cubicBezTo>
                  <a:lnTo>
                    <a:pt x="554200" y="339262"/>
                  </a:lnTo>
                  <a:cubicBezTo>
                    <a:pt x="554200" y="346670"/>
                    <a:pt x="557077" y="352674"/>
                    <a:pt x="560626" y="352674"/>
                  </a:cubicBezTo>
                  <a:lnTo>
                    <a:pt x="570405" y="352674"/>
                  </a:lnTo>
                  <a:cubicBezTo>
                    <a:pt x="573954" y="352674"/>
                    <a:pt x="576831" y="346670"/>
                    <a:pt x="576831" y="339262"/>
                  </a:cubicBezTo>
                  <a:lnTo>
                    <a:pt x="576831" y="13412"/>
                  </a:lnTo>
                  <a:cubicBezTo>
                    <a:pt x="576831" y="6004"/>
                    <a:pt x="573954" y="0"/>
                    <a:pt x="570405" y="0"/>
                  </a:cubicBezTo>
                  <a:lnTo>
                    <a:pt x="297531" y="0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  <p:sp>
          <p:nvSpPr>
            <p:cNvPr id="9" name="Freeform: Shape 58">
              <a:extLst>
                <a:ext uri="{FF2B5EF4-FFF2-40B4-BE49-F238E27FC236}">
                  <a16:creationId xmlns:a16="http://schemas.microsoft.com/office/drawing/2014/main" id="{7847369F-3BB0-47CD-A77F-1AE1D5890FC8}"/>
                </a:ext>
              </a:extLst>
            </p:cNvPr>
            <p:cNvSpPr/>
            <p:nvPr/>
          </p:nvSpPr>
          <p:spPr>
            <a:xfrm>
              <a:off x="462309" y="3395101"/>
              <a:ext cx="573782" cy="209406"/>
            </a:xfrm>
            <a:custGeom>
              <a:avLst/>
              <a:gdLst>
                <a:gd name="connsiteX0" fmla="*/ 441362 w 573782"/>
                <a:gd name="connsiteY0" fmla="*/ 130365 h 209406"/>
                <a:gd name="connsiteX1" fmla="*/ 295760 w 573782"/>
                <a:gd name="connsiteY1" fmla="*/ 2142 h 209406"/>
                <a:gd name="connsiteX2" fmla="*/ 290375 w 573782"/>
                <a:gd name="connsiteY2" fmla="*/ 0 h 209406"/>
                <a:gd name="connsiteX3" fmla="*/ 283629 w 573782"/>
                <a:gd name="connsiteY3" fmla="*/ 0 h 209406"/>
                <a:gd name="connsiteX4" fmla="*/ 278244 w 573782"/>
                <a:gd name="connsiteY4" fmla="*/ 2142 h 209406"/>
                <a:gd name="connsiteX5" fmla="*/ 132651 w 573782"/>
                <a:gd name="connsiteY5" fmla="*/ 130365 h 209406"/>
                <a:gd name="connsiteX6" fmla="*/ 3861 w 573782"/>
                <a:gd name="connsiteY6" fmla="*/ 199130 h 209406"/>
                <a:gd name="connsiteX7" fmla="*/ 7000 w 573782"/>
                <a:gd name="connsiteY7" fmla="*/ 210326 h 209406"/>
                <a:gd name="connsiteX8" fmla="*/ 286187 w 573782"/>
                <a:gd name="connsiteY8" fmla="*/ 210326 h 209406"/>
                <a:gd name="connsiteX9" fmla="*/ 287826 w 573782"/>
                <a:gd name="connsiteY9" fmla="*/ 210326 h 209406"/>
                <a:gd name="connsiteX10" fmla="*/ 567012 w 573782"/>
                <a:gd name="connsiteY10" fmla="*/ 210326 h 209406"/>
                <a:gd name="connsiteX11" fmla="*/ 570151 w 573782"/>
                <a:gd name="connsiteY11" fmla="*/ 199130 h 209406"/>
                <a:gd name="connsiteX12" fmla="*/ 441362 w 573782"/>
                <a:gd name="connsiteY12" fmla="*/ 130365 h 209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73782" h="209406">
                  <a:moveTo>
                    <a:pt x="441362" y="130365"/>
                  </a:moveTo>
                  <a:cubicBezTo>
                    <a:pt x="383795" y="90299"/>
                    <a:pt x="319581" y="26509"/>
                    <a:pt x="295760" y="2142"/>
                  </a:cubicBezTo>
                  <a:cubicBezTo>
                    <a:pt x="294433" y="787"/>
                    <a:pt x="292457" y="0"/>
                    <a:pt x="290375" y="0"/>
                  </a:cubicBezTo>
                  <a:lnTo>
                    <a:pt x="283629" y="0"/>
                  </a:lnTo>
                  <a:cubicBezTo>
                    <a:pt x="281547" y="0"/>
                    <a:pt x="279572" y="787"/>
                    <a:pt x="278244" y="2142"/>
                  </a:cubicBezTo>
                  <a:cubicBezTo>
                    <a:pt x="254432" y="26509"/>
                    <a:pt x="190217" y="90299"/>
                    <a:pt x="132651" y="130365"/>
                  </a:cubicBezTo>
                  <a:cubicBezTo>
                    <a:pt x="88609" y="161013"/>
                    <a:pt x="35526" y="185670"/>
                    <a:pt x="3861" y="199130"/>
                  </a:cubicBezTo>
                  <a:cubicBezTo>
                    <a:pt x="-2721" y="201926"/>
                    <a:pt x="-369" y="210326"/>
                    <a:pt x="7000" y="210326"/>
                  </a:cubicBezTo>
                  <a:lnTo>
                    <a:pt x="286187" y="210326"/>
                  </a:lnTo>
                  <a:lnTo>
                    <a:pt x="287826" y="210326"/>
                  </a:lnTo>
                  <a:lnTo>
                    <a:pt x="567012" y="210326"/>
                  </a:lnTo>
                  <a:cubicBezTo>
                    <a:pt x="574381" y="210326"/>
                    <a:pt x="576733" y="201926"/>
                    <a:pt x="570151" y="199130"/>
                  </a:cubicBezTo>
                  <a:cubicBezTo>
                    <a:pt x="538487" y="185670"/>
                    <a:pt x="485396" y="161013"/>
                    <a:pt x="441362" y="130365"/>
                  </a:cubicBezTo>
                  <a:close/>
                </a:path>
              </a:pathLst>
            </a:custGeom>
            <a:grpFill/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</p:grpSp>
      <p:sp>
        <p:nvSpPr>
          <p:cNvPr id="10" name="Graphic 8">
            <a:extLst>
              <a:ext uri="{FF2B5EF4-FFF2-40B4-BE49-F238E27FC236}">
                <a16:creationId xmlns:a16="http://schemas.microsoft.com/office/drawing/2014/main" id="{4F1940E3-901F-410E-9A15-6CF6C09E91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94827" y="4774099"/>
            <a:ext cx="379598" cy="315781"/>
          </a:xfrm>
          <a:custGeom>
            <a:avLst/>
            <a:gdLst>
              <a:gd name="connsiteX0" fmla="*/ 515285 w 516950"/>
              <a:gd name="connsiteY0" fmla="*/ 396233 h 430042"/>
              <a:gd name="connsiteX1" fmla="*/ 280253 w 516950"/>
              <a:gd name="connsiteY1" fmla="*/ 11458 h 430042"/>
              <a:gd name="connsiteX2" fmla="*/ 238776 w 516950"/>
              <a:gd name="connsiteY2" fmla="*/ 11458 h 430042"/>
              <a:gd name="connsiteX3" fmla="*/ 3143 w 516950"/>
              <a:gd name="connsiteY3" fmla="*/ 396233 h 430042"/>
              <a:gd name="connsiteX4" fmla="*/ 24182 w 516950"/>
              <a:gd name="connsiteY4" fmla="*/ 430184 h 430042"/>
              <a:gd name="connsiteX5" fmla="*/ 259214 w 516950"/>
              <a:gd name="connsiteY5" fmla="*/ 430184 h 430042"/>
              <a:gd name="connsiteX6" fmla="*/ 494246 w 516950"/>
              <a:gd name="connsiteY6" fmla="*/ 430184 h 430042"/>
              <a:gd name="connsiteX7" fmla="*/ 515285 w 516950"/>
              <a:gd name="connsiteY7" fmla="*/ 396233 h 430042"/>
              <a:gd name="connsiteX8" fmla="*/ 241181 w 516950"/>
              <a:gd name="connsiteY8" fmla="*/ 101994 h 430042"/>
              <a:gd name="connsiteX9" fmla="*/ 277247 w 516950"/>
              <a:gd name="connsiteY9" fmla="*/ 101994 h 430042"/>
              <a:gd name="connsiteX10" fmla="*/ 277247 w 516950"/>
              <a:gd name="connsiteY10" fmla="*/ 300039 h 430042"/>
              <a:gd name="connsiteX11" fmla="*/ 241181 w 516950"/>
              <a:gd name="connsiteY11" fmla="*/ 300039 h 430042"/>
              <a:gd name="connsiteX12" fmla="*/ 241181 w 516950"/>
              <a:gd name="connsiteY12" fmla="*/ 101994 h 430042"/>
              <a:gd name="connsiteX13" fmla="*/ 259214 w 516950"/>
              <a:gd name="connsiteY13" fmla="*/ 379257 h 430042"/>
              <a:gd name="connsiteX14" fmla="*/ 229159 w 516950"/>
              <a:gd name="connsiteY14" fmla="*/ 350965 h 430042"/>
              <a:gd name="connsiteX15" fmla="*/ 259214 w 516950"/>
              <a:gd name="connsiteY15" fmla="*/ 322673 h 430042"/>
              <a:gd name="connsiteX16" fmla="*/ 289269 w 516950"/>
              <a:gd name="connsiteY16" fmla="*/ 350965 h 430042"/>
              <a:gd name="connsiteX17" fmla="*/ 259214 w 516950"/>
              <a:gd name="connsiteY17" fmla="*/ 379257 h 430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6950" h="430042">
                <a:moveTo>
                  <a:pt x="515285" y="396233"/>
                </a:moveTo>
                <a:lnTo>
                  <a:pt x="280253" y="11458"/>
                </a:lnTo>
                <a:cubicBezTo>
                  <a:pt x="271236" y="-3819"/>
                  <a:pt x="247793" y="-3819"/>
                  <a:pt x="238776" y="11458"/>
                </a:cubicBezTo>
                <a:lnTo>
                  <a:pt x="3143" y="396233"/>
                </a:lnTo>
                <a:cubicBezTo>
                  <a:pt x="-5873" y="411511"/>
                  <a:pt x="5548" y="430184"/>
                  <a:pt x="24182" y="430184"/>
                </a:cubicBezTo>
                <a:lnTo>
                  <a:pt x="259214" y="430184"/>
                </a:lnTo>
                <a:lnTo>
                  <a:pt x="494246" y="430184"/>
                </a:lnTo>
                <a:cubicBezTo>
                  <a:pt x="512880" y="430184"/>
                  <a:pt x="524301" y="411511"/>
                  <a:pt x="515285" y="396233"/>
                </a:cubicBezTo>
                <a:close/>
                <a:moveTo>
                  <a:pt x="241181" y="101994"/>
                </a:moveTo>
                <a:lnTo>
                  <a:pt x="277247" y="101994"/>
                </a:lnTo>
                <a:lnTo>
                  <a:pt x="277247" y="300039"/>
                </a:lnTo>
                <a:lnTo>
                  <a:pt x="241181" y="300039"/>
                </a:lnTo>
                <a:lnTo>
                  <a:pt x="241181" y="101994"/>
                </a:lnTo>
                <a:close/>
                <a:moveTo>
                  <a:pt x="259214" y="379257"/>
                </a:moveTo>
                <a:cubicBezTo>
                  <a:pt x="242383" y="379257"/>
                  <a:pt x="229159" y="366809"/>
                  <a:pt x="229159" y="350965"/>
                </a:cubicBezTo>
                <a:cubicBezTo>
                  <a:pt x="229159" y="335122"/>
                  <a:pt x="242383" y="322673"/>
                  <a:pt x="259214" y="322673"/>
                </a:cubicBezTo>
                <a:cubicBezTo>
                  <a:pt x="276045" y="322673"/>
                  <a:pt x="289269" y="335122"/>
                  <a:pt x="289269" y="350965"/>
                </a:cubicBezTo>
                <a:cubicBezTo>
                  <a:pt x="289269" y="366809"/>
                  <a:pt x="276045" y="379257"/>
                  <a:pt x="259214" y="379257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40343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1588" b="0" i="0" u="none" strike="noStrike" kern="0" cap="none" spc="0" normalizeH="0" baseline="0" noProof="0" dirty="0">
              <a:ln>
                <a:noFill/>
              </a:ln>
              <a:solidFill>
                <a:srgbClr val="0082AA"/>
              </a:solidFill>
              <a:effectLst/>
              <a:uLnTx/>
              <a:uFillTx/>
              <a:latin typeface="Arial" panose="020B0604020202020204"/>
              <a:ea typeface="+mn-ea"/>
              <a:cs typeface="Arial"/>
              <a:sym typeface="Arial"/>
            </a:endParaRPr>
          </a:p>
        </p:txBody>
      </p:sp>
      <p:grpSp>
        <p:nvGrpSpPr>
          <p:cNvPr id="11" name="Graphic 12">
            <a:extLst>
              <a:ext uri="{FF2B5EF4-FFF2-40B4-BE49-F238E27FC236}">
                <a16:creationId xmlns:a16="http://schemas.microsoft.com/office/drawing/2014/main" id="{1414F3E9-10DA-473F-ACF1-265B4C0C68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4856374" y="4255966"/>
            <a:ext cx="388521" cy="294299"/>
            <a:chOff x="399251" y="4281808"/>
            <a:chExt cx="610056" cy="421476"/>
          </a:xfrm>
          <a:noFill/>
        </p:grpSpPr>
        <p:sp>
          <p:nvSpPr>
            <p:cNvPr id="12" name="Freeform: Shape 61">
              <a:extLst>
                <a:ext uri="{FF2B5EF4-FFF2-40B4-BE49-F238E27FC236}">
                  <a16:creationId xmlns:a16="http://schemas.microsoft.com/office/drawing/2014/main" id="{6BC519CF-B326-4DE6-AAF6-B513E7A79675}"/>
                </a:ext>
              </a:extLst>
            </p:cNvPr>
            <p:cNvSpPr/>
            <p:nvPr/>
          </p:nvSpPr>
          <p:spPr>
            <a:xfrm>
              <a:off x="399251" y="4281808"/>
              <a:ext cx="1645" cy="1645"/>
            </a:xfrm>
            <a:custGeom>
              <a:avLst/>
              <a:gdLst/>
              <a:ahLst/>
              <a:cxnLst/>
              <a:rect l="l" t="t" r="r" b="b"/>
              <a:pathLst>
                <a:path/>
              </a:pathLst>
            </a:custGeom>
            <a:grpFill/>
            <a:ln w="28575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  <p:sp>
          <p:nvSpPr>
            <p:cNvPr id="13" name="Freeform: Shape 62">
              <a:extLst>
                <a:ext uri="{FF2B5EF4-FFF2-40B4-BE49-F238E27FC236}">
                  <a16:creationId xmlns:a16="http://schemas.microsoft.com/office/drawing/2014/main" id="{4FBF056F-9E3E-4335-818D-8B640A880441}"/>
                </a:ext>
              </a:extLst>
            </p:cNvPr>
            <p:cNvSpPr/>
            <p:nvPr/>
          </p:nvSpPr>
          <p:spPr>
            <a:xfrm>
              <a:off x="559590" y="4566747"/>
              <a:ext cx="371775" cy="136537"/>
            </a:xfrm>
            <a:custGeom>
              <a:avLst/>
              <a:gdLst>
                <a:gd name="connsiteX0" fmla="*/ 235649 w 371774"/>
                <a:gd name="connsiteY0" fmla="*/ 58184 h 136536"/>
                <a:gd name="connsiteX1" fmla="*/ 234893 w 371774"/>
                <a:gd name="connsiteY1" fmla="*/ 68318 h 136536"/>
                <a:gd name="connsiteX2" fmla="*/ 303622 w 371774"/>
                <a:gd name="connsiteY2" fmla="*/ 136636 h 136536"/>
                <a:gd name="connsiteX3" fmla="*/ 372351 w 371774"/>
                <a:gd name="connsiteY3" fmla="*/ 68318 h 136536"/>
                <a:gd name="connsiteX4" fmla="*/ 303638 w 371774"/>
                <a:gd name="connsiteY4" fmla="*/ 0 h 136536"/>
                <a:gd name="connsiteX5" fmla="*/ 303638 w 371774"/>
                <a:gd name="connsiteY5" fmla="*/ 0 h 136536"/>
                <a:gd name="connsiteX6" fmla="*/ 0 w 371774"/>
                <a:gd name="connsiteY6" fmla="*/ 0 h 1365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71774" h="136536">
                  <a:moveTo>
                    <a:pt x="235649" y="58184"/>
                  </a:moveTo>
                  <a:cubicBezTo>
                    <a:pt x="235156" y="61491"/>
                    <a:pt x="234893" y="64863"/>
                    <a:pt x="234893" y="68318"/>
                  </a:cubicBezTo>
                  <a:cubicBezTo>
                    <a:pt x="234893" y="106038"/>
                    <a:pt x="265671" y="136636"/>
                    <a:pt x="303622" y="136636"/>
                  </a:cubicBezTo>
                  <a:cubicBezTo>
                    <a:pt x="341572" y="136636"/>
                    <a:pt x="372351" y="106055"/>
                    <a:pt x="372351" y="68318"/>
                  </a:cubicBezTo>
                  <a:cubicBezTo>
                    <a:pt x="372351" y="30581"/>
                    <a:pt x="341589" y="0"/>
                    <a:pt x="303638" y="0"/>
                  </a:cubicBezTo>
                  <a:lnTo>
                    <a:pt x="303638" y="0"/>
                  </a:lnTo>
                  <a:lnTo>
                    <a:pt x="0" y="0"/>
                  </a:lnTo>
                </a:path>
              </a:pathLst>
            </a:custGeom>
            <a:grpFill/>
            <a:ln w="28575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  <p:sp>
          <p:nvSpPr>
            <p:cNvPr id="14" name="Freeform: Shape 63">
              <a:extLst>
                <a:ext uri="{FF2B5EF4-FFF2-40B4-BE49-F238E27FC236}">
                  <a16:creationId xmlns:a16="http://schemas.microsoft.com/office/drawing/2014/main" id="{66FF7CEF-945F-4BE3-97ED-540E37A027AA}"/>
                </a:ext>
              </a:extLst>
            </p:cNvPr>
            <p:cNvSpPr/>
            <p:nvPr/>
          </p:nvSpPr>
          <p:spPr>
            <a:xfrm>
              <a:off x="470546" y="4299640"/>
              <a:ext cx="279654" cy="136537"/>
            </a:xfrm>
            <a:custGeom>
              <a:avLst/>
              <a:gdLst>
                <a:gd name="connsiteX0" fmla="*/ 143479 w 279653"/>
                <a:gd name="connsiteY0" fmla="*/ 78451 h 136536"/>
                <a:gd name="connsiteX1" fmla="*/ 142722 w 279653"/>
                <a:gd name="connsiteY1" fmla="*/ 68318 h 136536"/>
                <a:gd name="connsiteX2" fmla="*/ 211451 w 279653"/>
                <a:gd name="connsiteY2" fmla="*/ 0 h 136536"/>
                <a:gd name="connsiteX3" fmla="*/ 280180 w 279653"/>
                <a:gd name="connsiteY3" fmla="*/ 68318 h 136536"/>
                <a:gd name="connsiteX4" fmla="*/ 211467 w 279653"/>
                <a:gd name="connsiteY4" fmla="*/ 136636 h 136536"/>
                <a:gd name="connsiteX5" fmla="*/ 211467 w 279653"/>
                <a:gd name="connsiteY5" fmla="*/ 136636 h 136536"/>
                <a:gd name="connsiteX6" fmla="*/ 0 w 279653"/>
                <a:gd name="connsiteY6" fmla="*/ 136636 h 1365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79653" h="136536">
                  <a:moveTo>
                    <a:pt x="143479" y="78451"/>
                  </a:moveTo>
                  <a:cubicBezTo>
                    <a:pt x="142985" y="75145"/>
                    <a:pt x="142722" y="71772"/>
                    <a:pt x="142722" y="68318"/>
                  </a:cubicBezTo>
                  <a:cubicBezTo>
                    <a:pt x="142722" y="30597"/>
                    <a:pt x="173500" y="0"/>
                    <a:pt x="211451" y="0"/>
                  </a:cubicBezTo>
                  <a:cubicBezTo>
                    <a:pt x="249402" y="0"/>
                    <a:pt x="280180" y="30581"/>
                    <a:pt x="280180" y="68318"/>
                  </a:cubicBezTo>
                  <a:cubicBezTo>
                    <a:pt x="280180" y="106055"/>
                    <a:pt x="249418" y="136636"/>
                    <a:pt x="211467" y="136636"/>
                  </a:cubicBezTo>
                  <a:lnTo>
                    <a:pt x="211467" y="136636"/>
                  </a:lnTo>
                  <a:lnTo>
                    <a:pt x="0" y="136636"/>
                  </a:lnTo>
                </a:path>
              </a:pathLst>
            </a:custGeom>
            <a:grpFill/>
            <a:ln w="28575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  <p:sp>
          <p:nvSpPr>
            <p:cNvPr id="15" name="Freeform: Shape 64">
              <a:extLst>
                <a:ext uri="{FF2B5EF4-FFF2-40B4-BE49-F238E27FC236}">
                  <a16:creationId xmlns:a16="http://schemas.microsoft.com/office/drawing/2014/main" id="{6A836F08-C65C-4086-921E-5A3177255EE3}"/>
                </a:ext>
              </a:extLst>
            </p:cNvPr>
            <p:cNvSpPr/>
            <p:nvPr/>
          </p:nvSpPr>
          <p:spPr>
            <a:xfrm>
              <a:off x="417099" y="4312685"/>
              <a:ext cx="592208" cy="187533"/>
            </a:xfrm>
            <a:custGeom>
              <a:avLst/>
              <a:gdLst>
                <a:gd name="connsiteX0" fmla="*/ 403524 w 592207"/>
                <a:gd name="connsiteY0" fmla="*/ 108275 h 187532"/>
                <a:gd name="connsiteX1" fmla="*/ 402487 w 592207"/>
                <a:gd name="connsiteY1" fmla="*/ 94293 h 187532"/>
                <a:gd name="connsiteX2" fmla="*/ 497356 w 592207"/>
                <a:gd name="connsiteY2" fmla="*/ 0 h 187532"/>
                <a:gd name="connsiteX3" fmla="*/ 592224 w 592207"/>
                <a:gd name="connsiteY3" fmla="*/ 94293 h 187532"/>
                <a:gd name="connsiteX4" fmla="*/ 497372 w 592207"/>
                <a:gd name="connsiteY4" fmla="*/ 188585 h 187532"/>
                <a:gd name="connsiteX5" fmla="*/ 497372 w 592207"/>
                <a:gd name="connsiteY5" fmla="*/ 188585 h 187532"/>
                <a:gd name="connsiteX6" fmla="*/ 0 w 592207"/>
                <a:gd name="connsiteY6" fmla="*/ 188585 h 1875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92207" h="187532">
                  <a:moveTo>
                    <a:pt x="403524" y="108275"/>
                  </a:moveTo>
                  <a:cubicBezTo>
                    <a:pt x="402833" y="103719"/>
                    <a:pt x="402487" y="99047"/>
                    <a:pt x="402487" y="94293"/>
                  </a:cubicBezTo>
                  <a:cubicBezTo>
                    <a:pt x="402487" y="42211"/>
                    <a:pt x="444962" y="0"/>
                    <a:pt x="497356" y="0"/>
                  </a:cubicBezTo>
                  <a:cubicBezTo>
                    <a:pt x="549750" y="0"/>
                    <a:pt x="592224" y="42211"/>
                    <a:pt x="592224" y="94293"/>
                  </a:cubicBezTo>
                  <a:cubicBezTo>
                    <a:pt x="592224" y="146374"/>
                    <a:pt x="549750" y="188585"/>
                    <a:pt x="497372" y="188585"/>
                  </a:cubicBezTo>
                  <a:lnTo>
                    <a:pt x="497372" y="188585"/>
                  </a:lnTo>
                  <a:lnTo>
                    <a:pt x="0" y="188585"/>
                  </a:lnTo>
                </a:path>
              </a:pathLst>
            </a:custGeom>
            <a:grpFill/>
            <a:ln w="28575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</p:grpSp>
      <p:grpSp>
        <p:nvGrpSpPr>
          <p:cNvPr id="16" name="Graphic 5">
            <a:extLst>
              <a:ext uri="{FF2B5EF4-FFF2-40B4-BE49-F238E27FC236}">
                <a16:creationId xmlns:a16="http://schemas.microsoft.com/office/drawing/2014/main" id="{8F6A5260-3BC8-49C3-8AFE-BF876DA04A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4875608" y="3173900"/>
            <a:ext cx="378588" cy="324324"/>
            <a:chOff x="354660" y="1952093"/>
            <a:chExt cx="512555" cy="439089"/>
          </a:xfrm>
          <a:solidFill>
            <a:schemeClr val="bg1"/>
          </a:solidFill>
        </p:grpSpPr>
        <p:sp>
          <p:nvSpPr>
            <p:cNvPr id="17" name="Freeform: Shape 49">
              <a:extLst>
                <a:ext uri="{FF2B5EF4-FFF2-40B4-BE49-F238E27FC236}">
                  <a16:creationId xmlns:a16="http://schemas.microsoft.com/office/drawing/2014/main" id="{1FB0FE3D-1A1A-4E49-AA3B-179621F1CFB5}"/>
                </a:ext>
              </a:extLst>
            </p:cNvPr>
            <p:cNvSpPr/>
            <p:nvPr/>
          </p:nvSpPr>
          <p:spPr>
            <a:xfrm>
              <a:off x="431544" y="1952093"/>
              <a:ext cx="153766" cy="145224"/>
            </a:xfrm>
            <a:custGeom>
              <a:avLst/>
              <a:gdLst>
                <a:gd name="connsiteX0" fmla="*/ 153766 w 153766"/>
                <a:gd name="connsiteY0" fmla="*/ 76883 h 145223"/>
                <a:gd name="connsiteX1" fmla="*/ 76883 w 153766"/>
                <a:gd name="connsiteY1" fmla="*/ 153766 h 145223"/>
                <a:gd name="connsiteX2" fmla="*/ 0 w 153766"/>
                <a:gd name="connsiteY2" fmla="*/ 76883 h 145223"/>
                <a:gd name="connsiteX3" fmla="*/ 76883 w 153766"/>
                <a:gd name="connsiteY3" fmla="*/ 0 h 145223"/>
                <a:gd name="connsiteX4" fmla="*/ 153766 w 153766"/>
                <a:gd name="connsiteY4" fmla="*/ 76883 h 145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3766" h="145223">
                  <a:moveTo>
                    <a:pt x="153766" y="76883"/>
                  </a:moveTo>
                  <a:cubicBezTo>
                    <a:pt x="153766" y="119345"/>
                    <a:pt x="119345" y="153766"/>
                    <a:pt x="76883" y="153766"/>
                  </a:cubicBezTo>
                  <a:cubicBezTo>
                    <a:pt x="34422" y="153766"/>
                    <a:pt x="0" y="119345"/>
                    <a:pt x="0" y="76883"/>
                  </a:cubicBezTo>
                  <a:cubicBezTo>
                    <a:pt x="0" y="34422"/>
                    <a:pt x="34422" y="0"/>
                    <a:pt x="76883" y="0"/>
                  </a:cubicBezTo>
                  <a:cubicBezTo>
                    <a:pt x="119345" y="0"/>
                    <a:pt x="153766" y="34422"/>
                    <a:pt x="153766" y="76883"/>
                  </a:cubicBezTo>
                  <a:close/>
                </a:path>
              </a:pathLst>
            </a:custGeom>
            <a:grpFill/>
            <a:ln w="853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  <p:sp>
          <p:nvSpPr>
            <p:cNvPr id="18" name="Freeform: Shape 51">
              <a:extLst>
                <a:ext uri="{FF2B5EF4-FFF2-40B4-BE49-F238E27FC236}">
                  <a16:creationId xmlns:a16="http://schemas.microsoft.com/office/drawing/2014/main" id="{D31146D9-144B-48D4-9124-F59066836404}"/>
                </a:ext>
              </a:extLst>
            </p:cNvPr>
            <p:cNvSpPr/>
            <p:nvPr/>
          </p:nvSpPr>
          <p:spPr>
            <a:xfrm>
              <a:off x="559682" y="2245958"/>
              <a:ext cx="307533" cy="145224"/>
            </a:xfrm>
            <a:custGeom>
              <a:avLst/>
              <a:gdLst>
                <a:gd name="connsiteX0" fmla="*/ 307533 w 307532"/>
                <a:gd name="connsiteY0" fmla="*/ 153766 h 145223"/>
                <a:gd name="connsiteX1" fmla="*/ 307533 w 307532"/>
                <a:gd name="connsiteY1" fmla="*/ 76883 h 145223"/>
                <a:gd name="connsiteX2" fmla="*/ 292156 w 307532"/>
                <a:gd name="connsiteY2" fmla="*/ 46130 h 145223"/>
                <a:gd name="connsiteX3" fmla="*/ 216981 w 307532"/>
                <a:gd name="connsiteY3" fmla="*/ 10251 h 145223"/>
                <a:gd name="connsiteX4" fmla="*/ 153766 w 307532"/>
                <a:gd name="connsiteY4" fmla="*/ 0 h 145223"/>
                <a:gd name="connsiteX5" fmla="*/ 90551 w 307532"/>
                <a:gd name="connsiteY5" fmla="*/ 10251 h 145223"/>
                <a:gd name="connsiteX6" fmla="*/ 15377 w 307532"/>
                <a:gd name="connsiteY6" fmla="*/ 46130 h 145223"/>
                <a:gd name="connsiteX7" fmla="*/ 0 w 307532"/>
                <a:gd name="connsiteY7" fmla="*/ 76883 h 145223"/>
                <a:gd name="connsiteX8" fmla="*/ 0 w 307532"/>
                <a:gd name="connsiteY8" fmla="*/ 153766 h 145223"/>
                <a:gd name="connsiteX9" fmla="*/ 307533 w 307532"/>
                <a:gd name="connsiteY9" fmla="*/ 153766 h 145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07532" h="145223">
                  <a:moveTo>
                    <a:pt x="307533" y="153766"/>
                  </a:moveTo>
                  <a:lnTo>
                    <a:pt x="307533" y="76883"/>
                  </a:lnTo>
                  <a:cubicBezTo>
                    <a:pt x="307533" y="64924"/>
                    <a:pt x="302407" y="52964"/>
                    <a:pt x="292156" y="46130"/>
                  </a:cubicBezTo>
                  <a:cubicBezTo>
                    <a:pt x="271654" y="29045"/>
                    <a:pt x="244318" y="17085"/>
                    <a:pt x="216981" y="10251"/>
                  </a:cubicBezTo>
                  <a:cubicBezTo>
                    <a:pt x="198188" y="5126"/>
                    <a:pt x="175977" y="0"/>
                    <a:pt x="153766" y="0"/>
                  </a:cubicBezTo>
                  <a:cubicBezTo>
                    <a:pt x="133264" y="0"/>
                    <a:pt x="111053" y="3417"/>
                    <a:pt x="90551" y="10251"/>
                  </a:cubicBezTo>
                  <a:cubicBezTo>
                    <a:pt x="63215" y="17085"/>
                    <a:pt x="37587" y="30753"/>
                    <a:pt x="15377" y="46130"/>
                  </a:cubicBezTo>
                  <a:cubicBezTo>
                    <a:pt x="5126" y="54672"/>
                    <a:pt x="0" y="64924"/>
                    <a:pt x="0" y="76883"/>
                  </a:cubicBezTo>
                  <a:lnTo>
                    <a:pt x="0" y="153766"/>
                  </a:lnTo>
                  <a:lnTo>
                    <a:pt x="307533" y="153766"/>
                  </a:lnTo>
                  <a:close/>
                </a:path>
              </a:pathLst>
            </a:custGeom>
            <a:grpFill/>
            <a:ln w="853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  <p:sp>
          <p:nvSpPr>
            <p:cNvPr id="19" name="Freeform: Shape 52">
              <a:extLst>
                <a:ext uri="{FF2B5EF4-FFF2-40B4-BE49-F238E27FC236}">
                  <a16:creationId xmlns:a16="http://schemas.microsoft.com/office/drawing/2014/main" id="{22D53042-87EE-4BE4-AB4C-D90432FD0A48}"/>
                </a:ext>
              </a:extLst>
            </p:cNvPr>
            <p:cNvSpPr/>
            <p:nvPr/>
          </p:nvSpPr>
          <p:spPr>
            <a:xfrm>
              <a:off x="636565" y="2071689"/>
              <a:ext cx="153766" cy="153766"/>
            </a:xfrm>
            <a:custGeom>
              <a:avLst/>
              <a:gdLst>
                <a:gd name="connsiteX0" fmla="*/ 153766 w 153766"/>
                <a:gd name="connsiteY0" fmla="*/ 76883 h 153766"/>
                <a:gd name="connsiteX1" fmla="*/ 76883 w 153766"/>
                <a:gd name="connsiteY1" fmla="*/ 153766 h 153766"/>
                <a:gd name="connsiteX2" fmla="*/ 0 w 153766"/>
                <a:gd name="connsiteY2" fmla="*/ 76883 h 153766"/>
                <a:gd name="connsiteX3" fmla="*/ 76883 w 153766"/>
                <a:gd name="connsiteY3" fmla="*/ 0 h 153766"/>
                <a:gd name="connsiteX4" fmla="*/ 153766 w 153766"/>
                <a:gd name="connsiteY4" fmla="*/ 76883 h 15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3766" h="153766">
                  <a:moveTo>
                    <a:pt x="153766" y="76883"/>
                  </a:moveTo>
                  <a:cubicBezTo>
                    <a:pt x="153766" y="119345"/>
                    <a:pt x="119345" y="153766"/>
                    <a:pt x="76883" y="153766"/>
                  </a:cubicBezTo>
                  <a:cubicBezTo>
                    <a:pt x="34422" y="153766"/>
                    <a:pt x="0" y="119345"/>
                    <a:pt x="0" y="76883"/>
                  </a:cubicBezTo>
                  <a:cubicBezTo>
                    <a:pt x="0" y="34422"/>
                    <a:pt x="34422" y="0"/>
                    <a:pt x="76883" y="0"/>
                  </a:cubicBezTo>
                  <a:cubicBezTo>
                    <a:pt x="119345" y="0"/>
                    <a:pt x="153766" y="34422"/>
                    <a:pt x="153766" y="76883"/>
                  </a:cubicBezTo>
                  <a:close/>
                </a:path>
              </a:pathLst>
            </a:custGeom>
            <a:grpFill/>
            <a:ln w="853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  <p:sp>
          <p:nvSpPr>
            <p:cNvPr id="20" name="Freeform: Shape 54">
              <a:extLst>
                <a:ext uri="{FF2B5EF4-FFF2-40B4-BE49-F238E27FC236}">
                  <a16:creationId xmlns:a16="http://schemas.microsoft.com/office/drawing/2014/main" id="{1D090A2B-15EC-4BFB-BFB8-F0FBE930A861}"/>
                </a:ext>
              </a:extLst>
            </p:cNvPr>
            <p:cNvSpPr/>
            <p:nvPr/>
          </p:nvSpPr>
          <p:spPr>
            <a:xfrm>
              <a:off x="354660" y="2126362"/>
              <a:ext cx="273362" cy="153766"/>
            </a:xfrm>
            <a:custGeom>
              <a:avLst/>
              <a:gdLst>
                <a:gd name="connsiteX0" fmla="*/ 199896 w 273362"/>
                <a:gd name="connsiteY0" fmla="*/ 138390 h 153766"/>
                <a:gd name="connsiteX1" fmla="*/ 199896 w 273362"/>
                <a:gd name="connsiteY1" fmla="*/ 138390 h 153766"/>
                <a:gd name="connsiteX2" fmla="*/ 278488 w 273362"/>
                <a:gd name="connsiteY2" fmla="*/ 99094 h 153766"/>
                <a:gd name="connsiteX3" fmla="*/ 247735 w 273362"/>
                <a:gd name="connsiteY3" fmla="*/ 23919 h 153766"/>
                <a:gd name="connsiteX4" fmla="*/ 247735 w 273362"/>
                <a:gd name="connsiteY4" fmla="*/ 20502 h 153766"/>
                <a:gd name="connsiteX5" fmla="*/ 216981 w 273362"/>
                <a:gd name="connsiteY5" fmla="*/ 10251 h 153766"/>
                <a:gd name="connsiteX6" fmla="*/ 153766 w 273362"/>
                <a:gd name="connsiteY6" fmla="*/ 0 h 153766"/>
                <a:gd name="connsiteX7" fmla="*/ 90551 w 273362"/>
                <a:gd name="connsiteY7" fmla="*/ 10251 h 153766"/>
                <a:gd name="connsiteX8" fmla="*/ 15377 w 273362"/>
                <a:gd name="connsiteY8" fmla="*/ 46130 h 153766"/>
                <a:gd name="connsiteX9" fmla="*/ 0 w 273362"/>
                <a:gd name="connsiteY9" fmla="*/ 76883 h 153766"/>
                <a:gd name="connsiteX10" fmla="*/ 0 w 273362"/>
                <a:gd name="connsiteY10" fmla="*/ 153766 h 153766"/>
                <a:gd name="connsiteX11" fmla="*/ 184520 w 273362"/>
                <a:gd name="connsiteY11" fmla="*/ 153766 h 153766"/>
                <a:gd name="connsiteX12" fmla="*/ 199896 w 273362"/>
                <a:gd name="connsiteY12" fmla="*/ 138390 h 15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73362" h="153766">
                  <a:moveTo>
                    <a:pt x="199896" y="138390"/>
                  </a:moveTo>
                  <a:lnTo>
                    <a:pt x="199896" y="138390"/>
                  </a:lnTo>
                  <a:cubicBezTo>
                    <a:pt x="223815" y="121305"/>
                    <a:pt x="251152" y="107636"/>
                    <a:pt x="278488" y="99094"/>
                  </a:cubicBezTo>
                  <a:cubicBezTo>
                    <a:pt x="259694" y="78592"/>
                    <a:pt x="247735" y="52964"/>
                    <a:pt x="247735" y="23919"/>
                  </a:cubicBezTo>
                  <a:cubicBezTo>
                    <a:pt x="247735" y="22211"/>
                    <a:pt x="247735" y="22211"/>
                    <a:pt x="247735" y="20502"/>
                  </a:cubicBezTo>
                  <a:cubicBezTo>
                    <a:pt x="237484" y="17085"/>
                    <a:pt x="227232" y="11960"/>
                    <a:pt x="216981" y="10251"/>
                  </a:cubicBezTo>
                  <a:cubicBezTo>
                    <a:pt x="198188" y="5126"/>
                    <a:pt x="175977" y="0"/>
                    <a:pt x="153766" y="0"/>
                  </a:cubicBezTo>
                  <a:cubicBezTo>
                    <a:pt x="133264" y="0"/>
                    <a:pt x="111053" y="3417"/>
                    <a:pt x="90551" y="10251"/>
                  </a:cubicBezTo>
                  <a:cubicBezTo>
                    <a:pt x="63215" y="18794"/>
                    <a:pt x="37587" y="30753"/>
                    <a:pt x="15377" y="46130"/>
                  </a:cubicBezTo>
                  <a:cubicBezTo>
                    <a:pt x="5126" y="52964"/>
                    <a:pt x="0" y="64924"/>
                    <a:pt x="0" y="76883"/>
                  </a:cubicBezTo>
                  <a:lnTo>
                    <a:pt x="0" y="153766"/>
                  </a:lnTo>
                  <a:lnTo>
                    <a:pt x="184520" y="153766"/>
                  </a:lnTo>
                  <a:cubicBezTo>
                    <a:pt x="189645" y="146932"/>
                    <a:pt x="193062" y="143515"/>
                    <a:pt x="199896" y="138390"/>
                  </a:cubicBezTo>
                  <a:close/>
                </a:path>
              </a:pathLst>
            </a:custGeom>
            <a:grpFill/>
            <a:ln w="853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4034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en-US" sz="1588" b="0" i="0" u="none" strike="noStrike" kern="0" cap="none" spc="0" normalizeH="0" baseline="0" noProof="0" dirty="0">
                <a:ln>
                  <a:noFill/>
                </a:ln>
                <a:solidFill>
                  <a:srgbClr val="0082AA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  <a:sym typeface="Arial"/>
              </a:endParaRPr>
            </a:p>
          </p:txBody>
        </p:sp>
      </p:grpSp>
      <p:pic>
        <p:nvPicPr>
          <p:cNvPr id="21" name="Graphic 20">
            <a:extLst>
              <a:ext uri="{FF2B5EF4-FFF2-40B4-BE49-F238E27FC236}">
                <a16:creationId xmlns:a16="http://schemas.microsoft.com/office/drawing/2014/main" id="{D0CE3CEA-6D3B-4882-9703-CFF078B35A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847367" y="5266866"/>
            <a:ext cx="462879" cy="462879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C3263875-875D-4AC9-BCCC-B3779C9ACE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4876919" y="2078365"/>
            <a:ext cx="399905" cy="405719"/>
            <a:chOff x="380096" y="1402646"/>
            <a:chExt cx="423287" cy="429441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CC50DBB7-B5A4-4021-9A3C-A25B3E4A1B63}"/>
                </a:ext>
              </a:extLst>
            </p:cNvPr>
            <p:cNvGrpSpPr/>
            <p:nvPr/>
          </p:nvGrpSpPr>
          <p:grpSpPr>
            <a:xfrm>
              <a:off x="380096" y="1402646"/>
              <a:ext cx="423287" cy="429441"/>
              <a:chOff x="1213740" y="4534176"/>
              <a:chExt cx="1375383" cy="1395381"/>
            </a:xfrm>
            <a:solidFill>
              <a:schemeClr val="bg1"/>
            </a:solidFill>
          </p:grpSpPr>
          <p:sp>
            <p:nvSpPr>
              <p:cNvPr id="25" name="Freeform: Shape 24">
                <a:extLst>
                  <a:ext uri="{FF2B5EF4-FFF2-40B4-BE49-F238E27FC236}">
                    <a16:creationId xmlns:a16="http://schemas.microsoft.com/office/drawing/2014/main" id="{05D3F864-A2F0-40AF-B90C-868499E5D11F}"/>
                  </a:ext>
                </a:extLst>
              </p:cNvPr>
              <p:cNvSpPr/>
              <p:nvPr/>
            </p:nvSpPr>
            <p:spPr>
              <a:xfrm>
                <a:off x="1790247" y="5069622"/>
                <a:ext cx="223671" cy="56150"/>
              </a:xfrm>
              <a:custGeom>
                <a:avLst/>
                <a:gdLst>
                  <a:gd name="connsiteX0" fmla="*/ 238879 w 273630"/>
                  <a:gd name="connsiteY0" fmla="*/ 0 h 68692"/>
                  <a:gd name="connsiteX1" fmla="*/ 34751 w 273630"/>
                  <a:gd name="connsiteY1" fmla="*/ 0 h 68692"/>
                  <a:gd name="connsiteX2" fmla="*/ 0 w 273630"/>
                  <a:gd name="connsiteY2" fmla="*/ 34346 h 68692"/>
                  <a:gd name="connsiteX3" fmla="*/ 34751 w 273630"/>
                  <a:gd name="connsiteY3" fmla="*/ 68692 h 68692"/>
                  <a:gd name="connsiteX4" fmla="*/ 238879 w 273630"/>
                  <a:gd name="connsiteY4" fmla="*/ 68692 h 68692"/>
                  <a:gd name="connsiteX5" fmla="*/ 273630 w 273630"/>
                  <a:gd name="connsiteY5" fmla="*/ 34346 h 68692"/>
                  <a:gd name="connsiteX6" fmla="*/ 238879 w 273630"/>
                  <a:gd name="connsiteY6" fmla="*/ 0 h 68692"/>
                  <a:gd name="connsiteX7" fmla="*/ 238879 w 273630"/>
                  <a:gd name="connsiteY7" fmla="*/ 0 h 686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73630" h="68692">
                    <a:moveTo>
                      <a:pt x="238879" y="0"/>
                    </a:moveTo>
                    <a:lnTo>
                      <a:pt x="34751" y="0"/>
                    </a:lnTo>
                    <a:cubicBezTo>
                      <a:pt x="15555" y="0"/>
                      <a:pt x="0" y="15371"/>
                      <a:pt x="0" y="34346"/>
                    </a:cubicBezTo>
                    <a:cubicBezTo>
                      <a:pt x="0" y="53321"/>
                      <a:pt x="15555" y="68692"/>
                      <a:pt x="34751" y="68692"/>
                    </a:cubicBezTo>
                    <a:lnTo>
                      <a:pt x="238879" y="68692"/>
                    </a:lnTo>
                    <a:cubicBezTo>
                      <a:pt x="258075" y="68692"/>
                      <a:pt x="273630" y="53321"/>
                      <a:pt x="273630" y="34346"/>
                    </a:cubicBezTo>
                    <a:cubicBezTo>
                      <a:pt x="273630" y="15371"/>
                      <a:pt x="258075" y="0"/>
                      <a:pt x="238879" y="0"/>
                    </a:cubicBezTo>
                    <a:lnTo>
                      <a:pt x="238879" y="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: Shape 25">
                <a:extLst>
                  <a:ext uri="{FF2B5EF4-FFF2-40B4-BE49-F238E27FC236}">
                    <a16:creationId xmlns:a16="http://schemas.microsoft.com/office/drawing/2014/main" id="{723A0339-9AA9-494B-B922-46CDC3557E00}"/>
                  </a:ext>
                </a:extLst>
              </p:cNvPr>
              <p:cNvSpPr/>
              <p:nvPr/>
            </p:nvSpPr>
            <p:spPr>
              <a:xfrm>
                <a:off x="1841558" y="5162234"/>
                <a:ext cx="121019" cy="56150"/>
              </a:xfrm>
              <a:custGeom>
                <a:avLst/>
                <a:gdLst>
                  <a:gd name="connsiteX0" fmla="*/ 73914 w 148049"/>
                  <a:gd name="connsiteY0" fmla="*/ 68692 h 68692"/>
                  <a:gd name="connsiteX1" fmla="*/ 148049 w 148049"/>
                  <a:gd name="connsiteY1" fmla="*/ 0 h 68692"/>
                  <a:gd name="connsiteX2" fmla="*/ 0 w 148049"/>
                  <a:gd name="connsiteY2" fmla="*/ 0 h 68692"/>
                  <a:gd name="connsiteX3" fmla="*/ 73914 w 148049"/>
                  <a:gd name="connsiteY3" fmla="*/ 68692 h 68692"/>
                  <a:gd name="connsiteX4" fmla="*/ 73914 w 148049"/>
                  <a:gd name="connsiteY4" fmla="*/ 68692 h 686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8049" h="68692">
                    <a:moveTo>
                      <a:pt x="73914" y="68692"/>
                    </a:moveTo>
                    <a:cubicBezTo>
                      <a:pt x="113078" y="68656"/>
                      <a:pt x="145475" y="38612"/>
                      <a:pt x="148049" y="0"/>
                    </a:cubicBezTo>
                    <a:lnTo>
                      <a:pt x="0" y="0"/>
                    </a:lnTo>
                    <a:cubicBezTo>
                      <a:pt x="2464" y="38575"/>
                      <a:pt x="34824" y="68656"/>
                      <a:pt x="73914" y="68692"/>
                    </a:cubicBezTo>
                    <a:lnTo>
                      <a:pt x="73914" y="68692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B1967003-CB06-442F-B88A-6630B39B1DFB}"/>
                  </a:ext>
                </a:extLst>
              </p:cNvPr>
              <p:cNvSpPr/>
              <p:nvPr/>
            </p:nvSpPr>
            <p:spPr>
              <a:xfrm>
                <a:off x="1659940" y="4534176"/>
                <a:ext cx="484255" cy="497991"/>
              </a:xfrm>
              <a:custGeom>
                <a:avLst/>
                <a:gdLst>
                  <a:gd name="connsiteX0" fmla="*/ 296098 w 592417"/>
                  <a:gd name="connsiteY0" fmla="*/ 0 h 609222"/>
                  <a:gd name="connsiteX1" fmla="*/ 296098 w 592417"/>
                  <a:gd name="connsiteY1" fmla="*/ 0 h 609222"/>
                  <a:gd name="connsiteX2" fmla="*/ 0 w 592417"/>
                  <a:gd name="connsiteY2" fmla="*/ 289406 h 609222"/>
                  <a:gd name="connsiteX3" fmla="*/ 0 w 592417"/>
                  <a:gd name="connsiteY3" fmla="*/ 299482 h 609222"/>
                  <a:gd name="connsiteX4" fmla="*/ 20630 w 592417"/>
                  <a:gd name="connsiteY4" fmla="*/ 402042 h 609222"/>
                  <a:gd name="connsiteX5" fmla="*/ 72076 w 592417"/>
                  <a:gd name="connsiteY5" fmla="*/ 485371 h 609222"/>
                  <a:gd name="connsiteX6" fmla="*/ 141577 w 592417"/>
                  <a:gd name="connsiteY6" fmla="*/ 596646 h 609222"/>
                  <a:gd name="connsiteX7" fmla="*/ 161949 w 592417"/>
                  <a:gd name="connsiteY7" fmla="*/ 609223 h 609222"/>
                  <a:gd name="connsiteX8" fmla="*/ 430725 w 592417"/>
                  <a:gd name="connsiteY8" fmla="*/ 609223 h 609222"/>
                  <a:gd name="connsiteX9" fmla="*/ 451098 w 592417"/>
                  <a:gd name="connsiteY9" fmla="*/ 596646 h 609222"/>
                  <a:gd name="connsiteX10" fmla="*/ 520599 w 592417"/>
                  <a:gd name="connsiteY10" fmla="*/ 485371 h 609222"/>
                  <a:gd name="connsiteX11" fmla="*/ 571788 w 592417"/>
                  <a:gd name="connsiteY11" fmla="*/ 402042 h 609222"/>
                  <a:gd name="connsiteX12" fmla="*/ 592418 w 592417"/>
                  <a:gd name="connsiteY12" fmla="*/ 300622 h 609222"/>
                  <a:gd name="connsiteX13" fmla="*/ 592418 w 592417"/>
                  <a:gd name="connsiteY13" fmla="*/ 290546 h 609222"/>
                  <a:gd name="connsiteX14" fmla="*/ 296098 w 592417"/>
                  <a:gd name="connsiteY14" fmla="*/ 0 h 609222"/>
                  <a:gd name="connsiteX15" fmla="*/ 296098 w 592417"/>
                  <a:gd name="connsiteY15" fmla="*/ 0 h 609222"/>
                  <a:gd name="connsiteX16" fmla="*/ 524093 w 592417"/>
                  <a:gd name="connsiteY16" fmla="*/ 297643 h 609222"/>
                  <a:gd name="connsiteX17" fmla="*/ 507876 w 592417"/>
                  <a:gd name="connsiteY17" fmla="*/ 376632 h 609222"/>
                  <a:gd name="connsiteX18" fmla="*/ 469190 w 592417"/>
                  <a:gd name="connsiteY18" fmla="*/ 438448 h 609222"/>
                  <a:gd name="connsiteX19" fmla="*/ 402704 w 592417"/>
                  <a:gd name="connsiteY19" fmla="*/ 539868 h 609222"/>
                  <a:gd name="connsiteX20" fmla="*/ 189787 w 592417"/>
                  <a:gd name="connsiteY20" fmla="*/ 539868 h 609222"/>
                  <a:gd name="connsiteX21" fmla="*/ 123043 w 592417"/>
                  <a:gd name="connsiteY21" fmla="*/ 438448 h 609222"/>
                  <a:gd name="connsiteX22" fmla="*/ 84579 w 592417"/>
                  <a:gd name="connsiteY22" fmla="*/ 376632 h 609222"/>
                  <a:gd name="connsiteX23" fmla="*/ 68362 w 592417"/>
                  <a:gd name="connsiteY23" fmla="*/ 297643 h 609222"/>
                  <a:gd name="connsiteX24" fmla="*/ 68362 w 592417"/>
                  <a:gd name="connsiteY24" fmla="*/ 289406 h 609222"/>
                  <a:gd name="connsiteX25" fmla="*/ 296098 w 592417"/>
                  <a:gd name="connsiteY25" fmla="*/ 66854 h 609222"/>
                  <a:gd name="connsiteX26" fmla="*/ 296098 w 592417"/>
                  <a:gd name="connsiteY26" fmla="*/ 66854 h 609222"/>
                  <a:gd name="connsiteX27" fmla="*/ 524093 w 592417"/>
                  <a:gd name="connsiteY27" fmla="*/ 289406 h 609222"/>
                  <a:gd name="connsiteX28" fmla="*/ 524093 w 592417"/>
                  <a:gd name="connsiteY28" fmla="*/ 297643 h 6092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592417" h="609222">
                    <a:moveTo>
                      <a:pt x="296098" y="0"/>
                    </a:moveTo>
                    <a:lnTo>
                      <a:pt x="296098" y="0"/>
                    </a:lnTo>
                    <a:cubicBezTo>
                      <a:pt x="134296" y="1103"/>
                      <a:pt x="2868" y="129515"/>
                      <a:pt x="0" y="289406"/>
                    </a:cubicBezTo>
                    <a:lnTo>
                      <a:pt x="0" y="299482"/>
                    </a:lnTo>
                    <a:cubicBezTo>
                      <a:pt x="772" y="334600"/>
                      <a:pt x="7759" y="369314"/>
                      <a:pt x="20630" y="402042"/>
                    </a:cubicBezTo>
                    <a:cubicBezTo>
                      <a:pt x="32618" y="432638"/>
                      <a:pt x="50012" y="460843"/>
                      <a:pt x="72076" y="485371"/>
                    </a:cubicBezTo>
                    <a:cubicBezTo>
                      <a:pt x="99545" y="519643"/>
                      <a:pt x="122896" y="557005"/>
                      <a:pt x="141577" y="596646"/>
                    </a:cubicBezTo>
                    <a:cubicBezTo>
                      <a:pt x="145475" y="604259"/>
                      <a:pt x="153345" y="609113"/>
                      <a:pt x="161949" y="609223"/>
                    </a:cubicBezTo>
                    <a:lnTo>
                      <a:pt x="430725" y="609223"/>
                    </a:lnTo>
                    <a:cubicBezTo>
                      <a:pt x="439367" y="609113"/>
                      <a:pt x="447237" y="604259"/>
                      <a:pt x="451098" y="596646"/>
                    </a:cubicBezTo>
                    <a:cubicBezTo>
                      <a:pt x="469815" y="557005"/>
                      <a:pt x="493130" y="519680"/>
                      <a:pt x="520599" y="485371"/>
                    </a:cubicBezTo>
                    <a:cubicBezTo>
                      <a:pt x="542516" y="460769"/>
                      <a:pt x="559836" y="432564"/>
                      <a:pt x="571788" y="402042"/>
                    </a:cubicBezTo>
                    <a:cubicBezTo>
                      <a:pt x="584291" y="369608"/>
                      <a:pt x="591278" y="335336"/>
                      <a:pt x="592418" y="300622"/>
                    </a:cubicBezTo>
                    <a:lnTo>
                      <a:pt x="592418" y="290546"/>
                    </a:lnTo>
                    <a:cubicBezTo>
                      <a:pt x="590064" y="130177"/>
                      <a:pt x="458416" y="1103"/>
                      <a:pt x="296098" y="0"/>
                    </a:cubicBezTo>
                    <a:lnTo>
                      <a:pt x="296098" y="0"/>
                    </a:lnTo>
                    <a:close/>
                    <a:moveTo>
                      <a:pt x="524093" y="297643"/>
                    </a:moveTo>
                    <a:cubicBezTo>
                      <a:pt x="523137" y="324671"/>
                      <a:pt x="517657" y="351369"/>
                      <a:pt x="507876" y="376632"/>
                    </a:cubicBezTo>
                    <a:cubicBezTo>
                      <a:pt x="498756" y="399321"/>
                      <a:pt x="485665" y="420245"/>
                      <a:pt x="469190" y="438448"/>
                    </a:cubicBezTo>
                    <a:cubicBezTo>
                      <a:pt x="443155" y="469632"/>
                      <a:pt x="420833" y="503647"/>
                      <a:pt x="402704" y="539868"/>
                    </a:cubicBezTo>
                    <a:lnTo>
                      <a:pt x="189787" y="539868"/>
                    </a:lnTo>
                    <a:cubicBezTo>
                      <a:pt x="171547" y="503647"/>
                      <a:pt x="149152" y="469595"/>
                      <a:pt x="123043" y="438448"/>
                    </a:cubicBezTo>
                    <a:cubicBezTo>
                      <a:pt x="106643" y="420245"/>
                      <a:pt x="93625" y="399321"/>
                      <a:pt x="84579" y="376632"/>
                    </a:cubicBezTo>
                    <a:cubicBezTo>
                      <a:pt x="74797" y="351369"/>
                      <a:pt x="69318" y="324671"/>
                      <a:pt x="68362" y="297643"/>
                    </a:cubicBezTo>
                    <a:lnTo>
                      <a:pt x="68362" y="289406"/>
                    </a:lnTo>
                    <a:cubicBezTo>
                      <a:pt x="70494" y="166399"/>
                      <a:pt x="171621" y="67589"/>
                      <a:pt x="296098" y="66854"/>
                    </a:cubicBezTo>
                    <a:lnTo>
                      <a:pt x="296098" y="66854"/>
                    </a:lnTo>
                    <a:cubicBezTo>
                      <a:pt x="420613" y="67589"/>
                      <a:pt x="521813" y="166362"/>
                      <a:pt x="524093" y="289406"/>
                    </a:cubicBezTo>
                    <a:lnTo>
                      <a:pt x="524093" y="29764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0CB69139-4E01-462B-BA5C-0454332DA2D7}"/>
                  </a:ext>
                </a:extLst>
              </p:cNvPr>
              <p:cNvSpPr/>
              <p:nvPr/>
            </p:nvSpPr>
            <p:spPr>
              <a:xfrm>
                <a:off x="2147050" y="5194999"/>
                <a:ext cx="294701" cy="291214"/>
              </a:xfrm>
              <a:custGeom>
                <a:avLst/>
                <a:gdLst>
                  <a:gd name="connsiteX0" fmla="*/ 360525 w 360525"/>
                  <a:gd name="connsiteY0" fmla="*/ 178130 h 356259"/>
                  <a:gd name="connsiteX1" fmla="*/ 180263 w 360525"/>
                  <a:gd name="connsiteY1" fmla="*/ 356260 h 356259"/>
                  <a:gd name="connsiteX2" fmla="*/ 0 w 360525"/>
                  <a:gd name="connsiteY2" fmla="*/ 178130 h 356259"/>
                  <a:gd name="connsiteX3" fmla="*/ 180263 w 360525"/>
                  <a:gd name="connsiteY3" fmla="*/ 0 h 356259"/>
                  <a:gd name="connsiteX4" fmla="*/ 360525 w 360525"/>
                  <a:gd name="connsiteY4" fmla="*/ 178130 h 356259"/>
                  <a:gd name="connsiteX5" fmla="*/ 360525 w 360525"/>
                  <a:gd name="connsiteY5" fmla="*/ 178130 h 3562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60525" h="356259">
                    <a:moveTo>
                      <a:pt x="360525" y="178130"/>
                    </a:moveTo>
                    <a:cubicBezTo>
                      <a:pt x="360525" y="276498"/>
                      <a:pt x="279808" y="356260"/>
                      <a:pt x="180263" y="356260"/>
                    </a:cubicBezTo>
                    <a:cubicBezTo>
                      <a:pt x="80717" y="356260"/>
                      <a:pt x="0" y="276498"/>
                      <a:pt x="0" y="178130"/>
                    </a:cubicBezTo>
                    <a:cubicBezTo>
                      <a:pt x="0" y="79761"/>
                      <a:pt x="80717" y="0"/>
                      <a:pt x="180263" y="0"/>
                    </a:cubicBezTo>
                    <a:cubicBezTo>
                      <a:pt x="279808" y="0"/>
                      <a:pt x="360525" y="79761"/>
                      <a:pt x="360525" y="178130"/>
                    </a:cubicBezTo>
                    <a:lnTo>
                      <a:pt x="360525" y="17813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8AB3DC9A-8CE8-4707-8EEC-6D8BE8C6C72F}"/>
                  </a:ext>
                </a:extLst>
              </p:cNvPr>
              <p:cNvSpPr/>
              <p:nvPr/>
            </p:nvSpPr>
            <p:spPr>
              <a:xfrm>
                <a:off x="1361060" y="5194999"/>
                <a:ext cx="294701" cy="291214"/>
              </a:xfrm>
              <a:custGeom>
                <a:avLst/>
                <a:gdLst>
                  <a:gd name="connsiteX0" fmla="*/ 360525 w 360525"/>
                  <a:gd name="connsiteY0" fmla="*/ 178130 h 356259"/>
                  <a:gd name="connsiteX1" fmla="*/ 180263 w 360525"/>
                  <a:gd name="connsiteY1" fmla="*/ 356260 h 356259"/>
                  <a:gd name="connsiteX2" fmla="*/ 0 w 360525"/>
                  <a:gd name="connsiteY2" fmla="*/ 178130 h 356259"/>
                  <a:gd name="connsiteX3" fmla="*/ 180263 w 360525"/>
                  <a:gd name="connsiteY3" fmla="*/ 0 h 356259"/>
                  <a:gd name="connsiteX4" fmla="*/ 360525 w 360525"/>
                  <a:gd name="connsiteY4" fmla="*/ 178130 h 356259"/>
                  <a:gd name="connsiteX5" fmla="*/ 360525 w 360525"/>
                  <a:gd name="connsiteY5" fmla="*/ 178130 h 3562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60525" h="356259">
                    <a:moveTo>
                      <a:pt x="360525" y="178130"/>
                    </a:moveTo>
                    <a:cubicBezTo>
                      <a:pt x="360525" y="276498"/>
                      <a:pt x="279808" y="356260"/>
                      <a:pt x="180263" y="356260"/>
                    </a:cubicBezTo>
                    <a:cubicBezTo>
                      <a:pt x="80717" y="356260"/>
                      <a:pt x="0" y="276498"/>
                      <a:pt x="0" y="178130"/>
                    </a:cubicBezTo>
                    <a:cubicBezTo>
                      <a:pt x="0" y="79761"/>
                      <a:pt x="80717" y="0"/>
                      <a:pt x="180263" y="0"/>
                    </a:cubicBezTo>
                    <a:cubicBezTo>
                      <a:pt x="279808" y="0"/>
                      <a:pt x="360525" y="79761"/>
                      <a:pt x="360525" y="178130"/>
                    </a:cubicBezTo>
                    <a:lnTo>
                      <a:pt x="360525" y="17813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id="{0993BD21-A062-46B4-B71E-B54C692C0524}"/>
                  </a:ext>
                </a:extLst>
              </p:cNvPr>
              <p:cNvSpPr/>
              <p:nvPr/>
            </p:nvSpPr>
            <p:spPr>
              <a:xfrm>
                <a:off x="2055039" y="5525680"/>
                <a:ext cx="534084" cy="291575"/>
              </a:xfrm>
              <a:custGeom>
                <a:avLst/>
                <a:gdLst>
                  <a:gd name="connsiteX0" fmla="*/ 617203 w 653376"/>
                  <a:gd name="connsiteY0" fmla="*/ 106018 h 356701"/>
                  <a:gd name="connsiteX1" fmla="*/ 441132 w 653376"/>
                  <a:gd name="connsiteY1" fmla="*/ 22911 h 356701"/>
                  <a:gd name="connsiteX2" fmla="*/ 292862 w 653376"/>
                  <a:gd name="connsiteY2" fmla="*/ 1 h 356701"/>
                  <a:gd name="connsiteX3" fmla="*/ 144593 w 653376"/>
                  <a:gd name="connsiteY3" fmla="*/ 22911 h 356701"/>
                  <a:gd name="connsiteX4" fmla="*/ 8347 w 653376"/>
                  <a:gd name="connsiteY4" fmla="*/ 80608 h 356701"/>
                  <a:gd name="connsiteX5" fmla="*/ 0 w 653376"/>
                  <a:gd name="connsiteY5" fmla="*/ 89985 h 356701"/>
                  <a:gd name="connsiteX6" fmla="*/ 185337 w 653376"/>
                  <a:gd name="connsiteY6" fmla="*/ 181551 h 356701"/>
                  <a:gd name="connsiteX7" fmla="*/ 253221 w 653376"/>
                  <a:gd name="connsiteY7" fmla="*/ 315957 h 356701"/>
                  <a:gd name="connsiteX8" fmla="*/ 253221 w 653376"/>
                  <a:gd name="connsiteY8" fmla="*/ 356702 h 356701"/>
                  <a:gd name="connsiteX9" fmla="*/ 653351 w 653376"/>
                  <a:gd name="connsiteY9" fmla="*/ 356702 h 356701"/>
                  <a:gd name="connsiteX10" fmla="*/ 653351 w 653376"/>
                  <a:gd name="connsiteY10" fmla="*/ 177432 h 356701"/>
                  <a:gd name="connsiteX11" fmla="*/ 617203 w 653376"/>
                  <a:gd name="connsiteY11" fmla="*/ 106018 h 356701"/>
                  <a:gd name="connsiteX12" fmla="*/ 617203 w 653376"/>
                  <a:gd name="connsiteY12" fmla="*/ 106018 h 3567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653376" h="356701">
                    <a:moveTo>
                      <a:pt x="617203" y="106018"/>
                    </a:moveTo>
                    <a:cubicBezTo>
                      <a:pt x="565279" y="66046"/>
                      <a:pt x="505191" y="37694"/>
                      <a:pt x="441132" y="22911"/>
                    </a:cubicBezTo>
                    <a:cubicBezTo>
                      <a:pt x="392922" y="9011"/>
                      <a:pt x="343058" y="1325"/>
                      <a:pt x="292862" y="1"/>
                    </a:cubicBezTo>
                    <a:cubicBezTo>
                      <a:pt x="242520" y="-109"/>
                      <a:pt x="192471" y="7613"/>
                      <a:pt x="144593" y="22911"/>
                    </a:cubicBezTo>
                    <a:cubicBezTo>
                      <a:pt x="96603" y="35561"/>
                      <a:pt x="50710" y="54977"/>
                      <a:pt x="8347" y="80608"/>
                    </a:cubicBezTo>
                    <a:cubicBezTo>
                      <a:pt x="5553" y="83807"/>
                      <a:pt x="3015" y="87007"/>
                      <a:pt x="0" y="89985"/>
                    </a:cubicBezTo>
                    <a:cubicBezTo>
                      <a:pt x="67369" y="107894"/>
                      <a:pt x="130435" y="139041"/>
                      <a:pt x="185337" y="181551"/>
                    </a:cubicBezTo>
                    <a:cubicBezTo>
                      <a:pt x="228693" y="212808"/>
                      <a:pt x="253993" y="262930"/>
                      <a:pt x="253221" y="315957"/>
                    </a:cubicBezTo>
                    <a:lnTo>
                      <a:pt x="253221" y="356702"/>
                    </a:lnTo>
                    <a:lnTo>
                      <a:pt x="653351" y="356702"/>
                    </a:lnTo>
                    <a:lnTo>
                      <a:pt x="653351" y="177432"/>
                    </a:lnTo>
                    <a:cubicBezTo>
                      <a:pt x="654049" y="149190"/>
                      <a:pt x="640480" y="122419"/>
                      <a:pt x="617203" y="106018"/>
                    </a:cubicBezTo>
                    <a:lnTo>
                      <a:pt x="617203" y="106018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EC6FCA3F-D5B2-4947-BE54-E30C1CC9BE50}"/>
                  </a:ext>
                </a:extLst>
              </p:cNvPr>
              <p:cNvSpPr/>
              <p:nvPr/>
            </p:nvSpPr>
            <p:spPr>
              <a:xfrm>
                <a:off x="1213740" y="5525680"/>
                <a:ext cx="534093" cy="291575"/>
              </a:xfrm>
              <a:custGeom>
                <a:avLst/>
                <a:gdLst>
                  <a:gd name="connsiteX0" fmla="*/ 400608 w 653387"/>
                  <a:gd name="connsiteY0" fmla="*/ 315957 h 356701"/>
                  <a:gd name="connsiteX1" fmla="*/ 465476 w 653387"/>
                  <a:gd name="connsiteY1" fmla="*/ 183868 h 356701"/>
                  <a:gd name="connsiteX2" fmla="*/ 468271 w 653387"/>
                  <a:gd name="connsiteY2" fmla="*/ 181588 h 356701"/>
                  <a:gd name="connsiteX3" fmla="*/ 471286 w 653387"/>
                  <a:gd name="connsiteY3" fmla="*/ 179528 h 356701"/>
                  <a:gd name="connsiteX4" fmla="*/ 653388 w 653387"/>
                  <a:gd name="connsiteY4" fmla="*/ 90243 h 356701"/>
                  <a:gd name="connsiteX5" fmla="*/ 640186 w 653387"/>
                  <a:gd name="connsiteY5" fmla="*/ 75350 h 356701"/>
                  <a:gd name="connsiteX6" fmla="*/ 509751 w 653387"/>
                  <a:gd name="connsiteY6" fmla="*/ 22911 h 356701"/>
                  <a:gd name="connsiteX7" fmla="*/ 361481 w 653387"/>
                  <a:gd name="connsiteY7" fmla="*/ 1 h 356701"/>
                  <a:gd name="connsiteX8" fmla="*/ 213211 w 653387"/>
                  <a:gd name="connsiteY8" fmla="*/ 22911 h 356701"/>
                  <a:gd name="connsiteX9" fmla="*/ 37141 w 653387"/>
                  <a:gd name="connsiteY9" fmla="*/ 106018 h 356701"/>
                  <a:gd name="connsiteX10" fmla="*/ 0 w 653387"/>
                  <a:gd name="connsiteY10" fmla="*/ 177432 h 356701"/>
                  <a:gd name="connsiteX11" fmla="*/ 0 w 653387"/>
                  <a:gd name="connsiteY11" fmla="*/ 356702 h 356701"/>
                  <a:gd name="connsiteX12" fmla="*/ 400608 w 653387"/>
                  <a:gd name="connsiteY12" fmla="*/ 356702 h 356701"/>
                  <a:gd name="connsiteX13" fmla="*/ 400608 w 653387"/>
                  <a:gd name="connsiteY13" fmla="*/ 315957 h 356701"/>
                  <a:gd name="connsiteX14" fmla="*/ 400608 w 653387"/>
                  <a:gd name="connsiteY14" fmla="*/ 315957 h 3567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653387" h="356701">
                    <a:moveTo>
                      <a:pt x="400608" y="315957"/>
                    </a:moveTo>
                    <a:cubicBezTo>
                      <a:pt x="400645" y="264438"/>
                      <a:pt x="424547" y="215787"/>
                      <a:pt x="465476" y="183868"/>
                    </a:cubicBezTo>
                    <a:lnTo>
                      <a:pt x="468271" y="181588"/>
                    </a:lnTo>
                    <a:lnTo>
                      <a:pt x="471286" y="179528"/>
                    </a:lnTo>
                    <a:cubicBezTo>
                      <a:pt x="526851" y="140475"/>
                      <a:pt x="588299" y="110321"/>
                      <a:pt x="653388" y="90243"/>
                    </a:cubicBezTo>
                    <a:cubicBezTo>
                      <a:pt x="648754" y="85425"/>
                      <a:pt x="644599" y="80387"/>
                      <a:pt x="640186" y="75350"/>
                    </a:cubicBezTo>
                    <a:cubicBezTo>
                      <a:pt x="599478" y="51778"/>
                      <a:pt x="555534" y="34127"/>
                      <a:pt x="509751" y="22911"/>
                    </a:cubicBezTo>
                    <a:cubicBezTo>
                      <a:pt x="461541" y="8974"/>
                      <a:pt x="411677" y="1288"/>
                      <a:pt x="361481" y="1"/>
                    </a:cubicBezTo>
                    <a:cubicBezTo>
                      <a:pt x="311139" y="-109"/>
                      <a:pt x="261090" y="7650"/>
                      <a:pt x="213211" y="22911"/>
                    </a:cubicBezTo>
                    <a:cubicBezTo>
                      <a:pt x="150035" y="40158"/>
                      <a:pt x="90389" y="68289"/>
                      <a:pt x="37141" y="106018"/>
                    </a:cubicBezTo>
                    <a:cubicBezTo>
                      <a:pt x="14231" y="122934"/>
                      <a:pt x="588" y="149264"/>
                      <a:pt x="0" y="177432"/>
                    </a:cubicBezTo>
                    <a:lnTo>
                      <a:pt x="0" y="356702"/>
                    </a:lnTo>
                    <a:lnTo>
                      <a:pt x="400608" y="356702"/>
                    </a:lnTo>
                    <a:lnTo>
                      <a:pt x="400608" y="315957"/>
                    </a:lnTo>
                    <a:lnTo>
                      <a:pt x="400608" y="315957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:a16="http://schemas.microsoft.com/office/drawing/2014/main" id="{F1F3C3BE-F8D2-4E8C-8F49-125F293E3D76}"/>
                  </a:ext>
                </a:extLst>
              </p:cNvPr>
              <p:cNvSpPr/>
              <p:nvPr/>
            </p:nvSpPr>
            <p:spPr>
              <a:xfrm>
                <a:off x="1606734" y="5639092"/>
                <a:ext cx="589396" cy="290465"/>
              </a:xfrm>
              <a:custGeom>
                <a:avLst/>
                <a:gdLst>
                  <a:gd name="connsiteX0" fmla="*/ 0 w 721042"/>
                  <a:gd name="connsiteY0" fmla="*/ 355343 h 355343"/>
                  <a:gd name="connsiteX1" fmla="*/ 0 w 721042"/>
                  <a:gd name="connsiteY1" fmla="*/ 177214 h 355343"/>
                  <a:gd name="connsiteX2" fmla="*/ 36148 w 721042"/>
                  <a:gd name="connsiteY2" fmla="*/ 106021 h 355343"/>
                  <a:gd name="connsiteX3" fmla="*/ 212219 w 721042"/>
                  <a:gd name="connsiteY3" fmla="*/ 22913 h 355343"/>
                  <a:gd name="connsiteX4" fmla="*/ 360488 w 721042"/>
                  <a:gd name="connsiteY4" fmla="*/ 3 h 355343"/>
                  <a:gd name="connsiteX5" fmla="*/ 508758 w 721042"/>
                  <a:gd name="connsiteY5" fmla="*/ 22913 h 355343"/>
                  <a:gd name="connsiteX6" fmla="*/ 685086 w 721042"/>
                  <a:gd name="connsiteY6" fmla="*/ 106021 h 355343"/>
                  <a:gd name="connsiteX7" fmla="*/ 721014 w 721042"/>
                  <a:gd name="connsiteY7" fmla="*/ 177214 h 355343"/>
                  <a:gd name="connsiteX8" fmla="*/ 721014 w 721042"/>
                  <a:gd name="connsiteY8" fmla="*/ 355343 h 355343"/>
                  <a:gd name="connsiteX9" fmla="*/ 0 w 721042"/>
                  <a:gd name="connsiteY9" fmla="*/ 355343 h 355343"/>
                  <a:gd name="connsiteX10" fmla="*/ 0 w 721042"/>
                  <a:gd name="connsiteY10" fmla="*/ 355343 h 3553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721042" h="355343">
                    <a:moveTo>
                      <a:pt x="0" y="355343"/>
                    </a:moveTo>
                    <a:lnTo>
                      <a:pt x="0" y="177214"/>
                    </a:lnTo>
                    <a:cubicBezTo>
                      <a:pt x="110" y="149192"/>
                      <a:pt x="13496" y="122863"/>
                      <a:pt x="36148" y="106021"/>
                    </a:cubicBezTo>
                    <a:cubicBezTo>
                      <a:pt x="89322" y="68107"/>
                      <a:pt x="148969" y="39976"/>
                      <a:pt x="212219" y="22913"/>
                    </a:cubicBezTo>
                    <a:cubicBezTo>
                      <a:pt x="260097" y="7542"/>
                      <a:pt x="310146" y="-181"/>
                      <a:pt x="360488" y="3"/>
                    </a:cubicBezTo>
                    <a:cubicBezTo>
                      <a:pt x="410721" y="1180"/>
                      <a:pt x="460585" y="8866"/>
                      <a:pt x="508758" y="22913"/>
                    </a:cubicBezTo>
                    <a:cubicBezTo>
                      <a:pt x="572964" y="37549"/>
                      <a:pt x="633162" y="65938"/>
                      <a:pt x="685086" y="106021"/>
                    </a:cubicBezTo>
                    <a:cubicBezTo>
                      <a:pt x="708290" y="122385"/>
                      <a:pt x="721749" y="149082"/>
                      <a:pt x="721014" y="177214"/>
                    </a:cubicBezTo>
                    <a:lnTo>
                      <a:pt x="721014" y="355343"/>
                    </a:lnTo>
                    <a:lnTo>
                      <a:pt x="0" y="355343"/>
                    </a:lnTo>
                    <a:lnTo>
                      <a:pt x="0" y="355343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0F4167BB-51AB-42AC-8C3C-C09890125A6A}"/>
                  </a:ext>
                </a:extLst>
              </p:cNvPr>
              <p:cNvSpPr/>
              <p:nvPr/>
            </p:nvSpPr>
            <p:spPr>
              <a:xfrm>
                <a:off x="1754055" y="5308232"/>
                <a:ext cx="294701" cy="291214"/>
              </a:xfrm>
              <a:custGeom>
                <a:avLst/>
                <a:gdLst>
                  <a:gd name="connsiteX0" fmla="*/ 360525 w 360525"/>
                  <a:gd name="connsiteY0" fmla="*/ 178130 h 356259"/>
                  <a:gd name="connsiteX1" fmla="*/ 180263 w 360525"/>
                  <a:gd name="connsiteY1" fmla="*/ 356260 h 356259"/>
                  <a:gd name="connsiteX2" fmla="*/ 0 w 360525"/>
                  <a:gd name="connsiteY2" fmla="*/ 178130 h 356259"/>
                  <a:gd name="connsiteX3" fmla="*/ 180263 w 360525"/>
                  <a:gd name="connsiteY3" fmla="*/ 0 h 356259"/>
                  <a:gd name="connsiteX4" fmla="*/ 360525 w 360525"/>
                  <a:gd name="connsiteY4" fmla="*/ 178130 h 356259"/>
                  <a:gd name="connsiteX5" fmla="*/ 360525 w 360525"/>
                  <a:gd name="connsiteY5" fmla="*/ 178130 h 3562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60525" h="356259">
                    <a:moveTo>
                      <a:pt x="360525" y="178130"/>
                    </a:moveTo>
                    <a:cubicBezTo>
                      <a:pt x="360525" y="276498"/>
                      <a:pt x="279808" y="356260"/>
                      <a:pt x="180263" y="356260"/>
                    </a:cubicBezTo>
                    <a:cubicBezTo>
                      <a:pt x="80717" y="356260"/>
                      <a:pt x="0" y="276498"/>
                      <a:pt x="0" y="178130"/>
                    </a:cubicBezTo>
                    <a:cubicBezTo>
                      <a:pt x="0" y="79761"/>
                      <a:pt x="80717" y="0"/>
                      <a:pt x="180263" y="0"/>
                    </a:cubicBezTo>
                    <a:cubicBezTo>
                      <a:pt x="279808" y="0"/>
                      <a:pt x="360525" y="79724"/>
                      <a:pt x="360525" y="178130"/>
                    </a:cubicBezTo>
                    <a:lnTo>
                      <a:pt x="360525" y="178130"/>
                    </a:lnTo>
                    <a:close/>
                  </a:path>
                </a:pathLst>
              </a:custGeom>
              <a:grp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1C47440D-7E65-4EAA-A304-62A1D2222A30}"/>
                </a:ext>
              </a:extLst>
            </p:cNvPr>
            <p:cNvSpPr/>
            <p:nvPr/>
          </p:nvSpPr>
          <p:spPr>
            <a:xfrm>
              <a:off x="533671" y="1419422"/>
              <a:ext cx="116119" cy="117139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3494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5E9D516-31E9-4391-8B9D-952331DE9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457200"/>
            <a:r>
              <a:rPr lang="en-US" kern="12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PG&amp;E 2020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Customer Support: Enhanced Offerings</a:t>
            </a:r>
            <a:endParaRPr lang="en-US" kern="1200" dirty="0"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</a:endParaRPr>
          </a:p>
        </p:txBody>
      </p:sp>
      <p:sp>
        <p:nvSpPr>
          <p:cNvPr id="36" name="Rectangle 35" descr="Community Resource Centers&#10;&#10;A place for customers to get basic power needs&#10;245 locations opened for 2020 events&#10;363 locally coordinated sites ready&#10;~50,000 visitors in 2020&#10;">
            <a:extLst>
              <a:ext uri="{FF2B5EF4-FFF2-40B4-BE49-F238E27FC236}">
                <a16:creationId xmlns:a16="http://schemas.microsoft.com/office/drawing/2014/main" id="{2040544B-A209-4170-972B-F9D447DAD809}"/>
              </a:ext>
            </a:extLst>
          </p:cNvPr>
          <p:cNvSpPr/>
          <p:nvPr/>
        </p:nvSpPr>
        <p:spPr>
          <a:xfrm>
            <a:off x="516340" y="846456"/>
            <a:ext cx="3174651" cy="2492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t" anchorCtr="0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39" name="Rectangle 38" descr="Meal Replacements&#10;Meal replacement/delivery available during and after events&#10;21 local food banks serving 36 counties&#10;~30,000 food packages provided in 2020&#10;18 Meals on Wheels organizations serving low-income seniors in 20 counties&#10;~2,900 additional meals delivered in 2020&#10;">
            <a:extLst>
              <a:ext uri="{FF2B5EF4-FFF2-40B4-BE49-F238E27FC236}">
                <a16:creationId xmlns:a16="http://schemas.microsoft.com/office/drawing/2014/main" id="{317B9A90-908B-49D8-9A51-13CC53CA82E4}"/>
              </a:ext>
            </a:extLst>
          </p:cNvPr>
          <p:cNvSpPr/>
          <p:nvPr/>
        </p:nvSpPr>
        <p:spPr>
          <a:xfrm>
            <a:off x="3809343" y="838199"/>
            <a:ext cx="3722127" cy="250073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t" anchorCtr="0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42" name="Rectangle 41" descr="Portable Battery Program&#10;Portable backup batteries for low-income Medical Baseline participants living in HFTDs&#10;~5,200 fully subsidized batteries &#10;~9,300 energy needs assessments&#10;Distribution conducted through Low Income Energy Assistance Program contractor partners&#10;">
            <a:extLst>
              <a:ext uri="{FF2B5EF4-FFF2-40B4-BE49-F238E27FC236}">
                <a16:creationId xmlns:a16="http://schemas.microsoft.com/office/drawing/2014/main" id="{A9F7A844-672F-410A-B915-838888E501E7}"/>
              </a:ext>
            </a:extLst>
          </p:cNvPr>
          <p:cNvSpPr/>
          <p:nvPr/>
        </p:nvSpPr>
        <p:spPr>
          <a:xfrm>
            <a:off x="7664092" y="846454"/>
            <a:ext cx="3956895" cy="250073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t" anchorCtr="0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45" name="Rectangle 44" descr="Critical Customer Support&#10;&#10;Direct engagement and preparation with critical facilities&#10;Support for COVID-19-critical hospitals in high fire-risk areas&#10;Ongoing engagement with telecommunications providers&#10;Listening sessions and webinars with large customers &#10;and critical service providers&#10;Resiliency plans for vote tabulation centers&#10;">
            <a:extLst>
              <a:ext uri="{FF2B5EF4-FFF2-40B4-BE49-F238E27FC236}">
                <a16:creationId xmlns:a16="http://schemas.microsoft.com/office/drawing/2014/main" id="{71BD9558-B442-462A-89AB-28B4E714C035}"/>
              </a:ext>
            </a:extLst>
          </p:cNvPr>
          <p:cNvSpPr/>
          <p:nvPr/>
        </p:nvSpPr>
        <p:spPr>
          <a:xfrm>
            <a:off x="561446" y="3491757"/>
            <a:ext cx="5019305" cy="287370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74320" rtlCol="0" anchor="t" anchorCtr="0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48" name="Rectangle 47" descr="CBO Partnerships&#10;&#10;Partnership with California Foundation for Independent Living Centers&#10;~1,000 batteries&#10;~885 food vouchers&#10;~520 hotel stays coordinated&#10;~30+ accessible transport to CRCs and hotels &#10;&#10;200+ CBO informational and resource partnerships&#10;~4,500 customers served in 2020&#10;Support for distributing translated materials in 15 languages&#10;Sponsored outreach to broaden awareness and preparation&#10;&#10;">
            <a:extLst>
              <a:ext uri="{FF2B5EF4-FFF2-40B4-BE49-F238E27FC236}">
                <a16:creationId xmlns:a16="http://schemas.microsoft.com/office/drawing/2014/main" id="{ED76C0D0-103C-4529-9FDC-9572ED61D57F}"/>
              </a:ext>
            </a:extLst>
          </p:cNvPr>
          <p:cNvSpPr/>
          <p:nvPr/>
        </p:nvSpPr>
        <p:spPr>
          <a:xfrm>
            <a:off x="5767950" y="3898457"/>
            <a:ext cx="5853029" cy="2467002"/>
          </a:xfrm>
          <a:prstGeom prst="rect">
            <a:avLst/>
          </a:prstGeom>
          <a:solidFill>
            <a:srgbClr val="C7EB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t" anchorCtr="0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200C4CB3-666D-4578-BDD2-5ABE02EE3F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22979" y="1405717"/>
            <a:ext cx="3168012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" marR="0" lvl="2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Tx/>
              <a:buSzPct val="96000"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 place for customers to get basic power needs</a:t>
            </a:r>
          </a:p>
          <a:p>
            <a:pPr marL="173736" marR="0" lvl="3" indent="-12065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245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locations opened for 2020 events</a:t>
            </a:r>
          </a:p>
          <a:p>
            <a:pPr marL="173736" marR="0" lvl="3" indent="-12065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363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locally coordinated sites ready</a:t>
            </a:r>
          </a:p>
          <a:p>
            <a:pPr marL="173736" marR="0" lvl="3" indent="-12065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~50,000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visitors in 2020</a:t>
            </a:r>
          </a:p>
        </p:txBody>
      </p:sp>
      <p:sp>
        <p:nvSpPr>
          <p:cNvPr id="38" name="Speech Bubble: Rectangle 37">
            <a:extLst>
              <a:ext uri="{FF2B5EF4-FFF2-40B4-BE49-F238E27FC236}">
                <a16:creationId xmlns:a16="http://schemas.microsoft.com/office/drawing/2014/main" id="{C38F73A6-A6E6-4B02-B044-8F324EE73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516333" y="838200"/>
            <a:ext cx="3174658" cy="489583"/>
          </a:xfrm>
          <a:prstGeom prst="wedgeRectCallout">
            <a:avLst/>
          </a:prstGeom>
          <a:solidFill>
            <a:srgbClr val="0092B3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Community Resource Centers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1244F739-B644-4AF8-971A-CF18C5045C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809340" y="1405717"/>
            <a:ext cx="3733771" cy="1767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2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Tx/>
              <a:buSzPct val="96000"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Meal replacement/delivery available during and after events</a:t>
            </a:r>
          </a:p>
          <a:p>
            <a:pPr marL="171450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21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local food banks serving 36 counties</a:t>
            </a:r>
          </a:p>
          <a:p>
            <a:pPr marL="171450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~30,000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food packages provided in 2020</a:t>
            </a:r>
          </a:p>
          <a:p>
            <a:pPr marL="171450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18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Meals on Wheels organizations serving low-income seniors in 20 counties</a:t>
            </a:r>
          </a:p>
          <a:p>
            <a:pPr marL="171450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~2,900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additional meals delivered in 2020</a:t>
            </a:r>
          </a:p>
        </p:txBody>
      </p:sp>
      <p:sp>
        <p:nvSpPr>
          <p:cNvPr id="41" name="Speech Bubble: Rectangle 40">
            <a:extLst>
              <a:ext uri="{FF2B5EF4-FFF2-40B4-BE49-F238E27FC236}">
                <a16:creationId xmlns:a16="http://schemas.microsoft.com/office/drawing/2014/main" id="{121802FF-5A45-4943-877C-DF9A5074C6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3810000" y="838200"/>
            <a:ext cx="3721470" cy="489583"/>
          </a:xfrm>
          <a:prstGeom prst="wedgeRectCallou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182880" rtlCol="0" anchor="ctr"/>
          <a:lstStyle/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Meal Replacements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48E6AC01-683A-463C-9161-83AC9E6396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675733" y="1326169"/>
            <a:ext cx="4064518" cy="15901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2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Tx/>
              <a:buSzPct val="96000"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Portable backup batteries for low-income Medical Baseline participants living in HFTDs</a:t>
            </a:r>
          </a:p>
          <a:p>
            <a:pPr marL="171450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~5,200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fully subsidized batteries </a:t>
            </a:r>
          </a:p>
          <a:p>
            <a:pPr marL="171450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~9,300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energy needs assessments</a:t>
            </a:r>
          </a:p>
          <a:p>
            <a:pPr marL="171450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Distribution conducted through Low Income Energy Assistance Program contractor partners</a:t>
            </a:r>
          </a:p>
        </p:txBody>
      </p:sp>
      <p:sp>
        <p:nvSpPr>
          <p:cNvPr id="44" name="Speech Bubble: Rectangle 43">
            <a:extLst>
              <a:ext uri="{FF2B5EF4-FFF2-40B4-BE49-F238E27FC236}">
                <a16:creationId xmlns:a16="http://schemas.microsoft.com/office/drawing/2014/main" id="{A5D873FF-B23E-4AE2-A235-63383A628A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7664086" y="838200"/>
            <a:ext cx="3956893" cy="479714"/>
          </a:xfrm>
          <a:prstGeom prst="wedgeRectCallou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182880" rtlCol="0" anchor="ctr"/>
          <a:lstStyle/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Portable Battery Program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4480A6F0-92A5-453D-92CD-1AB171F76F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55758" y="4080161"/>
            <a:ext cx="5019304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736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Direct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engagement and preparation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with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critical facilities</a:t>
            </a:r>
          </a:p>
          <a:p>
            <a:pPr marL="173736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Support for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COVID-19-critical hospitals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in high fire-risk areas</a:t>
            </a:r>
          </a:p>
          <a:p>
            <a:pPr marL="173736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Ongoing engagement with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telecommunications providers</a:t>
            </a:r>
          </a:p>
          <a:p>
            <a:pPr marL="173736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Listening sessions and webinars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with large customers </a:t>
            </a: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</a:b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and critical service providers</a:t>
            </a:r>
          </a:p>
          <a:p>
            <a:pPr marL="173736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Resiliency plans for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vote tabulation centers</a:t>
            </a:r>
          </a:p>
        </p:txBody>
      </p:sp>
      <p:sp>
        <p:nvSpPr>
          <p:cNvPr id="47" name="Speech Bubble: Rectangle 46">
            <a:extLst>
              <a:ext uri="{FF2B5EF4-FFF2-40B4-BE49-F238E27FC236}">
                <a16:creationId xmlns:a16="http://schemas.microsoft.com/office/drawing/2014/main" id="{BBD15CD2-CB96-4F8E-BB47-70877D5BEA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555758" y="3491498"/>
            <a:ext cx="5019304" cy="489583"/>
          </a:xfrm>
          <a:prstGeom prst="wedgeRectCallout">
            <a:avLst>
              <a:gd name="adj1" fmla="val -22312"/>
              <a:gd name="adj2" fmla="val 72330"/>
            </a:avLst>
          </a:prstGeom>
          <a:solidFill>
            <a:schemeClr val="accent3">
              <a:alpha val="99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182880"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Critical Customer Support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49" name="Speech Bubble: Rectangle 48">
            <a:extLst>
              <a:ext uri="{FF2B5EF4-FFF2-40B4-BE49-F238E27FC236}">
                <a16:creationId xmlns:a16="http://schemas.microsoft.com/office/drawing/2014/main" id="{FC5EDEE5-97AE-434A-95A3-B12F5E2939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5767945" y="3518931"/>
            <a:ext cx="5853029" cy="461586"/>
          </a:xfrm>
          <a:prstGeom prst="wedgeRectCallout">
            <a:avLst>
              <a:gd name="adj1" fmla="val -22312"/>
              <a:gd name="adj2" fmla="val 72330"/>
            </a:avLst>
          </a:prstGeom>
          <a:solidFill>
            <a:srgbClr val="16A4DE">
              <a:alpha val="99000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182880" rtlCol="0" anchor="ctr"/>
          <a:lstStyle/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CBO Partnerships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1C45E151-3B31-49D0-9DD4-2AF9D025D6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782582" y="4141915"/>
            <a:ext cx="5771602" cy="789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Partnership with California Foundation for Independent Living Centers</a:t>
            </a:r>
          </a:p>
          <a:p>
            <a:pPr marL="396875" marR="0" lvl="3" indent="-111125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Tx/>
              <a:buSzPct val="96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~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1,000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batteries</a:t>
            </a:r>
          </a:p>
          <a:p>
            <a:pPr marL="396875" marR="0" lvl="3" indent="-111125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Tx/>
              <a:buSzPct val="96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~885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food vouchers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EAA29A31-72CB-4E51-804F-2991871AC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822962" y="5042227"/>
            <a:ext cx="5615294" cy="10695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200+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CBO informational and resource partnerships</a:t>
            </a:r>
          </a:p>
          <a:p>
            <a:pPr marL="171450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~4,500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customers served in 2020</a:t>
            </a:r>
          </a:p>
          <a:p>
            <a:pPr marL="171450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Support for distributing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translated materials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in 15 languages</a:t>
            </a:r>
          </a:p>
          <a:p>
            <a:pPr marL="171450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Sponsored outreach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to broaden awareness and preparation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D916362D-51F3-496F-BCC8-E526BF43A6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7547230" y="4290702"/>
            <a:ext cx="4452621" cy="8412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00050" marR="0" lvl="3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457200" marR="0" lvl="3" indent="-17145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Tx/>
              <a:buSzPct val="96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~520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hotel stays coordinated</a:t>
            </a:r>
          </a:p>
          <a:p>
            <a:pPr marL="457200" marR="0" lvl="3" indent="-17145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Tx/>
              <a:buSzPct val="96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30+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accessible transport to CRCs and hotels </a:t>
            </a:r>
          </a:p>
        </p:txBody>
      </p:sp>
    </p:spTree>
    <p:extLst>
      <p:ext uri="{BB962C8B-B14F-4D97-AF65-F5344CB8AC3E}">
        <p14:creationId xmlns:p14="http://schemas.microsoft.com/office/powerpoint/2010/main" val="35173614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5E9D516-31E9-4391-8B9D-952331DE9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457200"/>
            <a:r>
              <a:rPr lang="en-US" kern="12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2021 Improvements</a:t>
            </a:r>
          </a:p>
        </p:txBody>
      </p:sp>
      <p:grpSp>
        <p:nvGrpSpPr>
          <p:cNvPr id="4" name="object 2">
            <a:extLst>
              <a:ext uri="{FF2B5EF4-FFF2-40B4-BE49-F238E27FC236}">
                <a16:creationId xmlns:a16="http://schemas.microsoft.com/office/drawing/2014/main" id="{49586EC9-AB07-4723-981B-E8E13878DE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17345" y="1531868"/>
            <a:ext cx="11957309" cy="4570325"/>
            <a:chOff x="152400" y="1975104"/>
            <a:chExt cx="12039853" cy="3775075"/>
          </a:xfrm>
        </p:grpSpPr>
        <p:sp>
          <p:nvSpPr>
            <p:cNvPr id="5" name="object 3">
              <a:extLst>
                <a:ext uri="{FF2B5EF4-FFF2-40B4-BE49-F238E27FC236}">
                  <a16:creationId xmlns:a16="http://schemas.microsoft.com/office/drawing/2014/main" id="{6D8E0D32-0492-4510-8C29-5BDEAD72CE17}"/>
                </a:ext>
              </a:extLst>
            </p:cNvPr>
            <p:cNvSpPr/>
            <p:nvPr/>
          </p:nvSpPr>
          <p:spPr>
            <a:xfrm>
              <a:off x="8010143" y="1975104"/>
              <a:ext cx="4182110" cy="3775075"/>
            </a:xfrm>
            <a:custGeom>
              <a:avLst/>
              <a:gdLst/>
              <a:ahLst/>
              <a:cxnLst/>
              <a:rect l="l" t="t" r="r" b="b"/>
              <a:pathLst>
                <a:path w="4182109" h="3775075">
                  <a:moveTo>
                    <a:pt x="3340734" y="0"/>
                  </a:moveTo>
                  <a:lnTo>
                    <a:pt x="0" y="1016"/>
                  </a:lnTo>
                  <a:lnTo>
                    <a:pt x="2539" y="3774948"/>
                  </a:lnTo>
                  <a:lnTo>
                    <a:pt x="3353942" y="3773957"/>
                  </a:lnTo>
                  <a:lnTo>
                    <a:pt x="4181855" y="1873631"/>
                  </a:lnTo>
                  <a:lnTo>
                    <a:pt x="3340734" y="0"/>
                  </a:lnTo>
                  <a:close/>
                </a:path>
              </a:pathLst>
            </a:custGeom>
            <a:solidFill>
              <a:srgbClr val="DCE6F1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607E0386-715B-46D2-864B-2ECEA004D222}"/>
                </a:ext>
              </a:extLst>
            </p:cNvPr>
            <p:cNvSpPr/>
            <p:nvPr/>
          </p:nvSpPr>
          <p:spPr>
            <a:xfrm>
              <a:off x="4471415" y="1975104"/>
              <a:ext cx="4681027" cy="3775075"/>
            </a:xfrm>
            <a:custGeom>
              <a:avLst/>
              <a:gdLst/>
              <a:ahLst/>
              <a:cxnLst/>
              <a:rect l="l" t="t" r="r" b="b"/>
              <a:pathLst>
                <a:path w="4605655" h="3775075">
                  <a:moveTo>
                    <a:pt x="3756406" y="0"/>
                  </a:moveTo>
                  <a:lnTo>
                    <a:pt x="0" y="1016"/>
                  </a:lnTo>
                  <a:lnTo>
                    <a:pt x="2921" y="3774948"/>
                  </a:lnTo>
                  <a:lnTo>
                    <a:pt x="3771265" y="3773957"/>
                  </a:lnTo>
                  <a:lnTo>
                    <a:pt x="4605528" y="1864106"/>
                  </a:lnTo>
                  <a:lnTo>
                    <a:pt x="3756406" y="0"/>
                  </a:lnTo>
                  <a:close/>
                </a:path>
              </a:pathLst>
            </a:custGeom>
            <a:solidFill>
              <a:srgbClr val="EBF0DE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2B536B49-9349-4791-89EA-3D5BBA52CE0A}"/>
                </a:ext>
              </a:extLst>
            </p:cNvPr>
            <p:cNvSpPr/>
            <p:nvPr/>
          </p:nvSpPr>
          <p:spPr>
            <a:xfrm>
              <a:off x="2142744" y="1975104"/>
              <a:ext cx="3891347" cy="3775075"/>
            </a:xfrm>
            <a:custGeom>
              <a:avLst/>
              <a:gdLst/>
              <a:ahLst/>
              <a:cxnLst/>
              <a:rect l="l" t="t" r="r" b="b"/>
              <a:pathLst>
                <a:path w="3575685" h="3775075">
                  <a:moveTo>
                    <a:pt x="2589403" y="0"/>
                  </a:moveTo>
                  <a:lnTo>
                    <a:pt x="0" y="1016"/>
                  </a:lnTo>
                  <a:lnTo>
                    <a:pt x="2031" y="3774948"/>
                  </a:lnTo>
                  <a:lnTo>
                    <a:pt x="2599690" y="3773957"/>
                  </a:lnTo>
                  <a:lnTo>
                    <a:pt x="3575304" y="1864106"/>
                  </a:lnTo>
                  <a:lnTo>
                    <a:pt x="2589403" y="0"/>
                  </a:lnTo>
                  <a:close/>
                </a:path>
              </a:pathLst>
            </a:custGeom>
            <a:solidFill>
              <a:srgbClr val="DBEDF4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" name="object 6">
              <a:extLst>
                <a:ext uri="{FF2B5EF4-FFF2-40B4-BE49-F238E27FC236}">
                  <a16:creationId xmlns:a16="http://schemas.microsoft.com/office/drawing/2014/main" id="{91682E0E-00FC-4020-9FE7-382C12F1ECFE}"/>
                </a:ext>
              </a:extLst>
            </p:cNvPr>
            <p:cNvSpPr/>
            <p:nvPr/>
          </p:nvSpPr>
          <p:spPr>
            <a:xfrm>
              <a:off x="188976" y="1975104"/>
              <a:ext cx="2996565" cy="3775075"/>
            </a:xfrm>
            <a:custGeom>
              <a:avLst/>
              <a:gdLst/>
              <a:ahLst/>
              <a:cxnLst/>
              <a:rect l="l" t="t" r="r" b="b"/>
              <a:pathLst>
                <a:path w="2996565" h="3775075">
                  <a:moveTo>
                    <a:pt x="2170049" y="0"/>
                  </a:moveTo>
                  <a:lnTo>
                    <a:pt x="0" y="1016"/>
                  </a:lnTo>
                  <a:lnTo>
                    <a:pt x="1650" y="3774948"/>
                  </a:lnTo>
                  <a:lnTo>
                    <a:pt x="2178558" y="3773957"/>
                  </a:lnTo>
                  <a:lnTo>
                    <a:pt x="2996184" y="1864106"/>
                  </a:lnTo>
                  <a:lnTo>
                    <a:pt x="2170049" y="0"/>
                  </a:lnTo>
                  <a:close/>
                </a:path>
              </a:pathLst>
            </a:custGeom>
            <a:solidFill>
              <a:srgbClr val="FCEADA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" name="object 7">
              <a:extLst>
                <a:ext uri="{FF2B5EF4-FFF2-40B4-BE49-F238E27FC236}">
                  <a16:creationId xmlns:a16="http://schemas.microsoft.com/office/drawing/2014/main" id="{1F1A3450-B6F5-4D29-8643-AE296FC8FE3C}"/>
                </a:ext>
              </a:extLst>
            </p:cNvPr>
            <p:cNvSpPr/>
            <p:nvPr/>
          </p:nvSpPr>
          <p:spPr>
            <a:xfrm>
              <a:off x="152400" y="2103120"/>
              <a:ext cx="11972925" cy="384175"/>
            </a:xfrm>
            <a:custGeom>
              <a:avLst/>
              <a:gdLst/>
              <a:ahLst/>
              <a:cxnLst/>
              <a:rect l="l" t="t" r="r" b="b"/>
              <a:pathLst>
                <a:path w="11972925" h="384175">
                  <a:moveTo>
                    <a:pt x="11593703" y="0"/>
                  </a:moveTo>
                  <a:lnTo>
                    <a:pt x="0" y="8508"/>
                  </a:lnTo>
                  <a:lnTo>
                    <a:pt x="4305" y="95503"/>
                  </a:lnTo>
                  <a:lnTo>
                    <a:pt x="5791" y="153162"/>
                  </a:lnTo>
                  <a:lnTo>
                    <a:pt x="8051" y="268224"/>
                  </a:lnTo>
                  <a:lnTo>
                    <a:pt x="11379" y="354964"/>
                  </a:lnTo>
                  <a:lnTo>
                    <a:pt x="13182" y="384047"/>
                  </a:lnTo>
                  <a:lnTo>
                    <a:pt x="11972544" y="378078"/>
                  </a:lnTo>
                  <a:lnTo>
                    <a:pt x="11593703" y="0"/>
                  </a:lnTo>
                  <a:close/>
                </a:path>
              </a:pathLst>
            </a:custGeom>
            <a:solidFill>
              <a:srgbClr val="FFFFFF">
                <a:alpha val="34901"/>
              </a:srgbClr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0" name="object 8">
              <a:extLst>
                <a:ext uri="{FF2B5EF4-FFF2-40B4-BE49-F238E27FC236}">
                  <a16:creationId xmlns:a16="http://schemas.microsoft.com/office/drawing/2014/main" id="{C9926981-C70E-41C8-82AC-85B143678B9F}"/>
                </a:ext>
              </a:extLst>
            </p:cNvPr>
            <p:cNvSpPr/>
            <p:nvPr/>
          </p:nvSpPr>
          <p:spPr>
            <a:xfrm flipH="1">
              <a:off x="286959" y="2664715"/>
              <a:ext cx="46035" cy="498977"/>
            </a:xfrm>
            <a:custGeom>
              <a:avLst/>
              <a:gdLst/>
              <a:ahLst/>
              <a:cxnLst/>
              <a:rect l="l" t="t" r="r" b="b"/>
              <a:pathLst>
                <a:path h="487044">
                  <a:moveTo>
                    <a:pt x="0" y="0"/>
                  </a:moveTo>
                  <a:lnTo>
                    <a:pt x="0" y="486663"/>
                  </a:lnTo>
                </a:path>
              </a:pathLst>
            </a:custGeom>
            <a:ln w="38100">
              <a:solidFill>
                <a:srgbClr val="E36C09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35" name="object 34">
            <a:extLst>
              <a:ext uri="{FF2B5EF4-FFF2-40B4-BE49-F238E27FC236}">
                <a16:creationId xmlns:a16="http://schemas.microsoft.com/office/drawing/2014/main" id="{42709FB5-BC3A-4AE9-A10F-7EBEC58D4E73}"/>
              </a:ext>
            </a:extLst>
          </p:cNvPr>
          <p:cNvSpPr txBox="1"/>
          <p:nvPr/>
        </p:nvSpPr>
        <p:spPr>
          <a:xfrm>
            <a:off x="168446" y="990600"/>
            <a:ext cx="11476355" cy="109581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We</a:t>
            </a:r>
            <a:r>
              <a:rPr kumimoji="0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6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</a:t>
            </a:r>
            <a:r>
              <a:rPr kumimoji="0" sz="1600" b="1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6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continuing</a:t>
            </a:r>
            <a:r>
              <a:rPr kumimoji="0" sz="16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6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sz="16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6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improve</a:t>
            </a:r>
            <a:r>
              <a:rPr kumimoji="0" sz="16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our</a:t>
            </a:r>
            <a:r>
              <a:rPr kumimoji="0" sz="16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Public</a:t>
            </a:r>
            <a:r>
              <a:rPr kumimoji="0" sz="16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6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Safety</a:t>
            </a:r>
            <a:r>
              <a:rPr kumimoji="0" sz="16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6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Power</a:t>
            </a:r>
            <a:r>
              <a:rPr kumimoji="0" sz="16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Shutoff</a:t>
            </a:r>
            <a:r>
              <a:rPr kumimoji="0" sz="16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(PSPS)</a:t>
            </a:r>
            <a:r>
              <a:rPr kumimoji="0" sz="16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6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Program.</a:t>
            </a:r>
            <a:r>
              <a:rPr kumimoji="0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600" b="0" i="0" u="none" strike="noStrike" kern="1200" cap="none" spc="-10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Improvements</a:t>
            </a:r>
            <a:r>
              <a:rPr kumimoji="0" sz="1600" b="0" i="0" u="none" strike="noStrike" kern="1200" cap="none" spc="15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600" b="0" i="0" u="none" strike="noStrike" kern="1200" cap="none" spc="-15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sz="1600" b="0" i="0" u="none" strike="noStrike" kern="1200" cap="none" spc="5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600" b="0" i="0" u="none" strike="noStrike" kern="1200" cap="none" spc="0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sz="1600" b="0" i="0" u="none" strike="noStrike" kern="1200" cap="none" spc="-5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600" b="0" i="0" u="none" strike="noStrike" kern="1200" cap="none" spc="-15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program </a:t>
            </a:r>
            <a:r>
              <a:rPr kumimoji="0" sz="1600" b="0" i="0" u="none" strike="noStrike" kern="1200" cap="none" spc="-434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600" b="0" i="0" u="none" strike="noStrike" kern="1200" cap="none" spc="-20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have</a:t>
            </a:r>
            <a:r>
              <a:rPr kumimoji="0" sz="1600" b="0" i="0" u="none" strike="noStrike" kern="1200" cap="none" spc="10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600" b="0" i="0" u="none" strike="noStrike" kern="1200" cap="none" spc="0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included</a:t>
            </a:r>
            <a:r>
              <a:rPr kumimoji="0" sz="1600" b="0" i="0" u="none" strike="noStrike" kern="1200" cap="none" spc="5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600" b="0" i="0" u="none" strike="noStrike" kern="1200" cap="none" spc="0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enhanced</a:t>
            </a:r>
            <a:r>
              <a:rPr kumimoji="0" sz="1600" b="0" i="0" u="none" strike="noStrike" kern="1200" cap="none" spc="-5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600" b="0" i="0" u="none" strike="noStrike" kern="1200" cap="none" spc="-10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operations,</a:t>
            </a:r>
            <a:r>
              <a:rPr kumimoji="0" sz="1600" b="0" i="0" u="none" strike="noStrike" kern="1200" cap="none" spc="10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600" b="0" i="0" u="none" strike="noStrike" kern="1200" cap="none" spc="-5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communication</a:t>
            </a:r>
            <a:r>
              <a:rPr kumimoji="0" sz="1600" b="0" i="0" u="none" strike="noStrike" kern="1200" cap="none" spc="-15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600" b="0" i="0" u="none" strike="noStrike" kern="1200" cap="none" spc="0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sz="1600" b="0" i="0" u="none" strike="noStrike" kern="1200" cap="none" spc="5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600" b="0" i="0" u="none" strike="noStrike" kern="1200" cap="none" spc="-10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coordination</a:t>
            </a:r>
            <a:r>
              <a:rPr kumimoji="0" sz="1600" b="0" i="0" u="none" strike="noStrike" kern="1200" cap="none" spc="-15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before,</a:t>
            </a:r>
            <a:r>
              <a:rPr kumimoji="0" sz="1600" b="0" i="0" u="none" strike="noStrike" kern="1200" cap="none" spc="-5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during </a:t>
            </a:r>
            <a:r>
              <a:rPr kumimoji="0" sz="1600" b="0" i="0" u="none" strike="noStrike" kern="1200" cap="none" spc="0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sz="1600" b="0" i="0" u="none" strike="noStrike" kern="1200" cap="none" spc="5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600" b="0" i="0" u="none" strike="noStrike" kern="1200" cap="none" spc="-10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after</a:t>
            </a:r>
            <a:r>
              <a:rPr kumimoji="0" sz="1600" b="0" i="0" u="none" strike="noStrike" kern="1200" cap="none" spc="20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600" b="0" i="0" u="none" strike="noStrike" kern="1200" cap="none" spc="0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PSPS</a:t>
            </a:r>
            <a:r>
              <a:rPr kumimoji="0" sz="1600" b="0" i="0" u="none" strike="noStrike" kern="1200" cap="none" spc="10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600" b="0" i="0" u="none" strike="noStrike" kern="1200" cap="none" spc="-10" normalizeH="0" baseline="0" noProof="0" dirty="0">
                <a:ln>
                  <a:noFill/>
                </a:ln>
                <a:solidFill>
                  <a:srgbClr val="1F1F1E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events.</a:t>
            </a:r>
            <a:endParaRPr kumimoji="0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5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761365" marR="0" lvl="0" indent="0" algn="l" defTabSz="914400" rtl="0" eaLnBrk="1" fontAlgn="auto" latinLnBrk="0" hangingPunct="1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ClrTx/>
              <a:buSzTx/>
              <a:buFontTx/>
              <a:buNone/>
              <a:tabLst>
                <a:tab pos="3125470" algn="l"/>
                <a:tab pos="6106795" algn="l"/>
                <a:tab pos="9368155" algn="l"/>
              </a:tabLst>
              <a:defRPr/>
            </a:pPr>
            <a:r>
              <a:rPr kumimoji="0" lang="en-US" sz="2200" b="1" i="0" u="none" strike="noStrike" kern="1200" cap="none" spc="-5" normalizeH="0" baseline="0" noProof="0" dirty="0">
                <a:ln>
                  <a:noFill/>
                </a:ln>
                <a:solidFill>
                  <a:srgbClr val="E36C09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SDG&amp;E</a:t>
            </a:r>
            <a:r>
              <a:rPr kumimoji="0" sz="2200" b="1" i="0" u="none" strike="noStrike" kern="1200" cap="none" spc="-5" normalizeH="0" baseline="0" noProof="0" dirty="0">
                <a:ln>
                  <a:noFill/>
                </a:ln>
                <a:solidFill>
                  <a:srgbClr val="E36C09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	</a:t>
            </a:r>
            <a:r>
              <a:rPr kumimoji="0" lang="en-US" sz="2200" b="1" i="0" u="none" strike="noStrike" kern="1200" cap="none" spc="-5" normalizeH="0" baseline="0" noProof="0" dirty="0">
                <a:ln>
                  <a:noFill/>
                </a:ln>
                <a:solidFill>
                  <a:srgbClr val="30859C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SCE</a:t>
            </a:r>
            <a:r>
              <a:rPr kumimoji="0" sz="2200" b="1" i="0" u="none" strike="noStrike" kern="1200" cap="none" spc="-5" normalizeH="0" baseline="0" noProof="0" dirty="0">
                <a:ln>
                  <a:noFill/>
                </a:ln>
                <a:solidFill>
                  <a:srgbClr val="30859C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	</a:t>
            </a:r>
            <a:r>
              <a:rPr kumimoji="0" lang="en-US" sz="2200" b="1" i="0" u="none" strike="noStrike" kern="1200" cap="none" spc="-5" normalizeH="0" baseline="0" noProof="0" dirty="0">
                <a:ln>
                  <a:noFill/>
                </a:ln>
                <a:solidFill>
                  <a:srgbClr val="77923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PG&amp;E</a:t>
            </a:r>
            <a:r>
              <a:rPr kumimoji="0" sz="2200" b="1" i="0" u="none" strike="noStrike" kern="1200" cap="none" spc="-5" normalizeH="0" baseline="0" noProof="0" dirty="0">
                <a:ln>
                  <a:noFill/>
                </a:ln>
                <a:solidFill>
                  <a:srgbClr val="77923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	</a:t>
            </a:r>
            <a:r>
              <a:rPr kumimoji="0" lang="en-US" sz="2200" b="1" i="0" u="none" strike="noStrike" kern="1200" cap="none" spc="-5" normalizeH="0" baseline="0" noProof="0" dirty="0">
                <a:ln>
                  <a:noFill/>
                </a:ln>
                <a:solidFill>
                  <a:srgbClr val="375F92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Statewide </a:t>
            </a:r>
            <a:endParaRPr kumimoji="0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grpSp>
        <p:nvGrpSpPr>
          <p:cNvPr id="12" name="object 11">
            <a:extLst>
              <a:ext uri="{FF2B5EF4-FFF2-40B4-BE49-F238E27FC236}">
                <a16:creationId xmlns:a16="http://schemas.microsoft.com/office/drawing/2014/main" id="{280730E8-A73C-4129-91DF-E2E2AF23F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3079062" y="2444785"/>
            <a:ext cx="6003034" cy="491617"/>
            <a:chOff x="3001517" y="2660142"/>
            <a:chExt cx="6003034" cy="491617"/>
          </a:xfrm>
        </p:grpSpPr>
        <p:sp>
          <p:nvSpPr>
            <p:cNvPr id="13" name="object 12">
              <a:extLst>
                <a:ext uri="{FF2B5EF4-FFF2-40B4-BE49-F238E27FC236}">
                  <a16:creationId xmlns:a16="http://schemas.microsoft.com/office/drawing/2014/main" id="{83639FA4-2381-473B-BC28-4B2816331A0B}"/>
                </a:ext>
              </a:extLst>
            </p:cNvPr>
            <p:cNvSpPr/>
            <p:nvPr/>
          </p:nvSpPr>
          <p:spPr>
            <a:xfrm>
              <a:off x="3001517" y="2664714"/>
              <a:ext cx="0" cy="487045"/>
            </a:xfrm>
            <a:custGeom>
              <a:avLst/>
              <a:gdLst/>
              <a:ahLst/>
              <a:cxnLst/>
              <a:rect l="l" t="t" r="r" b="b"/>
              <a:pathLst>
                <a:path h="487044">
                  <a:moveTo>
                    <a:pt x="0" y="0"/>
                  </a:moveTo>
                  <a:lnTo>
                    <a:pt x="0" y="486663"/>
                  </a:lnTo>
                </a:path>
              </a:pathLst>
            </a:custGeom>
            <a:ln w="38100">
              <a:solidFill>
                <a:srgbClr val="16A3DE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4" name="object 13">
              <a:extLst>
                <a:ext uri="{FF2B5EF4-FFF2-40B4-BE49-F238E27FC236}">
                  <a16:creationId xmlns:a16="http://schemas.microsoft.com/office/drawing/2014/main" id="{FBD3A472-5672-4DDF-9605-8117595D94E4}"/>
                </a:ext>
              </a:extLst>
            </p:cNvPr>
            <p:cNvSpPr/>
            <p:nvPr/>
          </p:nvSpPr>
          <p:spPr>
            <a:xfrm>
              <a:off x="5686805" y="2660142"/>
              <a:ext cx="0" cy="487045"/>
            </a:xfrm>
            <a:custGeom>
              <a:avLst/>
              <a:gdLst/>
              <a:ahLst/>
              <a:cxnLst/>
              <a:rect l="l" t="t" r="r" b="b"/>
              <a:pathLst>
                <a:path h="487044">
                  <a:moveTo>
                    <a:pt x="0" y="0"/>
                  </a:moveTo>
                  <a:lnTo>
                    <a:pt x="0" y="486663"/>
                  </a:lnTo>
                </a:path>
              </a:pathLst>
            </a:custGeom>
            <a:ln w="38100">
              <a:solidFill>
                <a:srgbClr val="77923B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5" name="object 14">
              <a:extLst>
                <a:ext uri="{FF2B5EF4-FFF2-40B4-BE49-F238E27FC236}">
                  <a16:creationId xmlns:a16="http://schemas.microsoft.com/office/drawing/2014/main" id="{775CA5AB-9447-4753-A853-01FCA6C3BB5A}"/>
                </a:ext>
              </a:extLst>
            </p:cNvPr>
            <p:cNvSpPr/>
            <p:nvPr/>
          </p:nvSpPr>
          <p:spPr>
            <a:xfrm>
              <a:off x="8958832" y="2661666"/>
              <a:ext cx="45719" cy="465105"/>
            </a:xfrm>
            <a:custGeom>
              <a:avLst/>
              <a:gdLst/>
              <a:ahLst/>
              <a:cxnLst/>
              <a:rect l="l" t="t" r="r" b="b"/>
              <a:pathLst>
                <a:path h="487044">
                  <a:moveTo>
                    <a:pt x="0" y="0"/>
                  </a:moveTo>
                  <a:lnTo>
                    <a:pt x="0" y="486663"/>
                  </a:lnTo>
                </a:path>
              </a:pathLst>
            </a:custGeom>
            <a:ln w="38100">
              <a:solidFill>
                <a:srgbClr val="548ED4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16" name="object 15">
            <a:extLst>
              <a:ext uri="{FF2B5EF4-FFF2-40B4-BE49-F238E27FC236}">
                <a16:creationId xmlns:a16="http://schemas.microsoft.com/office/drawing/2014/main" id="{B77DFBAA-7164-4025-A283-4A514D651F57}"/>
              </a:ext>
            </a:extLst>
          </p:cNvPr>
          <p:cNvSpPr txBox="1"/>
          <p:nvPr/>
        </p:nvSpPr>
        <p:spPr>
          <a:xfrm>
            <a:off x="441565" y="2422890"/>
            <a:ext cx="204279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Target </a:t>
            </a:r>
            <a:r>
              <a:rPr kumimoji="0" sz="1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PSPS </a:t>
            </a:r>
            <a:r>
              <a:rPr kumimoji="0" sz="18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Events </a:t>
            </a:r>
            <a:r>
              <a:rPr kumimoji="0" sz="18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1800" b="1" i="0" u="none" strike="noStrike" kern="1200" cap="none" spc="-4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Highest</a:t>
            </a:r>
            <a:r>
              <a:rPr kumimoji="0" sz="1800" b="1" i="0" u="none" strike="noStrike" kern="120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Risk</a:t>
            </a:r>
            <a:r>
              <a:rPr kumimoji="0" sz="18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Areas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25" name="object 20">
            <a:extLst>
              <a:ext uri="{FF2B5EF4-FFF2-40B4-BE49-F238E27FC236}">
                <a16:creationId xmlns:a16="http://schemas.microsoft.com/office/drawing/2014/main" id="{BC35C5B3-F692-4956-89DF-B43CFE2E64E5}"/>
              </a:ext>
            </a:extLst>
          </p:cNvPr>
          <p:cNvSpPr txBox="1"/>
          <p:nvPr/>
        </p:nvSpPr>
        <p:spPr>
          <a:xfrm>
            <a:off x="262468" y="2970842"/>
            <a:ext cx="2475974" cy="3316677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184785" marR="208279" lvl="0" indent="-172720" algn="l" defTabSz="914400" rtl="0" eaLnBrk="1" fontAlgn="auto" latinLnBrk="0" hangingPunct="1">
              <a:lnSpc>
                <a:spcPts val="1310"/>
              </a:lnSpc>
              <a:spcBef>
                <a:spcPts val="345"/>
              </a:spcBef>
              <a:spcAft>
                <a:spcPts val="0"/>
              </a:spcAft>
              <a:buClr>
                <a:srgbClr val="F79646"/>
              </a:buClr>
              <a:buSzTx/>
              <a:buFont typeface="Wingdings"/>
              <a:buChar char=""/>
              <a:tabLst>
                <a:tab pos="185420" algn="l"/>
              </a:tabLst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184785" marR="208279" lvl="0" indent="-172720" algn="l" defTabSz="914400" rtl="0" eaLnBrk="1" fontAlgn="auto" latinLnBrk="0" hangingPunct="1">
              <a:lnSpc>
                <a:spcPts val="1310"/>
              </a:lnSpc>
              <a:spcBef>
                <a:spcPts val="345"/>
              </a:spcBef>
              <a:spcAft>
                <a:spcPts val="0"/>
              </a:spcAft>
              <a:buClr>
                <a:srgbClr val="F79646"/>
              </a:buClr>
              <a:buSzTx/>
              <a:buFont typeface="Wingdings"/>
              <a:buChar char=""/>
              <a:tabLst>
                <a:tab pos="185420" algn="l"/>
              </a:tabLst>
              <a:defRPr/>
            </a:pPr>
            <a:r>
              <a:rPr kumimoji="0" lang="en-US" sz="1300" b="0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Advance undergrounding, covered conductor and other hardening efforts to reduce both wildfire risk and PSPS impacts</a:t>
            </a:r>
          </a:p>
          <a:p>
            <a:pPr marL="184785" marR="208279" lvl="0" indent="-172720" algn="l" defTabSz="914400" rtl="0" eaLnBrk="1" fontAlgn="auto" latinLnBrk="0" hangingPunct="1">
              <a:lnSpc>
                <a:spcPts val="1310"/>
              </a:lnSpc>
              <a:spcBef>
                <a:spcPts val="345"/>
              </a:spcBef>
              <a:spcAft>
                <a:spcPts val="0"/>
              </a:spcAft>
              <a:buClr>
                <a:srgbClr val="F79646"/>
              </a:buClr>
              <a:buSzTx/>
              <a:buFont typeface="Wingdings"/>
              <a:buChar char=""/>
              <a:tabLst>
                <a:tab pos="185420" algn="l"/>
              </a:tabLst>
              <a:defRPr/>
            </a:pPr>
            <a:endParaRPr kumimoji="0" lang="en-US" sz="1300" b="0" i="0" u="none" strike="noStrike" kern="1200" cap="none" spc="-45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184785" marR="208279" lvl="0" indent="-172720" algn="l" defTabSz="914400" rtl="0" eaLnBrk="1" fontAlgn="auto" latinLnBrk="0" hangingPunct="1">
              <a:lnSpc>
                <a:spcPts val="1310"/>
              </a:lnSpc>
              <a:spcBef>
                <a:spcPts val="345"/>
              </a:spcBef>
              <a:spcAft>
                <a:spcPts val="0"/>
              </a:spcAft>
              <a:buClr>
                <a:srgbClr val="F79646"/>
              </a:buClr>
              <a:buSzTx/>
              <a:buFont typeface="Wingdings"/>
              <a:buChar char=""/>
              <a:tabLst>
                <a:tab pos="185420" algn="l"/>
              </a:tabLst>
              <a:defRPr/>
            </a:pPr>
            <a:r>
              <a:rPr kumimoji="0" lang="en-US" sz="1300" b="0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Continue to identify, develop and expand PSPS support services, including generator programs, to provide equal access to programs and services</a:t>
            </a:r>
          </a:p>
          <a:p>
            <a:pPr marL="184785" marR="208279" lvl="0" indent="-172720" algn="l" defTabSz="914400" rtl="0" eaLnBrk="1" fontAlgn="auto" latinLnBrk="0" hangingPunct="1">
              <a:lnSpc>
                <a:spcPts val="1310"/>
              </a:lnSpc>
              <a:spcBef>
                <a:spcPts val="345"/>
              </a:spcBef>
              <a:spcAft>
                <a:spcPts val="0"/>
              </a:spcAft>
              <a:buClr>
                <a:srgbClr val="F79646"/>
              </a:buClr>
              <a:buSzTx/>
              <a:buFont typeface="Wingdings"/>
              <a:buChar char=""/>
              <a:tabLst>
                <a:tab pos="185420" algn="l"/>
              </a:tabLst>
              <a:defRPr/>
            </a:pPr>
            <a:endParaRPr kumimoji="0" lang="en-US" sz="1300" b="0" i="0" u="none" strike="noStrike" kern="1200" cap="none" spc="-45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184785" marR="208279" lvl="0" indent="-172720" algn="l" defTabSz="914400" rtl="0" eaLnBrk="1" fontAlgn="auto" latinLnBrk="0" hangingPunct="1">
              <a:lnSpc>
                <a:spcPts val="1310"/>
              </a:lnSpc>
              <a:spcBef>
                <a:spcPts val="345"/>
              </a:spcBef>
              <a:spcAft>
                <a:spcPts val="0"/>
              </a:spcAft>
              <a:buClr>
                <a:srgbClr val="F79646"/>
              </a:buClr>
              <a:buSzTx/>
              <a:buFont typeface="Wingdings"/>
              <a:buChar char=""/>
              <a:tabLst>
                <a:tab pos="185420" algn="l"/>
              </a:tabLst>
              <a:defRPr/>
            </a:pPr>
            <a:r>
              <a:rPr kumimoji="0" lang="en-US" sz="1300" b="0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Enhance and expand communications and outreach to effectively engage vulnerable and “hard to reach” communities</a:t>
            </a:r>
          </a:p>
          <a:p>
            <a:pPr marL="184785" marR="208279" lvl="0" indent="-172720" algn="l" defTabSz="914400" rtl="0" eaLnBrk="1" fontAlgn="auto" latinLnBrk="0" hangingPunct="1">
              <a:lnSpc>
                <a:spcPts val="1310"/>
              </a:lnSpc>
              <a:spcBef>
                <a:spcPts val="345"/>
              </a:spcBef>
              <a:spcAft>
                <a:spcPts val="0"/>
              </a:spcAft>
              <a:buClr>
                <a:srgbClr val="F79646"/>
              </a:buClr>
              <a:buSzTx/>
              <a:buFont typeface="Wingdings"/>
              <a:buChar char=""/>
              <a:tabLst>
                <a:tab pos="185420" algn="l"/>
              </a:tabLst>
              <a:defRPr/>
            </a:pPr>
            <a:endParaRPr kumimoji="0" lang="en-US" sz="1300" b="0" i="0" u="none" strike="noStrike" kern="1200" cap="none" spc="-45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184785" marR="208279" lvl="0" indent="-172720" algn="l" defTabSz="914400" rtl="0" eaLnBrk="1" fontAlgn="auto" latinLnBrk="0" hangingPunct="1">
              <a:lnSpc>
                <a:spcPts val="1310"/>
              </a:lnSpc>
              <a:spcBef>
                <a:spcPts val="345"/>
              </a:spcBef>
              <a:spcAft>
                <a:spcPts val="0"/>
              </a:spcAft>
              <a:buClr>
                <a:srgbClr val="F79646"/>
              </a:buClr>
              <a:buSzTx/>
              <a:buFont typeface="Wingdings"/>
              <a:buChar char=""/>
              <a:tabLst>
                <a:tab pos="185420" algn="l"/>
              </a:tabLst>
              <a:defRPr/>
            </a:pPr>
            <a:endParaRPr kumimoji="0" lang="en-US" sz="1300" b="0" i="0" u="none" strike="noStrike" kern="1200" cap="none" spc="-45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1" name="object 10">
            <a:extLst>
              <a:ext uri="{FF2B5EF4-FFF2-40B4-BE49-F238E27FC236}">
                <a16:creationId xmlns:a16="http://schemas.microsoft.com/office/drawing/2014/main" id="{1DB0D4A1-634C-4E2E-BD4F-4021FA0A485D}"/>
              </a:ext>
            </a:extLst>
          </p:cNvPr>
          <p:cNvSpPr txBox="1"/>
          <p:nvPr/>
        </p:nvSpPr>
        <p:spPr>
          <a:xfrm>
            <a:off x="3236646" y="2373160"/>
            <a:ext cx="1547964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Reduce &amp; Mitigate PSPS Impacts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23" name="object 19">
            <a:extLst>
              <a:ext uri="{FF2B5EF4-FFF2-40B4-BE49-F238E27FC236}">
                <a16:creationId xmlns:a16="http://schemas.microsoft.com/office/drawing/2014/main" id="{0E6DF9B3-E9D3-4DE0-B724-EB4F51A3858F}"/>
              </a:ext>
            </a:extLst>
          </p:cNvPr>
          <p:cNvSpPr txBox="1"/>
          <p:nvPr/>
        </p:nvSpPr>
        <p:spPr>
          <a:xfrm>
            <a:off x="3214970" y="3358836"/>
            <a:ext cx="1899285" cy="2758062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/>
          <a:p>
            <a:pPr marL="184785" marR="8890" lvl="0" indent="-172720" algn="l" defTabSz="914400" rtl="0" eaLnBrk="1" fontAlgn="auto" latinLnBrk="0" hangingPunct="1">
              <a:lnSpc>
                <a:spcPct val="89800"/>
              </a:lnSpc>
              <a:spcBef>
                <a:spcPts val="254"/>
              </a:spcBef>
              <a:spcAft>
                <a:spcPts val="0"/>
              </a:spcAft>
              <a:buClr>
                <a:srgbClr val="16A3DE"/>
              </a:buClr>
              <a:buSzTx/>
              <a:buFont typeface="Wingdings"/>
              <a:buChar char=""/>
              <a:tabLst>
                <a:tab pos="185420" algn="l"/>
              </a:tabLst>
              <a:defRPr/>
            </a:pPr>
            <a:r>
              <a:rPr kumimoji="0" lang="en-US" sz="13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Reduce the need for PSPS</a:t>
            </a:r>
            <a:endParaRPr kumimoji="0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84785" marR="8890" lvl="0" indent="-172720" algn="l" defTabSz="914400" rtl="0" eaLnBrk="1" fontAlgn="auto" latinLnBrk="0" hangingPunct="1">
              <a:lnSpc>
                <a:spcPct val="89600"/>
              </a:lnSpc>
              <a:spcBef>
                <a:spcPts val="605"/>
              </a:spcBef>
              <a:spcAft>
                <a:spcPts val="0"/>
              </a:spcAft>
              <a:buClr>
                <a:srgbClr val="16A3DE"/>
              </a:buClr>
              <a:buSzTx/>
              <a:buFont typeface="Wingdings"/>
              <a:buChar char=""/>
              <a:tabLst>
                <a:tab pos="185420" algn="l"/>
              </a:tabLst>
              <a:defRPr/>
            </a:pPr>
            <a:r>
              <a:rPr kumimoji="0" lang="en-US" sz="13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Execute PSPS events effectively with transparency of the decision-making process</a:t>
            </a:r>
          </a:p>
          <a:p>
            <a:pPr marL="184785" marR="8890" lvl="0" indent="-172720" algn="l" defTabSz="914400" rtl="0" eaLnBrk="1" fontAlgn="auto" latinLnBrk="0" hangingPunct="1">
              <a:lnSpc>
                <a:spcPct val="89600"/>
              </a:lnSpc>
              <a:spcBef>
                <a:spcPts val="605"/>
              </a:spcBef>
              <a:spcAft>
                <a:spcPts val="0"/>
              </a:spcAft>
              <a:buClr>
                <a:srgbClr val="16A3DE"/>
              </a:buClr>
              <a:buSzTx/>
              <a:buFont typeface="Wingdings"/>
              <a:buChar char=""/>
              <a:tabLst>
                <a:tab pos="185420" algn="l"/>
              </a:tabLst>
              <a:defRPr/>
            </a:pPr>
            <a:r>
              <a:rPr kumimoji="0" lang="en-US" sz="13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Mitigate the impacts of PSPS </a:t>
            </a:r>
          </a:p>
          <a:p>
            <a:pPr marL="184785" marR="8890" lvl="0" indent="-172720" algn="l" defTabSz="914400" rtl="0" eaLnBrk="1" fontAlgn="auto" latinLnBrk="0" hangingPunct="1">
              <a:lnSpc>
                <a:spcPct val="89600"/>
              </a:lnSpc>
              <a:spcBef>
                <a:spcPts val="605"/>
              </a:spcBef>
              <a:spcAft>
                <a:spcPts val="0"/>
              </a:spcAft>
              <a:buClr>
                <a:srgbClr val="16A3DE"/>
              </a:buClr>
              <a:buSzTx/>
              <a:buFont typeface="Wingdings"/>
              <a:buChar char=""/>
              <a:tabLst>
                <a:tab pos="185420" algn="l"/>
              </a:tabLst>
              <a:defRPr/>
            </a:pPr>
            <a:r>
              <a:rPr kumimoji="0" lang="en-US" sz="13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Keep partners and customers informed</a:t>
            </a:r>
          </a:p>
          <a:p>
            <a:pPr marL="184785" marR="8890" lvl="0" indent="-172720" algn="l" defTabSz="914400" rtl="0" eaLnBrk="1" fontAlgn="auto" latinLnBrk="0" hangingPunct="1">
              <a:lnSpc>
                <a:spcPct val="89600"/>
              </a:lnSpc>
              <a:spcBef>
                <a:spcPts val="605"/>
              </a:spcBef>
              <a:spcAft>
                <a:spcPts val="0"/>
              </a:spcAft>
              <a:buClr>
                <a:srgbClr val="16A3DE"/>
              </a:buClr>
              <a:buSzTx/>
              <a:buFont typeface="Wingdings"/>
              <a:buChar char=""/>
              <a:tabLst>
                <a:tab pos="185420" algn="l"/>
              </a:tabLst>
              <a:defRPr/>
            </a:pPr>
            <a:r>
              <a:rPr kumimoji="0" lang="en-US" sz="13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Enhance and improve post-event reporting</a:t>
            </a:r>
          </a:p>
          <a:p>
            <a:pPr marL="184785" marR="8890" lvl="0" indent="-172720" algn="l" defTabSz="914400" rtl="0" eaLnBrk="1" fontAlgn="auto" latinLnBrk="0" hangingPunct="1">
              <a:lnSpc>
                <a:spcPct val="89600"/>
              </a:lnSpc>
              <a:spcBef>
                <a:spcPts val="605"/>
              </a:spcBef>
              <a:spcAft>
                <a:spcPts val="0"/>
              </a:spcAft>
              <a:buClr>
                <a:srgbClr val="16A3DE"/>
              </a:buClr>
              <a:buSzTx/>
              <a:buFont typeface="Wingdings"/>
              <a:buChar char=""/>
              <a:tabLst>
                <a:tab pos="185420" algn="l"/>
              </a:tabLst>
              <a:defRPr/>
            </a:pPr>
            <a:endParaRPr kumimoji="0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37" name="object 16">
            <a:extLst>
              <a:ext uri="{FF2B5EF4-FFF2-40B4-BE49-F238E27FC236}">
                <a16:creationId xmlns:a16="http://schemas.microsoft.com/office/drawing/2014/main" id="{8FD1E71E-7F0B-4B62-A946-B753E7BA24BB}"/>
              </a:ext>
            </a:extLst>
          </p:cNvPr>
          <p:cNvSpPr txBox="1"/>
          <p:nvPr/>
        </p:nvSpPr>
        <p:spPr>
          <a:xfrm>
            <a:off x="6044940" y="2408741"/>
            <a:ext cx="2368497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</a:t>
            </a:r>
            <a:r>
              <a:rPr kumimoji="0" sz="18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</a:t>
            </a:r>
            <a:r>
              <a:rPr kumimoji="0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tin</a:t>
            </a:r>
            <a:r>
              <a:rPr kumimoji="0" sz="18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uo</a:t>
            </a:r>
            <a:r>
              <a:rPr kumimoji="0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</a:t>
            </a:r>
            <a:r>
              <a:rPr kumimoji="0" sz="1800" b="1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Imp</a:t>
            </a:r>
            <a:r>
              <a:rPr kumimoji="0" sz="1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</a:t>
            </a:r>
            <a:r>
              <a:rPr kumimoji="0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</a:t>
            </a:r>
            <a:r>
              <a:rPr kumimoji="0" sz="18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</a:t>
            </a:r>
            <a:r>
              <a:rPr kumimoji="0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</a:t>
            </a:r>
            <a:r>
              <a:rPr kumimoji="0" sz="18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</a:t>
            </a:r>
            <a:r>
              <a:rPr kumimoji="0" sz="18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</a:t>
            </a:r>
            <a:r>
              <a:rPr kumimoji="0" sz="18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</a:t>
            </a:r>
            <a:r>
              <a:rPr kumimoji="0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  &amp;</a:t>
            </a:r>
            <a:r>
              <a:rPr kumimoji="0" sz="18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Further</a:t>
            </a:r>
            <a:r>
              <a:rPr kumimoji="0" sz="1800" b="1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Risk</a:t>
            </a:r>
            <a:r>
              <a:rPr kumimoji="0" sz="18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Reduction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18" name="object 17">
            <a:extLst>
              <a:ext uri="{FF2B5EF4-FFF2-40B4-BE49-F238E27FC236}">
                <a16:creationId xmlns:a16="http://schemas.microsoft.com/office/drawing/2014/main" id="{65D98DE3-33E7-4F5F-909C-5550998BAC36}"/>
              </a:ext>
            </a:extLst>
          </p:cNvPr>
          <p:cNvSpPr txBox="1"/>
          <p:nvPr/>
        </p:nvSpPr>
        <p:spPr>
          <a:xfrm>
            <a:off x="6108832" y="3293511"/>
            <a:ext cx="2255038" cy="23780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marR="274955" lvl="0" indent="-172720" algn="l" defTabSz="914400" rtl="0" eaLnBrk="1" fontAlgn="auto" latinLnBrk="0" hangingPunct="1">
              <a:lnSpc>
                <a:spcPct val="89800"/>
              </a:lnSpc>
              <a:spcBef>
                <a:spcPts val="1455"/>
              </a:spcBef>
              <a:spcAft>
                <a:spcPts val="0"/>
              </a:spcAft>
              <a:buClr>
                <a:srgbClr val="9BBB59"/>
              </a:buClr>
              <a:buSzTx/>
              <a:buFont typeface="Wingdings"/>
              <a:buChar char=""/>
              <a:tabLst>
                <a:tab pos="185420" algn="l"/>
              </a:tabLst>
              <a:defRPr/>
            </a:pPr>
            <a:r>
              <a:rPr kumimoji="0" lang="en-US" sz="13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Improve distribution</a:t>
            </a:r>
            <a:r>
              <a:rPr kumimoji="0" lang="en-US" sz="13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13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scoping </a:t>
            </a:r>
            <a:r>
              <a:rPr kumimoji="0" lang="en-US" sz="13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analysis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13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13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further</a:t>
            </a:r>
            <a:r>
              <a:rPr kumimoji="0" lang="en-US" sz="13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incorporate </a:t>
            </a:r>
            <a:r>
              <a:rPr kumimoji="0" lang="en-US" sz="1300" b="0" i="0" u="none" strike="noStrike" kern="1200" cap="none" spc="-28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13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tree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13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overstrike</a:t>
            </a:r>
            <a:r>
              <a:rPr kumimoji="0" lang="en-US" sz="13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13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potential</a:t>
            </a:r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84785" marR="274955" lvl="0" indent="-172720" algn="l" defTabSz="914400" rtl="0" eaLnBrk="1" fontAlgn="auto" latinLnBrk="0" hangingPunct="1">
              <a:lnSpc>
                <a:spcPct val="89800"/>
              </a:lnSpc>
              <a:spcBef>
                <a:spcPts val="1455"/>
              </a:spcBef>
              <a:spcAft>
                <a:spcPts val="0"/>
              </a:spcAft>
              <a:buClr>
                <a:srgbClr val="9BBB59"/>
              </a:buClr>
              <a:buSzTx/>
              <a:buFont typeface="Wingdings"/>
              <a:buChar char=""/>
              <a:tabLst>
                <a:tab pos="185420" algn="l"/>
              </a:tabLst>
              <a:defRPr/>
            </a:pPr>
            <a:r>
              <a:rPr kumimoji="0" lang="en-US" sz="13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Focus on opportunities to support customers repeatedly impacted </a:t>
            </a:r>
          </a:p>
          <a:p>
            <a:pPr marL="184785" marR="274955" lvl="0" indent="-172720" algn="l" defTabSz="914400" rtl="0" eaLnBrk="1" fontAlgn="auto" latinLnBrk="0" hangingPunct="1">
              <a:lnSpc>
                <a:spcPct val="89800"/>
              </a:lnSpc>
              <a:spcBef>
                <a:spcPts val="1455"/>
              </a:spcBef>
              <a:spcAft>
                <a:spcPts val="0"/>
              </a:spcAft>
              <a:buClr>
                <a:srgbClr val="9BBB59"/>
              </a:buClr>
              <a:buSzTx/>
              <a:buFont typeface="Wingdings"/>
              <a:buChar char=""/>
              <a:tabLst>
                <a:tab pos="185420" algn="l"/>
              </a:tabLst>
              <a:defRPr/>
            </a:pPr>
            <a:r>
              <a:rPr kumimoji="0" lang="en-US" sz="13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Continue </a:t>
            </a:r>
            <a:r>
              <a:rPr kumimoji="0" lang="en-US" sz="13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lang="en-US" sz="13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13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increase</a:t>
            </a:r>
            <a:r>
              <a:rPr kumimoji="0" lang="en-US" sz="13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13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resiliency </a:t>
            </a:r>
            <a:r>
              <a:rPr kumimoji="0" lang="en-US" sz="1300" b="0" i="0" u="none" strike="noStrike" kern="1200" cap="none" spc="-28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13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lang="en-US" sz="13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13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offer</a:t>
            </a:r>
            <a:r>
              <a:rPr kumimoji="0" lang="en-US" sz="13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13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other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13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wildfire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13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risk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13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mitigations</a:t>
            </a:r>
            <a:r>
              <a:rPr kumimoji="0" lang="en-US" sz="13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13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13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lieu</a:t>
            </a:r>
            <a:r>
              <a:rPr kumimoji="0" lang="en-US" sz="13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13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13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PSPS</a:t>
            </a:r>
            <a:endParaRPr kumimoji="0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17" name="object 16">
            <a:extLst>
              <a:ext uri="{FF2B5EF4-FFF2-40B4-BE49-F238E27FC236}">
                <a16:creationId xmlns:a16="http://schemas.microsoft.com/office/drawing/2014/main" id="{2273F527-6BDD-47E4-B0C1-63F6FD49B41D}"/>
              </a:ext>
            </a:extLst>
          </p:cNvPr>
          <p:cNvSpPr txBox="1"/>
          <p:nvPr/>
        </p:nvSpPr>
        <p:spPr>
          <a:xfrm>
            <a:off x="9177551" y="2432396"/>
            <a:ext cx="2446655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Collaborative Solutions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26" name="object 21">
            <a:extLst>
              <a:ext uri="{FF2B5EF4-FFF2-40B4-BE49-F238E27FC236}">
                <a16:creationId xmlns:a16="http://schemas.microsoft.com/office/drawing/2014/main" id="{72B8F6C8-352E-4BE5-AEF0-C9CA4EB083B7}"/>
              </a:ext>
            </a:extLst>
          </p:cNvPr>
          <p:cNvSpPr txBox="1"/>
          <p:nvPr/>
        </p:nvSpPr>
        <p:spPr>
          <a:xfrm>
            <a:off x="9171167" y="3077739"/>
            <a:ext cx="2368550" cy="2745751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/>
          <a:p>
            <a:pPr marL="299085" marR="24130" lvl="0" indent="-287020" algn="l" defTabSz="914400" rtl="0" eaLnBrk="1" fontAlgn="auto" latinLnBrk="0" hangingPunct="1">
              <a:lnSpc>
                <a:spcPct val="89700"/>
              </a:lnSpc>
              <a:spcBef>
                <a:spcPts val="254"/>
              </a:spcBef>
              <a:spcAft>
                <a:spcPts val="0"/>
              </a:spcAft>
              <a:buClr>
                <a:srgbClr val="375F92"/>
              </a:buClr>
              <a:buSzTx/>
              <a:buFont typeface="Wingdings"/>
              <a:buChar char=""/>
              <a:tabLst>
                <a:tab pos="299085" algn="l"/>
                <a:tab pos="299720" algn="l"/>
              </a:tabLst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Partnership with statewide organizations and agencies to enhance capabilities of identifying AFN customers</a:t>
            </a:r>
          </a:p>
          <a:p>
            <a:pPr marL="299085" marR="24130" lvl="0" indent="-287020" algn="l" defTabSz="914400" rtl="0" eaLnBrk="1" fontAlgn="auto" latinLnBrk="0" hangingPunct="1">
              <a:lnSpc>
                <a:spcPct val="89700"/>
              </a:lnSpc>
              <a:spcBef>
                <a:spcPts val="254"/>
              </a:spcBef>
              <a:spcAft>
                <a:spcPts val="0"/>
              </a:spcAft>
              <a:buClr>
                <a:srgbClr val="375F92"/>
              </a:buClr>
              <a:buSzTx/>
              <a:buFont typeface="Wingdings"/>
              <a:buChar char=""/>
              <a:tabLst>
                <a:tab pos="299085" algn="l"/>
                <a:tab pos="299720" algn="l"/>
              </a:tabLst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Refinement of communication tactics to better reach customers</a:t>
            </a:r>
          </a:p>
          <a:p>
            <a:pPr marL="299085" marR="24130" lvl="0" indent="-287020" algn="l" defTabSz="914400" rtl="0" eaLnBrk="1" fontAlgn="auto" latinLnBrk="0" hangingPunct="1">
              <a:lnSpc>
                <a:spcPct val="89700"/>
              </a:lnSpc>
              <a:spcBef>
                <a:spcPts val="254"/>
              </a:spcBef>
              <a:spcAft>
                <a:spcPts val="0"/>
              </a:spcAft>
              <a:buClr>
                <a:srgbClr val="375F92"/>
              </a:buClr>
              <a:buSzTx/>
              <a:buFont typeface="Wingdings"/>
              <a:buChar char=""/>
              <a:tabLst>
                <a:tab pos="299085" algn="l"/>
                <a:tab pos="299720" algn="l"/>
              </a:tabLst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Enhanced solutions to reduce customer impact</a:t>
            </a:r>
          </a:p>
          <a:p>
            <a:pPr marL="299085" marR="24130" lvl="0" indent="-287020" algn="l" defTabSz="914400" rtl="0" eaLnBrk="1" fontAlgn="auto" latinLnBrk="0" hangingPunct="1">
              <a:lnSpc>
                <a:spcPct val="89700"/>
              </a:lnSpc>
              <a:spcBef>
                <a:spcPts val="254"/>
              </a:spcBef>
              <a:spcAft>
                <a:spcPts val="0"/>
              </a:spcAft>
              <a:buClr>
                <a:srgbClr val="375F92"/>
              </a:buClr>
              <a:buSzTx/>
              <a:buFont typeface="Wingdings"/>
              <a:buChar char=""/>
              <a:tabLst>
                <a:tab pos="299085" algn="l"/>
                <a:tab pos="299720" algn="l"/>
              </a:tabLst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Seek customer insight and feedback on improvements</a:t>
            </a:r>
          </a:p>
          <a:p>
            <a:pPr marL="299085" marR="24130" lvl="0" indent="-287020" algn="l" defTabSz="914400" rtl="0" eaLnBrk="1" fontAlgn="auto" latinLnBrk="0" hangingPunct="1">
              <a:lnSpc>
                <a:spcPct val="89700"/>
              </a:lnSpc>
              <a:spcBef>
                <a:spcPts val="254"/>
              </a:spcBef>
              <a:spcAft>
                <a:spcPts val="0"/>
              </a:spcAft>
              <a:buClr>
                <a:srgbClr val="375F92"/>
              </a:buClr>
              <a:buSzTx/>
              <a:buFont typeface="Wingdings"/>
              <a:buChar char=""/>
              <a:tabLst>
                <a:tab pos="299085" algn="l"/>
                <a:tab pos="299720" algn="l"/>
              </a:tabLst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Increased engagement with community groups</a:t>
            </a:r>
          </a:p>
          <a:p>
            <a:pPr marL="299085" marR="24130" lvl="0" indent="-287020" algn="l" defTabSz="914400" rtl="0" eaLnBrk="1" fontAlgn="auto" latinLnBrk="0" hangingPunct="1">
              <a:lnSpc>
                <a:spcPct val="89700"/>
              </a:lnSpc>
              <a:spcBef>
                <a:spcPts val="254"/>
              </a:spcBef>
              <a:spcAft>
                <a:spcPts val="0"/>
              </a:spcAft>
              <a:buClr>
                <a:srgbClr val="375F92"/>
              </a:buClr>
              <a:buSzTx/>
              <a:buFont typeface="Wingdings"/>
              <a:buChar char=""/>
              <a:tabLst>
                <a:tab pos="299085" algn="l"/>
                <a:tab pos="299720" algn="l"/>
              </a:tabLst>
              <a:defRPr/>
            </a:pPr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583706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DA66C-0B91-4FAB-965E-3EC1C960C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Discussion and Q&amp;A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28339BC-AB22-4426-BA0D-4B4B40AE69AF}"/>
              </a:ext>
            </a:extLst>
          </p:cNvPr>
          <p:cNvSpPr txBox="1"/>
          <p:nvPr/>
        </p:nvSpPr>
        <p:spPr>
          <a:xfrm>
            <a:off x="1524000" y="802841"/>
            <a:ext cx="81534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General discussion questions: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What are the overall perceived gaps that the IOUs should be thinking about when it comes to disadvantaged communities?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Are there any aspects of what the utilities are doing that you have received positive feedback on that we should make sure we are continuing?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Thoughts on collaborative partnership opportunities?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Other questions?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Speech Bubble: Rectangle 3">
            <a:extLst>
              <a:ext uri="{FF2B5EF4-FFF2-40B4-BE49-F238E27FC236}">
                <a16:creationId xmlns:a16="http://schemas.microsoft.com/office/drawing/2014/main" id="{92D36B0C-3BC9-4A65-8E89-87CAB95FEC3E}"/>
              </a:ext>
            </a:extLst>
          </p:cNvPr>
          <p:cNvSpPr/>
          <p:nvPr/>
        </p:nvSpPr>
        <p:spPr>
          <a:xfrm flipH="1">
            <a:off x="1828800" y="3639520"/>
            <a:ext cx="8054842" cy="489583"/>
          </a:xfrm>
          <a:prstGeom prst="wedgeRectCallout">
            <a:avLst>
              <a:gd name="adj1" fmla="val -22312"/>
              <a:gd name="adj2" fmla="val 47835"/>
            </a:avLst>
          </a:prstGeom>
          <a:solidFill>
            <a:schemeClr val="accent3">
              <a:alpha val="99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182880"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Contact for additional information, feedback,  or questions: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BCAA294-2703-4150-9F02-6942C15736A0}"/>
              </a:ext>
            </a:extLst>
          </p:cNvPr>
          <p:cNvSpPr/>
          <p:nvPr/>
        </p:nvSpPr>
        <p:spPr>
          <a:xfrm>
            <a:off x="1828800" y="4165171"/>
            <a:ext cx="8054842" cy="227169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74320" rtlCol="0" anchor="t" anchorCtr="0"/>
          <a:lstStyle/>
          <a:p>
            <a:pPr marL="173736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SDG&amp;E: Danielle Kyd;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  <a:hlinkClick r:id="rId2"/>
              </a:rPr>
              <a:t>DKyd@sdge.com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173736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SCE: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  <a:hlinkClick r:id="rId3"/>
              </a:rPr>
              <a:t>wildfireoutreach@sce.com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173736" marR="0" lvl="2" indent="-11430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Pct val="96000"/>
              <a:buFont typeface="Segoe UI Light" panose="020B0502040204020203" pitchFamily="34" charset="0"/>
              <a:buChar char="›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PG&amp;E: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  <a:hlinkClick r:id="rId4"/>
              </a:rPr>
              <a:t>wildfiresafety@pge.com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7149930"/>
      </p:ext>
    </p:extLst>
  </p:cSld>
  <p:clrMapOvr>
    <a:masterClrMapping/>
  </p:clrMapOvr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theme/theme1.xml><?xml version="1.0" encoding="utf-8"?>
<a:theme xmlns:a="http://schemas.openxmlformats.org/drawingml/2006/main" name="Conten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19 - CEC - Presentation Temp.potx" id="{AE8F038B-A8B5-4861-B753-0F97177CB3DC}" vid="{023D5BE7-B96D-47FD-83E5-7D0D5BC58019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4_Default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blipFill dpi="0" rotWithShape="0">
          <a:blip xmlns:r="http://schemas.openxmlformats.org/officeDocument/2006/relationships" r:embed="rId1"/>
          <a:srcRect/>
          <a:stretch>
            <a:fillRect/>
          </a:stretch>
        </a:blipFill>
        <a:ln w="9525">
          <a:solidFill>
            <a:srgbClr val="96C4A5"/>
          </a:solidFill>
          <a:round/>
          <a:headEnd/>
          <a:tailEnd/>
        </a:ln>
        <a:effectLst>
          <a:outerShdw blurRad="63500" dist="23000" dir="5400000" rotWithShape="0">
            <a:srgbClr val="000000">
              <a:alpha val="34999"/>
            </a:srgbClr>
          </a:outerShdw>
        </a:effectLst>
      </a:spPr>
      <a:bodyPr>
        <a:prstTxWarp prst="textNoShape">
          <a:avLst/>
        </a:prstTxWarp>
      </a:bodyPr>
      <a:lstStyle>
        <a:defPPr>
          <a:defRPr/>
        </a:defPPr>
      </a:lstStyle>
    </a:sp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KpiDescription xmlns="http://schemas.microsoft.com/sharepoint/v3" xsi:nil="true"/>
    <_DCDateCreated xmlns="http://schemas.microsoft.com/sharepoint/v3/fields">2021-04-06T00:00:00+00:00</_DCDateCreated>
    <_dlc_ExpireDateSaved xmlns="http://schemas.microsoft.com/sharepoint/v3" xsi:nil="true"/>
    <_dlc_ExpireDate xmlns="http://schemas.microsoft.com/sharepoint/v3">2021-10-06T00:14:51+00:00</_dlc_ExpireDat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9FAF91D2BB0584C9FFC7A79A694E5AF" ma:contentTypeVersion="31" ma:contentTypeDescription="Create a new document." ma:contentTypeScope="" ma:versionID="e8a457fd6df0032d9cc731d30efa2d23">
  <xsd:schema xmlns:xsd="http://www.w3.org/2001/XMLSchema" xmlns:xs="http://www.w3.org/2001/XMLSchema" xmlns:p="http://schemas.microsoft.com/office/2006/metadata/properties" xmlns:ns1="http://schemas.microsoft.com/sharepoint/v3" xmlns:ns2="5038a9e5-2b95-4472-ad47-bd3d1ad0dcdf" xmlns:ns3="59c69f60-3b54-4ace-afff-8252de309bda" xmlns:ns4="http://schemas.microsoft.com/sharepoint/v3/fields" targetNamespace="http://schemas.microsoft.com/office/2006/metadata/properties" ma:root="true" ma:fieldsID="2bffe68ef329d3c31c33adda4319edea" ns1:_="" ns2:_="" ns3:_="" ns4:_="">
    <xsd:import namespace="http://schemas.microsoft.com/sharepoint/v3"/>
    <xsd:import namespace="5038a9e5-2b95-4472-ad47-bd3d1ad0dcdf"/>
    <xsd:import namespace="59c69f60-3b54-4ace-afff-8252de309bda"/>
    <xsd:import namespace="http://schemas.microsoft.com/sharepoint/v3/fields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1:_dlc_Exempt" minOccurs="0"/>
                <xsd:element ref="ns1:_dlc_ExpireDateSaved" minOccurs="0"/>
                <xsd:element ref="ns1:_dlc_ExpireDate" minOccurs="0"/>
                <xsd:element ref="ns2:MediaServiceAutoKeyPoints" minOccurs="0"/>
                <xsd:element ref="ns2:MediaServiceKeyPoints" minOccurs="0"/>
                <xsd:element ref="ns4:_DCDateCreated" minOccurs="0"/>
                <xsd:element ref="ns1:KpiDescriptio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dlc_Exempt" ma:index="12" nillable="true" ma:displayName="Exempt from Policy" ma:hidden="true" ma:internalName="_dlc_Exempt" ma:readOnly="true">
      <xsd:simpleType>
        <xsd:restriction base="dms:Unknown"/>
      </xsd:simpleType>
    </xsd:element>
    <xsd:element name="_dlc_ExpireDateSaved" ma:index="13" nillable="true" ma:displayName="Original Expiration Date" ma:hidden="true" ma:internalName="_dlc_ExpireDateSaved" ma:readOnly="true">
      <xsd:simpleType>
        <xsd:restriction base="dms:DateTime"/>
      </xsd:simpleType>
    </xsd:element>
    <xsd:element name="_dlc_ExpireDate" ma:index="14" nillable="true" ma:displayName="Expiration Date" ma:description="" ma:hidden="true" ma:indexed="true" ma:internalName="_dlc_ExpireDate" ma:readOnly="true">
      <xsd:simpleType>
        <xsd:restriction base="dms:DateTime"/>
      </xsd:simpleType>
    </xsd:element>
    <xsd:element name="KpiDescription" ma:index="19" nillable="true" ma:displayName="Description" ma:description="The description provides information about the purpose of the goal." ma:internalName="KpiDescription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38a9e5-2b95-4472-ad47-bd3d1ad0dcd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20" nillable="true" ma:displayName="Tags" ma:internalName="MediaServiceAutoTags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4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c69f60-3b54-4ace-afff-8252de309bda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DCDateCreated" ma:index="18" nillable="true" ma:displayName="Date Created" ma:description="The date on which this resource was created" ma:format="DateTime" ma:internalName="_DCDateCreated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p:Policy xmlns:p="office.server.policy" id="" local="true">
  <p:Name>Document</p:Name>
  <p:Description/>
  <p:Statement/>
  <p:PolicyItems>
    <p:PolicyItem featureId="Microsoft.Office.RecordsManagement.PolicyFeatures.Expiration" staticId="0x01010069FAF91D2BB0584C9FFC7A79A694E5AF|240607033" UniqueId="c1a3f056-27d7-4d97-b78b-da9e932ccdcd">
      <p:Name>Retention</p:Name>
      <p:Description>Automatic scheduling of content for processing, and performing a retention action on content that has reached its due date.</p:Description>
      <p:CustomData>
        <Schedules nextStageId="4">
          <Schedule type="Default">
            <stages>
              <data stageId="1" stageDeleted="true"/>
              <data stageId="2" recur="true" offset="6" unit="months">
                <formula id="Microsoft.Office.RecordsManagement.PolicyFeatures.Expiration.Formula.BuiltIn">
                  <number>6</number>
                  <property>Created</property>
                  <propertyId>8c06beca-0777-48f7-91c7-6da68bc07b69</propertyId>
                  <period>months</period>
                </formula>
                <action type="workflow" id="82ca3a3b-9abd-4000-ad89-430539141f3b"/>
              </data>
              <data stageId="3" stageDeleted="true"/>
            </stages>
          </Schedule>
        </Schedules>
      </p:CustomData>
    </p:PolicyItem>
    <p:PolicyItem featureId="Microsoft.Office.RecordsManagement.PolicyFeatures.PolicyAudit" staticId="0x01010069FAF91D2BB0584C9FFC7A79A694E5AF|1757814118" UniqueId="88e6b5c7-c4a0-4367-aad9-76a65b49f69d">
      <p:Name>Auditing</p:Name>
      <p:Description>Audits user actions on documents and list items to the Audit Log.</p:Description>
      <p:CustomData>
        <Audit>
          <Update/>
          <CheckInOut/>
          <MoveCopy/>
          <DeleteRestore/>
        </Audit>
      </p:CustomData>
    </p:PolicyItem>
  </p:PolicyItems>
</p:Policy>
</file>

<file path=customXml/itemProps1.xml><?xml version="1.0" encoding="utf-8"?>
<ds:datastoreItem xmlns:ds="http://schemas.openxmlformats.org/officeDocument/2006/customXml" ds:itemID="{F3119A8C-936C-4B2A-A797-2518486BCAAF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sharepoint/v3"/>
    <ds:schemaRef ds:uri="http://purl.org/dc/terms/"/>
    <ds:schemaRef ds:uri="http://schemas.openxmlformats.org/package/2006/metadata/core-properties"/>
    <ds:schemaRef ds:uri="http://schemas.microsoft.com/sharepoint/v3/fields"/>
    <ds:schemaRef ds:uri="http://purl.org/dc/dcmitype/"/>
    <ds:schemaRef ds:uri="59c69f60-3b54-4ace-afff-8252de309bda"/>
    <ds:schemaRef ds:uri="5038a9e5-2b95-4472-ad47-bd3d1ad0dcdf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7988A84-E2F9-4F6F-80EC-AA1668FE6B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5038a9e5-2b95-4472-ad47-bd3d1ad0dcdf"/>
    <ds:schemaRef ds:uri="59c69f60-3b54-4ace-afff-8252de309bda"/>
    <ds:schemaRef ds:uri="http://schemas.microsoft.com/sharepoint/v3/field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9F32ED1-BBD8-483F-A54C-C47E837E396F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0EE07A08-EC86-498A-BBB4-5BFB3A2CF37C}">
  <ds:schemaRefs>
    <ds:schemaRef ds:uri="office.server.policy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114538</TotalTime>
  <Words>2142</Words>
  <Application>Microsoft Office PowerPoint</Application>
  <PresentationFormat>Widescreen</PresentationFormat>
  <Paragraphs>569</Paragraphs>
  <Slides>13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Century Gothic</vt:lpstr>
      <vt:lpstr>Segoe UI</vt:lpstr>
      <vt:lpstr>Segoe UI Light</vt:lpstr>
      <vt:lpstr>Segoe UI Light,Sans-Serif</vt:lpstr>
      <vt:lpstr>Tahoma</vt:lpstr>
      <vt:lpstr>Tw Cen MT</vt:lpstr>
      <vt:lpstr>Wingdings</vt:lpstr>
      <vt:lpstr>Content</vt:lpstr>
      <vt:lpstr>1_Office Theme</vt:lpstr>
      <vt:lpstr>4_Default Design</vt:lpstr>
      <vt:lpstr>ITEM 3 Joint presentation by Pacific Gas &amp; Electric, Southern California Edison, and San Diego Gas &amp; Electric on Public Safety Power Shutoffs    </vt:lpstr>
      <vt:lpstr>Public Safety Power Shutoff (PSPS)  Joint IOU Overview  April 16, 2021</vt:lpstr>
      <vt:lpstr>Meeting Purpose</vt:lpstr>
      <vt:lpstr>Investor-Owned Utility Overview </vt:lpstr>
      <vt:lpstr>A Brief History of PSPS </vt:lpstr>
      <vt:lpstr>SDG&amp;E PSPS 2020 Event Overview </vt:lpstr>
      <vt:lpstr>SDG&amp;E 2020 Customer Support: Enhanced Offerings</vt:lpstr>
      <vt:lpstr>SCE PSPS 2020 Event Overview </vt:lpstr>
      <vt:lpstr>SCE 2020 Customer Support: Enhanced Offerings</vt:lpstr>
      <vt:lpstr>PG&amp;E PSPS 2020 Event Overview </vt:lpstr>
      <vt:lpstr>PG&amp;E 2020 Customer Support: Enhanced Offerings</vt:lpstr>
      <vt:lpstr>2021 Improvements</vt:lpstr>
      <vt:lpstr>Discussion and Q&amp;A </vt:lpstr>
    </vt:vector>
  </TitlesOfParts>
  <Company>Edison International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  -  Long-term Billing and Payment Strategy</dc:title>
  <dc:creator>Standard Configuration</dc:creator>
  <cp:lastModifiedBy>Murimi, Dorothy@Energy</cp:lastModifiedBy>
  <cp:revision>2533</cp:revision>
  <cp:lastPrinted>2021-02-24T18:30:26Z</cp:lastPrinted>
  <dcterms:created xsi:type="dcterms:W3CDTF">2011-11-03T02:48:11Z</dcterms:created>
  <dcterms:modified xsi:type="dcterms:W3CDTF">2021-04-16T18:02:16Z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0x01010069FAF91D2BB0584C9FFC7A79A694E5AF</vt:lpwstr>
  </property>
  <property fmtid="{D5CDD505-2E9C-101B-9397-08002B2CF9AE}" pid="3" name="_dlc_policyId">
    <vt:lpwstr>0x01010069FAF91D2BB0584C9FFC7A79A694E5AF|240607033</vt:lpwstr>
  </property>
  <property fmtid="{D5CDD505-2E9C-101B-9397-08002B2CF9AE}" pid="4" name="ItemRetentionFormula">
    <vt:lpwstr>&lt;formula id="Microsoft.Office.RecordsManagement.PolicyFeatures.Expiration.Formula.BuiltIn"&gt;&lt;number&gt;6&lt;/number&gt;&lt;property&gt;Created&lt;/property&gt;&lt;propertyId&gt;8c06beca-0777-48f7-91c7-6da68bc07b69&lt;/propertyId&gt;&lt;period&gt;months&lt;/period&gt;&lt;/formula&gt;</vt:lpwstr>
  </property>
</Properties>
</file>