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69" r:id="rId1"/>
    <p:sldMasterId id="2147483895" r:id="rId2"/>
    <p:sldMasterId id="2147483907" r:id="rId3"/>
  </p:sldMasterIdLst>
  <p:notesMasterIdLst>
    <p:notesMasterId r:id="rId8"/>
  </p:notesMasterIdLst>
  <p:handoutMasterIdLst>
    <p:handoutMasterId r:id="rId9"/>
  </p:handoutMasterIdLst>
  <p:sldIdLst>
    <p:sldId id="367" r:id="rId4"/>
    <p:sldId id="368" r:id="rId5"/>
    <p:sldId id="372" r:id="rId6"/>
    <p:sldId id="375" r:id="rId7"/>
  </p:sldIdLst>
  <p:sldSz cx="9144000" cy="6858000" type="screen4x3"/>
  <p:notesSz cx="7010400" cy="92964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00808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00808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00808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00808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00808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rgbClr val="00808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rgbClr val="00808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rgbClr val="00808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rgbClr val="008080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ris Davis" initials="CD" lastIdx="7" clrIdx="0"/>
  <p:cmAuthor id="1" name="fmiller" initials="fm" lastIdx="1" clrIdx="1"/>
  <p:cmAuthor id="2" name="Paul Kramer" initials="pak" lastIdx="2" clrIdx="2"/>
  <p:cmAuthor id="3" name="scochran" initials="sbc" lastIdx="3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0000FF"/>
    <a:srgbClr val="FFFF00"/>
    <a:srgbClr val="3366CC"/>
    <a:srgbClr val="CCFFCC"/>
    <a:srgbClr val="009900"/>
    <a:srgbClr val="0000CC"/>
    <a:srgbClr val="993300"/>
    <a:srgbClr val="00666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97" autoAdjust="0"/>
    <p:restoredTop sz="84569" autoAdjust="0"/>
  </p:normalViewPr>
  <p:slideViewPr>
    <p:cSldViewPr>
      <p:cViewPr varScale="1">
        <p:scale>
          <a:sx n="91" d="100"/>
          <a:sy n="91" d="100"/>
        </p:scale>
        <p:origin x="75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56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3024"/>
    </p:cViewPr>
  </p:sorterViewPr>
  <p:notesViewPr>
    <p:cSldViewPr>
      <p:cViewPr varScale="1">
        <p:scale>
          <a:sx n="79" d="100"/>
          <a:sy n="79" d="100"/>
        </p:scale>
        <p:origin x="-1962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961" y="4416634"/>
            <a:ext cx="5140482" cy="4185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2546" tIns="45463" rIns="92546" bIns="454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339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3738"/>
            <a:ext cx="4654550" cy="34909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03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970436" y="8830627"/>
            <a:ext cx="3038372" cy="464184"/>
          </a:xfrm>
          <a:prstGeom prst="rect">
            <a:avLst/>
          </a:prstGeom>
          <a:noFill/>
        </p:spPr>
        <p:txBody>
          <a:bodyPr lIns="91650" tIns="45825" rIns="91650" bIns="45825"/>
          <a:lstStyle/>
          <a:p>
            <a:fld id="{9E278752-CC98-4BAF-B01A-1BC51B572F7F}" type="slidenum">
              <a:rPr lang="en-US" smtClean="0">
                <a:latin typeface="Myriad Pro"/>
                <a:ea typeface="ＭＳ Ｐゴシック"/>
                <a:cs typeface="ＭＳ Ｐゴシック"/>
              </a:rPr>
              <a:pPr/>
              <a:t>1</a:t>
            </a:fld>
            <a:endParaRPr lang="en-US" smtClean="0">
              <a:latin typeface="Myriad Pro"/>
              <a:ea typeface="ＭＳ Ｐゴシック"/>
              <a:cs typeface="ＭＳ Ｐゴシック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3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970436" y="8830627"/>
            <a:ext cx="3038372" cy="464184"/>
          </a:xfrm>
          <a:prstGeom prst="rect">
            <a:avLst/>
          </a:prstGeom>
          <a:noFill/>
        </p:spPr>
        <p:txBody>
          <a:bodyPr lIns="91650" tIns="45825" rIns="91650" bIns="45825"/>
          <a:lstStyle/>
          <a:p>
            <a:fld id="{CA752DF8-E699-4CC3-89B4-7DA0E3F17925}" type="slidenum">
              <a:rPr lang="en-US" smtClean="0">
                <a:latin typeface="Myriad Pro"/>
                <a:ea typeface="ＭＳ Ｐゴシック"/>
                <a:cs typeface="ＭＳ Ｐゴシック"/>
              </a:rPr>
              <a:pPr/>
              <a:t>2</a:t>
            </a:fld>
            <a:endParaRPr lang="en-US" smtClean="0">
              <a:latin typeface="Myriad Pro"/>
              <a:ea typeface="ＭＳ Ｐゴシック"/>
              <a:cs typeface="ＭＳ Ｐゴシック"/>
            </a:endParaRPr>
          </a:p>
        </p:txBody>
      </p:sp>
      <p:sp>
        <p:nvSpPr>
          <p:cNvPr id="1433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Arial" pitchFamily="34" charset="0"/>
                <a:ea typeface="ＭＳ Ｐゴシック"/>
                <a:cs typeface="ＭＳ Ｐゴシック"/>
              </a:rPr>
              <a:t>Three main responsibilities</a:t>
            </a:r>
          </a:p>
          <a:p>
            <a:pPr eaLnBrk="1" hangingPunct="1"/>
            <a:endParaRPr lang="en-US" dirty="0" smtClean="0">
              <a:latin typeface="Arial" pitchFamily="34" charset="0"/>
              <a:ea typeface="ＭＳ Ｐゴシック"/>
              <a:cs typeface="ＭＳ Ｐゴシック"/>
            </a:endParaRPr>
          </a:p>
          <a:p>
            <a:pPr eaLnBrk="1" hangingPunct="1"/>
            <a:r>
              <a:rPr lang="en-US" dirty="0" smtClean="0">
                <a:latin typeface="Arial" pitchFamily="34" charset="0"/>
                <a:ea typeface="ＭＳ Ｐゴシック"/>
                <a:cs typeface="ＭＳ Ｐゴシック"/>
              </a:rPr>
              <a:t>PAO</a:t>
            </a:r>
            <a:r>
              <a:rPr lang="en-US" baseline="0" dirty="0" smtClean="0">
                <a:latin typeface="Arial" pitchFamily="34" charset="0"/>
                <a:ea typeface="ＭＳ Ｐゴシック"/>
                <a:cs typeface="ＭＳ Ｐゴシック"/>
              </a:rPr>
              <a:t> a</a:t>
            </a:r>
            <a:r>
              <a:rPr lang="en-US" dirty="0" smtClean="0">
                <a:latin typeface="Arial" pitchFamily="34" charset="0"/>
                <a:ea typeface="ＭＳ Ｐゴシック"/>
                <a:cs typeface="ＭＳ Ｐゴシック"/>
              </a:rPr>
              <a:t>ssists</a:t>
            </a:r>
            <a:r>
              <a:rPr lang="en-US" baseline="0" dirty="0" smtClean="0">
                <a:latin typeface="Arial" pitchFamily="34" charset="0"/>
                <a:ea typeface="ＭＳ Ｐゴシック"/>
                <a:cs typeface="ＭＳ Ｐゴシック"/>
              </a:rPr>
              <a:t> in successful participation through making comments (blue cards), translation services, and outreach to different groups.  PAO does not mean legal advocacy.</a:t>
            </a:r>
            <a:endParaRPr lang="en-US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03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970436" y="8830627"/>
            <a:ext cx="3038372" cy="464184"/>
          </a:xfrm>
          <a:prstGeom prst="rect">
            <a:avLst/>
          </a:prstGeom>
          <a:noFill/>
        </p:spPr>
        <p:txBody>
          <a:bodyPr lIns="91650" tIns="45825" rIns="91650" bIns="45825"/>
          <a:lstStyle/>
          <a:p>
            <a:fld id="{E080A50D-F8D6-4E72-A926-78F9C9BD79F0}" type="slidenum">
              <a:rPr lang="en-US" smtClean="0">
                <a:latin typeface="Myriad Pro"/>
                <a:ea typeface="ＭＳ Ｐゴシック"/>
                <a:cs typeface="ＭＳ Ｐゴシック"/>
              </a:rPr>
              <a:pPr/>
              <a:t>3</a:t>
            </a:fld>
            <a:endParaRPr lang="en-US" smtClean="0">
              <a:latin typeface="Myriad Pro"/>
              <a:ea typeface="ＭＳ Ｐゴシック"/>
              <a:cs typeface="ＭＳ Ｐゴシック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3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970436" y="8830627"/>
            <a:ext cx="3038372" cy="464184"/>
          </a:xfrm>
          <a:prstGeom prst="rect">
            <a:avLst/>
          </a:prstGeom>
          <a:noFill/>
        </p:spPr>
        <p:txBody>
          <a:bodyPr lIns="91650" tIns="45825" rIns="91650" bIns="45825"/>
          <a:lstStyle/>
          <a:p>
            <a:fld id="{F0DEB8A9-19F1-4E4A-B6B2-81DCACCDBF10}" type="slidenum">
              <a:rPr lang="en-US" smtClean="0">
                <a:latin typeface="Myriad Pro"/>
                <a:ea typeface="ＭＳ Ｐゴシック"/>
                <a:cs typeface="ＭＳ Ｐゴシック"/>
              </a:rPr>
              <a:pPr/>
              <a:t>4</a:t>
            </a:fld>
            <a:endParaRPr lang="en-US" smtClean="0">
              <a:latin typeface="Myriad Pro"/>
              <a:ea typeface="ＭＳ Ｐゴシック"/>
              <a:cs typeface="ＭＳ Ｐゴシック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pitchFamily="34" charset="0"/>
              <a:ea typeface="ＭＳ Ｐゴシック"/>
              <a:cs typeface="ＭＳ Ｐゴシック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FC6088AE-2AC7-45F7-B932-9CBDBDE17133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AB03F-703E-4C8F-9368-FF1BCCC839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72BB9B90-9313-4AF2-9E57-E8FC50BF3443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3400" y="6477000"/>
            <a:ext cx="609600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7DD3C-8191-4D61-9D93-17493CEDEE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54DF28-87F0-4F27-AEEB-BBB387D67906}" type="datetime1">
              <a:rPr lang="en-US" smtClean="0"/>
              <a:pPr>
                <a:defRPr/>
              </a:pPr>
              <a:t>8/29/2019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</a:t>
            </a:r>
            <a:endParaRPr lang="en-US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B7FF57C7-0836-4EE7-B01A-6D32D6A3D7F3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8486B-B28F-4C6B-9E34-BE81BF8AA3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54D33A3D-FCB2-4D8E-843C-2CAD3089FBD7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DACEC-FEBB-48F6-81FC-6D73820A49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EF3214B5-3F34-4EA2-9EEF-4CA4E9065C5E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C5970-63DC-4404-997C-3053619C42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5D28AD5A-226B-45A8-ADF2-C8D10D2ADE13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4823-5183-4DBA-B86F-0EB021F3263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DDD80D24-CF54-40B9-9068-95D35C9F859D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9C342-4EFC-43BB-BB69-0DE46127B3C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DAFEEE45-19F2-452C-8454-539322590446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ED7FD-D0DD-403A-AB82-9528349FA4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D548C49D-164C-40FF-A580-2B358A1D0EAF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 sz="1200"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>
              <a:solidFill>
                <a:srgbClr val="3366CC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96B1B-B711-4CEA-B536-0EEFDE0D2D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005BB1FA-B23D-4C97-A5D9-6CE473BE60BE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B4DC1-E68F-40FB-9A6B-0CA6298274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fld id="{5D7E47CB-DD17-4CAC-8B7C-9CE9EEE5D4F5}" type="datetime1">
              <a:rPr lang="en-US" smtClean="0"/>
              <a:pPr>
                <a:defRPr/>
              </a:pPr>
              <a:t>8/29/2019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9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BF172-0BA2-4416-A3FD-3D79D43ECA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B72DD-806B-440C-B591-5E33CAE47F7E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9071D-E8D8-42FE-B59C-DDE2748FE109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EC6BA-9997-4D39-BE81-2B4C53C875A5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5092-63B6-4D21-AA74-FC433C245155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B58BF-97AD-4556-8DA4-30FBF3419EE6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04C19-9BE6-4023-B8B0-FB3AA2C6EAB6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B6387-A748-4450-B5DB-38B68F7852A0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4D7A-5909-4701-9B6D-7B5E145FFA6E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CA6CD-3167-4C84-A5E0-96BE9A3670C7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E4A15-1C59-4F07-91FF-3E879965147F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7ADE-B8D3-47A2-AD2F-924F52C1F35A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40B0E-491A-4B68-807E-91C22E3E4398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C5810-BC50-494C-9508-71EA57EAC92B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C0A19-7699-4A85-8D80-14BB93454738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413BE-122D-4D67-8B1C-377647678D6D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A681-21BA-4596-BCB1-09AA070C3F63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87F07-0B90-4DB0-ADFE-BB9E77A12511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62C4B-115C-44CA-AA3B-02FEC2CA054E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76F60-C281-4482-B657-FC7F694DEAA2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36C66-224D-4249-BE29-C4684256098E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A1955-2FC6-4F46-A990-0C4DB50535A4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30029-E0B4-4727-922D-2829F170BD66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CC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66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 kumimoji="0" sz="1200">
                <a:solidFill>
                  <a:schemeClr val="tx2">
                    <a:shade val="90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13A21621-9C8F-4A9C-B85B-73BF3F1167DB}" type="datetime1">
              <a:rPr lang="en-US" smtClean="0"/>
              <a:pPr>
                <a:defRPr/>
              </a:pPr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 kumimoji="0" sz="1400">
                <a:solidFill>
                  <a:srgbClr val="3366CC"/>
                </a:solidFill>
                <a:cs typeface="+mn-cs"/>
              </a:defRPr>
            </a:lvl1pPr>
            <a:extLst/>
          </a:lstStyle>
          <a:p>
            <a:pPr>
              <a:defRPr/>
            </a:pPr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4400" y="6400800"/>
            <a:ext cx="403225" cy="3508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spcBef>
                <a:spcPct val="20000"/>
              </a:spcBef>
              <a:buClr>
                <a:srgbClr val="3366CC"/>
              </a:buClr>
              <a:buSzPct val="75000"/>
              <a:buFont typeface="Monotype Sorts" pitchFamily="2" charset="2"/>
              <a:buChar char="n"/>
              <a:defRPr kumimoji="0" sz="1800">
                <a:solidFill>
                  <a:schemeClr val="tx1">
                    <a:tint val="95000"/>
                  </a:schemeClr>
                </a:solidFill>
                <a:cs typeface="+mn-cs"/>
              </a:defRPr>
            </a:lvl1pPr>
            <a:extLst/>
          </a:lstStyle>
          <a:p>
            <a:pPr>
              <a:defRPr/>
            </a:pPr>
            <a:r>
              <a:rPr lang="en-US"/>
              <a:t>1</a:t>
            </a:r>
            <a:endParaRPr lang="en-US">
              <a:solidFill>
                <a:schemeClr val="tx2">
                  <a:shade val="90000"/>
                </a:schemeClr>
              </a:solidFill>
            </a:endParaRPr>
          </a:p>
        </p:txBody>
      </p:sp>
      <p:pic>
        <p:nvPicPr>
          <p:cNvPr id="26634" name="Picture 10" descr="CEC Logo 4 10-07.jp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52400" y="5638800"/>
            <a:ext cx="12430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94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  <p:sldLayoutId id="2147483892" r:id="rId12"/>
    <p:sldLayoutId id="2147483919" r:id="rId13"/>
  </p:sldLayoutIdLst>
  <p:transition spd="slow">
    <p:fade thruBlk="1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FF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FF00"/>
          </a:solidFill>
          <a:latin typeface="Corbe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FF00"/>
          </a:solidFill>
          <a:latin typeface="Corbe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FF00"/>
          </a:solidFill>
          <a:latin typeface="Corbe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FF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DDDDDD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DDDDDD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DDDDDD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DDDDDD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969696"/>
        </a:buClr>
        <a:buFont typeface="Arial" charset="0"/>
        <a:buChar char="▪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808080"/>
        </a:buClr>
        <a:buFont typeface="Arial" charset="0"/>
        <a:buChar char="▪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 3" pitchFamily="18" charset="2"/>
        <a:buChar char=""/>
        <a:defRPr lang="en-US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9FF8-BDA6-4337-9626-B65E8B06B387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6B915-9ABE-4902-9E9C-4238662642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0EDC7-3E20-4FAB-B1DD-5CFD3C32BEDD}" type="datetime1">
              <a:rPr lang="en-US" smtClean="0"/>
              <a:pPr/>
              <a:t>8/29/2019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83E74-ED95-455F-8BFD-A3A70827FE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8" r:id="rId1"/>
    <p:sldLayoutId id="2147483909" r:id="rId2"/>
    <p:sldLayoutId id="2147483910" r:id="rId3"/>
    <p:sldLayoutId id="2147483911" r:id="rId4"/>
    <p:sldLayoutId id="2147483912" r:id="rId5"/>
    <p:sldLayoutId id="2147483913" r:id="rId6"/>
    <p:sldLayoutId id="2147483914" r:id="rId7"/>
    <p:sldLayoutId id="2147483915" r:id="rId8"/>
    <p:sldLayoutId id="2147483916" r:id="rId9"/>
    <p:sldLayoutId id="2147483917" r:id="rId10"/>
    <p:sldLayoutId id="2147483918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://www.energy.ca.gov/listserver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1676400" y="3505200"/>
            <a:ext cx="426720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Jennifer Martin-Gallardo</a:t>
            </a:r>
            <a:endParaRPr lang="en-US" sz="2200" b="1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Acting Public </a:t>
            </a: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Adviser</a:t>
            </a:r>
            <a:endParaRPr lang="en-US" sz="2200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76400" y="4876800"/>
            <a:ext cx="42672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August 29, 2019</a:t>
            </a:r>
            <a:endParaRPr lang="en-US" sz="2200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52" name="TextBox 3"/>
          <p:cNvSpPr txBox="1">
            <a:spLocks noChangeArrowheads="1"/>
          </p:cNvSpPr>
          <p:nvPr/>
        </p:nvSpPr>
        <p:spPr bwMode="auto">
          <a:xfrm>
            <a:off x="533400" y="533400"/>
            <a:ext cx="5943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Walsh Data Center </a:t>
            </a:r>
            <a:endParaRPr lang="en-US" sz="2400" b="1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r>
              <a:rPr lang="en-US" b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Docket No. </a:t>
            </a:r>
            <a:r>
              <a:rPr lang="en-US" dirty="0" smtClean="0"/>
              <a:t>19-SPPE-02 </a:t>
            </a:r>
            <a:endParaRPr lang="en-US" b="1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  <a:p>
            <a:pPr eaLnBrk="0" hangingPunct="0"/>
            <a:endParaRPr lang="en-US" sz="1600" b="1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Background-WhatsaPublicAdvis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981200" y="19812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endParaRPr lang="en-US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28600" y="1676400"/>
            <a:ext cx="8610600" cy="327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  <a:spcAft>
                <a:spcPts val="3000"/>
              </a:spcAft>
            </a:pPr>
            <a:r>
              <a:rPr lang="en-US" sz="2400" b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The Public </a:t>
            </a:r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Adviser </a:t>
            </a:r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is an </a:t>
            </a:r>
            <a:r>
              <a:rPr lang="en-US" sz="2400" b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independently appointed attorney who:</a:t>
            </a:r>
          </a:p>
          <a:p>
            <a:pPr marL="463550" indent="-463550" eaLnBrk="0" hangingPunct="0">
              <a:lnSpc>
                <a:spcPct val="80000"/>
              </a:lnSpc>
              <a:spcBef>
                <a:spcPct val="50000"/>
              </a:spcBef>
              <a:spcAft>
                <a:spcPts val="3000"/>
              </a:spcAft>
              <a:buFont typeface="Wingdings" pitchFamily="2" charset="2"/>
              <a:buChar char="Ø"/>
            </a:pPr>
            <a:r>
              <a:rPr lang="en-US" sz="2200" i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Helps the public understand the process</a:t>
            </a:r>
          </a:p>
          <a:p>
            <a:pPr marL="463550" indent="-463550" eaLnBrk="0" hangingPunct="0">
              <a:lnSpc>
                <a:spcPct val="80000"/>
              </a:lnSpc>
              <a:spcBef>
                <a:spcPct val="50000"/>
              </a:spcBef>
              <a:spcAft>
                <a:spcPts val="3000"/>
              </a:spcAft>
              <a:buFont typeface="Wingdings" pitchFamily="2" charset="2"/>
              <a:buChar char="Ø"/>
            </a:pPr>
            <a:r>
              <a:rPr lang="en-US" sz="2200" i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Recommends the best way to be involved</a:t>
            </a:r>
          </a:p>
          <a:p>
            <a:pPr marL="463550" indent="-463550" eaLnBrk="0" hangingPunct="0">
              <a:lnSpc>
                <a:spcPct val="80000"/>
              </a:lnSpc>
              <a:spcBef>
                <a:spcPct val="50000"/>
              </a:spcBef>
              <a:spcAft>
                <a:spcPts val="3000"/>
              </a:spcAft>
              <a:buFont typeface="Wingdings" pitchFamily="2" charset="2"/>
              <a:buChar char="Ø"/>
            </a:pPr>
            <a:r>
              <a:rPr lang="en-US" sz="2200" i="1" dirty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Assists in successful participation in proceedings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67DD3C-8191-4D61-9D93-17493CEDEEF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Background-Particip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981200" y="1981200"/>
            <a:ext cx="518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endParaRPr lang="en-US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8600" y="1676400"/>
            <a:ext cx="8686800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 eaLnBrk="0" hangingPunct="0">
              <a:spcBef>
                <a:spcPts val="0"/>
              </a:spcBef>
              <a:spcAft>
                <a:spcPts val="2400"/>
              </a:spcAft>
              <a:buClr>
                <a:srgbClr val="4D633F"/>
              </a:buClr>
              <a:defRPr/>
            </a:pPr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Things To Do</a:t>
            </a:r>
            <a:endParaRPr lang="en-US" sz="2400" b="1" dirty="0">
              <a:solidFill>
                <a:srgbClr val="4D633F"/>
              </a:solidFill>
              <a:latin typeface="Tahoma" pitchFamily="34" charset="0"/>
              <a:ea typeface="ＭＳ Ｐゴシック" pitchFamily="-65" charset="-128"/>
              <a:cs typeface="Tahoma" pitchFamily="34" charset="0"/>
            </a:endParaRPr>
          </a:p>
          <a:p>
            <a:pPr marL="6350" indent="-463550" eaLnBrk="0" hangingPunct="0">
              <a:spcBef>
                <a:spcPts val="0"/>
              </a:spcBef>
              <a:spcAft>
                <a:spcPts val="2400"/>
              </a:spcAft>
              <a:buClr>
                <a:srgbClr val="4D633F"/>
              </a:buClr>
              <a:buFont typeface="Wingdings" pitchFamily="2" charset="2"/>
              <a:buChar char="Ø"/>
              <a:defRPr/>
            </a:pP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Sign up for Alamitos listserv: </a:t>
            </a:r>
            <a:r>
              <a:rPr lang="en-US" dirty="0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  <a:hlinkClick r:id="rId4"/>
              </a:rPr>
              <a:t>www.energy.ca.gov/listservers</a:t>
            </a:r>
            <a:endParaRPr lang="en-US" dirty="0" smtClean="0">
              <a:solidFill>
                <a:srgbClr val="0000FF"/>
              </a:solidFill>
              <a:latin typeface="Tahoma" pitchFamily="34" charset="0"/>
              <a:cs typeface="Tahoma" pitchFamily="34" charset="0"/>
            </a:endParaRPr>
          </a:p>
          <a:p>
            <a:pPr marL="6350" indent="-463550" eaLnBrk="0" hangingPunct="0">
              <a:spcBef>
                <a:spcPts val="0"/>
              </a:spcBef>
              <a:spcAft>
                <a:spcPts val="2400"/>
              </a:spcAft>
              <a:buClr>
                <a:srgbClr val="4D633F"/>
              </a:buClr>
              <a:buFont typeface="Wingdings" pitchFamily="2" charset="2"/>
              <a:buChar char="Ø"/>
              <a:defRPr/>
            </a:pP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Submit </a:t>
            </a:r>
            <a:r>
              <a:rPr lang="en-US" sz="2200" dirty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written </a:t>
            </a:r>
            <a:r>
              <a:rPr lang="en-US" sz="2200" dirty="0" smtClean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comments:</a:t>
            </a:r>
            <a:endParaRPr lang="en-US" sz="2200" dirty="0">
              <a:solidFill>
                <a:srgbClr val="4D633F"/>
              </a:solidFill>
              <a:latin typeface="Tahoma" pitchFamily="34" charset="0"/>
              <a:ea typeface="ＭＳ Ｐゴシック" pitchFamily="-65" charset="-128"/>
              <a:cs typeface="Tahoma" pitchFamily="34" charset="0"/>
            </a:endParaRPr>
          </a:p>
          <a:p>
            <a:pPr marL="463550" indent="-463550" eaLnBrk="0" hangingPunct="0">
              <a:spcBef>
                <a:spcPts val="0"/>
              </a:spcBef>
              <a:spcAft>
                <a:spcPts val="2400"/>
              </a:spcAft>
              <a:buClr>
                <a:srgbClr val="4D633F"/>
              </a:buClr>
              <a:buFont typeface="Wingdings" pitchFamily="2" charset="2"/>
              <a:buChar char="Ø"/>
              <a:defRPr/>
            </a:pPr>
            <a:r>
              <a:rPr lang="en-US" sz="2200" dirty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Provide oral comments</a:t>
            </a:r>
            <a:r>
              <a:rPr lang="en-US" sz="2200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 </a:t>
            </a:r>
          </a:p>
          <a:p>
            <a:pPr marL="463550" indent="-463550" eaLnBrk="0" hangingPunct="0">
              <a:spcBef>
                <a:spcPts val="0"/>
              </a:spcBef>
              <a:spcAft>
                <a:spcPts val="1200"/>
              </a:spcAft>
              <a:buClr>
                <a:srgbClr val="4D633F"/>
              </a:buClr>
              <a:buFont typeface="Wingdings" pitchFamily="2" charset="2"/>
              <a:buChar char="Ø"/>
              <a:defRPr/>
            </a:pPr>
            <a:r>
              <a:rPr lang="en-US" sz="2200" dirty="0">
                <a:solidFill>
                  <a:srgbClr val="4D633F"/>
                </a:solidFill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Attend public project events</a:t>
            </a:r>
          </a:p>
          <a:p>
            <a:pPr marL="914400" lvl="1" indent="-457200" eaLnBrk="0" hangingPunct="0">
              <a:spcBef>
                <a:spcPts val="0"/>
              </a:spcBef>
              <a:spcAft>
                <a:spcPts val="1200"/>
              </a:spcAft>
              <a:buClr>
                <a:srgbClr val="4D633F"/>
              </a:buClr>
              <a:buFont typeface="Wingdings" pitchFamily="2" charset="2"/>
              <a:buChar char="§"/>
              <a:defRPr/>
            </a:pPr>
            <a:r>
              <a:rPr lang="en-US" i="1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In person or </a:t>
            </a: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via WebEx </a:t>
            </a:r>
            <a:r>
              <a:rPr lang="en-US" i="1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or conference </a:t>
            </a: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call</a:t>
            </a:r>
          </a:p>
          <a:p>
            <a:pPr marL="914400" lvl="1" indent="-457200" eaLnBrk="0" hangingPunct="0">
              <a:spcBef>
                <a:spcPts val="0"/>
              </a:spcBef>
              <a:spcAft>
                <a:spcPts val="1200"/>
              </a:spcAft>
              <a:buClr>
                <a:srgbClr val="4D633F"/>
              </a:buClr>
              <a:buFont typeface="Wingdings" pitchFamily="2" charset="2"/>
              <a:buChar char="§"/>
              <a:defRPr/>
            </a:pP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Non-English speakers welcome</a:t>
            </a:r>
            <a:endParaRPr lang="en-US" i="1" dirty="0">
              <a:latin typeface="Tahoma" pitchFamily="34" charset="0"/>
              <a:ea typeface="ＭＳ Ｐゴシック" pitchFamily="-65" charset="-128"/>
              <a:cs typeface="Tahoma" pitchFamily="34" charset="0"/>
            </a:endParaRPr>
          </a:p>
          <a:p>
            <a:pPr marL="914400" lvl="1" indent="-457200" eaLnBrk="0" hangingPunct="0">
              <a:spcBef>
                <a:spcPts val="0"/>
              </a:spcBef>
              <a:spcAft>
                <a:spcPts val="1800"/>
              </a:spcAft>
              <a:buClr>
                <a:srgbClr val="4D633F"/>
              </a:buClr>
              <a:buFont typeface="Wingdings" pitchFamily="2" charset="2"/>
              <a:buChar char="§"/>
              <a:defRPr/>
            </a:pP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Special accommodations </a:t>
            </a:r>
            <a:r>
              <a:rPr lang="en-US" i="1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for </a:t>
            </a: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persons </a:t>
            </a:r>
            <a:r>
              <a:rPr lang="en-US" i="1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w</a:t>
            </a:r>
            <a: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ith disabilities:</a:t>
            </a:r>
            <a:br>
              <a:rPr lang="en-US" i="1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</a:br>
            <a:r>
              <a:rPr lang="en-US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Lourdes Quiroz, </a:t>
            </a:r>
            <a:r>
              <a:rPr lang="en-US" dirty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(916) 654-5146, </a:t>
            </a:r>
            <a:r>
              <a:rPr lang="en-US" u="sng" dirty="0" smtClean="0">
                <a:latin typeface="Tahoma" pitchFamily="34" charset="0"/>
                <a:ea typeface="ＭＳ Ｐゴシック" pitchFamily="-65" charset="-128"/>
                <a:cs typeface="Tahoma" pitchFamily="34" charset="0"/>
              </a:rPr>
              <a:t>lou.quiroz@energy.ca.gov</a:t>
            </a:r>
            <a:endParaRPr lang="en-US" u="sng" dirty="0">
              <a:latin typeface="Tahoma" pitchFamily="34" charset="0"/>
              <a:ea typeface="ＭＳ Ｐゴシック" pitchFamily="-65" charset="-128"/>
              <a:cs typeface="Tahoma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67DD3C-8191-4D61-9D93-17493CEDEEF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 l="58125" t="70313" r="23125" b="5469"/>
          <a:stretch>
            <a:fillRect/>
          </a:stretch>
        </p:blipFill>
        <p:spPr bwMode="auto">
          <a:xfrm>
            <a:off x="4724400" y="1066800"/>
            <a:ext cx="3909664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419" y="1305504"/>
            <a:ext cx="8347846" cy="510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val 8"/>
          <p:cNvSpPr/>
          <p:nvPr/>
        </p:nvSpPr>
        <p:spPr>
          <a:xfrm>
            <a:off x="5628968" y="3886200"/>
            <a:ext cx="2286000" cy="688974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Background-contac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1143000" y="2286000"/>
            <a:ext cx="7543800" cy="47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Jennifer Martin-Gallardo, Acting Public </a:t>
            </a:r>
            <a:r>
              <a:rPr lang="en-US" sz="2400" b="1" dirty="0" smtClean="0">
                <a:solidFill>
                  <a:srgbClr val="4D633F"/>
                </a:solidFill>
                <a:latin typeface="Tahoma" pitchFamily="34" charset="0"/>
                <a:cs typeface="Tahoma" pitchFamily="34" charset="0"/>
              </a:rPr>
              <a:t>Adviser</a:t>
            </a:r>
            <a:endParaRPr lang="en-US" sz="2400" b="1" dirty="0">
              <a:solidFill>
                <a:srgbClr val="4D633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1143000" y="2971800"/>
            <a:ext cx="6324600" cy="3003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Phone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	(916</a:t>
            </a:r>
            <a:r>
              <a:rPr lang="en-US" sz="2200" dirty="0">
                <a:latin typeface="Tahoma" pitchFamily="34" charset="0"/>
                <a:cs typeface="Tahoma" pitchFamily="34" charset="0"/>
              </a:rPr>
              <a:t>) 654-4489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Toll Free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(800</a:t>
            </a:r>
            <a:r>
              <a:rPr lang="en-US" sz="2200" dirty="0">
                <a:latin typeface="Tahoma" pitchFamily="34" charset="0"/>
                <a:cs typeface="Tahoma" pitchFamily="34" charset="0"/>
              </a:rPr>
              <a:t>) 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822-6228</a:t>
            </a:r>
            <a:endParaRPr lang="en-US" sz="2200" dirty="0"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Fax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	(916</a:t>
            </a:r>
            <a:r>
              <a:rPr lang="en-US" sz="2200" dirty="0">
                <a:latin typeface="Tahoma" pitchFamily="34" charset="0"/>
                <a:cs typeface="Tahoma" pitchFamily="34" charset="0"/>
              </a:rPr>
              <a:t>) 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654-4493</a:t>
            </a:r>
            <a:endParaRPr lang="en-US" sz="2200" dirty="0"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Mailing 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1516 </a:t>
            </a:r>
            <a:r>
              <a:rPr lang="en-US" sz="2200" dirty="0">
                <a:latin typeface="Tahoma" pitchFamily="34" charset="0"/>
                <a:cs typeface="Tahoma" pitchFamily="34" charset="0"/>
              </a:rPr>
              <a:t>Ninth St, MS-12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dirty="0" smtClean="0">
                <a:latin typeface="Tahoma" pitchFamily="34" charset="0"/>
                <a:cs typeface="Tahoma" pitchFamily="34" charset="0"/>
              </a:rPr>
              <a:t>		Sacramento </a:t>
            </a:r>
            <a:r>
              <a:rPr lang="en-US" sz="2200" dirty="0">
                <a:latin typeface="Tahoma" pitchFamily="34" charset="0"/>
                <a:cs typeface="Tahoma" pitchFamily="34" charset="0"/>
              </a:rPr>
              <a:t>CA 95814-2950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Email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	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publicadviser@energy.ca.gov</a:t>
            </a:r>
            <a:endParaRPr lang="en-US" sz="2200" dirty="0">
              <a:latin typeface="Tahoma" pitchFamily="34" charset="0"/>
              <a:cs typeface="Tahoma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200" b="1" dirty="0" smtClean="0">
                <a:latin typeface="Tahoma" pitchFamily="34" charset="0"/>
                <a:cs typeface="Tahoma" pitchFamily="34" charset="0"/>
              </a:rPr>
              <a:t>Website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	</a:t>
            </a:r>
            <a:r>
              <a:rPr lang="en-US" sz="2200" dirty="0" smtClean="0">
                <a:latin typeface="Tahoma" pitchFamily="34" charset="0"/>
                <a:cs typeface="Tahoma" pitchFamily="34" charset="0"/>
              </a:rPr>
              <a:t>www.energy.ca.gov/public_adviser</a:t>
            </a:r>
            <a:endParaRPr lang="en-US" sz="22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67DD3C-8191-4D61-9D93-17493CEDEEF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Custom 2">
      <a:dk1>
        <a:srgbClr val="80808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ustom 1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2">
    <a:dk1>
      <a:srgbClr val="80808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Custom 2">
    <a:dk1>
      <a:srgbClr val="80808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15783</TotalTime>
  <Pages>4</Pages>
  <Words>129</Words>
  <Application>Microsoft Office PowerPoint</Application>
  <PresentationFormat>On-screen Show (4:3)</PresentationFormat>
  <Paragraphs>35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8" baseType="lpstr">
      <vt:lpstr>ＭＳ Ｐゴシック</vt:lpstr>
      <vt:lpstr>Arial</vt:lpstr>
      <vt:lpstr>Calibri</vt:lpstr>
      <vt:lpstr>Corbel</vt:lpstr>
      <vt:lpstr>Monotype Sorts</vt:lpstr>
      <vt:lpstr>Myriad Pro</vt:lpstr>
      <vt:lpstr>Palatino Linotype</vt:lpstr>
      <vt:lpstr>Tahoma</vt:lpstr>
      <vt:lpstr>Wingdings</vt:lpstr>
      <vt:lpstr>Wingdings 2</vt:lpstr>
      <vt:lpstr>Wingdings 3</vt:lpstr>
      <vt:lpstr>Module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</vt:vector>
  </TitlesOfParts>
  <Company>CEC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State Power Plant Siting</dc:title>
  <dc:subject>Power Plant Siting Process</dc:subject>
  <dc:creator>Jack W. Caswell</dc:creator>
  <cp:keywords/>
  <dc:description/>
  <cp:lastModifiedBy>Avalos, Rosemary@Energy</cp:lastModifiedBy>
  <cp:revision>793</cp:revision>
  <cp:lastPrinted>2000-07-28T18:25:32Z</cp:lastPrinted>
  <dcterms:created xsi:type="dcterms:W3CDTF">1997-10-23T15:14:18Z</dcterms:created>
  <dcterms:modified xsi:type="dcterms:W3CDTF">2019-08-29T19:08:05Z</dcterms:modified>
</cp:coreProperties>
</file>