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diagrams/data1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9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14.xml" ContentType="application/vnd.openxmlformats-officedocument.presentationml.notesSlide+xml"/>
  <Override PartName="/ppt/slideMasters/slideMaster2.xml" ContentType="application/vnd.openxmlformats-officedocument.presentationml.slideMaster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8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slideLayouts/slideLayout2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notesMasters/notesMaster1.xml" ContentType="application/vnd.openxmlformats-officedocument.presentationml.notesMaster+xml"/>
  <Override PartName="/ppt/diagrams/layout3.xml" ContentType="application/vnd.openxmlformats-officedocument.drawingml.diagramLayout+xml"/>
  <Override PartName="/ppt/handoutMasters/handoutMaster1.xml" ContentType="application/vnd.openxmlformats-officedocument.presentationml.handoutMaster+xml"/>
  <Override PartName="/ppt/diagrams/drawing2.xml" ContentType="application/vnd.ms-office.drawingml.diagramDrawing+xml"/>
  <Override PartName="/ppt/theme/theme4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diagrams/colors3.xml" ContentType="application/vnd.openxmlformats-officedocument.drawingml.diagramColors+xml"/>
  <Override PartName="/ppt/diagrams/quickStyle3.xml" ContentType="application/vnd.openxmlformats-officedocument.drawingml.diagramStyle+xml"/>
  <Override PartName="/ppt/diagrams/drawing3.xml" ContentType="application/vnd.ms-office.drawingml.diagramDrawing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984" r:id="rId2"/>
  </p:sldMasterIdLst>
  <p:notesMasterIdLst>
    <p:notesMasterId r:id="rId22"/>
  </p:notesMasterIdLst>
  <p:handoutMasterIdLst>
    <p:handoutMasterId r:id="rId23"/>
  </p:handoutMasterIdLst>
  <p:sldIdLst>
    <p:sldId id="328" r:id="rId3"/>
    <p:sldId id="350" r:id="rId4"/>
    <p:sldId id="352" r:id="rId5"/>
    <p:sldId id="351" r:id="rId6"/>
    <p:sldId id="360" r:id="rId7"/>
    <p:sldId id="363" r:id="rId8"/>
    <p:sldId id="390" r:id="rId9"/>
    <p:sldId id="391" r:id="rId10"/>
    <p:sldId id="392" r:id="rId11"/>
    <p:sldId id="381" r:id="rId12"/>
    <p:sldId id="382" r:id="rId13"/>
    <p:sldId id="331" r:id="rId14"/>
    <p:sldId id="332" r:id="rId15"/>
    <p:sldId id="345" r:id="rId16"/>
    <p:sldId id="356" r:id="rId17"/>
    <p:sldId id="355" r:id="rId18"/>
    <p:sldId id="388" r:id="rId19"/>
    <p:sldId id="389" r:id="rId20"/>
    <p:sldId id="378" r:id="rId21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2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CCD5EA"/>
    <a:srgbClr val="E9EDF4"/>
    <a:srgbClr val="0315BD"/>
    <a:srgbClr val="034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14" autoAdjust="0"/>
    <p:restoredTop sz="95394" autoAdjust="0"/>
  </p:normalViewPr>
  <p:slideViewPr>
    <p:cSldViewPr>
      <p:cViewPr varScale="1">
        <p:scale>
          <a:sx n="88" d="100"/>
          <a:sy n="88" d="100"/>
        </p:scale>
        <p:origin x="-1296" y="-96"/>
      </p:cViewPr>
      <p:guideLst>
        <p:guide orient="horz" pos="62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341"/>
    </p:cViewPr>
  </p:sorterViewPr>
  <p:notesViewPr>
    <p:cSldViewPr>
      <p:cViewPr varScale="1">
        <p:scale>
          <a:sx n="81" d="100"/>
          <a:sy n="81" d="100"/>
        </p:scale>
        <p:origin x="2492" y="7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customXml" Target="../customXml/item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customXml" Target="../customXml/item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NOx%202023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'stacked 2023'!$B$7</c:f>
              <c:strCache>
                <c:ptCount val="1"/>
                <c:pt idx="0">
                  <c:v>Other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val>
            <c:numRef>
              <c:f>'stacked 2023'!$C$7</c:f>
              <c:numCache>
                <c:formatCode>0.00</c:formatCode>
                <c:ptCount val="1"/>
                <c:pt idx="0">
                  <c:v>12.785000000000139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3E6-4924-ABA0-E0F3EFD16F92}"/>
            </c:ext>
          </c:extLst>
        </c:ser>
        <c:ser>
          <c:idx val="1"/>
          <c:order val="1"/>
          <c:tx>
            <c:strRef>
              <c:f>'stacked 2023'!$B$8</c:f>
              <c:strCache>
                <c:ptCount val="1"/>
                <c:pt idx="0">
                  <c:v>Heavy-Duty Gas Trucks</c:v>
                </c:pt>
              </c:strCache>
            </c:strRef>
          </c:tx>
          <c:invertIfNegative val="0"/>
          <c:dLbls>
            <c:delete val="1"/>
          </c:dLbls>
          <c:val>
            <c:numRef>
              <c:f>'stacked 2023'!$C$8</c:f>
              <c:numCache>
                <c:formatCode>0.00</c:formatCode>
                <c:ptCount val="1"/>
                <c:pt idx="0">
                  <c:v>4.6763000000000003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3E6-4924-ABA0-E0F3EFD16F92}"/>
            </c:ext>
          </c:extLst>
        </c:ser>
        <c:ser>
          <c:idx val="2"/>
          <c:order val="2"/>
          <c:tx>
            <c:strRef>
              <c:f>'stacked 2023'!$B$9</c:f>
              <c:strCache>
                <c:ptCount val="1"/>
                <c:pt idx="0">
                  <c:v>Recreational Boats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09134047115832E-2"/>
                  <c:y val="-2.6874417061499198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2023'!$C$9</c:f>
              <c:numCache>
                <c:formatCode>0.00</c:formatCode>
                <c:ptCount val="1"/>
                <c:pt idx="0">
                  <c:v>6.1765999999999996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3E6-4924-ABA0-E0F3EFD16F92}"/>
            </c:ext>
          </c:extLst>
        </c:ser>
        <c:ser>
          <c:idx val="3"/>
          <c:order val="3"/>
          <c:tx>
            <c:strRef>
              <c:f>'stacked 2023'!$B$10</c:f>
              <c:strCache>
                <c:ptCount val="1"/>
                <c:pt idx="0">
                  <c:v>Buses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4567023557916504E-3"/>
                  <c:y val="-2.1159292230138601E-7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2023'!$C$10</c:f>
              <c:numCache>
                <c:formatCode>0.00</c:formatCode>
                <c:ptCount val="1"/>
                <c:pt idx="0">
                  <c:v>7.7491000000000003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43E6-4924-ABA0-E0F3EFD16F92}"/>
            </c:ext>
          </c:extLst>
        </c:ser>
        <c:ser>
          <c:idx val="4"/>
          <c:order val="4"/>
          <c:tx>
            <c:strRef>
              <c:f>'stacked 2023'!$B$11</c:f>
              <c:strCache>
                <c:ptCount val="1"/>
                <c:pt idx="0">
                  <c:v>Medium-Duty Trucks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0.215539743053768"/>
                  <c:y val="1.6123380679365602E-2"/>
                </c:manualLayout>
              </c:layout>
              <c:tx>
                <c:rich>
                  <a:bodyPr/>
                  <a:lstStyle/>
                  <a:p>
                    <a:fld id="{92EB400A-DD12-4B3C-8403-2F75958BFBEB}" type="SERIESNAME">
                      <a:rPr lang="en-US" sz="1400"/>
                      <a:pPr/>
                      <a:t>[SERIES NAME]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43E6-4924-ABA0-E0F3EFD16F92}"/>
                </c:ex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2023'!$C$11</c:f>
              <c:numCache>
                <c:formatCode>0.00</c:formatCode>
                <c:ptCount val="1"/>
                <c:pt idx="0">
                  <c:v>7.81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3E6-4924-ABA0-E0F3EFD16F92}"/>
            </c:ext>
          </c:extLst>
        </c:ser>
        <c:ser>
          <c:idx val="5"/>
          <c:order val="5"/>
          <c:tx>
            <c:strRef>
              <c:f>'stacked 2023'!$B$12</c:f>
              <c:strCache>
                <c:ptCount val="1"/>
                <c:pt idx="0">
                  <c:v>Service and Commercial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.21218613859299851"/>
                  <c:y val="2.560789411376423E-2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2023'!$C$12</c:f>
              <c:numCache>
                <c:formatCode>0.00</c:formatCode>
                <c:ptCount val="1"/>
                <c:pt idx="0">
                  <c:v>9.2090000000000103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43E6-4924-ABA0-E0F3EFD16F92}"/>
            </c:ext>
          </c:extLst>
        </c:ser>
        <c:ser>
          <c:idx val="6"/>
          <c:order val="6"/>
          <c:tx>
            <c:strRef>
              <c:f>'stacked 2023'!$B$13</c:f>
              <c:strCache>
                <c:ptCount val="1"/>
                <c:pt idx="0">
                  <c:v>Residential Fuel Combustion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7284210580085645E-3"/>
                  <c:y val="8.7730796324494119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2023'!$C$13</c:f>
              <c:numCache>
                <c:formatCode>0.00</c:formatCode>
                <c:ptCount val="1"/>
                <c:pt idx="0">
                  <c:v>9.3854000000000006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43E6-4924-ABA0-E0F3EFD16F92}"/>
            </c:ext>
          </c:extLst>
        </c:ser>
        <c:ser>
          <c:idx val="7"/>
          <c:order val="7"/>
          <c:tx>
            <c:strRef>
              <c:f>'stacked 2023'!$B$14</c:f>
              <c:strCache>
                <c:ptCount val="1"/>
                <c:pt idx="0">
                  <c:v>Manufacturing and Industrial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0.22433169886672832"/>
                  <c:y val="4.3866261654337668E-3"/>
                </c:manualLayout>
              </c:layout>
              <c:tx>
                <c:rich>
                  <a:bodyPr/>
                  <a:lstStyle/>
                  <a:p>
                    <a:fld id="{390AADFC-0009-4ED7-8E26-F689618B4DB0}" type="SERIESNAME">
                      <a:rPr lang="en-US" sz="1400"/>
                      <a:pPr/>
                      <a:t>[SERIES NAME]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43E6-4924-ABA0-E0F3EFD16F92}"/>
                </c:ext>
                <c:ext xmlns:c15="http://schemas.microsoft.com/office/drawing/2012/chart" uri="{CE6537A1-D6FC-4f65-9D91-7224C49458BB}">
                  <c15:layout>
                    <c:manualLayout>
                      <c:w val="0.22576231608658986"/>
                      <c:h val="0.11902875791325736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2023'!$C$14</c:f>
              <c:numCache>
                <c:formatCode>0.00</c:formatCode>
                <c:ptCount val="1"/>
                <c:pt idx="0">
                  <c:v>9.8503999999999596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43E6-4924-ABA0-E0F3EFD16F92}"/>
            </c:ext>
          </c:extLst>
        </c:ser>
        <c:ser>
          <c:idx val="8"/>
          <c:order val="8"/>
          <c:tx>
            <c:strRef>
              <c:f>'stacked 2023'!$B$15</c:f>
              <c:strCache>
                <c:ptCount val="1"/>
                <c:pt idx="0">
                  <c:v>Commercial Harbor Craft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.20780010436705404"/>
                  <c:y val="-8.0418967624009856E-17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2023'!$C$15</c:f>
              <c:numCache>
                <c:formatCode>0.00</c:formatCode>
                <c:ptCount val="1"/>
                <c:pt idx="0">
                  <c:v>10.780900000000001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43E6-4924-ABA0-E0F3EFD16F92}"/>
            </c:ext>
          </c:extLst>
        </c:ser>
        <c:ser>
          <c:idx val="9"/>
          <c:order val="9"/>
          <c:tx>
            <c:strRef>
              <c:f>'stacked 2023'!$B$16</c:f>
              <c:strCache>
                <c:ptCount val="1"/>
                <c:pt idx="0">
                  <c:v>RECLAIM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2.7283511778958E-3"/>
                  <c:y val="5.3744602264552098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2023'!$C$16</c:f>
              <c:numCache>
                <c:formatCode>0.00</c:formatCode>
                <c:ptCount val="1"/>
                <c:pt idx="0">
                  <c:v>14.9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2-43E6-4924-ABA0-E0F3EFD16F92}"/>
            </c:ext>
          </c:extLst>
        </c:ser>
        <c:ser>
          <c:idx val="10"/>
          <c:order val="10"/>
          <c:tx>
            <c:strRef>
              <c:f>'stacked 2023'!$B$17</c:f>
              <c:strCache>
                <c:ptCount val="1"/>
                <c:pt idx="0">
                  <c:v>Aircraft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7283511778958E-3"/>
                  <c:y val="0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2023'!$C$17</c:f>
              <c:numCache>
                <c:formatCode>0.00</c:formatCode>
                <c:ptCount val="1"/>
                <c:pt idx="0">
                  <c:v>15.524900000000001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4-43E6-4924-ABA0-E0F3EFD16F92}"/>
            </c:ext>
          </c:extLst>
        </c:ser>
        <c:ser>
          <c:idx val="11"/>
          <c:order val="11"/>
          <c:tx>
            <c:strRef>
              <c:f>'stacked 2023'!$B$18</c:f>
              <c:strCache>
                <c:ptCount val="1"/>
                <c:pt idx="0">
                  <c:v>Cars/Light-Duty Trucks/SUVs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dLbls>
            <c:dLbl>
              <c:idx val="0"/>
              <c:layout>
                <c:manualLayout>
                  <c:x val="6.032623984093489E-3"/>
                  <c:y val="6.961866290093946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5-43E6-4924-ABA0-E0F3EFD16F92}"/>
                </c:ext>
                <c:ext xmlns:c15="http://schemas.microsoft.com/office/drawing/2012/chart" uri="{CE6537A1-D6FC-4f65-9D91-7224C49458BB}">
                  <c15:layout>
                    <c:manualLayout>
                      <c:w val="0.23367946142295509"/>
                      <c:h val="0.11599250960911729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2023'!$C$18</c:f>
              <c:numCache>
                <c:formatCode>0.00</c:formatCode>
                <c:ptCount val="1"/>
                <c:pt idx="0">
                  <c:v>21.939999999999998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6-43E6-4924-ABA0-E0F3EFD16F92}"/>
            </c:ext>
          </c:extLst>
        </c:ser>
        <c:ser>
          <c:idx val="12"/>
          <c:order val="12"/>
          <c:tx>
            <c:strRef>
              <c:f>'stacked 2023'!$B$19</c:f>
              <c:strCache>
                <c:ptCount val="1"/>
                <c:pt idx="0">
                  <c:v>Locomotives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7283511778958E-3"/>
                  <c:y val="2.6872301132276201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7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2023'!$C$19</c:f>
              <c:numCache>
                <c:formatCode>0.00</c:formatCode>
                <c:ptCount val="1"/>
                <c:pt idx="0">
                  <c:v>22.860700000000001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8-43E6-4924-ABA0-E0F3EFD16F92}"/>
            </c:ext>
          </c:extLst>
        </c:ser>
        <c:ser>
          <c:idx val="13"/>
          <c:order val="13"/>
          <c:tx>
            <c:strRef>
              <c:f>'stacked 2023'!$B$20</c:f>
              <c:strCache>
                <c:ptCount val="1"/>
                <c:pt idx="0">
                  <c:v>Ocean Going Vessels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-2.7283511778959202E-3"/>
                  <c:y val="2.6872301132276201E-3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9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2023'!$C$20</c:f>
              <c:numCache>
                <c:formatCode>0.00</c:formatCode>
                <c:ptCount val="1"/>
                <c:pt idx="0">
                  <c:v>22.967099999999999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A-43E6-4924-ABA0-E0F3EFD16F92}"/>
            </c:ext>
          </c:extLst>
        </c:ser>
        <c:ser>
          <c:idx val="14"/>
          <c:order val="14"/>
          <c:tx>
            <c:strRef>
              <c:f>'stacked 2023'!$B$21</c:f>
              <c:strCache>
                <c:ptCount val="1"/>
                <c:pt idx="0">
                  <c:v>Off-Road Mobile Equipment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dLbl>
              <c:idx val="0"/>
              <c:layout>
                <c:manualLayout>
                  <c:x val="-8.1850535336874496E-3"/>
                  <c:y val="0"/>
                </c:manualLayout>
              </c:layout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B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2023'!$C$21</c:f>
              <c:numCache>
                <c:formatCode>0.00</c:formatCode>
                <c:ptCount val="1"/>
                <c:pt idx="0">
                  <c:v>42.574599999999897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C-43E6-4924-ABA0-E0F3EFD16F92}"/>
            </c:ext>
          </c:extLst>
        </c:ser>
        <c:ser>
          <c:idx val="15"/>
          <c:order val="15"/>
          <c:tx>
            <c:strRef>
              <c:f>'stacked 2023'!$B$22</c:f>
              <c:strCache>
                <c:ptCount val="1"/>
                <c:pt idx="0">
                  <c:v>Heavy-Duty Diesel Trucks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1E-43E6-4924-ABA0-E0F3EFD16F92}"/>
              </c:ext>
            </c:extLst>
          </c:dPt>
          <c:dLbls>
            <c:dLbl>
              <c:idx val="0"/>
              <c:layout>
                <c:manualLayout>
                  <c:x val="-8.1850535336874496E-3"/>
                  <c:y val="0"/>
                </c:manualLayout>
              </c:layout>
              <c:dLblPos val="ctr"/>
              <c:showLegendKey val="0"/>
              <c:showVal val="0"/>
              <c:showCatName val="0"/>
              <c:showSerName val="1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E-43E6-4924-ABA0-E0F3EFD16F92}"/>
                </c:ex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'stacked 2023'!$C$22</c:f>
              <c:numCache>
                <c:formatCode>0.00</c:formatCode>
                <c:ptCount val="1"/>
                <c:pt idx="0">
                  <c:v>45.13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F-43E6-4924-ABA0-E0F3EFD16F9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33"/>
        <c:overlap val="100"/>
        <c:axId val="94266112"/>
        <c:axId val="94267648"/>
      </c:barChart>
      <c:catAx>
        <c:axId val="94266112"/>
        <c:scaling>
          <c:orientation val="minMax"/>
        </c:scaling>
        <c:delete val="1"/>
        <c:axPos val="b"/>
        <c:numFmt formatCode="0.00" sourceLinked="1"/>
        <c:majorTickMark val="out"/>
        <c:minorTickMark val="none"/>
        <c:tickLblPos val="none"/>
        <c:crossAx val="94267648"/>
        <c:crosses val="autoZero"/>
        <c:auto val="1"/>
        <c:lblAlgn val="ctr"/>
        <c:lblOffset val="100"/>
        <c:tickLblSkip val="1"/>
        <c:noMultiLvlLbl val="0"/>
      </c:catAx>
      <c:valAx>
        <c:axId val="94267648"/>
        <c:scaling>
          <c:orientation val="minMax"/>
          <c:max val="275"/>
          <c:min val="0"/>
        </c:scaling>
        <c:delete val="0"/>
        <c:axPos val="l"/>
        <c:majorGridlines>
          <c:spPr>
            <a:ln>
              <a:solidFill>
                <a:schemeClr val="accent1"/>
              </a:soli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1800">
                    <a:solidFill>
                      <a:schemeClr val="bg1"/>
                    </a:solidFill>
                  </a:defRPr>
                </a:pPr>
                <a:r>
                  <a:rPr lang="en-US" sz="1800">
                    <a:solidFill>
                      <a:schemeClr val="bg1"/>
                    </a:solidFill>
                  </a:rPr>
                  <a:t>NOx Tons/Day</a:t>
                </a:r>
              </a:p>
            </c:rich>
          </c:tx>
          <c:layout/>
          <c:overlay val="0"/>
        </c:title>
        <c:numFmt formatCode="General" sourceLinked="0"/>
        <c:majorTickMark val="out"/>
        <c:minorTickMark val="none"/>
        <c:tickLblPos val="nextTo"/>
        <c:spPr>
          <a:ln>
            <a:solidFill>
              <a:schemeClr val="bg1"/>
            </a:solidFill>
          </a:ln>
        </c:spPr>
        <c:txPr>
          <a:bodyPr rot="-60000000" vert="horz"/>
          <a:lstStyle/>
          <a:p>
            <a:pPr>
              <a:defRPr sz="1600">
                <a:solidFill>
                  <a:schemeClr val="tx1"/>
                </a:solidFill>
              </a:defRPr>
            </a:pPr>
            <a:endParaRPr lang="en-US"/>
          </a:p>
        </c:txPr>
        <c:crossAx val="94266112"/>
        <c:crosses val="autoZero"/>
        <c:crossBetween val="between"/>
      </c:valAx>
      <c:spPr>
        <a:noFill/>
        <a:ln>
          <a:solidFill>
            <a:schemeClr val="bg1"/>
          </a:solidFill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400" b="1">
          <a:solidFill>
            <a:schemeClr val="tx1"/>
          </a:solidFill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0.17529805964945894"/>
          <c:y val="0.13989424439099923"/>
          <c:w val="0.54044335138348865"/>
          <c:h val="0.7211483214179818"/>
        </c:manualLayout>
      </c:layout>
      <c:pieChart>
        <c:varyColors val="1"/>
        <c:ser>
          <c:idx val="0"/>
          <c:order val="0"/>
          <c:dLbls>
            <c:dLbl>
              <c:idx val="0"/>
              <c:layout>
                <c:manualLayout>
                  <c:x val="-2.5941584061610845E-2"/>
                  <c:y val="8.1441702632359236E-3"/>
                </c:manualLayout>
              </c:layout>
              <c:tx>
                <c:rich>
                  <a:bodyPr/>
                  <a:lstStyle/>
                  <a:p>
                    <a:r>
                      <a:rPr lang="en-US" baseline="0" dirty="0" smtClean="0"/>
                      <a:t>Tech Transfer &amp; Outreach </a:t>
                    </a:r>
                    <a:fld id="{970A712C-939D-4E87-A567-DE40714EAFB3}" type="PERCENTAGE">
                      <a:rPr lang="en-US" baseline="0" smtClean="0"/>
                      <a:pPr/>
                      <a:t>[PERCENTAGE]</a:t>
                    </a:fld>
                    <a:endParaRPr lang="en-US" baseline="0" dirty="0" smtClean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4.8970469577274776E-3"/>
                  <c:y val="5.390488584324448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3330969661716286E-3"/>
                  <c:y val="1.691381412051523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921265044950796E-3"/>
                  <c:y val="2.7567456264619643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8506264881995835E-2"/>
                  <c:y val="-4.829868546766382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9.8941051182525538E-3"/>
                  <c:y val="-4.3409217305348377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4.3799109746929812E-2"/>
                  <c:y val="-3.0819735299045067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2.8998596611127034E-4"/>
                  <c:y val="-1.251128389286067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7.3712482062596479E-2"/>
                  <c:y val="4.472655091753698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300" b="0" i="0" baseline="0">
                    <a:latin typeface="Arial Black" panose="020B0A04020102020204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>
                  <a:noFill/>
                </a:ln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'Final Draft 2017 Table'!$B$57:$B$65</c:f>
              <c:strCache>
                <c:ptCount val="9"/>
                <c:pt idx="0">
                  <c:v>Outreach &amp; Tech Transfer</c:v>
                </c:pt>
                <c:pt idx="1">
                  <c:v>Infrastructure &amp; Deployment (NG/RNG)</c:v>
                </c:pt>
                <c:pt idx="2">
                  <c:v>Fuels/Emission Studies</c:v>
                </c:pt>
                <c:pt idx="3">
                  <c:v>Emission Control Technologies</c:v>
                </c:pt>
                <c:pt idx="4">
                  <c:v>Electric/Hybrid Technologies &amp; Infrastructure</c:v>
                </c:pt>
                <c:pt idx="5">
                  <c:v>Health Impacts Studies</c:v>
                </c:pt>
                <c:pt idx="6">
                  <c:v>Engine Systems</c:v>
                </c:pt>
                <c:pt idx="7">
                  <c:v>Hydrogen &amp; Fuel Cell Tech. &amp; Infra.</c:v>
                </c:pt>
                <c:pt idx="8">
                  <c:v>Stationary CF Technologies</c:v>
                </c:pt>
              </c:strCache>
            </c:strRef>
          </c:cat>
          <c:val>
            <c:numRef>
              <c:f>'Final Draft 2017 Table'!$C$57:$C$65</c:f>
              <c:numCache>
                <c:formatCode>"$"#,##0_);[Red]\("$"#,##0\)</c:formatCode>
                <c:ptCount val="9"/>
                <c:pt idx="0">
                  <c:v>750000</c:v>
                </c:pt>
                <c:pt idx="1">
                  <c:v>1750000</c:v>
                </c:pt>
                <c:pt idx="2">
                  <c:v>950000</c:v>
                </c:pt>
                <c:pt idx="3">
                  <c:v>550000</c:v>
                </c:pt>
                <c:pt idx="4">
                  <c:v>3000000</c:v>
                </c:pt>
                <c:pt idx="5">
                  <c:v>450000</c:v>
                </c:pt>
                <c:pt idx="6">
                  <c:v>3000000</c:v>
                </c:pt>
                <c:pt idx="7">
                  <c:v>5450000</c:v>
                </c:pt>
                <c:pt idx="8">
                  <c:v>600000</c:v>
                </c:pt>
              </c:numCache>
            </c:numRef>
          </c:val>
        </c:ser>
        <c:ser>
          <c:idx val="1"/>
          <c:order val="1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>
                  <a:noFill/>
                </a:ln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'Final Draft 2017 Table'!$B$57:$B$65</c:f>
              <c:strCache>
                <c:ptCount val="9"/>
                <c:pt idx="0">
                  <c:v>Outreach &amp; Tech Transfer</c:v>
                </c:pt>
                <c:pt idx="1">
                  <c:v>Infrastructure &amp; Deployment (NG/RNG)</c:v>
                </c:pt>
                <c:pt idx="2">
                  <c:v>Fuels/Emission Studies</c:v>
                </c:pt>
                <c:pt idx="3">
                  <c:v>Emission Control Technologies</c:v>
                </c:pt>
                <c:pt idx="4">
                  <c:v>Electric/Hybrid Technologies &amp; Infrastructure</c:v>
                </c:pt>
                <c:pt idx="5">
                  <c:v>Health Impacts Studies</c:v>
                </c:pt>
                <c:pt idx="6">
                  <c:v>Engine Systems</c:v>
                </c:pt>
                <c:pt idx="7">
                  <c:v>Hydrogen &amp; Fuel Cell Tech. &amp; Infra.</c:v>
                </c:pt>
                <c:pt idx="8">
                  <c:v>Stationary CF Technologies</c:v>
                </c:pt>
              </c:strCache>
            </c:strRef>
          </c:cat>
          <c:val>
            <c:numRef>
              <c:f>'Final Draft 2017 Table'!$E$57:$E$65</c:f>
              <c:numCache>
                <c:formatCode>0%</c:formatCode>
                <c:ptCount val="9"/>
                <c:pt idx="0">
                  <c:v>4.4999999999999998E-2</c:v>
                </c:pt>
                <c:pt idx="1">
                  <c:v>0.10606060606060606</c:v>
                </c:pt>
                <c:pt idx="2">
                  <c:v>5.7575757575757579E-2</c:v>
                </c:pt>
                <c:pt idx="3">
                  <c:v>3.3333333333333333E-2</c:v>
                </c:pt>
                <c:pt idx="4">
                  <c:v>0.18181818181818182</c:v>
                </c:pt>
                <c:pt idx="5">
                  <c:v>2.7272727272727271E-2</c:v>
                </c:pt>
                <c:pt idx="6">
                  <c:v>0.18181818181818182</c:v>
                </c:pt>
                <c:pt idx="7">
                  <c:v>0.33030303030303032</c:v>
                </c:pt>
                <c:pt idx="8">
                  <c:v>3.6363636363636362E-2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2CCE899-18C8-43E0-B355-F1783F851E9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1F2571D-0C9C-4A5C-A214-0C19A4EABD9B}">
      <dgm:prSet/>
      <dgm:spPr/>
      <dgm:t>
        <a:bodyPr/>
        <a:lstStyle/>
        <a:p>
          <a:pPr algn="l" rtl="0"/>
          <a:r>
            <a:rPr lang="en-US" u="none" dirty="0" smtClean="0"/>
            <a:t>All Feasible Measures</a:t>
          </a:r>
          <a:endParaRPr lang="en-US" u="none" dirty="0"/>
        </a:p>
      </dgm:t>
    </dgm:pt>
    <dgm:pt modelId="{9F8A227A-ED85-41AF-BE19-5FC7369C9405}" type="parTrans" cxnId="{1FFDE6E8-2DDA-4A5F-96F1-DF7CB8553903}">
      <dgm:prSet/>
      <dgm:spPr/>
      <dgm:t>
        <a:bodyPr/>
        <a:lstStyle/>
        <a:p>
          <a:endParaRPr lang="en-US"/>
        </a:p>
      </dgm:t>
    </dgm:pt>
    <dgm:pt modelId="{29698311-1250-464C-BBB4-5AEE61CBD3AD}" type="sibTrans" cxnId="{1FFDE6E8-2DDA-4A5F-96F1-DF7CB8553903}">
      <dgm:prSet/>
      <dgm:spPr/>
      <dgm:t>
        <a:bodyPr/>
        <a:lstStyle/>
        <a:p>
          <a:endParaRPr lang="en-US"/>
        </a:p>
      </dgm:t>
    </dgm:pt>
    <dgm:pt modelId="{5B90DD15-0191-4884-8E44-D3D9E7B381A1}">
      <dgm:prSet/>
      <dgm:spPr/>
      <dgm:t>
        <a:bodyPr/>
        <a:lstStyle/>
        <a:p>
          <a:pPr rtl="0"/>
          <a:r>
            <a:rPr lang="en-US" smtClean="0"/>
            <a:t>EGM-01: Emission Reductions from New or Redevelopment Projects</a:t>
          </a:r>
          <a:endParaRPr lang="en-US"/>
        </a:p>
      </dgm:t>
    </dgm:pt>
    <dgm:pt modelId="{A6515721-41F0-4A76-B2B3-F051F36CCD00}" type="parTrans" cxnId="{EE3D2E25-6E8B-4950-92C4-2100C3E7ECB8}">
      <dgm:prSet/>
      <dgm:spPr/>
      <dgm:t>
        <a:bodyPr/>
        <a:lstStyle/>
        <a:p>
          <a:endParaRPr lang="en-US"/>
        </a:p>
      </dgm:t>
    </dgm:pt>
    <dgm:pt modelId="{58E60BA1-D22B-4824-989E-231C9D4A040B}" type="sibTrans" cxnId="{EE3D2E25-6E8B-4950-92C4-2100C3E7ECB8}">
      <dgm:prSet/>
      <dgm:spPr/>
      <dgm:t>
        <a:bodyPr/>
        <a:lstStyle/>
        <a:p>
          <a:endParaRPr lang="en-US"/>
        </a:p>
      </dgm:t>
    </dgm:pt>
    <dgm:pt modelId="{D4C8B3D9-C485-480E-B08D-386BC5110A7D}">
      <dgm:prSet/>
      <dgm:spPr/>
      <dgm:t>
        <a:bodyPr/>
        <a:lstStyle/>
        <a:p>
          <a:pPr algn="l" rtl="0"/>
          <a:r>
            <a:rPr lang="en-US" u="none" dirty="0" smtClean="0"/>
            <a:t>Goods Movement Related Facilities</a:t>
          </a:r>
          <a:endParaRPr lang="en-US" u="none" dirty="0"/>
        </a:p>
      </dgm:t>
    </dgm:pt>
    <dgm:pt modelId="{17F12EF5-CCFD-49C3-AE21-E82DB18B0CFB}" type="parTrans" cxnId="{2A470601-9A17-410A-A5C0-01227CAEBFBD}">
      <dgm:prSet/>
      <dgm:spPr/>
      <dgm:t>
        <a:bodyPr/>
        <a:lstStyle/>
        <a:p>
          <a:endParaRPr lang="en-US"/>
        </a:p>
      </dgm:t>
    </dgm:pt>
    <dgm:pt modelId="{D5A994E7-4E7B-4CC0-81E3-68BDDCE46560}" type="sibTrans" cxnId="{2A470601-9A17-410A-A5C0-01227CAEBFBD}">
      <dgm:prSet/>
      <dgm:spPr/>
      <dgm:t>
        <a:bodyPr/>
        <a:lstStyle/>
        <a:p>
          <a:endParaRPr lang="en-US"/>
        </a:p>
      </dgm:t>
    </dgm:pt>
    <dgm:pt modelId="{DCB4BBB3-0A83-4A1F-85A8-87433D0882BB}">
      <dgm:prSet/>
      <dgm:spPr/>
      <dgm:t>
        <a:bodyPr/>
        <a:lstStyle/>
        <a:p>
          <a:pPr rtl="0"/>
          <a:r>
            <a:rPr lang="en-US" smtClean="0"/>
            <a:t>MOB 01: Emission Reductions at Commercial Marine Ports</a:t>
          </a:r>
          <a:endParaRPr lang="en-US"/>
        </a:p>
      </dgm:t>
    </dgm:pt>
    <dgm:pt modelId="{A0F008BB-9E27-49DE-BBB0-45110852AB07}" type="parTrans" cxnId="{EB08D851-405E-4059-9A88-4C0D816791FA}">
      <dgm:prSet/>
      <dgm:spPr/>
      <dgm:t>
        <a:bodyPr/>
        <a:lstStyle/>
        <a:p>
          <a:endParaRPr lang="en-US"/>
        </a:p>
      </dgm:t>
    </dgm:pt>
    <dgm:pt modelId="{B0D94B5E-E9D8-417E-8C56-054204D91750}" type="sibTrans" cxnId="{EB08D851-405E-4059-9A88-4C0D816791FA}">
      <dgm:prSet/>
      <dgm:spPr/>
      <dgm:t>
        <a:bodyPr/>
        <a:lstStyle/>
        <a:p>
          <a:endParaRPr lang="en-US"/>
        </a:p>
      </dgm:t>
    </dgm:pt>
    <dgm:pt modelId="{431CD199-E9D4-4B82-8067-AA587059362A}">
      <dgm:prSet/>
      <dgm:spPr/>
      <dgm:t>
        <a:bodyPr/>
        <a:lstStyle/>
        <a:p>
          <a:pPr rtl="0"/>
          <a:r>
            <a:rPr lang="en-US" dirty="0" smtClean="0"/>
            <a:t>MOB 02: Emission Reductions at Rail Yards and Intermodal Facilities</a:t>
          </a:r>
          <a:endParaRPr lang="en-US" dirty="0"/>
        </a:p>
      </dgm:t>
    </dgm:pt>
    <dgm:pt modelId="{B921406A-A4B9-4F5A-8338-ED3586CC4A68}" type="parTrans" cxnId="{38ACAB95-23A3-4618-98D4-4E9D5915D4DA}">
      <dgm:prSet/>
      <dgm:spPr/>
      <dgm:t>
        <a:bodyPr/>
        <a:lstStyle/>
        <a:p>
          <a:endParaRPr lang="en-US"/>
        </a:p>
      </dgm:t>
    </dgm:pt>
    <dgm:pt modelId="{5B048562-6F22-4CAA-8482-C635E629E550}" type="sibTrans" cxnId="{38ACAB95-23A3-4618-98D4-4E9D5915D4DA}">
      <dgm:prSet/>
      <dgm:spPr/>
      <dgm:t>
        <a:bodyPr/>
        <a:lstStyle/>
        <a:p>
          <a:endParaRPr lang="en-US"/>
        </a:p>
      </dgm:t>
    </dgm:pt>
    <dgm:pt modelId="{8E55A1D2-131C-4AED-B1CA-DDEE5E624B9A}">
      <dgm:prSet/>
      <dgm:spPr/>
      <dgm:t>
        <a:bodyPr/>
        <a:lstStyle/>
        <a:p>
          <a:pPr rtl="0"/>
          <a:r>
            <a:rPr lang="en-US" smtClean="0"/>
            <a:t>MOB 03: Emission Reductions at Warehouse Distribution Centers</a:t>
          </a:r>
          <a:endParaRPr lang="en-US"/>
        </a:p>
      </dgm:t>
    </dgm:pt>
    <dgm:pt modelId="{89447CF6-25D2-4ECB-9932-68F176E960A3}" type="parTrans" cxnId="{14596165-CC04-49E9-8E60-0D602A6969B1}">
      <dgm:prSet/>
      <dgm:spPr/>
      <dgm:t>
        <a:bodyPr/>
        <a:lstStyle/>
        <a:p>
          <a:endParaRPr lang="en-US"/>
        </a:p>
      </dgm:t>
    </dgm:pt>
    <dgm:pt modelId="{F791BC7B-50FD-4794-BF3C-F527BAD4C510}" type="sibTrans" cxnId="{14596165-CC04-49E9-8E60-0D602A6969B1}">
      <dgm:prSet/>
      <dgm:spPr/>
      <dgm:t>
        <a:bodyPr/>
        <a:lstStyle/>
        <a:p>
          <a:endParaRPr lang="en-US"/>
        </a:p>
      </dgm:t>
    </dgm:pt>
    <dgm:pt modelId="{95C6461C-E765-4888-AE4D-477742471B5E}">
      <dgm:prSet/>
      <dgm:spPr/>
      <dgm:t>
        <a:bodyPr/>
        <a:lstStyle/>
        <a:p>
          <a:pPr rtl="0"/>
          <a:r>
            <a:rPr lang="en-US" smtClean="0"/>
            <a:t>MOB 04: Emission Reductions at Commercial Airports</a:t>
          </a:r>
          <a:endParaRPr lang="en-US"/>
        </a:p>
      </dgm:t>
    </dgm:pt>
    <dgm:pt modelId="{751A3F0E-E2D0-4A47-B526-47EC4911DA86}" type="parTrans" cxnId="{0A40A37E-54A8-40F2-B4D1-50DC2D6BDEA3}">
      <dgm:prSet/>
      <dgm:spPr/>
      <dgm:t>
        <a:bodyPr/>
        <a:lstStyle/>
        <a:p>
          <a:endParaRPr lang="en-US"/>
        </a:p>
      </dgm:t>
    </dgm:pt>
    <dgm:pt modelId="{1F5A350D-3A5C-4908-B967-8433572EDE62}" type="sibTrans" cxnId="{0A40A37E-54A8-40F2-B4D1-50DC2D6BDEA3}">
      <dgm:prSet/>
      <dgm:spPr/>
      <dgm:t>
        <a:bodyPr/>
        <a:lstStyle/>
        <a:p>
          <a:endParaRPr lang="en-US"/>
        </a:p>
      </dgm:t>
    </dgm:pt>
    <dgm:pt modelId="{A9D018FD-549C-4385-BE2F-E6E5888AF454}" type="pres">
      <dgm:prSet presAssocID="{C2CCE899-18C8-43E0-B355-F1783F851E9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60F0F3D-4935-4ECC-A545-EAC93DDB3E99}" type="pres">
      <dgm:prSet presAssocID="{B1F2571D-0C9C-4A5C-A214-0C19A4EABD9B}" presName="composite" presStyleCnt="0"/>
      <dgm:spPr/>
    </dgm:pt>
    <dgm:pt modelId="{5BBCAAAB-B181-4835-92A1-3F36DE482E64}" type="pres">
      <dgm:prSet presAssocID="{B1F2571D-0C9C-4A5C-A214-0C19A4EABD9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C4EC7C-030F-4EA9-888B-1F926CFAAF59}" type="pres">
      <dgm:prSet presAssocID="{B1F2571D-0C9C-4A5C-A214-0C19A4EABD9B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68A617-DF7C-404A-B938-FABA83411EE5}" type="pres">
      <dgm:prSet presAssocID="{29698311-1250-464C-BBB4-5AEE61CBD3AD}" presName="space" presStyleCnt="0"/>
      <dgm:spPr/>
    </dgm:pt>
    <dgm:pt modelId="{BFD4741E-5CEB-46D8-916F-3C5E9A85DF8B}" type="pres">
      <dgm:prSet presAssocID="{D4C8B3D9-C485-480E-B08D-386BC5110A7D}" presName="composite" presStyleCnt="0"/>
      <dgm:spPr/>
    </dgm:pt>
    <dgm:pt modelId="{1C2120B5-665B-4117-801B-C86CEF2A1BC7}" type="pres">
      <dgm:prSet presAssocID="{D4C8B3D9-C485-480E-B08D-386BC5110A7D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32324C-985F-42E5-9969-91BEE2673F87}" type="pres">
      <dgm:prSet presAssocID="{D4C8B3D9-C485-480E-B08D-386BC5110A7D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FEA86F5-113E-41FE-8BCC-ADE726E1B12B}" type="presOf" srcId="{431CD199-E9D4-4B82-8067-AA587059362A}" destId="{5732324C-985F-42E5-9969-91BEE2673F87}" srcOrd="0" destOrd="1" presId="urn:microsoft.com/office/officeart/2005/8/layout/hList1"/>
    <dgm:cxn modelId="{781DA027-5A7B-4EC4-AC4E-623221B93498}" type="presOf" srcId="{B1F2571D-0C9C-4A5C-A214-0C19A4EABD9B}" destId="{5BBCAAAB-B181-4835-92A1-3F36DE482E64}" srcOrd="0" destOrd="0" presId="urn:microsoft.com/office/officeart/2005/8/layout/hList1"/>
    <dgm:cxn modelId="{14596165-CC04-49E9-8E60-0D602A6969B1}" srcId="{D4C8B3D9-C485-480E-B08D-386BC5110A7D}" destId="{8E55A1D2-131C-4AED-B1CA-DDEE5E624B9A}" srcOrd="2" destOrd="0" parTransId="{89447CF6-25D2-4ECB-9932-68F176E960A3}" sibTransId="{F791BC7B-50FD-4794-BF3C-F527BAD4C510}"/>
    <dgm:cxn modelId="{38ACAB95-23A3-4618-98D4-4E9D5915D4DA}" srcId="{D4C8B3D9-C485-480E-B08D-386BC5110A7D}" destId="{431CD199-E9D4-4B82-8067-AA587059362A}" srcOrd="1" destOrd="0" parTransId="{B921406A-A4B9-4F5A-8338-ED3586CC4A68}" sibTransId="{5B048562-6F22-4CAA-8482-C635E629E550}"/>
    <dgm:cxn modelId="{EE3D2E25-6E8B-4950-92C4-2100C3E7ECB8}" srcId="{B1F2571D-0C9C-4A5C-A214-0C19A4EABD9B}" destId="{5B90DD15-0191-4884-8E44-D3D9E7B381A1}" srcOrd="0" destOrd="0" parTransId="{A6515721-41F0-4A76-B2B3-F051F36CCD00}" sibTransId="{58E60BA1-D22B-4824-989E-231C9D4A040B}"/>
    <dgm:cxn modelId="{FD843844-E168-412F-8786-3E7E0300ACB4}" type="presOf" srcId="{D4C8B3D9-C485-480E-B08D-386BC5110A7D}" destId="{1C2120B5-665B-4117-801B-C86CEF2A1BC7}" srcOrd="0" destOrd="0" presId="urn:microsoft.com/office/officeart/2005/8/layout/hList1"/>
    <dgm:cxn modelId="{1FFDE6E8-2DDA-4A5F-96F1-DF7CB8553903}" srcId="{C2CCE899-18C8-43E0-B355-F1783F851E94}" destId="{B1F2571D-0C9C-4A5C-A214-0C19A4EABD9B}" srcOrd="0" destOrd="0" parTransId="{9F8A227A-ED85-41AF-BE19-5FC7369C9405}" sibTransId="{29698311-1250-464C-BBB4-5AEE61CBD3AD}"/>
    <dgm:cxn modelId="{8C7DA472-D07E-467A-BB2B-315A9D5AD6FB}" type="presOf" srcId="{5B90DD15-0191-4884-8E44-D3D9E7B381A1}" destId="{D6C4EC7C-030F-4EA9-888B-1F926CFAAF59}" srcOrd="0" destOrd="0" presId="urn:microsoft.com/office/officeart/2005/8/layout/hList1"/>
    <dgm:cxn modelId="{E253CE7F-7ADD-4792-B4FC-46B1D7007EAB}" type="presOf" srcId="{95C6461C-E765-4888-AE4D-477742471B5E}" destId="{5732324C-985F-42E5-9969-91BEE2673F87}" srcOrd="0" destOrd="3" presId="urn:microsoft.com/office/officeart/2005/8/layout/hList1"/>
    <dgm:cxn modelId="{EB08D851-405E-4059-9A88-4C0D816791FA}" srcId="{D4C8B3D9-C485-480E-B08D-386BC5110A7D}" destId="{DCB4BBB3-0A83-4A1F-85A8-87433D0882BB}" srcOrd="0" destOrd="0" parTransId="{A0F008BB-9E27-49DE-BBB0-45110852AB07}" sibTransId="{B0D94B5E-E9D8-417E-8C56-054204D91750}"/>
    <dgm:cxn modelId="{CE4A413F-D48A-4C2D-A10D-97EA8F2597EC}" type="presOf" srcId="{8E55A1D2-131C-4AED-B1CA-DDEE5E624B9A}" destId="{5732324C-985F-42E5-9969-91BEE2673F87}" srcOrd="0" destOrd="2" presId="urn:microsoft.com/office/officeart/2005/8/layout/hList1"/>
    <dgm:cxn modelId="{2A470601-9A17-410A-A5C0-01227CAEBFBD}" srcId="{C2CCE899-18C8-43E0-B355-F1783F851E94}" destId="{D4C8B3D9-C485-480E-B08D-386BC5110A7D}" srcOrd="1" destOrd="0" parTransId="{17F12EF5-CCFD-49C3-AE21-E82DB18B0CFB}" sibTransId="{D5A994E7-4E7B-4CC0-81E3-68BDDCE46560}"/>
    <dgm:cxn modelId="{B2AB7699-44A3-4D98-ABF1-35A3A9F6AD69}" type="presOf" srcId="{C2CCE899-18C8-43E0-B355-F1783F851E94}" destId="{A9D018FD-549C-4385-BE2F-E6E5888AF454}" srcOrd="0" destOrd="0" presId="urn:microsoft.com/office/officeart/2005/8/layout/hList1"/>
    <dgm:cxn modelId="{F5072CBC-5795-48D3-AEAE-A0D2C78B915C}" type="presOf" srcId="{DCB4BBB3-0A83-4A1F-85A8-87433D0882BB}" destId="{5732324C-985F-42E5-9969-91BEE2673F87}" srcOrd="0" destOrd="0" presId="urn:microsoft.com/office/officeart/2005/8/layout/hList1"/>
    <dgm:cxn modelId="{0A40A37E-54A8-40F2-B4D1-50DC2D6BDEA3}" srcId="{D4C8B3D9-C485-480E-B08D-386BC5110A7D}" destId="{95C6461C-E765-4888-AE4D-477742471B5E}" srcOrd="3" destOrd="0" parTransId="{751A3F0E-E2D0-4A47-B526-47EC4911DA86}" sibTransId="{1F5A350D-3A5C-4908-B967-8433572EDE62}"/>
    <dgm:cxn modelId="{DFACF041-C6F4-4A5D-8A15-59A3CACCF7D0}" type="presParOf" srcId="{A9D018FD-549C-4385-BE2F-E6E5888AF454}" destId="{660F0F3D-4935-4ECC-A545-EAC93DDB3E99}" srcOrd="0" destOrd="0" presId="urn:microsoft.com/office/officeart/2005/8/layout/hList1"/>
    <dgm:cxn modelId="{72E8DAFD-5A6B-4081-91B2-5B18A1235A03}" type="presParOf" srcId="{660F0F3D-4935-4ECC-A545-EAC93DDB3E99}" destId="{5BBCAAAB-B181-4835-92A1-3F36DE482E64}" srcOrd="0" destOrd="0" presId="urn:microsoft.com/office/officeart/2005/8/layout/hList1"/>
    <dgm:cxn modelId="{0AD3DBD9-6B78-43CB-94CD-7A9F49FB178A}" type="presParOf" srcId="{660F0F3D-4935-4ECC-A545-EAC93DDB3E99}" destId="{D6C4EC7C-030F-4EA9-888B-1F926CFAAF59}" srcOrd="1" destOrd="0" presId="urn:microsoft.com/office/officeart/2005/8/layout/hList1"/>
    <dgm:cxn modelId="{4B916BBE-B1CB-48BC-AE73-CE0D2FAB9552}" type="presParOf" srcId="{A9D018FD-549C-4385-BE2F-E6E5888AF454}" destId="{0568A617-DF7C-404A-B938-FABA83411EE5}" srcOrd="1" destOrd="0" presId="urn:microsoft.com/office/officeart/2005/8/layout/hList1"/>
    <dgm:cxn modelId="{D2772F13-178E-4AB0-A260-342F11B1D90B}" type="presParOf" srcId="{A9D018FD-549C-4385-BE2F-E6E5888AF454}" destId="{BFD4741E-5CEB-46D8-916F-3C5E9A85DF8B}" srcOrd="2" destOrd="0" presId="urn:microsoft.com/office/officeart/2005/8/layout/hList1"/>
    <dgm:cxn modelId="{51544870-7358-4946-8215-8B1935D49972}" type="presParOf" srcId="{BFD4741E-5CEB-46D8-916F-3C5E9A85DF8B}" destId="{1C2120B5-665B-4117-801B-C86CEF2A1BC7}" srcOrd="0" destOrd="0" presId="urn:microsoft.com/office/officeart/2005/8/layout/hList1"/>
    <dgm:cxn modelId="{821562CF-8FFD-4E17-B4C6-8712C3B71323}" type="presParOf" srcId="{BFD4741E-5CEB-46D8-916F-3C5E9A85DF8B}" destId="{5732324C-985F-42E5-9969-91BEE2673F8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5C0974-D52C-4701-9641-029C12D2DB2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30124EE-A922-4E57-89B2-AE42C41BF718}">
      <dgm:prSet/>
      <dgm:spPr/>
      <dgm:t>
        <a:bodyPr/>
        <a:lstStyle/>
        <a:p>
          <a:pPr algn="l" rtl="0"/>
          <a:r>
            <a:rPr lang="en-US" u="none" dirty="0" smtClean="0"/>
            <a:t>On-Road Measures</a:t>
          </a:r>
          <a:endParaRPr lang="en-US" u="none" dirty="0"/>
        </a:p>
      </dgm:t>
    </dgm:pt>
    <dgm:pt modelId="{34875478-A8C0-4506-9E47-B96C42571040}" type="parTrans" cxnId="{6A13A4CF-5D33-43C1-A923-49F81C848408}">
      <dgm:prSet/>
      <dgm:spPr/>
      <dgm:t>
        <a:bodyPr/>
        <a:lstStyle/>
        <a:p>
          <a:endParaRPr lang="en-US"/>
        </a:p>
      </dgm:t>
    </dgm:pt>
    <dgm:pt modelId="{29AC230C-63D5-4A7A-AB75-71B125EDEA2F}" type="sibTrans" cxnId="{6A13A4CF-5D33-43C1-A923-49F81C848408}">
      <dgm:prSet/>
      <dgm:spPr/>
      <dgm:t>
        <a:bodyPr/>
        <a:lstStyle/>
        <a:p>
          <a:endParaRPr lang="en-US"/>
        </a:p>
      </dgm:t>
    </dgm:pt>
    <dgm:pt modelId="{7087B45E-C891-45DE-90C3-2B660E58F1F1}">
      <dgm:prSet/>
      <dgm:spPr/>
      <dgm:t>
        <a:bodyPr/>
        <a:lstStyle/>
        <a:p>
          <a:pPr rtl="0"/>
          <a:r>
            <a:rPr lang="en-US" smtClean="0"/>
            <a:t>MOB 05: Accelerated Penetration of On-Road Partial Zero-Emission and Zero- Emission Light- and Medium-Duty Vehicles</a:t>
          </a:r>
          <a:endParaRPr lang="en-US"/>
        </a:p>
      </dgm:t>
    </dgm:pt>
    <dgm:pt modelId="{FBFC89CD-D693-4049-B76F-EEFC7A3263B8}" type="parTrans" cxnId="{E3CC2D4B-8C19-4AE6-A0E1-4C3DC44E6CFA}">
      <dgm:prSet/>
      <dgm:spPr/>
      <dgm:t>
        <a:bodyPr/>
        <a:lstStyle/>
        <a:p>
          <a:endParaRPr lang="en-US"/>
        </a:p>
      </dgm:t>
    </dgm:pt>
    <dgm:pt modelId="{878C2697-F4EE-45F0-B649-DCAFE09C2BBA}" type="sibTrans" cxnId="{E3CC2D4B-8C19-4AE6-A0E1-4C3DC44E6CFA}">
      <dgm:prSet/>
      <dgm:spPr/>
      <dgm:t>
        <a:bodyPr/>
        <a:lstStyle/>
        <a:p>
          <a:endParaRPr lang="en-US"/>
        </a:p>
      </dgm:t>
    </dgm:pt>
    <dgm:pt modelId="{C8F8D2C9-361D-4337-A92A-6B6358E06463}">
      <dgm:prSet/>
      <dgm:spPr/>
      <dgm:t>
        <a:bodyPr/>
        <a:lstStyle/>
        <a:p>
          <a:pPr rtl="0"/>
          <a:r>
            <a:rPr lang="en-US" dirty="0" smtClean="0"/>
            <a:t>MOB 06: Accelerated Retirement of Older On-Road Light-Duty and     Medium-Duty Vehicles </a:t>
          </a:r>
          <a:endParaRPr lang="en-US" dirty="0"/>
        </a:p>
      </dgm:t>
    </dgm:pt>
    <dgm:pt modelId="{14B3FD8A-307E-4F18-AE60-BBE6D14790B0}" type="parTrans" cxnId="{0518AA07-C0EE-4E8D-AA3E-F6566CD4CC8F}">
      <dgm:prSet/>
      <dgm:spPr/>
      <dgm:t>
        <a:bodyPr/>
        <a:lstStyle/>
        <a:p>
          <a:endParaRPr lang="en-US"/>
        </a:p>
      </dgm:t>
    </dgm:pt>
    <dgm:pt modelId="{EB03483A-5C59-450D-8C31-0EFD32E90090}" type="sibTrans" cxnId="{0518AA07-C0EE-4E8D-AA3E-F6566CD4CC8F}">
      <dgm:prSet/>
      <dgm:spPr/>
      <dgm:t>
        <a:bodyPr/>
        <a:lstStyle/>
        <a:p>
          <a:endParaRPr lang="en-US"/>
        </a:p>
      </dgm:t>
    </dgm:pt>
    <dgm:pt modelId="{8D5D2A57-1979-4417-A017-12C88E801B11}">
      <dgm:prSet/>
      <dgm:spPr/>
      <dgm:t>
        <a:bodyPr/>
        <a:lstStyle/>
        <a:p>
          <a:pPr rtl="0"/>
          <a:r>
            <a:rPr lang="en-US" dirty="0" smtClean="0"/>
            <a:t>MOB 07: Accelerated Penetration of Zero- and Near-Zero Emission             On-Road Light- and Medium-Heavy-Duty Vehicles </a:t>
          </a:r>
          <a:endParaRPr lang="en-US" dirty="0"/>
        </a:p>
      </dgm:t>
    </dgm:pt>
    <dgm:pt modelId="{43DFD5CA-0DE9-4887-97BB-499D78968726}" type="parTrans" cxnId="{6416FF38-771F-4068-AEEE-2098D25DD336}">
      <dgm:prSet/>
      <dgm:spPr/>
      <dgm:t>
        <a:bodyPr/>
        <a:lstStyle/>
        <a:p>
          <a:endParaRPr lang="en-US"/>
        </a:p>
      </dgm:t>
    </dgm:pt>
    <dgm:pt modelId="{BC88B659-5221-43F3-915C-1EF145AF55F7}" type="sibTrans" cxnId="{6416FF38-771F-4068-AEEE-2098D25DD336}">
      <dgm:prSet/>
      <dgm:spPr/>
      <dgm:t>
        <a:bodyPr/>
        <a:lstStyle/>
        <a:p>
          <a:endParaRPr lang="en-US"/>
        </a:p>
      </dgm:t>
    </dgm:pt>
    <dgm:pt modelId="{D1A52FF0-64F1-4134-85DE-ADB4B61C31AA}">
      <dgm:prSet/>
      <dgm:spPr/>
      <dgm:t>
        <a:bodyPr/>
        <a:lstStyle/>
        <a:p>
          <a:pPr rtl="0"/>
          <a:r>
            <a:rPr lang="en-US" dirty="0" smtClean="0"/>
            <a:t>MOB 08: Accelerated Retirement of Older On-Road Heavy-Heavy-Duty Vehicles</a:t>
          </a:r>
          <a:endParaRPr lang="en-US" dirty="0"/>
        </a:p>
      </dgm:t>
    </dgm:pt>
    <dgm:pt modelId="{AE948689-5591-4F34-9007-9D88B779A18C}" type="parTrans" cxnId="{855F70B3-6CA3-4637-98FF-E0ED2572F934}">
      <dgm:prSet/>
      <dgm:spPr/>
      <dgm:t>
        <a:bodyPr/>
        <a:lstStyle/>
        <a:p>
          <a:endParaRPr lang="en-US"/>
        </a:p>
      </dgm:t>
    </dgm:pt>
    <dgm:pt modelId="{08B55AD9-B9F8-4578-A4D6-C464C77F2C62}" type="sibTrans" cxnId="{855F70B3-6CA3-4637-98FF-E0ED2572F934}">
      <dgm:prSet/>
      <dgm:spPr/>
      <dgm:t>
        <a:bodyPr/>
        <a:lstStyle/>
        <a:p>
          <a:endParaRPr lang="en-US"/>
        </a:p>
      </dgm:t>
    </dgm:pt>
    <dgm:pt modelId="{9BBB4AF1-D5C3-4600-B5DE-22C686749782}">
      <dgm:prSet/>
      <dgm:spPr/>
      <dgm:t>
        <a:bodyPr/>
        <a:lstStyle/>
        <a:p>
          <a:pPr algn="l" rtl="0"/>
          <a:r>
            <a:rPr lang="en-US" u="none" dirty="0" smtClean="0"/>
            <a:t>Off-Road Measures</a:t>
          </a:r>
          <a:endParaRPr lang="en-US" u="none" dirty="0"/>
        </a:p>
      </dgm:t>
    </dgm:pt>
    <dgm:pt modelId="{65861343-769A-49EE-B1CB-FA9FB5851884}" type="parTrans" cxnId="{CDEE92A2-A384-4B0F-BE74-02D8D1B2D8B3}">
      <dgm:prSet/>
      <dgm:spPr/>
      <dgm:t>
        <a:bodyPr/>
        <a:lstStyle/>
        <a:p>
          <a:endParaRPr lang="en-US"/>
        </a:p>
      </dgm:t>
    </dgm:pt>
    <dgm:pt modelId="{C7FC94A6-6AC4-418F-9A8E-42EACACB049E}" type="sibTrans" cxnId="{CDEE92A2-A384-4B0F-BE74-02D8D1B2D8B3}">
      <dgm:prSet/>
      <dgm:spPr/>
      <dgm:t>
        <a:bodyPr/>
        <a:lstStyle/>
        <a:p>
          <a:endParaRPr lang="en-US"/>
        </a:p>
      </dgm:t>
    </dgm:pt>
    <dgm:pt modelId="{565AE3AD-75F7-4866-81E9-5A6A269C2D30}">
      <dgm:prSet/>
      <dgm:spPr/>
      <dgm:t>
        <a:bodyPr/>
        <a:lstStyle/>
        <a:p>
          <a:pPr rtl="0"/>
          <a:r>
            <a:rPr lang="en-US" smtClean="0"/>
            <a:t>MOB 10: Extension of the SOON Provision</a:t>
          </a:r>
          <a:endParaRPr lang="en-US"/>
        </a:p>
      </dgm:t>
    </dgm:pt>
    <dgm:pt modelId="{10D260EF-E027-400B-A37B-058180FA4E4B}" type="parTrans" cxnId="{7DFF0C91-CF2A-4921-8A89-04EE6725776F}">
      <dgm:prSet/>
      <dgm:spPr/>
      <dgm:t>
        <a:bodyPr/>
        <a:lstStyle/>
        <a:p>
          <a:endParaRPr lang="en-US"/>
        </a:p>
      </dgm:t>
    </dgm:pt>
    <dgm:pt modelId="{797D9E8E-A5A6-42C5-BE55-767719966E0E}" type="sibTrans" cxnId="{7DFF0C91-CF2A-4921-8A89-04EE6725776F}">
      <dgm:prSet/>
      <dgm:spPr/>
      <dgm:t>
        <a:bodyPr/>
        <a:lstStyle/>
        <a:p>
          <a:endParaRPr lang="en-US"/>
        </a:p>
      </dgm:t>
    </dgm:pt>
    <dgm:pt modelId="{AAFED26C-0E21-45E5-83C3-0E49484F1EDD}">
      <dgm:prSet/>
      <dgm:spPr/>
      <dgm:t>
        <a:bodyPr/>
        <a:lstStyle/>
        <a:p>
          <a:pPr rtl="0"/>
          <a:r>
            <a:rPr lang="en-US" smtClean="0"/>
            <a:t>MOB 11: Extended Exchange Program</a:t>
          </a:r>
          <a:endParaRPr lang="en-US"/>
        </a:p>
      </dgm:t>
    </dgm:pt>
    <dgm:pt modelId="{C8D8665A-3119-4B8D-A31C-90E43E97193A}" type="parTrans" cxnId="{78855A5F-666F-41ED-A924-CDF7F232EF7B}">
      <dgm:prSet/>
      <dgm:spPr/>
      <dgm:t>
        <a:bodyPr/>
        <a:lstStyle/>
        <a:p>
          <a:endParaRPr lang="en-US"/>
        </a:p>
      </dgm:t>
    </dgm:pt>
    <dgm:pt modelId="{C0185494-3C78-4329-A156-2E808171E870}" type="sibTrans" cxnId="{78855A5F-666F-41ED-A924-CDF7F232EF7B}">
      <dgm:prSet/>
      <dgm:spPr/>
      <dgm:t>
        <a:bodyPr/>
        <a:lstStyle/>
        <a:p>
          <a:endParaRPr lang="en-US"/>
        </a:p>
      </dgm:t>
    </dgm:pt>
    <dgm:pt modelId="{7A6C8CF9-1157-4EF3-89C3-0088833F7C4D}">
      <dgm:prSet/>
      <dgm:spPr/>
      <dgm:t>
        <a:bodyPr/>
        <a:lstStyle/>
        <a:p>
          <a:pPr rtl="0"/>
          <a:r>
            <a:rPr lang="en-US" smtClean="0"/>
            <a:t>MOB 12: Further Emission Reductions from Passenger Locomotives</a:t>
          </a:r>
          <a:endParaRPr lang="en-US"/>
        </a:p>
      </dgm:t>
    </dgm:pt>
    <dgm:pt modelId="{3F5717E7-8D77-49C8-BA1E-196CAC9C7ED5}" type="parTrans" cxnId="{380806A1-963F-4BB4-BF97-20D8B73CBB74}">
      <dgm:prSet/>
      <dgm:spPr/>
      <dgm:t>
        <a:bodyPr/>
        <a:lstStyle/>
        <a:p>
          <a:endParaRPr lang="en-US"/>
        </a:p>
      </dgm:t>
    </dgm:pt>
    <dgm:pt modelId="{8F60B7CC-0872-4566-8895-9FFE705C08A3}" type="sibTrans" cxnId="{380806A1-963F-4BB4-BF97-20D8B73CBB74}">
      <dgm:prSet/>
      <dgm:spPr/>
      <dgm:t>
        <a:bodyPr/>
        <a:lstStyle/>
        <a:p>
          <a:endParaRPr lang="en-US"/>
        </a:p>
      </dgm:t>
    </dgm:pt>
    <dgm:pt modelId="{0B573641-8176-4FA0-A173-E6BB12051DB4}" type="pres">
      <dgm:prSet presAssocID="{375C0974-D52C-4701-9641-029C12D2DB2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34AD33F-9717-4B58-A561-F334CB0723A4}" type="pres">
      <dgm:prSet presAssocID="{C30124EE-A922-4E57-89B2-AE42C41BF718}" presName="composite" presStyleCnt="0"/>
      <dgm:spPr/>
    </dgm:pt>
    <dgm:pt modelId="{49438E2E-D223-4E4B-B92C-BD4F0B4246FA}" type="pres">
      <dgm:prSet presAssocID="{C30124EE-A922-4E57-89B2-AE42C41BF718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E6EDB1-465E-4096-99C2-3013E4D7906E}" type="pres">
      <dgm:prSet presAssocID="{C30124EE-A922-4E57-89B2-AE42C41BF718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6AB6B0-0A55-45A7-84B2-F97B9A7BDEBB}" type="pres">
      <dgm:prSet presAssocID="{29AC230C-63D5-4A7A-AB75-71B125EDEA2F}" presName="space" presStyleCnt="0"/>
      <dgm:spPr/>
    </dgm:pt>
    <dgm:pt modelId="{95678311-1D16-4BC1-A223-8B55AF49D726}" type="pres">
      <dgm:prSet presAssocID="{9BBB4AF1-D5C3-4600-B5DE-22C686749782}" presName="composite" presStyleCnt="0"/>
      <dgm:spPr/>
    </dgm:pt>
    <dgm:pt modelId="{132708F1-8A92-4B8A-9E33-B6E099B321E8}" type="pres">
      <dgm:prSet presAssocID="{9BBB4AF1-D5C3-4600-B5DE-22C686749782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FEBDDC-2EDA-4957-B9C0-75806C8C138C}" type="pres">
      <dgm:prSet presAssocID="{9BBB4AF1-D5C3-4600-B5DE-22C686749782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55F70B3-6CA3-4637-98FF-E0ED2572F934}" srcId="{C30124EE-A922-4E57-89B2-AE42C41BF718}" destId="{D1A52FF0-64F1-4134-85DE-ADB4B61C31AA}" srcOrd="3" destOrd="0" parTransId="{AE948689-5591-4F34-9007-9D88B779A18C}" sibTransId="{08B55AD9-B9F8-4578-A4D6-C464C77F2C62}"/>
    <dgm:cxn modelId="{78855A5F-666F-41ED-A924-CDF7F232EF7B}" srcId="{9BBB4AF1-D5C3-4600-B5DE-22C686749782}" destId="{AAFED26C-0E21-45E5-83C3-0E49484F1EDD}" srcOrd="1" destOrd="0" parTransId="{C8D8665A-3119-4B8D-A31C-90E43E97193A}" sibTransId="{C0185494-3C78-4329-A156-2E808171E870}"/>
    <dgm:cxn modelId="{1926EFE6-9D46-4D1B-AE4C-5FC847562BCE}" type="presOf" srcId="{AAFED26C-0E21-45E5-83C3-0E49484F1EDD}" destId="{20FEBDDC-2EDA-4957-B9C0-75806C8C138C}" srcOrd="0" destOrd="1" presId="urn:microsoft.com/office/officeart/2005/8/layout/hList1"/>
    <dgm:cxn modelId="{C319E74F-36F5-4AFA-8AAF-8644017A95FB}" type="presOf" srcId="{D1A52FF0-64F1-4134-85DE-ADB4B61C31AA}" destId="{4EE6EDB1-465E-4096-99C2-3013E4D7906E}" srcOrd="0" destOrd="3" presId="urn:microsoft.com/office/officeart/2005/8/layout/hList1"/>
    <dgm:cxn modelId="{F5E598C2-D6F0-4C65-8D6C-31C0A6F4CD73}" type="presOf" srcId="{C8F8D2C9-361D-4337-A92A-6B6358E06463}" destId="{4EE6EDB1-465E-4096-99C2-3013E4D7906E}" srcOrd="0" destOrd="1" presId="urn:microsoft.com/office/officeart/2005/8/layout/hList1"/>
    <dgm:cxn modelId="{A3432787-2977-4E24-84C3-9AA6AE25EC11}" type="presOf" srcId="{9BBB4AF1-D5C3-4600-B5DE-22C686749782}" destId="{132708F1-8A92-4B8A-9E33-B6E099B321E8}" srcOrd="0" destOrd="0" presId="urn:microsoft.com/office/officeart/2005/8/layout/hList1"/>
    <dgm:cxn modelId="{6A13A4CF-5D33-43C1-A923-49F81C848408}" srcId="{375C0974-D52C-4701-9641-029C12D2DB2A}" destId="{C30124EE-A922-4E57-89B2-AE42C41BF718}" srcOrd="0" destOrd="0" parTransId="{34875478-A8C0-4506-9E47-B96C42571040}" sibTransId="{29AC230C-63D5-4A7A-AB75-71B125EDEA2F}"/>
    <dgm:cxn modelId="{80154564-7AD6-436A-9DFE-09AA79029670}" type="presOf" srcId="{C30124EE-A922-4E57-89B2-AE42C41BF718}" destId="{49438E2E-D223-4E4B-B92C-BD4F0B4246FA}" srcOrd="0" destOrd="0" presId="urn:microsoft.com/office/officeart/2005/8/layout/hList1"/>
    <dgm:cxn modelId="{7DFF0C91-CF2A-4921-8A89-04EE6725776F}" srcId="{9BBB4AF1-D5C3-4600-B5DE-22C686749782}" destId="{565AE3AD-75F7-4866-81E9-5A6A269C2D30}" srcOrd="0" destOrd="0" parTransId="{10D260EF-E027-400B-A37B-058180FA4E4B}" sibTransId="{797D9E8E-A5A6-42C5-BE55-767719966E0E}"/>
    <dgm:cxn modelId="{E3CC2D4B-8C19-4AE6-A0E1-4C3DC44E6CFA}" srcId="{C30124EE-A922-4E57-89B2-AE42C41BF718}" destId="{7087B45E-C891-45DE-90C3-2B660E58F1F1}" srcOrd="0" destOrd="0" parTransId="{FBFC89CD-D693-4049-B76F-EEFC7A3263B8}" sibTransId="{878C2697-F4EE-45F0-B649-DCAFE09C2BBA}"/>
    <dgm:cxn modelId="{1A0D8EF3-0745-43D4-99A2-1CE5D5469B3E}" type="presOf" srcId="{375C0974-D52C-4701-9641-029C12D2DB2A}" destId="{0B573641-8176-4FA0-A173-E6BB12051DB4}" srcOrd="0" destOrd="0" presId="urn:microsoft.com/office/officeart/2005/8/layout/hList1"/>
    <dgm:cxn modelId="{0518AA07-C0EE-4E8D-AA3E-F6566CD4CC8F}" srcId="{C30124EE-A922-4E57-89B2-AE42C41BF718}" destId="{C8F8D2C9-361D-4337-A92A-6B6358E06463}" srcOrd="1" destOrd="0" parTransId="{14B3FD8A-307E-4F18-AE60-BBE6D14790B0}" sibTransId="{EB03483A-5C59-450D-8C31-0EFD32E90090}"/>
    <dgm:cxn modelId="{20C38C7C-CAE3-4E61-9D68-ED82066E35BE}" type="presOf" srcId="{565AE3AD-75F7-4866-81E9-5A6A269C2D30}" destId="{20FEBDDC-2EDA-4957-B9C0-75806C8C138C}" srcOrd="0" destOrd="0" presId="urn:microsoft.com/office/officeart/2005/8/layout/hList1"/>
    <dgm:cxn modelId="{85934B8D-D108-4B67-B8F2-0643E88B3E96}" type="presOf" srcId="{7087B45E-C891-45DE-90C3-2B660E58F1F1}" destId="{4EE6EDB1-465E-4096-99C2-3013E4D7906E}" srcOrd="0" destOrd="0" presId="urn:microsoft.com/office/officeart/2005/8/layout/hList1"/>
    <dgm:cxn modelId="{380806A1-963F-4BB4-BF97-20D8B73CBB74}" srcId="{9BBB4AF1-D5C3-4600-B5DE-22C686749782}" destId="{7A6C8CF9-1157-4EF3-89C3-0088833F7C4D}" srcOrd="2" destOrd="0" parTransId="{3F5717E7-8D77-49C8-BA1E-196CAC9C7ED5}" sibTransId="{8F60B7CC-0872-4566-8895-9FFE705C08A3}"/>
    <dgm:cxn modelId="{291BEE57-2B63-4B60-80B9-DD6DFFD765E5}" type="presOf" srcId="{8D5D2A57-1979-4417-A017-12C88E801B11}" destId="{4EE6EDB1-465E-4096-99C2-3013E4D7906E}" srcOrd="0" destOrd="2" presId="urn:microsoft.com/office/officeart/2005/8/layout/hList1"/>
    <dgm:cxn modelId="{A9B3E40B-C3B4-4353-B0AA-188C5A524B99}" type="presOf" srcId="{7A6C8CF9-1157-4EF3-89C3-0088833F7C4D}" destId="{20FEBDDC-2EDA-4957-B9C0-75806C8C138C}" srcOrd="0" destOrd="2" presId="urn:microsoft.com/office/officeart/2005/8/layout/hList1"/>
    <dgm:cxn modelId="{6416FF38-771F-4068-AEEE-2098D25DD336}" srcId="{C30124EE-A922-4E57-89B2-AE42C41BF718}" destId="{8D5D2A57-1979-4417-A017-12C88E801B11}" srcOrd="2" destOrd="0" parTransId="{43DFD5CA-0DE9-4887-97BB-499D78968726}" sibTransId="{BC88B659-5221-43F3-915C-1EF145AF55F7}"/>
    <dgm:cxn modelId="{CDEE92A2-A384-4B0F-BE74-02D8D1B2D8B3}" srcId="{375C0974-D52C-4701-9641-029C12D2DB2A}" destId="{9BBB4AF1-D5C3-4600-B5DE-22C686749782}" srcOrd="1" destOrd="0" parTransId="{65861343-769A-49EE-B1CB-FA9FB5851884}" sibTransId="{C7FC94A6-6AC4-418F-9A8E-42EACACB049E}"/>
    <dgm:cxn modelId="{409903C4-C33D-493F-877F-055ACAE8F0E4}" type="presParOf" srcId="{0B573641-8176-4FA0-A173-E6BB12051DB4}" destId="{C34AD33F-9717-4B58-A561-F334CB0723A4}" srcOrd="0" destOrd="0" presId="urn:microsoft.com/office/officeart/2005/8/layout/hList1"/>
    <dgm:cxn modelId="{6A21B428-A6FE-4F8C-9A9B-10DDF391F042}" type="presParOf" srcId="{C34AD33F-9717-4B58-A561-F334CB0723A4}" destId="{49438E2E-D223-4E4B-B92C-BD4F0B4246FA}" srcOrd="0" destOrd="0" presId="urn:microsoft.com/office/officeart/2005/8/layout/hList1"/>
    <dgm:cxn modelId="{0593CA22-C6F6-4487-A58A-F165171C8C45}" type="presParOf" srcId="{C34AD33F-9717-4B58-A561-F334CB0723A4}" destId="{4EE6EDB1-465E-4096-99C2-3013E4D7906E}" srcOrd="1" destOrd="0" presId="urn:microsoft.com/office/officeart/2005/8/layout/hList1"/>
    <dgm:cxn modelId="{C8A3341B-8164-462D-ADE7-94F13C74DD07}" type="presParOf" srcId="{0B573641-8176-4FA0-A173-E6BB12051DB4}" destId="{916AB6B0-0A55-45A7-84B2-F97B9A7BDEBB}" srcOrd="1" destOrd="0" presId="urn:microsoft.com/office/officeart/2005/8/layout/hList1"/>
    <dgm:cxn modelId="{BF413B92-94D6-45C5-BD04-2CFCDDA540BF}" type="presParOf" srcId="{0B573641-8176-4FA0-A173-E6BB12051DB4}" destId="{95678311-1D16-4BC1-A223-8B55AF49D726}" srcOrd="2" destOrd="0" presId="urn:microsoft.com/office/officeart/2005/8/layout/hList1"/>
    <dgm:cxn modelId="{321F06D2-69D3-4F34-B7B7-BB0E14128A7F}" type="presParOf" srcId="{95678311-1D16-4BC1-A223-8B55AF49D726}" destId="{132708F1-8A92-4B8A-9E33-B6E099B321E8}" srcOrd="0" destOrd="0" presId="urn:microsoft.com/office/officeart/2005/8/layout/hList1"/>
    <dgm:cxn modelId="{343C48AF-508D-4CB5-82A0-17F4C0BD8701}" type="presParOf" srcId="{95678311-1D16-4BC1-A223-8B55AF49D726}" destId="{20FEBDDC-2EDA-4957-B9C0-75806C8C138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F8CE1C9-D990-4C5A-ACEC-58020832DC8B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59DFB2D-56D5-472A-BFAE-9CC4436D59BA}">
      <dgm:prSet/>
      <dgm:spPr/>
      <dgm:t>
        <a:bodyPr/>
        <a:lstStyle/>
        <a:p>
          <a:pPr algn="l" rtl="0"/>
          <a:r>
            <a:rPr lang="en-US" u="none" dirty="0" smtClean="0"/>
            <a:t>Mobile Source Emission Reduction Credit Generation</a:t>
          </a:r>
          <a:endParaRPr lang="en-US" u="none" dirty="0"/>
        </a:p>
      </dgm:t>
    </dgm:pt>
    <dgm:pt modelId="{9FE1798F-6A09-4321-BD66-5D53B62D4D16}" type="parTrans" cxnId="{D1C24FB7-35ED-4568-A41C-AC22573A816B}">
      <dgm:prSet/>
      <dgm:spPr/>
      <dgm:t>
        <a:bodyPr/>
        <a:lstStyle/>
        <a:p>
          <a:endParaRPr lang="en-US"/>
        </a:p>
      </dgm:t>
    </dgm:pt>
    <dgm:pt modelId="{73E45BFC-A6B8-4B30-800F-4F4F0CDFF7D8}" type="sibTrans" cxnId="{D1C24FB7-35ED-4568-A41C-AC22573A816B}">
      <dgm:prSet/>
      <dgm:spPr/>
      <dgm:t>
        <a:bodyPr/>
        <a:lstStyle/>
        <a:p>
          <a:endParaRPr lang="en-US"/>
        </a:p>
      </dgm:t>
    </dgm:pt>
    <dgm:pt modelId="{3BE063C6-856D-43C9-923D-8E15D203F219}">
      <dgm:prSet/>
      <dgm:spPr/>
      <dgm:t>
        <a:bodyPr/>
        <a:lstStyle/>
        <a:p>
          <a:pPr rtl="0"/>
          <a:r>
            <a:rPr lang="en-US" smtClean="0"/>
            <a:t>MOB 09: On-Road Mobile Source Emission Reduction Credit Generation Program</a:t>
          </a:r>
          <a:endParaRPr lang="en-US"/>
        </a:p>
      </dgm:t>
    </dgm:pt>
    <dgm:pt modelId="{B0A0F6B0-EB33-4BA5-A6B2-F0B799AF6879}" type="parTrans" cxnId="{ED01A3F3-597D-4EA4-9365-2781174D5EF2}">
      <dgm:prSet/>
      <dgm:spPr/>
      <dgm:t>
        <a:bodyPr/>
        <a:lstStyle/>
        <a:p>
          <a:endParaRPr lang="en-US"/>
        </a:p>
      </dgm:t>
    </dgm:pt>
    <dgm:pt modelId="{FB3FB063-6A98-4B7B-9421-5F634A9D55F2}" type="sibTrans" cxnId="{ED01A3F3-597D-4EA4-9365-2781174D5EF2}">
      <dgm:prSet/>
      <dgm:spPr/>
      <dgm:t>
        <a:bodyPr/>
        <a:lstStyle/>
        <a:p>
          <a:endParaRPr lang="en-US"/>
        </a:p>
      </dgm:t>
    </dgm:pt>
    <dgm:pt modelId="{0903013B-EABE-4B07-B4E3-3676D9CDACA5}">
      <dgm:prSet/>
      <dgm:spPr/>
      <dgm:t>
        <a:bodyPr/>
        <a:lstStyle/>
        <a:p>
          <a:pPr rtl="0"/>
          <a:r>
            <a:rPr lang="en-US" dirty="0" smtClean="0"/>
            <a:t>MOB 13: Off-Road Mobile Source Emission Reduction Credit Generation Program</a:t>
          </a:r>
          <a:endParaRPr lang="en-US" dirty="0"/>
        </a:p>
      </dgm:t>
    </dgm:pt>
    <dgm:pt modelId="{C9B9241C-9B12-4A71-89FF-C4EE78B9B717}" type="parTrans" cxnId="{08BA5D66-DB28-483F-8873-6FC5ACC76645}">
      <dgm:prSet/>
      <dgm:spPr/>
      <dgm:t>
        <a:bodyPr/>
        <a:lstStyle/>
        <a:p>
          <a:endParaRPr lang="en-US"/>
        </a:p>
      </dgm:t>
    </dgm:pt>
    <dgm:pt modelId="{0A7F266B-128A-446D-8373-8EC7E344E79D}" type="sibTrans" cxnId="{08BA5D66-DB28-483F-8873-6FC5ACC76645}">
      <dgm:prSet/>
      <dgm:spPr/>
      <dgm:t>
        <a:bodyPr/>
        <a:lstStyle/>
        <a:p>
          <a:endParaRPr lang="en-US"/>
        </a:p>
      </dgm:t>
    </dgm:pt>
    <dgm:pt modelId="{0A553BEA-6DE5-4EF9-9DE9-AB8D326E0C05}">
      <dgm:prSet/>
      <dgm:spPr/>
      <dgm:t>
        <a:bodyPr/>
        <a:lstStyle/>
        <a:p>
          <a:pPr algn="l" rtl="0"/>
          <a:r>
            <a:rPr lang="en-US" u="none" dirty="0" smtClean="0"/>
            <a:t>General Mobile Source Incentives Programs</a:t>
          </a:r>
          <a:endParaRPr lang="en-US" u="none" dirty="0"/>
        </a:p>
      </dgm:t>
    </dgm:pt>
    <dgm:pt modelId="{82308D46-8753-4363-BB18-A7A3288CFBF1}" type="parTrans" cxnId="{9DDA1CD7-26AE-4BED-AA2B-72E62F43F146}">
      <dgm:prSet/>
      <dgm:spPr/>
      <dgm:t>
        <a:bodyPr/>
        <a:lstStyle/>
        <a:p>
          <a:endParaRPr lang="en-US"/>
        </a:p>
      </dgm:t>
    </dgm:pt>
    <dgm:pt modelId="{AC003616-3EF9-4189-9E6B-946B0F140E59}" type="sibTrans" cxnId="{9DDA1CD7-26AE-4BED-AA2B-72E62F43F146}">
      <dgm:prSet/>
      <dgm:spPr/>
      <dgm:t>
        <a:bodyPr/>
        <a:lstStyle/>
        <a:p>
          <a:endParaRPr lang="en-US"/>
        </a:p>
      </dgm:t>
    </dgm:pt>
    <dgm:pt modelId="{8042906A-AF4C-475E-B41D-A1CEAD8F6796}">
      <dgm:prSet/>
      <dgm:spPr/>
      <dgm:t>
        <a:bodyPr/>
        <a:lstStyle/>
        <a:p>
          <a:pPr rtl="0"/>
          <a:r>
            <a:rPr lang="en-US" smtClean="0"/>
            <a:t>MOB 14: Emission Reductions from Incentives Programs</a:t>
          </a:r>
          <a:endParaRPr lang="en-US"/>
        </a:p>
      </dgm:t>
    </dgm:pt>
    <dgm:pt modelId="{F682A442-EFB8-406A-94B9-E59A07637328}" type="parTrans" cxnId="{2654C36C-5BAC-4C91-99AD-9C3346E4BEFE}">
      <dgm:prSet/>
      <dgm:spPr/>
      <dgm:t>
        <a:bodyPr/>
        <a:lstStyle/>
        <a:p>
          <a:endParaRPr lang="en-US"/>
        </a:p>
      </dgm:t>
    </dgm:pt>
    <dgm:pt modelId="{D1DDD914-E196-47D1-89E2-BA3B9C0705B7}" type="sibTrans" cxnId="{2654C36C-5BAC-4C91-99AD-9C3346E4BEFE}">
      <dgm:prSet/>
      <dgm:spPr/>
      <dgm:t>
        <a:bodyPr/>
        <a:lstStyle/>
        <a:p>
          <a:endParaRPr lang="en-US"/>
        </a:p>
      </dgm:t>
    </dgm:pt>
    <dgm:pt modelId="{AAEC298D-95DE-43C9-B224-8043A111B1CD}" type="pres">
      <dgm:prSet presAssocID="{EF8CE1C9-D990-4C5A-ACEC-58020832DC8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643A829-7023-40DA-88F2-BF14CF4AFFD6}" type="pres">
      <dgm:prSet presAssocID="{759DFB2D-56D5-472A-BFAE-9CC4436D59BA}" presName="composite" presStyleCnt="0"/>
      <dgm:spPr/>
    </dgm:pt>
    <dgm:pt modelId="{ED180876-2FC3-4357-AF48-1C0021014C35}" type="pres">
      <dgm:prSet presAssocID="{759DFB2D-56D5-472A-BFAE-9CC4436D59BA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6DDC12-7169-453F-BC0F-EEB63EFEE9E8}" type="pres">
      <dgm:prSet presAssocID="{759DFB2D-56D5-472A-BFAE-9CC4436D59BA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D0BE97-DF14-424C-8B26-5B46C1B2FFB1}" type="pres">
      <dgm:prSet presAssocID="{73E45BFC-A6B8-4B30-800F-4F4F0CDFF7D8}" presName="space" presStyleCnt="0"/>
      <dgm:spPr/>
    </dgm:pt>
    <dgm:pt modelId="{6D81B845-CD84-4090-8F79-640D277AE5BB}" type="pres">
      <dgm:prSet presAssocID="{0A553BEA-6DE5-4EF9-9DE9-AB8D326E0C05}" presName="composite" presStyleCnt="0"/>
      <dgm:spPr/>
    </dgm:pt>
    <dgm:pt modelId="{FC5605C6-4E10-4EB1-800E-3AF31352A242}" type="pres">
      <dgm:prSet presAssocID="{0A553BEA-6DE5-4EF9-9DE9-AB8D326E0C05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34429B-5E75-4CC7-8726-10D727FCE5EB}" type="pres">
      <dgm:prSet presAssocID="{0A553BEA-6DE5-4EF9-9DE9-AB8D326E0C05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1C24FB7-35ED-4568-A41C-AC22573A816B}" srcId="{EF8CE1C9-D990-4C5A-ACEC-58020832DC8B}" destId="{759DFB2D-56D5-472A-BFAE-9CC4436D59BA}" srcOrd="0" destOrd="0" parTransId="{9FE1798F-6A09-4321-BD66-5D53B62D4D16}" sibTransId="{73E45BFC-A6B8-4B30-800F-4F4F0CDFF7D8}"/>
    <dgm:cxn modelId="{78F9D04B-07F9-489F-88DD-124200EE58D8}" type="presOf" srcId="{8042906A-AF4C-475E-B41D-A1CEAD8F6796}" destId="{4E34429B-5E75-4CC7-8726-10D727FCE5EB}" srcOrd="0" destOrd="0" presId="urn:microsoft.com/office/officeart/2005/8/layout/hList1"/>
    <dgm:cxn modelId="{08BA5D66-DB28-483F-8873-6FC5ACC76645}" srcId="{759DFB2D-56D5-472A-BFAE-9CC4436D59BA}" destId="{0903013B-EABE-4B07-B4E3-3676D9CDACA5}" srcOrd="1" destOrd="0" parTransId="{C9B9241C-9B12-4A71-89FF-C4EE78B9B717}" sibTransId="{0A7F266B-128A-446D-8373-8EC7E344E79D}"/>
    <dgm:cxn modelId="{8DDA6E06-34F6-4412-93AA-FC70B8826EE3}" type="presOf" srcId="{0903013B-EABE-4B07-B4E3-3676D9CDACA5}" destId="{976DDC12-7169-453F-BC0F-EEB63EFEE9E8}" srcOrd="0" destOrd="1" presId="urn:microsoft.com/office/officeart/2005/8/layout/hList1"/>
    <dgm:cxn modelId="{A577C2A1-A5CA-4DD9-85CF-F5A37E9647DB}" type="presOf" srcId="{3BE063C6-856D-43C9-923D-8E15D203F219}" destId="{976DDC12-7169-453F-BC0F-EEB63EFEE9E8}" srcOrd="0" destOrd="0" presId="urn:microsoft.com/office/officeart/2005/8/layout/hList1"/>
    <dgm:cxn modelId="{ED01A3F3-597D-4EA4-9365-2781174D5EF2}" srcId="{759DFB2D-56D5-472A-BFAE-9CC4436D59BA}" destId="{3BE063C6-856D-43C9-923D-8E15D203F219}" srcOrd="0" destOrd="0" parTransId="{B0A0F6B0-EB33-4BA5-A6B2-F0B799AF6879}" sibTransId="{FB3FB063-6A98-4B7B-9421-5F634A9D55F2}"/>
    <dgm:cxn modelId="{B6D4ABE6-FB95-4FEA-9999-B275BDD3329F}" type="presOf" srcId="{0A553BEA-6DE5-4EF9-9DE9-AB8D326E0C05}" destId="{FC5605C6-4E10-4EB1-800E-3AF31352A242}" srcOrd="0" destOrd="0" presId="urn:microsoft.com/office/officeart/2005/8/layout/hList1"/>
    <dgm:cxn modelId="{2654C36C-5BAC-4C91-99AD-9C3346E4BEFE}" srcId="{0A553BEA-6DE5-4EF9-9DE9-AB8D326E0C05}" destId="{8042906A-AF4C-475E-B41D-A1CEAD8F6796}" srcOrd="0" destOrd="0" parTransId="{F682A442-EFB8-406A-94B9-E59A07637328}" sibTransId="{D1DDD914-E196-47D1-89E2-BA3B9C0705B7}"/>
    <dgm:cxn modelId="{9DDA1CD7-26AE-4BED-AA2B-72E62F43F146}" srcId="{EF8CE1C9-D990-4C5A-ACEC-58020832DC8B}" destId="{0A553BEA-6DE5-4EF9-9DE9-AB8D326E0C05}" srcOrd="1" destOrd="0" parTransId="{82308D46-8753-4363-BB18-A7A3288CFBF1}" sibTransId="{AC003616-3EF9-4189-9E6B-946B0F140E59}"/>
    <dgm:cxn modelId="{589E3CB6-C6D1-4DFD-97EC-45B8B77F13B9}" type="presOf" srcId="{759DFB2D-56D5-472A-BFAE-9CC4436D59BA}" destId="{ED180876-2FC3-4357-AF48-1C0021014C35}" srcOrd="0" destOrd="0" presId="urn:microsoft.com/office/officeart/2005/8/layout/hList1"/>
    <dgm:cxn modelId="{5173AC49-1EBC-4516-9A21-139C1D5338B2}" type="presOf" srcId="{EF8CE1C9-D990-4C5A-ACEC-58020832DC8B}" destId="{AAEC298D-95DE-43C9-B224-8043A111B1CD}" srcOrd="0" destOrd="0" presId="urn:microsoft.com/office/officeart/2005/8/layout/hList1"/>
    <dgm:cxn modelId="{FC50D90E-715A-427D-8EAF-E7DCFDC719F1}" type="presParOf" srcId="{AAEC298D-95DE-43C9-B224-8043A111B1CD}" destId="{B643A829-7023-40DA-88F2-BF14CF4AFFD6}" srcOrd="0" destOrd="0" presId="urn:microsoft.com/office/officeart/2005/8/layout/hList1"/>
    <dgm:cxn modelId="{DB56DBA9-5083-4214-9FBC-DBC9F59436FA}" type="presParOf" srcId="{B643A829-7023-40DA-88F2-BF14CF4AFFD6}" destId="{ED180876-2FC3-4357-AF48-1C0021014C35}" srcOrd="0" destOrd="0" presId="urn:microsoft.com/office/officeart/2005/8/layout/hList1"/>
    <dgm:cxn modelId="{8D1346CE-DEDA-49B5-A579-BA03600AD76C}" type="presParOf" srcId="{B643A829-7023-40DA-88F2-BF14CF4AFFD6}" destId="{976DDC12-7169-453F-BC0F-EEB63EFEE9E8}" srcOrd="1" destOrd="0" presId="urn:microsoft.com/office/officeart/2005/8/layout/hList1"/>
    <dgm:cxn modelId="{397A7079-4838-4343-809E-4E5FE1192250}" type="presParOf" srcId="{AAEC298D-95DE-43C9-B224-8043A111B1CD}" destId="{E7D0BE97-DF14-424C-8B26-5B46C1B2FFB1}" srcOrd="1" destOrd="0" presId="urn:microsoft.com/office/officeart/2005/8/layout/hList1"/>
    <dgm:cxn modelId="{D03DC827-FC51-4AD1-AEAF-3E1219BEE669}" type="presParOf" srcId="{AAEC298D-95DE-43C9-B224-8043A111B1CD}" destId="{6D81B845-CD84-4090-8F79-640D277AE5BB}" srcOrd="2" destOrd="0" presId="urn:microsoft.com/office/officeart/2005/8/layout/hList1"/>
    <dgm:cxn modelId="{A72791F6-F1DC-4A25-B493-78D41089F1F8}" type="presParOf" srcId="{6D81B845-CD84-4090-8F79-640D277AE5BB}" destId="{FC5605C6-4E10-4EB1-800E-3AF31352A242}" srcOrd="0" destOrd="0" presId="urn:microsoft.com/office/officeart/2005/8/layout/hList1"/>
    <dgm:cxn modelId="{D77EED73-8FF7-4B19-A35C-445A39F88D53}" type="presParOf" srcId="{6D81B845-CD84-4090-8F79-640D277AE5BB}" destId="{4E34429B-5E75-4CC7-8726-10D727FCE5EB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BCAAAB-B181-4835-92A1-3F36DE482E64}">
      <dsp:nvSpPr>
        <dsp:cNvPr id="0" name=""/>
        <dsp:cNvSpPr/>
      </dsp:nvSpPr>
      <dsp:spPr>
        <a:xfrm>
          <a:off x="41" y="22148"/>
          <a:ext cx="3952391" cy="7330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u="none" kern="1200" dirty="0" smtClean="0"/>
            <a:t>All Feasible Measures</a:t>
          </a:r>
          <a:endParaRPr lang="en-US" sz="2000" u="none" kern="1200" dirty="0"/>
        </a:p>
      </dsp:txBody>
      <dsp:txXfrm>
        <a:off x="41" y="22148"/>
        <a:ext cx="3952391" cy="733024"/>
      </dsp:txXfrm>
    </dsp:sp>
    <dsp:sp modelId="{D6C4EC7C-030F-4EA9-888B-1F926CFAAF59}">
      <dsp:nvSpPr>
        <dsp:cNvPr id="0" name=""/>
        <dsp:cNvSpPr/>
      </dsp:nvSpPr>
      <dsp:spPr>
        <a:xfrm>
          <a:off x="41" y="755172"/>
          <a:ext cx="3952391" cy="323566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EGM-01: Emission Reductions from New or Redevelopment Projects</a:t>
          </a:r>
          <a:endParaRPr lang="en-US" sz="2000" kern="1200"/>
        </a:p>
      </dsp:txBody>
      <dsp:txXfrm>
        <a:off x="41" y="755172"/>
        <a:ext cx="3952391" cy="3235668"/>
      </dsp:txXfrm>
    </dsp:sp>
    <dsp:sp modelId="{1C2120B5-665B-4117-801B-C86CEF2A1BC7}">
      <dsp:nvSpPr>
        <dsp:cNvPr id="0" name=""/>
        <dsp:cNvSpPr/>
      </dsp:nvSpPr>
      <dsp:spPr>
        <a:xfrm>
          <a:off x="4505767" y="22148"/>
          <a:ext cx="3952391" cy="7330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u="none" kern="1200" dirty="0" smtClean="0"/>
            <a:t>Goods Movement Related Facilities</a:t>
          </a:r>
          <a:endParaRPr lang="en-US" sz="2000" u="none" kern="1200" dirty="0"/>
        </a:p>
      </dsp:txBody>
      <dsp:txXfrm>
        <a:off x="4505767" y="22148"/>
        <a:ext cx="3952391" cy="733024"/>
      </dsp:txXfrm>
    </dsp:sp>
    <dsp:sp modelId="{5732324C-985F-42E5-9969-91BEE2673F87}">
      <dsp:nvSpPr>
        <dsp:cNvPr id="0" name=""/>
        <dsp:cNvSpPr/>
      </dsp:nvSpPr>
      <dsp:spPr>
        <a:xfrm>
          <a:off x="4505767" y="755172"/>
          <a:ext cx="3952391" cy="323566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MOB 01: Emission Reductions at Commercial Marine Ports</a:t>
          </a:r>
          <a:endParaRPr lang="en-US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 smtClean="0"/>
            <a:t>MOB 02: Emission Reductions at Rail Yards and Intermodal Facilities</a:t>
          </a:r>
          <a:endParaRPr lang="en-US" sz="20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MOB 03: Emission Reductions at Warehouse Distribution Centers</a:t>
          </a:r>
          <a:endParaRPr lang="en-US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smtClean="0"/>
            <a:t>MOB 04: Emission Reductions at Commercial Airports</a:t>
          </a:r>
          <a:endParaRPr lang="en-US" sz="2000" kern="1200"/>
        </a:p>
      </dsp:txBody>
      <dsp:txXfrm>
        <a:off x="4505767" y="755172"/>
        <a:ext cx="3952391" cy="32356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438E2E-D223-4E4B-B92C-BD4F0B4246FA}">
      <dsp:nvSpPr>
        <dsp:cNvPr id="0" name=""/>
        <dsp:cNvSpPr/>
      </dsp:nvSpPr>
      <dsp:spPr>
        <a:xfrm>
          <a:off x="43" y="29160"/>
          <a:ext cx="4115166" cy="547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u="none" kern="1200" dirty="0" smtClean="0"/>
            <a:t>On-Road Measures</a:t>
          </a:r>
          <a:endParaRPr lang="en-US" sz="1900" u="none" kern="1200" dirty="0"/>
        </a:p>
      </dsp:txBody>
      <dsp:txXfrm>
        <a:off x="43" y="29160"/>
        <a:ext cx="4115166" cy="547200"/>
      </dsp:txXfrm>
    </dsp:sp>
    <dsp:sp modelId="{4EE6EDB1-465E-4096-99C2-3013E4D7906E}">
      <dsp:nvSpPr>
        <dsp:cNvPr id="0" name=""/>
        <dsp:cNvSpPr/>
      </dsp:nvSpPr>
      <dsp:spPr>
        <a:xfrm>
          <a:off x="43" y="576360"/>
          <a:ext cx="4115166" cy="4172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smtClean="0"/>
            <a:t>MOB 05: Accelerated Penetration of On-Road Partial Zero-Emission and Zero- Emission Light- and Medium-Duty Vehicles</a:t>
          </a:r>
          <a:endParaRPr lang="en-US" sz="1900" kern="120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MOB 06: Accelerated Retirement of Older On-Road Light-Duty and     Medium-Duty Vehicles </a:t>
          </a:r>
          <a:endParaRPr lang="en-US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MOB 07: Accelerated Penetration of Zero- and Near-Zero Emission             On-Road Light- and Medium-Heavy-Duty Vehicles </a:t>
          </a:r>
          <a:endParaRPr lang="en-US" sz="1900" kern="1200" dirty="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MOB 08: Accelerated Retirement of Older On-Road Heavy-Heavy-Duty Vehicles</a:t>
          </a:r>
          <a:endParaRPr lang="en-US" sz="1900" kern="1200" dirty="0"/>
        </a:p>
      </dsp:txBody>
      <dsp:txXfrm>
        <a:off x="43" y="576360"/>
        <a:ext cx="4115166" cy="4172399"/>
      </dsp:txXfrm>
    </dsp:sp>
    <dsp:sp modelId="{132708F1-8A92-4B8A-9E33-B6E099B321E8}">
      <dsp:nvSpPr>
        <dsp:cNvPr id="0" name=""/>
        <dsp:cNvSpPr/>
      </dsp:nvSpPr>
      <dsp:spPr>
        <a:xfrm>
          <a:off x="4691333" y="29160"/>
          <a:ext cx="4115166" cy="547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u="none" kern="1200" dirty="0" smtClean="0"/>
            <a:t>Off-Road Measures</a:t>
          </a:r>
          <a:endParaRPr lang="en-US" sz="1900" u="none" kern="1200" dirty="0"/>
        </a:p>
      </dsp:txBody>
      <dsp:txXfrm>
        <a:off x="4691333" y="29160"/>
        <a:ext cx="4115166" cy="547200"/>
      </dsp:txXfrm>
    </dsp:sp>
    <dsp:sp modelId="{20FEBDDC-2EDA-4957-B9C0-75806C8C138C}">
      <dsp:nvSpPr>
        <dsp:cNvPr id="0" name=""/>
        <dsp:cNvSpPr/>
      </dsp:nvSpPr>
      <dsp:spPr>
        <a:xfrm>
          <a:off x="4691333" y="576360"/>
          <a:ext cx="4115166" cy="41723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smtClean="0"/>
            <a:t>MOB 10: Extension of the SOON Provision</a:t>
          </a:r>
          <a:endParaRPr lang="en-US" sz="1900" kern="120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smtClean="0"/>
            <a:t>MOB 11: Extended Exchange Program</a:t>
          </a:r>
          <a:endParaRPr lang="en-US" sz="1900" kern="120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smtClean="0"/>
            <a:t>MOB 12: Further Emission Reductions from Passenger Locomotives</a:t>
          </a:r>
          <a:endParaRPr lang="en-US" sz="1900" kern="1200"/>
        </a:p>
      </dsp:txBody>
      <dsp:txXfrm>
        <a:off x="4691333" y="576360"/>
        <a:ext cx="4115166" cy="41723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180876-2FC3-4357-AF48-1C0021014C35}">
      <dsp:nvSpPr>
        <dsp:cNvPr id="0" name=""/>
        <dsp:cNvSpPr/>
      </dsp:nvSpPr>
      <dsp:spPr>
        <a:xfrm>
          <a:off x="42" y="16102"/>
          <a:ext cx="4046691" cy="7146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u="none" kern="1200" dirty="0" smtClean="0"/>
            <a:t>Mobile Source Emission Reduction Credit Generation</a:t>
          </a:r>
          <a:endParaRPr lang="en-US" sz="1900" u="none" kern="1200" dirty="0"/>
        </a:p>
      </dsp:txBody>
      <dsp:txXfrm>
        <a:off x="42" y="16102"/>
        <a:ext cx="4046691" cy="714618"/>
      </dsp:txXfrm>
    </dsp:sp>
    <dsp:sp modelId="{976DDC12-7169-453F-BC0F-EEB63EFEE9E8}">
      <dsp:nvSpPr>
        <dsp:cNvPr id="0" name=""/>
        <dsp:cNvSpPr/>
      </dsp:nvSpPr>
      <dsp:spPr>
        <a:xfrm>
          <a:off x="42" y="730721"/>
          <a:ext cx="4046691" cy="19297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smtClean="0"/>
            <a:t>MOB 09: On-Road Mobile Source Emission Reduction Credit Generation Program</a:t>
          </a:r>
          <a:endParaRPr lang="en-US" sz="1900" kern="1200"/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/>
            <a:t>MOB 13: Off-Road Mobile Source Emission Reduction Credit Generation Program</a:t>
          </a:r>
          <a:endParaRPr lang="en-US" sz="1900" kern="1200" dirty="0"/>
        </a:p>
      </dsp:txBody>
      <dsp:txXfrm>
        <a:off x="42" y="730721"/>
        <a:ext cx="4046691" cy="1929734"/>
      </dsp:txXfrm>
    </dsp:sp>
    <dsp:sp modelId="{FC5605C6-4E10-4EB1-800E-3AF31352A242}">
      <dsp:nvSpPr>
        <dsp:cNvPr id="0" name=""/>
        <dsp:cNvSpPr/>
      </dsp:nvSpPr>
      <dsp:spPr>
        <a:xfrm>
          <a:off x="4613270" y="16102"/>
          <a:ext cx="4046691" cy="7146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u="none" kern="1200" dirty="0" smtClean="0"/>
            <a:t>General Mobile Source Incentives Programs</a:t>
          </a:r>
          <a:endParaRPr lang="en-US" sz="1900" u="none" kern="1200" dirty="0"/>
        </a:p>
      </dsp:txBody>
      <dsp:txXfrm>
        <a:off x="4613270" y="16102"/>
        <a:ext cx="4046691" cy="714618"/>
      </dsp:txXfrm>
    </dsp:sp>
    <dsp:sp modelId="{4E34429B-5E75-4CC7-8726-10D727FCE5EB}">
      <dsp:nvSpPr>
        <dsp:cNvPr id="0" name=""/>
        <dsp:cNvSpPr/>
      </dsp:nvSpPr>
      <dsp:spPr>
        <a:xfrm>
          <a:off x="4613270" y="730721"/>
          <a:ext cx="4046691" cy="192973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smtClean="0"/>
            <a:t>MOB 14: Emission Reductions from Incentives Programs</a:t>
          </a:r>
          <a:endParaRPr lang="en-US" sz="1900" kern="1200"/>
        </a:p>
      </dsp:txBody>
      <dsp:txXfrm>
        <a:off x="4613270" y="730721"/>
        <a:ext cx="4046691" cy="19297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9" y="1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/>
          <a:lstStyle>
            <a:lvl1pPr algn="r">
              <a:defRPr sz="1200"/>
            </a:lvl1pPr>
          </a:lstStyle>
          <a:p>
            <a:fld id="{7E760E6B-A7F3-4A24-8ADC-819AF796AD66}" type="datetimeFigureOut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3167" tIns="46584" rIns="93167" bIns="46584" rtlCol="0" anchor="b"/>
          <a:lstStyle>
            <a:lvl1pPr algn="r">
              <a:defRPr sz="1200"/>
            </a:lvl1pPr>
          </a:lstStyle>
          <a:p>
            <a:fld id="{7FAC32F8-6595-4C0B-927E-F3E4E9B8034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900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4820"/>
          </a:xfrm>
          <a:prstGeom prst="rect">
            <a:avLst/>
          </a:prstGeom>
        </p:spPr>
        <p:txBody>
          <a:bodyPr vert="horz" wrap="square" lIns="93167" tIns="46584" rIns="93167" bIns="46584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9" y="1"/>
            <a:ext cx="3037840" cy="464820"/>
          </a:xfrm>
          <a:prstGeom prst="rect">
            <a:avLst/>
          </a:prstGeom>
        </p:spPr>
        <p:txBody>
          <a:bodyPr vert="horz" wrap="square" lIns="93167" tIns="46584" rIns="93167" bIns="4658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BEB77206-5E7C-4295-9F24-180D6A066867}" type="datetimeFigureOut">
              <a:rPr lang="en-US"/>
              <a:pPr/>
              <a:t>4/26/2017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7" tIns="46584" rIns="93167" bIns="46584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67" tIns="46584" rIns="93167" bIns="46584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wrap="square" lIns="93167" tIns="46584" rIns="93167" bIns="46584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wrap="square" lIns="93167" tIns="46584" rIns="93167" bIns="46584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0B87E9C4-9F0E-4D79-B998-4F45BF069451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4087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87E9C4-9F0E-4D79-B998-4F45BF069451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9931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29B456-E316-4AF3-928D-DA1C1AFA6D58}" type="slidenum">
              <a:rPr lang="en-US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734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87E9C4-9F0E-4D79-B998-4F45BF069451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9821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87E9C4-9F0E-4D79-B998-4F45BF069451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437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87E9C4-9F0E-4D79-B998-4F45BF069451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856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29B456-E316-4AF3-928D-DA1C1AFA6D58}" type="slidenum">
              <a:rPr lang="en-US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78399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19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33319">
              <a:defRPr/>
            </a:pPr>
            <a:fld id="{B3D54925-21F4-4876-B2EB-4A5C7F4D32B3}" type="slidenum">
              <a:rPr lang="en-US" smtClean="0"/>
              <a:pPr defTabSz="933319">
                <a:defRPr/>
              </a:pPr>
              <a:t>10</a:t>
            </a:fld>
            <a:endParaRPr lang="en-US" dirty="0" smtClean="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82688" y="698500"/>
            <a:ext cx="4646612" cy="3484563"/>
          </a:xfrm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sz="1800" dirty="0" smtClean="0"/>
              <a:t>California Legislature, when they created the Clean Fuels Fund, required an annual report for the prior year and plan update to be submitted by the end of March. 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4901990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4794A-2D20-42D9-B8CA-6FE5D35016DD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31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29B456-E316-4AF3-928D-DA1C1AFA6D58}" type="slidenum">
              <a:rPr lang="en-US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69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29B456-E316-4AF3-928D-DA1C1AFA6D58}" type="slidenum">
              <a:rPr lang="en-US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3832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29B456-E316-4AF3-928D-DA1C1AFA6D58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181100" y="4415791"/>
            <a:ext cx="46482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r>
              <a:rPr lang="en-US" sz="1400" dirty="0" smtClean="0"/>
              <a:t>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9385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29B456-E316-4AF3-928D-DA1C1AFA6D58}" type="slidenum">
              <a:rPr lang="en-US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5716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29B456-E316-4AF3-928D-DA1C1AFA6D58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181100" y="4415791"/>
            <a:ext cx="46482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r>
              <a:rPr lang="en-US" sz="1400" dirty="0" smtClean="0"/>
              <a:t>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2427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29B456-E316-4AF3-928D-DA1C1AFA6D58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181100" y="4415791"/>
            <a:ext cx="46482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r>
              <a:rPr lang="en-US" sz="1400" dirty="0" smtClean="0"/>
              <a:t>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110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1300" dirty="0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29B456-E316-4AF3-928D-DA1C1AFA6D58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181100" y="4415791"/>
            <a:ext cx="46482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400" dirty="0"/>
          </a:p>
          <a:p>
            <a:r>
              <a:rPr lang="en-US" sz="1400" dirty="0" smtClean="0"/>
              <a:t>  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1599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726E6B-1E08-43D2-A075-9727087F4FC7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ADA614-6302-4293-ACFF-CD73B8EC35D7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/>
          <a:lstStyle>
            <a:lvl1pPr>
              <a:defRPr baseline="0">
                <a:solidFill>
                  <a:srgbClr val="FFFF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8203A33-FAA7-4C21-9740-B7F9483FDD20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814C95-359A-4518-B46D-4A1D26A6E8DB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03C2CF-7BCE-4183-B9A4-F5B4970ECB91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B06F8B-D9E1-4E9D-85D5-3FF0127F37B6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202DD8-8973-418B-BEC6-4721146C0158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C47027-1A57-4FD7-AF2B-121046289096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6B1B7A-E58D-4386-8E67-CED1DE864DCD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1DE1FF-D430-4B6C-8180-F696FC60B2C0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B2AD2F-1B4B-406E-B6AB-B9BAB39553E9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60B002-B508-4222-8774-3423B6B181FF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09825B-A9E4-49E1-A0C9-F57DC55082A3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AC10AC-69F4-4BD3-874C-57147A74AFC3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31C093-1893-48BC-B897-9823EB334CF2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DDBA1D-3851-4C0E-87B1-6F8B58357DC1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5157215-E4E6-48D2-80FB-0FBE67B9C9FB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EE8CBF-9058-4A23-AAD7-D507AD007EFC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A05A3D3-CDAA-4286-AB91-50C9E926D1CD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F559D-C8BA-43E7-813D-A1A68BC43684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9091E3-7A92-48FB-B487-6730B1FC576C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0D58F0-E069-441C-ADC8-973E7D02E013}" type="slidenum">
              <a:rPr lang="en-US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ew Basic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72" y="12599"/>
            <a:ext cx="8595360" cy="1066800"/>
          </a:xfrm>
        </p:spPr>
        <p:txBody>
          <a:bodyPr/>
          <a:lstStyle>
            <a:lvl1pPr>
              <a:lnSpc>
                <a:spcPts val="3900"/>
              </a:lnSpc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385763" y="1340805"/>
            <a:ext cx="7670800" cy="4389437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defRPr/>
            </a:lvl1pPr>
            <a:lvl2pPr>
              <a:spcBef>
                <a:spcPts val="0"/>
              </a:spcBef>
              <a:spcAft>
                <a:spcPts val="600"/>
              </a:spcAft>
              <a:buSzPct val="40000"/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/>
            </a:lvl4pPr>
            <a:lvl5pPr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600" y="228600"/>
            <a:ext cx="6908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0" y="1981200"/>
            <a:ext cx="3386667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9733" y="1981200"/>
            <a:ext cx="3386667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ew Basic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72" y="12599"/>
            <a:ext cx="8595360" cy="1066800"/>
          </a:xfrm>
        </p:spPr>
        <p:txBody>
          <a:bodyPr/>
          <a:lstStyle>
            <a:lvl1pPr>
              <a:lnSpc>
                <a:spcPts val="3900"/>
              </a:lnSpc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385763" y="1340805"/>
            <a:ext cx="7670800" cy="4389437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defRPr/>
            </a:lvl1pPr>
            <a:lvl2pPr>
              <a:spcBef>
                <a:spcPts val="0"/>
              </a:spcBef>
              <a:spcAft>
                <a:spcPts val="600"/>
              </a:spcAft>
              <a:buSzPct val="40000"/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/>
            </a:lvl4pPr>
            <a:lvl5pPr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New Basic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72" y="12599"/>
            <a:ext cx="8595360" cy="1066800"/>
          </a:xfrm>
        </p:spPr>
        <p:txBody>
          <a:bodyPr/>
          <a:lstStyle>
            <a:lvl1pPr>
              <a:lnSpc>
                <a:spcPts val="3900"/>
              </a:lnSpc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385763" y="1340805"/>
            <a:ext cx="7670800" cy="4389437"/>
          </a:xfrm>
        </p:spPr>
        <p:txBody>
          <a:bodyPr/>
          <a:lstStyle>
            <a:lvl1pPr>
              <a:spcBef>
                <a:spcPts val="0"/>
              </a:spcBef>
              <a:spcAft>
                <a:spcPts val="600"/>
              </a:spcAft>
              <a:buClr>
                <a:schemeClr val="accent3">
                  <a:lumMod val="50000"/>
                </a:schemeClr>
              </a:buClr>
              <a:defRPr/>
            </a:lvl1pPr>
            <a:lvl2pPr>
              <a:spcBef>
                <a:spcPts val="0"/>
              </a:spcBef>
              <a:spcAft>
                <a:spcPts val="600"/>
              </a:spcAft>
              <a:buSzPct val="40000"/>
              <a:defRPr/>
            </a:lvl2pPr>
            <a:lvl3pPr>
              <a:spcBef>
                <a:spcPts val="0"/>
              </a:spcBef>
              <a:spcAft>
                <a:spcPts val="600"/>
              </a:spcAft>
              <a:defRPr/>
            </a:lvl3pPr>
            <a:lvl4pPr>
              <a:spcBef>
                <a:spcPts val="0"/>
              </a:spcBef>
              <a:spcAft>
                <a:spcPts val="600"/>
              </a:spcAft>
              <a:defRPr/>
            </a:lvl4pPr>
            <a:lvl5pPr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AF3FD-5FD4-41D2-AC7F-282EEC6D4E05}" type="datetime1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D651BC-B63F-47E8-B0B3-FED2A4B49F5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6B068-8079-486B-ABC7-F1A22B2AFDDA}" type="datetime1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0E426-BBEF-4639-B27A-F7DF90E5041E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E2DA0-4B4D-4E40-8E1D-035072CCE0C9}" type="datetime1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1F14B-05CA-4D05-9553-3E0A8AEB77A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09C88-12C3-4B79-96E2-5DDEE2EB8DE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381000" y="6248400"/>
            <a:ext cx="2590800" cy="461665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r>
              <a:rPr lang="en-US" sz="1200" dirty="0" smtClean="0">
                <a:latin typeface="Calibri" pitchFamily="34" charset="0"/>
              </a:rPr>
              <a:t>South Coast</a:t>
            </a:r>
            <a:br>
              <a:rPr lang="en-US" sz="1200" dirty="0" smtClean="0">
                <a:latin typeface="Calibri" pitchFamily="34" charset="0"/>
              </a:rPr>
            </a:br>
            <a:r>
              <a:rPr lang="en-US" sz="1200" baseline="0" dirty="0" smtClean="0">
                <a:latin typeface="Calibri" pitchFamily="34" charset="0"/>
              </a:rPr>
              <a:t>Air Quality Management District</a:t>
            </a:r>
            <a:endParaRPr lang="en-US" sz="1200" dirty="0">
              <a:latin typeface="Calibri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05AC1-986C-41BB-9CBF-EB50CFF1D7B9}" type="datetime1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FA320-36F1-461F-A0C1-12355EE4ED02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C9B81F-C347-4BEF-BFDF-29C42F48304A}" type="datetimeFigureOut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F9BDF-6AD8-4292-8BD4-AA4509089A1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E5D485-3581-42FD-B455-951441052CD7}" type="datetime1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670B9-6141-4387-801C-23A6AED7570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8982E-62A3-4395-A428-855F714CDBB8}" type="datetime1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95CFC00-240F-49E5-B1B7-B4BC38433D7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91D1D-EBF7-4548-B252-4CA1E200BDAA}" type="datetime1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DF76A4-10FC-418E-BD4A-A7E925500FA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6D25F-2E8B-4EA9-ABDF-9028BACF3817}" type="datetime1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9F5DD-E41E-4943-AA96-1F822DAECAA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600" y="228600"/>
            <a:ext cx="6908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117600" y="1981200"/>
            <a:ext cx="6908800" cy="4114800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18566373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600" y="228600"/>
            <a:ext cx="6908800" cy="1143000"/>
          </a:xfrm>
          <a:effectLst/>
        </p:spPr>
        <p:txBody>
          <a:bodyPr/>
          <a:lstStyle>
            <a:lvl1pPr>
              <a:defRPr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117601" y="1981200"/>
            <a:ext cx="3386667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9733" y="1981200"/>
            <a:ext cx="3386667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8226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315B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E2F3FE"/>
                </a:solidFill>
                <a:latin typeface="Cambria" pitchFamily="18" charset="0"/>
              </a:defRPr>
            </a:lvl1pPr>
          </a:lstStyle>
          <a:p>
            <a:fld id="{7FE5CE21-0EB6-4CEC-90AC-C69B1F23AFD4}" type="datetime1">
              <a:rPr lang="en-US"/>
              <a:pPr/>
              <a:t>4/26/2017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E2F3FE"/>
                </a:solidFill>
                <a:latin typeface="Cambria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E2F3FE"/>
                </a:solidFill>
                <a:latin typeface="Cambria" pitchFamily="18" charset="0"/>
              </a:defRPr>
            </a:lvl1pPr>
          </a:lstStyle>
          <a:p>
            <a:fld id="{AC4E0AC1-8727-4430-B04A-BE76CD215E95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  <p:sldLayoutId id="2147483963" r:id="rId12"/>
    <p:sldLayoutId id="2147483964" r:id="rId13"/>
    <p:sldLayoutId id="2147483965" r:id="rId14"/>
    <p:sldLayoutId id="2147483966" r:id="rId15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FE5CE21-0EB6-4CEC-90AC-C69B1F23AFD4}" type="datetime1">
              <a:rPr lang="en-US" smtClean="0"/>
              <a:pPr/>
              <a:t>4/26/2017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4E0AC1-8727-4430-B04A-BE76CD215E95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81000" y="6248400"/>
            <a:ext cx="2590800" cy="461665"/>
          </a:xfrm>
          <a:prstGeom prst="rect">
            <a:avLst/>
          </a:prstGeom>
          <a:noFill/>
        </p:spPr>
        <p:txBody>
          <a:bodyPr wrap="square" rtlCol="0" anchor="b" anchorCtr="0">
            <a:spAutoFit/>
          </a:bodyPr>
          <a:lstStyle/>
          <a:p>
            <a:r>
              <a:rPr lang="en-US" sz="1200" dirty="0" smtClean="0">
                <a:latin typeface="Calibri" pitchFamily="34" charset="0"/>
              </a:rPr>
              <a:t>South Coast</a:t>
            </a:r>
            <a:br>
              <a:rPr lang="en-US" sz="1200" dirty="0" smtClean="0">
                <a:latin typeface="Calibri" pitchFamily="34" charset="0"/>
              </a:rPr>
            </a:br>
            <a:r>
              <a:rPr lang="en-US" sz="1200" baseline="0" dirty="0" smtClean="0">
                <a:latin typeface="Calibri" pitchFamily="34" charset="0"/>
              </a:rPr>
              <a:t>Air Quality Management District</a:t>
            </a:r>
            <a:endParaRPr lang="en-US" sz="1200" dirty="0">
              <a:latin typeface="Calibri" pitchFamily="34" charset="0"/>
            </a:endParaRPr>
          </a:p>
        </p:txBody>
      </p:sp>
      <p:pic>
        <p:nvPicPr>
          <p:cNvPr id="15" name="Picture 2" descr="C:\Users\dvernon\Documents\new logo blue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13360" y="6309360"/>
            <a:ext cx="228600" cy="348916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  <p:sldLayoutId id="2147483996" r:id="rId12"/>
    <p:sldLayoutId id="2147483997" r:id="rId13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9.jpeg"/><Relationship Id="rId5" Type="http://schemas.openxmlformats.org/officeDocument/2006/relationships/image" Target="../media/image18.emf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8.jpeg"/><Relationship Id="rId5" Type="http://schemas.openxmlformats.org/officeDocument/2006/relationships/image" Target="../media/image37.emf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551958" y="838200"/>
            <a:ext cx="8074025" cy="3061547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US" sz="4000" b="1" dirty="0" smtClean="0">
                <a:solidFill>
                  <a:schemeClr val="tx1"/>
                </a:solidFill>
              </a:rPr>
              <a:t>Technology Advancement Program</a:t>
            </a:r>
            <a:br>
              <a:rPr lang="en-US" sz="4000" b="1" dirty="0" smtClean="0">
                <a:solidFill>
                  <a:schemeClr val="tx1"/>
                </a:solidFill>
              </a:rPr>
            </a:br>
            <a:r>
              <a:rPr lang="en-US" sz="2800" b="1" dirty="0" smtClean="0">
                <a:solidFill>
                  <a:schemeClr val="tx1"/>
                </a:solidFill>
              </a:rPr>
              <a:t>Demonstration Projects</a:t>
            </a: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US" sz="4000" b="1" dirty="0" smtClean="0"/>
              <a:t/>
            </a:r>
            <a:br>
              <a:rPr lang="en-US" sz="4000" b="1" dirty="0" smtClean="0"/>
            </a:br>
            <a:endParaRPr lang="en-US" sz="40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915796" y="4883302"/>
            <a:ext cx="54102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Calibri" panose="020F0502020204030204" pitchFamily="34" charset="0"/>
              </a:rPr>
              <a:t>Naveen Berry</a:t>
            </a:r>
          </a:p>
          <a:p>
            <a:pPr algn="ctr"/>
            <a:r>
              <a:rPr lang="en-US" sz="1600" dirty="0" smtClean="0">
                <a:latin typeface="Calibri" panose="020F0502020204030204" pitchFamily="34" charset="0"/>
              </a:rPr>
              <a:t>Technology Demonstration Manager, SCAQMD</a:t>
            </a:r>
          </a:p>
          <a:p>
            <a:pPr algn="ctr"/>
            <a:endParaRPr lang="en-US" sz="1600" dirty="0" smtClean="0">
              <a:latin typeface="Calibri" panose="020F0502020204030204" pitchFamily="34" charset="0"/>
            </a:endParaRPr>
          </a:p>
          <a:p>
            <a:pPr algn="ctr"/>
            <a:r>
              <a:rPr lang="en-US" sz="1400" dirty="0" smtClean="0">
                <a:latin typeface="Calibri" panose="020F0502020204030204" pitchFamily="34" charset="0"/>
              </a:rPr>
              <a:t>April 27, 2017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2" t="17196" r="11746" b="17619"/>
          <a:stretch/>
        </p:blipFill>
        <p:spPr>
          <a:xfrm>
            <a:off x="2626494" y="2694220"/>
            <a:ext cx="3998837" cy="203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5171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52400" y="231339"/>
            <a:ext cx="8839200" cy="114300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South Coast Air Quality Management District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sz="half" idx="1"/>
          </p:nvPr>
        </p:nvSpPr>
        <p:spPr>
          <a:xfrm>
            <a:off x="762000" y="1577975"/>
            <a:ext cx="2717478" cy="464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Counties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Los Angeles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Orange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Riverside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San Bernardino</a:t>
            </a:r>
          </a:p>
          <a:p>
            <a:pPr marL="0" indent="0">
              <a:buNone/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44%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of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State’s Population</a:t>
            </a:r>
          </a:p>
          <a:p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82000" y="6536184"/>
            <a:ext cx="762000" cy="365125"/>
          </a:xfrm>
        </p:spPr>
        <p:txBody>
          <a:bodyPr/>
          <a:lstStyle/>
          <a:p>
            <a:fld id="{FA9EF374-B096-4108-888C-E62032F031A9}" type="slidenum">
              <a:rPr lang="en-US"/>
              <a:pPr/>
              <a:t>2</a:t>
            </a:fld>
            <a:endParaRPr lang="en-US" dirty="0"/>
          </a:p>
        </p:txBody>
      </p:sp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526721" y="1766543"/>
            <a:ext cx="4800601" cy="2262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9479" y="4101732"/>
            <a:ext cx="4847843" cy="2276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365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382000" y="6492089"/>
            <a:ext cx="762000" cy="365125"/>
          </a:xfrm>
        </p:spPr>
        <p:txBody>
          <a:bodyPr/>
          <a:lstStyle/>
          <a:p>
            <a:fld id="{C06F9BDF-6AD8-4292-8BD4-AA4509089A11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3" name="Picture 2" descr="Forecasting air quality: photo of Los Angeles in summer sm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9144000" cy="487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44881" y="542369"/>
            <a:ext cx="69799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</a:t>
            </a:r>
            <a:endParaRPr lang="en-US" sz="40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067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nim_aqi_losangeles_ca-4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66857"/>
          </a:xfrm>
          <a:prstGeom prst="rect">
            <a:avLst/>
          </a:prstGeom>
        </p:spPr>
      </p:pic>
      <p:pic>
        <p:nvPicPr>
          <p:cNvPr id="6" name="Picture 5" descr="peak_aqi_losangeles_ca-3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" y="0"/>
            <a:ext cx="9144000" cy="6966857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0" y="6037587"/>
            <a:ext cx="9137420" cy="903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9151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hart 14"/>
          <p:cNvGraphicFramePr/>
          <p:nvPr>
            <p:extLst>
              <p:ext uri="{D42A27DB-BD31-4B8C-83A1-F6EECF244321}">
                <p14:modId xmlns:p14="http://schemas.microsoft.com/office/powerpoint/2010/main" val="4125350442"/>
              </p:ext>
            </p:extLst>
          </p:nvPr>
        </p:nvGraphicFramePr>
        <p:xfrm>
          <a:off x="1096885" y="914400"/>
          <a:ext cx="6523115" cy="5942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17" name="Straight Connector 16"/>
          <p:cNvCxnSpPr/>
          <p:nvPr/>
        </p:nvCxnSpPr>
        <p:spPr>
          <a:xfrm>
            <a:off x="2209800" y="3561082"/>
            <a:ext cx="5257800" cy="0"/>
          </a:xfrm>
          <a:prstGeom prst="line">
            <a:avLst/>
          </a:prstGeom>
          <a:ln w="50800">
            <a:solidFill>
              <a:schemeClr val="bg1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294559" y="3437972"/>
            <a:ext cx="914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2023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2209800" y="4572000"/>
            <a:ext cx="5257800" cy="0"/>
          </a:xfrm>
          <a:prstGeom prst="line">
            <a:avLst/>
          </a:prstGeom>
          <a:ln w="50800">
            <a:solidFill>
              <a:schemeClr val="bg1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7265903" y="4468921"/>
            <a:ext cx="914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2032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67689" y="2439621"/>
            <a:ext cx="8685811" cy="4264757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16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</a:rPr>
              <a:t>43-55%</a:t>
            </a:r>
          </a:p>
          <a:p>
            <a:pPr algn="ctr">
              <a:lnSpc>
                <a:spcPct val="80000"/>
              </a:lnSpc>
            </a:pPr>
            <a:r>
              <a:rPr lang="en-US" sz="16600" dirty="0">
                <a:solidFill>
                  <a:schemeClr val="accent1">
                    <a:lumMod val="20000"/>
                    <a:lumOff val="80000"/>
                  </a:schemeClr>
                </a:solidFill>
                <a:latin typeface="Arial Black" pitchFamily="34" charset="0"/>
                <a:cs typeface="Aharoni" pitchFamily="2" charset="-79"/>
                <a:sym typeface="Wingdings 3"/>
              </a:rPr>
              <a:t></a:t>
            </a:r>
            <a:endParaRPr lang="en-US" sz="16600" b="1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215153"/>
            <a:ext cx="8229600" cy="104771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/>
              <a:t>NOx Reductions Needed</a:t>
            </a:r>
            <a:endParaRPr lang="en-US" sz="3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556382" y="3411556"/>
            <a:ext cx="1087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2023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74450" y="4389116"/>
            <a:ext cx="793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2032</a:t>
            </a:r>
            <a:endParaRPr lang="en-US" sz="2000" dirty="0"/>
          </a:p>
        </p:txBody>
      </p:sp>
      <p:sp>
        <p:nvSpPr>
          <p:cNvPr id="11" name="Slide Number Placeholder 1"/>
          <p:cNvSpPr txBox="1">
            <a:spLocks/>
          </p:cNvSpPr>
          <p:nvPr/>
        </p:nvSpPr>
        <p:spPr>
          <a:xfrm>
            <a:off x="8367967" y="6521815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defPPr>
              <a:defRPr lang="en-US"/>
            </a:defPPr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06F9BDF-6AD8-4292-8BD4-AA4509089A11}" type="slidenum">
              <a:rPr lang="en-US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834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Sub>
          <a:bldChart bld="category" animBg="0"/>
        </p:bldSub>
      </p:bldGraphic>
      <p:bldP spid="18" grpId="0"/>
      <p:bldP spid="22" grpId="0"/>
      <p:bldP spid="20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720848" y="492334"/>
            <a:ext cx="7696200" cy="763537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000" b="1" dirty="0" smtClean="0"/>
              <a:t>2016 AQMP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sz="half" idx="1"/>
          </p:nvPr>
        </p:nvSpPr>
        <p:spPr>
          <a:xfrm>
            <a:off x="609600" y="1568450"/>
            <a:ext cx="3315371" cy="4679950"/>
          </a:xfrm>
        </p:spPr>
        <p:txBody>
          <a:bodyPr>
            <a:normAutofit/>
          </a:bodyPr>
          <a:lstStyle/>
          <a:p>
            <a:endParaRPr lang="en-US" sz="2400" dirty="0" smtClean="0"/>
          </a:p>
          <a:p>
            <a:pPr lvl="1">
              <a:buNone/>
            </a:pPr>
            <a:endParaRPr lang="en-US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82000" y="6502358"/>
            <a:ext cx="762000" cy="365125"/>
          </a:xfrm>
        </p:spPr>
        <p:txBody>
          <a:bodyPr/>
          <a:lstStyle/>
          <a:p>
            <a:fld id="{FA9EF374-B096-4108-888C-E62032F031A9}" type="slidenum">
              <a:rPr lang="en-US"/>
              <a:pPr/>
              <a:t>6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1699" y="1846528"/>
            <a:ext cx="1569901" cy="20069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77247" y="2256317"/>
            <a:ext cx="2017870" cy="1162836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76200" y="1331265"/>
            <a:ext cx="6296418" cy="4984750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National Ambient Air Quality Standard</a:t>
            </a:r>
          </a:p>
          <a:p>
            <a:pPr marL="457200" lvl="1" indent="-182880"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2008 8-hr Ozone – 75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ppb</a:t>
            </a:r>
          </a:p>
          <a:p>
            <a:pPr marL="457200" lvl="1" indent="-182880">
              <a:spcBef>
                <a:spcPts val="600"/>
              </a:spcBef>
              <a:spcAft>
                <a:spcPts val="600"/>
              </a:spcAft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More recently – 70 ppb standard adopted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Comprehensive Blueprint</a:t>
            </a:r>
          </a:p>
          <a:p>
            <a:pPr marL="457200" lvl="1" indent="-182880"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NOx reduction strategy</a:t>
            </a:r>
          </a:p>
          <a:p>
            <a:pPr marL="457200" lvl="1" indent="-182880"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Closely aligned with CARB’s Mobile Source Strategy </a:t>
            </a:r>
          </a:p>
          <a:p>
            <a:pPr marL="457200" lvl="1" indent="-182880"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Primary focus on on-road and 0ff-road sources</a:t>
            </a:r>
          </a:p>
          <a:p>
            <a:pPr marL="457200" lvl="1" indent="-182880"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Continued focus on stationary sources</a:t>
            </a:r>
          </a:p>
          <a:p>
            <a:pPr marL="457200" lvl="1" indent="-182880"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Relies heavily on Incentive Funds availabl</a:t>
            </a:r>
            <a:r>
              <a:rPr lang="en-US" sz="1800" dirty="0" smtClean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</a:p>
          <a:p>
            <a:pPr marL="731520" lvl="2" indent="-182880">
              <a:spcBef>
                <a:spcPts val="0"/>
              </a:spcBef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California Energy Commission – AB118 Funds</a:t>
            </a:r>
          </a:p>
          <a:p>
            <a:pPr marL="731520" lvl="2" indent="-182880">
              <a:spcBef>
                <a:spcPts val="0"/>
              </a:spcBef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Prop 1B</a:t>
            </a:r>
          </a:p>
          <a:p>
            <a:pPr marL="731520" lvl="2" indent="-182880">
              <a:spcBef>
                <a:spcPts val="0"/>
              </a:spcBef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Carl Moyer</a:t>
            </a:r>
          </a:p>
          <a:p>
            <a:pPr marL="457200" lvl="1" indent="-182880">
              <a:spcBef>
                <a:spcPts val="0"/>
              </a:spcBef>
            </a:pP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74320" lvl="1" indent="0">
              <a:spcBef>
                <a:spcPts val="0"/>
              </a:spcBef>
              <a:buNone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http://www.aqmd.gov/home/library/clean-air-plans/air-quality-mgt-plan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5018" y="3928172"/>
            <a:ext cx="1892030" cy="12192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8825" y="5222035"/>
            <a:ext cx="1892030" cy="1226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9790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305800" cy="1485672"/>
          </a:xfrm>
        </p:spPr>
        <p:txBody>
          <a:bodyPr>
            <a:normAutofit/>
          </a:bodyPr>
          <a:lstStyle/>
          <a:p>
            <a:pPr>
              <a:lnSpc>
                <a:spcPct val="85000"/>
              </a:lnSpc>
            </a:pPr>
            <a:r>
              <a:rPr lang="en-US" alt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2016 AQMP </a:t>
            </a:r>
            <a:br>
              <a:rPr lang="en-US" alt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District Mobile Source Measures</a:t>
            </a:r>
            <a:endParaRPr lang="en-US" alt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137509404"/>
              </p:ext>
            </p:extLst>
          </p:nvPr>
        </p:nvGraphicFramePr>
        <p:xfrm>
          <a:off x="304800" y="1905000"/>
          <a:ext cx="8458200" cy="40129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 txBox="1">
            <a:spLocks/>
          </p:cNvSpPr>
          <p:nvPr/>
        </p:nvSpPr>
        <p:spPr>
          <a:xfrm>
            <a:off x="8382000" y="6492875"/>
            <a:ext cx="7620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56076" y="6492875"/>
            <a:ext cx="762000" cy="365125"/>
          </a:xfrm>
        </p:spPr>
        <p:txBody>
          <a:bodyPr/>
          <a:lstStyle/>
          <a:p>
            <a:r>
              <a:rPr lang="en-US" dirty="0" smtClean="0"/>
              <a:t>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662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7315200" cy="1073477"/>
          </a:xfrm>
        </p:spPr>
        <p:txBody>
          <a:bodyPr>
            <a:normAutofit/>
          </a:bodyPr>
          <a:lstStyle/>
          <a:p>
            <a:pPr>
              <a:lnSpc>
                <a:spcPct val="85000"/>
              </a:lnSpc>
            </a:pPr>
            <a:r>
              <a:rPr lang="en-US" alt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2016 AQMP </a:t>
            </a:r>
            <a:br>
              <a:rPr lang="en-US" alt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District Mobile Source Measures</a:t>
            </a:r>
            <a:endParaRPr lang="en-US" alt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63786721"/>
              </p:ext>
            </p:extLst>
          </p:nvPr>
        </p:nvGraphicFramePr>
        <p:xfrm>
          <a:off x="185057" y="1447800"/>
          <a:ext cx="8806543" cy="4777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lide Number Placeholder 3"/>
          <p:cNvSpPr txBox="1">
            <a:spLocks/>
          </p:cNvSpPr>
          <p:nvPr/>
        </p:nvSpPr>
        <p:spPr>
          <a:xfrm>
            <a:off x="8382000" y="6492875"/>
            <a:ext cx="7620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74930" y="6492874"/>
            <a:ext cx="762000" cy="365125"/>
          </a:xfrm>
        </p:spPr>
        <p:txBody>
          <a:bodyPr/>
          <a:lstStyle/>
          <a:p>
            <a:r>
              <a:rPr lang="en-US" dirty="0" smtClean="0"/>
              <a:t>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801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218165" y="438264"/>
            <a:ext cx="7620000" cy="1104672"/>
          </a:xfrm>
        </p:spPr>
        <p:txBody>
          <a:bodyPr>
            <a:normAutofit fontScale="90000"/>
          </a:bodyPr>
          <a:lstStyle/>
          <a:p>
            <a:pPr>
              <a:lnSpc>
                <a:spcPct val="85000"/>
              </a:lnSpc>
            </a:pPr>
            <a:r>
              <a:rPr lang="en-US" alt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2016 AQMP </a:t>
            </a:r>
            <a:br>
              <a:rPr lang="en-US" alt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District Mobile Source Measures</a:t>
            </a:r>
            <a:endParaRPr lang="en-US" alt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943396502"/>
              </p:ext>
            </p:extLst>
          </p:nvPr>
        </p:nvGraphicFramePr>
        <p:xfrm>
          <a:off x="185057" y="2387810"/>
          <a:ext cx="8660005" cy="26765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/>
          <p:cNvSpPr txBox="1">
            <a:spLocks/>
          </p:cNvSpPr>
          <p:nvPr/>
        </p:nvSpPr>
        <p:spPr>
          <a:xfrm>
            <a:off x="8382000" y="6492875"/>
            <a:ext cx="7620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latin typeface="Arial Narrow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17584" y="6492875"/>
            <a:ext cx="762000" cy="365125"/>
          </a:xfrm>
        </p:spPr>
        <p:txBody>
          <a:bodyPr/>
          <a:lstStyle/>
          <a:p>
            <a:r>
              <a:rPr lang="en-US" dirty="0" smtClean="0"/>
              <a:t>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680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00750"/>
            <a:ext cx="9144000" cy="800432"/>
          </a:xfrm>
        </p:spPr>
        <p:txBody>
          <a:bodyPr>
            <a:normAutofit/>
          </a:bodyPr>
          <a:lstStyle/>
          <a:p>
            <a:pPr eaLnBrk="1" hangingPunct="1"/>
            <a:r>
              <a:rPr lang="en-US" sz="4267" b="1" dirty="0">
                <a:effectLst>
                  <a:reflection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US" sz="4267" b="1" dirty="0" smtClean="0">
                <a:effectLst>
                  <a:reflection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Clean Fuels Program</a:t>
            </a:r>
            <a:endParaRPr lang="en-US" sz="4267" b="1" dirty="0">
              <a:effectLst>
                <a:reflection endPos="0" dir="5400000" sy="-10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8580" y="1556657"/>
            <a:ext cx="5033020" cy="4724400"/>
          </a:xfrm>
        </p:spPr>
        <p:txBody>
          <a:bodyPr>
            <a:noAutofit/>
          </a:bodyPr>
          <a:lstStyle/>
          <a:p>
            <a:pPr marL="307626" indent="-307626">
              <a:lnSpc>
                <a:spcPct val="90000"/>
              </a:lnSpc>
              <a:spcBef>
                <a:spcPts val="1067"/>
              </a:spcBef>
            </a:pPr>
            <a:r>
              <a:rPr lang="en-US" sz="2133" dirty="0">
                <a:latin typeface="Arial" panose="020B0604020202020204" pitchFamily="34" charset="0"/>
                <a:cs typeface="Arial" panose="020B0604020202020204" pitchFamily="34" charset="0"/>
              </a:rPr>
              <a:t>Annual Report on Clean Fuels Program</a:t>
            </a:r>
            <a:br>
              <a:rPr lang="en-US" sz="2133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133" dirty="0">
                <a:latin typeface="Arial" panose="020B0604020202020204" pitchFamily="34" charset="0"/>
                <a:cs typeface="Arial" panose="020B0604020202020204" pitchFamily="34" charset="0"/>
              </a:rPr>
              <a:t>(HSC 40448.5.1)</a:t>
            </a:r>
          </a:p>
          <a:p>
            <a:pPr marL="307626" indent="-307626">
              <a:lnSpc>
                <a:spcPct val="90000"/>
              </a:lnSpc>
              <a:spcBef>
                <a:spcPts val="1067"/>
              </a:spcBef>
            </a:pPr>
            <a:r>
              <a:rPr lang="en-US" sz="2133" dirty="0">
                <a:latin typeface="Arial" panose="020B0604020202020204" pitchFamily="34" charset="0"/>
                <a:cs typeface="Arial" panose="020B0604020202020204" pitchFamily="34" charset="0"/>
              </a:rPr>
              <a:t>Technology Advancement Plan (Update)</a:t>
            </a:r>
            <a:br>
              <a:rPr lang="en-US" sz="2133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133" dirty="0">
                <a:latin typeface="Arial" panose="020B0604020202020204" pitchFamily="34" charset="0"/>
                <a:cs typeface="Arial" panose="020B0604020202020204" pitchFamily="34" charset="0"/>
              </a:rPr>
              <a:t>(HSC 40448.5)</a:t>
            </a:r>
          </a:p>
          <a:p>
            <a:pPr marL="307626" indent="-307626">
              <a:lnSpc>
                <a:spcPct val="90000"/>
              </a:lnSpc>
              <a:spcBef>
                <a:spcPts val="1067"/>
              </a:spcBef>
            </a:pPr>
            <a:r>
              <a:rPr lang="en-US" sz="2133" dirty="0" smtClean="0">
                <a:latin typeface="Arial" panose="020B0604020202020204" pitchFamily="34" charset="0"/>
                <a:cs typeface="Arial" panose="020B0604020202020204" pitchFamily="34" charset="0"/>
              </a:rPr>
              <a:t>Annual </a:t>
            </a:r>
            <a:r>
              <a:rPr lang="en-US" sz="2133" dirty="0">
                <a:latin typeface="Arial" panose="020B0604020202020204" pitchFamily="34" charset="0"/>
                <a:cs typeface="Arial" panose="020B0604020202020204" pitchFamily="34" charset="0"/>
              </a:rPr>
              <a:t>public hearing to approve Annual Report and adopt final Plan Update</a:t>
            </a:r>
          </a:p>
          <a:p>
            <a:pPr marL="307626" indent="-307626">
              <a:lnSpc>
                <a:spcPct val="90000"/>
              </a:lnSpc>
              <a:spcBef>
                <a:spcPts val="1067"/>
              </a:spcBef>
            </a:pPr>
            <a:r>
              <a:rPr lang="en-US" sz="2133" dirty="0">
                <a:latin typeface="Arial" panose="020B0604020202020204" pitchFamily="34" charset="0"/>
                <a:cs typeface="Arial" panose="020B0604020202020204" pitchFamily="34" charset="0"/>
              </a:rPr>
              <a:t>Submit to Legislature by March 31 every year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6350" y="1415146"/>
            <a:ext cx="3905250" cy="4964814"/>
          </a:xfrm>
          <a:prstGeom prst="rect">
            <a:avLst/>
          </a:prstGeom>
        </p:spPr>
      </p:pic>
      <p:sp>
        <p:nvSpPr>
          <p:cNvPr id="5" name="Slide Number Placeholder 3"/>
          <p:cNvSpPr txBox="1">
            <a:spLocks/>
          </p:cNvSpPr>
          <p:nvPr/>
        </p:nvSpPr>
        <p:spPr>
          <a:xfrm>
            <a:off x="8458200" y="6629400"/>
            <a:ext cx="7620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en-US" sz="1200" dirty="0" smtClean="0"/>
              <a:t>18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025224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0289" y="452163"/>
            <a:ext cx="6908800" cy="824089"/>
          </a:xfrm>
        </p:spPr>
        <p:txBody>
          <a:bodyPr>
            <a:normAutofit/>
          </a:bodyPr>
          <a:lstStyle/>
          <a:p>
            <a:pPr algn="ctr"/>
            <a:r>
              <a:rPr lang="en-US" sz="4400" b="1" dirty="0" smtClean="0">
                <a:effectLst>
                  <a:reflection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2017 </a:t>
            </a:r>
            <a:r>
              <a:rPr lang="en-US" sz="4400" b="1" dirty="0">
                <a:effectLst>
                  <a:reflection endPos="0" dir="5400000" sy="-10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Plan Update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9723936"/>
              </p:ext>
            </p:extLst>
          </p:nvPr>
        </p:nvGraphicFramePr>
        <p:xfrm>
          <a:off x="891822" y="1419578"/>
          <a:ext cx="7200348" cy="53960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6200" y="5562600"/>
            <a:ext cx="1044222" cy="36593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1778" dirty="0">
                <a:solidFill>
                  <a:schemeClr val="bg1"/>
                </a:solidFill>
                <a:latin typeface="+mj-lt"/>
              </a:rPr>
              <a:t>$16.5M</a:t>
            </a:r>
          </a:p>
        </p:txBody>
      </p:sp>
      <p:sp>
        <p:nvSpPr>
          <p:cNvPr id="5" name="Slide Number Placeholder 3"/>
          <p:cNvSpPr txBox="1">
            <a:spLocks/>
          </p:cNvSpPr>
          <p:nvPr/>
        </p:nvSpPr>
        <p:spPr>
          <a:xfrm>
            <a:off x="8456630" y="6633104"/>
            <a:ext cx="7620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en-US" sz="1200" dirty="0" smtClean="0"/>
              <a:t>19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6716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304800" y="698986"/>
            <a:ext cx="8610600" cy="114300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Zero Emission Trucks Demonstration </a:t>
            </a:r>
            <a:b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Approach/Objectives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sz="half" idx="1"/>
          </p:nvPr>
        </p:nvSpPr>
        <p:spPr>
          <a:xfrm>
            <a:off x="457200" y="1806817"/>
            <a:ext cx="5638800" cy="4419600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Develop HD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truck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technologies with zero emission operation capability</a:t>
            </a:r>
          </a:p>
          <a:p>
            <a:pPr lvl="1">
              <a:spcBef>
                <a:spcPts val="800"/>
              </a:spcBef>
              <a:buFont typeface="Arial" pitchFamily="34" charset="0"/>
              <a:buChar char="–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Leverage state and federal funding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programs</a:t>
            </a:r>
          </a:p>
          <a:p>
            <a:pPr lvl="1">
              <a:spcBef>
                <a:spcPts val="800"/>
              </a:spcBef>
              <a:buFont typeface="Arial" pitchFamily="34" charset="0"/>
              <a:buChar char="–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Collaborate with regional and industry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stakeholders</a:t>
            </a:r>
          </a:p>
          <a:p>
            <a:pPr lvl="1">
              <a:spcBef>
                <a:spcPts val="800"/>
              </a:spcBef>
              <a:buFont typeface="Arial" pitchFamily="34" charset="0"/>
              <a:buChar char="–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Engage large truck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OEMs</a:t>
            </a:r>
          </a:p>
          <a:p>
            <a:pPr lvl="1">
              <a:spcBef>
                <a:spcPts val="800"/>
              </a:spcBef>
              <a:buFont typeface="Arial" pitchFamily="34" charset="0"/>
              <a:buChar char="–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Leverage previous and on-going projects</a:t>
            </a:r>
          </a:p>
          <a:p>
            <a:pPr>
              <a:spcBef>
                <a:spcPts val="60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Demonstrate in real world drayage operation with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fleet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partners</a:t>
            </a:r>
          </a:p>
          <a:p>
            <a:pPr lvl="1">
              <a:spcBef>
                <a:spcPts val="800"/>
              </a:spcBef>
              <a:buFont typeface="Arial" pitchFamily="34" charset="0"/>
              <a:buChar char="–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Assess technical and commercial viability </a:t>
            </a:r>
          </a:p>
          <a:p>
            <a:pPr lvl="1">
              <a:spcBef>
                <a:spcPts val="800"/>
              </a:spcBef>
              <a:buFont typeface="Arial" pitchFamily="34" charset="0"/>
              <a:buChar char="–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Promote market acceptance</a:t>
            </a:r>
          </a:p>
          <a:p>
            <a:pPr marL="0" indent="0">
              <a:buNone/>
            </a:pP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71787" y="6492875"/>
            <a:ext cx="762000" cy="365125"/>
          </a:xfrm>
        </p:spPr>
        <p:txBody>
          <a:bodyPr/>
          <a:lstStyle/>
          <a:p>
            <a:fld id="{FA9EF374-B096-4108-888C-E62032F031A9}" type="slidenum">
              <a:rPr lang="en-US"/>
              <a:pPr/>
              <a:t>12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1925028"/>
            <a:ext cx="2743200" cy="4431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4557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277972"/>
            <a:ext cx="8229600" cy="1071722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Demonstration Portfolio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sz="half" idx="1"/>
          </p:nvPr>
        </p:nvSpPr>
        <p:spPr>
          <a:xfrm>
            <a:off x="723900" y="1452722"/>
            <a:ext cx="7924800" cy="4800600"/>
          </a:xfrm>
        </p:spPr>
        <p:txBody>
          <a:bodyPr>
            <a:normAutofit/>
          </a:bodyPr>
          <a:lstStyle/>
          <a:p>
            <a:endParaRPr lang="en-US" sz="2400" dirty="0" smtClean="0"/>
          </a:p>
          <a:p>
            <a:pPr lvl="1">
              <a:buNone/>
            </a:pPr>
            <a:endParaRPr lang="en-US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82000" y="6492875"/>
            <a:ext cx="762000" cy="365125"/>
          </a:xfrm>
        </p:spPr>
        <p:txBody>
          <a:bodyPr/>
          <a:lstStyle/>
          <a:p>
            <a:fld id="{FA9EF374-B096-4108-888C-E62032F031A9}" type="slidenum">
              <a:rPr lang="en-US"/>
              <a:pPr/>
              <a:t>13</a:t>
            </a:fld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485646"/>
              </p:ext>
            </p:extLst>
          </p:nvPr>
        </p:nvGraphicFramePr>
        <p:xfrm>
          <a:off x="1238942" y="1685930"/>
          <a:ext cx="6685859" cy="2657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7174"/>
                <a:gridCol w="1045737"/>
                <a:gridCol w="1045737"/>
                <a:gridCol w="1045737"/>
                <a:gridCol w="1045737"/>
                <a:gridCol w="1045737"/>
              </a:tblGrid>
              <a:tr h="745117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Architecture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ZECT I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eHwy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ZECT II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GGRF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Total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428442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BEV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rgbClr val="CCD5E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1*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428442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PHEV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2*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1*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428442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FCEV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5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</a:tr>
              <a:tr h="627026">
                <a:tc>
                  <a:txBody>
                    <a:bodyPr/>
                    <a:lstStyle/>
                    <a:p>
                      <a:pPr algn="ctr"/>
                      <a:endParaRPr lang="en-U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</a:t>
                      </a:r>
                      <a:endParaRPr lang="en-U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  <a:endParaRPr lang="en-U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</a:t>
                      </a:r>
                      <a:endParaRPr lang="en-U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</a:t>
                      </a:r>
                      <a:endParaRPr lang="en-US" sz="15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238940" y="4354341"/>
            <a:ext cx="3107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*Catenary trucks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 descr="EDD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38940" y="4841142"/>
            <a:ext cx="1679135" cy="119307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075" y="5198839"/>
            <a:ext cx="1810296" cy="1208372"/>
          </a:xfrm>
          <a:prstGeom prst="rect">
            <a:avLst/>
          </a:prstGeom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/>
          <a:srcRect l="1079" r="1620"/>
          <a:stretch>
            <a:fillRect/>
          </a:stretch>
        </p:blipFill>
        <p:spPr bwMode="auto">
          <a:xfrm>
            <a:off x="4739257" y="4801888"/>
            <a:ext cx="1459507" cy="1248602"/>
          </a:xfrm>
          <a:prstGeom prst="rect">
            <a:avLst/>
          </a:prstGeom>
          <a:noFill/>
          <a:ln w="9525" algn="ctr">
            <a:solidFill>
              <a:srgbClr val="4F81BD"/>
            </a:solidFill>
            <a:round/>
            <a:headEnd/>
            <a:tailEnd/>
          </a:ln>
        </p:spPr>
      </p:pic>
      <p:pic>
        <p:nvPicPr>
          <p:cNvPr id="10" name="Picture 9" descr="Transpower Pilot Truck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98764" y="5129575"/>
            <a:ext cx="1690931" cy="122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035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63288" y="304800"/>
            <a:ext cx="8915400" cy="114300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Zero Emission Cargo Transport I &amp; II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sz="half" idx="1"/>
          </p:nvPr>
        </p:nvSpPr>
        <p:spPr>
          <a:xfrm>
            <a:off x="838200" y="1680095"/>
            <a:ext cx="3301770" cy="471639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18 Trucks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BEV: 70-100 mi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FCEV: 150-200 mi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PHEV: 30-40 mi/150-250 mi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OEMs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Kenworth, Freightliner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Integrators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BAE Systems, </a:t>
            </a:r>
            <a:r>
              <a:rPr lang="en-US" sz="2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TransPower</a:t>
            </a: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b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US Hybrid, </a:t>
            </a:r>
            <a:r>
              <a:rPr lang="en-US" sz="2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Hydrogenics</a:t>
            </a:r>
            <a:endParaRPr lang="en-US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>
                <a:latin typeface="Arial" panose="020B0604020202020204" pitchFamily="34" charset="0"/>
                <a:cs typeface="Arial" panose="020B0604020202020204" pitchFamily="34" charset="0"/>
              </a:rPr>
              <a:t>Funding Partners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DOE, CEC, POLA, POLB,</a:t>
            </a:r>
            <a:b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LA DWP, </a:t>
            </a:r>
            <a:r>
              <a:rPr lang="en-US" sz="2500" dirty="0" err="1">
                <a:latin typeface="Arial" panose="020B0604020202020204" pitchFamily="34" charset="0"/>
                <a:cs typeface="Arial" panose="020B0604020202020204" pitchFamily="34" charset="0"/>
              </a:rPr>
              <a:t>SoCalGas</a:t>
            </a:r>
            <a:endParaRPr 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Status</a:t>
            </a:r>
            <a:endParaRPr lang="en-US" sz="2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Four BEV trucks in deployment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Four more by Q1 2017</a:t>
            </a:r>
          </a:p>
          <a:p>
            <a:pPr lvl="1">
              <a:buNone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82000" y="6492875"/>
            <a:ext cx="762000" cy="365125"/>
          </a:xfrm>
        </p:spPr>
        <p:txBody>
          <a:bodyPr/>
          <a:lstStyle/>
          <a:p>
            <a:fld id="{FA9EF374-B096-4108-888C-E62032F031A9}" type="slidenum">
              <a:rPr lang="en-US"/>
              <a:pPr/>
              <a:t>14</a:t>
            </a:fld>
            <a:endParaRPr lang="en-US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2177" y="1826186"/>
            <a:ext cx="2329797" cy="147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274" y="1831886"/>
            <a:ext cx="2379155" cy="1484657"/>
          </a:xfrm>
          <a:prstGeom prst="rect">
            <a:avLst/>
          </a:prstGeom>
        </p:spPr>
      </p:pic>
      <p:pic>
        <p:nvPicPr>
          <p:cNvPr id="18" name="Picture 17" descr="H:\Drive F\Users\Abas\Documents\WIP\AQMD\ZECT 1\20151124_084739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03" b="10043"/>
          <a:stretch/>
        </p:blipFill>
        <p:spPr bwMode="auto">
          <a:xfrm>
            <a:off x="4075879" y="3316543"/>
            <a:ext cx="2362395" cy="14840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18" b="16863"/>
          <a:stretch/>
        </p:blipFill>
        <p:spPr>
          <a:xfrm>
            <a:off x="6438274" y="3334636"/>
            <a:ext cx="2379155" cy="14563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33" t="17779" r="11666" b="26666"/>
          <a:stretch/>
        </p:blipFill>
        <p:spPr>
          <a:xfrm>
            <a:off x="6438274" y="4801901"/>
            <a:ext cx="2379155" cy="13673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276661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778101" y="155256"/>
            <a:ext cx="7696200" cy="1143000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eHighway</a:t>
            </a:r>
            <a:endParaRPr lang="en-US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sz="half" idx="1"/>
          </p:nvPr>
        </p:nvSpPr>
        <p:spPr>
          <a:xfrm>
            <a:off x="609600" y="1568450"/>
            <a:ext cx="3315371" cy="467995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 Trucks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Diesel hybrid, CNG hybrid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Battery electric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OCS Infrastructure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Approx. one mile along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Alameda St. in Carson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OEMs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Siemens, Volvo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Integrator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TransPower</a:t>
            </a: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Funding Partners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EPA, CEC, POLA, POLB,</a:t>
            </a:r>
            <a:b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LA METRO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2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Status</a:t>
            </a:r>
            <a:endParaRPr lang="en-US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OCS line under construction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Demonstration to begin in</a:t>
            </a:r>
            <a:b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Q1 2017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buNone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82000" y="6479096"/>
            <a:ext cx="762000" cy="365125"/>
          </a:xfrm>
        </p:spPr>
        <p:txBody>
          <a:bodyPr/>
          <a:lstStyle/>
          <a:p>
            <a:fld id="{FA9EF374-B096-4108-888C-E62032F031A9}" type="slidenum">
              <a:rPr lang="en-US"/>
              <a:pPr/>
              <a:t>15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3800" y="4331444"/>
            <a:ext cx="1569901" cy="200698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58482" y="4758961"/>
            <a:ext cx="2017870" cy="1162836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6465472" y="1467535"/>
            <a:ext cx="2379210" cy="4870889"/>
            <a:chOff x="5582225" y="1516208"/>
            <a:chExt cx="2982461" cy="5221573"/>
          </a:xfrm>
        </p:grpSpPr>
        <p:pic>
          <p:nvPicPr>
            <p:cNvPr id="15" name="Picture 14" descr="Catenary Route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82225" y="1516208"/>
              <a:ext cx="2982461" cy="5221573"/>
            </a:xfrm>
            <a:prstGeom prst="rect">
              <a:avLst/>
            </a:prstGeom>
          </p:spPr>
        </p:pic>
        <p:grpSp>
          <p:nvGrpSpPr>
            <p:cNvPr id="16" name="Group 8"/>
            <p:cNvGrpSpPr/>
            <p:nvPr/>
          </p:nvGrpSpPr>
          <p:grpSpPr>
            <a:xfrm>
              <a:off x="6183956" y="3392526"/>
              <a:ext cx="1004999" cy="2592762"/>
              <a:chOff x="6183956" y="3392526"/>
              <a:chExt cx="1004999" cy="2592762"/>
            </a:xfrm>
          </p:grpSpPr>
          <p:sp>
            <p:nvSpPr>
              <p:cNvPr id="17" name="Right Arrow 16"/>
              <p:cNvSpPr/>
              <p:nvPr/>
            </p:nvSpPr>
            <p:spPr>
              <a:xfrm rot="1128332">
                <a:off x="6183956" y="3643307"/>
                <a:ext cx="591670" cy="430306"/>
              </a:xfrm>
              <a:prstGeom prst="rightArrow">
                <a:avLst/>
              </a:prstGeom>
              <a:solidFill>
                <a:srgbClr val="FFFF00"/>
              </a:solidFill>
              <a:ln>
                <a:solidFill>
                  <a:srgbClr val="FFFF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 flipH="1">
                <a:off x="6384932" y="3392526"/>
                <a:ext cx="804023" cy="2592762"/>
              </a:xfrm>
              <a:prstGeom prst="line">
                <a:avLst/>
              </a:prstGeom>
              <a:ln w="139700">
                <a:solidFill>
                  <a:srgbClr val="FFFF00">
                    <a:alpha val="80000"/>
                  </a:srgb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19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6" cstate="print"/>
          <a:stretch>
            <a:fillRect/>
          </a:stretch>
        </p:blipFill>
        <p:spPr bwMode="auto">
          <a:xfrm>
            <a:off x="3685999" y="1467536"/>
            <a:ext cx="2743005" cy="2846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728055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0" y="659794"/>
            <a:ext cx="8153400" cy="83820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Greenhouse Gas Reduction Fund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sz="half" idx="1"/>
          </p:nvPr>
        </p:nvSpPr>
        <p:spPr>
          <a:xfrm>
            <a:off x="914400" y="1752600"/>
            <a:ext cx="3366173" cy="460375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43 Trucks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BEV: 70-150 mi</a:t>
            </a:r>
            <a:b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PHEV: 10-30 mi/150-300 mi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OEMs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BYD, Kenworth,</a:t>
            </a:r>
            <a:b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Peterbilt</a:t>
            </a: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, Volvo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Integrators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BAE Systems, </a:t>
            </a:r>
            <a:r>
              <a:rPr lang="en-US" sz="2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TransPower</a:t>
            </a:r>
            <a:endParaRPr lang="en-US" sz="2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>
                <a:latin typeface="Arial" panose="020B0604020202020204" pitchFamily="34" charset="0"/>
                <a:cs typeface="Arial" panose="020B0604020202020204" pitchFamily="34" charset="0"/>
              </a:rPr>
              <a:t>Funding Partners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CARB, BAAQMD, SJVAPCD,</a:t>
            </a:r>
            <a:b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SDAPCD, SDG&amp;E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Status</a:t>
            </a:r>
            <a:endParaRPr lang="en-US" sz="2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Contracts being processed</a:t>
            </a:r>
            <a:b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Demonstration to begin in Q1/Q2 2017</a:t>
            </a:r>
          </a:p>
          <a:p>
            <a:pPr lvl="1">
              <a:buNone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82000" y="6492875"/>
            <a:ext cx="762000" cy="365125"/>
          </a:xfrm>
        </p:spPr>
        <p:txBody>
          <a:bodyPr/>
          <a:lstStyle/>
          <a:p>
            <a:fld id="{FA9EF374-B096-4108-888C-E62032F031A9}" type="slidenum">
              <a:rPr lang="en-US"/>
              <a:pPr/>
              <a:t>16</a:t>
            </a:fld>
            <a:endParaRPr lang="en-US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174" y="1905001"/>
            <a:ext cx="2033104" cy="14170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5780" y="1905001"/>
            <a:ext cx="2193880" cy="1417011"/>
          </a:xfrm>
          <a:prstGeom prst="rect">
            <a:avLst/>
          </a:prstGeom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780" y="4809090"/>
            <a:ext cx="2193880" cy="1462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894" y="3332898"/>
            <a:ext cx="2204766" cy="14716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174" y="3322012"/>
            <a:ext cx="2049949" cy="1508849"/>
          </a:xfrm>
          <a:prstGeom prst="rect">
            <a:avLst/>
          </a:prstGeom>
        </p:spPr>
      </p:pic>
      <p:pic>
        <p:nvPicPr>
          <p:cNvPr id="10" name="Picture 9" descr="image00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8254" y="652840"/>
            <a:ext cx="1016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45291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163288" y="404622"/>
            <a:ext cx="7696200" cy="114300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Greenhouse Gas Reduction Fund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sz="half" idx="1"/>
          </p:nvPr>
        </p:nvSpPr>
        <p:spPr>
          <a:xfrm>
            <a:off x="304800" y="1718733"/>
            <a:ext cx="5181600" cy="46037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27 Yard Tractors/Solar Panels/Medium-Duty Trucks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OEMs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BYD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Status</a:t>
            </a:r>
            <a:endParaRPr lang="en-US" sz="2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7 Deployed at </a:t>
            </a:r>
            <a:r>
              <a:rPr lang="en-US" sz="25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DayLight</a:t>
            </a: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 Transportation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10 at BNSF in San Bernardino &amp; 10 in Los Angeles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67194" y="6489972"/>
            <a:ext cx="762000" cy="365125"/>
          </a:xfrm>
        </p:spPr>
        <p:txBody>
          <a:bodyPr/>
          <a:lstStyle/>
          <a:p>
            <a:fld id="{FA9EF374-B096-4108-888C-E62032F031A9}" type="slidenum">
              <a:rPr lang="en-US"/>
              <a:pPr/>
              <a:t>17</a:t>
            </a:fld>
            <a:endParaRPr lang="en-US" dirty="0"/>
          </a:p>
        </p:txBody>
      </p:sp>
      <p:pic>
        <p:nvPicPr>
          <p:cNvPr id="10" name="Picture 9" descr="image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1970" y="780463"/>
            <a:ext cx="1016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1" t="13726" r="23530" b="2614"/>
          <a:stretch/>
        </p:blipFill>
        <p:spPr>
          <a:xfrm rot="5400000">
            <a:off x="6867524" y="2048202"/>
            <a:ext cx="2114552" cy="1828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2" t="10000" r="25555"/>
          <a:stretch/>
        </p:blipFill>
        <p:spPr>
          <a:xfrm rot="5400000">
            <a:off x="7089794" y="3940485"/>
            <a:ext cx="1872021" cy="2030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2895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32657" y="683722"/>
            <a:ext cx="5334000" cy="662181"/>
          </a:xfrm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Infrastructure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sz="half" idx="1"/>
          </p:nvPr>
        </p:nvSpPr>
        <p:spPr>
          <a:xfrm>
            <a:off x="289966" y="1611086"/>
            <a:ext cx="4876800" cy="498696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Investor-Owned Utilities (IOUs)</a:t>
            </a:r>
          </a:p>
          <a:p>
            <a:pPr marL="457200" lvl="1" indent="-228600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Seeking CPUC approval for infrastructure projects for Light- and Heavy-Duty vehicles</a:t>
            </a:r>
          </a:p>
          <a:p>
            <a:pPr marL="457200" lvl="1" indent="-228600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SCAQMD supporting efforts with CPUC</a:t>
            </a:r>
          </a:p>
          <a:p>
            <a:pPr marL="457200" lvl="1" indent="-228600"/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Incorporating IOU involvement into RDD&amp;D projects</a:t>
            </a:r>
          </a:p>
          <a:p>
            <a:pPr marL="365760" lvl="1" indent="0">
              <a:buNone/>
            </a:pPr>
            <a:endParaRPr lang="en-US" sz="23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Publicly-Owned Utilities (POUs)</a:t>
            </a:r>
            <a:endParaRPr lang="en-US" sz="2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-228600"/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Some with active EVSE for Light-Duty vehicles</a:t>
            </a:r>
          </a:p>
          <a:p>
            <a:pPr marL="685800" lvl="2" indent="-228600">
              <a:buFont typeface="Wingdings" panose="05000000000000000000" pitchFamily="2" charset="2"/>
              <a:buChar char="Ø"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Residential Level 2 EVSE rebates</a:t>
            </a:r>
          </a:p>
          <a:p>
            <a:pPr marL="685800" lvl="2" indent="-228600">
              <a:buFont typeface="Wingdings" panose="05000000000000000000" pitchFamily="2" charset="2"/>
              <a:buChar char="Ø"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Workplace/Public Level 2 EVSE</a:t>
            </a:r>
          </a:p>
          <a:p>
            <a:pPr marL="457200" lvl="1" indent="-228600"/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Increasing interest in RDD&amp;D </a:t>
            </a: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projects</a:t>
            </a:r>
          </a:p>
          <a:p>
            <a:pPr marL="457200" lvl="1" indent="-228600"/>
            <a:endParaRPr lang="en-US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Goals</a:t>
            </a:r>
          </a:p>
          <a:p>
            <a:pPr marL="457200" lvl="1" indent="-228600"/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Standard Development - common charging plug and </a:t>
            </a:r>
            <a:r>
              <a:rPr lang="en-US" sz="2300" dirty="0" err="1">
                <a:latin typeface="Arial" panose="020B0604020202020204" pitchFamily="34" charset="0"/>
                <a:cs typeface="Arial" panose="020B0604020202020204" pitchFamily="34" charset="0"/>
              </a:rPr>
              <a:t>receptical</a:t>
            </a:r>
            <a:endParaRPr lang="en-US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-228600"/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Review Demand Charges and potential mitigation </a:t>
            </a:r>
            <a:r>
              <a:rPr lang="en-US" sz="2300" dirty="0" smtClean="0">
                <a:latin typeface="Arial" panose="020B0604020202020204" pitchFamily="34" charset="0"/>
                <a:cs typeface="Arial" panose="020B0604020202020204" pitchFamily="34" charset="0"/>
              </a:rPr>
              <a:t>pathways</a:t>
            </a:r>
            <a:endParaRPr lang="en-US" sz="23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46853" y="6492875"/>
            <a:ext cx="762000" cy="365125"/>
          </a:xfrm>
        </p:spPr>
        <p:txBody>
          <a:bodyPr/>
          <a:lstStyle/>
          <a:p>
            <a:fld id="{FA9EF374-B096-4108-888C-E62032F031A9}" type="slidenum">
              <a:rPr lang="en-US"/>
              <a:pPr/>
              <a:t>18</a:t>
            </a:fld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" t="30741" r="18889" b="17407"/>
          <a:stretch/>
        </p:blipFill>
        <p:spPr>
          <a:xfrm rot="5400000">
            <a:off x="7092966" y="2203435"/>
            <a:ext cx="2347719" cy="11412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82825" y="1893665"/>
            <a:ext cx="2347720" cy="176079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4602" y="3947920"/>
            <a:ext cx="1814335" cy="2577964"/>
          </a:xfrm>
          <a:prstGeom prst="rect">
            <a:avLst/>
          </a:prstGeom>
        </p:spPr>
      </p:pic>
      <p:pic>
        <p:nvPicPr>
          <p:cNvPr id="9" name="Picture 8" descr="C:\Users\Joshua\AppData\Local\Microsoft\Windows\INetCacheContent.Word\IMG_1064.jpg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036"/>
          <a:stretch/>
        </p:blipFill>
        <p:spPr bwMode="auto">
          <a:xfrm>
            <a:off x="5087636" y="3930986"/>
            <a:ext cx="2136966" cy="19986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20296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477" y="228600"/>
            <a:ext cx="8229600" cy="11430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endParaRPr lang="en-US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763000" cy="4800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SCAQMD Clean Fuels Fund – focus on mobile sources</a:t>
            </a:r>
          </a:p>
          <a:p>
            <a:pPr lvl="1">
              <a:defRPr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Research, Development, Demonstration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and Deployment</a:t>
            </a:r>
          </a:p>
          <a:p>
            <a:pPr lvl="1">
              <a:defRPr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Stationary projects typically with a link to transportation fuel</a:t>
            </a:r>
          </a:p>
          <a:p>
            <a:pPr lvl="1">
              <a:defRPr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leveraged with cost share from government/private partners </a:t>
            </a:r>
          </a:p>
          <a:p>
            <a:pPr>
              <a:defRPr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AQMP – driving force</a:t>
            </a:r>
          </a:p>
          <a:p>
            <a:pPr lvl="1">
              <a:defRPr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Follow-up on control measures with rule development</a:t>
            </a:r>
          </a:p>
          <a:p>
            <a:pPr lvl="1">
              <a:defRPr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Incentive funding </a:t>
            </a:r>
          </a:p>
          <a:p>
            <a:pPr lvl="1">
              <a:defRPr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SCAQMD – ready to partner on beneficial use projects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340366" y="6496640"/>
            <a:ext cx="762000" cy="365125"/>
          </a:xfrm>
        </p:spPr>
        <p:txBody>
          <a:bodyPr/>
          <a:lstStyle/>
          <a:p>
            <a:r>
              <a:rPr lang="en-US" dirty="0" smtClean="0"/>
              <a:t>27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49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ustom Design">
  <a:themeElements>
    <a:clrScheme name="Custom 2">
      <a:dk1>
        <a:srgbClr val="D7EFFD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SCAQMD</Received_x0020_From>
    <Docket_x0020_Number xmlns="8eef3743-c7b3-4cbe-8837-b6e805be353c">17-IEPR-07</Docket_x0020_Number>
    <TaxCatchAll xmlns="8eef3743-c7b3-4cbe-8837-b6e805be353c">
      <Value>6</Value>
      <Value>18</Value>
      <Value>61</Value>
      <Value>126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2017-04-27 Workshop</TermName>
          <TermId xmlns="http://schemas.microsoft.com/office/infopath/2007/PartnerControls">2e4d0d6c-4aea-4db4-811a-3c3cd15a31de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Z5JXHV6S7NA6-3-109122</_dlc_DocId>
    <_dlc_DocIdUrl xmlns="8eef3743-c7b3-4cbe-8837-b6e805be353c">
      <Url>http://efilingspinternal/_layouts/DocIdRedir.aspx?ID=Z5JXHV6S7NA6-3-109122</Url>
      <Description>Z5JXHV6S7NA6-3-109122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1E77B4B-D93D-4652-A22E-FCE036718F2E}"/>
</file>

<file path=customXml/itemProps2.xml><?xml version="1.0" encoding="utf-8"?>
<ds:datastoreItem xmlns:ds="http://schemas.openxmlformats.org/officeDocument/2006/customXml" ds:itemID="{2276EAE3-1AFB-4944-B3BA-1FB8AD6DAFEA}"/>
</file>

<file path=customXml/itemProps3.xml><?xml version="1.0" encoding="utf-8"?>
<ds:datastoreItem xmlns:ds="http://schemas.openxmlformats.org/officeDocument/2006/customXml" ds:itemID="{6BD84BAF-34DE-4E7E-AE59-578FB558194C}"/>
</file>

<file path=customXml/itemProps4.xml><?xml version="1.0" encoding="utf-8"?>
<ds:datastoreItem xmlns:ds="http://schemas.openxmlformats.org/officeDocument/2006/customXml" ds:itemID="{A561BC46-CF7F-4215-9CCC-CD16DAAD115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15745</TotalTime>
  <Words>720</Words>
  <Application>Microsoft Office PowerPoint</Application>
  <PresentationFormat>On-screen Show (4:3)</PresentationFormat>
  <Paragraphs>240</Paragraphs>
  <Slides>19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Custom Design</vt:lpstr>
      <vt:lpstr>Flow</vt:lpstr>
      <vt:lpstr>Technology Advancement Program Demonstration Projects   </vt:lpstr>
      <vt:lpstr>South Coast Air Quality Management District</vt:lpstr>
      <vt:lpstr>PowerPoint Presentation</vt:lpstr>
      <vt:lpstr>PowerPoint Presentation</vt:lpstr>
      <vt:lpstr>NOx Reductions Needed</vt:lpstr>
      <vt:lpstr>2016 AQMP</vt:lpstr>
      <vt:lpstr>2016 AQMP  District Mobile Source Measures</vt:lpstr>
      <vt:lpstr>2016 AQMP  District Mobile Source Measures</vt:lpstr>
      <vt:lpstr>2016 AQMP  District Mobile Source Measures</vt:lpstr>
      <vt:lpstr>  Clean Fuels Program</vt:lpstr>
      <vt:lpstr>2017 Plan Update</vt:lpstr>
      <vt:lpstr>Zero Emission Trucks Demonstration  Approach/Objectives</vt:lpstr>
      <vt:lpstr>Demonstration Portfolio</vt:lpstr>
      <vt:lpstr>Zero Emission Cargo Transport I &amp; II</vt:lpstr>
      <vt:lpstr>eHighway</vt:lpstr>
      <vt:lpstr>Greenhouse Gas Reduction Fund</vt:lpstr>
      <vt:lpstr>Greenhouse Gas Reduction Fund</vt:lpstr>
      <vt:lpstr>Infrastructure</vt:lpstr>
      <vt:lpstr>Conclusion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Technology Advancement Program Demonstration Projects</dc:title>
  <dc:creator>brian</dc:creator>
  <cp:lastModifiedBy>Sinanovic, Sedina@Energy</cp:lastModifiedBy>
  <cp:revision>1459</cp:revision>
  <cp:lastPrinted>2017-04-26T21:34:54Z</cp:lastPrinted>
  <dcterms:created xsi:type="dcterms:W3CDTF">2012-11-17T06:24:22Z</dcterms:created>
  <dcterms:modified xsi:type="dcterms:W3CDTF">2017-04-26T21:35:24Z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e020e8ef-7934-4fe9-8947-b93cc7717e28</vt:lpwstr>
  </property>
  <property fmtid="{D5CDD505-2E9C-101B-9397-08002B2CF9AE}" pid="4" name="Subject_x0020_Areas">
    <vt:lpwstr>126;#IEPR 2017-04-27 Workshop|2e4d0d6c-4aea-4db4-811a-3c3cd15a31de;#61;#IEPR Presentations|51277923-a549-4352-9cc5-bcce892adf24</vt:lpwstr>
  </property>
  <property fmtid="{D5CDD505-2E9C-101B-9397-08002B2CF9AE}" pid="5" name="_CopySource">
    <vt:lpwstr>http://efilingspinternal/PendingDocuments/17-IEPR-07/20170426T151232_Technology_Advancement_Program_Demonstration_Projects.pptx</vt:lpwstr>
  </property>
  <property fmtid="{D5CDD505-2E9C-101B-9397-08002B2CF9AE}" pid="6" name="Subject Areas">
    <vt:lpwstr>126;#IEPR 2017-04-27 Workshop|2e4d0d6c-4aea-4db4-811a-3c3cd15a31de;#61;#IEPR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2016400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