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bookmarkIdSeed="2">
  <p:sldMasterIdLst>
    <p:sldMasterId id="2147483651" r:id="rId1"/>
  </p:sldMasterIdLst>
  <p:notesMasterIdLst>
    <p:notesMasterId r:id="rId9"/>
  </p:notesMasterIdLst>
  <p:handoutMasterIdLst>
    <p:handoutMasterId r:id="rId10"/>
  </p:handoutMasterIdLst>
  <p:sldIdLst>
    <p:sldId id="384" r:id="rId2"/>
    <p:sldId id="385" r:id="rId3"/>
    <p:sldId id="370" r:id="rId4"/>
    <p:sldId id="388" r:id="rId5"/>
    <p:sldId id="387" r:id="rId6"/>
    <p:sldId id="367" r:id="rId7"/>
    <p:sldId id="386" r:id="rId8"/>
  </p:sldIdLst>
  <p:sldSz cx="9144000" cy="6858000" type="screen4x3"/>
  <p:notesSz cx="7010400" cy="92964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rgbClr val="3399FF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Tim Singer" initials="TS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FF0000"/>
    <a:srgbClr val="33CCFF"/>
    <a:srgbClr val="3399FF"/>
    <a:srgbClr val="0000FF"/>
    <a:srgbClr val="FFCCCC"/>
    <a:srgbClr val="99CCFF"/>
    <a:srgbClr val="B79A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40" autoAdjust="0"/>
    <p:restoredTop sz="83776" autoAdjust="0"/>
  </p:normalViewPr>
  <p:slideViewPr>
    <p:cSldViewPr>
      <p:cViewPr varScale="1">
        <p:scale>
          <a:sx n="94" d="100"/>
          <a:sy n="94" d="100"/>
        </p:scale>
        <p:origin x="67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48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739" y="8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fld id="{DC45AAF8-5ED3-490A-A022-DF845FDC40E9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39502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fld id="{E9255EE3-310A-46D2-A5A9-75F4755AC5E1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1720453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" charset="-52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09" indent="-285734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2937" indent="-228587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111" indent="-228587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287" indent="-228587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461" indent="-228587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635" indent="-228587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8811" indent="-228587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5985" indent="-228587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F9A19E5D-D572-4C3B-A7D8-42B4432CD55A}" type="slidenum">
              <a:rPr lang="en-US" altLang="en-US" sz="1200">
                <a:solidFill>
                  <a:srgbClr val="000000"/>
                </a:solidFill>
                <a:latin typeface="Times New Roman" pitchFamily="18" charset="0"/>
              </a:rPr>
              <a:pPr/>
              <a:t>1</a:t>
            </a:fld>
            <a:endParaRPr lang="en-US" altLang="en-US" sz="12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latin typeface="Times New Roman" pitchFamily="1" charset="-52"/>
              </a:rPr>
              <a:t>Moderating and providing context </a:t>
            </a:r>
            <a:r>
              <a:rPr lang="en-US" smtClean="0">
                <a:latin typeface="Times New Roman" pitchFamily="1" charset="-52"/>
              </a:rPr>
              <a:t>via presentation</a:t>
            </a:r>
            <a:endParaRPr lang="en-US" dirty="0">
              <a:latin typeface="Times New Roman" pitchFamily="1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98440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255EE3-310A-46D2-A5A9-75F4755AC5E1}" type="slidenum">
              <a:rPr lang="en-US" altLang="en-US" smtClean="0"/>
              <a:pPr/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84898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dirty="0" smtClean="0"/>
              <a:t>Accelerating growth of renewables has prompted</a:t>
            </a:r>
            <a:r>
              <a:rPr lang="en-US" baseline="0" dirty="0" smtClean="0"/>
              <a:t> an additional need to match generation with </a:t>
            </a:r>
            <a:r>
              <a:rPr lang="en-US" baseline="0" dirty="0" smtClean="0"/>
              <a:t>load.</a:t>
            </a:r>
            <a:endParaRPr lang="en-US" baseline="0" dirty="0" smtClean="0"/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aseline="0" dirty="0" smtClean="0"/>
              <a:t>There </a:t>
            </a:r>
            <a:r>
              <a:rPr lang="en-US" baseline="0" dirty="0" smtClean="0"/>
              <a:t>is a need to increase power quality associated with intermittent renewables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aseline="0" dirty="0" smtClean="0"/>
              <a:t>Storage can fulfill many applications associated with power quality (frequency and voltage regulation, peak shift, 4 quadrant operation)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aseline="0" dirty="0" smtClean="0"/>
              <a:t>Storage is growing, and identified need from stakeholders (utility, </a:t>
            </a:r>
            <a:r>
              <a:rPr lang="en-US" baseline="0" dirty="0" err="1" smtClean="0"/>
              <a:t>mfrs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etc</a:t>
            </a:r>
            <a:r>
              <a:rPr lang="en-US" baseline="0" dirty="0" smtClean="0"/>
              <a:t>) for more accessibility to storage data</a:t>
            </a:r>
          </a:p>
          <a:p>
            <a:pPr marL="628650" marR="0" lvl="1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baseline="0" dirty="0" smtClean="0"/>
              <a:t>Growth spurred by added value of storage, the increase in product offerings and lowering prices</a:t>
            </a:r>
            <a:endParaRPr lang="en-US" dirty="0" smtClean="0"/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255EE3-310A-46D2-A5A9-75F4755AC5E1}" type="slidenum">
              <a:rPr lang="en-US" altLang="en-US" smtClean="0"/>
              <a:pPr/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27499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In general, equipment</a:t>
            </a:r>
            <a:r>
              <a:rPr lang="en-US" baseline="0" dirty="0" smtClean="0"/>
              <a:t> list includes safety and performance</a:t>
            </a:r>
            <a:endParaRPr lang="en-US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Many </a:t>
            </a:r>
            <a:r>
              <a:rPr lang="en-US" dirty="0" smtClean="0"/>
              <a:t>standards</a:t>
            </a:r>
            <a:r>
              <a:rPr lang="en-US" baseline="0" dirty="0" smtClean="0"/>
              <a:t> both nationally and internationally be developed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UL 9540 is ANS but only applicable to whole systems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UL 1973 is applicable to a wide range of battery technologies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UL 9540A is a test protocol to identify thermal runaway dangers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255EE3-310A-46D2-A5A9-75F4755AC5E1}" type="slidenum">
              <a:rPr lang="en-US" altLang="en-US" smtClean="0"/>
              <a:pPr/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364679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There are many standards in development for different</a:t>
            </a:r>
            <a:r>
              <a:rPr lang="en-US" baseline="0" dirty="0" smtClean="0"/>
              <a:t> technology performance, and remains to be seen when these will pass. Includes flow batteries, sodium based, and others.</a:t>
            </a:r>
          </a:p>
          <a:p>
            <a:endParaRPr lang="en-US" baseline="0" dirty="0" smtClean="0"/>
          </a:p>
          <a:p>
            <a:r>
              <a:rPr lang="en-US" baseline="0" dirty="0" smtClean="0"/>
              <a:t>PNNL-Sandia protocol developed by many stakeholders and is good for measuring performance of entire system. David Rosewater as author can comment further</a:t>
            </a:r>
          </a:p>
          <a:p>
            <a:endParaRPr lang="en-US" baseline="0" dirty="0" smtClean="0"/>
          </a:p>
          <a:p>
            <a:r>
              <a:rPr lang="en-US" baseline="0" dirty="0" smtClean="0"/>
              <a:t>IEC 62933 covers safety and performance in different parts but portions are not yet approved or published.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255EE3-310A-46D2-A5A9-75F4755AC5E1}" type="slidenum">
              <a:rPr lang="en-US" altLang="en-US" smtClean="0"/>
              <a:pPr/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548293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fld id="{F9A19E5D-D572-4C3B-A7D8-42B4432CD55A}" type="slidenum">
              <a:rPr lang="en-US" altLang="en-US" sz="1200">
                <a:solidFill>
                  <a:srgbClr val="000000"/>
                </a:solidFill>
                <a:latin typeface="Times New Roman" pitchFamily="18" charset="0"/>
              </a:rPr>
              <a:pPr/>
              <a:t>6</a:t>
            </a:fld>
            <a:endParaRPr lang="en-US" altLang="en-US" sz="12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baseline="0" dirty="0" smtClean="0">
                <a:latin typeface="Times New Roman" pitchFamily="18" charset="0"/>
              </a:rPr>
              <a:t>Industry, utilities, research institutions</a:t>
            </a:r>
            <a:endParaRPr lang="en-US" altLang="en-US" baseline="0" dirty="0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662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255EE3-310A-46D2-A5A9-75F4755AC5E1}" type="slidenum">
              <a:rPr lang="en-US" altLang="en-US" smtClean="0"/>
              <a:pPr/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41442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4000" b="1">
                <a:solidFill>
                  <a:schemeClr val="tx1"/>
                </a:solidFill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83DF3E-4029-436B-87EC-5EA3E442C78E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45656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030A33-802B-4AB5-B889-9B3778742DCC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33489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1AB788-F32C-4BFD-A696-B69B65A0A0E3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47657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0" y="2438400"/>
            <a:ext cx="3352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2438400"/>
            <a:ext cx="33528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DFA4CD-D3A5-4E7D-932B-2D3DCACB774C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00989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B1B0A4-31D7-4938-B5D1-FAEDD7911D9D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90269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BFC92E-C368-4809-85DF-F7AE4617D481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87409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14F456-D86A-4724-B1EE-3FED3217B612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32313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28F160-C2FE-4977-9EE2-D548324C62D3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9718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CA2414-99C5-4CD6-875E-107D7DEA89D6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00204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966DCF-9EC4-4D39-A697-6AA50842A0E4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18018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1066800"/>
            <a:ext cx="1714500" cy="5029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0200" y="1066800"/>
            <a:ext cx="4991100" cy="5029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9F4623-9C3B-46A7-B4EF-3EC3E1BD631C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85950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1066800"/>
            <a:ext cx="8153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2438400"/>
            <a:ext cx="82296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17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n-US" altLang="en-US" dirty="0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Candara" pitchFamily="34" charset="0"/>
              </a:defRPr>
            </a:lvl1pPr>
          </a:lstStyle>
          <a:p>
            <a:fld id="{0D9CD998-1499-46E5-8894-3F3C54A4135D}" type="slidenum">
              <a:rPr lang="en-US" altLang="en-US"/>
              <a:pPr/>
              <a:t>‹#›</a:t>
            </a:fld>
            <a:endParaRPr lang="en-US" altLang="en-US" dirty="0"/>
          </a:p>
        </p:txBody>
      </p:sp>
      <p:sp>
        <p:nvSpPr>
          <p:cNvPr id="1031" name="Rectangle 8"/>
          <p:cNvSpPr>
            <a:spLocks noChangeArrowheads="1"/>
          </p:cNvSpPr>
          <p:nvPr/>
        </p:nvSpPr>
        <p:spPr bwMode="auto">
          <a:xfrm>
            <a:off x="1676400" y="0"/>
            <a:ext cx="7467600" cy="685800"/>
          </a:xfrm>
          <a:prstGeom prst="rect">
            <a:avLst/>
          </a:prstGeom>
          <a:gradFill rotWithShape="0">
            <a:gsLst>
              <a:gs pos="0">
                <a:srgbClr val="3399FF"/>
              </a:gs>
              <a:gs pos="100000">
                <a:srgbClr val="1F5C99"/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endParaRPr lang="en-US" altLang="en-US" dirty="0"/>
          </a:p>
        </p:txBody>
      </p:sp>
      <p:sp>
        <p:nvSpPr>
          <p:cNvPr id="1032" name="Text Box 10"/>
          <p:cNvSpPr txBox="1">
            <a:spLocks noChangeArrowheads="1"/>
          </p:cNvSpPr>
          <p:nvPr/>
        </p:nvSpPr>
        <p:spPr bwMode="auto">
          <a:xfrm>
            <a:off x="1752600" y="381000"/>
            <a:ext cx="7315200" cy="30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sz="3600">
                <a:solidFill>
                  <a:srgbClr val="3399FF"/>
                </a:solidFill>
                <a:latin typeface="Times" pitchFamily="1" charset="0"/>
              </a:defRPr>
            </a:lvl1pPr>
            <a:lvl2pPr marL="742950" indent="-285750">
              <a:defRPr sz="3600">
                <a:solidFill>
                  <a:srgbClr val="3399FF"/>
                </a:solidFill>
                <a:latin typeface="Times" pitchFamily="1" charset="0"/>
              </a:defRPr>
            </a:lvl2pPr>
            <a:lvl3pPr marL="1143000" indent="-228600">
              <a:defRPr sz="3600">
                <a:solidFill>
                  <a:srgbClr val="3399FF"/>
                </a:solidFill>
                <a:latin typeface="Times" pitchFamily="1" charset="0"/>
              </a:defRPr>
            </a:lvl3pPr>
            <a:lvl4pPr marL="1600200" indent="-228600">
              <a:defRPr sz="3600">
                <a:solidFill>
                  <a:srgbClr val="3399FF"/>
                </a:solidFill>
                <a:latin typeface="Times" pitchFamily="1" charset="0"/>
              </a:defRPr>
            </a:lvl4pPr>
            <a:lvl5pPr marL="2057400" indent="-228600">
              <a:defRPr sz="3600">
                <a:solidFill>
                  <a:srgbClr val="3399FF"/>
                </a:solidFill>
                <a:latin typeface="Times" pitchFamily="1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400" b="1" dirty="0">
                <a:solidFill>
                  <a:schemeClr val="bg1"/>
                </a:solidFill>
                <a:latin typeface="Times New Roman" pitchFamily="18" charset="0"/>
              </a:rPr>
              <a:t>C  A  L  I  F  O  R  N  I  A     E  N  E  R  G  Y     C  O  M  M  I  S  S  I  O  N</a:t>
            </a:r>
            <a:endParaRPr lang="en-US" altLang="en-US" sz="1600" dirty="0">
              <a:solidFill>
                <a:schemeClr val="tx1"/>
              </a:solidFill>
              <a:latin typeface="Helvetica" pitchFamily="1" charset="0"/>
            </a:endParaRPr>
          </a:p>
        </p:txBody>
      </p:sp>
      <p:sp>
        <p:nvSpPr>
          <p:cNvPr id="1033" name="Line 11"/>
          <p:cNvSpPr>
            <a:spLocks noChangeShapeType="1"/>
          </p:cNvSpPr>
          <p:nvPr/>
        </p:nvSpPr>
        <p:spPr bwMode="auto">
          <a:xfrm>
            <a:off x="1447800" y="838200"/>
            <a:ext cx="7467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34" name="Line 12"/>
          <p:cNvSpPr>
            <a:spLocks noChangeShapeType="1"/>
          </p:cNvSpPr>
          <p:nvPr/>
        </p:nvSpPr>
        <p:spPr bwMode="auto">
          <a:xfrm>
            <a:off x="8915400" y="838200"/>
            <a:ext cx="0" cy="586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1035" name="Picture 1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11430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andara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1"/>
          </a:solidFill>
          <a:latin typeface="Candara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99FF"/>
          </a:solidFill>
          <a:latin typeface="Times" pitchFamily="1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Candara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Candar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Candar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Candar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Candara" pitchFamily="34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295400"/>
            <a:ext cx="9144000" cy="990600"/>
          </a:xfrm>
        </p:spPr>
        <p:txBody>
          <a:bodyPr/>
          <a:lstStyle/>
          <a:p>
            <a:pPr>
              <a:spcAft>
                <a:spcPts val="0"/>
              </a:spcAft>
            </a:pPr>
            <a:r>
              <a:rPr lang="en-US" sz="2800" dirty="0" smtClean="0"/>
              <a:t>Commissioner Workshop on Solar Equipment List</a:t>
            </a:r>
            <a:br>
              <a:rPr lang="en-US" sz="2800" dirty="0" smtClean="0"/>
            </a:br>
            <a:r>
              <a:rPr lang="en-US" sz="2800" dirty="0" smtClean="0"/>
              <a:t>Energy Storage Systems</a:t>
            </a:r>
            <a:endParaRPr lang="en-US" altLang="en-US" sz="2800" dirty="0" smtClean="0">
              <a:cs typeface="Arial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47620" y="5506720"/>
            <a:ext cx="4038600" cy="1066800"/>
          </a:xfrm>
        </p:spPr>
        <p:txBody>
          <a:bodyPr/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altLang="en-US" sz="1800" b="1" dirty="0" smtClean="0">
                <a:cs typeface="Arial" charset="0"/>
              </a:rPr>
              <a:t>Joseph Omoletski</a:t>
            </a: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altLang="en-US" sz="1600" b="1" dirty="0" smtClean="0">
                <a:cs typeface="Arial" charset="0"/>
              </a:rPr>
              <a:t>Renewable Energy Division</a:t>
            </a:r>
          </a:p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altLang="en-US" sz="1600" b="1" dirty="0" smtClean="0">
                <a:cs typeface="Arial" charset="0"/>
              </a:rPr>
              <a:t>August 16, 2018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295" y="2531110"/>
            <a:ext cx="390525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71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955"/>
    </mc:Choice>
    <mc:Fallback xmlns="">
      <p:transition spd="slow" advTm="52955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990600"/>
            <a:ext cx="2133600" cy="1143000"/>
          </a:xfrm>
        </p:spPr>
        <p:txBody>
          <a:bodyPr/>
          <a:lstStyle/>
          <a:p>
            <a:r>
              <a:rPr lang="en-US" sz="3200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09800"/>
            <a:ext cx="8229600" cy="36576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Motivation for a Storage List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Relevant References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Scheduled </a:t>
            </a:r>
            <a:r>
              <a:rPr lang="en-US" dirty="0" smtClean="0"/>
              <a:t>Panelists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Discussion Questions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0A33-802B-4AB5-B889-9B3778742DCC}" type="slidenum">
              <a:rPr lang="en-US" altLang="en-US" smtClean="0"/>
              <a:pPr/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587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153400" cy="1143000"/>
          </a:xfrm>
        </p:spPr>
        <p:txBody>
          <a:bodyPr/>
          <a:lstStyle/>
          <a:p>
            <a:r>
              <a:rPr lang="en-US" sz="3200" dirty="0" smtClean="0"/>
              <a:t>Motivation for a Storage List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2672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Accelerating growth of intermittent renewables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endParaRPr lang="en-US" sz="2400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Increasing rate of storage installations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endParaRPr lang="en-US" sz="2400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Added value of energy storage (rate changes) and prices beginning to fall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endParaRPr lang="en-US" sz="2400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Addition of product offerings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0A33-802B-4AB5-B889-9B3778742DCC}" type="slidenum">
              <a:rPr lang="en-US" altLang="en-US" smtClean="0"/>
              <a:pPr/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1502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65" y="868680"/>
            <a:ext cx="8153400" cy="1143000"/>
          </a:xfrm>
        </p:spPr>
        <p:txBody>
          <a:bodyPr/>
          <a:lstStyle/>
          <a:p>
            <a:r>
              <a:rPr lang="en-US" sz="3200" dirty="0" smtClean="0"/>
              <a:t>Relevant References - Safety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898" y="2301240"/>
            <a:ext cx="8631702" cy="365760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2400" dirty="0" smtClean="0"/>
              <a:t>Not all-encompassing, and there are additional standards in development</a:t>
            </a:r>
          </a:p>
          <a:p>
            <a:pPr>
              <a:spcBef>
                <a:spcPts val="0"/>
              </a:spcBef>
            </a:pPr>
            <a:endParaRPr lang="en-US" sz="2400" dirty="0" smtClean="0"/>
          </a:p>
          <a:p>
            <a:pPr>
              <a:spcBef>
                <a:spcPts val="0"/>
              </a:spcBef>
            </a:pPr>
            <a:r>
              <a:rPr lang="en-US" sz="2400" dirty="0" smtClean="0"/>
              <a:t>ANSI/UL 9540: Energy Storage Systems</a:t>
            </a:r>
          </a:p>
          <a:p>
            <a:pPr>
              <a:spcBef>
                <a:spcPts val="0"/>
              </a:spcBef>
            </a:pPr>
            <a:endParaRPr lang="en-US" sz="2400" dirty="0" smtClean="0"/>
          </a:p>
          <a:p>
            <a:pPr>
              <a:spcBef>
                <a:spcPts val="0"/>
              </a:spcBef>
            </a:pPr>
            <a:r>
              <a:rPr lang="en-US" sz="2400" dirty="0" smtClean="0"/>
              <a:t>ANSI/UL 1973: Batteries for Use in Stationary Applications</a:t>
            </a:r>
          </a:p>
          <a:p>
            <a:pPr>
              <a:spcBef>
                <a:spcPts val="0"/>
              </a:spcBef>
            </a:pPr>
            <a:endParaRPr lang="en-US" sz="2400" dirty="0" smtClean="0"/>
          </a:p>
          <a:p>
            <a:pPr>
              <a:spcBef>
                <a:spcPts val="0"/>
              </a:spcBef>
            </a:pPr>
            <a:r>
              <a:rPr lang="en-US" sz="2400" dirty="0" smtClean="0"/>
              <a:t>UL 9540A: Thermal Runaway in Battery Energy Storage Systems</a:t>
            </a:r>
          </a:p>
          <a:p>
            <a:pPr>
              <a:spcBef>
                <a:spcPts val="0"/>
              </a:spcBef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0A33-802B-4AB5-B889-9B3778742DCC}" type="slidenum">
              <a:rPr lang="en-US" altLang="en-US" smtClean="0"/>
              <a:pPr/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096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65" y="868680"/>
            <a:ext cx="8153400" cy="1143000"/>
          </a:xfrm>
        </p:spPr>
        <p:txBody>
          <a:bodyPr/>
          <a:lstStyle/>
          <a:p>
            <a:r>
              <a:rPr lang="en-US" sz="3200" dirty="0" smtClean="0"/>
              <a:t>Relevant References - Performance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11680"/>
            <a:ext cx="4827100" cy="365760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2000" dirty="0" smtClean="0"/>
              <a:t>Challenges with non-standardized methods, or technologies that are not accurately covered by available standards and protocols. Some available:</a:t>
            </a:r>
          </a:p>
          <a:p>
            <a:pPr>
              <a:spcBef>
                <a:spcPts val="0"/>
              </a:spcBef>
            </a:pPr>
            <a:endParaRPr lang="en-US" sz="2000" i="1" dirty="0" smtClean="0"/>
          </a:p>
          <a:p>
            <a:pPr>
              <a:spcBef>
                <a:spcPts val="0"/>
              </a:spcBef>
            </a:pPr>
            <a:r>
              <a:rPr lang="en-US" sz="2000" i="1" dirty="0" smtClean="0"/>
              <a:t>Protocol for Uniformly Measuring and Expressing Performance of Energy Storage Systems (</a:t>
            </a:r>
            <a:r>
              <a:rPr lang="en-US" sz="2000" dirty="0" smtClean="0"/>
              <a:t>Pacific Northwest </a:t>
            </a:r>
            <a:r>
              <a:rPr lang="en-US" sz="2000" dirty="0"/>
              <a:t>and Sandia National </a:t>
            </a:r>
            <a:r>
              <a:rPr lang="en-US" sz="2000" dirty="0" smtClean="0"/>
              <a:t>Labs)</a:t>
            </a:r>
            <a:endParaRPr lang="en-US" sz="2000" i="1" dirty="0" smtClean="0"/>
          </a:p>
          <a:p>
            <a:pPr>
              <a:spcBef>
                <a:spcPts val="0"/>
              </a:spcBef>
            </a:pPr>
            <a:endParaRPr lang="en-US" sz="2000" dirty="0" smtClean="0"/>
          </a:p>
          <a:p>
            <a:pPr>
              <a:spcBef>
                <a:spcPts val="0"/>
              </a:spcBef>
            </a:pPr>
            <a:r>
              <a:rPr lang="en-US" sz="2000" dirty="0" smtClean="0"/>
              <a:t>IEC 62933: Electrical Energy Systems (parts in development)</a:t>
            </a:r>
          </a:p>
          <a:p>
            <a:pPr>
              <a:spcBef>
                <a:spcPts val="0"/>
              </a:spcBef>
            </a:pPr>
            <a:endParaRPr lang="en-US" sz="2400" dirty="0"/>
          </a:p>
          <a:p>
            <a:pPr>
              <a:spcBef>
                <a:spcPts val="0"/>
              </a:spcBef>
            </a:pPr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0A33-802B-4AB5-B889-9B3778742DCC}" type="slidenum">
              <a:rPr lang="en-US" altLang="en-US" smtClean="0"/>
              <a:pPr/>
              <a:t>5</a:t>
            </a:fld>
            <a:endParaRPr lang="en-US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300" y="2007413"/>
            <a:ext cx="3173900" cy="4236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03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 bwMode="auto">
          <a:xfrm>
            <a:off x="533400" y="990600"/>
            <a:ext cx="8153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1"/>
                </a:solidFill>
                <a:latin typeface="Candar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3399FF"/>
                </a:solidFill>
                <a:latin typeface="Times" pitchFamily="1" charset="0"/>
              </a:defRPr>
            </a:lvl9pPr>
          </a:lstStyle>
          <a:p>
            <a:r>
              <a:rPr lang="en-US" sz="3200" dirty="0"/>
              <a:t>Scheduled Panelists</a:t>
            </a:r>
            <a:endParaRPr lang="en-US" sz="3200" kern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/>
          <a:p>
            <a:r>
              <a:rPr lang="en-US" altLang="en-US" dirty="0" smtClean="0"/>
              <a:t>5</a:t>
            </a:r>
            <a:endParaRPr lang="en-US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181100" y="1727309"/>
            <a:ext cx="6858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Robert Chan, </a:t>
            </a:r>
            <a:r>
              <a:rPr lang="en-US" sz="2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PG&amp;E</a:t>
            </a:r>
          </a:p>
          <a:p>
            <a:pPr algn="l"/>
            <a:endParaRPr lang="en-US" sz="20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Candara" panose="020E0502030303020204" pitchFamily="34" charset="0"/>
              </a:rPr>
              <a:t>James </a:t>
            </a:r>
            <a:r>
              <a:rPr lang="en-US" sz="2000" dirty="0" err="1">
                <a:solidFill>
                  <a:schemeClr val="tx1"/>
                </a:solidFill>
                <a:latin typeface="Candara" panose="020E0502030303020204" pitchFamily="34" charset="0"/>
              </a:rPr>
              <a:t>Frasher</a:t>
            </a:r>
            <a:r>
              <a:rPr lang="en-US" sz="2000" dirty="0">
                <a:solidFill>
                  <a:schemeClr val="tx1"/>
                </a:solidFill>
                <a:latin typeface="Candara" panose="020E0502030303020204" pitchFamily="34" charset="0"/>
              </a:rPr>
              <a:t>, </a:t>
            </a:r>
            <a:r>
              <a:rPr lang="en-US" sz="2000" b="1" dirty="0">
                <a:solidFill>
                  <a:schemeClr val="tx1"/>
                </a:solidFill>
                <a:latin typeface="Candara" panose="020E0502030303020204" pitchFamily="34" charset="0"/>
              </a:rPr>
              <a:t>SMUD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Brad </a:t>
            </a:r>
            <a:r>
              <a:rPr lang="en-US" sz="20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Heavner</a:t>
            </a:r>
            <a:r>
              <a:rPr lang="en-US" sz="2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, </a:t>
            </a:r>
            <a:r>
              <a:rPr lang="en-US" sz="2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California Solar and Storage Association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Jin</a:t>
            </a:r>
            <a:r>
              <a:rPr lang="en-US" sz="2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 Noh, </a:t>
            </a:r>
            <a:r>
              <a:rPr lang="en-US" sz="2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California Energy Storage Alliance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David Rosewater, </a:t>
            </a:r>
            <a:r>
              <a:rPr lang="en-US" sz="2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Sandia National Laboratories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Sarah </a:t>
            </a:r>
            <a:r>
              <a:rPr lang="en-US" sz="20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Walinga</a:t>
            </a:r>
            <a:r>
              <a:rPr lang="en-US" sz="2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, </a:t>
            </a:r>
            <a:r>
              <a:rPr lang="en-US" sz="2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Tesla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Byron </a:t>
            </a:r>
            <a:r>
              <a:rPr lang="en-US" sz="2000" dirty="0" err="1" smtClean="0">
                <a:solidFill>
                  <a:schemeClr val="tx1"/>
                </a:solidFill>
                <a:latin typeface="Candara" panose="020E0502030303020204" pitchFamily="34" charset="0"/>
              </a:rPr>
              <a:t>Washom</a:t>
            </a:r>
            <a:r>
              <a:rPr lang="en-US" sz="2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, </a:t>
            </a:r>
            <a:r>
              <a:rPr lang="en-US" sz="2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UC San Diego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schemeClr val="tx1"/>
              </a:solidFill>
              <a:latin typeface="Candara" panose="020E0502030303020204" pitchFamily="34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tx1"/>
                </a:solidFill>
                <a:latin typeface="Candara" panose="020E0502030303020204" pitchFamily="34" charset="0"/>
              </a:rPr>
              <a:t>Timothy Zgonena, </a:t>
            </a:r>
            <a:r>
              <a:rPr lang="en-US" sz="2000" b="1" dirty="0" smtClean="0">
                <a:solidFill>
                  <a:schemeClr val="tx1"/>
                </a:solidFill>
                <a:latin typeface="Candara" panose="020E0502030303020204" pitchFamily="34" charset="0"/>
              </a:rPr>
              <a:t>UL</a:t>
            </a:r>
            <a:endParaRPr lang="en-US" sz="2400" b="1" dirty="0">
              <a:solidFill>
                <a:schemeClr val="tx1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75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014680"/>
            <a:ext cx="8153400" cy="1143000"/>
          </a:xfrm>
        </p:spPr>
        <p:txBody>
          <a:bodyPr/>
          <a:lstStyle/>
          <a:p>
            <a:r>
              <a:rPr lang="en-US" sz="3200" dirty="0" smtClean="0"/>
              <a:t>Discussion Questions</a:t>
            </a: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69390"/>
            <a:ext cx="8382000" cy="4495800"/>
          </a:xfrm>
        </p:spPr>
        <p:txBody>
          <a:bodyPr/>
          <a:lstStyle/>
          <a:p>
            <a:r>
              <a:rPr lang="en-US" sz="1700" dirty="0" smtClean="0"/>
              <a:t>Is there a benefit to adding battery storage to the Solar Equipment Lists?</a:t>
            </a:r>
            <a:endParaRPr lang="en-US" sz="1700" dirty="0"/>
          </a:p>
          <a:p>
            <a:endParaRPr lang="en-US" sz="1700" dirty="0"/>
          </a:p>
          <a:p>
            <a:r>
              <a:rPr lang="en-US" sz="1700" dirty="0" smtClean="0"/>
              <a:t>If the Energy Commission lists storage equipment, what should be included – storage systems, batteries, storage inverters, other?</a:t>
            </a:r>
          </a:p>
          <a:p>
            <a:pPr lvl="1"/>
            <a:endParaRPr lang="en-US" sz="1700" dirty="0" smtClean="0"/>
          </a:p>
          <a:p>
            <a:r>
              <a:rPr lang="en-US" sz="1700" dirty="0" smtClean="0"/>
              <a:t>Energy </a:t>
            </a:r>
            <a:r>
              <a:rPr lang="en-US" sz="1700" dirty="0"/>
              <a:t>Commission staff </a:t>
            </a:r>
            <a:r>
              <a:rPr lang="en-US" sz="1700" dirty="0" smtClean="0"/>
              <a:t>is exploring </a:t>
            </a:r>
            <a:r>
              <a:rPr lang="en-US" sz="1700" dirty="0"/>
              <a:t>specific battery technologies for inclusion in </a:t>
            </a:r>
            <a:r>
              <a:rPr lang="en-US" sz="1700" dirty="0" smtClean="0"/>
              <a:t>the Storage </a:t>
            </a:r>
            <a:r>
              <a:rPr lang="en-US" sz="1700" dirty="0"/>
              <a:t>Equipment List, such as lead-acid, lithium ion, nickel metal hydride and nickel </a:t>
            </a:r>
            <a:r>
              <a:rPr lang="en-US" sz="1700" dirty="0" smtClean="0"/>
              <a:t>cadmium. What information and issues should we consider in making these decisions?</a:t>
            </a:r>
          </a:p>
          <a:p>
            <a:endParaRPr lang="en-US" sz="1700" dirty="0"/>
          </a:p>
          <a:p>
            <a:r>
              <a:rPr lang="en-US" sz="1700" dirty="0" smtClean="0"/>
              <a:t>Energy Commission staff is considering primarily supporting distributed generation scale applications. Is there a need to incorporate larger scale applications and their related storage technologies (like flow batteries)?</a:t>
            </a:r>
          </a:p>
          <a:p>
            <a:endParaRPr lang="en-US" sz="1700" dirty="0"/>
          </a:p>
          <a:p>
            <a:r>
              <a:rPr lang="en-US" sz="1700" dirty="0" smtClean="0"/>
              <a:t>What specific performance data should the Energy Commission include in the listing of battery storage on the Storage Equipment List? (e.g. round trip efficiency, charge/discharge rate, cycle life, etc.)</a:t>
            </a:r>
            <a:endParaRPr lang="en-US" sz="17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30A33-802B-4AB5-B889-9B3778742DCC}" type="slidenum">
              <a:rPr lang="en-US" altLang="en-US" smtClean="0"/>
              <a:pPr/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6790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ecback">
  <a:themeElements>
    <a:clrScheme name="Custom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E5"/>
      </a:hlink>
      <a:folHlink>
        <a:srgbClr val="B2B2B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3399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rgbClr val="3399FF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3399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3600" b="0" i="0" u="none" strike="noStrike" cap="none" normalizeH="0" baseline="0" smtClean="0">
            <a:ln>
              <a:noFill/>
            </a:ln>
            <a:solidFill>
              <a:srgbClr val="3399FF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cecbac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ecback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ecback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Designs\cecback.pot</Template>
  <TotalTime>24375</TotalTime>
  <Words>580</Words>
  <Application>Microsoft Office PowerPoint</Application>
  <PresentationFormat>On-screen Show (4:3)</PresentationFormat>
  <Paragraphs>87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Candara</vt:lpstr>
      <vt:lpstr>Helvetica</vt:lpstr>
      <vt:lpstr>Times</vt:lpstr>
      <vt:lpstr>Times New Roman</vt:lpstr>
      <vt:lpstr>cecback</vt:lpstr>
      <vt:lpstr>Commissioner Workshop on Solar Equipment List Energy Storage Systems</vt:lpstr>
      <vt:lpstr>Agenda</vt:lpstr>
      <vt:lpstr>Motivation for a Storage List</vt:lpstr>
      <vt:lpstr>Relevant References - Safety</vt:lpstr>
      <vt:lpstr>Relevant References - Performance</vt:lpstr>
      <vt:lpstr>PowerPoint Presentation</vt:lpstr>
      <vt:lpstr>Discussion Questions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2004 Building Standards Draft Schedule</dc:title>
  <dc:creator>ACEEE Reviewer</dc:creator>
  <cp:lastModifiedBy>Omoletski, Joseph@Energy</cp:lastModifiedBy>
  <cp:revision>1225</cp:revision>
  <cp:lastPrinted>2017-06-13T15:54:29Z</cp:lastPrinted>
  <dcterms:created xsi:type="dcterms:W3CDTF">2000-04-10T16:50:27Z</dcterms:created>
  <dcterms:modified xsi:type="dcterms:W3CDTF">2018-08-15T19:31:39Z</dcterms:modified>
</cp:coreProperties>
</file>