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648" r:id="rId1"/>
  </p:sldMasterIdLst>
  <p:notesMasterIdLst>
    <p:notesMasterId r:id="rId7"/>
  </p:notesMasterIdLst>
  <p:handoutMasterIdLst>
    <p:handoutMasterId r:id="rId8"/>
  </p:handoutMasterIdLst>
  <p:sldIdLst>
    <p:sldId id="256" r:id="rId2"/>
    <p:sldId id="265" r:id="rId3"/>
    <p:sldId id="266" r:id="rId4"/>
    <p:sldId id="268" r:id="rId5"/>
    <p:sldId id="267" r:id="rId6"/>
  </p:sldIdLst>
  <p:sldSz cx="9144000" cy="6858000" type="screen4x3"/>
  <p:notesSz cx="9296400" cy="70104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92">
          <p15:clr>
            <a:srgbClr val="A4A3A4"/>
          </p15:clr>
        </p15:guide>
        <p15:guide id="2" orient="horz" pos="474">
          <p15:clr>
            <a:srgbClr val="A4A3A4"/>
          </p15:clr>
        </p15:guide>
        <p15:guide id="3" orient="horz" pos="4319">
          <p15:clr>
            <a:srgbClr val="A4A3A4"/>
          </p15:clr>
        </p15:guide>
        <p15:guide id="4" orient="horz" pos="3888">
          <p15:clr>
            <a:srgbClr val="A4A3A4"/>
          </p15:clr>
        </p15:guide>
        <p15:guide id="5" orient="horz" pos="981">
          <p15:clr>
            <a:srgbClr val="A4A3A4"/>
          </p15:clr>
        </p15:guide>
        <p15:guide id="6" orient="horz" pos="1133">
          <p15:clr>
            <a:srgbClr val="A4A3A4"/>
          </p15:clr>
        </p15:guide>
        <p15:guide id="7" orient="horz" pos="735">
          <p15:clr>
            <a:srgbClr val="A4A3A4"/>
          </p15:clr>
        </p15:guide>
        <p15:guide id="8" pos="2880">
          <p15:clr>
            <a:srgbClr val="A4A3A4"/>
          </p15:clr>
        </p15:guide>
        <p15:guide id="9">
          <p15:clr>
            <a:srgbClr val="A4A3A4"/>
          </p15:clr>
        </p15:guide>
        <p15:guide id="10" pos="2882">
          <p15:clr>
            <a:srgbClr val="A4A3A4"/>
          </p15:clr>
        </p15:guide>
        <p15:guide id="11" pos="2879">
          <p15:clr>
            <a:srgbClr val="A4A3A4"/>
          </p15:clr>
        </p15:guide>
        <p15:guide id="12" pos="430">
          <p15:clr>
            <a:srgbClr val="A4A3A4"/>
          </p15:clr>
        </p15:guide>
        <p15:guide id="13" pos="5399">
          <p15:clr>
            <a:srgbClr val="A4A3A4"/>
          </p15:clr>
        </p15:guide>
        <p15:guide id="14" pos="1590">
          <p15:clr>
            <a:srgbClr val="A4A3A4"/>
          </p15:clr>
        </p15:guide>
      </p15:sldGuideLst>
    </p:ext>
    <p:ext uri="{2D200454-40CA-4A62-9FC3-DE9A4176ACB9}">
      <p15:notesGuideLst xmlns:p15="http://schemas.microsoft.com/office/powerpoint/2012/main">
        <p15:guide id="1" orient="horz" pos="2208" userDrawn="1">
          <p15:clr>
            <a:srgbClr val="A4A3A4"/>
          </p15:clr>
        </p15:guide>
        <p15:guide id="2" pos="292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295"/>
    <a:srgbClr val="0040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85758" autoAdjust="0"/>
  </p:normalViewPr>
  <p:slideViewPr>
    <p:cSldViewPr snapToGrid="0">
      <p:cViewPr varScale="1">
        <p:scale>
          <a:sx n="99" d="100"/>
          <a:sy n="99" d="100"/>
        </p:scale>
        <p:origin x="1944" y="72"/>
      </p:cViewPr>
      <p:guideLst>
        <p:guide orient="horz" pos="292"/>
        <p:guide orient="horz" pos="474"/>
        <p:guide orient="horz" pos="4319"/>
        <p:guide orient="horz" pos="3888"/>
        <p:guide orient="horz" pos="981"/>
        <p:guide orient="horz" pos="1133"/>
        <p:guide orient="horz" pos="735"/>
        <p:guide pos="2880"/>
        <p:guide/>
        <p:guide pos="2882"/>
        <p:guide pos="2879"/>
        <p:guide pos="430"/>
        <p:guide pos="5399"/>
        <p:guide pos="159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208"/>
        <p:guide pos="292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8440" cy="351846"/>
          </a:xfrm>
          <a:prstGeom prst="rect">
            <a:avLst/>
          </a:prstGeom>
        </p:spPr>
        <p:txBody>
          <a:bodyPr vert="horz" lIns="92636" tIns="46318" rIns="92636" bIns="46318" rtlCol="0"/>
          <a:lstStyle>
            <a:lvl1pPr algn="l">
              <a:defRPr sz="1200"/>
            </a:lvl1pPr>
          </a:lstStyle>
          <a:p>
            <a:endParaRPr lang="en-US"/>
          </a:p>
        </p:txBody>
      </p:sp>
      <p:sp>
        <p:nvSpPr>
          <p:cNvPr id="3" name="Date Placeholder 2"/>
          <p:cNvSpPr>
            <a:spLocks noGrp="1"/>
          </p:cNvSpPr>
          <p:nvPr>
            <p:ph type="dt" sz="quarter" idx="1"/>
          </p:nvPr>
        </p:nvSpPr>
        <p:spPr>
          <a:xfrm>
            <a:off x="5265810" y="0"/>
            <a:ext cx="4028440" cy="351846"/>
          </a:xfrm>
          <a:prstGeom prst="rect">
            <a:avLst/>
          </a:prstGeom>
        </p:spPr>
        <p:txBody>
          <a:bodyPr vert="horz" lIns="92636" tIns="46318" rIns="92636" bIns="46318" rtlCol="0"/>
          <a:lstStyle>
            <a:lvl1pPr algn="r">
              <a:defRPr sz="1200"/>
            </a:lvl1pPr>
          </a:lstStyle>
          <a:p>
            <a:fld id="{768BF957-061A-4E5C-B3CD-8F7E723D1B8C}" type="datetimeFigureOut">
              <a:rPr lang="en-US" smtClean="0"/>
              <a:t>7/31/2019</a:t>
            </a:fld>
            <a:endParaRPr lang="en-US"/>
          </a:p>
        </p:txBody>
      </p:sp>
      <p:sp>
        <p:nvSpPr>
          <p:cNvPr id="4" name="Footer Placeholder 3"/>
          <p:cNvSpPr>
            <a:spLocks noGrp="1"/>
          </p:cNvSpPr>
          <p:nvPr>
            <p:ph type="ftr" sz="quarter" idx="2"/>
          </p:nvPr>
        </p:nvSpPr>
        <p:spPr>
          <a:xfrm>
            <a:off x="0" y="6658555"/>
            <a:ext cx="4028440" cy="351846"/>
          </a:xfrm>
          <a:prstGeom prst="rect">
            <a:avLst/>
          </a:prstGeom>
        </p:spPr>
        <p:txBody>
          <a:bodyPr vert="horz" lIns="92636" tIns="46318" rIns="92636" bIns="46318" rtlCol="0" anchor="b"/>
          <a:lstStyle>
            <a:lvl1pPr algn="l">
              <a:defRPr sz="1200"/>
            </a:lvl1pPr>
          </a:lstStyle>
          <a:p>
            <a:endParaRPr lang="en-US"/>
          </a:p>
        </p:txBody>
      </p:sp>
      <p:sp>
        <p:nvSpPr>
          <p:cNvPr id="5" name="Slide Number Placeholder 4"/>
          <p:cNvSpPr>
            <a:spLocks noGrp="1"/>
          </p:cNvSpPr>
          <p:nvPr>
            <p:ph type="sldNum" sz="quarter" idx="3"/>
          </p:nvPr>
        </p:nvSpPr>
        <p:spPr>
          <a:xfrm>
            <a:off x="5265810" y="6658555"/>
            <a:ext cx="4028440" cy="351846"/>
          </a:xfrm>
          <a:prstGeom prst="rect">
            <a:avLst/>
          </a:prstGeom>
        </p:spPr>
        <p:txBody>
          <a:bodyPr vert="horz" lIns="92636" tIns="46318" rIns="92636" bIns="46318" rtlCol="0" anchor="b"/>
          <a:lstStyle>
            <a:lvl1pPr algn="r">
              <a:defRPr sz="1200"/>
            </a:lvl1pPr>
          </a:lstStyle>
          <a:p>
            <a:fld id="{4D023E61-02C4-4575-B817-3DF4FCA3D9B1}" type="slidenum">
              <a:rPr lang="en-US" smtClean="0"/>
              <a:t>‹#›</a:t>
            </a:fld>
            <a:endParaRPr lang="en-US"/>
          </a:p>
        </p:txBody>
      </p:sp>
    </p:spTree>
    <p:extLst>
      <p:ext uri="{BB962C8B-B14F-4D97-AF65-F5344CB8AC3E}">
        <p14:creationId xmlns:p14="http://schemas.microsoft.com/office/powerpoint/2010/main" val="37596855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8440" cy="351846"/>
          </a:xfrm>
          <a:prstGeom prst="rect">
            <a:avLst/>
          </a:prstGeom>
        </p:spPr>
        <p:txBody>
          <a:bodyPr vert="horz" lIns="92636" tIns="46318" rIns="92636" bIns="46318" rtlCol="0"/>
          <a:lstStyle>
            <a:lvl1pPr algn="l">
              <a:defRPr sz="1200"/>
            </a:lvl1pPr>
          </a:lstStyle>
          <a:p>
            <a:endParaRPr lang="en-US"/>
          </a:p>
        </p:txBody>
      </p:sp>
      <p:sp>
        <p:nvSpPr>
          <p:cNvPr id="3" name="Date Placeholder 2"/>
          <p:cNvSpPr>
            <a:spLocks noGrp="1"/>
          </p:cNvSpPr>
          <p:nvPr>
            <p:ph type="dt" idx="1"/>
          </p:nvPr>
        </p:nvSpPr>
        <p:spPr>
          <a:xfrm>
            <a:off x="5265810" y="0"/>
            <a:ext cx="4028440" cy="351846"/>
          </a:xfrm>
          <a:prstGeom prst="rect">
            <a:avLst/>
          </a:prstGeom>
        </p:spPr>
        <p:txBody>
          <a:bodyPr vert="horz" lIns="92636" tIns="46318" rIns="92636" bIns="46318" rtlCol="0"/>
          <a:lstStyle>
            <a:lvl1pPr algn="r">
              <a:defRPr sz="1200"/>
            </a:lvl1pPr>
          </a:lstStyle>
          <a:p>
            <a:fld id="{FAAAB4AF-CA59-45A0-981F-3649C3DE8C5E}" type="datetimeFigureOut">
              <a:rPr lang="en-US" smtClean="0"/>
              <a:t>7/31/2019</a:t>
            </a:fld>
            <a:endParaRPr lang="en-US"/>
          </a:p>
        </p:txBody>
      </p:sp>
      <p:sp>
        <p:nvSpPr>
          <p:cNvPr id="4" name="Slide Image Placeholder 3"/>
          <p:cNvSpPr>
            <a:spLocks noGrp="1" noRot="1" noChangeAspect="1"/>
          </p:cNvSpPr>
          <p:nvPr>
            <p:ph type="sldImg" idx="2"/>
          </p:nvPr>
        </p:nvSpPr>
        <p:spPr>
          <a:xfrm>
            <a:off x="3071813" y="876300"/>
            <a:ext cx="3152775" cy="2365375"/>
          </a:xfrm>
          <a:prstGeom prst="rect">
            <a:avLst/>
          </a:prstGeom>
          <a:noFill/>
          <a:ln w="12700">
            <a:solidFill>
              <a:prstClr val="black"/>
            </a:solidFill>
          </a:ln>
        </p:spPr>
        <p:txBody>
          <a:bodyPr vert="horz" lIns="92636" tIns="46318" rIns="92636" bIns="46318" rtlCol="0" anchor="ctr"/>
          <a:lstStyle/>
          <a:p>
            <a:endParaRPr lang="en-US"/>
          </a:p>
        </p:txBody>
      </p:sp>
      <p:sp>
        <p:nvSpPr>
          <p:cNvPr id="5" name="Notes Placeholder 4"/>
          <p:cNvSpPr>
            <a:spLocks noGrp="1"/>
          </p:cNvSpPr>
          <p:nvPr>
            <p:ph type="body" sz="quarter" idx="3"/>
          </p:nvPr>
        </p:nvSpPr>
        <p:spPr>
          <a:xfrm>
            <a:off x="929640" y="3373861"/>
            <a:ext cx="7437120" cy="2760541"/>
          </a:xfrm>
          <a:prstGeom prst="rect">
            <a:avLst/>
          </a:prstGeom>
        </p:spPr>
        <p:txBody>
          <a:bodyPr vert="horz" lIns="92636" tIns="46318" rIns="92636" bIns="46318"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658555"/>
            <a:ext cx="4028440" cy="351846"/>
          </a:xfrm>
          <a:prstGeom prst="rect">
            <a:avLst/>
          </a:prstGeom>
        </p:spPr>
        <p:txBody>
          <a:bodyPr vert="horz" lIns="92636" tIns="46318" rIns="92636" bIns="46318" rtlCol="0" anchor="b"/>
          <a:lstStyle>
            <a:lvl1pPr algn="l">
              <a:defRPr sz="1200"/>
            </a:lvl1pPr>
          </a:lstStyle>
          <a:p>
            <a:endParaRPr lang="en-US"/>
          </a:p>
        </p:txBody>
      </p:sp>
      <p:sp>
        <p:nvSpPr>
          <p:cNvPr id="7" name="Slide Number Placeholder 6"/>
          <p:cNvSpPr>
            <a:spLocks noGrp="1"/>
          </p:cNvSpPr>
          <p:nvPr>
            <p:ph type="sldNum" sz="quarter" idx="5"/>
          </p:nvPr>
        </p:nvSpPr>
        <p:spPr>
          <a:xfrm>
            <a:off x="5265810" y="6658555"/>
            <a:ext cx="4028440" cy="351846"/>
          </a:xfrm>
          <a:prstGeom prst="rect">
            <a:avLst/>
          </a:prstGeom>
        </p:spPr>
        <p:txBody>
          <a:bodyPr vert="horz" lIns="92636" tIns="46318" rIns="92636" bIns="46318" rtlCol="0" anchor="b"/>
          <a:lstStyle>
            <a:lvl1pPr algn="r">
              <a:defRPr sz="1200"/>
            </a:lvl1pPr>
          </a:lstStyle>
          <a:p>
            <a:fld id="{49624695-2D4A-4E32-846F-28DFEBD672A8}" type="slidenum">
              <a:rPr lang="en-US" smtClean="0"/>
              <a:t>‹#›</a:t>
            </a:fld>
            <a:endParaRPr lang="en-US"/>
          </a:p>
        </p:txBody>
      </p:sp>
    </p:spTree>
    <p:extLst>
      <p:ext uri="{BB962C8B-B14F-4D97-AF65-F5344CB8AC3E}">
        <p14:creationId xmlns:p14="http://schemas.microsoft.com/office/powerpoint/2010/main" val="35503382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Arial" pitchFamily="34" charset="0"/>
              </a:defRPr>
            </a:lvl1pPr>
            <a:lvl2pPr marL="752665" indent="-289487" eaLnBrk="0" hangingPunct="0">
              <a:spcBef>
                <a:spcPct val="30000"/>
              </a:spcBef>
              <a:defRPr sz="1200">
                <a:solidFill>
                  <a:schemeClr val="tx1"/>
                </a:solidFill>
                <a:latin typeface="Arial" pitchFamily="34" charset="0"/>
              </a:defRPr>
            </a:lvl2pPr>
            <a:lvl3pPr marL="1157946" indent="-231589" eaLnBrk="0" hangingPunct="0">
              <a:spcBef>
                <a:spcPct val="30000"/>
              </a:spcBef>
              <a:defRPr sz="1200">
                <a:solidFill>
                  <a:schemeClr val="tx1"/>
                </a:solidFill>
                <a:latin typeface="Arial" pitchFamily="34" charset="0"/>
              </a:defRPr>
            </a:lvl3pPr>
            <a:lvl4pPr marL="1621125" indent="-231589" eaLnBrk="0" hangingPunct="0">
              <a:spcBef>
                <a:spcPct val="30000"/>
              </a:spcBef>
              <a:defRPr sz="1200">
                <a:solidFill>
                  <a:schemeClr val="tx1"/>
                </a:solidFill>
                <a:latin typeface="Arial" pitchFamily="34" charset="0"/>
              </a:defRPr>
            </a:lvl4pPr>
            <a:lvl5pPr marL="2084304" indent="-231589" eaLnBrk="0" hangingPunct="0">
              <a:spcBef>
                <a:spcPct val="30000"/>
              </a:spcBef>
              <a:defRPr sz="1200">
                <a:solidFill>
                  <a:schemeClr val="tx1"/>
                </a:solidFill>
                <a:latin typeface="Arial" pitchFamily="34" charset="0"/>
              </a:defRPr>
            </a:lvl5pPr>
            <a:lvl6pPr marL="2547482" indent="-231589" eaLnBrk="0" fontAlgn="base" hangingPunct="0">
              <a:spcBef>
                <a:spcPct val="30000"/>
              </a:spcBef>
              <a:spcAft>
                <a:spcPct val="0"/>
              </a:spcAft>
              <a:defRPr sz="1200">
                <a:solidFill>
                  <a:schemeClr val="tx1"/>
                </a:solidFill>
                <a:latin typeface="Arial" pitchFamily="34" charset="0"/>
              </a:defRPr>
            </a:lvl6pPr>
            <a:lvl7pPr marL="3010660" indent="-231589" eaLnBrk="0" fontAlgn="base" hangingPunct="0">
              <a:spcBef>
                <a:spcPct val="30000"/>
              </a:spcBef>
              <a:spcAft>
                <a:spcPct val="0"/>
              </a:spcAft>
              <a:defRPr sz="1200">
                <a:solidFill>
                  <a:schemeClr val="tx1"/>
                </a:solidFill>
                <a:latin typeface="Arial" pitchFamily="34" charset="0"/>
              </a:defRPr>
            </a:lvl7pPr>
            <a:lvl8pPr marL="3473839" indent="-231589" eaLnBrk="0" fontAlgn="base" hangingPunct="0">
              <a:spcBef>
                <a:spcPct val="30000"/>
              </a:spcBef>
              <a:spcAft>
                <a:spcPct val="0"/>
              </a:spcAft>
              <a:defRPr sz="1200">
                <a:solidFill>
                  <a:schemeClr val="tx1"/>
                </a:solidFill>
                <a:latin typeface="Arial" pitchFamily="34" charset="0"/>
              </a:defRPr>
            </a:lvl8pPr>
            <a:lvl9pPr marL="3937018" indent="-231589"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6EE6C94A-D4AD-440F-9C4E-592351B3ED4E}" type="slidenum">
              <a:rPr lang="en-US" altLang="en-US" smtClean="0"/>
              <a:pPr eaLnBrk="1" hangingPunct="1">
                <a:spcBef>
                  <a:spcPct val="0"/>
                </a:spcBef>
              </a:pPr>
              <a:t>1</a:t>
            </a:fld>
            <a:endParaRPr lang="en-US" altLang="en-US" smtClean="0"/>
          </a:p>
        </p:txBody>
      </p:sp>
      <p:sp>
        <p:nvSpPr>
          <p:cNvPr id="59395" name="Rectangle 2"/>
          <p:cNvSpPr>
            <a:spLocks noGrp="1" noRot="1" noChangeAspect="1" noChangeArrowheads="1" noTextEdit="1"/>
          </p:cNvSpPr>
          <p:nvPr>
            <p:ph type="sldImg"/>
          </p:nvPr>
        </p:nvSpPr>
        <p:spPr>
          <a:ln cap="flat"/>
        </p:spPr>
      </p:sp>
      <p:sp>
        <p:nvSpPr>
          <p:cNvPr id="59396" name="Rectangle 3"/>
          <p:cNvSpPr>
            <a:spLocks noGrp="1" noChangeArrowheads="1"/>
          </p:cNvSpPr>
          <p:nvPr>
            <p:ph type="body" idx="1"/>
          </p:nvPr>
        </p:nvSpPr>
        <p:spPr>
          <a:noFill/>
        </p:spPr>
        <p:txBody>
          <a:bodyPr/>
          <a:lstStyle/>
          <a:p>
            <a:pPr eaLnBrk="1" hangingPunct="1"/>
            <a:endParaRPr lang="en-US" altLang="en-US" dirty="0" smtClean="0">
              <a:latin typeface="Arial" pitchFamily="34" charset="0"/>
            </a:endParaRPr>
          </a:p>
        </p:txBody>
      </p:sp>
    </p:spTree>
    <p:extLst>
      <p:ext uri="{BB962C8B-B14F-4D97-AF65-F5344CB8AC3E}">
        <p14:creationId xmlns:p14="http://schemas.microsoft.com/office/powerpoint/2010/main" val="36945299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176" indent="-171176">
              <a:buFont typeface="Arial" panose="020B0604020202020204" pitchFamily="34" charset="0"/>
              <a:buChar char="•"/>
            </a:pPr>
            <a:r>
              <a:rPr lang="en-US" dirty="0" smtClean="0"/>
              <a:t>We convened</a:t>
            </a:r>
            <a:r>
              <a:rPr lang="en-US" baseline="0" dirty="0" smtClean="0"/>
              <a:t> over 30 stakeholders including representatives from Energy Commission, Public Utilities Commission, Treasurer’s Office, Department of Housing and Community Development, utilities, seven property owner/developers, program implementers, and a range of other advocates and experts.</a:t>
            </a:r>
          </a:p>
          <a:p>
            <a:pPr marL="171176" indent="-171176">
              <a:buFont typeface="Arial" panose="020B0604020202020204" pitchFamily="34" charset="0"/>
              <a:buChar char="•"/>
            </a:pPr>
            <a:r>
              <a:rPr lang="en-US" dirty="0" smtClean="0"/>
              <a:t>Stakeholders first</a:t>
            </a:r>
            <a:r>
              <a:rPr lang="en-US" baseline="0" dirty="0" smtClean="0"/>
              <a:t> identified a set of barriers to EE access that tracked closely with those raised in the SB 350 barriers study, grouped into three core categories: lack of program coordination and complexity of access; lack of long-term funding and private capital in the marketplace; and lack of data access.</a:t>
            </a:r>
            <a:endParaRPr lang="en-US" dirty="0" smtClean="0"/>
          </a:p>
          <a:p>
            <a:pPr marL="171176" indent="-171176">
              <a:buFont typeface="Arial" panose="020B0604020202020204" pitchFamily="34" charset="0"/>
              <a:buChar char="•"/>
            </a:pPr>
            <a:r>
              <a:rPr lang="en-US" dirty="0" smtClean="0"/>
              <a:t>Stakeholders</a:t>
            </a:r>
            <a:r>
              <a:rPr lang="en-US" baseline="0" dirty="0" smtClean="0"/>
              <a:t> then identified a set of s</a:t>
            </a:r>
            <a:r>
              <a:rPr lang="en-US" dirty="0" smtClean="0"/>
              <a:t>olutions to these barriers,</a:t>
            </a:r>
            <a:r>
              <a:rPr lang="en-US" baseline="0" dirty="0" smtClean="0"/>
              <a:t> including</a:t>
            </a:r>
            <a:r>
              <a:rPr lang="en-US" dirty="0" smtClean="0"/>
              <a:t>: </a:t>
            </a:r>
          </a:p>
          <a:p>
            <a:pPr marL="628376" lvl="1" indent="-171176">
              <a:buFont typeface="Arial" panose="020B0604020202020204" pitchFamily="34" charset="0"/>
              <a:buChar char="•"/>
            </a:pPr>
            <a:r>
              <a:rPr lang="en-US" dirty="0" smtClean="0"/>
              <a:t>Forming a one-stop shop program administrator to manage</a:t>
            </a:r>
            <a:r>
              <a:rPr lang="en-US" baseline="0" dirty="0" smtClean="0"/>
              <a:t> all incentive programs and provide seamless access for customers</a:t>
            </a:r>
          </a:p>
          <a:p>
            <a:pPr marL="628376" lvl="1" indent="-171176">
              <a:buFont typeface="Arial" panose="020B0604020202020204" pitchFamily="34" charset="0"/>
              <a:buChar char="•"/>
            </a:pPr>
            <a:r>
              <a:rPr lang="en-US" baseline="0" dirty="0" smtClean="0"/>
              <a:t>Enabling financing innovations like pay-as-you-save and pre-fabricated mass-scale retrofits</a:t>
            </a:r>
            <a:endParaRPr lang="en-US" dirty="0" smtClean="0"/>
          </a:p>
          <a:p>
            <a:pPr marL="628376" lvl="1" indent="-171176">
              <a:buFont typeface="Arial" panose="020B0604020202020204" pitchFamily="34" charset="0"/>
              <a:buChar char="•"/>
            </a:pPr>
            <a:r>
              <a:rPr lang="en-US" dirty="0" smtClean="0"/>
              <a:t>Revising </a:t>
            </a:r>
            <a:r>
              <a:rPr lang="en-US" dirty="0"/>
              <a:t>Title 24 to </a:t>
            </a:r>
            <a:r>
              <a:rPr lang="en-US" dirty="0" smtClean="0"/>
              <a:t>facilitate electrification</a:t>
            </a:r>
            <a:r>
              <a:rPr lang="en-US" baseline="0" dirty="0" smtClean="0"/>
              <a:t> projects that increase overall loads but reduce GHG emissions</a:t>
            </a:r>
          </a:p>
          <a:p>
            <a:pPr marL="628376" lvl="1" indent="-171176">
              <a:buFont typeface="Arial" panose="020B0604020202020204" pitchFamily="34" charset="0"/>
              <a:buChar char="•"/>
            </a:pPr>
            <a:r>
              <a:rPr lang="en-US" dirty="0" smtClean="0"/>
              <a:t>Creating state-funded loss </a:t>
            </a:r>
            <a:r>
              <a:rPr lang="en-US" dirty="0"/>
              <a:t>reserves to reduce performance </a:t>
            </a:r>
            <a:r>
              <a:rPr lang="en-US" dirty="0" smtClean="0"/>
              <a:t>risk for smallest owners</a:t>
            </a:r>
          </a:p>
          <a:p>
            <a:pPr marL="628376" lvl="1" indent="-171176">
              <a:buFont typeface="Arial" panose="020B0604020202020204" pitchFamily="34" charset="0"/>
              <a:buChar char="•"/>
            </a:pPr>
            <a:r>
              <a:rPr lang="en-US" dirty="0" smtClean="0"/>
              <a:t>Creating a statewide database of property-level</a:t>
            </a:r>
            <a:r>
              <a:rPr lang="en-US" baseline="0" dirty="0" smtClean="0"/>
              <a:t> energy, financing, affordability, and rehabilitation data to identify highest-yield properties</a:t>
            </a:r>
            <a:endParaRPr lang="en-US" dirty="0"/>
          </a:p>
        </p:txBody>
      </p:sp>
      <p:sp>
        <p:nvSpPr>
          <p:cNvPr id="4" name="Slide Number Placeholder 3"/>
          <p:cNvSpPr>
            <a:spLocks noGrp="1"/>
          </p:cNvSpPr>
          <p:nvPr>
            <p:ph type="sldNum" sz="quarter" idx="10"/>
          </p:nvPr>
        </p:nvSpPr>
        <p:spPr/>
        <p:txBody>
          <a:bodyPr/>
          <a:lstStyle/>
          <a:p>
            <a:fld id="{49624695-2D4A-4E32-846F-28DFEBD672A8}" type="slidenum">
              <a:rPr lang="en-US" smtClean="0"/>
              <a:t>2</a:t>
            </a:fld>
            <a:endParaRPr lang="en-US"/>
          </a:p>
        </p:txBody>
      </p:sp>
    </p:spTree>
    <p:extLst>
      <p:ext uri="{BB962C8B-B14F-4D97-AF65-F5344CB8AC3E}">
        <p14:creationId xmlns:p14="http://schemas.microsoft.com/office/powerpoint/2010/main" val="3568693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176" indent="-171176">
              <a:buFont typeface="Arial" panose="020B0604020202020204" pitchFamily="34" charset="0"/>
              <a:buChar char="•"/>
            </a:pPr>
            <a:r>
              <a:rPr lang="en-US" baseline="0" dirty="0" smtClean="0"/>
              <a:t>This 58-unit property in San Diego consists entirely of deed-restricted supportive housing for very-low-income, disabled, and formerly homeless residents</a:t>
            </a:r>
          </a:p>
          <a:p>
            <a:pPr marL="171176" indent="-171176">
              <a:buFont typeface="Arial" panose="020B0604020202020204" pitchFamily="34" charset="0"/>
              <a:buChar char="•"/>
            </a:pPr>
            <a:r>
              <a:rPr lang="en-US" baseline="0" dirty="0" smtClean="0"/>
              <a:t>Together with SDGE and the LIWP program, Wakeland put together a hugely successful project resulting in savings over 1/3 of total building energy use.</a:t>
            </a:r>
          </a:p>
          <a:p>
            <a:pPr marL="171176" indent="-171176">
              <a:buFont typeface="Arial" panose="020B0604020202020204" pitchFamily="34" charset="0"/>
              <a:buChar char="•"/>
            </a:pPr>
            <a:r>
              <a:rPr lang="en-US" baseline="0" dirty="0" smtClean="0"/>
              <a:t>But the energy component was a very small part of the total project—just six percent of an $7 million refinancing and rehab. From one perspective, achieving these energy savings at such relatively low cost is an excellent outcome. But for a non-profit owner on slim margins, this means it is really hard to devote staff time and resources to that aspect of the project.</a:t>
            </a:r>
          </a:p>
          <a:p>
            <a:pPr marL="171176" indent="-171176">
              <a:buFont typeface="Arial" panose="020B0604020202020204" pitchFamily="34" charset="0"/>
              <a:buChar char="•"/>
            </a:pPr>
            <a:r>
              <a:rPr lang="en-US" baseline="0" dirty="0" smtClean="0"/>
              <a:t>Conversely, the TCAC process for low-income housing tax credits dictated the entire project. As the developer told me, Wakeland simply cannot risk losing its TCAC award by missing any deadlines. In this case, a TCAC award in June required construction to start in mid-December, but the LIWP process (started at the same time) required energy work to be complete by the following March. As a result, Wakeland had to perform rooftop solar and electric heat pump work months earlier than it would have under its construction timeline, had to front-load roof and in-unit work that increased contracting costs and tenant inconvenience. Longer tenant displacements can be particularly challenging for supportive housing residents.</a:t>
            </a:r>
          </a:p>
          <a:p>
            <a:pPr marL="171176" indent="-171176">
              <a:buFont typeface="Arial" panose="020B0604020202020204" pitchFamily="34" charset="0"/>
              <a:buChar char="•"/>
            </a:pPr>
            <a:r>
              <a:rPr lang="en-US" baseline="0" dirty="0" smtClean="0"/>
              <a:t>They got the project done, but it placed significant burdens on asset management staff, tenant relocation staff, and contractors to fit the pieces together. Absent the project manager’s personal prioritization, it probably would not have happened or would not have been as effective.. This is potentially putting a lot of projects at risk.</a:t>
            </a:r>
          </a:p>
          <a:p>
            <a:pPr marL="171176" indent="-171176">
              <a:buFont typeface="Arial" panose="020B0604020202020204" pitchFamily="34" charset="0"/>
              <a:buChar char="•"/>
            </a:pPr>
            <a:r>
              <a:rPr lang="en-US" baseline="0" dirty="0" smtClean="0"/>
              <a:t>Creating a one-stop shop would not directly solve this issue, but it would help the responsible agencies coordinate and align their timelines and create a forum to address these conflicts systematically.</a:t>
            </a:r>
          </a:p>
          <a:p>
            <a:pPr marL="171176" indent="-171176">
              <a:buFont typeface="Arial" panose="020B0604020202020204" pitchFamily="34" charset="0"/>
              <a:buChar char="•"/>
            </a:pPr>
            <a:r>
              <a:rPr lang="en-US" baseline="0" dirty="0" smtClean="0"/>
              <a:t>At the same time, it would facilitate a simpler single point of access for customers like Wakeland and reduce reliance on the extra efforts of individual developers and managers.</a:t>
            </a:r>
          </a:p>
          <a:p>
            <a:pPr marL="171176" indent="-171176">
              <a:buFont typeface="Arial" panose="020B0604020202020204" pitchFamily="34" charset="0"/>
              <a:buChar char="•"/>
            </a:pPr>
            <a:endParaRPr lang="en-US" baseline="0" dirty="0" smtClean="0"/>
          </a:p>
        </p:txBody>
      </p:sp>
      <p:sp>
        <p:nvSpPr>
          <p:cNvPr id="4" name="Slide Number Placeholder 3"/>
          <p:cNvSpPr>
            <a:spLocks noGrp="1"/>
          </p:cNvSpPr>
          <p:nvPr>
            <p:ph type="sldNum" sz="quarter" idx="10"/>
          </p:nvPr>
        </p:nvSpPr>
        <p:spPr/>
        <p:txBody>
          <a:bodyPr/>
          <a:lstStyle/>
          <a:p>
            <a:fld id="{49624695-2D4A-4E32-846F-28DFEBD672A8}" type="slidenum">
              <a:rPr lang="en-US" smtClean="0"/>
              <a:t>3</a:t>
            </a:fld>
            <a:endParaRPr lang="en-US"/>
          </a:p>
        </p:txBody>
      </p:sp>
    </p:spTree>
    <p:extLst>
      <p:ext uri="{BB962C8B-B14F-4D97-AF65-F5344CB8AC3E}">
        <p14:creationId xmlns:p14="http://schemas.microsoft.com/office/powerpoint/2010/main" val="2454996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176" indent="-171176">
              <a:buFont typeface="Arial" panose="020B0604020202020204" pitchFamily="34" charset="0"/>
              <a:buChar char="•"/>
            </a:pPr>
            <a:r>
              <a:rPr lang="en-US" sz="1400" dirty="0" smtClean="0"/>
              <a:t>This was a</a:t>
            </a:r>
            <a:r>
              <a:rPr lang="en-US" sz="1400" baseline="0" dirty="0" smtClean="0"/>
              <a:t> property in a somewhat unique scenario, owned by MG Properties but located on land owned by the City of San Diego under a long-term ground lease that requires MG to keep a minimum number of affordable units</a:t>
            </a:r>
            <a:endParaRPr lang="en-US" sz="1400" baseline="0" dirty="0"/>
          </a:p>
          <a:p>
            <a:pPr marL="171176" indent="-171176">
              <a:buFont typeface="Arial" panose="020B0604020202020204" pitchFamily="34" charset="0"/>
              <a:buChar char="•"/>
            </a:pPr>
            <a:r>
              <a:rPr lang="en-US" sz="1400" baseline="0" dirty="0" smtClean="0"/>
              <a:t>As a large developer of properties at all income ranges, MG had the resources to combine a Fannie Mae Green Rewards Loan with state incentives, fully taking advantage of the trigger point that the refinancing event offered</a:t>
            </a:r>
          </a:p>
          <a:p>
            <a:pPr marL="171176" indent="-171176">
              <a:buFont typeface="Arial" panose="020B0604020202020204" pitchFamily="34" charset="0"/>
              <a:buChar char="•"/>
            </a:pPr>
            <a:r>
              <a:rPr lang="en-US" sz="1400" baseline="0" dirty="0" smtClean="0"/>
              <a:t>But smaller developers may not have the resources, and other mixed-income properties likely do not operate under ground leases with affordability requirements that allow them to access federal green loans</a:t>
            </a:r>
          </a:p>
          <a:p>
            <a:pPr marL="171176" indent="-171176">
              <a:buFont typeface="Arial" panose="020B0604020202020204" pitchFamily="34" charset="0"/>
              <a:buChar char="•"/>
            </a:pPr>
            <a:r>
              <a:rPr lang="en-US" sz="1400" baseline="0" dirty="0" smtClean="0"/>
              <a:t>Consolidating existing incentives under a single program administrator could increase the ability of state and local governments to align their housing affordability and energy efficiency goals with developers’ financial bottom lines</a:t>
            </a:r>
          </a:p>
          <a:p>
            <a:pPr marL="171176" indent="-171176">
              <a:buFont typeface="Arial" panose="020B0604020202020204" pitchFamily="34" charset="0"/>
              <a:buChar char="•"/>
            </a:pPr>
            <a:r>
              <a:rPr lang="en-US" sz="1400" baseline="0" dirty="0" smtClean="0"/>
              <a:t>The developer described this arrangement as a de facto public-private partnership—a one-stop shop could help replicate these incentives</a:t>
            </a:r>
          </a:p>
        </p:txBody>
      </p:sp>
      <p:sp>
        <p:nvSpPr>
          <p:cNvPr id="4" name="Slide Number Placeholder 3"/>
          <p:cNvSpPr>
            <a:spLocks noGrp="1"/>
          </p:cNvSpPr>
          <p:nvPr>
            <p:ph type="sldNum" sz="quarter" idx="10"/>
          </p:nvPr>
        </p:nvSpPr>
        <p:spPr/>
        <p:txBody>
          <a:bodyPr/>
          <a:lstStyle/>
          <a:p>
            <a:fld id="{49624695-2D4A-4E32-846F-28DFEBD672A8}" type="slidenum">
              <a:rPr lang="en-US" smtClean="0"/>
              <a:t>4</a:t>
            </a:fld>
            <a:endParaRPr lang="en-US"/>
          </a:p>
        </p:txBody>
      </p:sp>
    </p:spTree>
    <p:extLst>
      <p:ext uri="{BB962C8B-B14F-4D97-AF65-F5344CB8AC3E}">
        <p14:creationId xmlns:p14="http://schemas.microsoft.com/office/powerpoint/2010/main" val="26108086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176" indent="-171176">
              <a:buFont typeface="Arial" panose="020B0604020202020204" pitchFamily="34" charset="0"/>
              <a:buChar char="•"/>
            </a:pPr>
            <a:r>
              <a:rPr lang="en-US" sz="1400" dirty="0" smtClean="0"/>
              <a:t>Three</a:t>
            </a:r>
            <a:r>
              <a:rPr lang="en-US" sz="1400" baseline="0" dirty="0" smtClean="0"/>
              <a:t> examples of one-stop-shops our stakeholders raised. </a:t>
            </a:r>
          </a:p>
          <a:p>
            <a:pPr marL="171176" indent="-171176">
              <a:buFont typeface="Arial" panose="020B0604020202020204" pitchFamily="34" charset="0"/>
              <a:buChar char="•"/>
            </a:pPr>
            <a:r>
              <a:rPr lang="en-US" sz="1400" baseline="0" dirty="0" smtClean="0"/>
              <a:t>Energy Trust of Oregon, which manages access to all low-income and non-low-income, residential and commercial incentives in the state. Independent nonprofit funded by three percent public purpose charge on utility bills. Estimated savings of $7 billion and 29 million tons of carbon dioxide since 2002, in a state about 1/10 the size of California.</a:t>
            </a:r>
          </a:p>
          <a:p>
            <a:pPr marL="171176" indent="-171176">
              <a:buFont typeface="Arial" panose="020B0604020202020204" pitchFamily="34" charset="0"/>
              <a:buChar char="•"/>
            </a:pPr>
            <a:r>
              <a:rPr lang="en-US" sz="1400" baseline="0" dirty="0" smtClean="0"/>
              <a:t>Massachusetts LEAN program is a single-point-of-contact entity exclusively for low-income properties based on a collaboration between the electric and gas utilities and state energy and housing regulators. </a:t>
            </a:r>
          </a:p>
          <a:p>
            <a:pPr marL="171176" indent="-171176">
              <a:buFont typeface="Arial" panose="020B0604020202020204" pitchFamily="34" charset="0"/>
              <a:buChar char="•"/>
            </a:pPr>
            <a:r>
              <a:rPr lang="en-US" sz="1400" baseline="0" dirty="0" smtClean="0"/>
              <a:t>New York’s Multifamily Performance Program is run directly by the state’s energy commission, exclusively for low-income buildings.</a:t>
            </a:r>
            <a:endParaRPr lang="en-US" sz="1400" dirty="0"/>
          </a:p>
        </p:txBody>
      </p:sp>
      <p:sp>
        <p:nvSpPr>
          <p:cNvPr id="4" name="Slide Number Placeholder 3"/>
          <p:cNvSpPr>
            <a:spLocks noGrp="1"/>
          </p:cNvSpPr>
          <p:nvPr>
            <p:ph type="sldNum" sz="quarter" idx="10"/>
          </p:nvPr>
        </p:nvSpPr>
        <p:spPr/>
        <p:txBody>
          <a:bodyPr/>
          <a:lstStyle/>
          <a:p>
            <a:fld id="{49624695-2D4A-4E32-846F-28DFEBD672A8}" type="slidenum">
              <a:rPr lang="en-US" smtClean="0"/>
              <a:t>5</a:t>
            </a:fld>
            <a:endParaRPr lang="en-US"/>
          </a:p>
        </p:txBody>
      </p:sp>
    </p:spTree>
    <p:extLst>
      <p:ext uri="{BB962C8B-B14F-4D97-AF65-F5344CB8AC3E}">
        <p14:creationId xmlns:p14="http://schemas.microsoft.com/office/powerpoint/2010/main" val="162710828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p:cNvPicPr>
            <a:picLocks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90800" y="1419225"/>
            <a:ext cx="6565900" cy="545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0"/>
          <p:cNvPicPr>
            <a:picLocks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422275" y="198438"/>
            <a:ext cx="2370138" cy="97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Line 11"/>
          <p:cNvSpPr>
            <a:spLocks noChangeShapeType="1"/>
          </p:cNvSpPr>
          <p:nvPr userDrawn="1"/>
        </p:nvSpPr>
        <p:spPr bwMode="auto">
          <a:xfrm>
            <a:off x="685800" y="1163638"/>
            <a:ext cx="8458200" cy="0"/>
          </a:xfrm>
          <a:prstGeom prst="line">
            <a:avLst/>
          </a:prstGeom>
          <a:noFill/>
          <a:ln w="12700">
            <a:solidFill>
              <a:srgbClr val="919194"/>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7" name="Rectangle 12"/>
          <p:cNvSpPr>
            <a:spLocks noChangeArrowheads="1"/>
          </p:cNvSpPr>
          <p:nvPr userDrawn="1"/>
        </p:nvSpPr>
        <p:spPr bwMode="auto">
          <a:xfrm>
            <a:off x="587375" y="1247775"/>
            <a:ext cx="7983538"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ts val="2600"/>
              </a:lnSpc>
              <a:spcBef>
                <a:spcPct val="50000"/>
              </a:spcBef>
              <a:defRPr/>
            </a:pPr>
            <a:r>
              <a:rPr lang="en-US" altLang="en-US" sz="2000" smtClean="0">
                <a:solidFill>
                  <a:srgbClr val="919194"/>
                </a:solidFill>
                <a:latin typeface="Gill Sans MT" pitchFamily="34" charset="0"/>
              </a:rPr>
              <a:t>Center for Law, Energy &amp; the Environment (CLEE)</a:t>
            </a:r>
          </a:p>
        </p:txBody>
      </p:sp>
      <p:sp>
        <p:nvSpPr>
          <p:cNvPr id="2051" name="Rectangle 3"/>
          <p:cNvSpPr>
            <a:spLocks noGrp="1" noChangeArrowheads="1"/>
          </p:cNvSpPr>
          <p:nvPr>
            <p:ph type="ctrTitle" sz="quarter"/>
          </p:nvPr>
        </p:nvSpPr>
        <p:spPr>
          <a:xfrm>
            <a:off x="588963" y="1960563"/>
            <a:ext cx="7981950" cy="841375"/>
          </a:xfrm>
        </p:spPr>
        <p:txBody>
          <a:bodyPr lIns="92075" tIns="46038" rIns="92075" bIns="46038"/>
          <a:lstStyle>
            <a:lvl1pPr>
              <a:defRPr>
                <a:solidFill>
                  <a:srgbClr val="919194"/>
                </a:solidFill>
              </a:defRPr>
            </a:lvl1pPr>
          </a:lstStyle>
          <a:p>
            <a:r>
              <a:rPr lang="en-US"/>
              <a:t>Click to edit Master title style</a:t>
            </a:r>
          </a:p>
        </p:txBody>
      </p:sp>
      <p:sp>
        <p:nvSpPr>
          <p:cNvPr id="2052" name="Rectangle 4"/>
          <p:cNvSpPr>
            <a:spLocks noGrp="1" noChangeArrowheads="1"/>
          </p:cNvSpPr>
          <p:nvPr>
            <p:ph type="subTitle" sz="quarter" idx="1"/>
          </p:nvPr>
        </p:nvSpPr>
        <p:spPr>
          <a:xfrm>
            <a:off x="588963" y="3090863"/>
            <a:ext cx="7981950" cy="2751137"/>
          </a:xfrm>
        </p:spPr>
        <p:txBody>
          <a:bodyPr lIns="92075" tIns="46038" rIns="92075" bIns="46038"/>
          <a:lstStyle>
            <a:lvl1pPr>
              <a:defRPr>
                <a:solidFill>
                  <a:srgbClr val="919194"/>
                </a:solidFill>
              </a:defRPr>
            </a:lvl1pPr>
          </a:lstStyle>
          <a:p>
            <a:r>
              <a:rPr lang="en-US"/>
              <a:t>Click to edit Master subtitle style</a:t>
            </a:r>
          </a:p>
        </p:txBody>
      </p:sp>
    </p:spTree>
    <p:extLst>
      <p:ext uri="{BB962C8B-B14F-4D97-AF65-F5344CB8AC3E}">
        <p14:creationId xmlns:p14="http://schemas.microsoft.com/office/powerpoint/2010/main" val="2653268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egular">
    <p:spTree>
      <p:nvGrpSpPr>
        <p:cNvPr id="1" name=""/>
        <p:cNvGrpSpPr/>
        <p:nvPr/>
      </p:nvGrpSpPr>
      <p:grpSpPr>
        <a:xfrm>
          <a:off x="0" y="0"/>
          <a:ext cx="0" cy="0"/>
          <a:chOff x="0" y="0"/>
          <a:chExt cx="0" cy="0"/>
        </a:xfrm>
      </p:grpSpPr>
      <p:sp>
        <p:nvSpPr>
          <p:cNvPr id="4" name="Rectangle 4"/>
          <p:cNvSpPr>
            <a:spLocks noGrp="1" noChangeArrowheads="1"/>
          </p:cNvSpPr>
          <p:nvPr>
            <p:ph type="subTitle" sz="quarter" idx="1"/>
          </p:nvPr>
        </p:nvSpPr>
        <p:spPr>
          <a:xfrm>
            <a:off x="703263" y="1466851"/>
            <a:ext cx="7981950" cy="3422650"/>
          </a:xfrm>
        </p:spPr>
        <p:txBody>
          <a:bodyPr lIns="92075" tIns="46038" rIns="92075" bIns="46038"/>
          <a:lstStyle>
            <a:lvl1pPr>
              <a:defRPr>
                <a:solidFill>
                  <a:srgbClr val="919194"/>
                </a:solidFill>
              </a:defRPr>
            </a:lvl1pPr>
          </a:lstStyle>
          <a:p>
            <a:r>
              <a:rPr lang="en-US"/>
              <a:t>Click to edit Master subtitle style</a:t>
            </a:r>
          </a:p>
        </p:txBody>
      </p:sp>
    </p:spTree>
    <p:extLst>
      <p:ext uri="{BB962C8B-B14F-4D97-AF65-F5344CB8AC3E}">
        <p14:creationId xmlns:p14="http://schemas.microsoft.com/office/powerpoint/2010/main" val="2621315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9588" y="419100"/>
            <a:ext cx="8061325" cy="954088"/>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92718977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3461317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09588" y="1525588"/>
            <a:ext cx="3967162" cy="40560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525588"/>
            <a:ext cx="3967163" cy="40560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9620255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23392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690709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39621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792451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7537987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014792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5425" y="419100"/>
            <a:ext cx="2020888" cy="51625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09588" y="419100"/>
            <a:ext cx="5913437" cy="51625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338474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2625" y="419100"/>
            <a:ext cx="7888288" cy="954088"/>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509588" y="1525588"/>
            <a:ext cx="3967162" cy="40560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29150" y="1525588"/>
            <a:ext cx="3967163" cy="19510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29150" y="3629025"/>
            <a:ext cx="3967163" cy="19526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70968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2625" y="419100"/>
            <a:ext cx="7888288" cy="954088"/>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509588" y="1525588"/>
            <a:ext cx="3967162" cy="40560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525588"/>
            <a:ext cx="3967163" cy="40560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81488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2625" y="419100"/>
            <a:ext cx="7888288" cy="954088"/>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509588" y="1525588"/>
            <a:ext cx="8086725" cy="4056062"/>
          </a:xfrm>
        </p:spPr>
        <p:txBody>
          <a:bodyPr/>
          <a:lstStyle/>
          <a:p>
            <a:pPr lvl="0"/>
            <a:endParaRPr lang="en-US" noProof="0"/>
          </a:p>
        </p:txBody>
      </p:sp>
    </p:spTree>
    <p:extLst>
      <p:ext uri="{BB962C8B-B14F-4D97-AF65-F5344CB8AC3E}">
        <p14:creationId xmlns:p14="http://schemas.microsoft.com/office/powerpoint/2010/main" val="3122256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4003313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09587" y="419100"/>
            <a:ext cx="8065008"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509588" y="1525588"/>
            <a:ext cx="8065008" cy="405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pic>
        <p:nvPicPr>
          <p:cNvPr id="1028" name="Picture 5" descr="CLEE_2cLogos.gif"/>
          <p:cNvPicPr>
            <a:picLocks noChangeAspect="1"/>
          </p:cNvPicPr>
          <p:nvPr userDrawn="1"/>
        </p:nvPicPr>
        <p:blipFill rotWithShape="1">
          <a:blip r:embed="rId18">
            <a:extLst>
              <a:ext uri="{28A0092B-C50C-407E-A947-70E740481C1C}">
                <a14:useLocalDpi xmlns:a14="http://schemas.microsoft.com/office/drawing/2010/main" val="0"/>
              </a:ext>
            </a:extLst>
          </a:blip>
          <a:srcRect t="7769" b="13543"/>
          <a:stretch/>
        </p:blipFill>
        <p:spPr bwMode="auto">
          <a:xfrm>
            <a:off x="7096125" y="5824330"/>
            <a:ext cx="1649413"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 name="Line 6"/>
          <p:cNvSpPr>
            <a:spLocks noChangeShapeType="1"/>
          </p:cNvSpPr>
          <p:nvPr/>
        </p:nvSpPr>
        <p:spPr bwMode="auto">
          <a:xfrm>
            <a:off x="509588" y="5737225"/>
            <a:ext cx="8065008" cy="0"/>
          </a:xfrm>
          <a:prstGeom prst="line">
            <a:avLst/>
          </a:prstGeom>
          <a:noFill/>
          <a:ln w="12700">
            <a:solidFill>
              <a:srgbClr val="717073"/>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cxnSp>
        <p:nvCxnSpPr>
          <p:cNvPr id="6" name="Straight Connector 5"/>
          <p:cNvCxnSpPr/>
          <p:nvPr userDrawn="1"/>
        </p:nvCxnSpPr>
        <p:spPr bwMode="auto">
          <a:xfrm>
            <a:off x="509587" y="1076325"/>
            <a:ext cx="8065008" cy="0"/>
          </a:xfrm>
          <a:prstGeom prst="line">
            <a:avLst/>
          </a:prstGeom>
          <a:solidFill>
            <a:schemeClr val="accent1"/>
          </a:solidFill>
          <a:ln w="19050" cap="flat" cmpd="sng" algn="ctr">
            <a:solidFill>
              <a:srgbClr val="717073"/>
            </a:solidFill>
            <a:prstDash val="solid"/>
            <a:round/>
            <a:headEnd type="none" w="sm" len="sm"/>
            <a:tailEnd type="none" w="sm" len="sm"/>
          </a:ln>
          <a:effectLst/>
        </p:spPr>
      </p:cxnSp>
    </p:spTree>
  </p:cSld>
  <p:clrMap bg1="lt1" tx1="dk1" bg2="lt2" tx2="dk2" accent1="accent1" accent2="accent2" accent3="accent3" accent4="accent4" accent5="accent5" accent6="accent6" hlink="hlink" folHlink="folHlink"/>
  <p:sldLayoutIdLst>
    <p:sldLayoutId id="2147484417" r:id="rId1"/>
    <p:sldLayoutId id="2147484375" r:id="rId2"/>
    <p:sldLayoutId id="2147484376" r:id="rId3"/>
    <p:sldLayoutId id="2147484377" r:id="rId4"/>
    <p:sldLayoutId id="2147484378" r:id="rId5"/>
    <p:sldLayoutId id="2147484379" r:id="rId6"/>
    <p:sldLayoutId id="2147484380" r:id="rId7"/>
    <p:sldLayoutId id="2147484381" r:id="rId8"/>
    <p:sldLayoutId id="2147484382" r:id="rId9"/>
    <p:sldLayoutId id="2147484383" r:id="rId10"/>
    <p:sldLayoutId id="2147484384" r:id="rId11"/>
    <p:sldLayoutId id="2147484385" r:id="rId12"/>
    <p:sldLayoutId id="2147484386" r:id="rId13"/>
    <p:sldLayoutId id="2147484387" r:id="rId14"/>
    <p:sldLayoutId id="2147484388" r:id="rId15"/>
    <p:sldLayoutId id="2147484389" r:id="rId16"/>
  </p:sldLayoutIdLst>
  <p:timing>
    <p:tnLst>
      <p:par>
        <p:cTn id="1" dur="indefinite" restart="never" nodeType="tmRoot"/>
      </p:par>
    </p:tnLst>
  </p:timing>
  <p:hf hdr="0" dt="0"/>
  <p:txStyles>
    <p:titleStyle>
      <a:lvl1pPr algn="l" rtl="0" eaLnBrk="0" fontAlgn="base" hangingPunct="0">
        <a:lnSpc>
          <a:spcPts val="3200"/>
        </a:lnSpc>
        <a:spcBef>
          <a:spcPct val="0"/>
        </a:spcBef>
        <a:spcAft>
          <a:spcPct val="0"/>
        </a:spcAft>
        <a:defRPr sz="2800">
          <a:solidFill>
            <a:srgbClr val="005295"/>
          </a:solidFill>
          <a:latin typeface="+mj-lt"/>
          <a:ea typeface="+mj-ea"/>
          <a:cs typeface="+mj-cs"/>
        </a:defRPr>
      </a:lvl1pPr>
      <a:lvl2pPr algn="l" rtl="0" eaLnBrk="0" fontAlgn="base" hangingPunct="0">
        <a:lnSpc>
          <a:spcPts val="3200"/>
        </a:lnSpc>
        <a:spcBef>
          <a:spcPct val="0"/>
        </a:spcBef>
        <a:spcAft>
          <a:spcPct val="0"/>
        </a:spcAft>
        <a:defRPr sz="2800">
          <a:solidFill>
            <a:srgbClr val="005295"/>
          </a:solidFill>
          <a:latin typeface="Gill Sans MT" pitchFamily="34" charset="0"/>
        </a:defRPr>
      </a:lvl2pPr>
      <a:lvl3pPr algn="l" rtl="0" eaLnBrk="0" fontAlgn="base" hangingPunct="0">
        <a:lnSpc>
          <a:spcPts val="3200"/>
        </a:lnSpc>
        <a:spcBef>
          <a:spcPct val="0"/>
        </a:spcBef>
        <a:spcAft>
          <a:spcPct val="0"/>
        </a:spcAft>
        <a:defRPr sz="2800">
          <a:solidFill>
            <a:srgbClr val="005295"/>
          </a:solidFill>
          <a:latin typeface="Gill Sans MT" pitchFamily="34" charset="0"/>
        </a:defRPr>
      </a:lvl3pPr>
      <a:lvl4pPr algn="l" rtl="0" eaLnBrk="0" fontAlgn="base" hangingPunct="0">
        <a:lnSpc>
          <a:spcPts val="3200"/>
        </a:lnSpc>
        <a:spcBef>
          <a:spcPct val="0"/>
        </a:spcBef>
        <a:spcAft>
          <a:spcPct val="0"/>
        </a:spcAft>
        <a:defRPr sz="2800">
          <a:solidFill>
            <a:srgbClr val="005295"/>
          </a:solidFill>
          <a:latin typeface="Gill Sans MT" pitchFamily="34" charset="0"/>
        </a:defRPr>
      </a:lvl4pPr>
      <a:lvl5pPr algn="l" rtl="0" eaLnBrk="0" fontAlgn="base" hangingPunct="0">
        <a:lnSpc>
          <a:spcPts val="3200"/>
        </a:lnSpc>
        <a:spcBef>
          <a:spcPct val="0"/>
        </a:spcBef>
        <a:spcAft>
          <a:spcPct val="0"/>
        </a:spcAft>
        <a:defRPr sz="2800">
          <a:solidFill>
            <a:srgbClr val="005295"/>
          </a:solidFill>
          <a:latin typeface="Gill Sans MT" pitchFamily="34" charset="0"/>
        </a:defRPr>
      </a:lvl5pPr>
      <a:lvl6pPr marL="457200" algn="l" rtl="0" fontAlgn="base">
        <a:lnSpc>
          <a:spcPts val="3200"/>
        </a:lnSpc>
        <a:spcBef>
          <a:spcPct val="0"/>
        </a:spcBef>
        <a:spcAft>
          <a:spcPct val="0"/>
        </a:spcAft>
        <a:defRPr sz="2800">
          <a:solidFill>
            <a:srgbClr val="005295"/>
          </a:solidFill>
          <a:latin typeface="Gill Sans MT" pitchFamily="34" charset="0"/>
        </a:defRPr>
      </a:lvl6pPr>
      <a:lvl7pPr marL="914400" algn="l" rtl="0" fontAlgn="base">
        <a:lnSpc>
          <a:spcPts val="3200"/>
        </a:lnSpc>
        <a:spcBef>
          <a:spcPct val="0"/>
        </a:spcBef>
        <a:spcAft>
          <a:spcPct val="0"/>
        </a:spcAft>
        <a:defRPr sz="2800">
          <a:solidFill>
            <a:srgbClr val="005295"/>
          </a:solidFill>
          <a:latin typeface="Gill Sans MT" pitchFamily="34" charset="0"/>
        </a:defRPr>
      </a:lvl7pPr>
      <a:lvl8pPr marL="1371600" algn="l" rtl="0" fontAlgn="base">
        <a:lnSpc>
          <a:spcPts val="3200"/>
        </a:lnSpc>
        <a:spcBef>
          <a:spcPct val="0"/>
        </a:spcBef>
        <a:spcAft>
          <a:spcPct val="0"/>
        </a:spcAft>
        <a:defRPr sz="2800">
          <a:solidFill>
            <a:srgbClr val="005295"/>
          </a:solidFill>
          <a:latin typeface="Gill Sans MT" pitchFamily="34" charset="0"/>
        </a:defRPr>
      </a:lvl8pPr>
      <a:lvl9pPr marL="1828800" algn="l" rtl="0" fontAlgn="base">
        <a:lnSpc>
          <a:spcPts val="3200"/>
        </a:lnSpc>
        <a:spcBef>
          <a:spcPct val="0"/>
        </a:spcBef>
        <a:spcAft>
          <a:spcPct val="0"/>
        </a:spcAft>
        <a:defRPr sz="2800">
          <a:solidFill>
            <a:srgbClr val="005295"/>
          </a:solidFill>
          <a:latin typeface="Gill Sans MT" pitchFamily="34" charset="0"/>
        </a:defRPr>
      </a:lvl9pPr>
    </p:titleStyle>
    <p:bodyStyle>
      <a:lvl1pPr marL="342900" indent="-342900" algn="l" rtl="0" eaLnBrk="0" fontAlgn="base" hangingPunct="0">
        <a:lnSpc>
          <a:spcPts val="2600"/>
        </a:lnSpc>
        <a:spcBef>
          <a:spcPct val="0"/>
        </a:spcBef>
        <a:spcAft>
          <a:spcPct val="0"/>
        </a:spcAft>
        <a:tabLst>
          <a:tab pos="168275" algn="l"/>
        </a:tabLst>
        <a:defRPr sz="2000">
          <a:solidFill>
            <a:srgbClr val="005295"/>
          </a:solidFill>
          <a:latin typeface="+mn-lt"/>
          <a:ea typeface="+mn-ea"/>
          <a:cs typeface="+mn-cs"/>
        </a:defRPr>
      </a:lvl1pPr>
      <a:lvl2pPr marL="349250" indent="-180975" algn="l" rtl="0" eaLnBrk="0" fontAlgn="base" hangingPunct="0">
        <a:lnSpc>
          <a:spcPts val="2600"/>
        </a:lnSpc>
        <a:spcBef>
          <a:spcPct val="0"/>
        </a:spcBef>
        <a:spcAft>
          <a:spcPct val="0"/>
        </a:spcAft>
        <a:tabLst>
          <a:tab pos="168275" algn="l"/>
        </a:tabLst>
        <a:defRPr sz="2000">
          <a:solidFill>
            <a:srgbClr val="919194"/>
          </a:solidFill>
          <a:latin typeface="+mn-lt"/>
        </a:defRPr>
      </a:lvl2pPr>
      <a:lvl3pPr marL="677863" indent="-168275" algn="l" rtl="0" eaLnBrk="0" fontAlgn="base" hangingPunct="0">
        <a:spcBef>
          <a:spcPct val="20000"/>
        </a:spcBef>
        <a:spcAft>
          <a:spcPct val="0"/>
        </a:spcAft>
        <a:buChar char="•"/>
        <a:tabLst>
          <a:tab pos="168275" algn="l"/>
        </a:tabLst>
        <a:defRPr sz="2000">
          <a:solidFill>
            <a:srgbClr val="919194"/>
          </a:solidFill>
          <a:latin typeface="+mn-lt"/>
        </a:defRPr>
      </a:lvl3pPr>
      <a:lvl4pPr marL="914400" indent="-107950" algn="l" rtl="0" eaLnBrk="0" fontAlgn="base" hangingPunct="0">
        <a:spcBef>
          <a:spcPct val="20000"/>
        </a:spcBef>
        <a:spcAft>
          <a:spcPct val="0"/>
        </a:spcAft>
        <a:buChar char="–"/>
        <a:tabLst>
          <a:tab pos="168275" algn="l"/>
        </a:tabLst>
        <a:defRPr sz="2000">
          <a:solidFill>
            <a:srgbClr val="919194"/>
          </a:solidFill>
          <a:latin typeface="+mn-lt"/>
        </a:defRPr>
      </a:lvl4pPr>
      <a:lvl5pPr marL="1203325" indent="-120650" algn="l" rtl="0" eaLnBrk="0" fontAlgn="base" hangingPunct="0">
        <a:spcBef>
          <a:spcPct val="20000"/>
        </a:spcBef>
        <a:spcAft>
          <a:spcPct val="0"/>
        </a:spcAft>
        <a:tabLst>
          <a:tab pos="168275" algn="l"/>
        </a:tabLst>
        <a:defRPr sz="2000">
          <a:solidFill>
            <a:srgbClr val="919194"/>
          </a:solidFill>
          <a:latin typeface="+mn-lt"/>
        </a:defRPr>
      </a:lvl5pPr>
      <a:lvl6pPr marL="1660525" indent="-120650" algn="l" rtl="0" fontAlgn="base">
        <a:spcBef>
          <a:spcPct val="20000"/>
        </a:spcBef>
        <a:spcAft>
          <a:spcPct val="0"/>
        </a:spcAft>
        <a:tabLst>
          <a:tab pos="168275" algn="l"/>
        </a:tabLst>
        <a:defRPr sz="2000">
          <a:solidFill>
            <a:srgbClr val="919194"/>
          </a:solidFill>
          <a:latin typeface="+mn-lt"/>
        </a:defRPr>
      </a:lvl6pPr>
      <a:lvl7pPr marL="2117725" indent="-120650" algn="l" rtl="0" fontAlgn="base">
        <a:spcBef>
          <a:spcPct val="20000"/>
        </a:spcBef>
        <a:spcAft>
          <a:spcPct val="0"/>
        </a:spcAft>
        <a:tabLst>
          <a:tab pos="168275" algn="l"/>
        </a:tabLst>
        <a:defRPr sz="2000">
          <a:solidFill>
            <a:srgbClr val="919194"/>
          </a:solidFill>
          <a:latin typeface="+mn-lt"/>
        </a:defRPr>
      </a:lvl7pPr>
      <a:lvl8pPr marL="2574925" indent="-120650" algn="l" rtl="0" fontAlgn="base">
        <a:spcBef>
          <a:spcPct val="20000"/>
        </a:spcBef>
        <a:spcAft>
          <a:spcPct val="0"/>
        </a:spcAft>
        <a:tabLst>
          <a:tab pos="168275" algn="l"/>
        </a:tabLst>
        <a:defRPr sz="2000">
          <a:solidFill>
            <a:srgbClr val="919194"/>
          </a:solidFill>
          <a:latin typeface="+mn-lt"/>
        </a:defRPr>
      </a:lvl8pPr>
      <a:lvl9pPr marL="3032125" indent="-120650" algn="l" rtl="0" fontAlgn="base">
        <a:spcBef>
          <a:spcPct val="20000"/>
        </a:spcBef>
        <a:spcAft>
          <a:spcPct val="0"/>
        </a:spcAft>
        <a:tabLst>
          <a:tab pos="168275" algn="l"/>
        </a:tabLst>
        <a:defRPr sz="2000">
          <a:solidFill>
            <a:srgbClr val="919194"/>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ctrTitle"/>
          </p:nvPr>
        </p:nvSpPr>
        <p:spPr>
          <a:xfrm>
            <a:off x="550863" y="1781621"/>
            <a:ext cx="4911153" cy="3860563"/>
          </a:xfrm>
          <a:noFill/>
        </p:spPr>
        <p:txBody>
          <a:bodyPr/>
          <a:lstStyle/>
          <a:p>
            <a:pPr eaLnBrk="1" hangingPunct="1">
              <a:lnSpc>
                <a:spcPct val="100000"/>
              </a:lnSpc>
            </a:pPr>
            <a:r>
              <a:rPr lang="en-US" altLang="en-US" sz="4000" b="1" dirty="0" smtClean="0">
                <a:solidFill>
                  <a:srgbClr val="004084"/>
                </a:solidFill>
              </a:rPr>
              <a:t>Increasing Access to Energy Efficiency Retrofits in Low-Income Multifamily Buildings</a:t>
            </a:r>
            <a:endParaRPr lang="en-US" altLang="en-US" sz="3600" dirty="0" smtClean="0">
              <a:solidFill>
                <a:srgbClr val="004084"/>
              </a:solidFill>
            </a:endParaRPr>
          </a:p>
        </p:txBody>
      </p:sp>
      <p:sp>
        <p:nvSpPr>
          <p:cNvPr id="30723" name="Rectangle 7"/>
          <p:cNvSpPr>
            <a:spLocks noChangeArrowheads="1"/>
          </p:cNvSpPr>
          <p:nvPr/>
        </p:nvSpPr>
        <p:spPr bwMode="auto">
          <a:xfrm>
            <a:off x="550863" y="5642184"/>
            <a:ext cx="1702007" cy="771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lnSpc>
                <a:spcPts val="2600"/>
              </a:lnSpc>
              <a:tabLst>
                <a:tab pos="168275" algn="l"/>
              </a:tabLst>
              <a:defRPr sz="2000">
                <a:solidFill>
                  <a:srgbClr val="005295"/>
                </a:solidFill>
                <a:latin typeface="Gill Sans MT" pitchFamily="34" charset="0"/>
              </a:defRPr>
            </a:lvl1pPr>
            <a:lvl2pPr marL="742950" indent="-285750" eaLnBrk="0" hangingPunct="0">
              <a:lnSpc>
                <a:spcPts val="2600"/>
              </a:lnSpc>
              <a:tabLst>
                <a:tab pos="168275" algn="l"/>
              </a:tabLst>
              <a:defRPr sz="2000">
                <a:solidFill>
                  <a:srgbClr val="919194"/>
                </a:solidFill>
                <a:latin typeface="Gill Sans MT" pitchFamily="34" charset="0"/>
              </a:defRPr>
            </a:lvl2pPr>
            <a:lvl3pPr marL="1143000" indent="-228600" eaLnBrk="0" hangingPunct="0">
              <a:spcBef>
                <a:spcPct val="20000"/>
              </a:spcBef>
              <a:buChar char="•"/>
              <a:tabLst>
                <a:tab pos="168275" algn="l"/>
              </a:tabLst>
              <a:defRPr sz="2000">
                <a:solidFill>
                  <a:srgbClr val="919194"/>
                </a:solidFill>
                <a:latin typeface="Gill Sans MT" pitchFamily="34" charset="0"/>
              </a:defRPr>
            </a:lvl3pPr>
            <a:lvl4pPr marL="1600200" indent="-228600" eaLnBrk="0" hangingPunct="0">
              <a:spcBef>
                <a:spcPct val="20000"/>
              </a:spcBef>
              <a:buChar char="–"/>
              <a:tabLst>
                <a:tab pos="168275" algn="l"/>
              </a:tabLst>
              <a:defRPr sz="2000">
                <a:solidFill>
                  <a:srgbClr val="919194"/>
                </a:solidFill>
                <a:latin typeface="Gill Sans MT" pitchFamily="34" charset="0"/>
              </a:defRPr>
            </a:lvl4pPr>
            <a:lvl5pPr marL="2057400" indent="-228600" eaLnBrk="0" hangingPunct="0">
              <a:spcBef>
                <a:spcPct val="20000"/>
              </a:spcBef>
              <a:tabLst>
                <a:tab pos="168275" algn="l"/>
              </a:tabLst>
              <a:defRPr sz="2000">
                <a:solidFill>
                  <a:srgbClr val="919194"/>
                </a:solidFill>
                <a:latin typeface="Gill Sans MT" pitchFamily="34" charset="0"/>
              </a:defRPr>
            </a:lvl5pPr>
            <a:lvl6pPr marL="2514600" indent="-228600" eaLnBrk="0" fontAlgn="base" hangingPunct="0">
              <a:spcBef>
                <a:spcPct val="20000"/>
              </a:spcBef>
              <a:spcAft>
                <a:spcPct val="0"/>
              </a:spcAft>
              <a:tabLst>
                <a:tab pos="168275" algn="l"/>
              </a:tabLst>
              <a:defRPr sz="2000">
                <a:solidFill>
                  <a:srgbClr val="919194"/>
                </a:solidFill>
                <a:latin typeface="Gill Sans MT" pitchFamily="34" charset="0"/>
              </a:defRPr>
            </a:lvl6pPr>
            <a:lvl7pPr marL="2971800" indent="-228600" eaLnBrk="0" fontAlgn="base" hangingPunct="0">
              <a:spcBef>
                <a:spcPct val="20000"/>
              </a:spcBef>
              <a:spcAft>
                <a:spcPct val="0"/>
              </a:spcAft>
              <a:tabLst>
                <a:tab pos="168275" algn="l"/>
              </a:tabLst>
              <a:defRPr sz="2000">
                <a:solidFill>
                  <a:srgbClr val="919194"/>
                </a:solidFill>
                <a:latin typeface="Gill Sans MT" pitchFamily="34" charset="0"/>
              </a:defRPr>
            </a:lvl7pPr>
            <a:lvl8pPr marL="3429000" indent="-228600" eaLnBrk="0" fontAlgn="base" hangingPunct="0">
              <a:spcBef>
                <a:spcPct val="20000"/>
              </a:spcBef>
              <a:spcAft>
                <a:spcPct val="0"/>
              </a:spcAft>
              <a:tabLst>
                <a:tab pos="168275" algn="l"/>
              </a:tabLst>
              <a:defRPr sz="2000">
                <a:solidFill>
                  <a:srgbClr val="919194"/>
                </a:solidFill>
                <a:latin typeface="Gill Sans MT" pitchFamily="34" charset="0"/>
              </a:defRPr>
            </a:lvl8pPr>
            <a:lvl9pPr marL="3886200" indent="-228600" eaLnBrk="0" fontAlgn="base" hangingPunct="0">
              <a:spcBef>
                <a:spcPct val="20000"/>
              </a:spcBef>
              <a:spcAft>
                <a:spcPct val="0"/>
              </a:spcAft>
              <a:tabLst>
                <a:tab pos="168275" algn="l"/>
              </a:tabLst>
              <a:defRPr sz="2000">
                <a:solidFill>
                  <a:srgbClr val="919194"/>
                </a:solidFill>
                <a:latin typeface="Gill Sans MT" pitchFamily="34" charset="0"/>
              </a:defRPr>
            </a:lvl9pPr>
          </a:lstStyle>
          <a:p>
            <a:pPr eaLnBrk="1" hangingPunct="1">
              <a:lnSpc>
                <a:spcPct val="100000"/>
              </a:lnSpc>
            </a:pPr>
            <a:endParaRPr lang="en-US" altLang="en-US" sz="1400" b="1" spc="100" dirty="0">
              <a:solidFill>
                <a:srgbClr val="004084"/>
              </a:solidFill>
            </a:endParaRPr>
          </a:p>
          <a:p>
            <a:pPr eaLnBrk="1" hangingPunct="1">
              <a:lnSpc>
                <a:spcPct val="100000"/>
              </a:lnSpc>
            </a:pPr>
            <a:r>
              <a:rPr lang="en-US" altLang="en-US" sz="1400" b="1" spc="100" dirty="0" smtClean="0">
                <a:solidFill>
                  <a:srgbClr val="004084"/>
                </a:solidFill>
              </a:rPr>
              <a:t>July 30, 2019</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1200" y="1781621"/>
            <a:ext cx="3220785" cy="4168075"/>
          </a:xfrm>
          <a:prstGeom prst="rect">
            <a:avLst/>
          </a:prstGeom>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Stakeholder Process</a:t>
            </a:r>
            <a:endParaRPr lang="en-US" b="1" dirty="0"/>
          </a:p>
        </p:txBody>
      </p:sp>
      <p:sp>
        <p:nvSpPr>
          <p:cNvPr id="3" name="Content Placeholder 2"/>
          <p:cNvSpPr>
            <a:spLocks noGrp="1"/>
          </p:cNvSpPr>
          <p:nvPr>
            <p:ph idx="1"/>
          </p:nvPr>
        </p:nvSpPr>
        <p:spPr/>
        <p:txBody>
          <a:bodyPr/>
          <a:lstStyle/>
          <a:p>
            <a:pPr>
              <a:spcAft>
                <a:spcPts val="600"/>
              </a:spcAft>
              <a:buFont typeface="Arial" charset="0"/>
              <a:buChar char="•"/>
            </a:pPr>
            <a:r>
              <a:rPr lang="en-US" sz="2800" dirty="0" smtClean="0"/>
              <a:t>UC Berkeley and UCLA Schools of Law convened over 30 policy, industry, and advocacy stakeholders</a:t>
            </a:r>
          </a:p>
          <a:p>
            <a:pPr>
              <a:spcAft>
                <a:spcPts val="600"/>
              </a:spcAft>
              <a:buFont typeface="Arial" charset="0"/>
              <a:buChar char="•"/>
            </a:pPr>
            <a:r>
              <a:rPr lang="en-US" sz="2800" dirty="0" smtClean="0"/>
              <a:t>Stakeholder group identified top barriers to accessing state efficiency incentive programs for </a:t>
            </a:r>
            <a:r>
              <a:rPr lang="en-US" sz="2800" smtClean="0"/>
              <a:t>retrofits in low-income</a:t>
            </a:r>
            <a:r>
              <a:rPr lang="en-US" sz="2800" dirty="0" smtClean="0"/>
              <a:t>, multifamily properties</a:t>
            </a:r>
          </a:p>
          <a:p>
            <a:pPr>
              <a:buFont typeface="Arial" charset="0"/>
              <a:buChar char="•"/>
            </a:pPr>
            <a:r>
              <a:rPr lang="en-US" sz="2800" dirty="0" smtClean="0"/>
              <a:t>Solutions included: </a:t>
            </a:r>
          </a:p>
          <a:p>
            <a:pPr lvl="2">
              <a:buFont typeface="Arial" charset="0"/>
              <a:buChar char="•"/>
            </a:pPr>
            <a:r>
              <a:rPr lang="en-US" sz="2800" dirty="0" smtClean="0"/>
              <a:t>Forming a one-stop shop program administrator</a:t>
            </a:r>
          </a:p>
          <a:p>
            <a:pPr lvl="2">
              <a:buFont typeface="Arial" charset="0"/>
              <a:buChar char="•"/>
            </a:pPr>
            <a:r>
              <a:rPr lang="en-US" sz="2800" dirty="0" smtClean="0"/>
              <a:t>Enabling financing innovations like pay-as-you-save</a:t>
            </a:r>
          </a:p>
          <a:p>
            <a:pPr lvl="2">
              <a:buFont typeface="Arial" charset="0"/>
              <a:buChar char="•"/>
            </a:pPr>
            <a:r>
              <a:rPr lang="en-US" sz="2800" dirty="0" smtClean="0"/>
              <a:t>Creating a statewide energy and financing database</a:t>
            </a:r>
            <a:endParaRPr lang="en-US" sz="2400" dirty="0"/>
          </a:p>
        </p:txBody>
      </p:sp>
    </p:spTree>
    <p:extLst>
      <p:ext uri="{BB962C8B-B14F-4D97-AF65-F5344CB8AC3E}">
        <p14:creationId xmlns:p14="http://schemas.microsoft.com/office/powerpoint/2010/main" val="16424662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Case Studies</a:t>
            </a:r>
            <a:endParaRPr lang="en-US" b="1" dirty="0"/>
          </a:p>
        </p:txBody>
      </p:sp>
      <p:sp>
        <p:nvSpPr>
          <p:cNvPr id="3" name="Content Placeholder 2"/>
          <p:cNvSpPr>
            <a:spLocks noGrp="1"/>
          </p:cNvSpPr>
          <p:nvPr>
            <p:ph idx="1"/>
          </p:nvPr>
        </p:nvSpPr>
        <p:spPr/>
        <p:txBody>
          <a:bodyPr/>
          <a:lstStyle/>
          <a:p>
            <a:pPr>
              <a:spcAft>
                <a:spcPts val="0"/>
              </a:spcAft>
              <a:buFont typeface="Arial" charset="0"/>
              <a:buChar char="•"/>
            </a:pPr>
            <a:r>
              <a:rPr lang="en-US" sz="2800" dirty="0" smtClean="0"/>
              <a:t>Wakeland Housing &amp; Development Case Study: The Allison Apartments</a:t>
            </a:r>
          </a:p>
          <a:p>
            <a:pPr lvl="2">
              <a:spcAft>
                <a:spcPts val="600"/>
              </a:spcAft>
              <a:buFont typeface="Arial" charset="0"/>
              <a:buChar char="•"/>
            </a:pPr>
            <a:r>
              <a:rPr lang="en-US" sz="2400" dirty="0" smtClean="0"/>
              <a:t>58-unit deed restricted supportive housing property in San Diego</a:t>
            </a:r>
          </a:p>
          <a:p>
            <a:pPr lvl="2">
              <a:spcAft>
                <a:spcPts val="600"/>
              </a:spcAft>
              <a:buFont typeface="Arial" charset="0"/>
              <a:buChar char="•"/>
            </a:pPr>
            <a:r>
              <a:rPr lang="en-US" sz="2400" dirty="0" smtClean="0"/>
              <a:t>TCAC timeline determined project timeline, conflicted with LIWP timeline—increased project complexity, cost, and inconvenience</a:t>
            </a:r>
          </a:p>
          <a:p>
            <a:pPr lvl="2">
              <a:spcAft>
                <a:spcPts val="600"/>
              </a:spcAft>
              <a:buFont typeface="Arial" charset="0"/>
              <a:buChar char="•"/>
            </a:pPr>
            <a:r>
              <a:rPr lang="en-US" sz="2400" dirty="0" smtClean="0"/>
              <a:t>Single program administrator could increase coordination across relevant agencies like TCAC and CSD to reduce friction </a:t>
            </a:r>
            <a:endParaRPr lang="en-US" sz="2400" dirty="0"/>
          </a:p>
        </p:txBody>
      </p:sp>
    </p:spTree>
    <p:extLst>
      <p:ext uri="{BB962C8B-B14F-4D97-AF65-F5344CB8AC3E}">
        <p14:creationId xmlns:p14="http://schemas.microsoft.com/office/powerpoint/2010/main" val="36316497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Case Studies</a:t>
            </a:r>
            <a:endParaRPr lang="en-US" b="1" dirty="0"/>
          </a:p>
        </p:txBody>
      </p:sp>
      <p:sp>
        <p:nvSpPr>
          <p:cNvPr id="3" name="Content Placeholder 2"/>
          <p:cNvSpPr>
            <a:spLocks noGrp="1"/>
          </p:cNvSpPr>
          <p:nvPr>
            <p:ph idx="1"/>
          </p:nvPr>
        </p:nvSpPr>
        <p:spPr/>
        <p:txBody>
          <a:bodyPr/>
          <a:lstStyle/>
          <a:p>
            <a:pPr>
              <a:spcAft>
                <a:spcPts val="600"/>
              </a:spcAft>
              <a:buFont typeface="Arial" charset="0"/>
              <a:buChar char="•"/>
            </a:pPr>
            <a:r>
              <a:rPr lang="en-US" sz="2800" dirty="0" smtClean="0"/>
              <a:t>MG Properties Group Case Study: </a:t>
            </a:r>
            <a:r>
              <a:rPr lang="en-US" sz="2800" dirty="0" err="1" smtClean="0"/>
              <a:t>Stonewood</a:t>
            </a:r>
            <a:r>
              <a:rPr lang="en-US" sz="2800" dirty="0" smtClean="0"/>
              <a:t> Gardens</a:t>
            </a:r>
          </a:p>
          <a:p>
            <a:pPr lvl="2">
              <a:spcAft>
                <a:spcPts val="600"/>
              </a:spcAft>
              <a:buFont typeface="Arial" charset="0"/>
              <a:buChar char="•"/>
            </a:pPr>
            <a:r>
              <a:rPr lang="en-US" sz="2400" dirty="0" smtClean="0"/>
              <a:t>250-unit property with 50 Section 8 units and 200 market-rate units</a:t>
            </a:r>
          </a:p>
          <a:p>
            <a:pPr lvl="2">
              <a:spcAft>
                <a:spcPts val="600"/>
              </a:spcAft>
              <a:buFont typeface="Arial" charset="0"/>
              <a:buChar char="•"/>
            </a:pPr>
            <a:r>
              <a:rPr lang="en-US" sz="2400" dirty="0" smtClean="0"/>
              <a:t>Renegotiation of 40-year ground lease with city and refinancing with Fannie Mae Green Rewards Loan: unique trigger point</a:t>
            </a:r>
          </a:p>
          <a:p>
            <a:pPr lvl="2">
              <a:spcAft>
                <a:spcPts val="600"/>
              </a:spcAft>
              <a:buFont typeface="Arial" charset="0"/>
              <a:buChar char="•"/>
            </a:pPr>
            <a:r>
              <a:rPr lang="en-US" sz="2400" dirty="0" smtClean="0"/>
              <a:t>Single program administrator could enhance ability to take advantage of these trigger points for smaller owners</a:t>
            </a:r>
          </a:p>
          <a:p>
            <a:pPr lvl="2">
              <a:spcAft>
                <a:spcPts val="600"/>
              </a:spcAft>
              <a:buFont typeface="Arial" charset="0"/>
              <a:buChar char="•"/>
            </a:pPr>
            <a:endParaRPr lang="en-US" sz="2400" dirty="0" smtClean="0"/>
          </a:p>
          <a:p>
            <a:pPr lvl="2">
              <a:spcAft>
                <a:spcPts val="600"/>
              </a:spcAft>
              <a:buFont typeface="Arial" charset="0"/>
              <a:buChar char="•"/>
            </a:pPr>
            <a:endParaRPr lang="en-US" sz="2400" dirty="0"/>
          </a:p>
        </p:txBody>
      </p:sp>
    </p:spTree>
    <p:extLst>
      <p:ext uri="{BB962C8B-B14F-4D97-AF65-F5344CB8AC3E}">
        <p14:creationId xmlns:p14="http://schemas.microsoft.com/office/powerpoint/2010/main" val="6562550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One-Stop Shop: Examples</a:t>
            </a:r>
            <a:endParaRPr lang="en-US" b="1" dirty="0"/>
          </a:p>
        </p:txBody>
      </p:sp>
      <p:sp>
        <p:nvSpPr>
          <p:cNvPr id="3" name="Content Placeholder 2"/>
          <p:cNvSpPr>
            <a:spLocks noGrp="1"/>
          </p:cNvSpPr>
          <p:nvPr>
            <p:ph idx="1"/>
          </p:nvPr>
        </p:nvSpPr>
        <p:spPr/>
        <p:txBody>
          <a:bodyPr/>
          <a:lstStyle/>
          <a:p>
            <a:pPr>
              <a:spcAft>
                <a:spcPts val="600"/>
              </a:spcAft>
              <a:buFont typeface="Arial" charset="0"/>
              <a:buChar char="•"/>
            </a:pPr>
            <a:r>
              <a:rPr lang="en-US" sz="2400" dirty="0" smtClean="0"/>
              <a:t>Energy Trust of Oregon</a:t>
            </a:r>
          </a:p>
          <a:p>
            <a:pPr lvl="2">
              <a:spcAft>
                <a:spcPts val="600"/>
              </a:spcAft>
              <a:buFont typeface="Arial" charset="0"/>
              <a:buChar char="•"/>
            </a:pPr>
            <a:r>
              <a:rPr lang="en-US" sz="2400" dirty="0" smtClean="0"/>
              <a:t>Comprehensive guidebook of incentives offered by ratepayer-funded (3% utility surcharge) nonprofit</a:t>
            </a:r>
          </a:p>
          <a:p>
            <a:pPr>
              <a:spcAft>
                <a:spcPts val="600"/>
              </a:spcAft>
              <a:buFont typeface="Arial" charset="0"/>
              <a:buChar char="•"/>
            </a:pPr>
            <a:r>
              <a:rPr lang="en-US" sz="2400" dirty="0" smtClean="0"/>
              <a:t>Massachusetts LEAN Program</a:t>
            </a:r>
          </a:p>
          <a:p>
            <a:pPr lvl="2">
              <a:spcAft>
                <a:spcPts val="600"/>
              </a:spcAft>
              <a:buFont typeface="Arial" charset="0"/>
              <a:buChar char="•"/>
            </a:pPr>
            <a:r>
              <a:rPr lang="en-US" sz="2400" dirty="0" smtClean="0"/>
              <a:t>Single point of contact across all utilities and regions</a:t>
            </a:r>
          </a:p>
          <a:p>
            <a:pPr>
              <a:spcAft>
                <a:spcPts val="600"/>
              </a:spcAft>
              <a:buFont typeface="Arial" charset="0"/>
              <a:buChar char="•"/>
            </a:pPr>
            <a:r>
              <a:rPr lang="en-US" sz="2400" dirty="0" smtClean="0"/>
              <a:t>New York Multifamily Performance Program</a:t>
            </a:r>
          </a:p>
          <a:p>
            <a:pPr lvl="2">
              <a:spcAft>
                <a:spcPts val="600"/>
              </a:spcAft>
              <a:buFont typeface="Arial" charset="0"/>
              <a:buChar char="•"/>
            </a:pPr>
            <a:r>
              <a:rPr lang="en-US" sz="2400" dirty="0" smtClean="0"/>
              <a:t>State energy research and development agency runs program directly</a:t>
            </a:r>
            <a:endParaRPr lang="en-US" sz="2400" dirty="0"/>
          </a:p>
        </p:txBody>
      </p:sp>
    </p:spTree>
    <p:extLst>
      <p:ext uri="{BB962C8B-B14F-4D97-AF65-F5344CB8AC3E}">
        <p14:creationId xmlns:p14="http://schemas.microsoft.com/office/powerpoint/2010/main" val="3636450204"/>
      </p:ext>
    </p:extLst>
  </p:cSld>
  <p:clrMapOvr>
    <a:masterClrMapping/>
  </p:clrMapOvr>
</p:sld>
</file>

<file path=ppt/theme/theme1.xml><?xml version="1.0" encoding="utf-8"?>
<a:theme xmlns:a="http://schemas.openxmlformats.org/drawingml/2006/main" name="Default Design">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Gill Sans MT"/>
        <a:ea typeface=""/>
        <a:cs typeface=""/>
      </a:majorFont>
      <a:minorFont>
        <a:latin typeface="Gill Sans M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4587</TotalTime>
  <Words>1060</Words>
  <Application>Microsoft Office PowerPoint</Application>
  <PresentationFormat>On-screen Show (4:3)</PresentationFormat>
  <Paragraphs>56</Paragraphs>
  <Slides>5</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Gill Sans MT</vt:lpstr>
      <vt:lpstr>Default Design</vt:lpstr>
      <vt:lpstr>Increasing Access to Energy Efficiency Retrofits in Low-Income Multifamily Buildings</vt:lpstr>
      <vt:lpstr>Stakeholder Process</vt:lpstr>
      <vt:lpstr>Case Studies</vt:lpstr>
      <vt:lpstr>Case Studies</vt:lpstr>
      <vt:lpstr>One-Stop Shop: Examples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CLEE Executive Advisory Board  June 2016</dc:title>
  <dc:creator>Hella Jordan Diamond</dc:creator>
  <cp:lastModifiedBy>Kravitz, Raquel@Energy</cp:lastModifiedBy>
  <cp:revision>88</cp:revision>
  <cp:lastPrinted>2019-07-29T23:18:44Z</cp:lastPrinted>
  <dcterms:modified xsi:type="dcterms:W3CDTF">2019-07-31T16:03:09Z</dcterms:modified>
</cp:coreProperties>
</file>