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png" ContentType="image/png"/>
  <Default Extension="jpeg" ContentType="image/jpeg"/>
  <Default Extension="rels" ContentType="application/vnd.openxmlformats-package.relationships+xml"/>
  <Default Extension="emf" ContentType="image/x-e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35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1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theme/theme4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  <p:sldMasterId id="2147483759" r:id="rId2"/>
  </p:sldMasterIdLst>
  <p:notesMasterIdLst>
    <p:notesMasterId r:id="rId9"/>
  </p:notesMasterIdLst>
  <p:handoutMasterIdLst>
    <p:handoutMasterId r:id="rId10"/>
  </p:handoutMasterIdLst>
  <p:sldIdLst>
    <p:sldId id="497" r:id="rId3"/>
    <p:sldId id="502" r:id="rId4"/>
    <p:sldId id="503" r:id="rId5"/>
    <p:sldId id="506" r:id="rId6"/>
    <p:sldId id="507" r:id="rId7"/>
    <p:sldId id="508" r:id="rId8"/>
  </p:sldIdLst>
  <p:sldSz cx="9144000" cy="6858000" type="screen4x3"/>
  <p:notesSz cx="6934200" cy="9220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32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04">
          <p15:clr>
            <a:srgbClr val="A4A3A4"/>
          </p15:clr>
        </p15:guide>
        <p15:guide id="2" pos="218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05" autoAdjust="0"/>
    <p:restoredTop sz="85528" autoAdjust="0"/>
  </p:normalViewPr>
  <p:slideViewPr>
    <p:cSldViewPr>
      <p:cViewPr varScale="1">
        <p:scale>
          <a:sx n="94" d="100"/>
          <a:sy n="94" d="100"/>
        </p:scale>
        <p:origin x="-1968" y="-112"/>
      </p:cViewPr>
      <p:guideLst>
        <p:guide orient="horz" pos="1632"/>
        <p:guide pos="2880"/>
      </p:guideLst>
    </p:cSldViewPr>
  </p:slideViewPr>
  <p:outlineViewPr>
    <p:cViewPr>
      <p:scale>
        <a:sx n="33" d="100"/>
        <a:sy n="33" d="100"/>
      </p:scale>
      <p:origin x="0" y="-129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462" y="108"/>
      </p:cViewPr>
      <p:guideLst>
        <p:guide orient="horz" pos="2904"/>
        <p:guide pos="218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viewProps" Target="viewProps.xml"/><Relationship Id="rId8" Type="http://schemas.openxmlformats.org/officeDocument/2006/relationships/slide" Target="slides/slide6.xml"/><Relationship Id="rId18" Type="http://schemas.openxmlformats.org/officeDocument/2006/relationships/customXml" Target="../customXml/item3.xml"/><Relationship Id="rId3" Type="http://schemas.openxmlformats.org/officeDocument/2006/relationships/slide" Target="slides/slide1.xml"/><Relationship Id="rId12" Type="http://schemas.openxmlformats.org/officeDocument/2006/relationships/presProps" Target="presProps.xml"/><Relationship Id="rId7" Type="http://schemas.openxmlformats.org/officeDocument/2006/relationships/slide" Target="slides/slide5.xml"/><Relationship Id="rId17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1.xml"/><Relationship Id="rId11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handoutMaster" Target="handoutMasters/handoutMaster1.xml"/><Relationship Id="rId19" Type="http://schemas.openxmlformats.org/officeDocument/2006/relationships/customXml" Target="../customXml/item4.xml"/><Relationship Id="rId1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05138" cy="460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27475" y="0"/>
            <a:ext cx="3005138" cy="460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AC7D68-228A-964B-B12A-C5305562ABB7}" type="datetimeFigureOut">
              <a:rPr lang="en-US" smtClean="0"/>
              <a:t>4/25/16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58238"/>
            <a:ext cx="3005138" cy="460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27475" y="8758238"/>
            <a:ext cx="3005138" cy="460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61B24D-B782-8644-909A-1161A66D94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5509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05138" cy="460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27475" y="0"/>
            <a:ext cx="3005138" cy="460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9101258-8833-4821-8270-0F61F9876DE9}" type="datetimeFigureOut">
              <a:rPr lang="en-US"/>
              <a:pPr>
                <a:defRPr/>
              </a:pPr>
              <a:t>4/25/16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2050" y="692150"/>
            <a:ext cx="4610100" cy="3457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3738" y="4379913"/>
            <a:ext cx="5546725" cy="41481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58238"/>
            <a:ext cx="3005138" cy="460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27475" y="8758238"/>
            <a:ext cx="3005138" cy="460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D1F5FBC-834D-4F39-BFFC-B7A3464FEF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4967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/>
              <a:t>Despite significant technical input from </a:t>
            </a:r>
            <a:r>
              <a:rPr lang="en-US" dirty="0" smtClean="0"/>
              <a:t>industry </a:t>
            </a:r>
            <a:r>
              <a:rPr lang="en-US" dirty="0"/>
              <a:t>experts and several face to face meetings with CEC/stake holders during the past year, current draft has no substantial improvement and in some instances more stringent technical requirements than 1</a:t>
            </a:r>
            <a:r>
              <a:rPr lang="en-US" baseline="30000" dirty="0"/>
              <a:t>st</a:t>
            </a:r>
            <a:r>
              <a:rPr lang="en-US" dirty="0"/>
              <a:t> </a:t>
            </a:r>
            <a:r>
              <a:rPr lang="en-US" dirty="0" smtClean="0"/>
              <a:t>draft.</a:t>
            </a:r>
          </a:p>
          <a:p>
            <a:pPr lvl="0"/>
            <a:endParaRPr lang="en-US" dirty="0"/>
          </a:p>
          <a:p>
            <a:pPr lvl="0"/>
            <a:r>
              <a:rPr lang="en-US" dirty="0" smtClean="0"/>
              <a:t>While </a:t>
            </a:r>
            <a:r>
              <a:rPr lang="en-US" dirty="0"/>
              <a:t>CEC included an “adder” for EPDs, the tolerance value is insufficient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1F5FBC-834D-4F39-BFFC-B7A3464FEF32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971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1F5FBC-834D-4F39-BFFC-B7A3464FEF32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6857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3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30F64-7973-4FEB-B07E-F82ED81BEBBE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01FE2-394F-474E-AFE0-D68F5577237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7"/>
            <a:ext cx="8229600" cy="88423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EBD58-D8FD-4A84-848F-AA79D501CC8D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56D59-B1A5-4F67-89B7-B5C6D6B62E8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6B51A-68AE-4D82-ACD7-922F03D5505A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5E9AF-EAF2-4009-9820-A1CD29A588C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CF422-C557-4C80-829D-F55B54AC9004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FF80B-81CC-444A-8857-B15A0125934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324BC-8329-4889-BE06-568062BA5DD6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575BC-6BE2-4D99-891C-FAF74F28326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8D57C-204E-48DB-A616-AE7AEC3B7462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FE031C-CDE6-4755-B2CF-B1CBC94BB61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76A51-B766-417A-8B06-185EA43137F4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CD316-4CE9-4B8B-A21B-6BFB56AB3A8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CED18-5C41-4438-BECE-29D5BFE16A51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D9603-FC8D-4A15-9463-80A47211049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5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8C0EB-37F2-4BC3-983D-9AC562CA3A6B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D1AFB-6957-425B-BF95-E5394D54B84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7EE74-B55A-4A12-B8DC-3D905F33F177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397CB-D9EC-495F-B165-D19833C6AF9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8BBA9-556C-4CDB-8A71-89189393786E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A0F27-476B-411B-8423-598DF4807DE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2728913" y="1200152"/>
            <a:ext cx="6048376" cy="1485901"/>
          </a:xfrm>
          <a:prstGeom prst="rect">
            <a:avLst/>
          </a:prstGeom>
          <a:noFill/>
        </p:spPr>
        <p:txBody>
          <a:bodyPr lIns="0" tIns="0" rIns="0" bIns="0" anchor="b">
            <a:noAutofit/>
          </a:bodyPr>
          <a:lstStyle>
            <a:lvl1pPr>
              <a:defRPr sz="4400">
                <a:solidFill>
                  <a:schemeClr val="tx2"/>
                </a:solidFill>
                <a:latin typeface="MetaNormalLF-Roman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2728914" y="3025775"/>
            <a:ext cx="6048375" cy="838200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bg2"/>
                </a:solidFill>
                <a:latin typeface="MetaNormalLF-Roman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 bwMode="gray">
          <a:xfrm>
            <a:off x="366714" y="1355733"/>
            <a:ext cx="2073275" cy="1323975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2728913" y="1200151"/>
            <a:ext cx="6048376" cy="1485900"/>
          </a:xfrm>
          <a:prstGeom prst="rect">
            <a:avLst/>
          </a:prstGeom>
          <a:noFill/>
        </p:spPr>
        <p:txBody>
          <a:bodyPr lIns="0" tIns="0" rIns="0" bIns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4400" kern="1200" dirty="0">
                <a:solidFill>
                  <a:schemeClr val="tx2"/>
                </a:solidFill>
                <a:latin typeface="MetaNormalLF-Roman" pitchFamily="34" charset="0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366714" y="1355733"/>
            <a:ext cx="2073275" cy="1323975"/>
          </a:xfrm>
          <a:prstGeom prst="rect">
            <a:avLst/>
          </a:prstGeom>
          <a:noFill/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with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2728913" y="1200151"/>
            <a:ext cx="6048376" cy="1485900"/>
          </a:xfrm>
          <a:prstGeom prst="rect">
            <a:avLst/>
          </a:prstGeom>
          <a:noFill/>
        </p:spPr>
        <p:txBody>
          <a:bodyPr lIns="0" tIns="0" rIns="0" bIns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4400" kern="1200" dirty="0">
                <a:solidFill>
                  <a:schemeClr val="tx2"/>
                </a:solidFill>
                <a:latin typeface="MetaNormalLF-Roman" pitchFamily="34" charset="0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 bwMode="gray">
          <a:xfrm>
            <a:off x="2728914" y="3025776"/>
            <a:ext cx="6048375" cy="2803525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>
            <a:lvl1pPr>
              <a:buClr>
                <a:schemeClr val="tx2"/>
              </a:buClr>
              <a:defRPr>
                <a:solidFill>
                  <a:schemeClr val="bg2"/>
                </a:solidFill>
              </a:defRPr>
            </a:lvl1pPr>
            <a:lvl2pPr>
              <a:buClr>
                <a:schemeClr val="tx2"/>
              </a:buClr>
              <a:defRPr sz="1800">
                <a:solidFill>
                  <a:schemeClr val="bg2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366714" y="203200"/>
            <a:ext cx="8410575" cy="920751"/>
          </a:xfrm>
          <a:prstGeom prst="rect">
            <a:avLst/>
          </a:prstGeom>
          <a:noFill/>
        </p:spPr>
        <p:txBody>
          <a:bodyPr lIns="0" tIns="0" rIns="0" bIns="0" anchor="b"/>
          <a:lstStyle>
            <a:lvl1pPr>
              <a:lnSpc>
                <a:spcPts val="3600"/>
              </a:lnSpc>
              <a:defRPr sz="3600">
                <a:solidFill>
                  <a:schemeClr val="tx2"/>
                </a:solidFill>
                <a:latin typeface="MetaNormalLF-Roman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 bwMode="gray">
          <a:xfrm>
            <a:off x="366714" y="1355725"/>
            <a:ext cx="8410575" cy="4587875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>
            <a:lvl1pPr>
              <a:spcBef>
                <a:spcPts val="1200"/>
              </a:spcBef>
              <a:buClr>
                <a:schemeClr val="tx2"/>
              </a:buClr>
              <a:defRPr>
                <a:solidFill>
                  <a:schemeClr val="bg2"/>
                </a:solidFill>
              </a:defRPr>
            </a:lvl1pPr>
            <a:lvl2pPr>
              <a:spcBef>
                <a:spcPts val="300"/>
              </a:spcBef>
              <a:buClr>
                <a:schemeClr val="tx2"/>
              </a:buClr>
              <a:defRPr>
                <a:solidFill>
                  <a:schemeClr val="bg2"/>
                </a:solidFill>
              </a:defRPr>
            </a:lvl2pPr>
            <a:lvl3pPr>
              <a:spcBef>
                <a:spcPts val="300"/>
              </a:spcBef>
              <a:buClr>
                <a:schemeClr val="tx2"/>
              </a:buClr>
              <a:defRPr>
                <a:solidFill>
                  <a:schemeClr val="bg2"/>
                </a:solidFill>
              </a:defRPr>
            </a:lvl3pPr>
            <a:lvl4pPr>
              <a:spcBef>
                <a:spcPts val="3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bg2"/>
                </a:solidFill>
              </a:defRPr>
            </a:lvl4pPr>
            <a:lvl5pPr>
              <a:spcBef>
                <a:spcPts val="300"/>
              </a:spcBef>
              <a:buClr>
                <a:schemeClr val="tx2"/>
              </a:buClr>
              <a:defRPr sz="16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DE9284-8087-4E6A-963D-9FD6DF88812A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AE26A-944B-45C8-B5A7-64AFACAD7DB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366714" y="203200"/>
            <a:ext cx="8410575" cy="920751"/>
          </a:xfrm>
          <a:prstGeom prst="rect">
            <a:avLst/>
          </a:prstGeom>
          <a:noFill/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ts val="3600"/>
              </a:lnSpc>
              <a:spcBef>
                <a:spcPct val="0"/>
              </a:spcBef>
              <a:buNone/>
              <a:defRPr lang="en-US" sz="3600" kern="1200" dirty="0">
                <a:solidFill>
                  <a:schemeClr val="tx2"/>
                </a:solidFill>
                <a:latin typeface="MetaNormalLF-Roman" pitchFamily="34" charset="0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366714" y="1123951"/>
            <a:ext cx="8410575" cy="403224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buNone/>
              <a:tabLst>
                <a:tab pos="800100" algn="l"/>
              </a:tabLst>
              <a:defRPr sz="2400" b="0">
                <a:solidFill>
                  <a:schemeClr val="bg2"/>
                </a:solidFill>
                <a:latin typeface="MetaNormalLF-Roman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DD5AF-F693-416C-83E0-E9986E13E734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630AC-8854-4AE6-B21D-245131CB2DA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366714" y="203200"/>
            <a:ext cx="8410575" cy="920751"/>
          </a:xfrm>
          <a:prstGeom prst="rect">
            <a:avLst/>
          </a:prstGeom>
          <a:noFill/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ts val="3600"/>
              </a:lnSpc>
              <a:spcBef>
                <a:spcPct val="0"/>
              </a:spcBef>
              <a:buNone/>
              <a:defRPr lang="en-US" sz="3600" kern="1200" dirty="0">
                <a:solidFill>
                  <a:schemeClr val="tx2"/>
                </a:solidFill>
                <a:latin typeface="MetaNormalLF-Roman" pitchFamily="34" charset="0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366714" y="1123951"/>
            <a:ext cx="8410575" cy="403224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buNone/>
              <a:tabLst>
                <a:tab pos="800100" algn="l"/>
              </a:tabLst>
              <a:defRPr sz="2400" b="0">
                <a:solidFill>
                  <a:schemeClr val="bg2"/>
                </a:solidFill>
                <a:latin typeface="MetaNormalLF-Roman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366714" y="1758952"/>
            <a:ext cx="8410575" cy="4183063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>
            <a:lvl1pPr marL="230188" indent="-230188">
              <a:spcBef>
                <a:spcPts val="1200"/>
              </a:spcBef>
              <a:buClr>
                <a:schemeClr val="tx2"/>
              </a:buClr>
              <a:defRPr sz="2400">
                <a:solidFill>
                  <a:schemeClr val="bg2"/>
                </a:solidFill>
              </a:defRPr>
            </a:lvl1pPr>
            <a:lvl2pPr>
              <a:spcBef>
                <a:spcPts val="300"/>
              </a:spcBef>
              <a:buClr>
                <a:schemeClr val="tx2"/>
              </a:buClr>
              <a:defRPr sz="2000">
                <a:solidFill>
                  <a:schemeClr val="bg2"/>
                </a:solidFill>
              </a:defRPr>
            </a:lvl2pPr>
            <a:lvl3pPr>
              <a:spcBef>
                <a:spcPts val="300"/>
              </a:spcBef>
              <a:buClr>
                <a:schemeClr val="tx2"/>
              </a:buClr>
              <a:defRPr sz="1800">
                <a:solidFill>
                  <a:schemeClr val="bg2"/>
                </a:solidFill>
              </a:defRPr>
            </a:lvl3pPr>
            <a:lvl4pPr>
              <a:spcBef>
                <a:spcPts val="300"/>
              </a:spcBef>
              <a:buClr>
                <a:schemeClr val="tx2"/>
              </a:buClr>
              <a:buFont typeface="Wingdings" pitchFamily="2" charset="2"/>
              <a:buChar char="§"/>
              <a:defRPr sz="1600">
                <a:solidFill>
                  <a:schemeClr val="bg2"/>
                </a:solidFill>
              </a:defRPr>
            </a:lvl4pPr>
            <a:lvl5pPr>
              <a:spcBef>
                <a:spcPts val="300"/>
              </a:spcBef>
              <a:buClr>
                <a:schemeClr val="tx2"/>
              </a:buClr>
              <a:defRPr sz="1600">
                <a:solidFill>
                  <a:schemeClr val="bg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5AB48-7CAA-4D75-8195-F17C19D27A72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D44A0-6040-44AC-AEEE-ED29C7127CE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graphic area on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366714" y="203200"/>
            <a:ext cx="8410575" cy="920751"/>
          </a:xfrm>
          <a:prstGeom prst="rect">
            <a:avLst/>
          </a:prstGeom>
          <a:noFill/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ts val="3600"/>
              </a:lnSpc>
              <a:spcBef>
                <a:spcPct val="0"/>
              </a:spcBef>
              <a:buNone/>
              <a:defRPr lang="en-US" sz="3600" kern="1200" dirty="0">
                <a:solidFill>
                  <a:schemeClr val="tx2"/>
                </a:solidFill>
                <a:latin typeface="MetaNormalLF-Roman" pitchFamily="34" charset="0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 bwMode="gray">
          <a:xfrm>
            <a:off x="2728914" y="1355725"/>
            <a:ext cx="6048375" cy="4587875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>
            <a:lvl1pPr>
              <a:spcBef>
                <a:spcPts val="1200"/>
              </a:spcBef>
              <a:buClr>
                <a:schemeClr val="tx2"/>
              </a:buClr>
              <a:defRPr>
                <a:solidFill>
                  <a:schemeClr val="bg2"/>
                </a:solidFill>
              </a:defRPr>
            </a:lvl1pPr>
            <a:lvl2pPr>
              <a:spcBef>
                <a:spcPts val="300"/>
              </a:spcBef>
              <a:buClr>
                <a:schemeClr val="tx2"/>
              </a:buClr>
              <a:defRPr>
                <a:solidFill>
                  <a:schemeClr val="bg2"/>
                </a:solidFill>
              </a:defRPr>
            </a:lvl2pPr>
            <a:lvl3pPr>
              <a:spcBef>
                <a:spcPts val="300"/>
              </a:spcBef>
              <a:buClr>
                <a:schemeClr val="tx2"/>
              </a:buClr>
              <a:defRPr>
                <a:solidFill>
                  <a:schemeClr val="bg2"/>
                </a:solidFill>
              </a:defRPr>
            </a:lvl3pPr>
            <a:lvl4pPr>
              <a:spcBef>
                <a:spcPts val="3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bg2"/>
                </a:solidFill>
              </a:defRPr>
            </a:lvl4pPr>
            <a:lvl5pPr>
              <a:spcBef>
                <a:spcPts val="300"/>
              </a:spcBef>
              <a:buClr>
                <a:schemeClr val="tx2"/>
              </a:buClr>
              <a:defRPr sz="16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366714" y="1355725"/>
            <a:ext cx="2073275" cy="4587875"/>
          </a:xfrm>
          <a:prstGeom prst="rect">
            <a:avLst/>
          </a:prstGeom>
          <a:noFill/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3A683-6A5C-46A4-A42B-66FCA5E3DC5B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F6A45-26B9-4EA6-8291-5C4C722A663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and Content with graphic area a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366714" y="203200"/>
            <a:ext cx="8410575" cy="920751"/>
          </a:xfrm>
          <a:prstGeom prst="rect">
            <a:avLst/>
          </a:prstGeom>
          <a:noFill/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ts val="3600"/>
              </a:lnSpc>
              <a:spcBef>
                <a:spcPct val="0"/>
              </a:spcBef>
              <a:buNone/>
              <a:defRPr lang="en-US" sz="3600" kern="1200" dirty="0">
                <a:solidFill>
                  <a:schemeClr val="tx2"/>
                </a:solidFill>
                <a:latin typeface="MetaNormalLF-Roman" pitchFamily="34" charset="0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366714" y="1123958"/>
            <a:ext cx="8410575" cy="403225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buNone/>
              <a:tabLst>
                <a:tab pos="800100" algn="l"/>
              </a:tabLst>
              <a:defRPr lang="en-US" sz="2400" b="0" kern="1200" smtClean="0">
                <a:solidFill>
                  <a:schemeClr val="bg2"/>
                </a:solidFill>
                <a:latin typeface="MetaNormalLF-Roman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2728913" y="1758956"/>
            <a:ext cx="6048374" cy="4194175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>
            <a:lvl1pPr marL="230188" indent="-230188">
              <a:spcBef>
                <a:spcPts val="1200"/>
              </a:spcBef>
              <a:buClr>
                <a:schemeClr val="tx2"/>
              </a:buClr>
              <a:defRPr sz="2400">
                <a:solidFill>
                  <a:schemeClr val="bg2"/>
                </a:solidFill>
              </a:defRPr>
            </a:lvl1pPr>
            <a:lvl2pPr>
              <a:spcBef>
                <a:spcPts val="300"/>
              </a:spcBef>
              <a:buClr>
                <a:schemeClr val="tx2"/>
              </a:buClr>
              <a:defRPr sz="2000">
                <a:solidFill>
                  <a:schemeClr val="bg2"/>
                </a:solidFill>
              </a:defRPr>
            </a:lvl2pPr>
            <a:lvl3pPr>
              <a:spcBef>
                <a:spcPts val="300"/>
              </a:spcBef>
              <a:buClr>
                <a:schemeClr val="tx2"/>
              </a:buClr>
              <a:defRPr sz="1800">
                <a:solidFill>
                  <a:schemeClr val="bg2"/>
                </a:solidFill>
              </a:defRPr>
            </a:lvl3pPr>
            <a:lvl4pPr>
              <a:spcBef>
                <a:spcPts val="300"/>
              </a:spcBef>
              <a:buClr>
                <a:schemeClr val="tx2"/>
              </a:buClr>
              <a:buFont typeface="Wingdings" pitchFamily="2" charset="2"/>
              <a:buChar char="§"/>
              <a:defRPr sz="1600">
                <a:solidFill>
                  <a:schemeClr val="bg2"/>
                </a:solidFill>
              </a:defRPr>
            </a:lvl4pPr>
            <a:lvl5pPr>
              <a:spcBef>
                <a:spcPts val="300"/>
              </a:spcBef>
              <a:buClr>
                <a:schemeClr val="tx2"/>
              </a:buClr>
              <a:defRPr sz="1600">
                <a:solidFill>
                  <a:schemeClr val="bg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 bwMode="gray">
          <a:xfrm>
            <a:off x="366714" y="1771652"/>
            <a:ext cx="2073275" cy="4171951"/>
          </a:xfrm>
          <a:prstGeom prst="rect">
            <a:avLst/>
          </a:prstGeom>
          <a:noFill/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99EBF-B642-46AB-99CE-50C983D2AF2A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8F1A51-D8F2-4103-98BC-3AF160B8EA2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 bwMode="gray">
          <a:xfrm>
            <a:off x="366714" y="1355725"/>
            <a:ext cx="8410575" cy="4587875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spcBef>
                <a:spcPts val="1200"/>
              </a:spcBef>
              <a:buClr>
                <a:schemeClr val="tx2"/>
              </a:buClr>
              <a:buFont typeface="+mj-lt"/>
              <a:buNone/>
              <a:defRPr sz="4000">
                <a:solidFill>
                  <a:schemeClr val="tx2"/>
                </a:solidFill>
              </a:defRPr>
            </a:lvl1pPr>
            <a:lvl2pPr marL="457200" indent="0" algn="r">
              <a:spcBef>
                <a:spcPts val="600"/>
              </a:spcBef>
              <a:buClr>
                <a:schemeClr val="tx2"/>
              </a:buClr>
              <a:buNone/>
              <a:defRPr>
                <a:solidFill>
                  <a:schemeClr val="bg2"/>
                </a:solidFill>
              </a:defRPr>
            </a:lvl2pPr>
            <a:lvl3pPr>
              <a:spcBef>
                <a:spcPts val="600"/>
              </a:spcBef>
              <a:buClr>
                <a:schemeClr val="tx2"/>
              </a:buClr>
              <a:defRPr>
                <a:solidFill>
                  <a:schemeClr val="bg2"/>
                </a:solidFill>
              </a:defRPr>
            </a:lvl3pPr>
            <a:lvl4pPr>
              <a:spcBef>
                <a:spcPts val="6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bg2"/>
                </a:solidFill>
              </a:defRPr>
            </a:lvl4pPr>
            <a:lvl5pPr>
              <a:spcBef>
                <a:spcPts val="600"/>
              </a:spcBef>
              <a:buClr>
                <a:schemeClr val="tx2"/>
              </a:buClr>
              <a:defRPr sz="16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 bwMode="gray">
          <a:xfrm>
            <a:off x="366714" y="203200"/>
            <a:ext cx="8410575" cy="920751"/>
          </a:xfrm>
          <a:prstGeom prst="rect">
            <a:avLst/>
          </a:prstGeom>
          <a:noFill/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ts val="3600"/>
              </a:lnSpc>
              <a:spcBef>
                <a:spcPct val="0"/>
              </a:spcBef>
              <a:buNone/>
              <a:defRPr lang="en-US" sz="3600" kern="1200" smtClean="0">
                <a:solidFill>
                  <a:schemeClr val="tx2"/>
                </a:solidFill>
                <a:latin typeface="MetaNormalLF-Roman" pitchFamily="34" charset="0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0727D-E704-4C1C-883E-22BCA6A67A91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292AD-01B2-4037-8F69-C6BB325062D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 bwMode="gray">
          <a:xfrm>
            <a:off x="366714" y="1355725"/>
            <a:ext cx="8410575" cy="4587875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spcBef>
                <a:spcPts val="1200"/>
              </a:spcBef>
              <a:buClr>
                <a:schemeClr val="tx2"/>
              </a:buClr>
              <a:buFont typeface="+mj-lt"/>
              <a:buNone/>
              <a:defRPr sz="4000">
                <a:solidFill>
                  <a:schemeClr val="tx2"/>
                </a:solidFill>
              </a:defRPr>
            </a:lvl1pPr>
            <a:lvl2pPr marL="457200" indent="0" algn="r">
              <a:spcBef>
                <a:spcPts val="600"/>
              </a:spcBef>
              <a:buClr>
                <a:schemeClr val="tx2"/>
              </a:buClr>
              <a:buNone/>
              <a:defRPr>
                <a:solidFill>
                  <a:schemeClr val="bg2"/>
                </a:solidFill>
              </a:defRPr>
            </a:lvl2pPr>
            <a:lvl3pPr>
              <a:spcBef>
                <a:spcPts val="600"/>
              </a:spcBef>
              <a:buClr>
                <a:schemeClr val="tx2"/>
              </a:buClr>
              <a:defRPr>
                <a:solidFill>
                  <a:schemeClr val="bg2"/>
                </a:solidFill>
              </a:defRPr>
            </a:lvl3pPr>
            <a:lvl4pPr>
              <a:spcBef>
                <a:spcPts val="6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bg2"/>
                </a:solidFill>
              </a:defRPr>
            </a:lvl4pPr>
            <a:lvl5pPr>
              <a:spcBef>
                <a:spcPts val="600"/>
              </a:spcBef>
              <a:buClr>
                <a:schemeClr val="tx2"/>
              </a:buClr>
              <a:defRPr sz="16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B1583-6074-4D70-94F2-C10DD192695B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9CE0F-C5AE-4851-91FB-97D7BFAE4FB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1792288" y="5143500"/>
            <a:ext cx="5486400" cy="566739"/>
          </a:xfrm>
          <a:prstGeom prst="rect">
            <a:avLst/>
          </a:prstGeom>
          <a:noFill/>
        </p:spPr>
        <p:txBody>
          <a:bodyPr anchor="t"/>
          <a:lstStyle>
            <a:lvl1pPr algn="ctr">
              <a:defRPr sz="2800" b="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792288" y="612777"/>
            <a:ext cx="5486400" cy="4359275"/>
          </a:xfrm>
          <a:prstGeom prst="rect">
            <a:avLst/>
          </a:prstGeom>
          <a:noFill/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0DE77-80F1-4A2D-87CC-EC3EB107B253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B684C8-C16C-4E55-9B80-A6D4A992B75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oter bar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62C7B-32F1-4909-BDE4-7190BB857F8D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7F000-A497-4E86-8A40-C69E2E5A95F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 bwMode="gray">
          <a:xfrm>
            <a:off x="2617366" y="2460636"/>
            <a:ext cx="3909275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dirty="0">
                <a:solidFill>
                  <a:schemeClr val="tx2"/>
                </a:solidFill>
                <a:latin typeface="+mn-lt"/>
                <a:cs typeface="+mn-cs"/>
              </a:rPr>
              <a:t>THANK YOU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Intel_whit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invGray">
          <a:xfrm>
            <a:off x="7436293" y="476252"/>
            <a:ext cx="1191739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10"/>
          <p:cNvSpPr txBox="1">
            <a:spLocks noChangeArrowheads="1"/>
          </p:cNvSpPr>
          <p:nvPr userDrawn="1"/>
        </p:nvSpPr>
        <p:spPr bwMode="auto">
          <a:xfrm>
            <a:off x="6967612" y="6381758"/>
            <a:ext cx="151195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200" dirty="0">
                <a:solidFill>
                  <a:srgbClr val="FFFFFF"/>
                </a:solidFill>
                <a:latin typeface="Verdana" pitchFamily="34" charset="0"/>
                <a:cs typeface="Arial" charset="0"/>
              </a:rPr>
              <a:t>Intel Confidential</a:t>
            </a:r>
          </a:p>
        </p:txBody>
      </p:sp>
      <p:sp>
        <p:nvSpPr>
          <p:cNvPr id="1499138" name="Rectangle 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888309" y="3619502"/>
            <a:ext cx="7811539" cy="1587500"/>
          </a:xfrm>
        </p:spPr>
        <p:txBody>
          <a:bodyPr lIns="98183" tIns="49093" rIns="98183" bIns="49093"/>
          <a:lstStyle>
            <a:lvl1pPr marL="0" indent="0" algn="r">
              <a:lnSpc>
                <a:spcPct val="100000"/>
              </a:lnSpc>
              <a:spcBef>
                <a:spcPct val="0"/>
              </a:spcBef>
              <a:buFont typeface="Wingdings" pitchFamily="2" charset="2"/>
              <a:buNone/>
              <a:defRPr sz="2700"/>
            </a:lvl1pPr>
          </a:lstStyle>
          <a:p>
            <a:r>
              <a:rPr lang="en-US"/>
              <a:t>Name</a:t>
            </a:r>
          </a:p>
          <a:p>
            <a:r>
              <a:rPr lang="en-US"/>
              <a:t>Title</a:t>
            </a:r>
          </a:p>
          <a:p>
            <a:r>
              <a:rPr lang="en-US"/>
              <a:t>Department</a:t>
            </a:r>
          </a:p>
        </p:txBody>
      </p:sp>
      <p:sp>
        <p:nvSpPr>
          <p:cNvPr id="1499139" name="Rectangle 3"/>
          <p:cNvSpPr>
            <a:spLocks noGrp="1" noChangeArrowheads="1"/>
          </p:cNvSpPr>
          <p:nvPr>
            <p:ph type="ctrTitle" sz="quarter"/>
          </p:nvPr>
        </p:nvSpPr>
        <p:spPr>
          <a:xfrm>
            <a:off x="926420" y="1957391"/>
            <a:ext cx="7757302" cy="1471612"/>
          </a:xfrm>
        </p:spPr>
        <p:txBody>
          <a:bodyPr lIns="68557" tIns="34277" rIns="68557" bIns="34277"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50329677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B92802-BE3A-4706-A210-552FAAF0FF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89713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667" y="4406901"/>
            <a:ext cx="777196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667" y="2906713"/>
            <a:ext cx="777196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DC706-FE46-400A-9783-7E55DE4667D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170326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6464" y="1371601"/>
            <a:ext cx="4132244" cy="4754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9430" y="1371601"/>
            <a:ext cx="4133710" cy="4754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AE946-6317-4AED-8583-E5AF050A0CF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249811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348" y="274637"/>
            <a:ext cx="82293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351" y="1535113"/>
            <a:ext cx="403989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351" y="2174875"/>
            <a:ext cx="403989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294" y="1535113"/>
            <a:ext cx="4041360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294" y="2174875"/>
            <a:ext cx="40413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5B8B30-4C2E-4FCF-9ED3-BA1C5599A7D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9408382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B82B46-1AF0-4EC0-863B-6CAD6F912E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617389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DCCD8-B2B2-4A0D-B0FC-E68EFA9898A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6341426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349" y="273049"/>
            <a:ext cx="300793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19" y="273060"/>
            <a:ext cx="511143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349" y="1435104"/>
            <a:ext cx="300793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EC421-5E33-47D5-9F78-13D55A6FEA6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8867397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746" y="4800601"/>
            <a:ext cx="5485227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746" y="612775"/>
            <a:ext cx="5485227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746" y="5367345"/>
            <a:ext cx="5485227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973339-2CCA-418C-8B81-FF1CB648DDD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0862152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EFE6A-2E5A-45D3-8786-F7D2AE8D764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311193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72582" y="157163"/>
            <a:ext cx="2102035" cy="5969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4999" y="157163"/>
            <a:ext cx="6166849" cy="5969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E9F593-F8D9-4826-9796-2BDD2A0EEBD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425884"/>
      </p:ext>
    </p:extLst>
  </p:cSld>
  <p:clrMapOvr>
    <a:masterClrMapping/>
  </p:clrMapOvr>
  <p:transition xmlns:p14="http://schemas.microsoft.com/office/powerpoint/2010/main"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theme" Target="../theme/theme1.xml"/><Relationship Id="rId26" Type="http://schemas.openxmlformats.org/officeDocument/2006/relationships/image" Target="../media/image1.emf"/><Relationship Id="rId27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5.xml"/><Relationship Id="rId12" Type="http://schemas.openxmlformats.org/officeDocument/2006/relationships/theme" Target="../theme/theme2.xml"/><Relationship Id="rId13" Type="http://schemas.openxmlformats.org/officeDocument/2006/relationships/image" Target="../media/image3.jpeg"/><Relationship Id="rId14" Type="http://schemas.openxmlformats.org/officeDocument/2006/relationships/image" Target="../media/image4.png"/><Relationship Id="rId1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469859"/>
            <a:ext cx="8229600" cy="673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0BE377-1BA9-41C9-B2DC-B5E3CFEC911C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D30BB5-5850-4A6A-8773-7415328E38A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2" y="0"/>
            <a:ext cx="1371600" cy="474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ssheikh1\AppData\Local\Microsoft\Windows\Temporary Internet Files\Content.Outlook\UWOWFTDC\ITI logo short color.png"/>
          <p:cNvPicPr>
            <a:picLocks noChangeAspect="1" noChangeArrowheads="1"/>
          </p:cNvPicPr>
          <p:nvPr userDrawn="1"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176" y="39404"/>
            <a:ext cx="1132675" cy="457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  <p:sldLayoutId id="2147483747" r:id="rId14"/>
    <p:sldLayoutId id="2147483748" r:id="rId15"/>
    <p:sldLayoutId id="2147483749" r:id="rId16"/>
    <p:sldLayoutId id="2147483750" r:id="rId17"/>
    <p:sldLayoutId id="2147483751" r:id="rId18"/>
    <p:sldLayoutId id="2147483752" r:id="rId19"/>
    <p:sldLayoutId id="2147483753" r:id="rId20"/>
    <p:sldLayoutId id="2147483754" r:id="rId21"/>
    <p:sldLayoutId id="2147483755" r:id="rId22"/>
    <p:sldLayoutId id="2147483756" r:id="rId23"/>
    <p:sldLayoutId id="2147483757" r:id="rId24"/>
  </p:sldLayoutIdLst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811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6464" y="1371601"/>
            <a:ext cx="8406676" cy="475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506" tIns="48755" rIns="97506" bIns="487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49811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364999" y="157163"/>
            <a:ext cx="8409606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183" tIns="49093" rIns="98183" bIns="4909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Slide Title</a:t>
            </a:r>
          </a:p>
        </p:txBody>
      </p:sp>
      <p:sp>
        <p:nvSpPr>
          <p:cNvPr id="1498120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82591" y="6437313"/>
            <a:ext cx="385519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00" smtClean="0"/>
            </a:lvl1pPr>
          </a:lstStyle>
          <a:p>
            <a:pPr eaLnBrk="0" hangingPunct="0">
              <a:defRPr/>
            </a:pPr>
            <a:fld id="{EB711281-2F28-4B1E-AA00-C885F11ECE44}" type="slidenum">
              <a:rPr lang="en-US" b="1">
                <a:solidFill>
                  <a:srgbClr val="FFFFFF"/>
                </a:solidFill>
                <a:latin typeface="Verdana" pitchFamily="34" charset="0"/>
                <a:cs typeface="Arial" charset="0"/>
              </a:rPr>
              <a:pPr eaLnBrk="0" hangingPunct="0">
                <a:defRPr/>
              </a:pPr>
              <a:t>‹#›</a:t>
            </a:fld>
            <a:endParaRPr lang="en-US" b="1" dirty="0">
              <a:solidFill>
                <a:srgbClr val="FFFFFF"/>
              </a:solidFill>
              <a:latin typeface="Verdana" pitchFamily="34" charset="0"/>
              <a:cs typeface="Arial" charset="0"/>
            </a:endParaRPr>
          </a:p>
        </p:txBody>
      </p:sp>
      <p:pic>
        <p:nvPicPr>
          <p:cNvPr id="2053" name="Picture 19" descr="Intel_whit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invGray">
          <a:xfrm>
            <a:off x="8392018" y="6232529"/>
            <a:ext cx="70067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4084162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ctr" defTabSz="9747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9747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  <a:cs typeface="Arial" charset="0"/>
        </a:defRPr>
      </a:lvl2pPr>
      <a:lvl3pPr algn="ctr" defTabSz="9747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  <a:cs typeface="Arial" charset="0"/>
        </a:defRPr>
      </a:lvl3pPr>
      <a:lvl4pPr algn="ctr" defTabSz="9747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  <a:cs typeface="Arial" charset="0"/>
        </a:defRPr>
      </a:lvl4pPr>
      <a:lvl5pPr algn="ctr" defTabSz="9747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  <a:cs typeface="Arial" charset="0"/>
        </a:defRPr>
      </a:lvl5pPr>
      <a:lvl6pPr marL="457200" algn="ctr" defTabSz="974725" rtl="0" fontAlgn="base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  <a:cs typeface="Arial" charset="0"/>
        </a:defRPr>
      </a:lvl6pPr>
      <a:lvl7pPr marL="914400" algn="ctr" defTabSz="974725" rtl="0" fontAlgn="base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  <a:cs typeface="Arial" charset="0"/>
        </a:defRPr>
      </a:lvl7pPr>
      <a:lvl8pPr marL="1371600" algn="ctr" defTabSz="974725" rtl="0" fontAlgn="base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  <a:cs typeface="Arial" charset="0"/>
        </a:defRPr>
      </a:lvl8pPr>
      <a:lvl9pPr marL="1828800" algn="ctr" defTabSz="974725" rtl="0" fontAlgn="base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  <a:cs typeface="Arial" charset="0"/>
        </a:defRPr>
      </a:lvl9pPr>
    </p:titleStyle>
    <p:bodyStyle>
      <a:lvl1pPr marL="239713" indent="-239713" algn="l" defTabSz="974725" rtl="0" eaLnBrk="0" fontAlgn="base" hangingPunct="0">
        <a:lnSpc>
          <a:spcPct val="95000"/>
        </a:lnSpc>
        <a:spcBef>
          <a:spcPct val="30000"/>
        </a:spcBef>
        <a:spcAft>
          <a:spcPct val="0"/>
        </a:spcAft>
        <a:buClr>
          <a:schemeClr val="tx1"/>
        </a:buClr>
        <a:buFont typeface="Wingdings" pitchFamily="2" charset="2"/>
        <a:buChar char=""/>
        <a:defRPr sz="3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608013" indent="-241300" algn="l" defTabSz="974725" rtl="0" eaLnBrk="0" fontAlgn="base" hangingPunct="0">
        <a:lnSpc>
          <a:spcPct val="95000"/>
        </a:lnSpc>
        <a:spcBef>
          <a:spcPct val="30000"/>
        </a:spcBef>
        <a:spcAft>
          <a:spcPct val="0"/>
        </a:spcAft>
        <a:buClr>
          <a:schemeClr val="tx1"/>
        </a:buClr>
        <a:buChar char="–"/>
        <a:defRPr sz="2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974725" indent="-239713" algn="l" defTabSz="974725" rtl="0" eaLnBrk="0" fontAlgn="base" hangingPunct="0">
        <a:lnSpc>
          <a:spcPct val="95000"/>
        </a:lnSpc>
        <a:spcBef>
          <a:spcPct val="30000"/>
        </a:spcBef>
        <a:spcAft>
          <a:spcPct val="0"/>
        </a:spcAft>
        <a:buClr>
          <a:schemeClr val="tx1"/>
        </a:buClr>
        <a:buChar char="–"/>
        <a:defRPr sz="23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474788" indent="-255588" algn="l" defTabSz="974725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1843088" indent="-246063" algn="l" defTabSz="974725" rtl="0" eaLnBrk="0" fontAlgn="base" hangingPunct="0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300288" indent="-246063" algn="l" defTabSz="974725" rtl="0" fontAlgn="base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757488" indent="-246063" algn="l" defTabSz="974725" rtl="0" fontAlgn="base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214688" indent="-246063" algn="l" defTabSz="974725" rtl="0" fontAlgn="base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671888" indent="-246063" algn="l" defTabSz="974725" rtl="0" fontAlgn="base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514600"/>
            <a:ext cx="8458200" cy="1362075"/>
          </a:xfrm>
        </p:spPr>
        <p:txBody>
          <a:bodyPr/>
          <a:lstStyle/>
          <a:p>
            <a:pPr algn="ctr"/>
            <a:r>
              <a:rPr lang="en-US" dirty="0" smtClean="0"/>
              <a:t>ITI and </a:t>
            </a:r>
            <a:r>
              <a:rPr lang="en-US" dirty="0" err="1" smtClean="0"/>
              <a:t>Technet</a:t>
            </a:r>
            <a:r>
              <a:rPr lang="en-US" dirty="0" smtClean="0"/>
              <a:t> Opening Comments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Chris </a:t>
            </a:r>
            <a:r>
              <a:rPr lang="en-US" sz="2000" dirty="0" err="1" smtClean="0"/>
              <a:t>Hankin</a:t>
            </a:r>
            <a:r>
              <a:rPr lang="en-US" sz="2000" dirty="0" smtClean="0"/>
              <a:t>, Senior Director</a:t>
            </a:r>
            <a:br>
              <a:rPr lang="en-US" sz="2000" dirty="0" smtClean="0"/>
            </a:br>
            <a:r>
              <a:rPr lang="en-US" sz="2000" dirty="0" smtClean="0"/>
              <a:t>Information Technology Industry Council (</a:t>
            </a:r>
            <a:r>
              <a:rPr lang="en-US" sz="2000" dirty="0" err="1" smtClean="0"/>
              <a:t>Iti</a:t>
            </a:r>
            <a:r>
              <a:rPr lang="en-US" sz="2000" dirty="0" smtClean="0"/>
              <a:t>)</a:t>
            </a:r>
            <a:br>
              <a:rPr lang="en-US" sz="2000" dirty="0" smtClean="0"/>
            </a:br>
            <a:r>
              <a:rPr lang="en-US" sz="2000" dirty="0" smtClean="0"/>
              <a:t>April 26, 2016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5E9AF-EAF2-4009-9820-A1CD29A588C9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9120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533400"/>
            <a:ext cx="8610600" cy="838200"/>
          </a:xfrm>
        </p:spPr>
        <p:txBody>
          <a:bodyPr/>
          <a:lstStyle/>
          <a:p>
            <a:r>
              <a:rPr lang="en-US" sz="3600" dirty="0" smtClean="0"/>
              <a:t>ITI and TechNet Presentations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602165"/>
          </a:xfrm>
        </p:spPr>
        <p:txBody>
          <a:bodyPr/>
          <a:lstStyle/>
          <a:p>
            <a:r>
              <a:rPr lang="en-US" sz="2600" dirty="0" smtClean="0"/>
              <a:t>Opening Comments: Chris </a:t>
            </a:r>
            <a:r>
              <a:rPr lang="en-US" sz="2600" dirty="0" err="1" smtClean="0"/>
              <a:t>Hankin</a:t>
            </a:r>
            <a:r>
              <a:rPr lang="en-US" sz="2600" dirty="0" smtClean="0"/>
              <a:t>, ITI</a:t>
            </a:r>
          </a:p>
          <a:p>
            <a:r>
              <a:rPr lang="en-US" sz="2600" dirty="0" smtClean="0"/>
              <a:t>Displays (3):</a:t>
            </a:r>
          </a:p>
          <a:p>
            <a:pPr lvl="1"/>
            <a:r>
              <a:rPr lang="en-US" sz="2200" dirty="0" smtClean="0"/>
              <a:t>Mark Hollenbeck, HP Inc.</a:t>
            </a:r>
          </a:p>
          <a:p>
            <a:pPr lvl="1"/>
            <a:r>
              <a:rPr lang="en-US" sz="2200" dirty="0" err="1" smtClean="0"/>
              <a:t>Humberto</a:t>
            </a:r>
            <a:r>
              <a:rPr lang="en-US" sz="2200" dirty="0" smtClean="0"/>
              <a:t> </a:t>
            </a:r>
            <a:r>
              <a:rPr lang="en-US" sz="2200" dirty="0" err="1" smtClean="0"/>
              <a:t>Fossati</a:t>
            </a:r>
            <a:r>
              <a:rPr lang="en-US" sz="2200" dirty="0" smtClean="0"/>
              <a:t>, HP Inc.</a:t>
            </a:r>
          </a:p>
          <a:p>
            <a:pPr lvl="1"/>
            <a:r>
              <a:rPr lang="en-US" sz="2200" dirty="0" smtClean="0"/>
              <a:t>Robert White, Dell</a:t>
            </a:r>
          </a:p>
          <a:p>
            <a:r>
              <a:rPr lang="en-US" sz="2600" dirty="0" smtClean="0"/>
              <a:t>Computers (5):</a:t>
            </a:r>
          </a:p>
          <a:p>
            <a:pPr lvl="1"/>
            <a:r>
              <a:rPr lang="en-US" sz="2200" dirty="0" smtClean="0"/>
              <a:t>Paul Ford, HP Inc.</a:t>
            </a:r>
          </a:p>
          <a:p>
            <a:pPr lvl="1"/>
            <a:r>
              <a:rPr lang="en-US" sz="2200" dirty="0" smtClean="0"/>
              <a:t>Stephen Eastman, Intel</a:t>
            </a:r>
          </a:p>
          <a:p>
            <a:pPr lvl="1"/>
            <a:r>
              <a:rPr lang="en-US" sz="2200" dirty="0" err="1" smtClean="0"/>
              <a:t>Shahid</a:t>
            </a:r>
            <a:r>
              <a:rPr lang="en-US" sz="2200" dirty="0" smtClean="0"/>
              <a:t> Sheikh, Intel</a:t>
            </a:r>
          </a:p>
          <a:p>
            <a:pPr lvl="1"/>
            <a:r>
              <a:rPr lang="en-US" sz="2200" dirty="0" smtClean="0"/>
              <a:t>Robert White, Dell</a:t>
            </a:r>
          </a:p>
          <a:p>
            <a:pPr lvl="1"/>
            <a:r>
              <a:rPr lang="en-US" sz="2200" dirty="0" smtClean="0"/>
              <a:t>Mark Hollenbeck, HP Inc.</a:t>
            </a:r>
            <a:endParaRPr lang="en-US" sz="1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556D59-B1A5-4F67-89B7-B5C6D6B62E8E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9930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47799"/>
            <a:ext cx="8686800" cy="4648201"/>
          </a:xfrm>
        </p:spPr>
        <p:txBody>
          <a:bodyPr/>
          <a:lstStyle/>
          <a:p>
            <a:r>
              <a:rPr lang="en-US" sz="2400" dirty="0" smtClean="0"/>
              <a:t>At the last workshop,  ITI/TechNet: </a:t>
            </a:r>
          </a:p>
          <a:p>
            <a:pPr lvl="1"/>
            <a:r>
              <a:rPr lang="en-US" sz="2000" dirty="0" smtClean="0"/>
              <a:t>(1) voiced our very serious concerns with the first Staff Draft, and </a:t>
            </a:r>
          </a:p>
          <a:p>
            <a:pPr lvl="1"/>
            <a:r>
              <a:rPr lang="en-US" sz="2000" dirty="0" smtClean="0"/>
              <a:t>(2) proposed constructive engagement with the CEC and other stakeholders.</a:t>
            </a:r>
          </a:p>
          <a:p>
            <a:r>
              <a:rPr lang="en-US" sz="2400" dirty="0" smtClean="0"/>
              <a:t>Very active consultations have been held since, to include the F2F meetings referenced in the new Staff Draft.</a:t>
            </a:r>
          </a:p>
          <a:p>
            <a:r>
              <a:rPr lang="en-US" sz="2400" dirty="0" smtClean="0"/>
              <a:t>We reached agreements with fellow stakeholders on some issues, and clarified facts in other areas.</a:t>
            </a:r>
          </a:p>
          <a:p>
            <a:r>
              <a:rPr lang="en-US" sz="2400" dirty="0" smtClean="0"/>
              <a:t>This progress is not adequately reflected in the new Staff Draft.</a:t>
            </a:r>
          </a:p>
          <a:p>
            <a:r>
              <a:rPr lang="en-US" sz="2400" dirty="0" smtClean="0"/>
              <a:t>The new Staff Draft is not technically feasible, nor cost effective, and its promulgation as-is would significantly limit choices for Californians.</a:t>
            </a:r>
            <a:endParaRPr lang="en-US" sz="1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556D59-B1A5-4F67-89B7-B5C6D6B62E8E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3193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Going Forward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199"/>
            <a:ext cx="8382000" cy="4525965"/>
          </a:xfrm>
        </p:spPr>
        <p:txBody>
          <a:bodyPr/>
          <a:lstStyle/>
          <a:p>
            <a:r>
              <a:rPr lang="en-US" sz="2400" dirty="0" smtClean="0"/>
              <a:t>We will continue to engage constructively with the CEC and other stakeholders.</a:t>
            </a:r>
          </a:p>
          <a:p>
            <a:r>
              <a:rPr lang="en-US" sz="2400" dirty="0" smtClean="0"/>
              <a:t>If we are to achieve the agreed goal of a technically feasible, cost effective Final Rule by year’s end, much work and significant changes are requisite.</a:t>
            </a:r>
          </a:p>
          <a:p>
            <a:pPr lvl="1"/>
            <a:r>
              <a:rPr lang="en-US" sz="2000" dirty="0" smtClean="0"/>
              <a:t>To include reinstatement of areas of agreement between the stakeholders. </a:t>
            </a:r>
          </a:p>
          <a:p>
            <a:r>
              <a:rPr lang="en-US" sz="2400" dirty="0" smtClean="0"/>
              <a:t>The proposed 1/1/18 effective date must go.</a:t>
            </a:r>
          </a:p>
          <a:p>
            <a:pPr lvl="1"/>
            <a:r>
              <a:rPr lang="en-US" sz="2000" dirty="0" smtClean="0"/>
              <a:t>In this regard, the new Staff Draft cut the implementation period for desktops in half -- a huge concern.</a:t>
            </a:r>
          </a:p>
          <a:p>
            <a:r>
              <a:rPr lang="en-US" sz="2400" dirty="0" smtClean="0"/>
              <a:t>We will continue to pursue a package of voluntary partnership initiatives to supplement the rule making. 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556D59-B1A5-4F67-89B7-B5C6D6B62E8E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5563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Examples of Problems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876799"/>
          </a:xfrm>
        </p:spPr>
        <p:txBody>
          <a:bodyPr/>
          <a:lstStyle/>
          <a:p>
            <a:r>
              <a:rPr lang="en-US" sz="2800" dirty="0" smtClean="0"/>
              <a:t>Intentionally or not, under the new Staff Draft as of 1/1/18 in California:</a:t>
            </a:r>
          </a:p>
          <a:p>
            <a:pPr lvl="1"/>
            <a:r>
              <a:rPr lang="en-US" sz="2400" dirty="0" smtClean="0"/>
              <a:t>The availability of low cost, smaller sized monitors would significantly diminish;</a:t>
            </a:r>
          </a:p>
          <a:p>
            <a:pPr lvl="1"/>
            <a:r>
              <a:rPr lang="en-US" sz="2400" dirty="0" smtClean="0"/>
              <a:t>The availability of enhanced performance displays would significantly diminish;</a:t>
            </a:r>
          </a:p>
          <a:p>
            <a:pPr lvl="1"/>
            <a:r>
              <a:rPr lang="en-US" sz="2400" dirty="0" smtClean="0"/>
              <a:t>The availability of gaming monitors and curved monitors would significantly diminish;</a:t>
            </a:r>
          </a:p>
          <a:p>
            <a:pPr lvl="1"/>
            <a:r>
              <a:rPr lang="en-US" sz="2400" dirty="0" smtClean="0"/>
              <a:t>The availability of mainstream and performance desktop computers would significantly diminish;</a:t>
            </a:r>
          </a:p>
          <a:p>
            <a:pPr lvl="1"/>
            <a:r>
              <a:rPr lang="en-US" sz="2400" dirty="0" smtClean="0"/>
              <a:t>The availability of gaming desktop and notebook computers would significantly diminish;</a:t>
            </a:r>
          </a:p>
          <a:p>
            <a:pPr lvl="1"/>
            <a:endParaRPr lang="en-US" sz="2400" dirty="0" smtClean="0"/>
          </a:p>
          <a:p>
            <a:pPr marL="457200" lvl="1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556D59-B1A5-4F67-89B7-B5C6D6B62E8E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179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Examples of Problems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24399"/>
          </a:xfrm>
        </p:spPr>
        <p:txBody>
          <a:bodyPr/>
          <a:lstStyle/>
          <a:p>
            <a:pPr lvl="1" indent="-342900"/>
            <a:r>
              <a:rPr lang="en-US" sz="2400" dirty="0" smtClean="0"/>
              <a:t>The availability of desktop computers using the Linux operating system would significantly diminish;</a:t>
            </a:r>
          </a:p>
          <a:p>
            <a:pPr lvl="1" indent="-342900"/>
            <a:r>
              <a:rPr lang="en-US" sz="2400" dirty="0" smtClean="0"/>
              <a:t>The availability of notebook computers using the Chrome operating system would significantly diminish;</a:t>
            </a:r>
          </a:p>
          <a:p>
            <a:pPr lvl="1"/>
            <a:r>
              <a:rPr lang="en-US" sz="2400" dirty="0" smtClean="0"/>
              <a:t>The availability of new monitor technologies like OLED, HDR, and Wireless could significantly diminish;</a:t>
            </a:r>
          </a:p>
          <a:p>
            <a:pPr lvl="1"/>
            <a:r>
              <a:rPr lang="en-US" sz="2400" dirty="0" smtClean="0"/>
              <a:t>The availability of monitors  incorporating USB Type-C with Power Delivery capabilities would significantly diminish;</a:t>
            </a:r>
          </a:p>
          <a:p>
            <a:pPr lvl="1"/>
            <a:r>
              <a:rPr lang="en-US" sz="2400" dirty="0" smtClean="0"/>
              <a:t>The availability of computers with new innovations, to include cyber security protections, could significantly diminish</a:t>
            </a:r>
            <a:r>
              <a:rPr lang="en-US" sz="2400" dirty="0"/>
              <a:t>.</a:t>
            </a:r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556D59-B1A5-4F67-89B7-B5C6D6B62E8E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67537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Architecture">
  <a:themeElements>
    <a:clrScheme name="">
      <a:dk1>
        <a:srgbClr val="000000"/>
      </a:dk1>
      <a:lt1>
        <a:srgbClr val="FFFFFF"/>
      </a:lt1>
      <a:dk2>
        <a:srgbClr val="0860A8"/>
      </a:dk2>
      <a:lt2>
        <a:srgbClr val="FDB605"/>
      </a:lt2>
      <a:accent1>
        <a:srgbClr val="009900"/>
      </a:accent1>
      <a:accent2>
        <a:srgbClr val="FF5C00"/>
      </a:accent2>
      <a:accent3>
        <a:srgbClr val="AAB6D1"/>
      </a:accent3>
      <a:accent4>
        <a:srgbClr val="DADADA"/>
      </a:accent4>
      <a:accent5>
        <a:srgbClr val="AACAAA"/>
      </a:accent5>
      <a:accent6>
        <a:srgbClr val="E75300"/>
      </a:accent6>
      <a:hlink>
        <a:srgbClr val="AA014C"/>
      </a:hlink>
      <a:folHlink>
        <a:srgbClr val="567EB9"/>
      </a:folHlink>
    </a:clrScheme>
    <a:fontScheme name="3_Architecture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800" b="1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Verdana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800" b="1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Verdana" pitchFamily="34" charset="0"/>
            <a:cs typeface="Arial" charset="0"/>
          </a:defRPr>
        </a:defPPr>
      </a:lstStyle>
    </a:lnDef>
  </a:objectDefaults>
  <a:extraClrSchemeLst>
    <a:extraClrScheme>
      <a:clrScheme name="3_Architectur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Architectur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Architectur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Architectur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Architectur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Architectur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Architectur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Architecture 8">
        <a:dk1>
          <a:srgbClr val="000000"/>
        </a:dk1>
        <a:lt1>
          <a:srgbClr val="FFFFFF"/>
        </a:lt1>
        <a:dk2>
          <a:srgbClr val="0034FF"/>
        </a:dk2>
        <a:lt2>
          <a:srgbClr val="FDB605"/>
        </a:lt2>
        <a:accent1>
          <a:srgbClr val="66CC33"/>
        </a:accent1>
        <a:accent2>
          <a:srgbClr val="FF6600"/>
        </a:accent2>
        <a:accent3>
          <a:srgbClr val="AAAEFF"/>
        </a:accent3>
        <a:accent4>
          <a:srgbClr val="DADADA"/>
        </a:accent4>
        <a:accent5>
          <a:srgbClr val="B8E2AD"/>
        </a:accent5>
        <a:accent6>
          <a:srgbClr val="E75C00"/>
        </a:accent6>
        <a:hlink>
          <a:srgbClr val="5BB3B9"/>
        </a:hlink>
        <a:folHlink>
          <a:srgbClr val="CC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Architecture 9">
        <a:dk1>
          <a:srgbClr val="000000"/>
        </a:dk1>
        <a:lt1>
          <a:srgbClr val="FFFFFF"/>
        </a:lt1>
        <a:dk2>
          <a:srgbClr val="0034FF"/>
        </a:dk2>
        <a:lt2>
          <a:srgbClr val="FDB605"/>
        </a:lt2>
        <a:accent1>
          <a:srgbClr val="66CC33"/>
        </a:accent1>
        <a:accent2>
          <a:srgbClr val="FF6600"/>
        </a:accent2>
        <a:accent3>
          <a:srgbClr val="AAAEFF"/>
        </a:accent3>
        <a:accent4>
          <a:srgbClr val="DADADA"/>
        </a:accent4>
        <a:accent5>
          <a:srgbClr val="B8E2AD"/>
        </a:accent5>
        <a:accent6>
          <a:srgbClr val="E75C00"/>
        </a:accent6>
        <a:hlink>
          <a:srgbClr val="FFCC00"/>
        </a:hlink>
        <a:folHlink>
          <a:srgbClr val="CC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Architecture 10">
        <a:dk1>
          <a:srgbClr val="000000"/>
        </a:dk1>
        <a:lt1>
          <a:srgbClr val="FFFFFF"/>
        </a:lt1>
        <a:dk2>
          <a:srgbClr val="0034FF"/>
        </a:dk2>
        <a:lt2>
          <a:srgbClr val="FDB605"/>
        </a:lt2>
        <a:accent1>
          <a:srgbClr val="66CC33"/>
        </a:accent1>
        <a:accent2>
          <a:srgbClr val="FF6600"/>
        </a:accent2>
        <a:accent3>
          <a:srgbClr val="AAAEFF"/>
        </a:accent3>
        <a:accent4>
          <a:srgbClr val="DADADA"/>
        </a:accent4>
        <a:accent5>
          <a:srgbClr val="B8E2AD"/>
        </a:accent5>
        <a:accent6>
          <a:srgbClr val="E75C00"/>
        </a:accent6>
        <a:hlink>
          <a:srgbClr val="009999"/>
        </a:hlink>
        <a:folHlink>
          <a:srgbClr val="CC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Architecture 11">
        <a:dk1>
          <a:srgbClr val="000000"/>
        </a:dk1>
        <a:lt1>
          <a:srgbClr val="FFFFFF"/>
        </a:lt1>
        <a:dk2>
          <a:srgbClr val="0034FF"/>
        </a:dk2>
        <a:lt2>
          <a:srgbClr val="FDB605"/>
        </a:lt2>
        <a:accent1>
          <a:srgbClr val="66CC33"/>
        </a:accent1>
        <a:accent2>
          <a:srgbClr val="FF6600"/>
        </a:accent2>
        <a:accent3>
          <a:srgbClr val="AAAEFF"/>
        </a:accent3>
        <a:accent4>
          <a:srgbClr val="DADADA"/>
        </a:accent4>
        <a:accent5>
          <a:srgbClr val="B8E2AD"/>
        </a:accent5>
        <a:accent6>
          <a:srgbClr val="E75C00"/>
        </a:accent6>
        <a:hlink>
          <a:srgbClr val="009999"/>
        </a:hlink>
        <a:folHlink>
          <a:srgbClr val="CC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Architecture 12">
        <a:dk1>
          <a:srgbClr val="000000"/>
        </a:dk1>
        <a:lt1>
          <a:srgbClr val="FFFFFF"/>
        </a:lt1>
        <a:dk2>
          <a:srgbClr val="0034FF"/>
        </a:dk2>
        <a:lt2>
          <a:srgbClr val="FDB605"/>
        </a:lt2>
        <a:accent1>
          <a:srgbClr val="66CC33"/>
        </a:accent1>
        <a:accent2>
          <a:srgbClr val="FF6600"/>
        </a:accent2>
        <a:accent3>
          <a:srgbClr val="AAAEFF"/>
        </a:accent3>
        <a:accent4>
          <a:srgbClr val="DADADA"/>
        </a:accent4>
        <a:accent5>
          <a:srgbClr val="B8E2AD"/>
        </a:accent5>
        <a:accent6>
          <a:srgbClr val="E75C00"/>
        </a:accent6>
        <a:hlink>
          <a:srgbClr val="009999"/>
        </a:hlink>
        <a:folHlink>
          <a:srgbClr val="AA014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Architecture 13">
        <a:dk1>
          <a:srgbClr val="000000"/>
        </a:dk1>
        <a:lt1>
          <a:srgbClr val="FFFFFF"/>
        </a:lt1>
        <a:dk2>
          <a:srgbClr val="0034FF"/>
        </a:dk2>
        <a:lt2>
          <a:srgbClr val="FDB605"/>
        </a:lt2>
        <a:accent1>
          <a:srgbClr val="66CC33"/>
        </a:accent1>
        <a:accent2>
          <a:srgbClr val="FF6600"/>
        </a:accent2>
        <a:accent3>
          <a:srgbClr val="AAAEFF"/>
        </a:accent3>
        <a:accent4>
          <a:srgbClr val="DADADA"/>
        </a:accent4>
        <a:accent5>
          <a:srgbClr val="B8E2AD"/>
        </a:accent5>
        <a:accent6>
          <a:srgbClr val="E75C00"/>
        </a:accent6>
        <a:hlink>
          <a:srgbClr val="00C5C0"/>
        </a:hlink>
        <a:folHlink>
          <a:srgbClr val="AA014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Architecture 14">
        <a:dk1>
          <a:srgbClr val="000000"/>
        </a:dk1>
        <a:lt1>
          <a:srgbClr val="FFFFFF"/>
        </a:lt1>
        <a:dk2>
          <a:srgbClr val="0034FF"/>
        </a:dk2>
        <a:lt2>
          <a:srgbClr val="FDB605"/>
        </a:lt2>
        <a:accent1>
          <a:srgbClr val="66CC33"/>
        </a:accent1>
        <a:accent2>
          <a:srgbClr val="FF5C00"/>
        </a:accent2>
        <a:accent3>
          <a:srgbClr val="AAAEFF"/>
        </a:accent3>
        <a:accent4>
          <a:srgbClr val="DADADA"/>
        </a:accent4>
        <a:accent5>
          <a:srgbClr val="B8E2AD"/>
        </a:accent5>
        <a:accent6>
          <a:srgbClr val="E75300"/>
        </a:accent6>
        <a:hlink>
          <a:srgbClr val="00C5C0"/>
        </a:hlink>
        <a:folHlink>
          <a:srgbClr val="AA014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Architecture 15">
        <a:dk1>
          <a:srgbClr val="000000"/>
        </a:dk1>
        <a:lt1>
          <a:srgbClr val="FFFFFF"/>
        </a:lt1>
        <a:dk2>
          <a:srgbClr val="0034FF"/>
        </a:dk2>
        <a:lt2>
          <a:srgbClr val="FDB605"/>
        </a:lt2>
        <a:accent1>
          <a:srgbClr val="66CC33"/>
        </a:accent1>
        <a:accent2>
          <a:srgbClr val="FF5C00"/>
        </a:accent2>
        <a:accent3>
          <a:srgbClr val="AAAEFF"/>
        </a:accent3>
        <a:accent4>
          <a:srgbClr val="DADADA"/>
        </a:accent4>
        <a:accent5>
          <a:srgbClr val="B8E2AD"/>
        </a:accent5>
        <a:accent6>
          <a:srgbClr val="E75300"/>
        </a:accent6>
        <a:hlink>
          <a:srgbClr val="10C8E1"/>
        </a:hlink>
        <a:folHlink>
          <a:srgbClr val="AA014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Architecture 16">
        <a:dk1>
          <a:srgbClr val="000000"/>
        </a:dk1>
        <a:lt1>
          <a:srgbClr val="FFFFFF"/>
        </a:lt1>
        <a:dk2>
          <a:srgbClr val="0034FF"/>
        </a:dk2>
        <a:lt2>
          <a:srgbClr val="FDB605"/>
        </a:lt2>
        <a:accent1>
          <a:srgbClr val="66CC33"/>
        </a:accent1>
        <a:accent2>
          <a:srgbClr val="FF5C00"/>
        </a:accent2>
        <a:accent3>
          <a:srgbClr val="AAAEFF"/>
        </a:accent3>
        <a:accent4>
          <a:srgbClr val="DADADA"/>
        </a:accent4>
        <a:accent5>
          <a:srgbClr val="B8E2AD"/>
        </a:accent5>
        <a:accent6>
          <a:srgbClr val="E75300"/>
        </a:accent6>
        <a:hlink>
          <a:srgbClr val="10C8E1"/>
        </a:hlink>
        <a:folHlink>
          <a:srgbClr val="F3016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ITI and Technet</Received_x0020_From>
    <Docket_x0020_Number xmlns="8eef3743-c7b3-4cbe-8837-b6e805be353c">14-AAER-02</Docket_x0020_Number>
    <TaxCatchAll xmlns="8eef3743-c7b3-4cbe-8837-b6e805be353c">
      <Value>6</Value>
      <Value>18</Value>
      <Value>28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Efficiency</TermName>
          <TermId xmlns="http://schemas.microsoft.com/office/infopath/2007/PartnerControls">3f4c3fa3-6422-4506-98bd-4d45194b6221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Z5JXHV6S7NA6-3-103185</_dlc_DocId>
    <_dlc_DocIdUrl xmlns="8eef3743-c7b3-4cbe-8837-b6e805be353c">
      <Url>http://efilingspinternal/_layouts/DocIdRedir.aspx?ID=Z5JXHV6S7NA6-3-103185</Url>
      <Description>Z5JXHV6S7NA6-3-103185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E2CE3B8-8BE4-40E4-B3A7-7CEA90B4AB09}"/>
</file>

<file path=customXml/itemProps2.xml><?xml version="1.0" encoding="utf-8"?>
<ds:datastoreItem xmlns:ds="http://schemas.openxmlformats.org/officeDocument/2006/customXml" ds:itemID="{8C62C25C-9FA4-473E-8B96-70E647328021}"/>
</file>

<file path=customXml/itemProps3.xml><?xml version="1.0" encoding="utf-8"?>
<ds:datastoreItem xmlns:ds="http://schemas.openxmlformats.org/officeDocument/2006/customXml" ds:itemID="{AB887533-A655-4CCA-8746-A65D6658C02E}"/>
</file>

<file path=customXml/itemProps4.xml><?xml version="1.0" encoding="utf-8"?>
<ds:datastoreItem xmlns:ds="http://schemas.openxmlformats.org/officeDocument/2006/customXml" ds:itemID="{AE80A821-029C-4238-9E25-37916C7F7D81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16092</TotalTime>
  <Words>517</Words>
  <Application>Microsoft Macintosh PowerPoint</Application>
  <PresentationFormat>On-screen Show (4:3)</PresentationFormat>
  <Paragraphs>52</Paragraphs>
  <Slides>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Office Theme</vt:lpstr>
      <vt:lpstr>3_Architecture</vt:lpstr>
      <vt:lpstr>ITI and Technet Opening Comments  Chris Hankin, Senior Director Information Technology Industry Council (Iti) April 26, 2016</vt:lpstr>
      <vt:lpstr>ITI and TechNet Presentations</vt:lpstr>
      <vt:lpstr>Status</vt:lpstr>
      <vt:lpstr>Going Forward</vt:lpstr>
      <vt:lpstr>Examples of Problems  </vt:lpstr>
      <vt:lpstr>Examples of Problems (cont.)</vt:lpstr>
    </vt:vector>
  </TitlesOfParts>
  <Company>IT Industry Council (ITI)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ITI and Technet Opening Comments</dc:title>
  <dc:subject>Computers, Servers</dc:subject>
  <dc:creator>Shahid Sheikh</dc:creator>
  <cp:keywords>CEC</cp:keywords>
  <cp:lastModifiedBy>Chris</cp:lastModifiedBy>
  <cp:revision>1107</cp:revision>
  <cp:lastPrinted>2016-04-25T12:54:44Z</cp:lastPrinted>
  <dcterms:created xsi:type="dcterms:W3CDTF">2010-06-15T11:03:11Z</dcterms:created>
  <dcterms:modified xsi:type="dcterms:W3CDTF">2016-04-25T17:58:27Z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b6206a1e-8e61-4d55-b2ed-ba5492cc5acb</vt:lpwstr>
  </property>
  <property fmtid="{D5CDD505-2E9C-101B-9397-08002B2CF9AE}" pid="4" name="Subject_x0020_Areas">
    <vt:lpwstr>28;#Efficiency|3f4c3fa3-6422-4506-98bd-4d45194b6221</vt:lpwstr>
  </property>
  <property fmtid="{D5CDD505-2E9C-101B-9397-08002B2CF9AE}" pid="5" name="_CopySource">
    <vt:lpwstr>http://efilingspinternal/PendingDocuments/14-AAER-02/20160427T145145_ITI_and_Technet_Opening_Comments.pptx</vt:lpwstr>
  </property>
  <property fmtid="{D5CDD505-2E9C-101B-9397-08002B2CF9AE}" pid="6" name="Subject Areas">
    <vt:lpwstr>28;#Efficiency|3f4c3fa3-6422-4506-98bd-4d45194b6221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1292500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