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3" r:id="rId1"/>
    <p:sldMasterId id="2147483648" r:id="rId2"/>
  </p:sldMasterIdLst>
  <p:notesMasterIdLst>
    <p:notesMasterId r:id="rId4"/>
  </p:notesMasterIdLst>
  <p:sldIdLst>
    <p:sldId id="264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512456-46DF-4962-94D3-7EAA00F86FC2}" v="1727" dt="2023-06-09T21:43:49.654"/>
    <p1510:client id="{8062DF57-36FA-1483-4214-664DAD92E559}" v="118" dt="2023-06-09T20:37:13.788"/>
    <p1510:client id="{B3016431-55DC-4BFB-9FA5-4D2D8D0CF303}" v="347" dt="2023-06-09T20:16:33.331"/>
    <p1510:client id="{D7E8307D-96AD-527D-6131-65D46F2CFBE5}" v="2208" vWet="2209" dt="2023-06-09T21:37:21.603"/>
    <p1510:client id="{EE249511-27FA-B5BB-A96F-BAA4252AE9EA}" v="1279" dt="2023-06-09T21:34:41.0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0"/>
  </p:normalViewPr>
  <p:slideViewPr>
    <p:cSldViewPr snapToGrid="0">
      <p:cViewPr varScale="1">
        <p:scale>
          <a:sx n="120" d="100"/>
          <a:sy n="120" d="100"/>
        </p:scale>
        <p:origin x="1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12540B-AEFB-4E6F-8E87-0B40E67A9A09}" type="datetimeFigureOut">
              <a:t>6/16/2023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848C7F-FA9C-43B3-B0E5-818C2EA93CF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957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E723A-8983-954F-296D-8A923EE34DE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effectLst>
            <a:outerShdw dist="50800" dir="2700000" algn="tl" rotWithShape="0">
              <a:prstClr val="black">
                <a:alpha val="10439"/>
              </a:prstClr>
            </a:outerShdw>
          </a:effectLst>
        </p:spPr>
        <p:txBody>
          <a:bodyPr anchor="ctr">
            <a:no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B4DB7D-0409-9FA2-B418-10FD88B52B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4660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rgbClr val="EB8B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9F1BB-4551-B642-37EE-CB4059B074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effectLst>
            <a:outerShdw dist="50800" dir="2700000" algn="tl" rotWithShape="0">
              <a:schemeClr val="bg1">
                <a:alpha val="20096"/>
              </a:schemeClr>
            </a:outerShdw>
          </a:effectLst>
        </p:spPr>
        <p:txBody>
          <a:bodyPr anchor="ctr">
            <a:normAutofit/>
          </a:bodyPr>
          <a:lstStyle>
            <a:lvl1pPr algn="ctr">
              <a:defRPr sz="66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632225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0EAE1-D760-E7CF-4026-6FB0A260BA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B8B02-3E2C-D778-AB42-86E725484C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66412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F348C-FCDA-1EA1-D876-D2C2F7602D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9257" y="365126"/>
            <a:ext cx="11049001" cy="84511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D5ABF-E26E-B366-2FA3-CA8754906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9258" y="1385047"/>
            <a:ext cx="5439430" cy="47919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3E3E4E-2A43-AC22-C75A-CB985FD5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3313" y="1385047"/>
            <a:ext cx="5439431" cy="47919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5133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6C52C-29B6-E51D-722A-2635A34264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0847" y="365126"/>
            <a:ext cx="11047412" cy="823912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79D6EC-9A93-B655-2C2C-71C0371209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0847" y="1382619"/>
            <a:ext cx="543784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C81D3A-8034-193A-501D-FD08CECC0C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0847" y="2206531"/>
            <a:ext cx="5437841" cy="39831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15A8E8-16E6-876A-B0AB-02F6FEDE0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3313" y="1382619"/>
            <a:ext cx="543942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B60FCB-538D-FE7A-1435-7F989733D4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3313" y="2206531"/>
            <a:ext cx="5439428" cy="39831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7582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31FB4-DE21-C1B0-EBE4-584A01F4CD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85855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82268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4525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99440-BD13-4289-3767-6498FAD644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4CF20-982A-483D-94AB-AEB9DA452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766483"/>
            <a:ext cx="6172200" cy="509456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8279C4-2D7C-8796-16C8-556FFFCB94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5302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8F099-557E-CC2D-BE74-C72439707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C0E422-8438-ED6F-ECA9-63CF12ECC8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7CA057-2C2D-4781-015A-F60E8858BC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9993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4D0F9-95D2-8340-B2F0-7378D646C80F}" type="datetime4">
              <a:rPr lang="en-US" smtClean="0"/>
              <a:t>June 16,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D43345-CE8E-0841-A74F-B26363861C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3429"/>
            <a:ext cx="2322857" cy="65479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198089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EF36-DF07-3244-A281-141F0DAC9196}" type="datetime4">
              <a:rPr lang="en-US" smtClean="0"/>
              <a:t>June 16,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98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C30-41A0-B545-A825-8FCF0230990D}" type="datetime4">
              <a:rPr lang="en-US" smtClean="0"/>
              <a:t>June 16,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848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6C6A8-629F-964D-9B10-D2805A37A804}" type="datetime4">
              <a:rPr lang="en-US" smtClean="0"/>
              <a:t>June 16,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97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12EF0-CE9F-8F4C-8E7C-B1835900E62E}" type="datetime4">
              <a:rPr lang="en-US" smtClean="0"/>
              <a:t>June 16,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92714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D06F-A82B-814B-8EFA-08EF03B0557D}" type="datetime4">
              <a:rPr lang="en-US" smtClean="0"/>
              <a:t>June 16, 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97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F8F88-78E2-FB47-8C4A-A629B7A5F422}" type="datetime4">
              <a:rPr lang="en-US" smtClean="0"/>
              <a:t>June 16, 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0458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FF1F2-752A-424A-BE58-506FD7039591}" type="datetime4">
              <a:rPr lang="en-US" smtClean="0"/>
              <a:t>June 16, 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515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A490C-7C8E-9941-9EE4-DE8E3F868485}" type="datetime4">
              <a:rPr lang="en-US" smtClean="0"/>
              <a:t>June 16,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6181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EEBC-DF6B-3148-BA29-C310AFBE9727}" type="datetime4">
              <a:rPr lang="en-US" smtClean="0"/>
              <a:t>June 16,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125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C4D73-7B32-4F49-BC15-7C0FF231E089}" type="datetime4">
              <a:rPr lang="en-US" smtClean="0"/>
              <a:t>June 16,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1194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0D00-5AE3-274F-B039-C86FB4D476EC}" type="datetime4">
              <a:rPr lang="en-US" smtClean="0"/>
              <a:t>June 16,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208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08572C-0464-F3F5-FADE-D067A0A60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1" y="365126"/>
            <a:ext cx="11087098" cy="845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FC2C31-5213-7261-B46C-502F27211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2451" y="1398494"/>
            <a:ext cx="11087098" cy="4778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211F2-4522-62F6-B144-55EBA58FD5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06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D94EF-780C-4F46-81D0-D79E997E09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76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7" r:id="rId2"/>
    <p:sldLayoutId id="2147483806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rgbClr val="EC8A0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rgbClr val="EC8A00"/>
        </a:buClr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rgbClr val="EC8A00"/>
        </a:buClr>
        <a:buSzPct val="65000"/>
        <a:buFont typeface="Courier New" panose="02070309020205020404" pitchFamily="49" charset="0"/>
        <a:buChar char="o"/>
        <a:defRPr sz="2400" b="0" i="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rgbClr val="EC8A00"/>
        </a:buClr>
        <a:buSzPct val="65000"/>
        <a:buFont typeface="Courier New" panose="02070309020205020404" pitchFamily="49" charset="0"/>
        <a:buChar char="o"/>
        <a:defRPr sz="2000" b="0" i="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rgbClr val="EC8A00"/>
        </a:buClr>
        <a:buSzPct val="65000"/>
        <a:buFont typeface="Courier New" panose="02070309020205020404" pitchFamily="49" charset="0"/>
        <a:buChar char="o"/>
        <a:defRPr sz="1800" b="0" i="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rgbClr val="EC8A00"/>
        </a:buClr>
        <a:buSzPct val="65000"/>
        <a:buFont typeface="Courier New" panose="02070309020205020404" pitchFamily="49" charset="0"/>
        <a:buChar char="o"/>
        <a:defRPr sz="1800" b="0" i="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E0A7D8E-9D5E-B44D-AFB5-97106A0965C8}" type="datetime4">
              <a:rPr lang="en-US" smtClean="0"/>
              <a:t>June 16,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accent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accent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2783614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804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pos="384" userDrawn="1">
          <p15:clr>
            <a:srgbClr val="F26B43"/>
          </p15:clr>
        </p15:guide>
        <p15:guide id="4" pos="7296" userDrawn="1">
          <p15:clr>
            <a:srgbClr val="F26B43"/>
          </p15:clr>
        </p15:guide>
        <p15:guide id="5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28FA3CD2-A708-33AE-1676-5F8E4EA5B3AF}"/>
              </a:ext>
            </a:extLst>
          </p:cNvPr>
          <p:cNvSpPr txBox="1"/>
          <p:nvPr/>
        </p:nvSpPr>
        <p:spPr>
          <a:xfrm>
            <a:off x="401221" y="502103"/>
            <a:ext cx="112808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666666"/>
                </a:solidFill>
              </a:rPr>
              <a:t>CA </a:t>
            </a:r>
            <a:r>
              <a:rPr lang="en-US" sz="2400" b="1" dirty="0">
                <a:solidFill>
                  <a:srgbClr val="666666"/>
                </a:solidFill>
                <a:effectLst/>
              </a:rPr>
              <a:t>Department of Water Resource Power </a:t>
            </a:r>
            <a:r>
              <a:rPr lang="en-US" sz="2400" b="1" dirty="0">
                <a:solidFill>
                  <a:srgbClr val="666666"/>
                </a:solidFill>
              </a:rPr>
              <a:t>Generation</a:t>
            </a:r>
            <a:r>
              <a:rPr lang="en-US" sz="2400" b="1" dirty="0">
                <a:solidFill>
                  <a:srgbClr val="666666"/>
                </a:solidFill>
                <a:effectLst/>
              </a:rPr>
              <a:t> Locations</a:t>
            </a:r>
            <a:endParaRPr lang="en-US" sz="2400" dirty="0"/>
          </a:p>
        </p:txBody>
      </p:sp>
      <p:pic>
        <p:nvPicPr>
          <p:cNvPr id="21" name="Picture 20" descr="A close-up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6B8E026F-623B-9886-3691-375CC1498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33" y="1434412"/>
            <a:ext cx="7385161" cy="3989173"/>
          </a:xfrm>
          <a:prstGeom prst="rect">
            <a:avLst/>
          </a:prstGeom>
        </p:spPr>
      </p:pic>
      <p:pic>
        <p:nvPicPr>
          <p:cNvPr id="23" name="Picture 22" descr="A map of the state of california&#10;&#10;Description automatically generated with low confidence">
            <a:extLst>
              <a:ext uri="{FF2B5EF4-FFF2-40B4-BE49-F238E27FC236}">
                <a16:creationId xmlns:a16="http://schemas.microsoft.com/office/drawing/2014/main" id="{1B3E54F1-8991-ADC2-AFD5-2BAFAA171F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91" r="5840" b="7172"/>
          <a:stretch/>
        </p:blipFill>
        <p:spPr>
          <a:xfrm>
            <a:off x="8067230" y="1280845"/>
            <a:ext cx="3895536" cy="452072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51A9D9B-F72E-84A1-3FFA-883225558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4492" y="5423585"/>
            <a:ext cx="1658256" cy="37798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7598746-7F9D-643B-C6CF-FED08492A410}"/>
              </a:ext>
            </a:extLst>
          </p:cNvPr>
          <p:cNvSpPr txBox="1"/>
          <p:nvPr/>
        </p:nvSpPr>
        <p:spPr>
          <a:xfrm>
            <a:off x="401221" y="5686154"/>
            <a:ext cx="74161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solidFill>
                  <a:srgbClr val="666666"/>
                </a:solidFill>
                <a:effectLst/>
                <a:latin typeface="Tableau Bold"/>
              </a:rPr>
              <a:t>Sources:</a:t>
            </a:r>
            <a:r>
              <a:rPr lang="en-US" sz="900" dirty="0">
                <a:solidFill>
                  <a:srgbClr val="666666"/>
                </a:solidFill>
                <a:effectLst/>
                <a:latin typeface="Tableau Book"/>
              </a:rPr>
              <a:t> Power generation locations information was provided by CA Department of Water Resource. Community type was based on </a:t>
            </a:r>
            <a:r>
              <a:rPr lang="en-US" sz="900" dirty="0" err="1">
                <a:solidFill>
                  <a:srgbClr val="666666"/>
                </a:solidFill>
                <a:effectLst/>
                <a:latin typeface="Tableau Book"/>
              </a:rPr>
              <a:t>CalEnviroScreen</a:t>
            </a:r>
            <a:r>
              <a:rPr lang="en-US" sz="900" dirty="0">
                <a:solidFill>
                  <a:srgbClr val="666666"/>
                </a:solidFill>
                <a:effectLst/>
                <a:latin typeface="Tableau Book"/>
              </a:rPr>
              <a:t> 4.0. 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57486625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PUC White">
  <a:themeElements>
    <a:clrScheme name="CPUC Custom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UCtemplate_0421" id="{8476BBE9-70C1-F245-89D4-9655D78B3DDA}" vid="{35871DFA-F96D-3A46-B934-4ECA73272AA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31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Courier New</vt:lpstr>
      <vt:lpstr>Tableau Bold</vt:lpstr>
      <vt:lpstr>Tableau Book</vt:lpstr>
      <vt:lpstr>1_Office Theme</vt:lpstr>
      <vt:lpstr>CPUC 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Kane, Hal</dc:creator>
  <cp:lastModifiedBy>Murimi, Dorothy@Energy</cp:lastModifiedBy>
  <cp:revision>9</cp:revision>
  <dcterms:created xsi:type="dcterms:W3CDTF">2023-06-02T16:03:31Z</dcterms:created>
  <dcterms:modified xsi:type="dcterms:W3CDTF">2023-06-16T19:27:03Z</dcterms:modified>
</cp:coreProperties>
</file>