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2.xml" ContentType="application/vnd.openxmlformats-officedocument.drawingml.chart+xml"/>
  <Override PartName="/ppt/theme/theme1.xml" ContentType="application/vnd.openxmlformats-officedocument.theme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9" r:id="rId5"/>
    <p:sldId id="258" r:id="rId6"/>
    <p:sldId id="261" r:id="rId7"/>
    <p:sldId id="263" r:id="rId8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CEC\CEC.ACR%20spdsh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CEC\CEC.ACR%20spdsht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CEC\CEC.ACR%20spdsh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Southern System Minimum Flow </a:t>
            </a:r>
            <a:r>
              <a:rPr lang="en-US" dirty="0" smtClean="0"/>
              <a:t>Purchases</a:t>
            </a:r>
            <a:endParaRPr lang="en-US" dirty="0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Sheet3!$B$4</c:f>
              <c:strCache>
                <c:ptCount val="1"/>
                <c:pt idx="0">
                  <c:v>dths purchased</c:v>
                </c:pt>
              </c:strCache>
            </c:strRef>
          </c:tx>
          <c:marker>
            <c:symbol val="none"/>
          </c:marker>
          <c:cat>
            <c:strRef>
              <c:f>Sheet3!$A$5:$A$9</c:f>
              <c:strCache>
                <c:ptCount val="5"/>
                <c:pt idx="0">
                  <c:v>2009/10</c:v>
                </c:pt>
                <c:pt idx="1">
                  <c:v>2010/11</c:v>
                </c:pt>
                <c:pt idx="2">
                  <c:v>2011/12</c:v>
                </c:pt>
                <c:pt idx="3">
                  <c:v>2012/13</c:v>
                </c:pt>
                <c:pt idx="4">
                  <c:v>2013/14</c:v>
                </c:pt>
              </c:strCache>
            </c:strRef>
          </c:cat>
          <c:val>
            <c:numRef>
              <c:f>Sheet3!$B$5:$B$9</c:f>
              <c:numCache>
                <c:formatCode>General</c:formatCode>
                <c:ptCount val="5"/>
                <c:pt idx="0">
                  <c:v>11781907000</c:v>
                </c:pt>
                <c:pt idx="1">
                  <c:v>1044667000</c:v>
                </c:pt>
                <c:pt idx="2">
                  <c:v>6612893000</c:v>
                </c:pt>
                <c:pt idx="3">
                  <c:v>19319690000</c:v>
                </c:pt>
                <c:pt idx="4">
                  <c:v>36946128000</c:v>
                </c:pt>
              </c:numCache>
            </c:numRef>
          </c:val>
        </c:ser>
        <c:dLbls/>
        <c:marker val="1"/>
        <c:axId val="81165312"/>
        <c:axId val="76563200"/>
      </c:lineChart>
      <c:catAx>
        <c:axId val="81165312"/>
        <c:scaling>
          <c:orientation val="minMax"/>
        </c:scaling>
        <c:axPos val="b"/>
        <c:tickLblPos val="nextTo"/>
        <c:crossAx val="76563200"/>
        <c:crosses val="autoZero"/>
        <c:auto val="1"/>
        <c:lblAlgn val="ctr"/>
        <c:lblOffset val="100"/>
      </c:catAx>
      <c:valAx>
        <c:axId val="76563200"/>
        <c:scaling>
          <c:orientation val="minMax"/>
        </c:scaling>
        <c:axPos val="l"/>
        <c:majorGridlines/>
        <c:numFmt formatCode="#,##0" sourceLinked="0"/>
        <c:tickLblPos val="nextTo"/>
        <c:crossAx val="81165312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</c:title>
    <c:plotArea>
      <c:layout/>
      <c:lineChart>
        <c:grouping val="standard"/>
        <c:ser>
          <c:idx val="0"/>
          <c:order val="0"/>
          <c:tx>
            <c:strRef>
              <c:f>Sheet3!$B$26</c:f>
              <c:strCache>
                <c:ptCount val="1"/>
                <c:pt idx="0">
                  <c:v>Net Cost</c:v>
                </c:pt>
              </c:strCache>
            </c:strRef>
          </c:tx>
          <c:marker>
            <c:symbol val="none"/>
          </c:marker>
          <c:cat>
            <c:strRef>
              <c:f>Sheet3!$A$27:$A$31</c:f>
              <c:strCache>
                <c:ptCount val="5"/>
                <c:pt idx="0">
                  <c:v>2009/10</c:v>
                </c:pt>
                <c:pt idx="1">
                  <c:v>2010/11</c:v>
                </c:pt>
                <c:pt idx="2">
                  <c:v>2011/12</c:v>
                </c:pt>
                <c:pt idx="3">
                  <c:v>2012/13</c:v>
                </c:pt>
                <c:pt idx="4">
                  <c:v>2013/14</c:v>
                </c:pt>
              </c:strCache>
            </c:strRef>
          </c:cat>
          <c:val>
            <c:numRef>
              <c:f>Sheet3!$B$27:$B$31</c:f>
              <c:numCache>
                <c:formatCode>"$"#,##0</c:formatCode>
                <c:ptCount val="5"/>
                <c:pt idx="0">
                  <c:v>2160700</c:v>
                </c:pt>
                <c:pt idx="1">
                  <c:v>3789000</c:v>
                </c:pt>
                <c:pt idx="2">
                  <c:v>2191000</c:v>
                </c:pt>
                <c:pt idx="3">
                  <c:v>7876500</c:v>
                </c:pt>
                <c:pt idx="4">
                  <c:v>12932500</c:v>
                </c:pt>
              </c:numCache>
            </c:numRef>
          </c:val>
        </c:ser>
        <c:dLbls/>
        <c:marker val="1"/>
        <c:axId val="76600448"/>
        <c:axId val="76601984"/>
      </c:lineChart>
      <c:catAx>
        <c:axId val="76600448"/>
        <c:scaling>
          <c:orientation val="minMax"/>
        </c:scaling>
        <c:axPos val="b"/>
        <c:tickLblPos val="nextTo"/>
        <c:crossAx val="76601984"/>
        <c:crosses val="autoZero"/>
        <c:auto val="1"/>
        <c:lblAlgn val="ctr"/>
        <c:lblOffset val="100"/>
      </c:catAx>
      <c:valAx>
        <c:axId val="76601984"/>
        <c:scaling>
          <c:orientation val="minMax"/>
        </c:scaling>
        <c:axPos val="l"/>
        <c:majorGridlines/>
        <c:numFmt formatCode="&quot;$&quot;#,##0" sourceLinked="1"/>
        <c:tickLblPos val="nextTo"/>
        <c:crossAx val="7660044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/>
              <a:t>Costs for Minimum Flow Requirements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Sheet3!$B$46</c:f>
              <c:strCache>
                <c:ptCount val="1"/>
                <c:pt idx="0">
                  <c:v>Purchase Cost</c:v>
                </c:pt>
              </c:strCache>
            </c:strRef>
          </c:tx>
          <c:marker>
            <c:symbol val="none"/>
          </c:marker>
          <c:cat>
            <c:strRef>
              <c:f>Sheet3!$A$47:$A$51</c:f>
              <c:strCache>
                <c:ptCount val="5"/>
                <c:pt idx="0">
                  <c:v>2009/10</c:v>
                </c:pt>
                <c:pt idx="1">
                  <c:v>2010/11</c:v>
                </c:pt>
                <c:pt idx="2">
                  <c:v>2011/12</c:v>
                </c:pt>
                <c:pt idx="3">
                  <c:v>2012/13</c:v>
                </c:pt>
                <c:pt idx="4">
                  <c:v>2013/14</c:v>
                </c:pt>
              </c:strCache>
            </c:strRef>
          </c:cat>
          <c:val>
            <c:numRef>
              <c:f>Sheet3!$B$47:$B$51</c:f>
              <c:numCache>
                <c:formatCode>"$"#,##0</c:formatCode>
                <c:ptCount val="5"/>
                <c:pt idx="0">
                  <c:v>5586900</c:v>
                </c:pt>
                <c:pt idx="1">
                  <c:v>8314000</c:v>
                </c:pt>
                <c:pt idx="2">
                  <c:v>22449000</c:v>
                </c:pt>
                <c:pt idx="3">
                  <c:v>76999500</c:v>
                </c:pt>
                <c:pt idx="4">
                  <c:v>185142100</c:v>
                </c:pt>
              </c:numCache>
            </c:numRef>
          </c:val>
        </c:ser>
        <c:ser>
          <c:idx val="1"/>
          <c:order val="1"/>
          <c:tx>
            <c:strRef>
              <c:f>Sheet3!$C$46</c:f>
              <c:strCache>
                <c:ptCount val="1"/>
                <c:pt idx="0">
                  <c:v>Transportation</c:v>
                </c:pt>
              </c:strCache>
            </c:strRef>
          </c:tx>
          <c:marker>
            <c:symbol val="none"/>
          </c:marker>
          <c:cat>
            <c:strRef>
              <c:f>Sheet3!$A$47:$A$51</c:f>
              <c:strCache>
                <c:ptCount val="5"/>
                <c:pt idx="0">
                  <c:v>2009/10</c:v>
                </c:pt>
                <c:pt idx="1">
                  <c:v>2010/11</c:v>
                </c:pt>
                <c:pt idx="2">
                  <c:v>2011/12</c:v>
                </c:pt>
                <c:pt idx="3">
                  <c:v>2012/13</c:v>
                </c:pt>
                <c:pt idx="4">
                  <c:v>2013/14</c:v>
                </c:pt>
              </c:strCache>
            </c:strRef>
          </c:cat>
          <c:val>
            <c:numRef>
              <c:f>Sheet3!$C$47:$C$51</c:f>
              <c:numCache>
                <c:formatCode>"$"#,##0</c:formatCode>
                <c:ptCount val="5"/>
                <c:pt idx="0">
                  <c:v>532100</c:v>
                </c:pt>
                <c:pt idx="1">
                  <c:v>39700</c:v>
                </c:pt>
                <c:pt idx="2">
                  <c:v>335900</c:v>
                </c:pt>
                <c:pt idx="3">
                  <c:v>1223700</c:v>
                </c:pt>
                <c:pt idx="4">
                  <c:v>4921400</c:v>
                </c:pt>
              </c:numCache>
            </c:numRef>
          </c:val>
        </c:ser>
        <c:ser>
          <c:idx val="2"/>
          <c:order val="2"/>
          <c:tx>
            <c:strRef>
              <c:f>Sheet3!$D$46</c:f>
              <c:strCache>
                <c:ptCount val="1"/>
                <c:pt idx="0">
                  <c:v>Net Cost </c:v>
                </c:pt>
              </c:strCache>
            </c:strRef>
          </c:tx>
          <c:marker>
            <c:symbol val="none"/>
          </c:marker>
          <c:cat>
            <c:strRef>
              <c:f>Sheet3!$A$47:$A$51</c:f>
              <c:strCache>
                <c:ptCount val="5"/>
                <c:pt idx="0">
                  <c:v>2009/10</c:v>
                </c:pt>
                <c:pt idx="1">
                  <c:v>2010/11</c:v>
                </c:pt>
                <c:pt idx="2">
                  <c:v>2011/12</c:v>
                </c:pt>
                <c:pt idx="3">
                  <c:v>2012/13</c:v>
                </c:pt>
                <c:pt idx="4">
                  <c:v>2013/14</c:v>
                </c:pt>
              </c:strCache>
            </c:strRef>
          </c:cat>
          <c:val>
            <c:numRef>
              <c:f>Sheet3!$D$47:$D$51</c:f>
              <c:numCache>
                <c:formatCode>"$"#,##0</c:formatCode>
                <c:ptCount val="5"/>
                <c:pt idx="0">
                  <c:v>2160700</c:v>
                </c:pt>
                <c:pt idx="1">
                  <c:v>3789000</c:v>
                </c:pt>
                <c:pt idx="2">
                  <c:v>2191000</c:v>
                </c:pt>
                <c:pt idx="3">
                  <c:v>7876500</c:v>
                </c:pt>
                <c:pt idx="4">
                  <c:v>12932500</c:v>
                </c:pt>
              </c:numCache>
            </c:numRef>
          </c:val>
        </c:ser>
        <c:dLbls/>
        <c:marker val="1"/>
        <c:axId val="76523392"/>
        <c:axId val="76524928"/>
      </c:lineChart>
      <c:catAx>
        <c:axId val="76523392"/>
        <c:scaling>
          <c:orientation val="minMax"/>
        </c:scaling>
        <c:axPos val="b"/>
        <c:tickLblPos val="nextTo"/>
        <c:crossAx val="76524928"/>
        <c:crosses val="autoZero"/>
        <c:auto val="1"/>
        <c:lblAlgn val="ctr"/>
        <c:lblOffset val="100"/>
      </c:catAx>
      <c:valAx>
        <c:axId val="76524928"/>
        <c:scaling>
          <c:orientation val="minMax"/>
        </c:scaling>
        <c:axPos val="l"/>
        <c:majorGridlines/>
        <c:numFmt formatCode="&quot;$&quot;#,##0" sourceLinked="1"/>
        <c:tickLblPos val="nextTo"/>
        <c:crossAx val="76523392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D8B53-06DB-FC48-9A9C-F69A32FE672B}" type="datetimeFigureOut">
              <a:rPr lang="en-US" smtClean="0"/>
              <a:pPr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0F37A-D1ED-4C43-BC7C-DC9D0AAABF5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Southern System Minimum Flow Requirement Management Tools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Summary of Annual Compliance Reports</a:t>
            </a:r>
          </a:p>
          <a:p>
            <a:r>
              <a:rPr lang="en-US" dirty="0" smtClean="0"/>
              <a:t>2009/10 through 2013/14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Southern System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Decision 07-12-019 approved System </a:t>
            </a:r>
            <a:r>
              <a:rPr lang="en-US" dirty="0"/>
              <a:t>Operator </a:t>
            </a:r>
            <a:r>
              <a:rPr lang="en-US" dirty="0" smtClean="0"/>
              <a:t>tools: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dirty="0" smtClean="0"/>
              <a:t>Spot purchases;</a:t>
            </a:r>
          </a:p>
          <a:p>
            <a:pPr lvl="0"/>
            <a:r>
              <a:rPr lang="en-US" dirty="0" smtClean="0"/>
              <a:t>Requests </a:t>
            </a:r>
            <a:r>
              <a:rPr lang="en-US" dirty="0"/>
              <a:t>for offers (RFO</a:t>
            </a:r>
            <a:r>
              <a:rPr lang="en-US" dirty="0" smtClean="0"/>
              <a:t>); </a:t>
            </a:r>
            <a:r>
              <a:rPr lang="en-US" dirty="0"/>
              <a:t>and</a:t>
            </a:r>
            <a:endParaRPr lang="en-US" dirty="0" smtClean="0"/>
          </a:p>
          <a:p>
            <a:pPr lvl="0"/>
            <a:r>
              <a:rPr lang="en-US" dirty="0" smtClean="0"/>
              <a:t>Expedited </a:t>
            </a:r>
            <a:r>
              <a:rPr lang="en-US" dirty="0"/>
              <a:t>Advice Letter approval process for </a:t>
            </a:r>
            <a:r>
              <a:rPr lang="en-US" dirty="0" smtClean="0"/>
              <a:t>contracts.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Significant Increases in Purchases to Manage Minimum Flow Requirements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9234689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690594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 As Purchases have risen, so have Net Costs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Additional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Additional Tools have been added providing flexibility to meet increasing requirements:</a:t>
            </a:r>
          </a:p>
          <a:p>
            <a:r>
              <a:rPr lang="en-US" dirty="0" smtClean="0"/>
              <a:t>Memorandum In Lieu of Contract (MILC) – original 1 year, now ‘pre-approved’ for each of next 3 years based on set criteria</a:t>
            </a:r>
          </a:p>
          <a:p>
            <a:r>
              <a:rPr lang="en-US" dirty="0" err="1" smtClean="0"/>
              <a:t>Baseload</a:t>
            </a:r>
            <a:r>
              <a:rPr lang="en-US" dirty="0" smtClean="0"/>
              <a:t> </a:t>
            </a:r>
            <a:r>
              <a:rPr lang="en-US" dirty="0"/>
              <a:t>– original </a:t>
            </a:r>
            <a:r>
              <a:rPr lang="en-US" dirty="0" smtClean="0"/>
              <a:t>contracts 1 year, now ‘pre-approved’ for each of 3 years based on set criteria</a:t>
            </a:r>
          </a:p>
          <a:p>
            <a:r>
              <a:rPr lang="en-US" dirty="0" smtClean="0"/>
              <a:t>Transportation of Supply to </a:t>
            </a:r>
            <a:r>
              <a:rPr lang="en-US" dirty="0" err="1" smtClean="0"/>
              <a:t>Otay</a:t>
            </a:r>
            <a:r>
              <a:rPr lang="en-US" dirty="0" smtClean="0"/>
              <a:t> Mesa when economically advantageous</a:t>
            </a:r>
          </a:p>
          <a:p>
            <a:r>
              <a:rPr lang="en-US" dirty="0" smtClean="0"/>
              <a:t>Discounts for Firm without alternate delivery point rights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5. Cost increases have been less dramatic than the rise in purchases</a:t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861653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Net Costs per </a:t>
            </a:r>
            <a:r>
              <a:rPr lang="en-US" dirty="0" err="1" smtClean="0"/>
              <a:t>dth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While absolute costs have increased, with one exception, costs per </a:t>
            </a:r>
            <a:r>
              <a:rPr lang="en-US" sz="2800" dirty="0" err="1" smtClean="0"/>
              <a:t>dth</a:t>
            </a:r>
            <a:r>
              <a:rPr lang="en-US" sz="2800" dirty="0" smtClean="0"/>
              <a:t> have been relatively stable: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				</a:t>
            </a:r>
            <a:r>
              <a:rPr lang="en-US" u="sng" dirty="0" smtClean="0"/>
              <a:t>Period</a:t>
            </a:r>
            <a:r>
              <a:rPr lang="en-US" dirty="0" smtClean="0"/>
              <a:t>			</a:t>
            </a:r>
            <a:r>
              <a:rPr lang="en-US" u="sng" dirty="0" smtClean="0"/>
              <a:t>$/</a:t>
            </a:r>
            <a:r>
              <a:rPr lang="en-US" u="sng" dirty="0" err="1" smtClean="0"/>
              <a:t>dth</a:t>
            </a:r>
            <a:endParaRPr lang="en-US" u="sng" dirty="0" smtClean="0"/>
          </a:p>
          <a:p>
            <a:pPr marL="0" indent="0">
              <a:buNone/>
            </a:pPr>
            <a:r>
              <a:rPr lang="en-US" dirty="0" smtClean="0"/>
              <a:t>					09/10			0.183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10/11			3.627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11/12			0.331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12/13			0.408</a:t>
            </a:r>
          </a:p>
          <a:p>
            <a:pPr marL="0" indent="0">
              <a:buNone/>
            </a:pPr>
            <a:r>
              <a:rPr lang="en-US" dirty="0" smtClean="0"/>
              <a:t>					13/14			0.350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65521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15-IEPR-04</Docket_x0020_Number>
    <TaxCatchAll xmlns="8eef3743-c7b3-4cbe-8837-b6e805be353c">
      <Value>8</Value>
      <Value>6</Value>
      <Value>73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2014-11-18 Workshop</TermName>
          <TermId xmlns="http://schemas.microsoft.com/office/infopath/2007/PartnerControls">9848dddf-a7be-4ac6-b100-14db5dfd286a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Z5JXHV6S7NA6-3-70923</_dlc_DocId>
    <_dlc_DocIdUrl xmlns="8eef3743-c7b3-4cbe-8837-b6e805be353c">
      <Url>http://efilingspinternal/_layouts/DocIdRedir.aspx?ID=Z5JXHV6S7NA6-3-70923</Url>
      <Description>Z5JXHV6S7NA6-3-70923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60B0A7-4C43-48B3-B818-23237DDB4FA1}"/>
</file>

<file path=customXml/itemProps2.xml><?xml version="1.0" encoding="utf-8"?>
<ds:datastoreItem xmlns:ds="http://schemas.openxmlformats.org/officeDocument/2006/customXml" ds:itemID="{A0FAFA10-1955-4B66-A4E4-8FA64BB8CDD4}"/>
</file>

<file path=customXml/itemProps3.xml><?xml version="1.0" encoding="utf-8"?>
<ds:datastoreItem xmlns:ds="http://schemas.openxmlformats.org/officeDocument/2006/customXml" ds:itemID="{09A3265C-F822-4516-9683-91897165B5C5}"/>
</file>

<file path=customXml/itemProps4.xml><?xml version="1.0" encoding="utf-8"?>
<ds:datastoreItem xmlns:ds="http://schemas.openxmlformats.org/officeDocument/2006/customXml" ds:itemID="{A435AF00-A1A5-45EF-89C5-5AFFC8175A6C}"/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184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Southern System Minimum Flow Requirement Management Tools</vt:lpstr>
      <vt:lpstr>1. Southern System Tools</vt:lpstr>
      <vt:lpstr>2. Significant Increases in Purchases to Manage Minimum Flow Requirements</vt:lpstr>
      <vt:lpstr>3. As Purchases have risen, so have Net Costs</vt:lpstr>
      <vt:lpstr>4. Additional Tools</vt:lpstr>
      <vt:lpstr> 5. Cost increases have been less dramatic than the rise in purchases </vt:lpstr>
      <vt:lpstr>6. Net Costs per dth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Southern System Reliability Issues CPUC Gregory Reisinger</dc:title>
  <dc:creator>Gregory Reisinger</dc:creator>
  <cp:lastModifiedBy>Anthony J Dixon</cp:lastModifiedBy>
  <cp:revision>14</cp:revision>
  <cp:lastPrinted>2014-11-17T14:45:23Z</cp:lastPrinted>
  <dcterms:created xsi:type="dcterms:W3CDTF">2014-11-16T20:41:44Z</dcterms:created>
  <dcterms:modified xsi:type="dcterms:W3CDTF">2014-11-17T22:20:43Z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e88372cf-c25b-4ead-9a1e-ef5436d1006c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http://efilingspinternal/PendingDocuments/15-IEPR-04/20141119T105454_Southern_System_Reliability_Issues_CPUC_Gregory_Reisinger.pptx</vt:lpwstr>
  </property>
  <property fmtid="{D5CDD505-2E9C-101B-9397-08002B2CF9AE}" pid="6" name="Subject Areas">
    <vt:lpwstr>73;#IEPR 2014-11-18 Workshop|9848dddf-a7be-4ac6-b100-14db5dfd286a;#61;#IEPR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373400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