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20" autoAdjust="0"/>
    <p:restoredTop sz="86385" autoAdjust="0"/>
  </p:normalViewPr>
  <p:slideViewPr>
    <p:cSldViewPr snapToGrid="0" snapToObjects="1">
      <p:cViewPr varScale="1">
        <p:scale>
          <a:sx n="50" d="100"/>
          <a:sy n="50" d="100"/>
        </p:scale>
        <p:origin x="1128" y="4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4" name="Shape 174"/>
          <p:cNvSpPr>
            <a:spLocks noGrp="1" noRot="1" noChangeAspect="1"/>
          </p:cNvSpPr>
          <p:nvPr>
            <p:ph type="sldImg"/>
          </p:nvPr>
        </p:nvSpPr>
        <p:spPr>
          <a:xfrm>
            <a:off x="1143000" y="685800"/>
            <a:ext cx="4572000" cy="3429000"/>
          </a:xfrm>
          <a:prstGeom prst="rect">
            <a:avLst/>
          </a:prstGeom>
        </p:spPr>
        <p:txBody>
          <a:bodyPr/>
          <a:lstStyle/>
          <a:p>
            <a:endParaRPr/>
          </a:p>
        </p:txBody>
      </p:sp>
      <p:sp>
        <p:nvSpPr>
          <p:cNvPr id="175" name="Shape 175"/>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a:spLocks noGrp="1" noRot="1" noChangeAspect="1"/>
          </p:cNvSpPr>
          <p:nvPr>
            <p:ph type="sldImg"/>
          </p:nvPr>
        </p:nvSpPr>
        <p:spPr>
          <a:xfrm>
            <a:off x="381000" y="685800"/>
            <a:ext cx="6096000" cy="3429000"/>
          </a:xfrm>
          <a:prstGeom prst="rect">
            <a:avLst/>
          </a:prstGeom>
        </p:spPr>
        <p:txBody>
          <a:bodyPr/>
          <a:lstStyle/>
          <a:p>
            <a:endParaRPr/>
          </a:p>
        </p:txBody>
      </p:sp>
      <p:sp>
        <p:nvSpPr>
          <p:cNvPr id="185" name="Shape 185"/>
          <p:cNvSpPr>
            <a:spLocks noGrp="1"/>
          </p:cNvSpPr>
          <p:nvPr>
            <p:ph type="body" sz="quarter" idx="1"/>
          </p:nvPr>
        </p:nvSpPr>
        <p:spPr>
          <a:prstGeom prst="rect">
            <a:avLst/>
          </a:prstGeom>
        </p:spPr>
        <p:txBody>
          <a:bodyPr/>
          <a:lstStyle/>
          <a:p>
            <a:pPr marL="195384" indent="-195384">
              <a:lnSpc>
                <a:spcPct val="100000"/>
              </a:lnSpc>
              <a:buSzPct val="75000"/>
              <a:buChar char="•"/>
              <a:defRPr sz="1600">
                <a:latin typeface="Lucida Grande"/>
                <a:ea typeface="Lucida Grande"/>
                <a:cs typeface="Lucida Grande"/>
                <a:sym typeface="Lucida Grande"/>
              </a:defRPr>
            </a:pPr>
            <a:r>
              <a:t>Several years ago, Apple set an incredibly ambitious goal: We decided we were going to power our data centers with 100% renewable energy.</a:t>
            </a:r>
          </a:p>
          <a:p>
            <a:pPr marL="195384" indent="-195384">
              <a:lnSpc>
                <a:spcPct val="100000"/>
              </a:lnSpc>
              <a:buSzPct val="75000"/>
              <a:buChar char="•"/>
              <a:defRPr sz="1600">
                <a:latin typeface="Lucida Grande"/>
                <a:ea typeface="Lucida Grande"/>
                <a:cs typeface="Lucida Grande"/>
                <a:sym typeface="Lucida Grande"/>
              </a:defRPr>
            </a:pPr>
            <a:r>
              <a:t>Many people thought it was impossible to do that with a facility that’s as energy-hungry as a data center. But we believed it could be done and set out to prove that through innovation.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Shape 190"/>
          <p:cNvSpPr>
            <a:spLocks noGrp="1" noRot="1" noChangeAspect="1"/>
          </p:cNvSpPr>
          <p:nvPr>
            <p:ph type="sldImg"/>
          </p:nvPr>
        </p:nvSpPr>
        <p:spPr>
          <a:xfrm>
            <a:off x="381000" y="685800"/>
            <a:ext cx="6096000" cy="3429000"/>
          </a:xfrm>
          <a:prstGeom prst="rect">
            <a:avLst/>
          </a:prstGeom>
        </p:spPr>
        <p:txBody>
          <a:bodyPr/>
          <a:lstStyle/>
          <a:p>
            <a:endParaRPr/>
          </a:p>
        </p:txBody>
      </p:sp>
      <p:sp>
        <p:nvSpPr>
          <p:cNvPr id="191" name="Shape 191"/>
          <p:cNvSpPr>
            <a:spLocks noGrp="1"/>
          </p:cNvSpPr>
          <p:nvPr>
            <p:ph type="body" sz="quarter" idx="1"/>
          </p:nvPr>
        </p:nvSpPr>
        <p:spPr>
          <a:prstGeom prst="rect">
            <a:avLst/>
          </a:prstGeom>
        </p:spPr>
        <p:txBody>
          <a:bodyPr/>
          <a:lstStyle/>
          <a:p>
            <a:pPr marL="195384" indent="-195384">
              <a:lnSpc>
                <a:spcPct val="100000"/>
              </a:lnSpc>
              <a:buSzPct val="75000"/>
              <a:buChar char="•"/>
              <a:defRPr sz="1600">
                <a:latin typeface="Lucida Grande"/>
                <a:ea typeface="Lucida Grande"/>
                <a:cs typeface="Lucida Grande"/>
                <a:sym typeface="Lucida Grande"/>
              </a:defRPr>
            </a:pPr>
            <a:r>
              <a:t>And we got there! We’re very proud that all of Apple’s data centers have been 100% renewable since 2013.</a:t>
            </a:r>
          </a:p>
          <a:p>
            <a:pPr marL="195384" indent="-195384">
              <a:lnSpc>
                <a:spcPct val="100000"/>
              </a:lnSpc>
              <a:buSzPct val="75000"/>
              <a:buChar char="•"/>
              <a:defRPr sz="1600">
                <a:latin typeface="Lucida Grande"/>
                <a:ea typeface="Lucida Grande"/>
                <a:cs typeface="Lucida Grande"/>
                <a:sym typeface="Lucida Grande"/>
              </a:defRPr>
            </a:pPr>
            <a:r>
              <a:t>That means that every time you download a song from Apple Music, install an app from the App Store, or do a FaceTime video chat, the energy Apple uses is provided by nature and doesn’t contribute to global warming.</a:t>
            </a:r>
          </a:p>
          <a:p>
            <a:pPr marL="195384" indent="-195384">
              <a:lnSpc>
                <a:spcPct val="100000"/>
              </a:lnSpc>
              <a:buSzPct val="75000"/>
              <a:buChar char="•"/>
              <a:defRPr sz="1600">
                <a:latin typeface="Lucida Grande"/>
                <a:ea typeface="Lucida Grande"/>
                <a:cs typeface="Lucida Grande"/>
                <a:sym typeface="Lucida Grande"/>
              </a:defRPr>
            </a:pPr>
            <a:r>
              <a:t>Let me show you a few examples of what it’s taken to hit this 100% goal.</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Shape 215"/>
          <p:cNvSpPr>
            <a:spLocks noGrp="1" noRot="1" noChangeAspect="1"/>
          </p:cNvSpPr>
          <p:nvPr>
            <p:ph type="sldImg"/>
          </p:nvPr>
        </p:nvSpPr>
        <p:spPr>
          <a:xfrm>
            <a:off x="381000" y="685800"/>
            <a:ext cx="6096000" cy="3429000"/>
          </a:xfrm>
          <a:prstGeom prst="rect">
            <a:avLst/>
          </a:prstGeom>
        </p:spPr>
        <p:txBody>
          <a:bodyPr/>
          <a:lstStyle/>
          <a:p>
            <a:endParaRPr/>
          </a:p>
        </p:txBody>
      </p:sp>
      <p:sp>
        <p:nvSpPr>
          <p:cNvPr id="216" name="Shape 216"/>
          <p:cNvSpPr>
            <a:spLocks noGrp="1"/>
          </p:cNvSpPr>
          <p:nvPr>
            <p:ph type="body" sz="quarter" idx="1"/>
          </p:nvPr>
        </p:nvSpPr>
        <p:spPr>
          <a:prstGeom prst="rect">
            <a:avLst/>
          </a:prstGeom>
        </p:spPr>
        <p:txBody>
          <a:bodyPr/>
          <a:lstStyle/>
          <a:p>
            <a:pPr marL="665867" indent="-234067">
              <a:lnSpc>
                <a:spcPct val="100000"/>
              </a:lnSpc>
              <a:buSzPct val="75000"/>
              <a:buChar char="•"/>
              <a:defRPr sz="1400">
                <a:latin typeface="Lucida Grande"/>
                <a:ea typeface="Lucida Grande"/>
                <a:cs typeface="Lucida Grande"/>
                <a:sym typeface="Lucida Grande"/>
              </a:defRPr>
            </a:pPr>
            <a:r>
              <a:t>We’re carrying the commitment through to our future corporate home: Apple Campus 2.</a:t>
            </a:r>
          </a:p>
          <a:p>
            <a:pPr marL="665867" indent="-234067">
              <a:lnSpc>
                <a:spcPct val="100000"/>
              </a:lnSpc>
              <a:buSzPct val="75000"/>
              <a:buChar char="•"/>
              <a:defRPr sz="1400">
                <a:latin typeface="Lucida Grande"/>
                <a:ea typeface="Lucida Grande"/>
                <a:cs typeface="Lucida Grande"/>
                <a:sym typeface="Lucida Grande"/>
              </a:defRPr>
            </a:pPr>
            <a:r>
              <a:t>Apple Campus 2 will be the most energy efficient building of its kind.</a:t>
            </a:r>
          </a:p>
          <a:p>
            <a:pPr marL="665867" indent="-234067">
              <a:lnSpc>
                <a:spcPct val="100000"/>
              </a:lnSpc>
              <a:buSzPct val="75000"/>
              <a:buChar char="•"/>
              <a:defRPr sz="1400">
                <a:latin typeface="Lucida Grande"/>
                <a:ea typeface="Lucida Grande"/>
                <a:cs typeface="Lucida Grande"/>
                <a:sym typeface="Lucida Grande"/>
              </a:defRPr>
            </a:pPr>
            <a:r>
              <a:t>Just under 80% of the site will be open space, populated by </a:t>
            </a:r>
            <a:r>
              <a:rPr u="sng"/>
              <a:t>more than 7,000 trees</a:t>
            </a:r>
            <a:r>
              <a:t>, which includes more than 6,000 newly planted shade and fruit trees. </a:t>
            </a:r>
          </a:p>
          <a:p>
            <a:pPr marL="665867" indent="-234067">
              <a:lnSpc>
                <a:spcPct val="100000"/>
              </a:lnSpc>
              <a:buSzPct val="75000"/>
              <a:buChar char="•"/>
              <a:defRPr sz="1400">
                <a:latin typeface="Lucida Grande"/>
                <a:ea typeface="Lucida Grande"/>
                <a:cs typeface="Lucida Grande"/>
                <a:sym typeface="Lucida Grande"/>
              </a:defRPr>
            </a:pPr>
            <a:r>
              <a:t>Sunlight will power one of the largest onsite corporate solar energy installations in the world.</a:t>
            </a:r>
          </a:p>
          <a:p>
            <a:pPr marL="665867" indent="-234067">
              <a:lnSpc>
                <a:spcPct val="100000"/>
              </a:lnSpc>
              <a:buSzPct val="75000"/>
              <a:buChar char="•"/>
              <a:defRPr sz="1400">
                <a:latin typeface="Lucida Grande"/>
                <a:ea typeface="Lucida Grande"/>
                <a:cs typeface="Lucida Grande"/>
                <a:sym typeface="Lucida Grande"/>
              </a:defRPr>
            </a:pPr>
            <a:r>
              <a:t>And we’ll cover any of our remaining energy needs through a 130-megawatt solar project in Monterey County, Calif. The clean energy we’re procuring through a 25-year power purchase agreement with First Solar will provide more than enough energy for all of our California operations, including our Newark (CA) data center and all our retail stores in the state.</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Presentation Title</a:t>
            </a:r>
          </a:p>
        </p:txBody>
      </p:sp>
      <p:sp>
        <p:nvSpPr>
          <p:cNvPr id="13" name="Body Level One…"/>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666699290_02_crop_3159x1892.jpg"/>
          <p:cNvSpPr>
            <a:spLocks noGrp="1"/>
          </p:cNvSpPr>
          <p:nvPr>
            <p:ph type="pic" idx="21"/>
          </p:nvPr>
        </p:nvSpPr>
        <p:spPr>
          <a:xfrm>
            <a:off x="-1155700" y="-1295400"/>
            <a:ext cx="26746200" cy="16018933"/>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Presentation Title</a:t>
            </a:r>
          </a:p>
        </p:txBody>
      </p:sp>
      <p:sp>
        <p:nvSpPr>
          <p:cNvPr id="23" name="Author and Date"/>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24" name="Body Level One…"/>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910457886_1434x1669.jpg"/>
          <p:cNvSpPr>
            <a:spLocks noGrp="1"/>
          </p:cNvSpPr>
          <p:nvPr>
            <p:ph type="pic" idx="21"/>
          </p:nvPr>
        </p:nvSpPr>
        <p:spPr>
          <a:xfrm>
            <a:off x="10972800" y="-203200"/>
            <a:ext cx="12144837" cy="14135100"/>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06500" y="1270000"/>
            <a:ext cx="9779000" cy="5882273"/>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61"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62" name="660384004_1290x1720.jpg"/>
          <p:cNvSpPr>
            <a:spLocks noGrp="1"/>
          </p:cNvSpPr>
          <p:nvPr>
            <p:ph type="pic" idx="22"/>
          </p:nvPr>
        </p:nvSpPr>
        <p:spPr>
          <a:xfrm>
            <a:off x="12192000" y="-407266"/>
            <a:ext cx="10916874" cy="14555832"/>
          </a:xfrm>
          <a:prstGeom prst="rect">
            <a:avLst/>
          </a:prstGeom>
        </p:spPr>
        <p:txBody>
          <a:bodyPr lIns="91439" tIns="45719" rIns="91439" bIns="45719">
            <a:noAutofit/>
          </a:bodyPr>
          <a:lstStyle/>
          <a:p>
            <a:endParaRPr/>
          </a:p>
        </p:txBody>
      </p:sp>
      <p:sp>
        <p:nvSpPr>
          <p:cNvPr id="6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71" name="Section Title"/>
          <p:cNvSpPr txBox="1">
            <a:spLocks noGrp="1"/>
          </p:cNvSpPr>
          <p:nvPr>
            <p:ph type="title" hasCustomPrompt="1"/>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t>Section Title</a:t>
            </a:r>
          </a:p>
        </p:txBody>
      </p:sp>
      <p:sp>
        <p:nvSpPr>
          <p:cNvPr id="72"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79" name="Slide Title"/>
          <p:cNvSpPr txBox="1">
            <a:spLocks noGrp="1"/>
          </p:cNvSpPr>
          <p:nvPr>
            <p:ph type="title" hasCustomPrompt="1"/>
          </p:nvPr>
        </p:nvSpPr>
        <p:spPr>
          <a:xfrm>
            <a:off x="1206500" y="1079500"/>
            <a:ext cx="21971000" cy="1434949"/>
          </a:xfrm>
          <a:prstGeom prst="rect">
            <a:avLst/>
          </a:prstGeom>
        </p:spPr>
        <p:txBody>
          <a:bodyPr/>
          <a:lstStyle/>
          <a:p>
            <a:r>
              <a:t>Slide Title</a:t>
            </a:r>
          </a:p>
        </p:txBody>
      </p:sp>
      <p:sp>
        <p:nvSpPr>
          <p:cNvPr id="80"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8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88" name="Agenda Title"/>
          <p:cNvSpPr txBox="1">
            <a:spLocks noGrp="1"/>
          </p:cNvSpPr>
          <p:nvPr>
            <p:ph type="title" hasCustomPrompt="1"/>
          </p:nvPr>
        </p:nvSpPr>
        <p:spPr>
          <a:xfrm>
            <a:off x="1206500" y="1079500"/>
            <a:ext cx="21971000" cy="1435100"/>
          </a:xfrm>
          <a:prstGeom prst="rect">
            <a:avLst/>
          </a:prstGeom>
        </p:spPr>
        <p:txBody>
          <a:bodyPr/>
          <a:lstStyle/>
          <a:p>
            <a:r>
              <a:t>Agenda Title</a:t>
            </a:r>
          </a:p>
        </p:txBody>
      </p:sp>
      <p:sp>
        <p:nvSpPr>
          <p:cNvPr id="89" name="Agenda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Agenda Subtitle</a:t>
            </a:r>
          </a:p>
        </p:txBody>
      </p:sp>
      <p:sp>
        <p:nvSpPr>
          <p:cNvPr id="90" name="Body Level One…"/>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Agenda Topics</a:t>
            </a:r>
          </a:p>
          <a:p>
            <a:pPr lvl="1"/>
            <a:endParaRPr/>
          </a:p>
          <a:p>
            <a:pPr lvl="2"/>
            <a:endParaRPr/>
          </a:p>
          <a:p>
            <a:pPr lvl="3"/>
            <a:endParaRPr/>
          </a:p>
          <a:p>
            <a:pPr lvl="4"/>
            <a:endParaRPr/>
          </a:p>
        </p:txBody>
      </p:sp>
      <p:sp>
        <p:nvSpPr>
          <p:cNvPr id="9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98" name="Body Level One…"/>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9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06" name="Body Level One…"/>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endParaRPr/>
          </a:p>
          <a:p>
            <a:pPr lvl="2"/>
            <a:endParaRPr/>
          </a:p>
          <a:p>
            <a:pPr lvl="3"/>
            <a:endParaRPr/>
          </a:p>
          <a:p>
            <a:pPr lvl="4"/>
            <a:endParaRPr/>
          </a:p>
        </p:txBody>
      </p:sp>
      <p:sp>
        <p:nvSpPr>
          <p:cNvPr id="107" name="Fact information"/>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Fact information</a:t>
            </a:r>
          </a:p>
        </p:txBody>
      </p:sp>
      <p:sp>
        <p:nvSpPr>
          <p:cNvPr id="10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15" name="Attribution"/>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Attribution</a:t>
            </a:r>
          </a:p>
        </p:txBody>
      </p:sp>
      <p:sp>
        <p:nvSpPr>
          <p:cNvPr id="116" name="Body Level One…"/>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spc="-170">
                <a:latin typeface="Helvetica Neue Medium"/>
                <a:ea typeface="Helvetica Neue Medium"/>
                <a:cs typeface="Helvetica Neue Medium"/>
                <a:sym typeface="Helvetica Neue Medium"/>
              </a:defRPr>
            </a:lvl1pPr>
            <a:lvl2pPr marL="638923" indent="-12700">
              <a:spcBef>
                <a:spcPts val="0"/>
              </a:spcBef>
              <a:buSzTx/>
              <a:buNone/>
              <a:defRPr sz="8500" spc="-170">
                <a:latin typeface="Helvetica Neue Medium"/>
                <a:ea typeface="Helvetica Neue Medium"/>
                <a:cs typeface="Helvetica Neue Medium"/>
                <a:sym typeface="Helvetica Neue Medium"/>
              </a:defRPr>
            </a:lvl2pPr>
            <a:lvl3pPr marL="638923" indent="444500">
              <a:spcBef>
                <a:spcPts val="0"/>
              </a:spcBef>
              <a:buSzTx/>
              <a:buNone/>
              <a:defRPr sz="8500" spc="-170">
                <a:latin typeface="Helvetica Neue Medium"/>
                <a:ea typeface="Helvetica Neue Medium"/>
                <a:cs typeface="Helvetica Neue Medium"/>
                <a:sym typeface="Helvetica Neue Medium"/>
              </a:defRPr>
            </a:lvl3pPr>
            <a:lvl4pPr marL="638923" indent="901700">
              <a:spcBef>
                <a:spcPts val="0"/>
              </a:spcBef>
              <a:buSzTx/>
              <a:buNone/>
              <a:defRPr sz="8500" spc="-170">
                <a:latin typeface="Helvetica Neue Medium"/>
                <a:ea typeface="Helvetica Neue Medium"/>
                <a:cs typeface="Helvetica Neue Medium"/>
                <a:sym typeface="Helvetica Neue Medium"/>
              </a:defRPr>
            </a:lvl4pPr>
            <a:lvl5pPr marL="638923" indent="1358900">
              <a:spcBef>
                <a:spcPts val="0"/>
              </a:spcBef>
              <a:buSzTx/>
              <a:buNone/>
              <a:defRPr sz="8500" spc="-170">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24" name="Image"/>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a:endParaRPr/>
          </a:p>
        </p:txBody>
      </p:sp>
      <p:sp>
        <p:nvSpPr>
          <p:cNvPr id="125" name="Image"/>
          <p:cNvSpPr>
            <a:spLocks noGrp="1"/>
          </p:cNvSpPr>
          <p:nvPr>
            <p:ph type="pic" sz="half" idx="22"/>
          </p:nvPr>
        </p:nvSpPr>
        <p:spPr>
          <a:xfrm>
            <a:off x="13500100" y="3978275"/>
            <a:ext cx="10439400" cy="12150181"/>
          </a:xfrm>
          <a:prstGeom prst="rect">
            <a:avLst/>
          </a:prstGeom>
        </p:spPr>
        <p:txBody>
          <a:bodyPr lIns="91439" tIns="45719" rIns="91439" bIns="45719">
            <a:noAutofit/>
          </a:bodyPr>
          <a:lstStyle/>
          <a:p>
            <a:endParaRPr/>
          </a:p>
        </p:txBody>
      </p:sp>
      <p:sp>
        <p:nvSpPr>
          <p:cNvPr id="126" name="Image"/>
          <p:cNvSpPr>
            <a:spLocks noGrp="1"/>
          </p:cNvSpPr>
          <p:nvPr>
            <p:ph type="pic" idx="23"/>
          </p:nvPr>
        </p:nvSpPr>
        <p:spPr>
          <a:xfrm>
            <a:off x="-139700" y="495300"/>
            <a:ext cx="16611600" cy="12458700"/>
          </a:xfrm>
          <a:prstGeom prst="rect">
            <a:avLst/>
          </a:prstGeom>
        </p:spPr>
        <p:txBody>
          <a:bodyPr lIns="91439" tIns="45719" rIns="91439" bIns="45719">
            <a:noAutofit/>
          </a:bodyPr>
          <a:lstStyle/>
          <a:p>
            <a:endParaRPr/>
          </a:p>
        </p:txBody>
      </p:sp>
      <p:sp>
        <p:nvSpPr>
          <p:cNvPr id="1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34" name="Image"/>
          <p:cNvSpPr>
            <a:spLocks noGrp="1"/>
          </p:cNvSpPr>
          <p:nvPr>
            <p:ph type="pic" idx="21"/>
          </p:nvPr>
        </p:nvSpPr>
        <p:spPr>
          <a:xfrm>
            <a:off x="-1333500" y="-5524500"/>
            <a:ext cx="27051000" cy="21640800"/>
          </a:xfrm>
          <a:prstGeom prst="rect">
            <a:avLst/>
          </a:prstGeom>
        </p:spPr>
        <p:txBody>
          <a:bodyPr lIns="91439" tIns="45719" rIns="91439" bIns="45719">
            <a:noAutofit/>
          </a:bodyPr>
          <a:lstStyle/>
          <a:p>
            <a:endParaRPr/>
          </a:p>
        </p:txBody>
      </p:sp>
      <p:sp>
        <p:nvSpPr>
          <p:cNvPr id="13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49" name="Slide Number"/>
          <p:cNvSpPr txBox="1">
            <a:spLocks noGrp="1"/>
          </p:cNvSpPr>
          <p:nvPr>
            <p:ph type="sldNum" sz="quarter" idx="2"/>
          </p:nvPr>
        </p:nvSpPr>
        <p:spPr>
          <a:xfrm>
            <a:off x="12001366" y="13110209"/>
            <a:ext cx="381274" cy="393701"/>
          </a:xfrm>
          <a:prstGeom prst="rect">
            <a:avLst/>
          </a:prstGeom>
        </p:spPr>
        <p:txBody>
          <a:bodyPr lIns="57150" tIns="57150" rIns="57150" bIns="57150" anchor="t"/>
          <a:lstStyle>
            <a:lvl1pPr defTabSz="914400">
              <a:defRPr>
                <a:solidFill>
                  <a:srgbClr val="FFFFFF"/>
                </a:solidFill>
                <a:latin typeface="Myriad Set Pro Thin"/>
                <a:ea typeface="Myriad Set Pro Thin"/>
                <a:cs typeface="Myriad Set Pro Thin"/>
                <a:sym typeface="Myriad Set Pro Thin"/>
              </a:defRPr>
            </a:lvl1p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Graphic + 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6" name="Title Text"/>
          <p:cNvSpPr txBox="1">
            <a:spLocks noGrp="1"/>
          </p:cNvSpPr>
          <p:nvPr>
            <p:ph type="title"/>
          </p:nvPr>
        </p:nvSpPr>
        <p:spPr>
          <a:xfrm>
            <a:off x="1905000" y="10972800"/>
            <a:ext cx="20574001" cy="1543050"/>
          </a:xfrm>
          <a:prstGeom prst="rect">
            <a:avLst/>
          </a:prstGeom>
        </p:spPr>
        <p:txBody>
          <a:bodyPr lIns="0" tIns="0" rIns="0" bIns="0" anchor="ctr">
            <a:noAutofit/>
          </a:bodyPr>
          <a:lstStyle>
            <a:lvl1pPr algn="ctr" defTabSz="914400">
              <a:lnSpc>
                <a:spcPct val="100000"/>
              </a:lnSpc>
              <a:defRPr sz="7200" b="0" spc="0">
                <a:solidFill>
                  <a:srgbClr val="FFFFFF"/>
                </a:solidFill>
                <a:latin typeface="Myriad Set Pro Thin"/>
                <a:ea typeface="Myriad Set Pro Thin"/>
                <a:cs typeface="Myriad Set Pro Thin"/>
                <a:sym typeface="Myriad Set Pro Thin"/>
              </a:defRPr>
            </a:lvl1pPr>
          </a:lstStyle>
          <a:p>
            <a:r>
              <a:t>Title Text</a:t>
            </a:r>
          </a:p>
        </p:txBody>
      </p:sp>
      <p:sp>
        <p:nvSpPr>
          <p:cNvPr id="157" name="Slide Number"/>
          <p:cNvSpPr txBox="1">
            <a:spLocks noGrp="1"/>
          </p:cNvSpPr>
          <p:nvPr>
            <p:ph type="sldNum" sz="quarter" idx="2"/>
          </p:nvPr>
        </p:nvSpPr>
        <p:spPr>
          <a:xfrm>
            <a:off x="12001366" y="13110209"/>
            <a:ext cx="381274" cy="393701"/>
          </a:xfrm>
          <a:prstGeom prst="rect">
            <a:avLst/>
          </a:prstGeom>
        </p:spPr>
        <p:txBody>
          <a:bodyPr lIns="57150" tIns="57150" rIns="57150" bIns="57150" anchor="t"/>
          <a:lstStyle>
            <a:lvl1pPr defTabSz="914400">
              <a:defRPr>
                <a:solidFill>
                  <a:srgbClr val="FFFFFF"/>
                </a:solidFill>
                <a:latin typeface="Myriad Set Pro Thin"/>
                <a:ea typeface="Myriad Set Pro Thin"/>
                <a:cs typeface="Myriad Set Pro Thin"/>
                <a:sym typeface="Myriad Set Pro Thin"/>
              </a:defRPr>
            </a:lvl1p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Bullets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4" name="Object Placeholder"/>
          <p:cNvSpPr txBox="1">
            <a:spLocks noGrp="1"/>
          </p:cNvSpPr>
          <p:nvPr>
            <p:ph sz="half" idx="3"/>
          </p:nvPr>
        </p:nvSpPr>
        <p:spPr>
          <a:xfrm>
            <a:off x="1854200" y="3835400"/>
            <a:ext cx="8509000" cy="8509000"/>
          </a:xfrm>
          <a:prstGeom prst="rect">
            <a:avLst/>
          </a:prstGeom>
        </p:spPr>
        <p:txBody>
          <a:bodyPr lIns="0" tIns="0" rIns="0" bIns="0" anchor="ctr">
            <a:noAutofit/>
          </a:bodyPr>
          <a:lstStyle/>
          <a:p>
            <a:pPr marL="0" indent="0" algn="ctr" defTabSz="825500">
              <a:lnSpc>
                <a:spcPct val="100000"/>
              </a:lnSpc>
              <a:spcBef>
                <a:spcPts val="0"/>
              </a:spcBef>
              <a:buSzTx/>
              <a:buNone/>
              <a:defRPr sz="2400">
                <a:solidFill>
                  <a:srgbClr val="929292"/>
                </a:solidFill>
                <a:latin typeface="Myriad Set Text"/>
                <a:ea typeface="Myriad Set Text"/>
                <a:cs typeface="Myriad Set Text"/>
                <a:sym typeface="Myriad Set Text"/>
              </a:defRPr>
            </a:pPr>
            <a:endParaRPr/>
          </a:p>
        </p:txBody>
      </p:sp>
      <p:sp>
        <p:nvSpPr>
          <p:cNvPr id="165" name="Subtitle"/>
          <p:cNvSpPr txBox="1">
            <a:spLocks noGrp="1"/>
          </p:cNvSpPr>
          <p:nvPr>
            <p:ph type="body" sz="quarter" idx="21"/>
          </p:nvPr>
        </p:nvSpPr>
        <p:spPr>
          <a:xfrm>
            <a:off x="1308100" y="2133599"/>
            <a:ext cx="21767800" cy="1193801"/>
          </a:xfrm>
          <a:prstGeom prst="rect">
            <a:avLst/>
          </a:prstGeom>
        </p:spPr>
        <p:txBody>
          <a:bodyPr anchor="ctr">
            <a:spAutoFit/>
          </a:bodyPr>
          <a:lstStyle>
            <a:lvl1pPr marL="0" indent="0" algn="ctr" defTabSz="800100">
              <a:lnSpc>
                <a:spcPct val="100000"/>
              </a:lnSpc>
              <a:spcBef>
                <a:spcPts val="0"/>
              </a:spcBef>
              <a:buSzTx/>
              <a:buNone/>
              <a:defRPr sz="7200">
                <a:solidFill>
                  <a:srgbClr val="FFFFFF"/>
                </a:solidFill>
                <a:latin typeface="Myriad Set Medium"/>
                <a:ea typeface="Myriad Set Medium"/>
                <a:cs typeface="Myriad Set Medium"/>
                <a:sym typeface="Myriad Set Medium"/>
              </a:defRPr>
            </a:lvl1pPr>
          </a:lstStyle>
          <a:p>
            <a:r>
              <a:t>Subtitle</a:t>
            </a:r>
          </a:p>
        </p:txBody>
      </p:sp>
      <p:sp>
        <p:nvSpPr>
          <p:cNvPr id="166" name="Title Text"/>
          <p:cNvSpPr txBox="1">
            <a:spLocks noGrp="1"/>
          </p:cNvSpPr>
          <p:nvPr>
            <p:ph type="title"/>
          </p:nvPr>
        </p:nvSpPr>
        <p:spPr>
          <a:xfrm>
            <a:off x="1308100" y="787400"/>
            <a:ext cx="21767800" cy="1701800"/>
          </a:xfrm>
          <a:prstGeom prst="rect">
            <a:avLst/>
          </a:prstGeom>
        </p:spPr>
        <p:txBody>
          <a:bodyPr>
            <a:noAutofit/>
          </a:bodyPr>
          <a:lstStyle>
            <a:lvl1pPr algn="ctr" defTabSz="800100">
              <a:lnSpc>
                <a:spcPct val="100000"/>
              </a:lnSpc>
              <a:defRPr sz="9600" spc="0">
                <a:solidFill>
                  <a:srgbClr val="FFFFFF"/>
                </a:solidFill>
                <a:latin typeface="Helvetica"/>
                <a:ea typeface="Helvetica"/>
                <a:cs typeface="Helvetica"/>
                <a:sym typeface="Helvetica"/>
              </a:defRPr>
            </a:lvl1pPr>
          </a:lstStyle>
          <a:p>
            <a:r>
              <a:t>Title Text</a:t>
            </a:r>
          </a:p>
        </p:txBody>
      </p:sp>
      <p:sp>
        <p:nvSpPr>
          <p:cNvPr id="167" name="Body Level One…"/>
          <p:cNvSpPr txBox="1">
            <a:spLocks noGrp="1"/>
          </p:cNvSpPr>
          <p:nvPr>
            <p:ph type="body" sz="half" idx="1"/>
          </p:nvPr>
        </p:nvSpPr>
        <p:spPr>
          <a:xfrm>
            <a:off x="12192000" y="3835400"/>
            <a:ext cx="10883900" cy="8509000"/>
          </a:xfrm>
          <a:prstGeom prst="rect">
            <a:avLst/>
          </a:prstGeom>
        </p:spPr>
        <p:txBody>
          <a:bodyPr lIns="0" tIns="0" rIns="0" bIns="0" anchor="ctr">
            <a:noAutofit/>
          </a:bodyPr>
          <a:lstStyle>
            <a:lvl1pPr marL="0" indent="0" defTabSz="800100">
              <a:lnSpc>
                <a:spcPct val="100000"/>
              </a:lnSpc>
              <a:spcBef>
                <a:spcPts val="4000"/>
              </a:spcBef>
              <a:buSzTx/>
              <a:buNone/>
              <a:defRPr>
                <a:solidFill>
                  <a:srgbClr val="FFFFFF"/>
                </a:solidFill>
                <a:latin typeface="Myriad Set Medium"/>
                <a:ea typeface="Myriad Set Medium"/>
                <a:cs typeface="Myriad Set Medium"/>
                <a:sym typeface="Myriad Set Medium"/>
              </a:defRPr>
            </a:lvl1pPr>
            <a:lvl2pPr marL="381000" indent="-381000" defTabSz="800100">
              <a:lnSpc>
                <a:spcPct val="100000"/>
              </a:lnSpc>
              <a:spcBef>
                <a:spcPts val="2500"/>
              </a:spcBef>
              <a:buClr>
                <a:srgbClr val="FFFFFF"/>
              </a:buClr>
              <a:buSzPct val="80000"/>
              <a:buFont typeface="Gill Sans"/>
              <a:defRPr sz="4600">
                <a:solidFill>
                  <a:srgbClr val="FFFFFF"/>
                </a:solidFill>
                <a:latin typeface="Myriad Set Medium"/>
                <a:ea typeface="Myriad Set Medium"/>
                <a:cs typeface="Myriad Set Medium"/>
                <a:sym typeface="Myriad Set Medium"/>
              </a:defRPr>
            </a:lvl2pPr>
            <a:lvl3pPr marL="812800" indent="-431800" defTabSz="800100">
              <a:lnSpc>
                <a:spcPct val="100000"/>
              </a:lnSpc>
              <a:spcBef>
                <a:spcPts val="2500"/>
              </a:spcBef>
              <a:buClr>
                <a:srgbClr val="FFFFFF"/>
              </a:buClr>
              <a:buSzPct val="80000"/>
              <a:buChar char="–"/>
              <a:defRPr sz="4400">
                <a:solidFill>
                  <a:srgbClr val="FFFFFF"/>
                </a:solidFill>
                <a:latin typeface="Myriad Set Text"/>
                <a:ea typeface="Myriad Set Text"/>
                <a:cs typeface="Myriad Set Text"/>
                <a:sym typeface="Myriad Set Text"/>
              </a:defRPr>
            </a:lvl3pPr>
            <a:lvl4pPr marL="1244600" indent="-431800" defTabSz="800100">
              <a:lnSpc>
                <a:spcPct val="100000"/>
              </a:lnSpc>
              <a:spcBef>
                <a:spcPts val="2500"/>
              </a:spcBef>
              <a:buClr>
                <a:srgbClr val="FFFFFF"/>
              </a:buClr>
              <a:buSzPct val="80000"/>
              <a:buChar char="–"/>
              <a:defRPr sz="4200">
                <a:solidFill>
                  <a:srgbClr val="FFFFFF"/>
                </a:solidFill>
                <a:latin typeface="Myriad Set Text"/>
                <a:ea typeface="Myriad Set Text"/>
                <a:cs typeface="Myriad Set Text"/>
                <a:sym typeface="Myriad Set Text"/>
              </a:defRPr>
            </a:lvl4pPr>
            <a:lvl5pPr marL="1676400" indent="-431800" defTabSz="800100">
              <a:lnSpc>
                <a:spcPct val="100000"/>
              </a:lnSpc>
              <a:spcBef>
                <a:spcPts val="2500"/>
              </a:spcBef>
              <a:buClr>
                <a:srgbClr val="FFFFFF"/>
              </a:buClr>
              <a:buSzPct val="80000"/>
              <a:buChar char="–"/>
              <a:defRPr sz="4200">
                <a:solidFill>
                  <a:srgbClr val="FFFFFF"/>
                </a:solidFill>
                <a:latin typeface="Myriad Set Text"/>
                <a:ea typeface="Myriad Set Text"/>
                <a:cs typeface="Myriad Set Text"/>
                <a:sym typeface="Myriad Set Text"/>
              </a:defRPr>
            </a:lvl5pPr>
          </a:lstStyle>
          <a:p>
            <a:r>
              <a:t>Body Level One</a:t>
            </a:r>
          </a:p>
          <a:p>
            <a:pPr lvl="1"/>
            <a:r>
              <a:t>Body Level Two</a:t>
            </a:r>
          </a:p>
          <a:p>
            <a:pPr lvl="2"/>
            <a:r>
              <a:t>Body Level Three</a:t>
            </a:r>
          </a:p>
          <a:p>
            <a:pPr lvl="3"/>
            <a:r>
              <a:t>Body Level Four</a:t>
            </a:r>
          </a:p>
          <a:p>
            <a:pPr lvl="4"/>
            <a:r>
              <a:t>Body Level Five</a:t>
            </a:r>
          </a:p>
        </p:txBody>
      </p:sp>
      <p:sp>
        <p:nvSpPr>
          <p:cNvPr id="168" name="Slide Number"/>
          <p:cNvSpPr txBox="1">
            <a:spLocks noGrp="1"/>
          </p:cNvSpPr>
          <p:nvPr>
            <p:ph type="sldNum" sz="quarter" idx="2"/>
          </p:nvPr>
        </p:nvSpPr>
        <p:spPr>
          <a:xfrm>
            <a:off x="23901400" y="13208000"/>
            <a:ext cx="368573" cy="381000"/>
          </a:xfrm>
          <a:prstGeom prst="rect">
            <a:avLst/>
          </a:prstGeom>
        </p:spPr>
        <p:txBody>
          <a:bodyPr anchor="t"/>
          <a:lstStyle>
            <a:lvl1pPr algn="l">
              <a:defRPr>
                <a:solidFill>
                  <a:srgbClr val="929292"/>
                </a:solidFill>
                <a:latin typeface="Myriad Set Medium"/>
                <a:ea typeface="Myriad Set Medium"/>
                <a:cs typeface="Myriad Set Medium"/>
                <a:sym typeface="Myriad Set Medium"/>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06500" y="1079500"/>
            <a:ext cx="21971000" cy="1433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defTabSz="584200">
              <a:defRPr sz="1800">
                <a:solidFill>
                  <a:srgbClr val="000000"/>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hyperlink" Target="mailto:mike@1grid.energy"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Mike Petouhoff"/>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ormAutofit lnSpcReduction="10000"/>
          </a:bodyPr>
          <a:lstStyle/>
          <a:p>
            <a:r>
              <a:t>Mike Petouhoff</a:t>
            </a:r>
          </a:p>
        </p:txBody>
      </p:sp>
      <p:sp>
        <p:nvSpPr>
          <p:cNvPr id="178" name="Alternatives to Diesel Backup Generation"/>
          <p:cNvSpPr txBox="1">
            <a:spLocks noGrp="1"/>
          </p:cNvSpPr>
          <p:nvPr>
            <p:ph type="ctrTitle"/>
          </p:nvPr>
        </p:nvSpPr>
        <p:spPr>
          <a:prstGeom prst="rect">
            <a:avLst/>
          </a:prstGeom>
        </p:spPr>
        <p:txBody>
          <a:bodyPr/>
          <a:lstStyle/>
          <a:p>
            <a:r>
              <a:rPr dirty="0"/>
              <a:t>Alternatives to Diesel Backup Generation</a:t>
            </a:r>
          </a:p>
        </p:txBody>
      </p:sp>
      <p:sp>
        <p:nvSpPr>
          <p:cNvPr id="179" name="CEC Workshop 21 Jan  2021"/>
          <p:cNvSpPr txBox="1">
            <a:spLocks noGrp="1"/>
          </p:cNvSpPr>
          <p:nvPr>
            <p:ph type="subTitle" sz="quarter" idx="1"/>
          </p:nvPr>
        </p:nvSpPr>
        <p:spPr>
          <a:prstGeom prst="rect">
            <a:avLst/>
          </a:prstGeom>
        </p:spPr>
        <p:txBody>
          <a:bodyPr/>
          <a:lstStyle/>
          <a:p>
            <a:r>
              <a:rPr dirty="0"/>
              <a:t>CEC Workshop 21 Jan  2021</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Slide Number"/>
          <p:cNvSpPr txBox="1">
            <a:spLocks noGrp="1"/>
          </p:cNvSpPr>
          <p:nvPr>
            <p:ph type="sldNum" sz="quarter" idx="2"/>
          </p:nvPr>
        </p:nvSpPr>
        <p:spPr>
          <a:xfrm>
            <a:off x="12064934" y="13110209"/>
            <a:ext cx="254138" cy="3937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a:t>
            </a:fld>
            <a:endParaRPr/>
          </a:p>
        </p:txBody>
      </p:sp>
      <p:pic>
        <p:nvPicPr>
          <p:cNvPr id="181" name="140415k_Maiden_Datacenter_Retouch_JB.jpg" descr="Photograph inside Apple’s Maiden, North Carolina Data Center&#10;"/>
          <p:cNvPicPr>
            <a:picLocks noChangeAspect="1"/>
          </p:cNvPicPr>
          <p:nvPr/>
        </p:nvPicPr>
        <p:blipFill>
          <a:blip r:embed="rId3"/>
          <a:srcRect t="5137" b="5137"/>
          <a:stretch>
            <a:fillRect/>
          </a:stretch>
        </p:blipFill>
        <p:spPr>
          <a:xfrm>
            <a:off x="-12878" y="0"/>
            <a:ext cx="24458988" cy="13716000"/>
          </a:xfrm>
          <a:prstGeom prst="rect">
            <a:avLst/>
          </a:prstGeom>
          <a:ln w="12700">
            <a:miter lim="400000"/>
          </a:ln>
        </p:spPr>
      </p:pic>
      <p:sp>
        <p:nvSpPr>
          <p:cNvPr id="182" name="Data Centers and…"/>
          <p:cNvSpPr txBox="1">
            <a:spLocks noGrp="1"/>
          </p:cNvSpPr>
          <p:nvPr>
            <p:ph type="title" idx="4294967295"/>
          </p:nvPr>
        </p:nvSpPr>
        <p:spPr>
          <a:xfrm>
            <a:off x="5263661" y="4780509"/>
            <a:ext cx="13856678" cy="4154984"/>
          </a:xfrm>
          <a:prstGeom prst="rect">
            <a:avLst/>
          </a:prstGeom>
          <a:noFill/>
          <a:ln w="12700">
            <a:noFill/>
            <a:prstDash/>
            <a:miter lim="400000"/>
          </a:ln>
          <a:effectLst>
            <a:outerShdw blurRad="571500" dir="5400000" rotWithShape="0">
              <a:srgbClr val="000000"/>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rot="0" spcFirstLastPara="0" vertOverflow="overflow" horzOverflow="overflow" vert="horz" wrap="square" lIns="45719" tIns="45720" rIns="45719" bIns="45720" numCol="1" spcCol="0" rtlCol="0" fromWordArt="0" anchor="ctr" anchorCtr="0" forceAA="0" compatLnSpc="1">
            <a:prstTxWarp prst="textNoShape">
              <a:avLst/>
            </a:prstTxWarp>
            <a:spAutoFit/>
          </a:bodyPr>
          <a:lstStyle/>
          <a:p>
            <a:pPr marL="0" marR="0" lvl="0" indent="0" algn="ctr" defTabSz="584200" rtl="0" eaLnBrk="1" fontAlgn="auto" latinLnBrk="0" hangingPunct="0">
              <a:lnSpc>
                <a:spcPct val="100000"/>
              </a:lnSpc>
              <a:spcBef>
                <a:spcPts val="0"/>
              </a:spcBef>
              <a:spcAft>
                <a:spcPts val="0"/>
              </a:spcAft>
              <a:buClrTx/>
              <a:buSzTx/>
              <a:buFontTx/>
              <a:buNone/>
              <a:tabLst/>
              <a:defRPr sz="13200" spc="-395">
                <a:solidFill>
                  <a:srgbClr val="FFFFFF"/>
                </a:solidFill>
                <a:latin typeface="Myriad Set Pro Thin"/>
                <a:ea typeface="Myriad Set Pro Thin"/>
                <a:cs typeface="Myriad Set Pro Thin"/>
                <a:sym typeface="Myriad Set Pro Thin"/>
              </a:defRPr>
            </a:pPr>
            <a:r>
              <a:rPr kumimoji="0" lang="en-US" sz="13200" b="0" i="0" u="none" strike="noStrike" kern="0" cap="none" spc="-395" normalizeH="0" baseline="0" noProof="0" dirty="0">
                <a:ln>
                  <a:noFill/>
                </a:ln>
                <a:solidFill>
                  <a:srgbClr val="FFFFFF"/>
                </a:solidFill>
                <a:effectLst/>
                <a:uLnTx/>
                <a:uFillTx/>
                <a:latin typeface="Myriad Set Pro Thin"/>
                <a:ea typeface="Myriad Set Pro Thin"/>
                <a:cs typeface="Myriad Set Pro Thin"/>
                <a:sym typeface="Myriad Set Pro Thin"/>
              </a:rPr>
              <a:t>Data Centers and Backup Power</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Slide Number"/>
          <p:cNvSpPr txBox="1">
            <a:spLocks noGrp="1"/>
          </p:cNvSpPr>
          <p:nvPr>
            <p:ph type="sldNum" sz="quarter" idx="2"/>
          </p:nvPr>
        </p:nvSpPr>
        <p:spPr>
          <a:xfrm>
            <a:off x="12064934" y="13110209"/>
            <a:ext cx="254138" cy="3937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a:t>
            </a:fld>
            <a:endParaRPr/>
          </a:p>
        </p:txBody>
      </p:sp>
      <p:pic>
        <p:nvPicPr>
          <p:cNvPr id="187" name="130602k_Maiden_Lifestyle_JMO_f.jpg" descr="Ariel view photograph of Apple’s Maiden, North Carolina Data Center&#10;"/>
          <p:cNvPicPr>
            <a:picLocks noChangeAspect="1"/>
          </p:cNvPicPr>
          <p:nvPr/>
        </p:nvPicPr>
        <p:blipFill>
          <a:blip r:embed="rId3"/>
          <a:srcRect t="3324" b="31"/>
          <a:stretch>
            <a:fillRect/>
          </a:stretch>
        </p:blipFill>
        <p:spPr>
          <a:xfrm>
            <a:off x="-31921" y="-949465"/>
            <a:ext cx="24447844" cy="14767066"/>
          </a:xfrm>
          <a:prstGeom prst="rect">
            <a:avLst/>
          </a:prstGeom>
          <a:ln w="12700">
            <a:miter lim="400000"/>
          </a:ln>
        </p:spPr>
      </p:pic>
      <p:sp>
        <p:nvSpPr>
          <p:cNvPr id="188" name="Apple’s…"/>
          <p:cNvSpPr txBox="1">
            <a:spLocks noGrp="1"/>
          </p:cNvSpPr>
          <p:nvPr>
            <p:ph type="title" idx="4294967295"/>
          </p:nvPr>
        </p:nvSpPr>
        <p:spPr>
          <a:xfrm>
            <a:off x="1834948" y="3745230"/>
            <a:ext cx="20714103" cy="6225541"/>
          </a:xfrm>
          <a:prstGeom prst="rect">
            <a:avLst/>
          </a:prstGeom>
          <a:noFill/>
          <a:ln w="12700">
            <a:noFill/>
            <a:prstDash/>
            <a:miter lim="400000"/>
          </a:ln>
          <a:effectLst>
            <a:outerShdw blurRad="571500" dir="5400000" rotWithShape="0">
              <a:srgbClr val="3A4651"/>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rot="0" spcFirstLastPara="0" vertOverflow="overflow" horzOverflow="overflow" vert="horz" wrap="none" lIns="45719" tIns="45720" rIns="45719" bIns="45720" numCol="1" spcCol="0" rtlCol="0" fromWordArt="0" anchor="ctr" anchorCtr="0" forceAA="0" compatLnSpc="1">
            <a:prstTxWarp prst="textNoShape">
              <a:avLst/>
            </a:prstTxWarp>
            <a:spAutoFit/>
          </a:bodyPr>
          <a:lstStyle/>
          <a:p>
            <a:pPr marL="0" marR="0" lvl="0" indent="0" algn="ctr" defTabSz="584200" rtl="0" eaLnBrk="1" fontAlgn="auto" latinLnBrk="0" hangingPunct="0">
              <a:lnSpc>
                <a:spcPct val="100000"/>
              </a:lnSpc>
              <a:spcBef>
                <a:spcPts val="0"/>
              </a:spcBef>
              <a:spcAft>
                <a:spcPts val="0"/>
              </a:spcAft>
              <a:buClrTx/>
              <a:buSzTx/>
              <a:buFontTx/>
              <a:buNone/>
              <a:tabLst/>
              <a:defRPr sz="13400" spc="-402">
                <a:solidFill>
                  <a:srgbClr val="FFFFFF"/>
                </a:solidFill>
                <a:latin typeface="Myriad Set Pro Thin"/>
                <a:ea typeface="Myriad Set Pro Thin"/>
                <a:cs typeface="Myriad Set Pro Thin"/>
                <a:sym typeface="Myriad Set Pro Thin"/>
              </a:defRPr>
            </a:pPr>
            <a:r>
              <a:rPr kumimoji="0" lang="en-US" sz="13400" b="0" i="0" u="none" strike="noStrike" kern="0" cap="none" spc="-402" normalizeH="0" baseline="0" noProof="0" dirty="0">
                <a:ln>
                  <a:noFill/>
                </a:ln>
                <a:solidFill>
                  <a:srgbClr val="FFFFFF"/>
                </a:solidFill>
                <a:effectLst/>
                <a:uLnTx/>
                <a:uFillTx/>
                <a:latin typeface="Myriad Set Pro Thin"/>
                <a:ea typeface="Myriad Set Pro Thin"/>
                <a:cs typeface="Myriad Set Pro Thin"/>
                <a:sym typeface="Myriad Set Pro Thin"/>
              </a:rPr>
              <a:t>Apple’s </a:t>
            </a:r>
          </a:p>
          <a:p>
            <a:pPr marL="0" marR="0" lvl="0" indent="0" algn="ctr" defTabSz="584200" rtl="0" eaLnBrk="1" fontAlgn="auto" latinLnBrk="0" hangingPunct="0">
              <a:lnSpc>
                <a:spcPct val="100000"/>
              </a:lnSpc>
              <a:spcBef>
                <a:spcPts val="0"/>
              </a:spcBef>
              <a:spcAft>
                <a:spcPts val="0"/>
              </a:spcAft>
              <a:buClrTx/>
              <a:buSzTx/>
              <a:buFontTx/>
              <a:buNone/>
              <a:tabLst/>
              <a:defRPr sz="13400" spc="-402">
                <a:solidFill>
                  <a:srgbClr val="FFFFFF"/>
                </a:solidFill>
                <a:latin typeface="Myriad Set Pro Thin"/>
                <a:ea typeface="Myriad Set Pro Thin"/>
                <a:cs typeface="Myriad Set Pro Thin"/>
                <a:sym typeface="Myriad Set Pro Thin"/>
              </a:defRPr>
            </a:pPr>
            <a:r>
              <a:rPr kumimoji="0" lang="en-US" sz="13400" b="0" i="0" u="none" strike="noStrike" kern="0" cap="none" spc="-402" normalizeH="0" baseline="0" noProof="0" dirty="0">
                <a:ln>
                  <a:noFill/>
                </a:ln>
                <a:solidFill>
                  <a:srgbClr val="FFFFFF"/>
                </a:solidFill>
                <a:effectLst/>
                <a:uLnTx/>
                <a:uFillTx/>
                <a:latin typeface="Myriad Set Pro Thin"/>
                <a:ea typeface="Myriad Set Pro Thin"/>
                <a:cs typeface="Myriad Set Pro Thin"/>
                <a:sym typeface="Myriad Set Pro Thin"/>
              </a:rPr>
              <a:t>Maiden, North Carolina Data Center</a:t>
            </a:r>
          </a:p>
        </p:txBody>
      </p:sp>
    </p:spTree>
  </p:cSld>
  <p:clrMapOvr>
    <a:masterClrMapping/>
  </p:clrMapOvr>
  <mc:AlternateContent xmlns:mc="http://schemas.openxmlformats.org/markup-compatibility/2006" xmlns:p14="http://schemas.microsoft.com/office/powerpoint/2010/main">
    <mc:Choice Requires="p14">
      <p:transition>
        <p:fade/>
      </p:transition>
    </mc:Choice>
    <mc:Fallback xmlns:a14="http://schemas.microsoft.com/office/drawing/2010/main" xmlns:m="http://schemas.openxmlformats.org/officeDocument/2006/math" xmlns="">
      <p:transition spd="fast">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Slide Number"/>
          <p:cNvSpPr txBox="1">
            <a:spLocks noGrp="1"/>
          </p:cNvSpPr>
          <p:nvPr>
            <p:ph type="sldNum" sz="quarter" idx="2"/>
          </p:nvPr>
        </p:nvSpPr>
        <p:spPr>
          <a:xfrm>
            <a:off x="23901400" y="13208000"/>
            <a:ext cx="329180" cy="38100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dirty="0"/>
          </a:p>
        </p:txBody>
      </p:sp>
      <p:sp>
        <p:nvSpPr>
          <p:cNvPr id="193" name="Apple Maiden Data Center Power"/>
          <p:cNvSpPr txBox="1">
            <a:spLocks noGrp="1"/>
          </p:cNvSpPr>
          <p:nvPr>
            <p:ph type="title"/>
          </p:nvPr>
        </p:nvSpPr>
        <p:spPr>
          <a:prstGeom prst="rect">
            <a:avLst/>
          </a:prstGeom>
        </p:spPr>
        <p:txBody>
          <a:bodyPr/>
          <a:lstStyle/>
          <a:p>
            <a:r>
              <a:rPr dirty="0"/>
              <a:t>Apple Maiden Data Center Power</a:t>
            </a:r>
          </a:p>
        </p:txBody>
      </p:sp>
      <p:sp>
        <p:nvSpPr>
          <p:cNvPr id="199" name="Solar photovoltaic array (PV1)"/>
          <p:cNvSpPr/>
          <p:nvPr/>
        </p:nvSpPr>
        <p:spPr>
          <a:xfrm>
            <a:off x="475000" y="6765653"/>
            <a:ext cx="5918200" cy="6350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gn="l" defTabSz="457200">
              <a:defRPr sz="3000" i="1">
                <a:solidFill>
                  <a:srgbClr val="FFFFFF"/>
                </a:solidFill>
                <a:latin typeface="Helvetica"/>
                <a:ea typeface="Helvetica"/>
                <a:cs typeface="Helvetica"/>
                <a:sym typeface="Helvetica"/>
              </a:defRPr>
            </a:lvl1pPr>
          </a:lstStyle>
          <a:p>
            <a:r>
              <a:rPr dirty="0"/>
              <a:t>Solar photovoltaic array (PV1)</a:t>
            </a:r>
          </a:p>
        </p:txBody>
      </p:sp>
      <p:pic>
        <p:nvPicPr>
          <p:cNvPr id="198" name="Dolphin Alt Energy Aerials Sept 24 2012.pdf" descr="Photograph of solar PV array (PV1) at Apple’s Maiden, North Carolina Data Center"/>
          <p:cNvPicPr>
            <a:picLocks noChangeAspect="1"/>
          </p:cNvPicPr>
          <p:nvPr/>
        </p:nvPicPr>
        <p:blipFill>
          <a:blip r:embed="rId2"/>
          <a:srcRect l="10107" t="11568" r="4196" b="11568"/>
          <a:stretch>
            <a:fillRect/>
          </a:stretch>
        </p:blipFill>
        <p:spPr>
          <a:xfrm>
            <a:off x="524014" y="3038794"/>
            <a:ext cx="5820022" cy="3670548"/>
          </a:xfrm>
          <a:prstGeom prst="rect">
            <a:avLst/>
          </a:prstGeom>
          <a:ln w="12700" cap="flat">
            <a:noFill/>
            <a:miter lim="400000"/>
          </a:ln>
          <a:effectLst/>
        </p:spPr>
      </p:pic>
      <p:sp>
        <p:nvSpPr>
          <p:cNvPr id="202" name="Solar photovoltaic array (PV2)"/>
          <p:cNvSpPr/>
          <p:nvPr/>
        </p:nvSpPr>
        <p:spPr>
          <a:xfrm>
            <a:off x="6626396" y="6724031"/>
            <a:ext cx="5671218" cy="60850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gn="l" defTabSz="304800">
              <a:defRPr sz="3000" i="1">
                <a:solidFill>
                  <a:srgbClr val="FFFFFF"/>
                </a:solidFill>
                <a:latin typeface="Helvetica"/>
                <a:ea typeface="Helvetica"/>
                <a:cs typeface="Helvetica"/>
                <a:sym typeface="Helvetica"/>
              </a:defRPr>
            </a:lvl1pPr>
          </a:lstStyle>
          <a:p>
            <a:r>
              <a:rPr dirty="0"/>
              <a:t>Solar photovoltaic array (PV2)</a:t>
            </a:r>
          </a:p>
        </p:txBody>
      </p:sp>
      <p:pic>
        <p:nvPicPr>
          <p:cNvPr id="201" name="PV2b.png" descr="Photograph of solar PV array (PV2) at Apple’s Maiden, North Carolina Data Center"/>
          <p:cNvPicPr>
            <a:picLocks/>
          </p:cNvPicPr>
          <p:nvPr/>
        </p:nvPicPr>
        <p:blipFill>
          <a:blip r:embed="rId3"/>
          <a:srcRect l="11007" t="18804" r="19418" b="20336"/>
          <a:stretch>
            <a:fillRect/>
          </a:stretch>
        </p:blipFill>
        <p:spPr>
          <a:xfrm>
            <a:off x="6589887" y="3038793"/>
            <a:ext cx="6145846" cy="3650998"/>
          </a:xfrm>
          <a:prstGeom prst="rect">
            <a:avLst/>
          </a:prstGeom>
          <a:ln w="12700" cap="flat">
            <a:noFill/>
            <a:miter lim="400000"/>
          </a:ln>
          <a:effectLst/>
        </p:spPr>
      </p:pic>
      <p:sp>
        <p:nvSpPr>
          <p:cNvPr id="194" name="Apple Renewable Assets for NC…"/>
          <p:cNvSpPr txBox="1">
            <a:spLocks noGrp="1"/>
          </p:cNvSpPr>
          <p:nvPr>
            <p:ph type="body" sz="quarter" idx="1"/>
          </p:nvPr>
        </p:nvSpPr>
        <p:spPr>
          <a:xfrm>
            <a:off x="13401442" y="2551183"/>
            <a:ext cx="10510949" cy="5337080"/>
          </a:xfrm>
          <a:prstGeom prst="rect">
            <a:avLst/>
          </a:prstGeom>
        </p:spPr>
        <p:txBody>
          <a:bodyPr/>
          <a:lstStyle/>
          <a:p>
            <a:pPr>
              <a:defRPr u="sng"/>
            </a:pPr>
            <a:r>
              <a:rPr dirty="0"/>
              <a:t>Apple Renewable Assets for NC</a:t>
            </a:r>
          </a:p>
          <a:p>
            <a:pPr lvl="1"/>
            <a:r>
              <a:rPr dirty="0"/>
              <a:t>PV1 — 20-MW PV array</a:t>
            </a:r>
          </a:p>
          <a:p>
            <a:pPr lvl="1"/>
            <a:r>
              <a:rPr dirty="0"/>
              <a:t>PV2 </a:t>
            </a:r>
            <a:r>
              <a:rPr sz="4500" dirty="0"/>
              <a:t>— </a:t>
            </a:r>
            <a:r>
              <a:rPr dirty="0"/>
              <a:t>20-MW PV array </a:t>
            </a:r>
          </a:p>
          <a:p>
            <a:pPr lvl="1"/>
            <a:r>
              <a:rPr dirty="0"/>
              <a:t>FC — 10-MW biogas fuel cells</a:t>
            </a:r>
          </a:p>
          <a:p>
            <a:pPr marL="372717" lvl="1" indent="-372717"/>
            <a:r>
              <a:rPr sz="4500" dirty="0"/>
              <a:t>PV3 — 17 MW PV array</a:t>
            </a:r>
          </a:p>
          <a:p>
            <a:pPr marL="0" lvl="1" indent="0">
              <a:spcBef>
                <a:spcPts val="2000"/>
              </a:spcBef>
              <a:buSzTx/>
              <a:buNone/>
            </a:pPr>
            <a:endParaRPr sz="4500" dirty="0"/>
          </a:p>
        </p:txBody>
      </p:sp>
      <p:sp>
        <p:nvSpPr>
          <p:cNvPr id="195" name="Maiden fuel cell (FC1 &amp; FC2)"/>
          <p:cNvSpPr/>
          <p:nvPr/>
        </p:nvSpPr>
        <p:spPr>
          <a:xfrm>
            <a:off x="486631" y="11496029"/>
            <a:ext cx="6127231" cy="73977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gn="l" defTabSz="457200">
              <a:defRPr sz="3000" i="1">
                <a:solidFill>
                  <a:srgbClr val="FFFFFF"/>
                </a:solidFill>
                <a:latin typeface="Helvetica"/>
                <a:ea typeface="Helvetica"/>
                <a:cs typeface="Helvetica"/>
                <a:sym typeface="Helvetica"/>
              </a:defRPr>
            </a:lvl1pPr>
          </a:lstStyle>
          <a:p>
            <a:r>
              <a:t>Maiden fuel cell (FC1 &amp; FC2)</a:t>
            </a:r>
          </a:p>
        </p:txBody>
      </p:sp>
      <p:pic>
        <p:nvPicPr>
          <p:cNvPr id="196" name="04 Fuel cells.jpg" descr="Photograph of Fuel Cells (FC1 &amp; FC2) at Apple’s Maiden, North Carolina Data Center"/>
          <p:cNvPicPr>
            <a:picLocks noChangeAspect="1"/>
          </p:cNvPicPr>
          <p:nvPr/>
        </p:nvPicPr>
        <p:blipFill>
          <a:blip r:embed="rId4"/>
          <a:srcRect l="1875" t="45292" r="124" b="15196"/>
          <a:stretch>
            <a:fillRect/>
          </a:stretch>
        </p:blipFill>
        <p:spPr>
          <a:xfrm>
            <a:off x="519970" y="8178330"/>
            <a:ext cx="12204131" cy="3278148"/>
          </a:xfrm>
          <a:prstGeom prst="rect">
            <a:avLst/>
          </a:prstGeom>
          <a:ln w="12700" cap="flat">
            <a:noFill/>
            <a:miter lim="400000"/>
          </a:ln>
          <a:effectLst/>
        </p:spPr>
      </p:pic>
      <p:sp>
        <p:nvSpPr>
          <p:cNvPr id="206" name="Apple pioneered…"/>
          <p:cNvSpPr txBox="1"/>
          <p:nvPr/>
        </p:nvSpPr>
        <p:spPr>
          <a:xfrm>
            <a:off x="13495122" y="8374408"/>
            <a:ext cx="9114321" cy="32323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l">
              <a:defRPr sz="5300">
                <a:solidFill>
                  <a:srgbClr val="FFFFFF"/>
                </a:solidFill>
              </a:defRPr>
            </a:pPr>
            <a:r>
              <a:rPr dirty="0"/>
              <a:t>Apple pioneered </a:t>
            </a:r>
          </a:p>
          <a:p>
            <a:pPr algn="l">
              <a:defRPr sz="5300">
                <a:solidFill>
                  <a:srgbClr val="FFFFFF"/>
                </a:solidFill>
              </a:defRPr>
            </a:pPr>
            <a:r>
              <a:rPr dirty="0"/>
              <a:t>Directed Biogas Fuel Cells as </a:t>
            </a:r>
          </a:p>
          <a:p>
            <a:pPr algn="l">
              <a:defRPr sz="5300">
                <a:solidFill>
                  <a:srgbClr val="FFFFFF"/>
                </a:solidFill>
              </a:defRPr>
            </a:pPr>
            <a:r>
              <a:rPr dirty="0"/>
              <a:t>part of the mix in </a:t>
            </a:r>
          </a:p>
          <a:p>
            <a:pPr algn="l">
              <a:defRPr sz="5300">
                <a:solidFill>
                  <a:srgbClr val="FFFFFF"/>
                </a:solidFill>
              </a:defRPr>
            </a:pPr>
            <a:r>
              <a:rPr dirty="0"/>
              <a:t>North Carolina</a:t>
            </a:r>
          </a:p>
        </p:txBody>
      </p:sp>
    </p:spTree>
  </p:cSld>
  <p:clrMapOvr>
    <a:masterClrMapping/>
  </p:clrMapOvr>
  <mc:AlternateContent xmlns:mc="http://schemas.openxmlformats.org/markup-compatibility/2006" xmlns:p14="http://schemas.microsoft.com/office/powerpoint/2010/main">
    <mc:Choice Requires="p14">
      <p:transition>
        <p:fade/>
      </p:transition>
    </mc:Choice>
    <mc:Fallback xmlns:a14="http://schemas.microsoft.com/office/drawing/2010/main" xmlns:m="http://schemas.openxmlformats.org/officeDocument/2006/math" xmlns="">
      <p:transition spd="fast">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 name="150424 Campus 2 Retouch for Title JB.jpg">
            <a:extLst>
              <a:ext uri="{C183D7F6-B498-43B3-948B-1728B52AA6E4}">
                <adec:decorative xmlns:adec="http://schemas.microsoft.com/office/drawing/2017/decorative" val="1"/>
              </a:ext>
            </a:extLst>
          </p:cNvPr>
          <p:cNvPicPr>
            <a:picLocks noChangeAspect="1"/>
          </p:cNvPicPr>
          <p:nvPr/>
        </p:nvPicPr>
        <p:blipFill>
          <a:blip r:embed="rId3"/>
          <a:srcRect t="5225" b="5225"/>
          <a:stretch>
            <a:fillRect/>
          </a:stretch>
        </p:blipFill>
        <p:spPr>
          <a:xfrm>
            <a:off x="-61324" y="0"/>
            <a:ext cx="24506649" cy="13716000"/>
          </a:xfrm>
          <a:prstGeom prst="rect">
            <a:avLst/>
          </a:prstGeom>
          <a:ln w="12700">
            <a:miter lim="400000"/>
          </a:ln>
        </p:spPr>
      </p:pic>
      <p:sp>
        <p:nvSpPr>
          <p:cNvPr id="214" name="Slide Number"/>
          <p:cNvSpPr txBox="1">
            <a:spLocks noGrp="1"/>
          </p:cNvSpPr>
          <p:nvPr>
            <p:ph type="sldNum" sz="quarter" idx="2"/>
          </p:nvPr>
        </p:nvSpPr>
        <p:spPr>
          <a:xfrm>
            <a:off x="12064934" y="13110209"/>
            <a:ext cx="254138" cy="3937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sp>
        <p:nvSpPr>
          <p:cNvPr id="211" name="Apple Campus 2 - Cupertino"/>
          <p:cNvSpPr txBox="1">
            <a:spLocks noGrp="1"/>
          </p:cNvSpPr>
          <p:nvPr>
            <p:ph type="title" idx="4294967295"/>
          </p:nvPr>
        </p:nvSpPr>
        <p:spPr>
          <a:xfrm>
            <a:off x="2009857" y="1236831"/>
            <a:ext cx="20364286" cy="2098041"/>
          </a:xfrm>
          <a:prstGeom prst="rect">
            <a:avLst/>
          </a:prstGeom>
          <a:noFill/>
          <a:ln w="12700">
            <a:noFill/>
            <a:prstDash/>
            <a:miter lim="400000"/>
          </a:ln>
          <a:effectLst>
            <a:outerShdw blurRad="571500" dir="5400000" rotWithShape="0">
              <a:srgbClr val="000000"/>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rot="0" spcFirstLastPara="0" vertOverflow="overflow" horzOverflow="overflow" vert="horz" wrap="none" lIns="45719" tIns="45720" rIns="45719" bIns="45720" numCol="1" spcCol="0" rtlCol="0" fromWordArt="0" anchor="ctr" anchorCtr="0" forceAA="0" compatLnSpc="1">
            <a:prstTxWarp prst="textNoShape">
              <a:avLst/>
            </a:prstTxWarp>
            <a:spAutoFit/>
          </a:bodyPr>
          <a:lstStyle>
            <a:lvl1pPr defTabSz="584200">
              <a:defRPr sz="13200" spc="-395">
                <a:solidFill>
                  <a:srgbClr val="FFFFFF"/>
                </a:solidFill>
                <a:latin typeface="Myriad Set Pro Thin"/>
                <a:ea typeface="Myriad Set Pro Thin"/>
                <a:cs typeface="Myriad Set Pro Thin"/>
                <a:sym typeface="Myriad Set Pro Thin"/>
              </a:defRPr>
            </a:lvl1pPr>
          </a:lstStyle>
          <a:p>
            <a:pPr marL="0" marR="0" lvl="0" indent="0" algn="ctr" defTabSz="584200" rtl="0" eaLnBrk="1" fontAlgn="auto" latinLnBrk="0" hangingPunct="0">
              <a:lnSpc>
                <a:spcPct val="100000"/>
              </a:lnSpc>
              <a:spcBef>
                <a:spcPts val="0"/>
              </a:spcBef>
              <a:spcAft>
                <a:spcPts val="0"/>
              </a:spcAft>
              <a:buClrTx/>
              <a:buSzTx/>
              <a:buFontTx/>
              <a:buNone/>
              <a:tabLst/>
              <a:defRPr/>
            </a:pPr>
            <a:r>
              <a:rPr kumimoji="0" lang="en-US" sz="13200" b="0" i="0" u="none" strike="noStrike" kern="0" cap="none" spc="-395" normalizeH="0" baseline="0" noProof="0" dirty="0">
                <a:ln>
                  <a:noFill/>
                </a:ln>
                <a:solidFill>
                  <a:srgbClr val="FFFFFF"/>
                </a:solidFill>
                <a:effectLst/>
                <a:uLnTx/>
                <a:uFillTx/>
                <a:latin typeface="Myriad Set Pro Thin"/>
                <a:ea typeface="Myriad Set Pro Thin"/>
                <a:cs typeface="Myriad Set Pro Thin"/>
                <a:sym typeface="Myriad Set Pro Thin"/>
              </a:rPr>
              <a:t>Apple Campus 2 - Cupertino </a:t>
            </a:r>
          </a:p>
        </p:txBody>
      </p:sp>
      <p:sp>
        <p:nvSpPr>
          <p:cNvPr id="213" name="100% Renewable"/>
          <p:cNvSpPr txBox="1"/>
          <p:nvPr/>
        </p:nvSpPr>
        <p:spPr>
          <a:xfrm>
            <a:off x="5857413" y="10472378"/>
            <a:ext cx="12669172" cy="3831816"/>
          </a:xfrm>
          <a:prstGeom prst="rect">
            <a:avLst/>
          </a:prstGeom>
          <a:ln w="12700">
            <a:miter lim="400000"/>
          </a:ln>
          <a:effectLst>
            <a:outerShdw blurRad="571500" dist="292625" dir="5400000" rotWithShape="0">
              <a:srgbClr val="FFFFFF">
                <a:alpha val="65463"/>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68579" tIns="68579" rIns="68579" bIns="68579" anchor="ctr">
            <a:spAutoFit/>
          </a:bodyPr>
          <a:lstStyle>
            <a:lvl1pPr algn="l" defTabSz="819150">
              <a:spcBef>
                <a:spcPts val="2700"/>
              </a:spcBef>
              <a:defRPr sz="6500">
                <a:solidFill>
                  <a:srgbClr val="FFFFFF"/>
                </a:solidFill>
                <a:latin typeface="Myriad Set Pro Text"/>
                <a:ea typeface="Myriad Set Pro Text"/>
                <a:cs typeface="Myriad Set Pro Text"/>
                <a:sym typeface="Myriad Set Pro Text"/>
              </a:defRPr>
            </a:lvl1pPr>
          </a:lstStyle>
          <a:p>
            <a:pPr algn="ctr"/>
            <a:r>
              <a:rPr dirty="0"/>
              <a:t>100% Renewable</a:t>
            </a:r>
            <a:endParaRPr lang="en-US" dirty="0"/>
          </a:p>
          <a:p>
            <a:r>
              <a:rPr lang="en-US" dirty="0"/>
              <a:t>Dispatch-able Microgrid Architecture</a:t>
            </a:r>
          </a:p>
          <a:p>
            <a:endParaRPr dirty="0"/>
          </a:p>
        </p:txBody>
      </p:sp>
    </p:spTree>
  </p:cSld>
  <p:clrMapOvr>
    <a:masterClrMapping/>
  </p:clrMapOvr>
  <mc:AlternateContent xmlns:mc="http://schemas.openxmlformats.org/markup-compatibility/2006" xmlns:p14="http://schemas.microsoft.com/office/powerpoint/2010/main">
    <mc:Choice Requires="p14">
      <p:transition>
        <p:fade/>
      </p:transition>
    </mc:Choice>
    <mc:Fallback xmlns:a14="http://schemas.microsoft.com/office/drawing/2010/main" xmlns:m="http://schemas.openxmlformats.org/officeDocument/2006/math" xmlns="">
      <p:transition spd="fast">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0" presetClass="entr" fill="hold" grpId="2" nodeType="clickEffect">
                                  <p:stCondLst>
                                    <p:cond delay="0"/>
                                  </p:stCondLst>
                                  <p:iterate>
                                    <p:tmAbs val="0"/>
                                  </p:iterate>
                                  <p:childTnLst>
                                    <p:set>
                                      <p:cBhvr>
                                        <p:cTn id="6" fill="hold"/>
                                        <p:tgtEl>
                                          <p:spTgt spid="213"/>
                                        </p:tgtEl>
                                        <p:attrNameLst>
                                          <p:attrName>style.visibility</p:attrName>
                                        </p:attrNameLst>
                                      </p:cBhvr>
                                      <p:to>
                                        <p:strVal val="visible"/>
                                      </p:to>
                                    </p:set>
                                    <p:animEffect transition="in" filter="fade">
                                      <p:cBhvr>
                                        <p:cTn id="7" dur="1000"/>
                                        <p:tgtEl>
                                          <p:spTgt spid="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2"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Slide Number"/>
          <p:cNvSpPr txBox="1">
            <a:spLocks noGrp="1"/>
          </p:cNvSpPr>
          <p:nvPr>
            <p:ph type="sldNum" sz="quarter" idx="2"/>
          </p:nvPr>
        </p:nvSpPr>
        <p:spPr>
          <a:xfrm>
            <a:off x="12065050" y="13080999"/>
            <a:ext cx="241403" cy="37460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6</a:t>
            </a:fld>
            <a:endParaRPr/>
          </a:p>
        </p:txBody>
      </p:sp>
      <p:sp>
        <p:nvSpPr>
          <p:cNvPr id="218" name="Nature of Backup Generation"/>
          <p:cNvSpPr txBox="1">
            <a:spLocks noGrp="1"/>
          </p:cNvSpPr>
          <p:nvPr>
            <p:ph type="title"/>
          </p:nvPr>
        </p:nvSpPr>
        <p:spPr>
          <a:xfrm>
            <a:off x="949087" y="1077359"/>
            <a:ext cx="21971001" cy="1433164"/>
          </a:xfrm>
          <a:prstGeom prst="rect">
            <a:avLst/>
          </a:prstGeom>
        </p:spPr>
        <p:txBody>
          <a:bodyPr/>
          <a:lstStyle/>
          <a:p>
            <a:r>
              <a:rPr dirty="0"/>
              <a:t> Nature of Backup Generation</a:t>
            </a:r>
            <a:r>
              <a:rPr lang="en-US" dirty="0">
                <a:solidFill>
                  <a:schemeClr val="bg1"/>
                </a:solidFill>
              </a:rPr>
              <a:t> 1</a:t>
            </a:r>
            <a:endParaRPr dirty="0">
              <a:solidFill>
                <a:schemeClr val="bg1"/>
              </a:solidFill>
            </a:endParaRPr>
          </a:p>
        </p:txBody>
      </p:sp>
      <p:sp>
        <p:nvSpPr>
          <p:cNvPr id="219" name="Diverse and Changing"/>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dirty="0"/>
              <a:t>Diverse and Changing</a:t>
            </a:r>
          </a:p>
        </p:txBody>
      </p:sp>
      <p:sp>
        <p:nvSpPr>
          <p:cNvPr id="220" name="Data Centers are getting larger worldwide- owners trying to move to locations closer to higher reliability transmission lines- should mean lower expected outage durations"/>
          <p:cNvSpPr txBox="1">
            <a:spLocks noGrp="1"/>
          </p:cNvSpPr>
          <p:nvPr>
            <p:ph type="body" idx="1"/>
          </p:nvPr>
        </p:nvSpPr>
        <p:spPr>
          <a:prstGeom prst="rect">
            <a:avLst/>
          </a:prstGeom>
        </p:spPr>
        <p:txBody>
          <a:bodyPr/>
          <a:lstStyle/>
          <a:p>
            <a:r>
              <a:rPr dirty="0"/>
              <a:t>Data Centers are getting larger worldwide- owners trying to move to locations closer to higher reliability transmission lines- should mean lower expected outage durations</a:t>
            </a:r>
          </a:p>
        </p:txBody>
      </p:sp>
    </p:spTree>
  </p:cSld>
  <p:clrMapOvr>
    <a:masterClrMapping/>
  </p:clrMapOvr>
  <mc:AlternateContent xmlns:mc="http://schemas.openxmlformats.org/markup-compatibility/2006" xmlns:p14="http://schemas.microsoft.com/office/powerpoint/2010/main">
    <mc:Choice Requires="p14">
      <p:transition>
        <p:dissolve/>
      </p:transition>
    </mc:Choice>
    <mc:Fallback xmlns:a14="http://schemas.microsoft.com/office/drawing/2010/main" xmlns:m="http://schemas.openxmlformats.org/officeDocument/2006/math" xmlns="">
      <p:transition spd="fast">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Slide Number"/>
          <p:cNvSpPr txBox="1">
            <a:spLocks noGrp="1"/>
          </p:cNvSpPr>
          <p:nvPr>
            <p:ph type="sldNum" sz="quarter" idx="2"/>
          </p:nvPr>
        </p:nvSpPr>
        <p:spPr>
          <a:xfrm>
            <a:off x="12065050" y="13080999"/>
            <a:ext cx="241403" cy="37460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7</a:t>
            </a:fld>
            <a:endParaRPr/>
          </a:p>
        </p:txBody>
      </p:sp>
      <p:sp>
        <p:nvSpPr>
          <p:cNvPr id="223" name="Nature of Backup Generation"/>
          <p:cNvSpPr txBox="1">
            <a:spLocks noGrp="1"/>
          </p:cNvSpPr>
          <p:nvPr>
            <p:ph type="title"/>
          </p:nvPr>
        </p:nvSpPr>
        <p:spPr>
          <a:xfrm>
            <a:off x="949087" y="1077359"/>
            <a:ext cx="21971001" cy="1433164"/>
          </a:xfrm>
          <a:prstGeom prst="rect">
            <a:avLst/>
          </a:prstGeom>
        </p:spPr>
        <p:txBody>
          <a:bodyPr/>
          <a:lstStyle/>
          <a:p>
            <a:r>
              <a:rPr dirty="0"/>
              <a:t> Nature of Backup Generation</a:t>
            </a:r>
            <a:r>
              <a:rPr lang="en-US" dirty="0"/>
              <a:t> </a:t>
            </a:r>
            <a:r>
              <a:rPr lang="en-US" dirty="0">
                <a:solidFill>
                  <a:schemeClr val="bg1"/>
                </a:solidFill>
              </a:rPr>
              <a:t>2</a:t>
            </a:r>
            <a:endParaRPr dirty="0">
              <a:solidFill>
                <a:schemeClr val="bg1"/>
              </a:solidFill>
            </a:endParaRPr>
          </a:p>
        </p:txBody>
      </p:sp>
      <p:sp>
        <p:nvSpPr>
          <p:cNvPr id="224" name="Diverse and Changing"/>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Diverse and Changing</a:t>
            </a:r>
          </a:p>
        </p:txBody>
      </p:sp>
      <p:sp>
        <p:nvSpPr>
          <p:cNvPr id="225" name="Data Centers are getting larger worldwide- owners trying to move to locations closer to higher reliability transmission lines- should mean lower expected outage durations…"/>
          <p:cNvSpPr txBox="1">
            <a:spLocks noGrp="1"/>
          </p:cNvSpPr>
          <p:nvPr>
            <p:ph type="body" idx="1"/>
          </p:nvPr>
        </p:nvSpPr>
        <p:spPr>
          <a:prstGeom prst="rect">
            <a:avLst/>
          </a:prstGeom>
        </p:spPr>
        <p:txBody>
          <a:bodyPr/>
          <a:lstStyle/>
          <a:p>
            <a:r>
              <a:rPr dirty="0"/>
              <a:t>Data Centers are getting larger worldwide- owners trying to move to locations closer to higher reliability transmission lines- should mean lower expected outage durations</a:t>
            </a:r>
          </a:p>
          <a:p>
            <a:r>
              <a:rPr dirty="0"/>
              <a:t>However, Climate Change is causing extreme weather events and more multi-day outages- </a:t>
            </a:r>
            <a:r>
              <a:rPr b="1" i="1" dirty="0"/>
              <a:t>creating stress for onsite diesel storage capacity</a:t>
            </a:r>
            <a:r>
              <a:rPr dirty="0"/>
              <a:t>- Hurricane Sandy 3-4 days in some locations</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Slide Number"/>
          <p:cNvSpPr txBox="1">
            <a:spLocks noGrp="1"/>
          </p:cNvSpPr>
          <p:nvPr>
            <p:ph type="sldNum" sz="quarter" idx="2"/>
          </p:nvPr>
        </p:nvSpPr>
        <p:spPr>
          <a:xfrm>
            <a:off x="12065050" y="13080999"/>
            <a:ext cx="241403" cy="37460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8</a:t>
            </a:fld>
            <a:endParaRPr/>
          </a:p>
        </p:txBody>
      </p:sp>
      <p:sp>
        <p:nvSpPr>
          <p:cNvPr id="228" name="Nature of Backup Generation"/>
          <p:cNvSpPr txBox="1">
            <a:spLocks noGrp="1"/>
          </p:cNvSpPr>
          <p:nvPr>
            <p:ph type="title"/>
          </p:nvPr>
        </p:nvSpPr>
        <p:spPr>
          <a:xfrm>
            <a:off x="949087" y="1077359"/>
            <a:ext cx="21971001" cy="1433164"/>
          </a:xfrm>
          <a:prstGeom prst="rect">
            <a:avLst/>
          </a:prstGeom>
        </p:spPr>
        <p:txBody>
          <a:bodyPr/>
          <a:lstStyle/>
          <a:p>
            <a:r>
              <a:rPr dirty="0"/>
              <a:t> Nature of Backup Generation</a:t>
            </a:r>
            <a:r>
              <a:rPr lang="en-US" dirty="0"/>
              <a:t> </a:t>
            </a:r>
            <a:r>
              <a:rPr lang="en-US" dirty="0">
                <a:solidFill>
                  <a:schemeClr val="bg1"/>
                </a:solidFill>
              </a:rPr>
              <a:t>3</a:t>
            </a:r>
            <a:endParaRPr dirty="0">
              <a:solidFill>
                <a:schemeClr val="bg1"/>
              </a:solidFill>
            </a:endParaRPr>
          </a:p>
        </p:txBody>
      </p:sp>
      <p:sp>
        <p:nvSpPr>
          <p:cNvPr id="229" name="Diverse and Changing"/>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Diverse and Changing</a:t>
            </a:r>
          </a:p>
        </p:txBody>
      </p:sp>
      <p:sp>
        <p:nvSpPr>
          <p:cNvPr id="230" name="Data Centers are getting larger worldwide- owners trying to move to locations closer to higher reliability transmission lines- should mean lower expected outage durations…"/>
          <p:cNvSpPr txBox="1">
            <a:spLocks noGrp="1"/>
          </p:cNvSpPr>
          <p:nvPr>
            <p:ph type="body" idx="1"/>
          </p:nvPr>
        </p:nvSpPr>
        <p:spPr>
          <a:prstGeom prst="rect">
            <a:avLst/>
          </a:prstGeom>
        </p:spPr>
        <p:txBody>
          <a:bodyPr/>
          <a:lstStyle/>
          <a:p>
            <a:r>
              <a:rPr dirty="0"/>
              <a:t>Data Centers are getting larger worldwide- owners trying to move to locations closer to higher reliability transmission lines- should mean lower expected outage durations</a:t>
            </a:r>
          </a:p>
          <a:p>
            <a:r>
              <a:rPr dirty="0"/>
              <a:t>However, Climate Change is causing extreme weather events and more multi-day outages- </a:t>
            </a:r>
            <a:r>
              <a:rPr b="1" i="1" dirty="0"/>
              <a:t>creating stress for onsite diesel storage capacity</a:t>
            </a:r>
            <a:r>
              <a:rPr dirty="0"/>
              <a:t>- Hurricane Sandy 3-4 days in some locations</a:t>
            </a:r>
          </a:p>
          <a:p>
            <a:r>
              <a:rPr dirty="0"/>
              <a:t>Public Safety Power Shutoffs (PSPS’s)- making scheduled outages more frequent, with more run hours (and # units) than in past permits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Slide Number"/>
          <p:cNvSpPr txBox="1">
            <a:spLocks noGrp="1"/>
          </p:cNvSpPr>
          <p:nvPr>
            <p:ph type="sldNum" sz="quarter" idx="2"/>
          </p:nvPr>
        </p:nvSpPr>
        <p:spPr>
          <a:xfrm>
            <a:off x="12065050" y="13080999"/>
            <a:ext cx="241403" cy="37460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9</a:t>
            </a:fld>
            <a:endParaRPr/>
          </a:p>
        </p:txBody>
      </p:sp>
      <p:sp>
        <p:nvSpPr>
          <p:cNvPr id="233" name="Nature of Backup Generation"/>
          <p:cNvSpPr txBox="1">
            <a:spLocks noGrp="1"/>
          </p:cNvSpPr>
          <p:nvPr>
            <p:ph type="title"/>
          </p:nvPr>
        </p:nvSpPr>
        <p:spPr>
          <a:xfrm>
            <a:off x="949087" y="1077359"/>
            <a:ext cx="21971001" cy="1433164"/>
          </a:xfrm>
          <a:prstGeom prst="rect">
            <a:avLst/>
          </a:prstGeom>
        </p:spPr>
        <p:txBody>
          <a:bodyPr/>
          <a:lstStyle/>
          <a:p>
            <a:r>
              <a:rPr dirty="0"/>
              <a:t> Nature of Backup Generation</a:t>
            </a:r>
            <a:r>
              <a:rPr lang="en-US" dirty="0"/>
              <a:t> </a:t>
            </a:r>
            <a:r>
              <a:rPr lang="en-US" dirty="0">
                <a:solidFill>
                  <a:schemeClr val="bg1"/>
                </a:solidFill>
              </a:rPr>
              <a:t>4</a:t>
            </a:r>
            <a:endParaRPr dirty="0">
              <a:solidFill>
                <a:schemeClr val="bg1"/>
              </a:solidFill>
            </a:endParaRPr>
          </a:p>
        </p:txBody>
      </p:sp>
      <p:sp>
        <p:nvSpPr>
          <p:cNvPr id="234" name="Diverse and Changing"/>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Diverse and Changing</a:t>
            </a:r>
          </a:p>
        </p:txBody>
      </p:sp>
      <p:sp>
        <p:nvSpPr>
          <p:cNvPr id="235" name="Data Centers are getting larger worldwide- owners trying to move to locations closer to higher reliability transmission lines- should mean lower expected outage durations…"/>
          <p:cNvSpPr txBox="1">
            <a:spLocks noGrp="1"/>
          </p:cNvSpPr>
          <p:nvPr>
            <p:ph type="body" idx="1"/>
          </p:nvPr>
        </p:nvSpPr>
        <p:spPr>
          <a:xfrm>
            <a:off x="1206500" y="4248504"/>
            <a:ext cx="21971000" cy="8953659"/>
          </a:xfrm>
          <a:prstGeom prst="rect">
            <a:avLst/>
          </a:prstGeom>
        </p:spPr>
        <p:txBody>
          <a:bodyPr/>
          <a:lstStyle/>
          <a:p>
            <a:pPr marL="603504" indent="-603504" defTabSz="2413955">
              <a:spcBef>
                <a:spcPts val="4400"/>
              </a:spcBef>
              <a:defRPr sz="4752"/>
            </a:pPr>
            <a:r>
              <a:t>Data Centers are getting larger worldwide- owners trying to move to locations closer to higher reliability transmission lines- should mean lower expected outage durations</a:t>
            </a:r>
          </a:p>
          <a:p>
            <a:pPr marL="603504" indent="-603504" defTabSz="2413955">
              <a:spcBef>
                <a:spcPts val="4400"/>
              </a:spcBef>
              <a:defRPr sz="4752"/>
            </a:pPr>
            <a:r>
              <a:t>However, Climate Change is causing extreme weather events and more multi-day outages- </a:t>
            </a:r>
            <a:r>
              <a:rPr b="1" i="1"/>
              <a:t>creating stress for onsite diesel storage capacity</a:t>
            </a:r>
            <a:r>
              <a:t>- Hurricane Sandy 3-4 days in some locations</a:t>
            </a:r>
          </a:p>
          <a:p>
            <a:pPr marL="603504" indent="-603504" defTabSz="2413955">
              <a:spcBef>
                <a:spcPts val="4400"/>
              </a:spcBef>
              <a:defRPr sz="4752"/>
            </a:pPr>
            <a:r>
              <a:t>Public Safety Power Shutoffs (PSPS’s)- making scheduled outages more frequent, with more run hours (and # units) than in past permits</a:t>
            </a:r>
          </a:p>
          <a:p>
            <a:pPr marL="603504" indent="-603504" defTabSz="2413955">
              <a:spcBef>
                <a:spcPts val="4400"/>
              </a:spcBef>
              <a:defRPr sz="4752"/>
            </a:pPr>
            <a:r>
              <a:t>The size and type of critical loads vary greatly, e.g. smaller diverse communications and business uses- larger data center type loads- </a:t>
            </a:r>
            <a:r>
              <a:rPr b="1"/>
              <a:t>C</a:t>
            </a:r>
            <a:r>
              <a:rPr b="1" i="1"/>
              <a:t>EC currently is only reviewing the larger applications.</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10</a:t>
            </a:fld>
            <a:endParaRPr/>
          </a:p>
        </p:txBody>
      </p:sp>
      <p:sp>
        <p:nvSpPr>
          <p:cNvPr id="238" name="What are desirable features of back up power?"/>
          <p:cNvSpPr txBox="1">
            <a:spLocks noGrp="1"/>
          </p:cNvSpPr>
          <p:nvPr>
            <p:ph type="title"/>
          </p:nvPr>
        </p:nvSpPr>
        <p:spPr>
          <a:prstGeom prst="rect">
            <a:avLst/>
          </a:prstGeom>
        </p:spPr>
        <p:txBody>
          <a:bodyPr>
            <a:normAutofit fontScale="90000"/>
          </a:bodyPr>
          <a:lstStyle>
            <a:lvl1pPr defTabSz="2292038">
              <a:defRPr sz="7990" spc="-159"/>
            </a:lvl1pPr>
          </a:lstStyle>
          <a:p>
            <a:r>
              <a:rPr dirty="0"/>
              <a:t>What are desirable features of back up power?</a:t>
            </a:r>
            <a:r>
              <a:rPr lang="en-US" dirty="0"/>
              <a:t> </a:t>
            </a:r>
            <a:r>
              <a:rPr lang="en-US" dirty="0">
                <a:solidFill>
                  <a:schemeClr val="bg1"/>
                </a:solidFill>
              </a:rPr>
              <a:t>1</a:t>
            </a:r>
            <a:endParaRPr dirty="0">
              <a:solidFill>
                <a:schemeClr val="bg1"/>
              </a:solidFill>
            </a:endParaRPr>
          </a:p>
        </p:txBody>
      </p:sp>
      <p:sp>
        <p:nvSpPr>
          <p:cNvPr id="239" name="And who are the stakeholder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And who are the stakeholders?</a:t>
            </a:r>
          </a:p>
        </p:txBody>
      </p:sp>
      <p:graphicFrame>
        <p:nvGraphicFramePr>
          <p:cNvPr id="240" name="Suggested Goals for Backup Power"/>
          <p:cNvGraphicFramePr/>
          <p:nvPr>
            <p:extLst>
              <p:ext uri="{D42A27DB-BD31-4B8C-83A1-F6EECF244321}">
                <p14:modId xmlns:p14="http://schemas.microsoft.com/office/powerpoint/2010/main" val="1937626701"/>
              </p:ext>
            </p:extLst>
          </p:nvPr>
        </p:nvGraphicFramePr>
        <p:xfrm>
          <a:off x="3046525" y="3540161"/>
          <a:ext cx="16946987" cy="3050729"/>
        </p:xfrm>
        <a:graphic>
          <a:graphicData uri="http://schemas.openxmlformats.org/drawingml/2006/table">
            <a:tbl>
              <a:tblPr firstRow="1" firstCol="1">
                <a:tableStyleId>{4C3C2611-4C71-4FC5-86AE-919BDF0F9419}</a:tableStyleId>
              </a:tblPr>
              <a:tblGrid>
                <a:gridCol w="5655550">
                  <a:extLst>
                    <a:ext uri="{9D8B030D-6E8A-4147-A177-3AD203B41FA5}">
                      <a16:colId xmlns:a16="http://schemas.microsoft.com/office/drawing/2014/main" val="20000"/>
                    </a:ext>
                  </a:extLst>
                </a:gridCol>
                <a:gridCol w="3410053">
                  <a:extLst>
                    <a:ext uri="{9D8B030D-6E8A-4147-A177-3AD203B41FA5}">
                      <a16:colId xmlns:a16="http://schemas.microsoft.com/office/drawing/2014/main" val="20001"/>
                    </a:ext>
                  </a:extLst>
                </a:gridCol>
                <a:gridCol w="3940692">
                  <a:extLst>
                    <a:ext uri="{9D8B030D-6E8A-4147-A177-3AD203B41FA5}">
                      <a16:colId xmlns:a16="http://schemas.microsoft.com/office/drawing/2014/main" val="20002"/>
                    </a:ext>
                  </a:extLst>
                </a:gridCol>
                <a:gridCol w="3940692">
                  <a:extLst>
                    <a:ext uri="{9D8B030D-6E8A-4147-A177-3AD203B41FA5}">
                      <a16:colId xmlns:a16="http://schemas.microsoft.com/office/drawing/2014/main" val="20003"/>
                    </a:ext>
                  </a:extLst>
                </a:gridCol>
              </a:tblGrid>
              <a:tr h="1250089">
                <a:tc>
                  <a:txBody>
                    <a:bodyPr/>
                    <a:lstStyle/>
                    <a:p>
                      <a:pPr algn="l" defTabSz="457200">
                        <a:defRPr b="0"/>
                      </a:pPr>
                      <a:r>
                        <a:rPr lang="en-US" sz="3000" b="1" dirty="0"/>
                        <a:t>Suggested Goals for Backup Power</a:t>
                      </a:r>
                      <a:r>
                        <a:rPr sz="3000" b="1" dirty="0"/>
                        <a:t>:</a:t>
                      </a:r>
                    </a:p>
                  </a:txBody>
                  <a:tcPr marL="50800" marR="50800" marT="50800" marB="50800" horzOverflow="overflow">
                    <a:lnR w="12700" cap="flat" cmpd="sng" algn="ctr">
                      <a:solidFill>
                        <a:srgbClr val="000000"/>
                      </a:solidFill>
                      <a:prstDash val="solid"/>
                      <a:miter lim="400000"/>
                      <a:headEnd type="none" w="med" len="med"/>
                      <a:tailEnd type="none" w="med" len="med"/>
                    </a:lnR>
                    <a:lnT w="12700">
                      <a:solidFill>
                        <a:srgbClr val="000000"/>
                      </a:solidFill>
                      <a:miter lim="400000"/>
                    </a:lnT>
                    <a:solidFill>
                      <a:srgbClr val="419CFF"/>
                    </a:solidFill>
                  </a:tcPr>
                </a:tc>
                <a:tc>
                  <a:txBody>
                    <a:bodyPr/>
                    <a:lstStyle/>
                    <a:p>
                      <a:pPr defTabSz="457200"/>
                      <a:r>
                        <a:rPr sz="3000" b="1" dirty="0"/>
                        <a:t>Local Social  Justice              </a:t>
                      </a:r>
                      <a:r>
                        <a:rPr lang="en-US" sz="3000" b="1" dirty="0"/>
                        <a:t>    </a:t>
                      </a:r>
                      <a:r>
                        <a:rPr sz="3000" b="1" dirty="0"/>
                        <a:t>Goals</a:t>
                      </a:r>
                    </a:p>
                  </a:txBody>
                  <a:tcPr marL="50800" marR="50800" marT="50800" marB="50800" horzOverflow="overflow">
                    <a:lnL w="12700" cap="flat" cmpd="sng" algn="ctr">
                      <a:solidFill>
                        <a:srgbClr val="000000"/>
                      </a:solidFill>
                      <a:prstDash val="solid"/>
                      <a:miter lim="400000"/>
                      <a:headEnd type="none" w="med" len="med"/>
                      <a:tailEnd type="none" w="med" len="med"/>
                    </a:lnL>
                    <a:lnT w="12700">
                      <a:solidFill>
                        <a:srgbClr val="000000"/>
                      </a:solidFill>
                      <a:miter lim="400000"/>
                    </a:lnT>
                    <a:solidFill>
                      <a:srgbClr val="419CFF"/>
                    </a:solidFill>
                  </a:tcPr>
                </a:tc>
                <a:tc>
                  <a:txBody>
                    <a:bodyPr/>
                    <a:lstStyle/>
                    <a:p>
                      <a:pPr defTabSz="457200"/>
                      <a:r>
                        <a:rPr sz="3000" b="1" dirty="0"/>
                        <a:t>Operator Goals</a:t>
                      </a:r>
                    </a:p>
                  </a:txBody>
                  <a:tcPr marL="50800" marR="50800" marT="50800" marB="50800" horzOverflow="overflow">
                    <a:lnT w="12700">
                      <a:solidFill>
                        <a:srgbClr val="000000"/>
                      </a:solidFill>
                      <a:miter lim="400000"/>
                    </a:lnT>
                    <a:solidFill>
                      <a:srgbClr val="419CFF"/>
                    </a:solidFill>
                  </a:tcPr>
                </a:tc>
                <a:tc>
                  <a:txBody>
                    <a:bodyPr/>
                    <a:lstStyle/>
                    <a:p>
                      <a:pPr defTabSz="457200"/>
                      <a:r>
                        <a:rPr sz="3000" b="1" dirty="0"/>
                        <a:t>State Goals</a:t>
                      </a:r>
                    </a:p>
                  </a:txBody>
                  <a:tcPr marL="50800" marR="50800" marT="50800" marB="50800" horzOverflow="overflow">
                    <a:lnT w="12700">
                      <a:solidFill>
                        <a:srgbClr val="000000"/>
                      </a:solidFill>
                      <a:miter lim="400000"/>
                    </a:lnT>
                    <a:solidFill>
                      <a:srgbClr val="419CFF"/>
                    </a:solidFill>
                  </a:tcPr>
                </a:tc>
                <a:extLst>
                  <a:ext uri="{0D108BD9-81ED-4DB2-BD59-A6C34878D82A}">
                    <a16:rowId xmlns:a16="http://schemas.microsoft.com/office/drawing/2014/main" val="10001"/>
                  </a:ext>
                </a:extLst>
              </a:tr>
              <a:tr h="561529">
                <a:tc>
                  <a:txBody>
                    <a:bodyPr/>
                    <a:lstStyle/>
                    <a:p>
                      <a:pPr algn="l" defTabSz="457200">
                        <a:defRPr b="0"/>
                      </a:pPr>
                      <a:r>
                        <a:rPr sz="3000" b="1" dirty="0"/>
                        <a:t> Noise Reduction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r>
                        <a:rPr sz="3000"/>
                        <a:t>x</a:t>
                      </a: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2"/>
                  </a:ext>
                </a:extLst>
              </a:tr>
              <a:tr h="902529">
                <a:tc>
                  <a:txBody>
                    <a:bodyPr/>
                    <a:lstStyle/>
                    <a:p>
                      <a:pPr algn="l" defTabSz="457200">
                        <a:defRPr b="0"/>
                      </a:pPr>
                      <a:r>
                        <a:rPr sz="3000" b="1" dirty="0"/>
                        <a:t>Local Air Pollution  Reduction             (e.g. NOx,SOx,03, PM2.5)</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r>
                        <a:rPr sz="3000"/>
                        <a:t>x</a:t>
                      </a: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defRPr sz="3000"/>
                      </a:pPr>
                      <a:endParaRPr dirty="0"/>
                    </a:p>
                  </a:txBody>
                  <a:tcPr marL="50800" marR="50800" marT="50800" marB="50800" horzOverflow="overflow"/>
                </a:tc>
                <a:extLst>
                  <a:ext uri="{0D108BD9-81ED-4DB2-BD59-A6C34878D82A}">
                    <a16:rowId xmlns:a16="http://schemas.microsoft.com/office/drawing/2014/main" val="10003"/>
                  </a:ext>
                </a:extLst>
              </a:tr>
            </a:tbl>
          </a:graphicData>
        </a:graphic>
      </p:graphicFrame>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 name="What are desirable features of back up power?"/>
          <p:cNvSpPr txBox="1">
            <a:spLocks noGrp="1"/>
          </p:cNvSpPr>
          <p:nvPr>
            <p:ph type="title"/>
          </p:nvPr>
        </p:nvSpPr>
        <p:spPr>
          <a:prstGeom prst="rect">
            <a:avLst/>
          </a:prstGeom>
        </p:spPr>
        <p:txBody>
          <a:bodyPr>
            <a:normAutofit fontScale="90000"/>
          </a:bodyPr>
          <a:lstStyle>
            <a:lvl1pPr defTabSz="2292038">
              <a:defRPr sz="7990" spc="-159"/>
            </a:lvl1pPr>
          </a:lstStyle>
          <a:p>
            <a:r>
              <a:rPr dirty="0"/>
              <a:t>What are desirable features of back up power?</a:t>
            </a:r>
            <a:r>
              <a:rPr lang="en-US" dirty="0"/>
              <a:t> </a:t>
            </a:r>
            <a:r>
              <a:rPr lang="en-US" dirty="0">
                <a:solidFill>
                  <a:schemeClr val="bg1"/>
                </a:solidFill>
              </a:rPr>
              <a:t>2</a:t>
            </a:r>
            <a:endParaRPr dirty="0">
              <a:solidFill>
                <a:schemeClr val="bg1"/>
              </a:solidFill>
            </a:endParaRPr>
          </a:p>
        </p:txBody>
      </p:sp>
      <p:sp>
        <p:nvSpPr>
          <p:cNvPr id="244" name="And who are the stakeholder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And who are the stakeholders?</a:t>
            </a:r>
          </a:p>
        </p:txBody>
      </p:sp>
      <p:graphicFrame>
        <p:nvGraphicFramePr>
          <p:cNvPr id="245" name="Suggested Goals for Backup Power"/>
          <p:cNvGraphicFramePr/>
          <p:nvPr>
            <p:extLst>
              <p:ext uri="{D42A27DB-BD31-4B8C-83A1-F6EECF244321}">
                <p14:modId xmlns:p14="http://schemas.microsoft.com/office/powerpoint/2010/main" val="2500927859"/>
              </p:ext>
            </p:extLst>
          </p:nvPr>
        </p:nvGraphicFramePr>
        <p:xfrm>
          <a:off x="3046525" y="3540161"/>
          <a:ext cx="16946987" cy="5970868"/>
        </p:xfrm>
        <a:graphic>
          <a:graphicData uri="http://schemas.openxmlformats.org/drawingml/2006/table">
            <a:tbl>
              <a:tblPr firstRow="1" firstCol="1">
                <a:tableStyleId>{4C3C2611-4C71-4FC5-86AE-919BDF0F9419}</a:tableStyleId>
              </a:tblPr>
              <a:tblGrid>
                <a:gridCol w="5655550">
                  <a:extLst>
                    <a:ext uri="{9D8B030D-6E8A-4147-A177-3AD203B41FA5}">
                      <a16:colId xmlns:a16="http://schemas.microsoft.com/office/drawing/2014/main" val="20000"/>
                    </a:ext>
                  </a:extLst>
                </a:gridCol>
                <a:gridCol w="3410053">
                  <a:extLst>
                    <a:ext uri="{9D8B030D-6E8A-4147-A177-3AD203B41FA5}">
                      <a16:colId xmlns:a16="http://schemas.microsoft.com/office/drawing/2014/main" val="20001"/>
                    </a:ext>
                  </a:extLst>
                </a:gridCol>
                <a:gridCol w="3940692">
                  <a:extLst>
                    <a:ext uri="{9D8B030D-6E8A-4147-A177-3AD203B41FA5}">
                      <a16:colId xmlns:a16="http://schemas.microsoft.com/office/drawing/2014/main" val="20002"/>
                    </a:ext>
                  </a:extLst>
                </a:gridCol>
                <a:gridCol w="3940692">
                  <a:extLst>
                    <a:ext uri="{9D8B030D-6E8A-4147-A177-3AD203B41FA5}">
                      <a16:colId xmlns:a16="http://schemas.microsoft.com/office/drawing/2014/main" val="20003"/>
                    </a:ext>
                  </a:extLst>
                </a:gridCol>
              </a:tblGrid>
              <a:tr h="1250089">
                <a:tc>
                  <a:txBody>
                    <a:bodyPr/>
                    <a:lstStyle/>
                    <a:p>
                      <a:pPr algn="l" defTabSz="457200">
                        <a:defRPr b="0"/>
                      </a:pPr>
                      <a:r>
                        <a:rPr lang="en-US" sz="3000" b="1" dirty="0"/>
                        <a:t>Suggested Goals for Backup Power</a:t>
                      </a:r>
                      <a:r>
                        <a:rPr sz="3000" b="1" dirty="0"/>
                        <a:t>:</a:t>
                      </a:r>
                    </a:p>
                  </a:txBody>
                  <a:tcPr marL="50800" marR="50800" marT="50800" marB="50800" horzOverflow="overflow">
                    <a:lnR w="12700" cap="flat" cmpd="sng" algn="ctr">
                      <a:solidFill>
                        <a:srgbClr val="000000"/>
                      </a:solidFill>
                      <a:prstDash val="solid"/>
                      <a:miter lim="400000"/>
                      <a:headEnd type="none" w="med" len="med"/>
                      <a:tailEnd type="none" w="med" len="med"/>
                    </a:lnR>
                    <a:lnT w="12700">
                      <a:solidFill>
                        <a:srgbClr val="000000"/>
                      </a:solidFill>
                      <a:miter lim="400000"/>
                    </a:lnT>
                    <a:solidFill>
                      <a:srgbClr val="419CFF"/>
                    </a:solidFill>
                  </a:tcPr>
                </a:tc>
                <a:tc>
                  <a:txBody>
                    <a:bodyPr/>
                    <a:lstStyle/>
                    <a:p>
                      <a:pPr defTabSz="457200"/>
                      <a:r>
                        <a:rPr sz="3000" b="1"/>
                        <a:t>Local Social  Justice              Goals</a:t>
                      </a:r>
                    </a:p>
                  </a:txBody>
                  <a:tcPr marL="50800" marR="50800" marT="50800" marB="50800" horzOverflow="overflow">
                    <a:lnL w="12700" cap="flat" cmpd="sng" algn="ctr">
                      <a:solidFill>
                        <a:srgbClr val="000000"/>
                      </a:solidFill>
                      <a:prstDash val="solid"/>
                      <a:miter lim="400000"/>
                      <a:headEnd type="none" w="med" len="med"/>
                      <a:tailEnd type="none" w="med" len="med"/>
                    </a:lnL>
                    <a:lnT w="12700">
                      <a:solidFill>
                        <a:srgbClr val="000000"/>
                      </a:solidFill>
                      <a:miter lim="400000"/>
                    </a:lnT>
                    <a:solidFill>
                      <a:srgbClr val="419CFF"/>
                    </a:solidFill>
                  </a:tcPr>
                </a:tc>
                <a:tc>
                  <a:txBody>
                    <a:bodyPr/>
                    <a:lstStyle/>
                    <a:p>
                      <a:pPr defTabSz="457200"/>
                      <a:r>
                        <a:rPr sz="3000" b="1"/>
                        <a:t>Operator Goals</a:t>
                      </a:r>
                    </a:p>
                  </a:txBody>
                  <a:tcPr marL="50800" marR="50800" marT="50800" marB="50800" horzOverflow="overflow">
                    <a:lnT w="12700">
                      <a:solidFill>
                        <a:srgbClr val="000000"/>
                      </a:solidFill>
                      <a:miter lim="400000"/>
                    </a:lnT>
                    <a:solidFill>
                      <a:srgbClr val="419CFF"/>
                    </a:solidFill>
                  </a:tcPr>
                </a:tc>
                <a:tc>
                  <a:txBody>
                    <a:bodyPr/>
                    <a:lstStyle/>
                    <a:p>
                      <a:pPr defTabSz="457200"/>
                      <a:r>
                        <a:rPr sz="3000" b="1"/>
                        <a:t>State Goals</a:t>
                      </a:r>
                    </a:p>
                  </a:txBody>
                  <a:tcPr marL="50800" marR="50800" marT="50800" marB="50800" horzOverflow="overflow">
                    <a:lnT w="12700">
                      <a:solidFill>
                        <a:srgbClr val="000000"/>
                      </a:solidFill>
                      <a:miter lim="400000"/>
                    </a:lnT>
                    <a:solidFill>
                      <a:srgbClr val="419CFF"/>
                    </a:solidFill>
                  </a:tcPr>
                </a:tc>
                <a:extLst>
                  <a:ext uri="{0D108BD9-81ED-4DB2-BD59-A6C34878D82A}">
                    <a16:rowId xmlns:a16="http://schemas.microsoft.com/office/drawing/2014/main" val="10001"/>
                  </a:ext>
                </a:extLst>
              </a:tr>
              <a:tr h="561529">
                <a:tc>
                  <a:txBody>
                    <a:bodyPr/>
                    <a:lstStyle/>
                    <a:p>
                      <a:pPr algn="l" defTabSz="457200">
                        <a:defRPr b="0"/>
                      </a:pPr>
                      <a:r>
                        <a:rPr sz="3000" b="1"/>
                        <a:t> Noise Reduction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r>
                        <a:rPr sz="3000"/>
                        <a:t>x</a:t>
                      </a: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2"/>
                  </a:ext>
                </a:extLst>
              </a:tr>
              <a:tr h="902529">
                <a:tc>
                  <a:txBody>
                    <a:bodyPr/>
                    <a:lstStyle/>
                    <a:p>
                      <a:pPr algn="l" defTabSz="457200">
                        <a:defRPr b="0"/>
                      </a:pPr>
                      <a:r>
                        <a:rPr sz="3000" b="1"/>
                        <a:t>Local Air Pollution  Reduction             (e.g. NOx,SOx,03, PM2.5)</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r>
                        <a:rPr sz="3000"/>
                        <a:t>x</a:t>
                      </a: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3"/>
                  </a:ext>
                </a:extLst>
              </a:tr>
              <a:tr h="555988">
                <a:tc>
                  <a:txBody>
                    <a:bodyPr/>
                    <a:lstStyle/>
                    <a:p>
                      <a:pPr algn="l" defTabSz="457200">
                        <a:defRPr b="0"/>
                      </a:pPr>
                      <a:r>
                        <a:rPr sz="3000" b="1"/>
                        <a:t>Start as fast as Diesel? Handle Step Load Increase?</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defRPr sz="3000"/>
                      </a:pPr>
                      <a:endParaRPr/>
                    </a:p>
                  </a:txBody>
                  <a:tcPr marL="50800" marR="50800" marT="50800" marB="50800" horzOverflow="overflow">
                    <a:lnL w="12700">
                      <a:solidFill>
                        <a:srgbClr val="000000"/>
                      </a:solidFill>
                      <a:miter lim="400000"/>
                    </a:lnL>
                  </a:tcPr>
                </a:tc>
                <a:tc>
                  <a:txBody>
                    <a:bodyPr/>
                    <a:lstStyle/>
                    <a:p>
                      <a:pPr defTabSz="457200"/>
                      <a:r>
                        <a:rPr sz="3000"/>
                        <a:t>x</a:t>
                      </a: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4"/>
                  </a:ext>
                </a:extLst>
              </a:tr>
              <a:tr h="888139">
                <a:tc>
                  <a:txBody>
                    <a:bodyPr/>
                    <a:lstStyle/>
                    <a:p>
                      <a:pPr algn="l" defTabSz="457200">
                        <a:defRPr b="0"/>
                      </a:pPr>
                      <a:r>
                        <a:rPr sz="3000" b="1"/>
                        <a:t>Use Existing Kit/Configuration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algn="l" defTabSz="457200">
                        <a:defRPr sz="3000"/>
                      </a:pPr>
                      <a:endParaRPr/>
                    </a:p>
                  </a:txBody>
                  <a:tcPr marL="50800" marR="50800" marT="50800" marB="50800" horzOverflow="overflow">
                    <a:lnL w="12700">
                      <a:solidFill>
                        <a:srgbClr val="000000"/>
                      </a:solidFill>
                      <a:miter lim="400000"/>
                    </a:lnL>
                  </a:tcPr>
                </a:tc>
                <a:tc>
                  <a:txBody>
                    <a:bodyPr/>
                    <a:lstStyle/>
                    <a:p>
                      <a:pPr defTabSz="457200"/>
                      <a:r>
                        <a:rPr sz="3000"/>
                        <a:t>x</a:t>
                      </a: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5"/>
                  </a:ext>
                </a:extLst>
              </a:tr>
              <a:tr h="888139">
                <a:tc>
                  <a:txBody>
                    <a:bodyPr/>
                    <a:lstStyle/>
                    <a:p>
                      <a:pPr algn="l" defTabSz="457200">
                        <a:defRPr b="0"/>
                      </a:pPr>
                      <a:r>
                        <a:rPr sz="3000" b="1"/>
                        <a:t>Dependable non-exotic supply chain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algn="l" defTabSz="457200">
                        <a:defRPr sz="3000"/>
                      </a:pPr>
                      <a:endParaRPr/>
                    </a:p>
                  </a:txBody>
                  <a:tcPr marL="50800" marR="50800" marT="50800" marB="50800" horzOverflow="overflow">
                    <a:lnL w="12700">
                      <a:solidFill>
                        <a:srgbClr val="000000"/>
                      </a:solidFill>
                      <a:miter lim="400000"/>
                    </a:lnL>
                  </a:tcPr>
                </a:tc>
                <a:tc>
                  <a:txBody>
                    <a:bodyPr/>
                    <a:lstStyle/>
                    <a:p>
                      <a:pPr defTabSz="457200"/>
                      <a:r>
                        <a:rPr sz="3000"/>
                        <a:t>x</a:t>
                      </a:r>
                    </a:p>
                  </a:txBody>
                  <a:tcPr marL="50800" marR="50800" marT="50800" marB="50800" horzOverflow="overflow"/>
                </a:tc>
                <a:tc>
                  <a:txBody>
                    <a:bodyPr/>
                    <a:lstStyle/>
                    <a:p>
                      <a:pPr defTabSz="457200">
                        <a:defRPr sz="3000"/>
                      </a:pPr>
                      <a:endParaRPr dirty="0"/>
                    </a:p>
                  </a:txBody>
                  <a:tcPr marL="50800" marR="50800" marT="50800" marB="50800" horzOverflow="overflow"/>
                </a:tc>
                <a:extLst>
                  <a:ext uri="{0D108BD9-81ED-4DB2-BD59-A6C34878D82A}">
                    <a16:rowId xmlns:a16="http://schemas.microsoft.com/office/drawing/2014/main" val="10006"/>
                  </a:ext>
                </a:extLst>
              </a:tr>
            </a:tbl>
          </a:graphicData>
        </a:graphic>
      </p:graphicFrame>
      <p:sp>
        <p:nvSpPr>
          <p:cNvPr id="246"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11</a:t>
            </a:fld>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What are desirable features of back up power?"/>
          <p:cNvSpPr txBox="1">
            <a:spLocks noGrp="1"/>
          </p:cNvSpPr>
          <p:nvPr>
            <p:ph type="title"/>
          </p:nvPr>
        </p:nvSpPr>
        <p:spPr>
          <a:prstGeom prst="rect">
            <a:avLst/>
          </a:prstGeom>
        </p:spPr>
        <p:txBody>
          <a:bodyPr>
            <a:normAutofit fontScale="90000"/>
          </a:bodyPr>
          <a:lstStyle>
            <a:lvl1pPr defTabSz="2292038">
              <a:defRPr sz="7990" spc="-159"/>
            </a:lvl1pPr>
          </a:lstStyle>
          <a:p>
            <a:r>
              <a:rPr dirty="0"/>
              <a:t>What are desirable features of back up power?</a:t>
            </a:r>
            <a:r>
              <a:rPr lang="en-US" dirty="0"/>
              <a:t> </a:t>
            </a:r>
            <a:r>
              <a:rPr lang="en-US" dirty="0">
                <a:solidFill>
                  <a:schemeClr val="bg1"/>
                </a:solidFill>
              </a:rPr>
              <a:t>3</a:t>
            </a:r>
            <a:endParaRPr dirty="0">
              <a:solidFill>
                <a:schemeClr val="bg1"/>
              </a:solidFill>
            </a:endParaRPr>
          </a:p>
        </p:txBody>
      </p:sp>
      <p:sp>
        <p:nvSpPr>
          <p:cNvPr id="249" name="And who are the stakeholder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And who are the stakeholders?</a:t>
            </a:r>
          </a:p>
        </p:txBody>
      </p:sp>
      <p:graphicFrame>
        <p:nvGraphicFramePr>
          <p:cNvPr id="250" name="Suggested Goals for Backup Power"/>
          <p:cNvGraphicFramePr/>
          <p:nvPr>
            <p:extLst>
              <p:ext uri="{D42A27DB-BD31-4B8C-83A1-F6EECF244321}">
                <p14:modId xmlns:p14="http://schemas.microsoft.com/office/powerpoint/2010/main" val="1755482274"/>
              </p:ext>
            </p:extLst>
          </p:nvPr>
        </p:nvGraphicFramePr>
        <p:xfrm>
          <a:off x="3046525" y="3540161"/>
          <a:ext cx="16946987" cy="7545668"/>
        </p:xfrm>
        <a:graphic>
          <a:graphicData uri="http://schemas.openxmlformats.org/drawingml/2006/table">
            <a:tbl>
              <a:tblPr firstRow="1" firstCol="1">
                <a:tableStyleId>{4C3C2611-4C71-4FC5-86AE-919BDF0F9419}</a:tableStyleId>
              </a:tblPr>
              <a:tblGrid>
                <a:gridCol w="5655550">
                  <a:extLst>
                    <a:ext uri="{9D8B030D-6E8A-4147-A177-3AD203B41FA5}">
                      <a16:colId xmlns:a16="http://schemas.microsoft.com/office/drawing/2014/main" val="20000"/>
                    </a:ext>
                  </a:extLst>
                </a:gridCol>
                <a:gridCol w="3410053">
                  <a:extLst>
                    <a:ext uri="{9D8B030D-6E8A-4147-A177-3AD203B41FA5}">
                      <a16:colId xmlns:a16="http://schemas.microsoft.com/office/drawing/2014/main" val="20001"/>
                    </a:ext>
                  </a:extLst>
                </a:gridCol>
                <a:gridCol w="3940692">
                  <a:extLst>
                    <a:ext uri="{9D8B030D-6E8A-4147-A177-3AD203B41FA5}">
                      <a16:colId xmlns:a16="http://schemas.microsoft.com/office/drawing/2014/main" val="20002"/>
                    </a:ext>
                  </a:extLst>
                </a:gridCol>
                <a:gridCol w="3940692">
                  <a:extLst>
                    <a:ext uri="{9D8B030D-6E8A-4147-A177-3AD203B41FA5}">
                      <a16:colId xmlns:a16="http://schemas.microsoft.com/office/drawing/2014/main" val="20003"/>
                    </a:ext>
                  </a:extLst>
                </a:gridCol>
              </a:tblGrid>
              <a:tr h="1250089">
                <a:tc>
                  <a:txBody>
                    <a:bodyPr/>
                    <a:lstStyle/>
                    <a:p>
                      <a:pPr algn="l" defTabSz="457200">
                        <a:defRPr b="0"/>
                      </a:pPr>
                      <a:r>
                        <a:rPr lang="en-US" sz="3000" b="1" dirty="0"/>
                        <a:t>Suggested Goals for Backup Power:</a:t>
                      </a:r>
                    </a:p>
                  </a:txBody>
                  <a:tcPr marL="50800" marR="50800" marT="50800" marB="50800" horzOverflow="overflow">
                    <a:lnR w="12700" cap="flat" cmpd="sng" algn="ctr">
                      <a:solidFill>
                        <a:srgbClr val="000000"/>
                      </a:solidFill>
                      <a:prstDash val="solid"/>
                      <a:miter lim="400000"/>
                      <a:headEnd type="none" w="med" len="med"/>
                      <a:tailEnd type="none" w="med" len="med"/>
                    </a:lnR>
                    <a:lnT w="12700">
                      <a:solidFill>
                        <a:srgbClr val="000000"/>
                      </a:solidFill>
                      <a:miter lim="400000"/>
                    </a:lnT>
                    <a:solidFill>
                      <a:srgbClr val="419CFF"/>
                    </a:solidFill>
                  </a:tcPr>
                </a:tc>
                <a:tc>
                  <a:txBody>
                    <a:bodyPr/>
                    <a:lstStyle/>
                    <a:p>
                      <a:pPr defTabSz="457200"/>
                      <a:r>
                        <a:rPr sz="3000" b="1"/>
                        <a:t>Local Social  Justice              Goals</a:t>
                      </a:r>
                    </a:p>
                  </a:txBody>
                  <a:tcPr marL="50800" marR="50800" marT="50800" marB="50800" horzOverflow="overflow">
                    <a:lnL w="12700" cap="flat" cmpd="sng" algn="ctr">
                      <a:solidFill>
                        <a:srgbClr val="000000"/>
                      </a:solidFill>
                      <a:prstDash val="solid"/>
                      <a:miter lim="400000"/>
                      <a:headEnd type="none" w="med" len="med"/>
                      <a:tailEnd type="none" w="med" len="med"/>
                    </a:lnL>
                    <a:lnT w="12700">
                      <a:solidFill>
                        <a:srgbClr val="000000"/>
                      </a:solidFill>
                      <a:miter lim="400000"/>
                    </a:lnT>
                    <a:solidFill>
                      <a:srgbClr val="419CFF"/>
                    </a:solidFill>
                  </a:tcPr>
                </a:tc>
                <a:tc>
                  <a:txBody>
                    <a:bodyPr/>
                    <a:lstStyle/>
                    <a:p>
                      <a:pPr defTabSz="457200"/>
                      <a:r>
                        <a:rPr sz="3000" b="1"/>
                        <a:t>Operator Goals</a:t>
                      </a:r>
                    </a:p>
                  </a:txBody>
                  <a:tcPr marL="50800" marR="50800" marT="50800" marB="50800" horzOverflow="overflow">
                    <a:lnT w="12700">
                      <a:solidFill>
                        <a:srgbClr val="000000"/>
                      </a:solidFill>
                      <a:miter lim="400000"/>
                    </a:lnT>
                    <a:solidFill>
                      <a:srgbClr val="419CFF"/>
                    </a:solidFill>
                  </a:tcPr>
                </a:tc>
                <a:tc>
                  <a:txBody>
                    <a:bodyPr/>
                    <a:lstStyle/>
                    <a:p>
                      <a:pPr defTabSz="457200"/>
                      <a:r>
                        <a:rPr sz="3000" b="1"/>
                        <a:t>State Goals</a:t>
                      </a:r>
                    </a:p>
                  </a:txBody>
                  <a:tcPr marL="50800" marR="50800" marT="50800" marB="50800" horzOverflow="overflow">
                    <a:lnT w="12700">
                      <a:solidFill>
                        <a:srgbClr val="000000"/>
                      </a:solidFill>
                      <a:miter lim="400000"/>
                    </a:lnT>
                    <a:solidFill>
                      <a:srgbClr val="419CFF"/>
                    </a:solidFill>
                  </a:tcPr>
                </a:tc>
                <a:extLst>
                  <a:ext uri="{0D108BD9-81ED-4DB2-BD59-A6C34878D82A}">
                    <a16:rowId xmlns:a16="http://schemas.microsoft.com/office/drawing/2014/main" val="10001"/>
                  </a:ext>
                </a:extLst>
              </a:tr>
              <a:tr h="561529">
                <a:tc>
                  <a:txBody>
                    <a:bodyPr/>
                    <a:lstStyle/>
                    <a:p>
                      <a:pPr algn="l" defTabSz="457200">
                        <a:defRPr b="0"/>
                      </a:pPr>
                      <a:r>
                        <a:rPr sz="3000" b="1"/>
                        <a:t> Noise Reduction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r>
                        <a:rPr sz="3000"/>
                        <a:t>x</a:t>
                      </a: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2"/>
                  </a:ext>
                </a:extLst>
              </a:tr>
              <a:tr h="902529">
                <a:tc>
                  <a:txBody>
                    <a:bodyPr/>
                    <a:lstStyle/>
                    <a:p>
                      <a:pPr algn="l" defTabSz="457200">
                        <a:defRPr b="0"/>
                      </a:pPr>
                      <a:r>
                        <a:rPr sz="3000" b="1"/>
                        <a:t>Local Air Pollution  Reduction             (e.g. NOx,SOx,03, PM2.5)</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r>
                        <a:rPr sz="3000"/>
                        <a:t>x</a:t>
                      </a: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3"/>
                  </a:ext>
                </a:extLst>
              </a:tr>
              <a:tr h="555988">
                <a:tc>
                  <a:txBody>
                    <a:bodyPr/>
                    <a:lstStyle/>
                    <a:p>
                      <a:pPr algn="l" defTabSz="457200">
                        <a:defRPr b="0"/>
                      </a:pPr>
                      <a:r>
                        <a:rPr sz="3000" b="1"/>
                        <a:t>Start as fast as Diesel? Handle Step Load Increase?</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defRPr sz="3000"/>
                      </a:pPr>
                      <a:endParaRPr/>
                    </a:p>
                  </a:txBody>
                  <a:tcPr marL="50800" marR="50800" marT="50800" marB="50800" horzOverflow="overflow">
                    <a:lnL w="12700">
                      <a:solidFill>
                        <a:srgbClr val="000000"/>
                      </a:solidFill>
                      <a:miter lim="400000"/>
                    </a:lnL>
                  </a:tcPr>
                </a:tc>
                <a:tc>
                  <a:txBody>
                    <a:bodyPr/>
                    <a:lstStyle/>
                    <a:p>
                      <a:pPr defTabSz="457200"/>
                      <a:r>
                        <a:rPr sz="3000"/>
                        <a:t>x</a:t>
                      </a: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4"/>
                  </a:ext>
                </a:extLst>
              </a:tr>
              <a:tr h="888139">
                <a:tc>
                  <a:txBody>
                    <a:bodyPr/>
                    <a:lstStyle/>
                    <a:p>
                      <a:pPr algn="l" defTabSz="457200">
                        <a:defRPr b="0"/>
                      </a:pPr>
                      <a:r>
                        <a:rPr sz="3000" b="1"/>
                        <a:t>Use Existing Kit/Configuration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algn="l" defTabSz="457200">
                        <a:defRPr sz="3000"/>
                      </a:pPr>
                      <a:endParaRPr/>
                    </a:p>
                  </a:txBody>
                  <a:tcPr marL="50800" marR="50800" marT="50800" marB="50800" horzOverflow="overflow">
                    <a:lnL w="12700">
                      <a:solidFill>
                        <a:srgbClr val="000000"/>
                      </a:solidFill>
                      <a:miter lim="400000"/>
                    </a:lnL>
                  </a:tcPr>
                </a:tc>
                <a:tc>
                  <a:txBody>
                    <a:bodyPr/>
                    <a:lstStyle/>
                    <a:p>
                      <a:pPr defTabSz="457200"/>
                      <a:r>
                        <a:rPr sz="3000"/>
                        <a:t>x</a:t>
                      </a: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5"/>
                  </a:ext>
                </a:extLst>
              </a:tr>
              <a:tr h="888139">
                <a:tc>
                  <a:txBody>
                    <a:bodyPr/>
                    <a:lstStyle/>
                    <a:p>
                      <a:pPr algn="l" defTabSz="457200">
                        <a:defRPr b="0"/>
                      </a:pPr>
                      <a:r>
                        <a:rPr sz="3000" b="1"/>
                        <a:t>Dependable non-exotic supply chain</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algn="l" defTabSz="457200">
                        <a:defRPr sz="3000"/>
                      </a:pPr>
                      <a:endParaRPr/>
                    </a:p>
                  </a:txBody>
                  <a:tcPr marL="50800" marR="50800" marT="50800" marB="50800" horzOverflow="overflow">
                    <a:lnL w="12700">
                      <a:solidFill>
                        <a:srgbClr val="000000"/>
                      </a:solidFill>
                      <a:miter lim="400000"/>
                    </a:lnL>
                  </a:tcPr>
                </a:tc>
                <a:tc>
                  <a:txBody>
                    <a:bodyPr/>
                    <a:lstStyle/>
                    <a:p>
                      <a:pPr defTabSz="457200"/>
                      <a:r>
                        <a:rPr sz="3000"/>
                        <a:t>x</a:t>
                      </a:r>
                    </a:p>
                  </a:txBody>
                  <a:tcPr marL="50800" marR="50800" marT="50800" marB="50800" horzOverflow="overflow"/>
                </a:tc>
                <a:tc>
                  <a:txBody>
                    <a:bodyPr/>
                    <a:lstStyle/>
                    <a:p>
                      <a:pPr defTabSz="457200">
                        <a:defRPr sz="3000"/>
                      </a:pPr>
                      <a:endParaRPr/>
                    </a:p>
                  </a:txBody>
                  <a:tcPr marL="50800" marR="50800" marT="50800" marB="50800" horzOverflow="overflow"/>
                </a:tc>
                <a:extLst>
                  <a:ext uri="{0D108BD9-81ED-4DB2-BD59-A6C34878D82A}">
                    <a16:rowId xmlns:a16="http://schemas.microsoft.com/office/drawing/2014/main" val="10006"/>
                  </a:ext>
                </a:extLst>
              </a:tr>
              <a:tr h="555988">
                <a:tc>
                  <a:txBody>
                    <a:bodyPr/>
                    <a:lstStyle/>
                    <a:p>
                      <a:pPr algn="l" defTabSz="457200">
                        <a:defRPr b="0"/>
                      </a:pPr>
                      <a:r>
                        <a:rPr sz="3000" b="1"/>
                        <a:t>SB100- Carbon Neutral</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defRPr sz="3000"/>
                      </a:pPr>
                      <a:endParaRP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r>
                        <a:rPr sz="3000"/>
                        <a:t>x</a:t>
                      </a:r>
                    </a:p>
                  </a:txBody>
                  <a:tcPr marL="50800" marR="50800" marT="50800" marB="50800" horzOverflow="overflow"/>
                </a:tc>
                <a:extLst>
                  <a:ext uri="{0D108BD9-81ED-4DB2-BD59-A6C34878D82A}">
                    <a16:rowId xmlns:a16="http://schemas.microsoft.com/office/drawing/2014/main" val="10007"/>
                  </a:ext>
                </a:extLst>
              </a:tr>
              <a:tr h="555988">
                <a:tc>
                  <a:txBody>
                    <a:bodyPr/>
                    <a:lstStyle/>
                    <a:p>
                      <a:pPr algn="l" defTabSz="457200">
                        <a:defRPr b="0"/>
                      </a:pPr>
                      <a:r>
                        <a:rPr sz="3000" b="1"/>
                        <a:t>Support Resource Adequacy-Resilience</a:t>
                      </a:r>
                    </a:p>
                  </a:txBody>
                  <a:tcPr marL="50800" marR="50800" marT="50800" marB="50800" horzOverflow="overflow">
                    <a:lnR w="12700">
                      <a:solidFill>
                        <a:srgbClr val="000000"/>
                      </a:solidFill>
                      <a:miter lim="400000"/>
                    </a:lnR>
                    <a:solidFill>
                      <a:schemeClr val="accent3">
                        <a:hueOff val="-274225"/>
                        <a:satOff val="26768"/>
                        <a:lumOff val="11368"/>
                      </a:schemeClr>
                    </a:solidFill>
                  </a:tcPr>
                </a:tc>
                <a:tc>
                  <a:txBody>
                    <a:bodyPr/>
                    <a:lstStyle/>
                    <a:p>
                      <a:pPr defTabSz="457200">
                        <a:defRPr sz="3000"/>
                      </a:pPr>
                      <a:endParaRPr/>
                    </a:p>
                  </a:txBody>
                  <a:tcPr marL="50800" marR="50800" marT="50800" marB="50800" horzOverflow="overflow">
                    <a:lnL w="12700">
                      <a:solidFill>
                        <a:srgbClr val="000000"/>
                      </a:solidFill>
                      <a:miter lim="400000"/>
                    </a:lnL>
                  </a:tcPr>
                </a:tc>
                <a:tc>
                  <a:txBody>
                    <a:bodyPr/>
                    <a:lstStyle/>
                    <a:p>
                      <a:pPr defTabSz="457200">
                        <a:defRPr sz="3000"/>
                      </a:pPr>
                      <a:endParaRPr/>
                    </a:p>
                  </a:txBody>
                  <a:tcPr marL="50800" marR="50800" marT="50800" marB="50800" horzOverflow="overflow"/>
                </a:tc>
                <a:tc>
                  <a:txBody>
                    <a:bodyPr/>
                    <a:lstStyle/>
                    <a:p>
                      <a:pPr defTabSz="457200"/>
                      <a:r>
                        <a:rPr sz="3000" dirty="0"/>
                        <a:t>x</a:t>
                      </a:r>
                    </a:p>
                  </a:txBody>
                  <a:tcPr marL="50800" marR="50800" marT="50800" marB="50800" horzOverflow="overflow"/>
                </a:tc>
                <a:extLst>
                  <a:ext uri="{0D108BD9-81ED-4DB2-BD59-A6C34878D82A}">
                    <a16:rowId xmlns:a16="http://schemas.microsoft.com/office/drawing/2014/main" val="10008"/>
                  </a:ext>
                </a:extLst>
              </a:tr>
            </a:tbl>
          </a:graphicData>
        </a:graphic>
      </p:graphicFrame>
      <p:sp>
        <p:nvSpPr>
          <p:cNvPr id="25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13</a:t>
            </a:fld>
            <a:endParaRPr/>
          </a:p>
        </p:txBody>
      </p:sp>
      <p:sp>
        <p:nvSpPr>
          <p:cNvPr id="253" name="Traditional Back Up Power Configuration"/>
          <p:cNvSpPr txBox="1">
            <a:spLocks noGrp="1"/>
          </p:cNvSpPr>
          <p:nvPr>
            <p:ph type="title"/>
          </p:nvPr>
        </p:nvSpPr>
        <p:spPr>
          <a:prstGeom prst="rect">
            <a:avLst/>
          </a:prstGeom>
        </p:spPr>
        <p:txBody>
          <a:bodyPr/>
          <a:lstStyle/>
          <a:p>
            <a:r>
              <a:rPr dirty="0"/>
              <a:t>Traditional Back Up Power Configuration </a:t>
            </a:r>
          </a:p>
        </p:txBody>
      </p:sp>
      <p:sp>
        <p:nvSpPr>
          <p:cNvPr id="254" name="Bottom Line: Diesel Gensets need to start quickly in an outage"/>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i="1">
                <a:solidFill>
                  <a:srgbClr val="FF3B30"/>
                </a:solidFill>
              </a:defRPr>
            </a:lvl1pPr>
          </a:lstStyle>
          <a:p>
            <a:r>
              <a:t>Bottom Line: Diesel Gensets need to start quickly in an outage</a:t>
            </a:r>
          </a:p>
        </p:txBody>
      </p:sp>
      <p:sp>
        <p:nvSpPr>
          <p:cNvPr id="255" name="In a typical Data Center Power Architecture, power is running through the Uninterrupted Power System (Batteries) even with Grid Power…"/>
          <p:cNvSpPr txBox="1">
            <a:spLocks noGrp="1"/>
          </p:cNvSpPr>
          <p:nvPr>
            <p:ph type="body" sz="half" idx="1"/>
          </p:nvPr>
        </p:nvSpPr>
        <p:spPr>
          <a:xfrm>
            <a:off x="1206500" y="3779179"/>
            <a:ext cx="21971000" cy="3450731"/>
          </a:xfrm>
          <a:prstGeom prst="rect">
            <a:avLst/>
          </a:prstGeom>
        </p:spPr>
        <p:txBody>
          <a:bodyPr/>
          <a:lstStyle/>
          <a:p>
            <a:r>
              <a:t>In a typical Data Center Power Architecture, power is running through the Uninterrupted Power System (Batteries) even with Grid Power</a:t>
            </a:r>
          </a:p>
          <a:p>
            <a:r>
              <a:t>In an outage, the batteries still feed the servers, but the Gensets must kick in quite quickly </a:t>
            </a:r>
          </a:p>
        </p:txBody>
      </p:sp>
      <p:pic>
        <p:nvPicPr>
          <p:cNvPr id="256" name="Screen Shot 2021-01-20 at 4.52.43 PM.png" descr="Graphic depicts system configuration schematic with an automatic transfer switch (ATS) switching between grid electricity and backup generator."/>
          <p:cNvPicPr>
            <a:picLocks noChangeAspect="1"/>
          </p:cNvPicPr>
          <p:nvPr/>
        </p:nvPicPr>
        <p:blipFill>
          <a:blip r:embed="rId2"/>
          <a:stretch>
            <a:fillRect/>
          </a:stretch>
        </p:blipFill>
        <p:spPr>
          <a:xfrm>
            <a:off x="3363208" y="7701346"/>
            <a:ext cx="5120391" cy="4818534"/>
          </a:xfrm>
          <a:prstGeom prst="rect">
            <a:avLst/>
          </a:prstGeom>
          <a:ln w="12700">
            <a:miter lim="400000"/>
          </a:ln>
        </p:spPr>
      </p:pic>
      <p:pic>
        <p:nvPicPr>
          <p:cNvPr id="257" name="Screen Shot 2021-01-20 at 4.42.34 PM.png" descr="Graphic depicts a single line diagram schematic of an online UPS system, where the utility power is rectified to direct current and used to charge the batteries. The batteries supply direct current to an inverter that provides uninterrupted alternating current power supply for the critical loads."/>
          <p:cNvPicPr>
            <a:picLocks noChangeAspect="1"/>
          </p:cNvPicPr>
          <p:nvPr/>
        </p:nvPicPr>
        <p:blipFill>
          <a:blip r:embed="rId3"/>
          <a:stretch>
            <a:fillRect/>
          </a:stretch>
        </p:blipFill>
        <p:spPr>
          <a:xfrm>
            <a:off x="12385949" y="8057357"/>
            <a:ext cx="7708901" cy="2489201"/>
          </a:xfrm>
          <a:prstGeom prst="rect">
            <a:avLst/>
          </a:prstGeom>
          <a:ln w="12700">
            <a:miter lim="400000"/>
          </a:ln>
        </p:spPr>
      </p:pic>
      <p:sp>
        <p:nvSpPr>
          <p:cNvPr id="260" name="Oval">
            <a:extLst>
              <a:ext uri="{C183D7F6-B498-43B3-948B-1728B52AA6E4}">
                <adec:decorative xmlns:adec="http://schemas.microsoft.com/office/drawing/2017/decorative" val="1"/>
              </a:ext>
            </a:extLst>
          </p:cNvPr>
          <p:cNvSpPr/>
          <p:nvPr/>
        </p:nvSpPr>
        <p:spPr>
          <a:xfrm>
            <a:off x="11853491" y="7305404"/>
            <a:ext cx="8773817" cy="3503623"/>
          </a:xfrm>
          <a:prstGeom prst="ellipse">
            <a:avLst/>
          </a:prstGeom>
          <a:ln w="63500">
            <a:solidFill>
              <a:schemeClr val="accent1"/>
            </a:solidFill>
            <a:miter lim="400000"/>
          </a:ln>
        </p:spPr>
        <p:txBody>
          <a:bodyPr lIns="50800" tIns="50800" rIns="50800" bIns="50800" anchor="ctr"/>
          <a:lstStyle/>
          <a:p>
            <a:pPr defTabSz="825500">
              <a:defRPr sz="3200">
                <a:solidFill>
                  <a:srgbClr val="FFFFFF"/>
                </a:solidFill>
                <a:latin typeface="Helvetica Neue Medium"/>
                <a:ea typeface="Helvetica Neue Medium"/>
                <a:cs typeface="Helvetica Neue Medium"/>
                <a:sym typeface="Helvetica Neue Medium"/>
              </a:defRPr>
            </a:pPr>
            <a:endParaRPr/>
          </a:p>
        </p:txBody>
      </p:sp>
      <p:sp>
        <p:nvSpPr>
          <p:cNvPr id="261" name="Line">
            <a:extLst>
              <a:ext uri="{C183D7F6-B498-43B3-948B-1728B52AA6E4}">
                <adec:decorative xmlns:adec="http://schemas.microsoft.com/office/drawing/2017/decorative" val="1"/>
              </a:ext>
            </a:extLst>
          </p:cNvPr>
          <p:cNvSpPr/>
          <p:nvPr/>
        </p:nvSpPr>
        <p:spPr>
          <a:xfrm flipV="1">
            <a:off x="7054922" y="7650987"/>
            <a:ext cx="6440397" cy="2812456"/>
          </a:xfrm>
          <a:prstGeom prst="line">
            <a:avLst/>
          </a:prstGeom>
          <a:ln w="63500">
            <a:solidFill>
              <a:schemeClr val="accent1"/>
            </a:solidFill>
            <a:miter lim="400000"/>
          </a:ln>
        </p:spPr>
        <p:txBody>
          <a:bodyPr lIns="50800" tIns="50800" rIns="50800" bIns="50800" anchor="ctr"/>
          <a:lstStyle/>
          <a:p>
            <a:endParaRPr/>
          </a:p>
        </p:txBody>
      </p:sp>
      <p:sp>
        <p:nvSpPr>
          <p:cNvPr id="258" name="UPS Batteries">
            <a:extLst>
              <a:ext uri="{C183D7F6-B498-43B3-948B-1728B52AA6E4}">
                <adec:decorative xmlns:adec="http://schemas.microsoft.com/office/drawing/2017/decorative" val="1"/>
              </a:ext>
            </a:extLst>
          </p:cNvPr>
          <p:cNvSpPr txBox="1"/>
          <p:nvPr/>
        </p:nvSpPr>
        <p:spPr>
          <a:xfrm>
            <a:off x="9181901" y="9508584"/>
            <a:ext cx="2505838" cy="5481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3000"/>
            </a:lvl1pPr>
          </a:lstStyle>
          <a:p>
            <a:r>
              <a:rPr dirty="0"/>
              <a:t>UPS Batteries</a:t>
            </a:r>
          </a:p>
        </p:txBody>
      </p:sp>
      <p:sp>
        <p:nvSpPr>
          <p:cNvPr id="262" name="Line">
            <a:extLst>
              <a:ext uri="{C183D7F6-B498-43B3-948B-1728B52AA6E4}">
                <adec:decorative xmlns:adec="http://schemas.microsoft.com/office/drawing/2017/decorative" val="1"/>
              </a:ext>
            </a:extLst>
          </p:cNvPr>
          <p:cNvSpPr/>
          <p:nvPr/>
        </p:nvSpPr>
        <p:spPr>
          <a:xfrm flipH="1" flipV="1">
            <a:off x="6859705" y="10543237"/>
            <a:ext cx="6830830" cy="1"/>
          </a:xfrm>
          <a:prstGeom prst="line">
            <a:avLst/>
          </a:prstGeom>
          <a:ln w="63500">
            <a:solidFill>
              <a:schemeClr val="accent1"/>
            </a:solidFill>
            <a:miter lim="400000"/>
            <a:tailEnd type="triangle"/>
          </a:ln>
        </p:spPr>
        <p:txBody>
          <a:bodyPr lIns="50800" tIns="50800" rIns="50800" bIns="50800" anchor="ctr"/>
          <a:lstStyle/>
          <a:p>
            <a:endParaRPr/>
          </a:p>
        </p:txBody>
      </p:sp>
      <p:sp>
        <p:nvSpPr>
          <p:cNvPr id="2" name="TextBox 1">
            <a:extLst>
              <a:ext uri="{FF2B5EF4-FFF2-40B4-BE49-F238E27FC236}">
                <a16:creationId xmlns:a16="http://schemas.microsoft.com/office/drawing/2014/main" id="{3B3B538B-197B-074A-818A-5DD006DC9DB5}"/>
              </a:ext>
            </a:extLst>
          </p:cNvPr>
          <p:cNvSpPr txBox="1"/>
          <p:nvPr/>
        </p:nvSpPr>
        <p:spPr>
          <a:xfrm>
            <a:off x="917744" y="10985306"/>
            <a:ext cx="4141448" cy="1579920"/>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2438338" rtl="0" fontAlgn="auto" latinLnBrk="0" hangingPunct="0">
              <a:lnSpc>
                <a:spcPct val="100000"/>
              </a:lnSpc>
              <a:spcBef>
                <a:spcPts val="0"/>
              </a:spcBef>
              <a:spcAft>
                <a:spcPts val="0"/>
              </a:spcAft>
              <a:buClrTx/>
              <a:buSzTx/>
              <a:buFontTx/>
              <a:buNone/>
              <a:tabLst/>
            </a:pPr>
            <a:r>
              <a:rPr kumimoji="0" lang="en-US" sz="2400" b="0" i="0" u="none" strike="noStrike" cap="none" spc="0" normalizeH="0" baseline="0" dirty="0">
                <a:ln>
                  <a:noFill/>
                </a:ln>
                <a:solidFill>
                  <a:srgbClr val="5E5E5E"/>
                </a:solidFill>
                <a:effectLst/>
                <a:uFillTx/>
                <a:latin typeface="+mn-lt"/>
                <a:ea typeface="+mn-ea"/>
                <a:cs typeface="+mn-cs"/>
                <a:sym typeface="Helvetica Neue"/>
              </a:rPr>
              <a:t>Cooling equipment not covered by UPS may provide large step load- need to manage transients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14</a:t>
            </a:fld>
            <a:endParaRPr/>
          </a:p>
        </p:txBody>
      </p:sp>
      <p:sp>
        <p:nvSpPr>
          <p:cNvPr id="264" name="Attributes-…"/>
          <p:cNvSpPr txBox="1">
            <a:spLocks noGrp="1"/>
          </p:cNvSpPr>
          <p:nvPr>
            <p:ph type="title"/>
          </p:nvPr>
        </p:nvSpPr>
        <p:spPr>
          <a:prstGeom prst="rect">
            <a:avLst/>
          </a:prstGeom>
        </p:spPr>
        <p:txBody>
          <a:bodyPr/>
          <a:lstStyle/>
          <a:p>
            <a:pPr defTabSz="1365469">
              <a:defRPr sz="4760" spc="-95"/>
            </a:pPr>
            <a:r>
              <a:rPr dirty="0"/>
              <a:t>Attributes- </a:t>
            </a:r>
          </a:p>
          <a:p>
            <a:pPr defTabSz="1365469">
              <a:defRPr sz="4760" spc="-95"/>
            </a:pPr>
            <a:r>
              <a:rPr dirty="0"/>
              <a:t>What systems are </a:t>
            </a:r>
            <a:r>
              <a:rPr i="1" dirty="0"/>
              <a:t>currently available</a:t>
            </a:r>
            <a:r>
              <a:rPr dirty="0"/>
              <a:t> and how do they stack up?</a:t>
            </a:r>
            <a:r>
              <a:rPr lang="en-US" dirty="0"/>
              <a:t> </a:t>
            </a:r>
            <a:r>
              <a:rPr lang="en-US" dirty="0">
                <a:solidFill>
                  <a:schemeClr val="bg1"/>
                </a:solidFill>
              </a:rPr>
              <a:t>1</a:t>
            </a:r>
            <a:endParaRPr dirty="0">
              <a:solidFill>
                <a:schemeClr val="bg1"/>
              </a:solidFill>
            </a:endParaRPr>
          </a:p>
        </p:txBody>
      </p:sp>
      <p:graphicFrame>
        <p:nvGraphicFramePr>
          <p:cNvPr id="265" name="Table"/>
          <p:cNvGraphicFramePr/>
          <p:nvPr/>
        </p:nvGraphicFramePr>
        <p:xfrm>
          <a:off x="2929570" y="3116692"/>
          <a:ext cx="18524858" cy="4309979"/>
        </p:xfrm>
        <a:graphic>
          <a:graphicData uri="http://schemas.openxmlformats.org/drawingml/2006/table">
            <a:tbl>
              <a:tblPr firstRow="1" firstCol="1">
                <a:tableStyleId>{4C3C2611-4C71-4FC5-86AE-919BDF0F9419}</a:tableStyleId>
              </a:tblPr>
              <a:tblGrid>
                <a:gridCol w="6109357">
                  <a:extLst>
                    <a:ext uri="{9D8B030D-6E8A-4147-A177-3AD203B41FA5}">
                      <a16:colId xmlns:a16="http://schemas.microsoft.com/office/drawing/2014/main" val="20000"/>
                    </a:ext>
                  </a:extLst>
                </a:gridCol>
                <a:gridCol w="6189901">
                  <a:extLst>
                    <a:ext uri="{9D8B030D-6E8A-4147-A177-3AD203B41FA5}">
                      <a16:colId xmlns:a16="http://schemas.microsoft.com/office/drawing/2014/main" val="20001"/>
                    </a:ext>
                  </a:extLst>
                </a:gridCol>
                <a:gridCol w="6225600">
                  <a:extLst>
                    <a:ext uri="{9D8B030D-6E8A-4147-A177-3AD203B41FA5}">
                      <a16:colId xmlns:a16="http://schemas.microsoft.com/office/drawing/2014/main" val="20002"/>
                    </a:ext>
                  </a:extLst>
                </a:gridCol>
              </a:tblGrid>
              <a:tr h="2482338">
                <a:tc>
                  <a:txBody>
                    <a:bodyPr/>
                    <a:lstStyle/>
                    <a:p>
                      <a:pPr defTabSz="914400">
                        <a:tabLst>
                          <a:tab pos="1663700" algn="l"/>
                        </a:tabLst>
                        <a:defRPr b="0"/>
                      </a:pPr>
                      <a:r>
                        <a:rPr sz="3200" b="1">
                          <a:solidFill>
                            <a:srgbClr val="00080D"/>
                          </a:solidFill>
                        </a:rPr>
                        <a:t>Feature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Fuel Cell
(Solid Oxide)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Gas Reciprocating Engine 
(not gas Turbine)</a:t>
                      </a:r>
                    </a:p>
                  </a:txBody>
                  <a:tcPr marL="50800" marR="50800" marT="50800" marB="50800" anchor="ctr" horzOverflow="overflow">
                    <a:solidFill>
                      <a:srgbClr val="1192FF"/>
                    </a:solidFill>
                  </a:tcPr>
                </a:tc>
                <a:extLst>
                  <a:ext uri="{0D108BD9-81ED-4DB2-BD59-A6C34878D82A}">
                    <a16:rowId xmlns:a16="http://schemas.microsoft.com/office/drawing/2014/main" val="10000"/>
                  </a:ext>
                </a:extLst>
              </a:tr>
              <a:tr h="1827641">
                <a:tc>
                  <a:txBody>
                    <a:bodyPr/>
                    <a:lstStyle/>
                    <a:p>
                      <a:pPr defTabSz="914400">
                        <a:tabLst>
                          <a:tab pos="1663700" algn="l"/>
                        </a:tabLst>
                        <a:defRPr sz="3200"/>
                      </a:pPr>
                      <a:endParaRPr/>
                    </a:p>
                  </a:txBody>
                  <a:tcPr marL="50800" marR="50800" marT="50800" marB="50800" anchor="ctr" horzOverflow="overflow">
                    <a:solidFill>
                      <a:schemeClr val="accent3">
                        <a:hueOff val="-274225"/>
                        <a:satOff val="26768"/>
                        <a:lumOff val="11368"/>
                      </a:schemeClr>
                    </a:solidFill>
                  </a:tcPr>
                </a:tc>
                <a:tc>
                  <a:txBody>
                    <a:bodyPr/>
                    <a:lstStyle/>
                    <a:p>
                      <a:pPr defTabSz="914400">
                        <a:defRPr sz="3200"/>
                      </a:pPr>
                      <a:endParaRPr/>
                    </a:p>
                  </a:txBody>
                  <a:tcPr marL="50800" marR="50800" marT="50800" marB="50800" anchor="ctr" horzOverflow="overflow">
                    <a:solidFill>
                      <a:schemeClr val="accent3">
                        <a:hueOff val="-274225"/>
                        <a:satOff val="26768"/>
                        <a:lumOff val="11368"/>
                      </a:schemeClr>
                    </a:solidFill>
                  </a:tcPr>
                </a:tc>
                <a:tc>
                  <a:txBody>
                    <a:bodyPr/>
                    <a:lstStyle/>
                    <a:p>
                      <a:pPr defTabSz="914400">
                        <a:defRPr sz="3200"/>
                      </a:pPr>
                      <a:endParaRPr dirty="0"/>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1"/>
                  </a:ext>
                </a:extLst>
              </a:tr>
            </a:tbl>
          </a:graphicData>
        </a:graphic>
      </p:graphicFrame>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7000"/>
                                  </p:stCondLst>
                                  <p:iterate>
                                    <p:tmAbs val="0"/>
                                  </p:iterate>
                                  <p:childTnLst>
                                    <p:set>
                                      <p:cBhvr>
                                        <p:cTn id="6" fill="hold"/>
                                        <p:tgtEl>
                                          <p:spTgt spid="265"/>
                                        </p:tgtEl>
                                        <p:attrNameLst>
                                          <p:attrName>style.visibility</p:attrName>
                                        </p:attrNameLst>
                                      </p:cBhvr>
                                      <p:to>
                                        <p:strVal val="visible"/>
                                      </p:to>
                                    </p:set>
                                    <p:anim calcmode="lin" valueType="num">
                                      <p:cBhvr>
                                        <p:cTn id="7" dur="1000" fill="hold"/>
                                        <p:tgtEl>
                                          <p:spTgt spid="265"/>
                                        </p:tgtEl>
                                        <p:attrNameLst>
                                          <p:attrName>ppt_x</p:attrName>
                                        </p:attrNameLst>
                                      </p:cBhvr>
                                      <p:tavLst>
                                        <p:tav tm="0">
                                          <p:val>
                                            <p:strVal val="0-#ppt_w/2"/>
                                          </p:val>
                                        </p:tav>
                                        <p:tav tm="100000">
                                          <p:val>
                                            <p:strVal val="#ppt_x"/>
                                          </p:val>
                                        </p:tav>
                                      </p:tavLst>
                                    </p:anim>
                                    <p:anim calcmode="lin" valueType="num">
                                      <p:cBhvr>
                                        <p:cTn id="8" dur="1000" fill="hold"/>
                                        <p:tgtEl>
                                          <p:spTgt spid="2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 grpId="1"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15</a:t>
            </a:fld>
            <a:endParaRPr/>
          </a:p>
        </p:txBody>
      </p:sp>
      <p:sp>
        <p:nvSpPr>
          <p:cNvPr id="268" name="Attributes-…"/>
          <p:cNvSpPr txBox="1">
            <a:spLocks noGrp="1"/>
          </p:cNvSpPr>
          <p:nvPr>
            <p:ph type="title"/>
          </p:nvPr>
        </p:nvSpPr>
        <p:spPr>
          <a:prstGeom prst="rect">
            <a:avLst/>
          </a:prstGeom>
        </p:spPr>
        <p:txBody>
          <a:bodyPr/>
          <a:lstStyle/>
          <a:p>
            <a:pPr defTabSz="1365469">
              <a:defRPr sz="4760" spc="-95"/>
            </a:pPr>
            <a:r>
              <a:rPr dirty="0"/>
              <a:t>Attributes- </a:t>
            </a:r>
          </a:p>
          <a:p>
            <a:pPr defTabSz="1365469">
              <a:defRPr sz="4760" spc="-95"/>
            </a:pPr>
            <a:r>
              <a:rPr dirty="0"/>
              <a:t>What systems are </a:t>
            </a:r>
            <a:r>
              <a:rPr i="1" dirty="0"/>
              <a:t>currently available</a:t>
            </a:r>
            <a:r>
              <a:rPr dirty="0"/>
              <a:t> and how do they stack up?</a:t>
            </a:r>
            <a:r>
              <a:rPr lang="en-US" dirty="0"/>
              <a:t> </a:t>
            </a:r>
            <a:r>
              <a:rPr lang="en-US" dirty="0">
                <a:solidFill>
                  <a:schemeClr val="bg1"/>
                </a:solidFill>
              </a:rPr>
              <a:t>2</a:t>
            </a:r>
            <a:endParaRPr dirty="0">
              <a:solidFill>
                <a:schemeClr val="bg1"/>
              </a:solidFill>
            </a:endParaRPr>
          </a:p>
        </p:txBody>
      </p:sp>
      <p:graphicFrame>
        <p:nvGraphicFramePr>
          <p:cNvPr id="269" name="Table"/>
          <p:cNvGraphicFramePr/>
          <p:nvPr/>
        </p:nvGraphicFramePr>
        <p:xfrm>
          <a:off x="2929570" y="3116692"/>
          <a:ext cx="18524858" cy="4309980"/>
        </p:xfrm>
        <a:graphic>
          <a:graphicData uri="http://schemas.openxmlformats.org/drawingml/2006/table">
            <a:tbl>
              <a:tblPr firstRow="1" firstCol="1">
                <a:tableStyleId>{4C3C2611-4C71-4FC5-86AE-919BDF0F9419}</a:tableStyleId>
              </a:tblPr>
              <a:tblGrid>
                <a:gridCol w="6109357">
                  <a:extLst>
                    <a:ext uri="{9D8B030D-6E8A-4147-A177-3AD203B41FA5}">
                      <a16:colId xmlns:a16="http://schemas.microsoft.com/office/drawing/2014/main" val="20000"/>
                    </a:ext>
                  </a:extLst>
                </a:gridCol>
                <a:gridCol w="6189901">
                  <a:extLst>
                    <a:ext uri="{9D8B030D-6E8A-4147-A177-3AD203B41FA5}">
                      <a16:colId xmlns:a16="http://schemas.microsoft.com/office/drawing/2014/main" val="20001"/>
                    </a:ext>
                  </a:extLst>
                </a:gridCol>
                <a:gridCol w="6225600">
                  <a:extLst>
                    <a:ext uri="{9D8B030D-6E8A-4147-A177-3AD203B41FA5}">
                      <a16:colId xmlns:a16="http://schemas.microsoft.com/office/drawing/2014/main" val="20002"/>
                    </a:ext>
                  </a:extLst>
                </a:gridCol>
              </a:tblGrid>
              <a:tr h="1654892">
                <a:tc>
                  <a:txBody>
                    <a:bodyPr/>
                    <a:lstStyle/>
                    <a:p>
                      <a:pPr defTabSz="914400">
                        <a:tabLst>
                          <a:tab pos="1663700" algn="l"/>
                        </a:tabLst>
                        <a:defRPr b="0"/>
                      </a:pPr>
                      <a:r>
                        <a:rPr sz="3200" b="1">
                          <a:solidFill>
                            <a:srgbClr val="00080D"/>
                          </a:solidFill>
                        </a:rPr>
                        <a:t>Feature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Fuel Cell
(Solid Oxide)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Gas Reciprocating Engine 
(not gas Turbine)</a:t>
                      </a:r>
                    </a:p>
                  </a:txBody>
                  <a:tcPr marL="50800" marR="50800" marT="50800" marB="50800" anchor="ctr" horzOverflow="overflow">
                    <a:solidFill>
                      <a:srgbClr val="1192FF"/>
                    </a:solidFill>
                  </a:tcPr>
                </a:tc>
                <a:extLst>
                  <a:ext uri="{0D108BD9-81ED-4DB2-BD59-A6C34878D82A}">
                    <a16:rowId xmlns:a16="http://schemas.microsoft.com/office/drawing/2014/main" val="10000"/>
                  </a:ext>
                </a:extLst>
              </a:tr>
              <a:tr h="1218428">
                <a:tc>
                  <a:txBody>
                    <a:bodyPr/>
                    <a:lstStyle/>
                    <a:p>
                      <a:pPr defTabSz="914400">
                        <a:tabLst>
                          <a:tab pos="1663700" algn="l"/>
                        </a:tabLst>
                        <a:defRPr b="0"/>
                      </a:pPr>
                      <a:r>
                        <a:rPr sz="3200" b="1"/>
                        <a:t>Quieter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1"/>
                  </a:ext>
                </a:extLst>
              </a:tr>
              <a:tr h="1436660">
                <a:tc>
                  <a:txBody>
                    <a:bodyPr/>
                    <a:lstStyle/>
                    <a:p>
                      <a:pPr defTabSz="914400">
                        <a:tabLst>
                          <a:tab pos="1663700" algn="l"/>
                        </a:tabLst>
                        <a:defRPr b="0"/>
                      </a:pPr>
                      <a:r>
                        <a:rPr sz="3200" b="1"/>
                        <a:t>Cleaner Local Air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dirty="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2"/>
                  </a:ext>
                </a:extLst>
              </a:tr>
            </a:tbl>
          </a:graphicData>
        </a:graphic>
      </p:graphicFrame>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7000"/>
                                  </p:stCondLst>
                                  <p:iterate>
                                    <p:tmAbs val="0"/>
                                  </p:iterate>
                                  <p:childTnLst>
                                    <p:set>
                                      <p:cBhvr>
                                        <p:cTn id="6" fill="hold"/>
                                        <p:tgtEl>
                                          <p:spTgt spid="269"/>
                                        </p:tgtEl>
                                        <p:attrNameLst>
                                          <p:attrName>style.visibility</p:attrName>
                                        </p:attrNameLst>
                                      </p:cBhvr>
                                      <p:to>
                                        <p:strVal val="visible"/>
                                      </p:to>
                                    </p:set>
                                    <p:anim calcmode="lin" valueType="num">
                                      <p:cBhvr>
                                        <p:cTn id="7" dur="1000" fill="hold"/>
                                        <p:tgtEl>
                                          <p:spTgt spid="269"/>
                                        </p:tgtEl>
                                        <p:attrNameLst>
                                          <p:attrName>ppt_x</p:attrName>
                                        </p:attrNameLst>
                                      </p:cBhvr>
                                      <p:tavLst>
                                        <p:tav tm="0">
                                          <p:val>
                                            <p:strVal val="0-#ppt_w/2"/>
                                          </p:val>
                                        </p:tav>
                                        <p:tav tm="100000">
                                          <p:val>
                                            <p:strVal val="#ppt_x"/>
                                          </p:val>
                                        </p:tav>
                                      </p:tavLst>
                                    </p:anim>
                                    <p:anim calcmode="lin" valueType="num">
                                      <p:cBhvr>
                                        <p:cTn id="8" dur="1000" fill="hold"/>
                                        <p:tgtEl>
                                          <p:spTgt spid="2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 grpId="1"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16</a:t>
            </a:fld>
            <a:endParaRPr/>
          </a:p>
        </p:txBody>
      </p:sp>
      <p:sp>
        <p:nvSpPr>
          <p:cNvPr id="272" name="Attributes-…"/>
          <p:cNvSpPr txBox="1">
            <a:spLocks noGrp="1"/>
          </p:cNvSpPr>
          <p:nvPr>
            <p:ph type="title"/>
          </p:nvPr>
        </p:nvSpPr>
        <p:spPr>
          <a:prstGeom prst="rect">
            <a:avLst/>
          </a:prstGeom>
        </p:spPr>
        <p:txBody>
          <a:bodyPr/>
          <a:lstStyle/>
          <a:p>
            <a:pPr defTabSz="1365469">
              <a:defRPr sz="4760" spc="-95"/>
            </a:pPr>
            <a:r>
              <a:rPr dirty="0"/>
              <a:t>Attributes- </a:t>
            </a:r>
          </a:p>
          <a:p>
            <a:pPr defTabSz="1365469">
              <a:defRPr sz="4760" spc="-95"/>
            </a:pPr>
            <a:r>
              <a:rPr dirty="0"/>
              <a:t>What systems are currently available and how do they stack up?</a:t>
            </a:r>
            <a:r>
              <a:rPr lang="en-US" dirty="0"/>
              <a:t> </a:t>
            </a:r>
            <a:r>
              <a:rPr lang="en-US" dirty="0">
                <a:solidFill>
                  <a:schemeClr val="bg1"/>
                </a:solidFill>
              </a:rPr>
              <a:t>3</a:t>
            </a:r>
            <a:endParaRPr dirty="0">
              <a:solidFill>
                <a:schemeClr val="bg1"/>
              </a:solidFill>
            </a:endParaRPr>
          </a:p>
        </p:txBody>
      </p:sp>
      <p:graphicFrame>
        <p:nvGraphicFramePr>
          <p:cNvPr id="273" name="Table"/>
          <p:cNvGraphicFramePr/>
          <p:nvPr/>
        </p:nvGraphicFramePr>
        <p:xfrm>
          <a:off x="2929570" y="3054484"/>
          <a:ext cx="18524858" cy="9484691"/>
        </p:xfrm>
        <a:graphic>
          <a:graphicData uri="http://schemas.openxmlformats.org/drawingml/2006/table">
            <a:tbl>
              <a:tblPr firstRow="1" firstCol="1">
                <a:tableStyleId>{4C3C2611-4C71-4FC5-86AE-919BDF0F9419}</a:tableStyleId>
              </a:tblPr>
              <a:tblGrid>
                <a:gridCol w="6109357">
                  <a:extLst>
                    <a:ext uri="{9D8B030D-6E8A-4147-A177-3AD203B41FA5}">
                      <a16:colId xmlns:a16="http://schemas.microsoft.com/office/drawing/2014/main" val="20000"/>
                    </a:ext>
                  </a:extLst>
                </a:gridCol>
                <a:gridCol w="6189901">
                  <a:extLst>
                    <a:ext uri="{9D8B030D-6E8A-4147-A177-3AD203B41FA5}">
                      <a16:colId xmlns:a16="http://schemas.microsoft.com/office/drawing/2014/main" val="20001"/>
                    </a:ext>
                  </a:extLst>
                </a:gridCol>
                <a:gridCol w="6225600">
                  <a:extLst>
                    <a:ext uri="{9D8B030D-6E8A-4147-A177-3AD203B41FA5}">
                      <a16:colId xmlns:a16="http://schemas.microsoft.com/office/drawing/2014/main" val="20002"/>
                    </a:ext>
                  </a:extLst>
                </a:gridCol>
              </a:tblGrid>
              <a:tr h="1820906">
                <a:tc>
                  <a:txBody>
                    <a:bodyPr/>
                    <a:lstStyle/>
                    <a:p>
                      <a:pPr defTabSz="914400">
                        <a:tabLst>
                          <a:tab pos="1663700" algn="l"/>
                        </a:tabLst>
                        <a:defRPr b="0"/>
                      </a:pPr>
                      <a:r>
                        <a:rPr sz="3200" b="1">
                          <a:solidFill>
                            <a:srgbClr val="00080D"/>
                          </a:solidFill>
                        </a:rPr>
                        <a:t>Feature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Fuel Cell
(Solid Oxide)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Gas Reciprocating Engine 
(not gas Turbine)</a:t>
                      </a:r>
                    </a:p>
                  </a:txBody>
                  <a:tcPr marL="50800" marR="50800" marT="50800" marB="50800" anchor="ctr" horzOverflow="overflow">
                    <a:solidFill>
                      <a:srgbClr val="1192FF"/>
                    </a:solidFill>
                  </a:tcPr>
                </a:tc>
                <a:extLst>
                  <a:ext uri="{0D108BD9-81ED-4DB2-BD59-A6C34878D82A}">
                    <a16:rowId xmlns:a16="http://schemas.microsoft.com/office/drawing/2014/main" val="10000"/>
                  </a:ext>
                </a:extLst>
              </a:tr>
              <a:tr h="1340657">
                <a:tc>
                  <a:txBody>
                    <a:bodyPr/>
                    <a:lstStyle/>
                    <a:p>
                      <a:pPr defTabSz="914400">
                        <a:tabLst>
                          <a:tab pos="1663700" algn="l"/>
                        </a:tabLst>
                        <a:defRPr b="0"/>
                      </a:pPr>
                      <a:r>
                        <a:rPr sz="3200" b="1"/>
                        <a:t>Quieter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1"/>
                  </a:ext>
                </a:extLst>
              </a:tr>
              <a:tr h="1580782">
                <a:tc>
                  <a:txBody>
                    <a:bodyPr/>
                    <a:lstStyle/>
                    <a:p>
                      <a:pPr defTabSz="914400">
                        <a:tabLst>
                          <a:tab pos="1663700" algn="l"/>
                        </a:tabLst>
                        <a:defRPr b="0"/>
                      </a:pPr>
                      <a:r>
                        <a:rPr sz="3200" b="1"/>
                        <a:t>Cleaner Local Air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2"/>
                  </a:ext>
                </a:extLst>
              </a:tr>
              <a:tr h="1580782">
                <a:tc>
                  <a:txBody>
                    <a:bodyPr/>
                    <a:lstStyle/>
                    <a:p>
                      <a:pPr defTabSz="914400">
                        <a:tabLst>
                          <a:tab pos="1663700" algn="l"/>
                        </a:tabLst>
                        <a:defRPr b="0"/>
                      </a:pPr>
                      <a:r>
                        <a:rPr sz="3200" b="1"/>
                        <a:t>Start as fast as Diesel?
Handle Step Load Increase?</a:t>
                      </a:r>
                    </a:p>
                  </a:txBody>
                  <a:tcPr marL="50800" marR="50800" marT="50800" marB="50800" anchor="ctr" horzOverflow="overflow">
                    <a:solidFill>
                      <a:schemeClr val="accent4">
                        <a:hueOff val="348544"/>
                        <a:lumOff val="7139"/>
                      </a:schemeClr>
                    </a:solidFill>
                  </a:tcPr>
                </a:tc>
                <a:tc>
                  <a:txBody>
                    <a:bodyPr/>
                    <a:lstStyle/>
                    <a:p>
                      <a:pPr defTabSz="914400"/>
                      <a:r>
                        <a:rPr sz="3200"/>
                        <a:t>No </a:t>
                      </a:r>
                    </a:p>
                  </a:txBody>
                  <a:tcPr marL="50800" marR="50800" marT="50800" marB="50800" anchor="ctr" horzOverflow="overflow">
                    <a:solidFill>
                      <a:schemeClr val="accent4">
                        <a:hueOff val="348544"/>
                        <a:lumOff val="7139"/>
                      </a:schemeClr>
                    </a:solidFill>
                  </a:tcPr>
                </a:tc>
                <a:tc>
                  <a:txBody>
                    <a:bodyPr/>
                    <a:lstStyle/>
                    <a:p>
                      <a:pPr defTabSz="914400"/>
                      <a:r>
                        <a:rPr sz="3200"/>
                        <a:t>Yes</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3"/>
                  </a:ext>
                </a:extLst>
              </a:tr>
              <a:tr h="1580782">
                <a:tc>
                  <a:txBody>
                    <a:bodyPr/>
                    <a:lstStyle/>
                    <a:p>
                      <a:pPr defTabSz="914400">
                        <a:tabLst>
                          <a:tab pos="1663700" algn="l"/>
                        </a:tabLst>
                        <a:defRPr b="0"/>
                      </a:pPr>
                      <a:r>
                        <a:rPr sz="3200" b="1"/>
                        <a:t>Typical Configuration</a:t>
                      </a:r>
                    </a:p>
                  </a:txBody>
                  <a:tcPr marL="50800" marR="50800" marT="50800" marB="50800" anchor="ctr" horzOverflow="overflow">
                    <a:solidFill>
                      <a:schemeClr val="accent4">
                        <a:hueOff val="348544"/>
                        <a:lumOff val="7139"/>
                      </a:schemeClr>
                    </a:solidFill>
                  </a:tcPr>
                </a:tc>
                <a:tc>
                  <a:txBody>
                    <a:bodyPr/>
                    <a:lstStyle/>
                    <a:p>
                      <a:pPr defTabSz="914400"/>
                      <a:r>
                        <a:rPr sz="3200"/>
                        <a:t>Prime Base-load Power </a:t>
                      </a:r>
                    </a:p>
                  </a:txBody>
                  <a:tcPr marL="50800" marR="50800" marT="50800" marB="50800" anchor="ctr" horzOverflow="overflow">
                    <a:solidFill>
                      <a:schemeClr val="accent4">
                        <a:hueOff val="348544"/>
                        <a:lumOff val="7139"/>
                      </a:schemeClr>
                    </a:solidFill>
                  </a:tcPr>
                </a:tc>
                <a:tc>
                  <a:txBody>
                    <a:bodyPr/>
                    <a:lstStyle/>
                    <a:p>
                      <a:pPr defTabSz="914400"/>
                      <a:r>
                        <a:rPr sz="3200"/>
                        <a:t>back up power</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4"/>
                  </a:ext>
                </a:extLst>
              </a:tr>
              <a:tr h="1580782">
                <a:tc>
                  <a:txBody>
                    <a:bodyPr/>
                    <a:lstStyle/>
                    <a:p>
                      <a:pPr defTabSz="914400">
                        <a:tabLst>
                          <a:tab pos="1663700" algn="l"/>
                        </a:tabLst>
                        <a:defRPr b="0"/>
                      </a:pPr>
                      <a:r>
                        <a:rPr sz="3200" b="1"/>
                        <a:t>Use Existing Kit/Configuration</a:t>
                      </a:r>
                    </a:p>
                  </a:txBody>
                  <a:tcPr marL="50800" marR="50800" marT="50800" marB="50800" anchor="ctr" horzOverflow="overflow">
                    <a:solidFill>
                      <a:schemeClr val="accent4">
                        <a:hueOff val="348544"/>
                        <a:lumOff val="7139"/>
                      </a:schemeClr>
                    </a:solidFill>
                  </a:tcPr>
                </a:tc>
                <a:tc>
                  <a:txBody>
                    <a:bodyPr/>
                    <a:lstStyle/>
                    <a:p>
                      <a:pPr defTabSz="914400"/>
                      <a:r>
                        <a:rPr sz="3200"/>
                        <a:t>No</a:t>
                      </a:r>
                    </a:p>
                  </a:txBody>
                  <a:tcPr marL="50800" marR="50800" marT="50800" marB="50800" anchor="ctr" horzOverflow="overflow">
                    <a:solidFill>
                      <a:schemeClr val="accent4">
                        <a:hueOff val="348544"/>
                        <a:lumOff val="7139"/>
                      </a:schemeClr>
                    </a:solidFill>
                  </a:tcPr>
                </a:tc>
                <a:tc>
                  <a:txBody>
                    <a:bodyPr/>
                    <a:lstStyle/>
                    <a:p>
                      <a:pPr defTabSz="914400"/>
                      <a:r>
                        <a:rPr sz="3200" dirty="0"/>
                        <a:t>Yes</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5"/>
                  </a:ext>
                </a:extLst>
              </a:tr>
            </a:tbl>
          </a:graphicData>
        </a:graphic>
      </p:graphicFrame>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7000"/>
                                  </p:stCondLst>
                                  <p:iterate>
                                    <p:tmAbs val="0"/>
                                  </p:iterate>
                                  <p:childTnLst>
                                    <p:set>
                                      <p:cBhvr>
                                        <p:cTn id="6" fill="hold"/>
                                        <p:tgtEl>
                                          <p:spTgt spid="273"/>
                                        </p:tgtEl>
                                        <p:attrNameLst>
                                          <p:attrName>style.visibility</p:attrName>
                                        </p:attrNameLst>
                                      </p:cBhvr>
                                      <p:to>
                                        <p:strVal val="visible"/>
                                      </p:to>
                                    </p:set>
                                    <p:anim calcmode="lin" valueType="num">
                                      <p:cBhvr>
                                        <p:cTn id="7" dur="1000" fill="hold"/>
                                        <p:tgtEl>
                                          <p:spTgt spid="273"/>
                                        </p:tgtEl>
                                        <p:attrNameLst>
                                          <p:attrName>ppt_x</p:attrName>
                                        </p:attrNameLst>
                                      </p:cBhvr>
                                      <p:tavLst>
                                        <p:tav tm="0">
                                          <p:val>
                                            <p:strVal val="0-#ppt_w/2"/>
                                          </p:val>
                                        </p:tav>
                                        <p:tav tm="100000">
                                          <p:val>
                                            <p:strVal val="#ppt_x"/>
                                          </p:val>
                                        </p:tav>
                                      </p:tavLst>
                                    </p:anim>
                                    <p:anim calcmode="lin" valueType="num">
                                      <p:cBhvr>
                                        <p:cTn id="8" dur="1000" fill="hold"/>
                                        <p:tgtEl>
                                          <p:spTgt spid="2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 grpId="1"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17</a:t>
            </a:fld>
            <a:endParaRPr/>
          </a:p>
        </p:txBody>
      </p:sp>
      <p:sp>
        <p:nvSpPr>
          <p:cNvPr id="276" name="Attributes-…"/>
          <p:cNvSpPr txBox="1">
            <a:spLocks noGrp="1"/>
          </p:cNvSpPr>
          <p:nvPr>
            <p:ph type="title"/>
          </p:nvPr>
        </p:nvSpPr>
        <p:spPr>
          <a:prstGeom prst="rect">
            <a:avLst/>
          </a:prstGeom>
        </p:spPr>
        <p:txBody>
          <a:bodyPr/>
          <a:lstStyle/>
          <a:p>
            <a:pPr defTabSz="1365469">
              <a:defRPr sz="4760" spc="-95"/>
            </a:pPr>
            <a:r>
              <a:rPr dirty="0"/>
              <a:t>Attributes- </a:t>
            </a:r>
          </a:p>
          <a:p>
            <a:pPr defTabSz="1365469">
              <a:defRPr sz="4760" spc="-95"/>
            </a:pPr>
            <a:r>
              <a:rPr dirty="0"/>
              <a:t>What systems are currently available and how do they stack up?</a:t>
            </a:r>
            <a:r>
              <a:rPr lang="en-US" dirty="0"/>
              <a:t> </a:t>
            </a:r>
            <a:r>
              <a:rPr lang="en-US" dirty="0">
                <a:solidFill>
                  <a:schemeClr val="bg1"/>
                </a:solidFill>
              </a:rPr>
              <a:t>4</a:t>
            </a:r>
            <a:endParaRPr dirty="0">
              <a:solidFill>
                <a:schemeClr val="bg1"/>
              </a:solidFill>
            </a:endParaRPr>
          </a:p>
        </p:txBody>
      </p:sp>
      <p:graphicFrame>
        <p:nvGraphicFramePr>
          <p:cNvPr id="277" name="Table"/>
          <p:cNvGraphicFramePr/>
          <p:nvPr/>
        </p:nvGraphicFramePr>
        <p:xfrm>
          <a:off x="2929570" y="3054484"/>
          <a:ext cx="18524858" cy="9530938"/>
        </p:xfrm>
        <a:graphic>
          <a:graphicData uri="http://schemas.openxmlformats.org/drawingml/2006/table">
            <a:tbl>
              <a:tblPr firstRow="1" firstCol="1">
                <a:tableStyleId>{4C3C2611-4C71-4FC5-86AE-919BDF0F9419}</a:tableStyleId>
              </a:tblPr>
              <a:tblGrid>
                <a:gridCol w="6109357">
                  <a:extLst>
                    <a:ext uri="{9D8B030D-6E8A-4147-A177-3AD203B41FA5}">
                      <a16:colId xmlns:a16="http://schemas.microsoft.com/office/drawing/2014/main" val="20000"/>
                    </a:ext>
                  </a:extLst>
                </a:gridCol>
                <a:gridCol w="6189901">
                  <a:extLst>
                    <a:ext uri="{9D8B030D-6E8A-4147-A177-3AD203B41FA5}">
                      <a16:colId xmlns:a16="http://schemas.microsoft.com/office/drawing/2014/main" val="20001"/>
                    </a:ext>
                  </a:extLst>
                </a:gridCol>
                <a:gridCol w="6225600">
                  <a:extLst>
                    <a:ext uri="{9D8B030D-6E8A-4147-A177-3AD203B41FA5}">
                      <a16:colId xmlns:a16="http://schemas.microsoft.com/office/drawing/2014/main" val="20002"/>
                    </a:ext>
                  </a:extLst>
                </a:gridCol>
              </a:tblGrid>
              <a:tr h="1224685">
                <a:tc>
                  <a:txBody>
                    <a:bodyPr/>
                    <a:lstStyle/>
                    <a:p>
                      <a:pPr defTabSz="914400">
                        <a:tabLst>
                          <a:tab pos="1663700" algn="l"/>
                        </a:tabLst>
                        <a:defRPr b="0"/>
                      </a:pPr>
                      <a:r>
                        <a:rPr sz="3200" b="1">
                          <a:solidFill>
                            <a:srgbClr val="00080D"/>
                          </a:solidFill>
                        </a:rPr>
                        <a:t>Feature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Fuel Cell
(Solid Oxide)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Gas Reciprocating Engine 
(not gas Turbine)</a:t>
                      </a:r>
                    </a:p>
                  </a:txBody>
                  <a:tcPr marL="50800" marR="50800" marT="50800" marB="50800" anchor="ctr" horzOverflow="overflow">
                    <a:solidFill>
                      <a:srgbClr val="1192FF"/>
                    </a:solidFill>
                  </a:tcPr>
                </a:tc>
                <a:extLst>
                  <a:ext uri="{0D108BD9-81ED-4DB2-BD59-A6C34878D82A}">
                    <a16:rowId xmlns:a16="http://schemas.microsoft.com/office/drawing/2014/main" val="10000"/>
                  </a:ext>
                </a:extLst>
              </a:tr>
              <a:tr h="901684">
                <a:tc>
                  <a:txBody>
                    <a:bodyPr/>
                    <a:lstStyle/>
                    <a:p>
                      <a:pPr defTabSz="914400">
                        <a:tabLst>
                          <a:tab pos="1663700" algn="l"/>
                        </a:tabLst>
                        <a:defRPr b="0"/>
                      </a:pPr>
                      <a:r>
                        <a:rPr sz="3200" b="1"/>
                        <a:t>Quieter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1"/>
                  </a:ext>
                </a:extLst>
              </a:tr>
              <a:tr h="1063185">
                <a:tc>
                  <a:txBody>
                    <a:bodyPr/>
                    <a:lstStyle/>
                    <a:p>
                      <a:pPr defTabSz="914400">
                        <a:tabLst>
                          <a:tab pos="1663700" algn="l"/>
                        </a:tabLst>
                        <a:defRPr b="0"/>
                      </a:pPr>
                      <a:r>
                        <a:rPr sz="3200" b="1"/>
                        <a:t>Cleaner Local Air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2"/>
                  </a:ext>
                </a:extLst>
              </a:tr>
              <a:tr h="1063185">
                <a:tc>
                  <a:txBody>
                    <a:bodyPr/>
                    <a:lstStyle/>
                    <a:p>
                      <a:pPr defTabSz="914400">
                        <a:tabLst>
                          <a:tab pos="1663700" algn="l"/>
                        </a:tabLst>
                        <a:defRPr b="0"/>
                      </a:pPr>
                      <a:r>
                        <a:rPr sz="3200" b="1"/>
                        <a:t>Start as fast as Diesel?  
Handle Step Load Increase?</a:t>
                      </a:r>
                    </a:p>
                  </a:txBody>
                  <a:tcPr marL="50800" marR="50800" marT="50800" marB="50800" anchor="ctr" horzOverflow="overflow">
                    <a:solidFill>
                      <a:schemeClr val="accent4">
                        <a:hueOff val="348544"/>
                        <a:lumOff val="7139"/>
                      </a:schemeClr>
                    </a:solidFill>
                  </a:tcPr>
                </a:tc>
                <a:tc>
                  <a:txBody>
                    <a:bodyPr/>
                    <a:lstStyle/>
                    <a:p>
                      <a:pPr defTabSz="914400"/>
                      <a:r>
                        <a:rPr sz="3200"/>
                        <a:t>No </a:t>
                      </a:r>
                    </a:p>
                  </a:txBody>
                  <a:tcPr marL="50800" marR="50800" marT="50800" marB="50800" anchor="ctr" horzOverflow="overflow">
                    <a:solidFill>
                      <a:schemeClr val="accent4">
                        <a:hueOff val="348544"/>
                        <a:lumOff val="7139"/>
                      </a:schemeClr>
                    </a:solidFill>
                  </a:tcPr>
                </a:tc>
                <a:tc>
                  <a:txBody>
                    <a:bodyPr/>
                    <a:lstStyle/>
                    <a:p>
                      <a:pPr defTabSz="914400"/>
                      <a:r>
                        <a:rPr sz="3200"/>
                        <a:t>Yes</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3"/>
                  </a:ext>
                </a:extLst>
              </a:tr>
              <a:tr h="1063185">
                <a:tc>
                  <a:txBody>
                    <a:bodyPr/>
                    <a:lstStyle/>
                    <a:p>
                      <a:pPr defTabSz="914400">
                        <a:tabLst>
                          <a:tab pos="1663700" algn="l"/>
                        </a:tabLst>
                        <a:defRPr b="0"/>
                      </a:pPr>
                      <a:r>
                        <a:rPr sz="3200" b="1"/>
                        <a:t>Typical Configuration</a:t>
                      </a:r>
                    </a:p>
                  </a:txBody>
                  <a:tcPr marL="50800" marR="50800" marT="50800" marB="50800" anchor="ctr" horzOverflow="overflow">
                    <a:solidFill>
                      <a:schemeClr val="accent4">
                        <a:hueOff val="348544"/>
                        <a:lumOff val="7139"/>
                      </a:schemeClr>
                    </a:solidFill>
                  </a:tcPr>
                </a:tc>
                <a:tc>
                  <a:txBody>
                    <a:bodyPr/>
                    <a:lstStyle/>
                    <a:p>
                      <a:pPr defTabSz="914400"/>
                      <a:r>
                        <a:rPr sz="3200"/>
                        <a:t>Prime Base-load Power </a:t>
                      </a:r>
                    </a:p>
                  </a:txBody>
                  <a:tcPr marL="50800" marR="50800" marT="50800" marB="50800" anchor="ctr" horzOverflow="overflow">
                    <a:solidFill>
                      <a:schemeClr val="accent4">
                        <a:hueOff val="348544"/>
                        <a:lumOff val="7139"/>
                      </a:schemeClr>
                    </a:solidFill>
                  </a:tcPr>
                </a:tc>
                <a:tc>
                  <a:txBody>
                    <a:bodyPr/>
                    <a:lstStyle/>
                    <a:p>
                      <a:pPr defTabSz="914400"/>
                      <a:r>
                        <a:rPr sz="3200"/>
                        <a:t>back up power</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4"/>
                  </a:ext>
                </a:extLst>
              </a:tr>
              <a:tr h="1063185">
                <a:tc>
                  <a:txBody>
                    <a:bodyPr/>
                    <a:lstStyle/>
                    <a:p>
                      <a:pPr defTabSz="914400">
                        <a:tabLst>
                          <a:tab pos="1663700" algn="l"/>
                        </a:tabLst>
                        <a:defRPr b="0"/>
                      </a:pPr>
                      <a:r>
                        <a:rPr sz="3200" b="1"/>
                        <a:t>Use Existing Kit/Configuration</a:t>
                      </a:r>
                    </a:p>
                  </a:txBody>
                  <a:tcPr marL="50800" marR="50800" marT="50800" marB="50800" anchor="ctr" horzOverflow="overflow">
                    <a:solidFill>
                      <a:schemeClr val="accent4">
                        <a:hueOff val="348544"/>
                        <a:lumOff val="7139"/>
                      </a:schemeClr>
                    </a:solidFill>
                  </a:tcPr>
                </a:tc>
                <a:tc>
                  <a:txBody>
                    <a:bodyPr/>
                    <a:lstStyle/>
                    <a:p>
                      <a:pPr defTabSz="914400"/>
                      <a:r>
                        <a:rPr sz="3200"/>
                        <a:t>No</a:t>
                      </a:r>
                    </a:p>
                  </a:txBody>
                  <a:tcPr marL="50800" marR="50800" marT="50800" marB="50800" anchor="ctr" horzOverflow="overflow">
                    <a:solidFill>
                      <a:schemeClr val="accent4">
                        <a:hueOff val="348544"/>
                        <a:lumOff val="7139"/>
                      </a:schemeClr>
                    </a:solidFill>
                  </a:tcPr>
                </a:tc>
                <a:tc>
                  <a:txBody>
                    <a:bodyPr/>
                    <a:lstStyle/>
                    <a:p>
                      <a:pPr defTabSz="914400"/>
                      <a:r>
                        <a:rPr sz="3200"/>
                        <a:t>Yes</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5"/>
                  </a:ext>
                </a:extLst>
              </a:tr>
              <a:tr h="1573414">
                <a:tc>
                  <a:txBody>
                    <a:bodyPr/>
                    <a:lstStyle/>
                    <a:p>
                      <a:pPr defTabSz="914400">
                        <a:tabLst>
                          <a:tab pos="1663700" algn="l"/>
                        </a:tabLst>
                        <a:defRPr b="0"/>
                      </a:pPr>
                      <a:r>
                        <a:rPr sz="3200" b="1"/>
                        <a:t>Use ubiquitously available pipeline gas?</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extLst>
                  <a:ext uri="{0D108BD9-81ED-4DB2-BD59-A6C34878D82A}">
                    <a16:rowId xmlns:a16="http://schemas.microsoft.com/office/drawing/2014/main" val="10006"/>
                  </a:ext>
                </a:extLst>
              </a:tr>
              <a:tr h="1532167">
                <a:tc>
                  <a:txBody>
                    <a:bodyPr/>
                    <a:lstStyle/>
                    <a:p>
                      <a:pPr defTabSz="914400">
                        <a:tabLst>
                          <a:tab pos="1663700" algn="l"/>
                        </a:tabLst>
                        <a:defRPr b="0"/>
                      </a:pPr>
                      <a:r>
                        <a:rPr sz="3200" b="1"/>
                        <a:t>Can be Carbon Neutral with directed biogas- support SB100</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tc>
                  <a:txBody>
                    <a:bodyPr/>
                    <a:lstStyle/>
                    <a:p>
                      <a:pPr defTabSz="914400"/>
                      <a:r>
                        <a:rPr sz="3200" dirty="0"/>
                        <a:t>Yes</a:t>
                      </a:r>
                    </a:p>
                  </a:txBody>
                  <a:tcPr marL="50800" marR="50800" marT="50800" marB="50800" anchor="ctr" horzOverflow="overflow">
                    <a:solidFill>
                      <a:schemeClr val="accent6">
                        <a:lumOff val="16165"/>
                      </a:schemeClr>
                    </a:solidFill>
                  </a:tcPr>
                </a:tc>
                <a:extLst>
                  <a:ext uri="{0D108BD9-81ED-4DB2-BD59-A6C34878D82A}">
                    <a16:rowId xmlns:a16="http://schemas.microsoft.com/office/drawing/2014/main" val="10007"/>
                  </a:ext>
                </a:extLst>
              </a:tr>
            </a:tbl>
          </a:graphicData>
        </a:graphic>
      </p:graphicFrame>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7000"/>
                                  </p:stCondLst>
                                  <p:iterate>
                                    <p:tmAbs val="0"/>
                                  </p:iterate>
                                  <p:childTnLst>
                                    <p:set>
                                      <p:cBhvr>
                                        <p:cTn id="6" fill="hold"/>
                                        <p:tgtEl>
                                          <p:spTgt spid="277"/>
                                        </p:tgtEl>
                                        <p:attrNameLst>
                                          <p:attrName>style.visibility</p:attrName>
                                        </p:attrNameLst>
                                      </p:cBhvr>
                                      <p:to>
                                        <p:strVal val="visible"/>
                                      </p:to>
                                    </p:set>
                                    <p:anim calcmode="lin" valueType="num">
                                      <p:cBhvr>
                                        <p:cTn id="7" dur="1000" fill="hold"/>
                                        <p:tgtEl>
                                          <p:spTgt spid="277"/>
                                        </p:tgtEl>
                                        <p:attrNameLst>
                                          <p:attrName>ppt_x</p:attrName>
                                        </p:attrNameLst>
                                      </p:cBhvr>
                                      <p:tavLst>
                                        <p:tav tm="0">
                                          <p:val>
                                            <p:strVal val="0-#ppt_w/2"/>
                                          </p:val>
                                        </p:tav>
                                        <p:tav tm="100000">
                                          <p:val>
                                            <p:strVal val="#ppt_x"/>
                                          </p:val>
                                        </p:tav>
                                      </p:tavLst>
                                    </p:anim>
                                    <p:anim calcmode="lin" valueType="num">
                                      <p:cBhvr>
                                        <p:cTn id="8" dur="1000" fill="hold"/>
                                        <p:tgtEl>
                                          <p:spTgt spid="2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1"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18</a:t>
            </a:fld>
            <a:endParaRPr/>
          </a:p>
        </p:txBody>
      </p:sp>
      <p:sp>
        <p:nvSpPr>
          <p:cNvPr id="280" name="Attributes-…"/>
          <p:cNvSpPr txBox="1">
            <a:spLocks noGrp="1"/>
          </p:cNvSpPr>
          <p:nvPr>
            <p:ph type="title"/>
          </p:nvPr>
        </p:nvSpPr>
        <p:spPr>
          <a:prstGeom prst="rect">
            <a:avLst/>
          </a:prstGeom>
        </p:spPr>
        <p:txBody>
          <a:bodyPr/>
          <a:lstStyle/>
          <a:p>
            <a:pPr defTabSz="1365469">
              <a:defRPr sz="4760" spc="-95"/>
            </a:pPr>
            <a:r>
              <a:rPr dirty="0"/>
              <a:t>Attributes- </a:t>
            </a:r>
          </a:p>
          <a:p>
            <a:pPr defTabSz="1365469">
              <a:defRPr sz="4760" spc="-95"/>
            </a:pPr>
            <a:r>
              <a:rPr dirty="0"/>
              <a:t>What systems are currently available and how do they stack up?</a:t>
            </a:r>
            <a:r>
              <a:rPr lang="en-US" dirty="0"/>
              <a:t> </a:t>
            </a:r>
            <a:r>
              <a:rPr lang="en-US" dirty="0">
                <a:solidFill>
                  <a:schemeClr val="bg1"/>
                </a:solidFill>
              </a:rPr>
              <a:t>5</a:t>
            </a:r>
            <a:endParaRPr dirty="0">
              <a:solidFill>
                <a:schemeClr val="bg1"/>
              </a:solidFill>
            </a:endParaRPr>
          </a:p>
        </p:txBody>
      </p:sp>
      <p:graphicFrame>
        <p:nvGraphicFramePr>
          <p:cNvPr id="281" name="Table"/>
          <p:cNvGraphicFramePr/>
          <p:nvPr/>
        </p:nvGraphicFramePr>
        <p:xfrm>
          <a:off x="2929570" y="3054484"/>
          <a:ext cx="18524858" cy="9734619"/>
        </p:xfrm>
        <a:graphic>
          <a:graphicData uri="http://schemas.openxmlformats.org/drawingml/2006/table">
            <a:tbl>
              <a:tblPr firstRow="1" firstCol="1">
                <a:tableStyleId>{4C3C2611-4C71-4FC5-86AE-919BDF0F9419}</a:tableStyleId>
              </a:tblPr>
              <a:tblGrid>
                <a:gridCol w="6109357">
                  <a:extLst>
                    <a:ext uri="{9D8B030D-6E8A-4147-A177-3AD203B41FA5}">
                      <a16:colId xmlns:a16="http://schemas.microsoft.com/office/drawing/2014/main" val="20000"/>
                    </a:ext>
                  </a:extLst>
                </a:gridCol>
                <a:gridCol w="6189901">
                  <a:extLst>
                    <a:ext uri="{9D8B030D-6E8A-4147-A177-3AD203B41FA5}">
                      <a16:colId xmlns:a16="http://schemas.microsoft.com/office/drawing/2014/main" val="20001"/>
                    </a:ext>
                  </a:extLst>
                </a:gridCol>
                <a:gridCol w="6225600">
                  <a:extLst>
                    <a:ext uri="{9D8B030D-6E8A-4147-A177-3AD203B41FA5}">
                      <a16:colId xmlns:a16="http://schemas.microsoft.com/office/drawing/2014/main" val="20002"/>
                    </a:ext>
                  </a:extLst>
                </a:gridCol>
              </a:tblGrid>
              <a:tr h="1070969">
                <a:tc>
                  <a:txBody>
                    <a:bodyPr/>
                    <a:lstStyle/>
                    <a:p>
                      <a:pPr defTabSz="914400">
                        <a:tabLst>
                          <a:tab pos="1663700" algn="l"/>
                        </a:tabLst>
                        <a:defRPr b="0"/>
                      </a:pPr>
                      <a:r>
                        <a:rPr sz="3200" b="1">
                          <a:solidFill>
                            <a:srgbClr val="00080D"/>
                          </a:solidFill>
                        </a:rPr>
                        <a:t>Feature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Fuel Cell
(Solid Oxide)</a:t>
                      </a:r>
                    </a:p>
                  </a:txBody>
                  <a:tcPr marL="50800" marR="50800" marT="50800" marB="50800" anchor="ctr" horzOverflow="overflow">
                    <a:solidFill>
                      <a:srgbClr val="1192FF"/>
                    </a:solidFill>
                  </a:tcPr>
                </a:tc>
                <a:tc>
                  <a:txBody>
                    <a:bodyPr/>
                    <a:lstStyle/>
                    <a:p>
                      <a:pPr defTabSz="914400">
                        <a:tabLst>
                          <a:tab pos="1663700" algn="l"/>
                        </a:tabLst>
                        <a:defRPr b="0"/>
                      </a:pPr>
                      <a:r>
                        <a:rPr sz="3200" b="1">
                          <a:solidFill>
                            <a:srgbClr val="00080D"/>
                          </a:solidFill>
                        </a:rPr>
                        <a:t>Gas Reciprocating Engine 
(not gas Turbine)</a:t>
                      </a:r>
                    </a:p>
                  </a:txBody>
                  <a:tcPr marL="50800" marR="50800" marT="50800" marB="50800" anchor="ctr" horzOverflow="overflow">
                    <a:solidFill>
                      <a:srgbClr val="1192FF"/>
                    </a:solidFill>
                  </a:tcPr>
                </a:tc>
                <a:extLst>
                  <a:ext uri="{0D108BD9-81ED-4DB2-BD59-A6C34878D82A}">
                    <a16:rowId xmlns:a16="http://schemas.microsoft.com/office/drawing/2014/main" val="10000"/>
                  </a:ext>
                </a:extLst>
              </a:tr>
              <a:tr h="788509">
                <a:tc>
                  <a:txBody>
                    <a:bodyPr/>
                    <a:lstStyle/>
                    <a:p>
                      <a:pPr defTabSz="914400">
                        <a:tabLst>
                          <a:tab pos="1663700" algn="l"/>
                        </a:tabLst>
                        <a:defRPr b="0"/>
                      </a:pPr>
                      <a:r>
                        <a:rPr sz="3200" b="1"/>
                        <a:t>Quieter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1"/>
                  </a:ext>
                </a:extLst>
              </a:tr>
              <a:tr h="929739">
                <a:tc>
                  <a:txBody>
                    <a:bodyPr/>
                    <a:lstStyle/>
                    <a:p>
                      <a:pPr defTabSz="914400">
                        <a:tabLst>
                          <a:tab pos="1663700" algn="l"/>
                        </a:tabLst>
                        <a:defRPr b="0"/>
                      </a:pPr>
                      <a:r>
                        <a:rPr sz="3200" b="1"/>
                        <a:t>Cleaner Local Air</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tc>
                  <a:txBody>
                    <a:bodyPr/>
                    <a:lstStyle/>
                    <a:p>
                      <a:pPr defTabSz="914400"/>
                      <a:r>
                        <a:rPr sz="3200"/>
                        <a:t>Yes</a:t>
                      </a:r>
                    </a:p>
                  </a:txBody>
                  <a:tcPr marL="50800" marR="50800" marT="50800" marB="50800" anchor="ctr" horzOverflow="overflow">
                    <a:solidFill>
                      <a:schemeClr val="accent3">
                        <a:hueOff val="-274225"/>
                        <a:satOff val="26768"/>
                        <a:lumOff val="11368"/>
                      </a:schemeClr>
                    </a:solidFill>
                  </a:tcPr>
                </a:tc>
                <a:extLst>
                  <a:ext uri="{0D108BD9-81ED-4DB2-BD59-A6C34878D82A}">
                    <a16:rowId xmlns:a16="http://schemas.microsoft.com/office/drawing/2014/main" val="10002"/>
                  </a:ext>
                </a:extLst>
              </a:tr>
              <a:tr h="1057623">
                <a:tc>
                  <a:txBody>
                    <a:bodyPr/>
                    <a:lstStyle/>
                    <a:p>
                      <a:pPr defTabSz="914400">
                        <a:tabLst>
                          <a:tab pos="1663700" algn="l"/>
                        </a:tabLst>
                        <a:defRPr b="0"/>
                      </a:pPr>
                      <a:r>
                        <a:rPr sz="3200" b="1"/>
                        <a:t>Start as fast as Diesel?
Handle Step Load Increase?</a:t>
                      </a:r>
                    </a:p>
                  </a:txBody>
                  <a:tcPr marL="50800" marR="50800" marT="50800" marB="50800" anchor="ctr" horzOverflow="overflow">
                    <a:solidFill>
                      <a:schemeClr val="accent4">
                        <a:hueOff val="348544"/>
                        <a:lumOff val="7139"/>
                      </a:schemeClr>
                    </a:solidFill>
                  </a:tcPr>
                </a:tc>
                <a:tc>
                  <a:txBody>
                    <a:bodyPr/>
                    <a:lstStyle/>
                    <a:p>
                      <a:pPr defTabSz="914400"/>
                      <a:r>
                        <a:rPr sz="3200"/>
                        <a:t>No </a:t>
                      </a:r>
                    </a:p>
                  </a:txBody>
                  <a:tcPr marL="50800" marR="50800" marT="50800" marB="50800" anchor="ctr" horzOverflow="overflow">
                    <a:solidFill>
                      <a:schemeClr val="accent4">
                        <a:hueOff val="348544"/>
                        <a:lumOff val="7139"/>
                      </a:schemeClr>
                    </a:solidFill>
                  </a:tcPr>
                </a:tc>
                <a:tc>
                  <a:txBody>
                    <a:bodyPr/>
                    <a:lstStyle/>
                    <a:p>
                      <a:pPr defTabSz="914400"/>
                      <a:r>
                        <a:rPr sz="3200"/>
                        <a:t>Yes</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3"/>
                  </a:ext>
                </a:extLst>
              </a:tr>
              <a:tr h="801855">
                <a:tc>
                  <a:txBody>
                    <a:bodyPr/>
                    <a:lstStyle/>
                    <a:p>
                      <a:pPr defTabSz="914400">
                        <a:tabLst>
                          <a:tab pos="1663700" algn="l"/>
                        </a:tabLst>
                        <a:defRPr b="0"/>
                      </a:pPr>
                      <a:r>
                        <a:rPr sz="3200" b="1"/>
                        <a:t>Typical Configuration</a:t>
                      </a:r>
                    </a:p>
                  </a:txBody>
                  <a:tcPr marL="50800" marR="50800" marT="50800" marB="50800" anchor="ctr" horzOverflow="overflow">
                    <a:solidFill>
                      <a:schemeClr val="accent4">
                        <a:hueOff val="348544"/>
                        <a:lumOff val="7139"/>
                      </a:schemeClr>
                    </a:solidFill>
                  </a:tcPr>
                </a:tc>
                <a:tc>
                  <a:txBody>
                    <a:bodyPr/>
                    <a:lstStyle/>
                    <a:p>
                      <a:pPr defTabSz="914400"/>
                      <a:r>
                        <a:rPr sz="3200"/>
                        <a:t>Prime Base-load Power </a:t>
                      </a:r>
                    </a:p>
                  </a:txBody>
                  <a:tcPr marL="50800" marR="50800" marT="50800" marB="50800" anchor="ctr" horzOverflow="overflow">
                    <a:solidFill>
                      <a:schemeClr val="accent4">
                        <a:hueOff val="348544"/>
                        <a:lumOff val="7139"/>
                      </a:schemeClr>
                    </a:solidFill>
                  </a:tcPr>
                </a:tc>
                <a:tc>
                  <a:txBody>
                    <a:bodyPr/>
                    <a:lstStyle/>
                    <a:p>
                      <a:pPr defTabSz="914400"/>
                      <a:r>
                        <a:rPr sz="3200"/>
                        <a:t>back up power</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4"/>
                  </a:ext>
                </a:extLst>
              </a:tr>
              <a:tr h="929739">
                <a:tc>
                  <a:txBody>
                    <a:bodyPr/>
                    <a:lstStyle/>
                    <a:p>
                      <a:pPr defTabSz="914400">
                        <a:tabLst>
                          <a:tab pos="1663700" algn="l"/>
                        </a:tabLst>
                        <a:defRPr b="0"/>
                      </a:pPr>
                      <a:r>
                        <a:rPr sz="3200" b="1"/>
                        <a:t>Use Existing Kit/Configuration</a:t>
                      </a:r>
                    </a:p>
                  </a:txBody>
                  <a:tcPr marL="50800" marR="50800" marT="50800" marB="50800" anchor="ctr" horzOverflow="overflow">
                    <a:solidFill>
                      <a:schemeClr val="accent4">
                        <a:hueOff val="348544"/>
                        <a:lumOff val="7139"/>
                      </a:schemeClr>
                    </a:solidFill>
                  </a:tcPr>
                </a:tc>
                <a:tc>
                  <a:txBody>
                    <a:bodyPr/>
                    <a:lstStyle/>
                    <a:p>
                      <a:pPr defTabSz="914400"/>
                      <a:r>
                        <a:rPr sz="3200"/>
                        <a:t>No</a:t>
                      </a:r>
                    </a:p>
                  </a:txBody>
                  <a:tcPr marL="50800" marR="50800" marT="50800" marB="50800" anchor="ctr" horzOverflow="overflow">
                    <a:solidFill>
                      <a:schemeClr val="accent4">
                        <a:hueOff val="348544"/>
                        <a:lumOff val="7139"/>
                      </a:schemeClr>
                    </a:solidFill>
                  </a:tcPr>
                </a:tc>
                <a:tc>
                  <a:txBody>
                    <a:bodyPr/>
                    <a:lstStyle/>
                    <a:p>
                      <a:pPr defTabSz="914400"/>
                      <a:r>
                        <a:rPr sz="3200"/>
                        <a:t>Yes</a:t>
                      </a:r>
                    </a:p>
                  </a:txBody>
                  <a:tcPr marL="50800" marR="50800" marT="50800" marB="50800" anchor="ctr" horzOverflow="overflow">
                    <a:solidFill>
                      <a:schemeClr val="accent4">
                        <a:hueOff val="348544"/>
                        <a:lumOff val="7139"/>
                      </a:schemeClr>
                    </a:solidFill>
                  </a:tcPr>
                </a:tc>
                <a:extLst>
                  <a:ext uri="{0D108BD9-81ED-4DB2-BD59-A6C34878D82A}">
                    <a16:rowId xmlns:a16="http://schemas.microsoft.com/office/drawing/2014/main" val="10005"/>
                  </a:ext>
                </a:extLst>
              </a:tr>
              <a:tr h="1375927">
                <a:tc>
                  <a:txBody>
                    <a:bodyPr/>
                    <a:lstStyle/>
                    <a:p>
                      <a:pPr defTabSz="914400">
                        <a:tabLst>
                          <a:tab pos="1663700" algn="l"/>
                        </a:tabLst>
                        <a:defRPr b="0"/>
                      </a:pPr>
                      <a:r>
                        <a:rPr sz="3200" b="1"/>
                        <a:t>Use ubiquitously available pipeline gas?</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extLst>
                  <a:ext uri="{0D108BD9-81ED-4DB2-BD59-A6C34878D82A}">
                    <a16:rowId xmlns:a16="http://schemas.microsoft.com/office/drawing/2014/main" val="10006"/>
                  </a:ext>
                </a:extLst>
              </a:tr>
              <a:tr h="1563630">
                <a:tc>
                  <a:txBody>
                    <a:bodyPr/>
                    <a:lstStyle/>
                    <a:p>
                      <a:pPr defTabSz="914400">
                        <a:tabLst>
                          <a:tab pos="1663700" algn="l"/>
                        </a:tabLst>
                        <a:defRPr b="0"/>
                      </a:pPr>
                      <a:r>
                        <a:rPr sz="3200" b="1"/>
                        <a:t>Can be Carbon Neutral with directed biogas-- support SB100</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tc>
                  <a:txBody>
                    <a:bodyPr/>
                    <a:lstStyle/>
                    <a:p>
                      <a:pPr defTabSz="914400"/>
                      <a:r>
                        <a:rPr sz="3200"/>
                        <a:t>Yes</a:t>
                      </a:r>
                    </a:p>
                  </a:txBody>
                  <a:tcPr marL="50800" marR="50800" marT="50800" marB="50800" anchor="ctr" horzOverflow="overflow">
                    <a:solidFill>
                      <a:schemeClr val="accent6">
                        <a:lumOff val="16165"/>
                      </a:schemeClr>
                    </a:solidFill>
                  </a:tcPr>
                </a:tc>
                <a:extLst>
                  <a:ext uri="{0D108BD9-81ED-4DB2-BD59-A6C34878D82A}">
                    <a16:rowId xmlns:a16="http://schemas.microsoft.com/office/drawing/2014/main" val="10007"/>
                  </a:ext>
                </a:extLst>
              </a:tr>
              <a:tr h="1190290">
                <a:tc>
                  <a:txBody>
                    <a:bodyPr/>
                    <a:lstStyle/>
                    <a:p>
                      <a:pPr defTabSz="914400">
                        <a:tabLst>
                          <a:tab pos="1663700" algn="l"/>
                        </a:tabLst>
                        <a:defRPr b="0"/>
                      </a:pPr>
                      <a:r>
                        <a:rPr sz="3200" b="1"/>
                        <a:t>Entire Capacity Available for  Grid  Services (RA)?</a:t>
                      </a:r>
                    </a:p>
                  </a:txBody>
                  <a:tcPr marL="50800" marR="50800" marT="50800" marB="50800" anchor="ctr" horzOverflow="overflow">
                    <a:solidFill>
                      <a:schemeClr val="accent2"/>
                    </a:solidFill>
                  </a:tcPr>
                </a:tc>
                <a:tc>
                  <a:txBody>
                    <a:bodyPr/>
                    <a:lstStyle/>
                    <a:p>
                      <a:pPr defTabSz="914400"/>
                      <a:r>
                        <a:rPr sz="3200"/>
                        <a:t>No</a:t>
                      </a:r>
                    </a:p>
                  </a:txBody>
                  <a:tcPr marL="50800" marR="50800" marT="50800" marB="50800" anchor="ctr" horzOverflow="overflow">
                    <a:solidFill>
                      <a:schemeClr val="accent2"/>
                    </a:solidFill>
                  </a:tcPr>
                </a:tc>
                <a:tc>
                  <a:txBody>
                    <a:bodyPr/>
                    <a:lstStyle/>
                    <a:p>
                      <a:pPr defTabSz="914400"/>
                      <a:r>
                        <a:rPr sz="3200" dirty="0"/>
                        <a:t>Yes</a:t>
                      </a:r>
                    </a:p>
                  </a:txBody>
                  <a:tcPr marL="50800" marR="50800" marT="50800" marB="50800" anchor="ctr" horzOverflow="overflow">
                    <a:solidFill>
                      <a:schemeClr val="accent2"/>
                    </a:solidFill>
                  </a:tcPr>
                </a:tc>
                <a:extLst>
                  <a:ext uri="{0D108BD9-81ED-4DB2-BD59-A6C34878D82A}">
                    <a16:rowId xmlns:a16="http://schemas.microsoft.com/office/drawing/2014/main" val="10008"/>
                  </a:ext>
                </a:extLst>
              </a:tr>
            </a:tbl>
          </a:graphicData>
        </a:graphic>
      </p:graphicFrame>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7000"/>
                                  </p:stCondLst>
                                  <p:iterate>
                                    <p:tmAbs val="0"/>
                                  </p:iterate>
                                  <p:childTnLst>
                                    <p:set>
                                      <p:cBhvr>
                                        <p:cTn id="6" fill="hold"/>
                                        <p:tgtEl>
                                          <p:spTgt spid="281"/>
                                        </p:tgtEl>
                                        <p:attrNameLst>
                                          <p:attrName>style.visibility</p:attrName>
                                        </p:attrNameLst>
                                      </p:cBhvr>
                                      <p:to>
                                        <p:strVal val="visible"/>
                                      </p:to>
                                    </p:set>
                                    <p:anim calcmode="lin" valueType="num">
                                      <p:cBhvr>
                                        <p:cTn id="7" dur="1000" fill="hold"/>
                                        <p:tgtEl>
                                          <p:spTgt spid="281"/>
                                        </p:tgtEl>
                                        <p:attrNameLst>
                                          <p:attrName>ppt_x</p:attrName>
                                        </p:attrNameLst>
                                      </p:cBhvr>
                                      <p:tavLst>
                                        <p:tav tm="0">
                                          <p:val>
                                            <p:strVal val="0-#ppt_w/2"/>
                                          </p:val>
                                        </p:tav>
                                        <p:tav tm="100000">
                                          <p:val>
                                            <p:strVal val="#ppt_x"/>
                                          </p:val>
                                        </p:tav>
                                      </p:tavLst>
                                    </p:anim>
                                    <p:anim calcmode="lin" valueType="num">
                                      <p:cBhvr>
                                        <p:cTn id="8" dur="1000" fill="hold"/>
                                        <p:tgtEl>
                                          <p:spTgt spid="2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 grpId="1"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19</a:t>
            </a:fld>
            <a:endParaRPr/>
          </a:p>
        </p:txBody>
      </p:sp>
      <p:sp>
        <p:nvSpPr>
          <p:cNvPr id="284" name="Directed Biogas as one path to SB100 Goals"/>
          <p:cNvSpPr txBox="1">
            <a:spLocks noGrp="1"/>
          </p:cNvSpPr>
          <p:nvPr>
            <p:ph type="title"/>
          </p:nvPr>
        </p:nvSpPr>
        <p:spPr>
          <a:prstGeom prst="rect">
            <a:avLst/>
          </a:prstGeom>
        </p:spPr>
        <p:txBody>
          <a:bodyPr/>
          <a:lstStyle/>
          <a:p>
            <a:r>
              <a:rPr dirty="0"/>
              <a:t>Directed Biogas as one path to SB100 Goals</a:t>
            </a:r>
          </a:p>
        </p:txBody>
      </p:sp>
      <p:sp>
        <p:nvSpPr>
          <p:cNvPr id="285" name="Can be a source of supply for back up power"/>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Can be a source of supply for back up power</a:t>
            </a:r>
          </a:p>
        </p:txBody>
      </p:sp>
      <p:sp>
        <p:nvSpPr>
          <p:cNvPr id="286" name="Carbon accounting protocols have long supported Biogas as zero carbon fuel…"/>
          <p:cNvSpPr txBox="1">
            <a:spLocks noGrp="1"/>
          </p:cNvSpPr>
          <p:nvPr>
            <p:ph type="body" idx="1"/>
          </p:nvPr>
        </p:nvSpPr>
        <p:spPr>
          <a:prstGeom prst="rect">
            <a:avLst/>
          </a:prstGeom>
        </p:spPr>
        <p:txBody>
          <a:bodyPr/>
          <a:lstStyle/>
          <a:p>
            <a:pPr marL="560831" indent="-560831" defTabSz="2243271">
              <a:spcBef>
                <a:spcPts val="4100"/>
              </a:spcBef>
              <a:defRPr sz="4416"/>
            </a:pPr>
            <a:r>
              <a:t>Carbon accounting protocols have long supported Biogas as zero carbon fuel</a:t>
            </a:r>
          </a:p>
          <a:p>
            <a:pPr marL="560831" indent="-560831" defTabSz="2243271">
              <a:spcBef>
                <a:spcPts val="4100"/>
              </a:spcBef>
              <a:defRPr sz="4416"/>
            </a:pPr>
            <a:r>
              <a:t>Multiple paths for regulatory acceptance</a:t>
            </a:r>
          </a:p>
          <a:p>
            <a:pPr marL="1121663" lvl="1" indent="-560831" defTabSz="2243271">
              <a:spcBef>
                <a:spcPts val="4100"/>
              </a:spcBef>
              <a:defRPr sz="4416"/>
            </a:pPr>
            <a:r>
              <a:t>Apple sought and achieved North Carolina Utilities Commission NCUC Directed Biogas Declaratory Order (DO) (2012)</a:t>
            </a:r>
          </a:p>
          <a:p>
            <a:pPr marL="1121663" lvl="1" indent="-560831" defTabSz="2243271">
              <a:spcBef>
                <a:spcPts val="4100"/>
              </a:spcBef>
              <a:defRPr sz="4416"/>
            </a:pPr>
            <a:r>
              <a:t>FERC Certified NCUC DO, supporting that Directed Biogas meets “Qualifying Facility” (QF) requirements for a Renewable Energy, zero carbon facility, nationwide</a:t>
            </a:r>
          </a:p>
          <a:p>
            <a:pPr marL="560831" indent="-560831" defTabSz="2243271">
              <a:spcBef>
                <a:spcPts val="4100"/>
              </a:spcBef>
              <a:defRPr sz="4416"/>
            </a:pPr>
            <a:r>
              <a:t>Directed biogas can support dispatch-able renewable generation resources that can help integrate other forms of intermittent renewables, in the interim up to 2045, and long term</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20</a:t>
            </a:fld>
            <a:endParaRPr/>
          </a:p>
        </p:txBody>
      </p:sp>
      <p:sp>
        <p:nvSpPr>
          <p:cNvPr id="289" name="Back Up Power as Potential Clean RA Asset?"/>
          <p:cNvSpPr txBox="1">
            <a:spLocks noGrp="1"/>
          </p:cNvSpPr>
          <p:nvPr>
            <p:ph type="title"/>
          </p:nvPr>
        </p:nvSpPr>
        <p:spPr>
          <a:prstGeom prst="rect">
            <a:avLst/>
          </a:prstGeom>
        </p:spPr>
        <p:txBody>
          <a:bodyPr/>
          <a:lstStyle>
            <a:lvl1pPr defTabSz="2365188">
              <a:defRPr sz="8245" spc="-164"/>
            </a:lvl1pPr>
          </a:lstStyle>
          <a:p>
            <a:r>
              <a:rPr dirty="0"/>
              <a:t>Back Up Power as Potential Clean RA Asset?</a:t>
            </a:r>
          </a:p>
        </p:txBody>
      </p:sp>
      <p:sp>
        <p:nvSpPr>
          <p:cNvPr id="290" name="By 2045 what RA assets could be available?"/>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By 2045 what RA assets could be available?</a:t>
            </a:r>
          </a:p>
        </p:txBody>
      </p:sp>
      <p:pic>
        <p:nvPicPr>
          <p:cNvPr id="3" name="Picture 2" descr="Graph: August 14, 2020 rolling outages slightly exceeded 1GW">
            <a:extLst>
              <a:ext uri="{FF2B5EF4-FFF2-40B4-BE49-F238E27FC236}">
                <a16:creationId xmlns:a16="http://schemas.microsoft.com/office/drawing/2014/main" id="{D6B6B5BD-5353-4779-BC27-7612855F3F2A}"/>
              </a:ext>
            </a:extLst>
          </p:cNvPr>
          <p:cNvPicPr>
            <a:picLocks noChangeAspect="1"/>
          </p:cNvPicPr>
          <p:nvPr/>
        </p:nvPicPr>
        <p:blipFill rotWithShape="1">
          <a:blip r:embed="rId2"/>
          <a:srcRect l="1258" t="1447" r="849" b="1139"/>
          <a:stretch/>
        </p:blipFill>
        <p:spPr>
          <a:xfrm>
            <a:off x="1371600" y="3936999"/>
            <a:ext cx="12852400" cy="8813801"/>
          </a:xfrm>
          <a:prstGeom prst="rect">
            <a:avLst/>
          </a:prstGeom>
          <a:ln>
            <a:noFill/>
          </a:ln>
        </p:spPr>
      </p:pic>
      <p:sp>
        <p:nvSpPr>
          <p:cNvPr id="292" name="Can backup generation have local air pollution cleaner than peakers?…"/>
          <p:cNvSpPr txBox="1"/>
          <p:nvPr/>
        </p:nvSpPr>
        <p:spPr>
          <a:xfrm>
            <a:off x="14640238" y="3787957"/>
            <a:ext cx="7932475" cy="80121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marL="228600" indent="-228600" algn="l">
              <a:buSzPct val="100000"/>
              <a:buChar char="•"/>
              <a:defRPr sz="4000"/>
            </a:pPr>
            <a:r>
              <a:rPr dirty="0"/>
              <a:t>Can backup generation have local air pollution cleaner than </a:t>
            </a:r>
            <a:r>
              <a:rPr dirty="0" err="1"/>
              <a:t>peakers</a:t>
            </a:r>
            <a:r>
              <a:rPr dirty="0"/>
              <a:t>?</a:t>
            </a:r>
          </a:p>
          <a:p>
            <a:pPr marL="228600" indent="-228600" algn="l">
              <a:buSzPct val="100000"/>
              <a:buChar char="•"/>
              <a:defRPr sz="4000"/>
            </a:pPr>
            <a:r>
              <a:rPr dirty="0"/>
              <a:t>Can backup generation have zero carbon emissions through use of biogas- meeting SB100 goals?</a:t>
            </a:r>
          </a:p>
          <a:p>
            <a:pPr marL="228600" indent="-228600" algn="l">
              <a:buSzPct val="100000"/>
              <a:buChar char="•"/>
              <a:defRPr sz="4000"/>
            </a:pPr>
            <a:r>
              <a:rPr dirty="0"/>
              <a:t>Can backup generation have a high response rate? (“Shown RA” has been as low as 40% in some categories)</a:t>
            </a:r>
          </a:p>
          <a:p>
            <a:pPr marL="228600" indent="-228600" algn="l">
              <a:buSzPct val="100000"/>
              <a:buChar char="•"/>
              <a:defRPr sz="4000"/>
            </a:pPr>
            <a:r>
              <a:rPr dirty="0"/>
              <a:t>Can distributed backup generation provide “Local RA”?</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21</a:t>
            </a:fld>
            <a:endParaRPr/>
          </a:p>
        </p:txBody>
      </p:sp>
      <p:sp>
        <p:nvSpPr>
          <p:cNvPr id="299" name="Research and Policy Questions"/>
          <p:cNvSpPr txBox="1">
            <a:spLocks noGrp="1"/>
          </p:cNvSpPr>
          <p:nvPr>
            <p:ph type="title"/>
          </p:nvPr>
        </p:nvSpPr>
        <p:spPr>
          <a:prstGeom prst="rect">
            <a:avLst/>
          </a:prstGeom>
        </p:spPr>
        <p:txBody>
          <a:bodyPr/>
          <a:lstStyle/>
          <a:p>
            <a:r>
              <a:rPr dirty="0"/>
              <a:t>Research and Policy Questions</a:t>
            </a:r>
          </a:p>
        </p:txBody>
      </p:sp>
      <p:sp>
        <p:nvSpPr>
          <p:cNvPr id="300" name="Grid of the future and back up power"/>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Grid of the future and back up power</a:t>
            </a:r>
          </a:p>
        </p:txBody>
      </p:sp>
      <p:sp>
        <p:nvSpPr>
          <p:cNvPr id="301" name="Can CEC sponsor third party test and validation so as to create greater adoption rates?…"/>
          <p:cNvSpPr txBox="1">
            <a:spLocks noGrp="1"/>
          </p:cNvSpPr>
          <p:nvPr>
            <p:ph type="body" idx="1"/>
          </p:nvPr>
        </p:nvSpPr>
        <p:spPr>
          <a:xfrm>
            <a:off x="1206500" y="3613017"/>
            <a:ext cx="20472400" cy="8891499"/>
          </a:xfrm>
          <a:prstGeom prst="rect">
            <a:avLst/>
          </a:prstGeom>
        </p:spPr>
        <p:txBody>
          <a:bodyPr>
            <a:normAutofit lnSpcReduction="10000"/>
          </a:bodyPr>
          <a:lstStyle/>
          <a:p>
            <a:pPr marL="349503" indent="-349503" defTabSz="292607">
              <a:lnSpc>
                <a:spcPct val="100000"/>
              </a:lnSpc>
              <a:spcBef>
                <a:spcPts val="0"/>
              </a:spcBef>
              <a:defRPr sz="2751" b="1">
                <a:solidFill>
                  <a:srgbClr val="2E2E2E"/>
                </a:solidFill>
                <a:latin typeface="Helvetica"/>
                <a:ea typeface="Helvetica"/>
                <a:cs typeface="Helvetica"/>
                <a:sym typeface="Helvetica"/>
              </a:defRPr>
            </a:pPr>
            <a:endParaRPr dirty="0"/>
          </a:p>
          <a:p>
            <a:pPr marL="349503" indent="-349503" defTabSz="292607">
              <a:lnSpc>
                <a:spcPct val="100000"/>
              </a:lnSpc>
              <a:spcBef>
                <a:spcPts val="0"/>
              </a:spcBef>
              <a:defRPr sz="2751" b="1">
                <a:solidFill>
                  <a:srgbClr val="2E2E2E"/>
                </a:solidFill>
                <a:latin typeface="Helvetica"/>
                <a:ea typeface="Helvetica"/>
                <a:cs typeface="Helvetica"/>
                <a:sym typeface="Helvetica"/>
              </a:defRPr>
            </a:pPr>
            <a:r>
              <a:rPr dirty="0"/>
              <a:t>Can CEC sponsor third party test and validation so as to create greater adoption rates?</a:t>
            </a:r>
          </a:p>
          <a:p>
            <a:pPr marL="0" indent="0" defTabSz="292607">
              <a:lnSpc>
                <a:spcPct val="100000"/>
              </a:lnSpc>
              <a:spcBef>
                <a:spcPts val="0"/>
              </a:spcBef>
              <a:buSzTx/>
              <a:buNone/>
              <a:defRPr sz="2751" b="1">
                <a:solidFill>
                  <a:srgbClr val="2E2E2E"/>
                </a:solidFill>
                <a:latin typeface="Helvetica"/>
                <a:ea typeface="Helvetica"/>
                <a:cs typeface="Helvetica"/>
                <a:sym typeface="Helvetica"/>
              </a:defRPr>
            </a:pPr>
            <a:endParaRPr dirty="0"/>
          </a:p>
          <a:p>
            <a:pPr marL="349503" indent="-349503" defTabSz="292607">
              <a:lnSpc>
                <a:spcPct val="100000"/>
              </a:lnSpc>
              <a:spcBef>
                <a:spcPts val="0"/>
              </a:spcBef>
              <a:defRPr sz="2751" b="1">
                <a:solidFill>
                  <a:srgbClr val="2E2E2E"/>
                </a:solidFill>
                <a:latin typeface="Helvetica"/>
                <a:ea typeface="Helvetica"/>
                <a:cs typeface="Helvetica"/>
                <a:sym typeface="Helvetica"/>
              </a:defRPr>
            </a:pPr>
            <a:r>
              <a:rPr dirty="0"/>
              <a:t>Are mechanisms to access Grid Support services/RA readily accessible for behind the meter assets where appropriate?</a:t>
            </a:r>
            <a:endParaRPr lang="en-US" dirty="0"/>
          </a:p>
          <a:p>
            <a:pPr marL="349503" indent="-349503" defTabSz="292607">
              <a:lnSpc>
                <a:spcPct val="100000"/>
              </a:lnSpc>
              <a:spcBef>
                <a:spcPts val="0"/>
              </a:spcBef>
              <a:defRPr sz="2751" b="1">
                <a:solidFill>
                  <a:srgbClr val="2E2E2E"/>
                </a:solidFill>
                <a:latin typeface="Helvetica"/>
                <a:ea typeface="Helvetica"/>
                <a:cs typeface="Helvetica"/>
                <a:sym typeface="Helvetica"/>
              </a:defRPr>
            </a:pPr>
            <a:r>
              <a:rPr dirty="0"/>
              <a:t>Where is California on FERC Order 2222</a:t>
            </a:r>
            <a:r>
              <a:rPr lang="en-US" dirty="0"/>
              <a:t>?</a:t>
            </a:r>
            <a:endParaRPr dirty="0"/>
          </a:p>
          <a:p>
            <a:pPr marL="349503" indent="-349503" defTabSz="292607">
              <a:lnSpc>
                <a:spcPct val="100000"/>
              </a:lnSpc>
              <a:spcBef>
                <a:spcPts val="0"/>
              </a:spcBef>
              <a:defRPr sz="2751">
                <a:solidFill>
                  <a:srgbClr val="2E2E2E"/>
                </a:solidFill>
                <a:latin typeface="Helvetica"/>
                <a:ea typeface="Helvetica"/>
                <a:cs typeface="Helvetica"/>
                <a:sym typeface="Helvetica"/>
              </a:defRPr>
            </a:pPr>
            <a:endParaRPr dirty="0"/>
          </a:p>
          <a:p>
            <a:pPr marL="349503" indent="-349503" defTabSz="292607">
              <a:lnSpc>
                <a:spcPct val="100000"/>
              </a:lnSpc>
              <a:spcBef>
                <a:spcPts val="0"/>
              </a:spcBef>
              <a:defRPr sz="2751">
                <a:solidFill>
                  <a:srgbClr val="2E2E2E"/>
                </a:solidFill>
                <a:latin typeface="Helvetica"/>
                <a:ea typeface="Helvetica"/>
                <a:cs typeface="Helvetica"/>
                <a:sym typeface="Helvetica"/>
              </a:defRPr>
            </a:pPr>
            <a:r>
              <a:rPr dirty="0"/>
              <a:t>While the future may not include natural gas pipelines carrying fossil fuel sourced methane for end user consumption….</a:t>
            </a:r>
          </a:p>
          <a:p>
            <a:pPr marL="739647" lvl="1" indent="-349503" defTabSz="292607">
              <a:lnSpc>
                <a:spcPct val="100000"/>
              </a:lnSpc>
              <a:spcBef>
                <a:spcPts val="0"/>
              </a:spcBef>
              <a:defRPr sz="2751">
                <a:solidFill>
                  <a:srgbClr val="2E2E2E"/>
                </a:solidFill>
                <a:latin typeface="Helvetica"/>
                <a:ea typeface="Helvetica"/>
                <a:cs typeface="Helvetica"/>
                <a:sym typeface="Helvetica"/>
              </a:defRPr>
            </a:pPr>
            <a:r>
              <a:rPr dirty="0"/>
              <a:t>What is the future of the natural gas pipeline system in a zero carbon economy?</a:t>
            </a:r>
          </a:p>
          <a:p>
            <a:pPr marL="739647" lvl="1" indent="-349503" defTabSz="292607">
              <a:lnSpc>
                <a:spcPct val="100000"/>
              </a:lnSpc>
              <a:spcBef>
                <a:spcPts val="0"/>
              </a:spcBef>
              <a:defRPr sz="2751">
                <a:solidFill>
                  <a:srgbClr val="2E2E2E"/>
                </a:solidFill>
                <a:latin typeface="Helvetica"/>
                <a:ea typeface="Helvetica"/>
                <a:cs typeface="Helvetica"/>
                <a:sym typeface="Helvetica"/>
              </a:defRPr>
            </a:pPr>
            <a:r>
              <a:rPr dirty="0"/>
              <a:t>What role can zero carbon Directed Biogas play in a zero carbon economy?</a:t>
            </a:r>
          </a:p>
          <a:p>
            <a:pPr marL="1129791" lvl="2" indent="-349503" defTabSz="292607">
              <a:lnSpc>
                <a:spcPct val="100000"/>
              </a:lnSpc>
              <a:spcBef>
                <a:spcPts val="0"/>
              </a:spcBef>
              <a:defRPr sz="2751">
                <a:solidFill>
                  <a:srgbClr val="2E2E2E"/>
                </a:solidFill>
                <a:latin typeface="Helvetica"/>
                <a:ea typeface="Helvetica"/>
                <a:cs typeface="Helvetica"/>
                <a:sym typeface="Helvetica"/>
              </a:defRPr>
            </a:pPr>
            <a:r>
              <a:rPr dirty="0"/>
              <a:t>Renewable- zero carbon resource that can integrate other intermittent renewables and provide RA</a:t>
            </a:r>
          </a:p>
          <a:p>
            <a:pPr marL="739647" lvl="1" indent="-349503" defTabSz="292607">
              <a:lnSpc>
                <a:spcPct val="100000"/>
              </a:lnSpc>
              <a:spcBef>
                <a:spcPts val="0"/>
              </a:spcBef>
              <a:defRPr sz="2751">
                <a:solidFill>
                  <a:srgbClr val="2E2E2E"/>
                </a:solidFill>
                <a:latin typeface="Helvetica"/>
                <a:ea typeface="Helvetica"/>
                <a:cs typeface="Helvetica"/>
                <a:sym typeface="Helvetica"/>
              </a:defRPr>
            </a:pPr>
            <a:r>
              <a:rPr dirty="0"/>
              <a:t>Could natural gas pipelines in the future carry: </a:t>
            </a:r>
          </a:p>
          <a:p>
            <a:pPr marL="1129791" lvl="2" indent="-349503" defTabSz="292607">
              <a:lnSpc>
                <a:spcPct val="100000"/>
              </a:lnSpc>
              <a:spcBef>
                <a:spcPts val="0"/>
              </a:spcBef>
              <a:defRPr sz="2751">
                <a:solidFill>
                  <a:srgbClr val="2E2E2E"/>
                </a:solidFill>
                <a:latin typeface="Helvetica"/>
                <a:ea typeface="Helvetica"/>
                <a:cs typeface="Helvetica"/>
                <a:sym typeface="Helvetica"/>
              </a:defRPr>
            </a:pPr>
            <a:r>
              <a:rPr dirty="0"/>
              <a:t>Carbon neutral Biogas (e.g. Agricultural waste sources) </a:t>
            </a:r>
          </a:p>
          <a:p>
            <a:pPr marL="1129791" lvl="2" indent="-349503" defTabSz="292607">
              <a:lnSpc>
                <a:spcPct val="100000"/>
              </a:lnSpc>
              <a:spcBef>
                <a:spcPts val="0"/>
              </a:spcBef>
              <a:defRPr sz="2751">
                <a:solidFill>
                  <a:srgbClr val="2E2E2E"/>
                </a:solidFill>
                <a:latin typeface="Helvetica"/>
                <a:ea typeface="Helvetica"/>
                <a:cs typeface="Helvetica"/>
                <a:sym typeface="Helvetica"/>
              </a:defRPr>
            </a:pPr>
            <a:r>
              <a:rPr dirty="0"/>
              <a:t>Carbon neutral synthetic methane (or green hydrogen up to a %) from electrolysis of otherwise curtailed wind and solar</a:t>
            </a:r>
          </a:p>
          <a:p>
            <a:pPr marL="1129791" lvl="2" indent="-349503" defTabSz="292607">
              <a:lnSpc>
                <a:spcPct val="100000"/>
              </a:lnSpc>
              <a:spcBef>
                <a:spcPts val="0"/>
              </a:spcBef>
              <a:defRPr sz="2751">
                <a:solidFill>
                  <a:srgbClr val="2E2E2E"/>
                </a:solidFill>
                <a:latin typeface="Helvetica"/>
                <a:ea typeface="Helvetica"/>
                <a:cs typeface="Helvetica"/>
                <a:sym typeface="Helvetica"/>
              </a:defRPr>
            </a:pPr>
            <a:r>
              <a:rPr dirty="0"/>
              <a:t>What % hydrogen is safe for pipeline distribution?</a:t>
            </a:r>
          </a:p>
          <a:p>
            <a:pPr marL="349503" indent="-349503" defTabSz="292607">
              <a:lnSpc>
                <a:spcPct val="100000"/>
              </a:lnSpc>
              <a:spcBef>
                <a:spcPts val="0"/>
              </a:spcBef>
              <a:defRPr sz="2751">
                <a:solidFill>
                  <a:srgbClr val="2E2E2E"/>
                </a:solidFill>
                <a:latin typeface="Helvetica"/>
                <a:ea typeface="Helvetica"/>
                <a:cs typeface="Helvetica"/>
                <a:sym typeface="Helvetica"/>
              </a:defRPr>
            </a:pPr>
            <a:r>
              <a:rPr dirty="0"/>
              <a:t>What is the regulatory status in CA of carbon free methane and biogas and what obstacles need to be addressed?</a:t>
            </a:r>
          </a:p>
          <a:p>
            <a:pPr marL="349503" indent="-349503" defTabSz="292607">
              <a:lnSpc>
                <a:spcPct val="100000"/>
              </a:lnSpc>
              <a:spcBef>
                <a:spcPts val="0"/>
              </a:spcBef>
              <a:defRPr sz="2751">
                <a:solidFill>
                  <a:srgbClr val="2E2E2E"/>
                </a:solidFill>
                <a:latin typeface="Helvetica"/>
                <a:ea typeface="Helvetica"/>
                <a:cs typeface="Helvetica"/>
                <a:sym typeface="Helvetica"/>
              </a:defRPr>
            </a:pPr>
            <a:endParaRPr dirty="0"/>
          </a:p>
          <a:p>
            <a:pPr marL="349503" indent="-349503" defTabSz="292607">
              <a:lnSpc>
                <a:spcPct val="100000"/>
              </a:lnSpc>
              <a:spcBef>
                <a:spcPts val="0"/>
              </a:spcBef>
              <a:defRPr sz="2751">
                <a:solidFill>
                  <a:srgbClr val="2E2E2E"/>
                </a:solidFill>
                <a:latin typeface="Helvetica"/>
                <a:ea typeface="Helvetica"/>
                <a:cs typeface="Helvetica"/>
                <a:sym typeface="Helvetica"/>
              </a:defRPr>
            </a:pPr>
            <a:r>
              <a:rPr dirty="0"/>
              <a:t>Can PEM or other fuel cells ramp up as fast as diesels, and handle step loads with good transients?</a:t>
            </a:r>
          </a:p>
          <a:p>
            <a:pPr marL="0" indent="0" defTabSz="292607">
              <a:lnSpc>
                <a:spcPct val="100000"/>
              </a:lnSpc>
              <a:spcBef>
                <a:spcPts val="0"/>
              </a:spcBef>
              <a:buSzTx/>
              <a:buNone/>
              <a:defRPr sz="2751">
                <a:solidFill>
                  <a:srgbClr val="2E2E2E"/>
                </a:solidFill>
                <a:latin typeface="Helvetica"/>
                <a:ea typeface="Helvetica"/>
                <a:cs typeface="Helvetica"/>
                <a:sym typeface="Helvetica"/>
              </a:defRPr>
            </a:pPr>
            <a:endParaRPr dirty="0"/>
          </a:p>
          <a:p>
            <a:pPr marL="349503" indent="-349503" defTabSz="292607">
              <a:lnSpc>
                <a:spcPct val="100000"/>
              </a:lnSpc>
              <a:spcBef>
                <a:spcPts val="0"/>
              </a:spcBef>
              <a:defRPr sz="2751">
                <a:solidFill>
                  <a:srgbClr val="2E2E2E"/>
                </a:solidFill>
                <a:latin typeface="Helvetica"/>
                <a:ea typeface="Helvetica"/>
                <a:cs typeface="Helvetica"/>
                <a:sym typeface="Helvetica"/>
              </a:defRPr>
            </a:pPr>
            <a:r>
              <a:rPr dirty="0"/>
              <a:t>What other technologies need test and evaluation?</a:t>
            </a:r>
          </a:p>
          <a:p>
            <a:pPr marL="0" indent="0" defTabSz="292607">
              <a:lnSpc>
                <a:spcPct val="100000"/>
              </a:lnSpc>
              <a:spcBef>
                <a:spcPts val="0"/>
              </a:spcBef>
              <a:buSzTx/>
              <a:buNone/>
              <a:defRPr sz="2751">
                <a:solidFill>
                  <a:srgbClr val="2E2E2E"/>
                </a:solidFill>
                <a:latin typeface="Helvetica"/>
                <a:ea typeface="Helvetica"/>
                <a:cs typeface="Helvetica"/>
                <a:sym typeface="Helvetica"/>
              </a:defRPr>
            </a:pPr>
            <a:endParaRPr dirty="0"/>
          </a:p>
          <a:p>
            <a:pPr marL="349503" indent="-349503" defTabSz="292607">
              <a:lnSpc>
                <a:spcPct val="100000"/>
              </a:lnSpc>
              <a:spcBef>
                <a:spcPts val="0"/>
              </a:spcBef>
              <a:defRPr sz="2751">
                <a:solidFill>
                  <a:srgbClr val="2E2E2E"/>
                </a:solidFill>
                <a:latin typeface="Helvetica"/>
                <a:ea typeface="Helvetica"/>
                <a:cs typeface="Helvetica"/>
                <a:sym typeface="Helvetica"/>
              </a:defRPr>
            </a:pPr>
            <a:r>
              <a:rPr dirty="0"/>
              <a:t>How will hydrogen be used and delivered in the future?</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22</a:t>
            </a:fld>
            <a:endParaRPr/>
          </a:p>
        </p:txBody>
      </p:sp>
      <p:sp>
        <p:nvSpPr>
          <p:cNvPr id="304" name="Thank you!"/>
          <p:cNvSpPr txBox="1">
            <a:spLocks noGrp="1"/>
          </p:cNvSpPr>
          <p:nvPr>
            <p:ph type="title"/>
          </p:nvPr>
        </p:nvSpPr>
        <p:spPr>
          <a:prstGeom prst="rect">
            <a:avLst/>
          </a:prstGeom>
        </p:spPr>
        <p:txBody>
          <a:bodyPr/>
          <a:lstStyle/>
          <a:p>
            <a:r>
              <a:rPr dirty="0"/>
              <a:t>Thank you!</a:t>
            </a:r>
          </a:p>
        </p:txBody>
      </p:sp>
      <p:sp>
        <p:nvSpPr>
          <p:cNvPr id="305" name="Question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Questions?</a:t>
            </a:r>
          </a:p>
        </p:txBody>
      </p:sp>
      <p:sp>
        <p:nvSpPr>
          <p:cNvPr id="306" name="Mike Petouhoff…"/>
          <p:cNvSpPr txBox="1">
            <a:spLocks noGrp="1"/>
          </p:cNvSpPr>
          <p:nvPr>
            <p:ph type="body" idx="1"/>
          </p:nvPr>
        </p:nvSpPr>
        <p:spPr>
          <a:prstGeom prst="rect">
            <a:avLst/>
          </a:prstGeom>
        </p:spPr>
        <p:txBody>
          <a:bodyPr/>
          <a:lstStyle/>
          <a:p>
            <a:r>
              <a:t>Mike Petouhoff</a:t>
            </a:r>
          </a:p>
          <a:p>
            <a:r>
              <a:t>One Grid Energy Solutions</a:t>
            </a:r>
          </a:p>
          <a:p>
            <a:r>
              <a:rPr u="sng">
                <a:hlinkClick r:id="rId2"/>
              </a:rPr>
              <a:t>mike@1grid.energy</a:t>
            </a:r>
          </a:p>
          <a:p>
            <a:r>
              <a:t>(510) 435-2892</a:t>
            </a:r>
          </a:p>
        </p:txBody>
      </p:sp>
    </p:spTree>
  </p:cSld>
  <p:clrMapOvr>
    <a:masterClrMapping/>
  </p:clrMapOvr>
  <p:transition spd="med"/>
</p:sld>
</file>

<file path=ppt/theme/theme1.xml><?xml version="1.0" encoding="utf-8"?>
<a:theme xmlns:a="http://schemas.openxmlformats.org/drawingml/2006/main" name="21_BasicWhite">
  <a:themeElements>
    <a:clrScheme name="21_BasicWhite">
      <a:dk1>
        <a:srgbClr val="5E5E5E"/>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1751</Words>
  <Application>Microsoft Office PowerPoint</Application>
  <PresentationFormat>Custom</PresentationFormat>
  <Paragraphs>256</Paragraphs>
  <Slides>22</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Gill Sans</vt:lpstr>
      <vt:lpstr>Helvetica</vt:lpstr>
      <vt:lpstr>Helvetica Neue</vt:lpstr>
      <vt:lpstr>Helvetica Neue Medium</vt:lpstr>
      <vt:lpstr>Lucida Grande</vt:lpstr>
      <vt:lpstr>Myriad Set Medium</vt:lpstr>
      <vt:lpstr>Myriad Set Pro Text</vt:lpstr>
      <vt:lpstr>Myriad Set Pro Thin</vt:lpstr>
      <vt:lpstr>Myriad Set Text</vt:lpstr>
      <vt:lpstr>21_BasicWhite</vt:lpstr>
      <vt:lpstr>Alternatives to Diesel Backup Generation</vt:lpstr>
      <vt:lpstr>Data Centers and Backup Power</vt:lpstr>
      <vt:lpstr>Apple’s  Maiden, North Carolina Data Center</vt:lpstr>
      <vt:lpstr>Apple Maiden Data Center Power</vt:lpstr>
      <vt:lpstr>Apple Campus 2 - Cupertino </vt:lpstr>
      <vt:lpstr> Nature of Backup Generation 1</vt:lpstr>
      <vt:lpstr> Nature of Backup Generation 2</vt:lpstr>
      <vt:lpstr> Nature of Backup Generation 3</vt:lpstr>
      <vt:lpstr> Nature of Backup Generation 4</vt:lpstr>
      <vt:lpstr>What are desirable features of back up power? 1</vt:lpstr>
      <vt:lpstr>What are desirable features of back up power? 2</vt:lpstr>
      <vt:lpstr>What are desirable features of back up power? 3</vt:lpstr>
      <vt:lpstr>Traditional Back Up Power Configuration </vt:lpstr>
      <vt:lpstr>Attributes-  What systems are currently available and how do they stack up? 1</vt:lpstr>
      <vt:lpstr>Attributes-  What systems are currently available and how do they stack up? 2</vt:lpstr>
      <vt:lpstr>Attributes-  What systems are currently available and how do they stack up? 3</vt:lpstr>
      <vt:lpstr>Attributes-  What systems are currently available and how do they stack up? 4</vt:lpstr>
      <vt:lpstr>Attributes-  What systems are currently available and how do they stack up? 5</vt:lpstr>
      <vt:lpstr>Directed Biogas as one path to SB100 Goals</vt:lpstr>
      <vt:lpstr>Back Up Power as Potential Clean RA Asset?</vt:lpstr>
      <vt:lpstr>Research and Policy 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modified xsi:type="dcterms:W3CDTF">2021-01-23T07:11:00Z</dcterms:modified>
</cp:coreProperties>
</file>