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media/image5.jpg" ContentType="image/jp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7" r:id="rId5"/>
  </p:sldMasterIdLst>
  <p:notesMasterIdLst>
    <p:notesMasterId r:id="rId14"/>
  </p:notesMasterIdLst>
  <p:sldIdLst>
    <p:sldId id="920" r:id="rId6"/>
    <p:sldId id="925" r:id="rId7"/>
    <p:sldId id="909" r:id="rId8"/>
    <p:sldId id="263" r:id="rId9"/>
    <p:sldId id="931" r:id="rId10"/>
    <p:sldId id="881" r:id="rId11"/>
    <p:sldId id="570" r:id="rId12"/>
    <p:sldId id="930"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7" autoAdjust="0"/>
    <p:restoredTop sz="94660"/>
  </p:normalViewPr>
  <p:slideViewPr>
    <p:cSldViewPr snapToGrid="0">
      <p:cViewPr varScale="1">
        <p:scale>
          <a:sx n="91" d="100"/>
          <a:sy n="91" d="100"/>
        </p:scale>
        <p:origin x="2292"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presProps" Target="presProps.xml"/><Relationship Id="rId10" Type="http://schemas.openxmlformats.org/officeDocument/2006/relationships/slide" Target="slides/slide5.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1D05F8-FCD4-45B8-AD38-AFFFA972FC4A}" type="datetimeFigureOut">
              <a:rPr lang="en-US" smtClean="0"/>
              <a:t>6/15/2026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DBFE4D-ACF4-47B8-9E71-D05974959BB0}" type="slidenum">
              <a:rPr lang="en-US" smtClean="0"/>
              <a:t>‹#›</a:t>
            </a:fld>
            <a:endParaRPr lang="en-US"/>
          </a:p>
        </p:txBody>
      </p:sp>
    </p:spTree>
    <p:extLst>
      <p:ext uri="{BB962C8B-B14F-4D97-AF65-F5344CB8AC3E}">
        <p14:creationId xmlns:p14="http://schemas.microsoft.com/office/powerpoint/2010/main" val="24827963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4F580-D660-2B93-B5DC-8421DEDA8C0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1999731-B771-619A-2766-D0CD28922A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B68C139-4131-1360-C93D-5689F7E711BC}"/>
              </a:ext>
            </a:extLst>
          </p:cNvPr>
          <p:cNvSpPr>
            <a:spLocks noGrp="1"/>
          </p:cNvSpPr>
          <p:nvPr>
            <p:ph type="dt" sz="half" idx="10"/>
          </p:nvPr>
        </p:nvSpPr>
        <p:spPr/>
        <p:txBody>
          <a:bodyPr/>
          <a:lstStyle/>
          <a:p>
            <a:fld id="{3368A952-7D89-4FC8-AA25-E1271CE47864}" type="datetimeFigureOut">
              <a:rPr lang="en-US" smtClean="0"/>
              <a:t>6/15/2026</a:t>
            </a:fld>
            <a:endParaRPr lang="en-US"/>
          </a:p>
        </p:txBody>
      </p:sp>
      <p:sp>
        <p:nvSpPr>
          <p:cNvPr id="5" name="Footer Placeholder 4">
            <a:extLst>
              <a:ext uri="{FF2B5EF4-FFF2-40B4-BE49-F238E27FC236}">
                <a16:creationId xmlns:a16="http://schemas.microsoft.com/office/drawing/2014/main" id="{F1B21E25-F59E-6F4F-EFF7-5032CA94A4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7C5146-682F-D3AC-B791-6228032C4A30}"/>
              </a:ext>
            </a:extLst>
          </p:cNvPr>
          <p:cNvSpPr>
            <a:spLocks noGrp="1"/>
          </p:cNvSpPr>
          <p:nvPr>
            <p:ph type="sldNum" sz="quarter" idx="12"/>
          </p:nvPr>
        </p:nvSpPr>
        <p:spPr/>
        <p:txBody>
          <a:bodyPr/>
          <a:lstStyle/>
          <a:p>
            <a:fld id="{48347CA4-E87A-4FBD-B7A9-6DB4EF1B1B7D}" type="slidenum">
              <a:rPr lang="en-US" smtClean="0"/>
              <a:t>‹#›</a:t>
            </a:fld>
            <a:endParaRPr lang="en-US"/>
          </a:p>
        </p:txBody>
      </p:sp>
    </p:spTree>
    <p:extLst>
      <p:ext uri="{BB962C8B-B14F-4D97-AF65-F5344CB8AC3E}">
        <p14:creationId xmlns:p14="http://schemas.microsoft.com/office/powerpoint/2010/main" val="2285804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0DB5F-A72C-088D-2580-F8C3C97A18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83F8EE1-0B72-A151-0205-7B14F7D262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623C35-DCFD-1460-5239-977F6312F5E0}"/>
              </a:ext>
            </a:extLst>
          </p:cNvPr>
          <p:cNvSpPr>
            <a:spLocks noGrp="1"/>
          </p:cNvSpPr>
          <p:nvPr>
            <p:ph type="dt" sz="half" idx="10"/>
          </p:nvPr>
        </p:nvSpPr>
        <p:spPr/>
        <p:txBody>
          <a:bodyPr/>
          <a:lstStyle/>
          <a:p>
            <a:fld id="{3368A952-7D89-4FC8-AA25-E1271CE47864}" type="datetimeFigureOut">
              <a:rPr lang="en-US" smtClean="0"/>
              <a:t>6/15/2026</a:t>
            </a:fld>
            <a:endParaRPr lang="en-US"/>
          </a:p>
        </p:txBody>
      </p:sp>
      <p:sp>
        <p:nvSpPr>
          <p:cNvPr id="5" name="Footer Placeholder 4">
            <a:extLst>
              <a:ext uri="{FF2B5EF4-FFF2-40B4-BE49-F238E27FC236}">
                <a16:creationId xmlns:a16="http://schemas.microsoft.com/office/drawing/2014/main" id="{137F4680-8C30-ACCB-C2EB-AF987764C4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7E3551-E8A6-D2C1-1CA0-77082EC4D6E9}"/>
              </a:ext>
            </a:extLst>
          </p:cNvPr>
          <p:cNvSpPr>
            <a:spLocks noGrp="1"/>
          </p:cNvSpPr>
          <p:nvPr>
            <p:ph type="sldNum" sz="quarter" idx="12"/>
          </p:nvPr>
        </p:nvSpPr>
        <p:spPr/>
        <p:txBody>
          <a:bodyPr/>
          <a:lstStyle/>
          <a:p>
            <a:fld id="{48347CA4-E87A-4FBD-B7A9-6DB4EF1B1B7D}" type="slidenum">
              <a:rPr lang="en-US" smtClean="0"/>
              <a:t>‹#›</a:t>
            </a:fld>
            <a:endParaRPr lang="en-US"/>
          </a:p>
        </p:txBody>
      </p:sp>
    </p:spTree>
    <p:extLst>
      <p:ext uri="{BB962C8B-B14F-4D97-AF65-F5344CB8AC3E}">
        <p14:creationId xmlns:p14="http://schemas.microsoft.com/office/powerpoint/2010/main" val="19115547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FDB10-81D6-A024-114A-EFCD9561C73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AA9F211-0A06-8EE3-CE53-C5883D1290F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C1B0932-AEBE-DD6E-8F79-D57FD9D63671}"/>
              </a:ext>
            </a:extLst>
          </p:cNvPr>
          <p:cNvSpPr>
            <a:spLocks noGrp="1"/>
          </p:cNvSpPr>
          <p:nvPr>
            <p:ph type="dt" sz="half" idx="10"/>
          </p:nvPr>
        </p:nvSpPr>
        <p:spPr/>
        <p:txBody>
          <a:bodyPr/>
          <a:lstStyle/>
          <a:p>
            <a:fld id="{3368A952-7D89-4FC8-AA25-E1271CE47864}" type="datetimeFigureOut">
              <a:rPr lang="en-US" smtClean="0"/>
              <a:t>6/15/2026</a:t>
            </a:fld>
            <a:endParaRPr lang="en-US"/>
          </a:p>
        </p:txBody>
      </p:sp>
      <p:sp>
        <p:nvSpPr>
          <p:cNvPr id="5" name="Footer Placeholder 4">
            <a:extLst>
              <a:ext uri="{FF2B5EF4-FFF2-40B4-BE49-F238E27FC236}">
                <a16:creationId xmlns:a16="http://schemas.microsoft.com/office/drawing/2014/main" id="{33708A73-C593-5E54-24F4-EC8540AC6CD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A96B4B-214D-07F1-C8C4-2E7CFB9AFAA7}"/>
              </a:ext>
            </a:extLst>
          </p:cNvPr>
          <p:cNvSpPr>
            <a:spLocks noGrp="1"/>
          </p:cNvSpPr>
          <p:nvPr>
            <p:ph type="sldNum" sz="quarter" idx="12"/>
          </p:nvPr>
        </p:nvSpPr>
        <p:spPr/>
        <p:txBody>
          <a:bodyPr/>
          <a:lstStyle/>
          <a:p>
            <a:fld id="{48347CA4-E87A-4FBD-B7A9-6DB4EF1B1B7D}" type="slidenum">
              <a:rPr lang="en-US" smtClean="0"/>
              <a:t>‹#›</a:t>
            </a:fld>
            <a:endParaRPr lang="en-US"/>
          </a:p>
        </p:txBody>
      </p:sp>
    </p:spTree>
    <p:extLst>
      <p:ext uri="{BB962C8B-B14F-4D97-AF65-F5344CB8AC3E}">
        <p14:creationId xmlns:p14="http://schemas.microsoft.com/office/powerpoint/2010/main" val="12859940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1C3C8-AC95-75CC-9E6C-15E0F449C3F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1805503-1AD0-C5B8-0531-97606B1119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32E6CF3-2D94-63DF-5E7E-8502A41303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B205D9B-A915-B5A2-9EC7-AE597FFFE90A}"/>
              </a:ext>
            </a:extLst>
          </p:cNvPr>
          <p:cNvSpPr>
            <a:spLocks noGrp="1"/>
          </p:cNvSpPr>
          <p:nvPr>
            <p:ph type="dt" sz="half" idx="10"/>
          </p:nvPr>
        </p:nvSpPr>
        <p:spPr/>
        <p:txBody>
          <a:bodyPr/>
          <a:lstStyle/>
          <a:p>
            <a:fld id="{3368A952-7D89-4FC8-AA25-E1271CE47864}" type="datetimeFigureOut">
              <a:rPr lang="en-US" smtClean="0"/>
              <a:t>6/15/2026</a:t>
            </a:fld>
            <a:endParaRPr lang="en-US"/>
          </a:p>
        </p:txBody>
      </p:sp>
      <p:sp>
        <p:nvSpPr>
          <p:cNvPr id="6" name="Footer Placeholder 5">
            <a:extLst>
              <a:ext uri="{FF2B5EF4-FFF2-40B4-BE49-F238E27FC236}">
                <a16:creationId xmlns:a16="http://schemas.microsoft.com/office/drawing/2014/main" id="{E2FB9B1E-DABA-2E66-3562-61A96ECF657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2442CAB-3233-CC6B-0830-ABFBFF570944}"/>
              </a:ext>
            </a:extLst>
          </p:cNvPr>
          <p:cNvSpPr>
            <a:spLocks noGrp="1"/>
          </p:cNvSpPr>
          <p:nvPr>
            <p:ph type="sldNum" sz="quarter" idx="12"/>
          </p:nvPr>
        </p:nvSpPr>
        <p:spPr/>
        <p:txBody>
          <a:bodyPr/>
          <a:lstStyle/>
          <a:p>
            <a:fld id="{48347CA4-E87A-4FBD-B7A9-6DB4EF1B1B7D}" type="slidenum">
              <a:rPr lang="en-US" smtClean="0"/>
              <a:t>‹#›</a:t>
            </a:fld>
            <a:endParaRPr lang="en-US"/>
          </a:p>
        </p:txBody>
      </p:sp>
    </p:spTree>
    <p:extLst>
      <p:ext uri="{BB962C8B-B14F-4D97-AF65-F5344CB8AC3E}">
        <p14:creationId xmlns:p14="http://schemas.microsoft.com/office/powerpoint/2010/main" val="38365000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D3AA8-ED0F-B3BE-C12D-E82C22C2C0C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AB97129-FAEB-A0EC-503A-137A67161D8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3693C5-0DFA-81CB-950B-3E6C699DAF5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A31EF95-1794-3ADB-AC40-9CE4207D69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A9A518F-69AB-C82F-A0D6-68F8DC2A5B5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74A9397-C462-6707-6BA2-1410E349146C}"/>
              </a:ext>
            </a:extLst>
          </p:cNvPr>
          <p:cNvSpPr>
            <a:spLocks noGrp="1"/>
          </p:cNvSpPr>
          <p:nvPr>
            <p:ph type="dt" sz="half" idx="10"/>
          </p:nvPr>
        </p:nvSpPr>
        <p:spPr/>
        <p:txBody>
          <a:bodyPr/>
          <a:lstStyle/>
          <a:p>
            <a:fld id="{3368A952-7D89-4FC8-AA25-E1271CE47864}" type="datetimeFigureOut">
              <a:rPr lang="en-US" smtClean="0"/>
              <a:t>6/15/2026</a:t>
            </a:fld>
            <a:endParaRPr lang="en-US"/>
          </a:p>
        </p:txBody>
      </p:sp>
      <p:sp>
        <p:nvSpPr>
          <p:cNvPr id="8" name="Footer Placeholder 7">
            <a:extLst>
              <a:ext uri="{FF2B5EF4-FFF2-40B4-BE49-F238E27FC236}">
                <a16:creationId xmlns:a16="http://schemas.microsoft.com/office/drawing/2014/main" id="{10A34EED-E402-D740-552E-BD65D1A4D5B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240A4FD-C93E-00B5-B7B5-BBF2B8605A7C}"/>
              </a:ext>
            </a:extLst>
          </p:cNvPr>
          <p:cNvSpPr>
            <a:spLocks noGrp="1"/>
          </p:cNvSpPr>
          <p:nvPr>
            <p:ph type="sldNum" sz="quarter" idx="12"/>
          </p:nvPr>
        </p:nvSpPr>
        <p:spPr/>
        <p:txBody>
          <a:bodyPr/>
          <a:lstStyle/>
          <a:p>
            <a:fld id="{48347CA4-E87A-4FBD-B7A9-6DB4EF1B1B7D}" type="slidenum">
              <a:rPr lang="en-US" smtClean="0"/>
              <a:t>‹#›</a:t>
            </a:fld>
            <a:endParaRPr lang="en-US"/>
          </a:p>
        </p:txBody>
      </p:sp>
    </p:spTree>
    <p:extLst>
      <p:ext uri="{BB962C8B-B14F-4D97-AF65-F5344CB8AC3E}">
        <p14:creationId xmlns:p14="http://schemas.microsoft.com/office/powerpoint/2010/main" val="414079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668E8-93D5-249F-E2B7-374578AFDF8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24D05B6-B163-5968-BCD1-A0DC2925732A}"/>
              </a:ext>
            </a:extLst>
          </p:cNvPr>
          <p:cNvSpPr>
            <a:spLocks noGrp="1"/>
          </p:cNvSpPr>
          <p:nvPr>
            <p:ph type="dt" sz="half" idx="10"/>
          </p:nvPr>
        </p:nvSpPr>
        <p:spPr/>
        <p:txBody>
          <a:bodyPr/>
          <a:lstStyle/>
          <a:p>
            <a:fld id="{3368A952-7D89-4FC8-AA25-E1271CE47864}" type="datetimeFigureOut">
              <a:rPr lang="en-US" smtClean="0"/>
              <a:t>6/15/2026</a:t>
            </a:fld>
            <a:endParaRPr lang="en-US"/>
          </a:p>
        </p:txBody>
      </p:sp>
      <p:sp>
        <p:nvSpPr>
          <p:cNvPr id="4" name="Footer Placeholder 3">
            <a:extLst>
              <a:ext uri="{FF2B5EF4-FFF2-40B4-BE49-F238E27FC236}">
                <a16:creationId xmlns:a16="http://schemas.microsoft.com/office/drawing/2014/main" id="{00D72068-D011-370A-9B0D-E4FD7EB2409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6E3F877-CD2C-EE05-F852-FE1532A04905}"/>
              </a:ext>
            </a:extLst>
          </p:cNvPr>
          <p:cNvSpPr>
            <a:spLocks noGrp="1"/>
          </p:cNvSpPr>
          <p:nvPr>
            <p:ph type="sldNum" sz="quarter" idx="12"/>
          </p:nvPr>
        </p:nvSpPr>
        <p:spPr/>
        <p:txBody>
          <a:bodyPr/>
          <a:lstStyle/>
          <a:p>
            <a:fld id="{48347CA4-E87A-4FBD-B7A9-6DB4EF1B1B7D}" type="slidenum">
              <a:rPr lang="en-US" smtClean="0"/>
              <a:t>‹#›</a:t>
            </a:fld>
            <a:endParaRPr lang="en-US"/>
          </a:p>
        </p:txBody>
      </p:sp>
    </p:spTree>
    <p:extLst>
      <p:ext uri="{BB962C8B-B14F-4D97-AF65-F5344CB8AC3E}">
        <p14:creationId xmlns:p14="http://schemas.microsoft.com/office/powerpoint/2010/main" val="36743668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71AD2F-0F32-8BAA-C628-A80D969E1737}"/>
              </a:ext>
            </a:extLst>
          </p:cNvPr>
          <p:cNvSpPr>
            <a:spLocks noGrp="1"/>
          </p:cNvSpPr>
          <p:nvPr>
            <p:ph type="dt" sz="half" idx="10"/>
          </p:nvPr>
        </p:nvSpPr>
        <p:spPr/>
        <p:txBody>
          <a:bodyPr/>
          <a:lstStyle/>
          <a:p>
            <a:fld id="{3368A952-7D89-4FC8-AA25-E1271CE47864}" type="datetimeFigureOut">
              <a:rPr lang="en-US" smtClean="0"/>
              <a:t>6/15/2026</a:t>
            </a:fld>
            <a:endParaRPr lang="en-US"/>
          </a:p>
        </p:txBody>
      </p:sp>
      <p:sp>
        <p:nvSpPr>
          <p:cNvPr id="3" name="Footer Placeholder 2">
            <a:extLst>
              <a:ext uri="{FF2B5EF4-FFF2-40B4-BE49-F238E27FC236}">
                <a16:creationId xmlns:a16="http://schemas.microsoft.com/office/drawing/2014/main" id="{A7FCDD59-0171-45C5-E1BD-CE65F9EB75C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8AB37D0-1C48-9B4C-AD79-325CE452EB63}"/>
              </a:ext>
            </a:extLst>
          </p:cNvPr>
          <p:cNvSpPr>
            <a:spLocks noGrp="1"/>
          </p:cNvSpPr>
          <p:nvPr>
            <p:ph type="sldNum" sz="quarter" idx="12"/>
          </p:nvPr>
        </p:nvSpPr>
        <p:spPr/>
        <p:txBody>
          <a:bodyPr/>
          <a:lstStyle/>
          <a:p>
            <a:fld id="{48347CA4-E87A-4FBD-B7A9-6DB4EF1B1B7D}" type="slidenum">
              <a:rPr lang="en-US" smtClean="0"/>
              <a:t>‹#›</a:t>
            </a:fld>
            <a:endParaRPr lang="en-US"/>
          </a:p>
        </p:txBody>
      </p:sp>
    </p:spTree>
    <p:extLst>
      <p:ext uri="{BB962C8B-B14F-4D97-AF65-F5344CB8AC3E}">
        <p14:creationId xmlns:p14="http://schemas.microsoft.com/office/powerpoint/2010/main" val="2686387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2221A-8D47-3F0D-9058-D5901A0A89A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B27EF19-B9BD-97DD-A9B9-AB85BC3A7F3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9C0067-496D-B717-08D4-DC0B583BE0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E6D766-E5D9-D544-E2D3-20AF87ED100B}"/>
              </a:ext>
            </a:extLst>
          </p:cNvPr>
          <p:cNvSpPr>
            <a:spLocks noGrp="1"/>
          </p:cNvSpPr>
          <p:nvPr>
            <p:ph type="dt" sz="half" idx="10"/>
          </p:nvPr>
        </p:nvSpPr>
        <p:spPr/>
        <p:txBody>
          <a:bodyPr/>
          <a:lstStyle/>
          <a:p>
            <a:fld id="{3368A952-7D89-4FC8-AA25-E1271CE47864}" type="datetimeFigureOut">
              <a:rPr lang="en-US" smtClean="0"/>
              <a:t>6/15/2026</a:t>
            </a:fld>
            <a:endParaRPr lang="en-US"/>
          </a:p>
        </p:txBody>
      </p:sp>
      <p:sp>
        <p:nvSpPr>
          <p:cNvPr id="6" name="Footer Placeholder 5">
            <a:extLst>
              <a:ext uri="{FF2B5EF4-FFF2-40B4-BE49-F238E27FC236}">
                <a16:creationId xmlns:a16="http://schemas.microsoft.com/office/drawing/2014/main" id="{0C97CF4C-19B7-CF0E-FD8B-D785C59934D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73FE64D-67AB-7074-FAE8-38B9FFA42E7D}"/>
              </a:ext>
            </a:extLst>
          </p:cNvPr>
          <p:cNvSpPr>
            <a:spLocks noGrp="1"/>
          </p:cNvSpPr>
          <p:nvPr>
            <p:ph type="sldNum" sz="quarter" idx="12"/>
          </p:nvPr>
        </p:nvSpPr>
        <p:spPr/>
        <p:txBody>
          <a:bodyPr/>
          <a:lstStyle/>
          <a:p>
            <a:fld id="{48347CA4-E87A-4FBD-B7A9-6DB4EF1B1B7D}" type="slidenum">
              <a:rPr lang="en-US" smtClean="0"/>
              <a:t>‹#›</a:t>
            </a:fld>
            <a:endParaRPr lang="en-US"/>
          </a:p>
        </p:txBody>
      </p:sp>
    </p:spTree>
    <p:extLst>
      <p:ext uri="{BB962C8B-B14F-4D97-AF65-F5344CB8AC3E}">
        <p14:creationId xmlns:p14="http://schemas.microsoft.com/office/powerpoint/2010/main" val="1167365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3BA9C0-2EE1-90B2-CB60-47378ACF8BE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11D2C4C-4038-D7F4-4C59-718C332228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516DEBA-A148-22E3-5F07-F9A566EAAC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763B38F-54D2-2372-B74E-0B3776614C44}"/>
              </a:ext>
            </a:extLst>
          </p:cNvPr>
          <p:cNvSpPr>
            <a:spLocks noGrp="1"/>
          </p:cNvSpPr>
          <p:nvPr>
            <p:ph type="dt" sz="half" idx="10"/>
          </p:nvPr>
        </p:nvSpPr>
        <p:spPr/>
        <p:txBody>
          <a:bodyPr/>
          <a:lstStyle/>
          <a:p>
            <a:fld id="{3368A952-7D89-4FC8-AA25-E1271CE47864}" type="datetimeFigureOut">
              <a:rPr lang="en-US" smtClean="0"/>
              <a:t>6/15/2026</a:t>
            </a:fld>
            <a:endParaRPr lang="en-US"/>
          </a:p>
        </p:txBody>
      </p:sp>
      <p:sp>
        <p:nvSpPr>
          <p:cNvPr id="6" name="Footer Placeholder 5">
            <a:extLst>
              <a:ext uri="{FF2B5EF4-FFF2-40B4-BE49-F238E27FC236}">
                <a16:creationId xmlns:a16="http://schemas.microsoft.com/office/drawing/2014/main" id="{E72B63B7-F9DB-5B38-9331-3CE02F60641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E81B63B-4698-3F16-6D70-D8F4759135D4}"/>
              </a:ext>
            </a:extLst>
          </p:cNvPr>
          <p:cNvSpPr>
            <a:spLocks noGrp="1"/>
          </p:cNvSpPr>
          <p:nvPr>
            <p:ph type="sldNum" sz="quarter" idx="12"/>
          </p:nvPr>
        </p:nvSpPr>
        <p:spPr/>
        <p:txBody>
          <a:bodyPr/>
          <a:lstStyle/>
          <a:p>
            <a:fld id="{48347CA4-E87A-4FBD-B7A9-6DB4EF1B1B7D}" type="slidenum">
              <a:rPr lang="en-US" smtClean="0"/>
              <a:t>‹#›</a:t>
            </a:fld>
            <a:endParaRPr lang="en-US"/>
          </a:p>
        </p:txBody>
      </p:sp>
    </p:spTree>
    <p:extLst>
      <p:ext uri="{BB962C8B-B14F-4D97-AF65-F5344CB8AC3E}">
        <p14:creationId xmlns:p14="http://schemas.microsoft.com/office/powerpoint/2010/main" val="3422731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CC59C-CA08-FFBA-D037-7A089DD71BC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B77EA7-255A-354E-B15C-2C4C0A7194D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C8267B-8F5D-EF76-96F2-47617AC2A667}"/>
              </a:ext>
            </a:extLst>
          </p:cNvPr>
          <p:cNvSpPr>
            <a:spLocks noGrp="1"/>
          </p:cNvSpPr>
          <p:nvPr>
            <p:ph type="dt" sz="half" idx="10"/>
          </p:nvPr>
        </p:nvSpPr>
        <p:spPr/>
        <p:txBody>
          <a:bodyPr/>
          <a:lstStyle/>
          <a:p>
            <a:fld id="{3368A952-7D89-4FC8-AA25-E1271CE47864}" type="datetimeFigureOut">
              <a:rPr lang="en-US" smtClean="0"/>
              <a:t>6/15/2026</a:t>
            </a:fld>
            <a:endParaRPr lang="en-US"/>
          </a:p>
        </p:txBody>
      </p:sp>
      <p:sp>
        <p:nvSpPr>
          <p:cNvPr id="5" name="Footer Placeholder 4">
            <a:extLst>
              <a:ext uri="{FF2B5EF4-FFF2-40B4-BE49-F238E27FC236}">
                <a16:creationId xmlns:a16="http://schemas.microsoft.com/office/drawing/2014/main" id="{1F41DEA7-6A93-9303-CC0F-3B25B1FC9E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79704A-BF4B-CD2D-D523-B20BE615F755}"/>
              </a:ext>
            </a:extLst>
          </p:cNvPr>
          <p:cNvSpPr>
            <a:spLocks noGrp="1"/>
          </p:cNvSpPr>
          <p:nvPr>
            <p:ph type="sldNum" sz="quarter" idx="12"/>
          </p:nvPr>
        </p:nvSpPr>
        <p:spPr/>
        <p:txBody>
          <a:bodyPr/>
          <a:lstStyle/>
          <a:p>
            <a:fld id="{48347CA4-E87A-4FBD-B7A9-6DB4EF1B1B7D}" type="slidenum">
              <a:rPr lang="en-US" smtClean="0"/>
              <a:t>‹#›</a:t>
            </a:fld>
            <a:endParaRPr lang="en-US"/>
          </a:p>
        </p:txBody>
      </p:sp>
    </p:spTree>
    <p:extLst>
      <p:ext uri="{BB962C8B-B14F-4D97-AF65-F5344CB8AC3E}">
        <p14:creationId xmlns:p14="http://schemas.microsoft.com/office/powerpoint/2010/main" val="35498813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B086FD-6AE2-E342-309D-B444224281E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9EDE80D-4B8E-BE8B-9EEA-B910992E281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D7B458-7EFB-060B-2C9A-4E593621E143}"/>
              </a:ext>
            </a:extLst>
          </p:cNvPr>
          <p:cNvSpPr>
            <a:spLocks noGrp="1"/>
          </p:cNvSpPr>
          <p:nvPr>
            <p:ph type="dt" sz="half" idx="10"/>
          </p:nvPr>
        </p:nvSpPr>
        <p:spPr/>
        <p:txBody>
          <a:bodyPr/>
          <a:lstStyle/>
          <a:p>
            <a:fld id="{3368A952-7D89-4FC8-AA25-E1271CE47864}" type="datetimeFigureOut">
              <a:rPr lang="en-US" smtClean="0"/>
              <a:t>6/15/2026</a:t>
            </a:fld>
            <a:endParaRPr lang="en-US"/>
          </a:p>
        </p:txBody>
      </p:sp>
      <p:sp>
        <p:nvSpPr>
          <p:cNvPr id="5" name="Footer Placeholder 4">
            <a:extLst>
              <a:ext uri="{FF2B5EF4-FFF2-40B4-BE49-F238E27FC236}">
                <a16:creationId xmlns:a16="http://schemas.microsoft.com/office/drawing/2014/main" id="{4F6917D9-5554-49F9-60F1-CEF79E89F5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C7EDA6D-ADBA-4F55-1064-DCA3E1CC3F5E}"/>
              </a:ext>
            </a:extLst>
          </p:cNvPr>
          <p:cNvSpPr>
            <a:spLocks noGrp="1"/>
          </p:cNvSpPr>
          <p:nvPr>
            <p:ph type="sldNum" sz="quarter" idx="12"/>
          </p:nvPr>
        </p:nvSpPr>
        <p:spPr/>
        <p:txBody>
          <a:bodyPr/>
          <a:lstStyle/>
          <a:p>
            <a:fld id="{48347CA4-E87A-4FBD-B7A9-6DB4EF1B1B7D}" type="slidenum">
              <a:rPr lang="en-US" smtClean="0"/>
              <a:t>‹#›</a:t>
            </a:fld>
            <a:endParaRPr lang="en-US"/>
          </a:p>
        </p:txBody>
      </p:sp>
    </p:spTree>
    <p:extLst>
      <p:ext uri="{BB962C8B-B14F-4D97-AF65-F5344CB8AC3E}">
        <p14:creationId xmlns:p14="http://schemas.microsoft.com/office/powerpoint/2010/main" val="4794777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91"/>
        <p:cNvGrpSpPr/>
        <p:nvPr/>
      </p:nvGrpSpPr>
      <p:grpSpPr>
        <a:xfrm>
          <a:off x="0" y="0"/>
          <a:ext cx="0" cy="0"/>
          <a:chOff x="0" y="0"/>
          <a:chExt cx="0" cy="0"/>
        </a:xfrm>
      </p:grpSpPr>
      <p:sp>
        <p:nvSpPr>
          <p:cNvPr id="92" name="Google Shape;92;p23"/>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93" name="Google Shape;93;p2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9205820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98"/>
        <p:cNvGrpSpPr/>
        <p:nvPr/>
      </p:nvGrpSpPr>
      <p:grpSpPr>
        <a:xfrm>
          <a:off x="0" y="0"/>
          <a:ext cx="0" cy="0"/>
          <a:chOff x="0" y="0"/>
          <a:chExt cx="0" cy="0"/>
        </a:xfrm>
      </p:grpSpPr>
      <p:sp>
        <p:nvSpPr>
          <p:cNvPr id="99" name="Google Shape;99;p25"/>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r>
              <a:rPr lang="en-US"/>
              <a:t>Click to edit Master title style</a:t>
            </a:r>
            <a:endParaRPr/>
          </a:p>
        </p:txBody>
      </p:sp>
      <p:sp>
        <p:nvSpPr>
          <p:cNvPr id="100" name="Google Shape;100;p25"/>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pPr lvl="0"/>
            <a:r>
              <a:rPr lang="en-US"/>
              <a:t>Click to edit Master text styles</a:t>
            </a:r>
          </a:p>
        </p:txBody>
      </p:sp>
      <p:sp>
        <p:nvSpPr>
          <p:cNvPr id="101" name="Google Shape;101;p25"/>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pPr lvl="0"/>
            <a:r>
              <a:rPr lang="en-US"/>
              <a:t>Click to edit Master text styles</a:t>
            </a:r>
          </a:p>
        </p:txBody>
      </p:sp>
      <p:sp>
        <p:nvSpPr>
          <p:cNvPr id="102" name="Google Shape;102;p2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942968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06"/>
        <p:cNvGrpSpPr/>
        <p:nvPr/>
      </p:nvGrpSpPr>
      <p:grpSpPr>
        <a:xfrm>
          <a:off x="0" y="0"/>
          <a:ext cx="0" cy="0"/>
          <a:chOff x="0" y="0"/>
          <a:chExt cx="0" cy="0"/>
        </a:xfrm>
      </p:grpSpPr>
      <p:sp>
        <p:nvSpPr>
          <p:cNvPr id="107" name="Google Shape;107;p27"/>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r>
              <a:rPr lang="en-US"/>
              <a:t>Click to edit Master title style</a:t>
            </a:r>
            <a:endParaRPr/>
          </a:p>
        </p:txBody>
      </p:sp>
      <p:sp>
        <p:nvSpPr>
          <p:cNvPr id="108" name="Google Shape;108;p27"/>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pPr lvl="0"/>
            <a:r>
              <a:rPr lang="en-US"/>
              <a:t>Click to edit Master text styles</a:t>
            </a:r>
          </a:p>
        </p:txBody>
      </p:sp>
      <p:sp>
        <p:nvSpPr>
          <p:cNvPr id="109" name="Google Shape;109;p2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9777920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10"/>
        <p:cNvGrpSpPr/>
        <p:nvPr/>
      </p:nvGrpSpPr>
      <p:grpSpPr>
        <a:xfrm>
          <a:off x="0" y="0"/>
          <a:ext cx="0" cy="0"/>
          <a:chOff x="0" y="0"/>
          <a:chExt cx="0" cy="0"/>
        </a:xfrm>
      </p:grpSpPr>
      <p:sp>
        <p:nvSpPr>
          <p:cNvPr id="111" name="Google Shape;111;p28"/>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r>
              <a:rPr lang="en-US"/>
              <a:t>Click to edit Master title style</a:t>
            </a:r>
            <a:endParaRPr/>
          </a:p>
        </p:txBody>
      </p:sp>
      <p:sp>
        <p:nvSpPr>
          <p:cNvPr id="112" name="Google Shape;112;p2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948753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13"/>
        <p:cNvGrpSpPr/>
        <p:nvPr/>
      </p:nvGrpSpPr>
      <p:grpSpPr>
        <a:xfrm>
          <a:off x="0" y="0"/>
          <a:ext cx="0" cy="0"/>
          <a:chOff x="0" y="0"/>
          <a:chExt cx="0" cy="0"/>
        </a:xfrm>
      </p:grpSpPr>
      <p:sp>
        <p:nvSpPr>
          <p:cNvPr id="114" name="Google Shape;114;p2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15" name="Google Shape;115;p29"/>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r>
              <a:rPr lang="en-US"/>
              <a:t>Click to edit Master title style</a:t>
            </a:r>
            <a:endParaRPr/>
          </a:p>
        </p:txBody>
      </p:sp>
      <p:sp>
        <p:nvSpPr>
          <p:cNvPr id="116" name="Google Shape;116;p29"/>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r>
              <a:rPr lang="en-US"/>
              <a:t>Click to edit Master subtitle style</a:t>
            </a:r>
            <a:endParaRPr/>
          </a:p>
        </p:txBody>
      </p:sp>
      <p:sp>
        <p:nvSpPr>
          <p:cNvPr id="117" name="Google Shape;117;p29"/>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pPr lvl="0"/>
            <a:r>
              <a:rPr lang="en-US"/>
              <a:t>Click to edit Master text styles</a:t>
            </a:r>
          </a:p>
        </p:txBody>
      </p:sp>
      <p:sp>
        <p:nvSpPr>
          <p:cNvPr id="118" name="Google Shape;118;p2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0604671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19"/>
        <p:cNvGrpSpPr/>
        <p:nvPr/>
      </p:nvGrpSpPr>
      <p:grpSpPr>
        <a:xfrm>
          <a:off x="0" y="0"/>
          <a:ext cx="0" cy="0"/>
          <a:chOff x="0" y="0"/>
          <a:chExt cx="0" cy="0"/>
        </a:xfrm>
      </p:grpSpPr>
      <p:sp>
        <p:nvSpPr>
          <p:cNvPr id="120" name="Google Shape;120;p30"/>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pPr lvl="0"/>
            <a:r>
              <a:rPr lang="en-US"/>
              <a:t>Click to edit Master text styles</a:t>
            </a:r>
          </a:p>
        </p:txBody>
      </p:sp>
      <p:sp>
        <p:nvSpPr>
          <p:cNvPr id="121" name="Google Shape;121;p3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2676391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22"/>
        <p:cNvGrpSpPr/>
        <p:nvPr/>
      </p:nvGrpSpPr>
      <p:grpSpPr>
        <a:xfrm>
          <a:off x="0" y="0"/>
          <a:ext cx="0" cy="0"/>
          <a:chOff x="0" y="0"/>
          <a:chExt cx="0" cy="0"/>
        </a:xfrm>
      </p:grpSpPr>
      <p:sp>
        <p:nvSpPr>
          <p:cNvPr id="123" name="Google Shape;123;p31"/>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124" name="Google Shape;124;p31"/>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pPr lvl="0"/>
            <a:r>
              <a:rPr lang="en-US"/>
              <a:t>Click to edit Master text styles</a:t>
            </a:r>
          </a:p>
        </p:txBody>
      </p:sp>
      <p:sp>
        <p:nvSpPr>
          <p:cNvPr id="125" name="Google Shape;125;p3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9188207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subtitle, body ">
  <p:cSld name="Title, subtitle, body ">
    <p:spTree>
      <p:nvGrpSpPr>
        <p:cNvPr id="1" name="Shape 51"/>
        <p:cNvGrpSpPr/>
        <p:nvPr/>
      </p:nvGrpSpPr>
      <p:grpSpPr>
        <a:xfrm>
          <a:off x="0" y="0"/>
          <a:ext cx="0" cy="0"/>
          <a:chOff x="0" y="0"/>
          <a:chExt cx="0" cy="0"/>
        </a:xfrm>
      </p:grpSpPr>
      <p:pic>
        <p:nvPicPr>
          <p:cNvPr id="52" name="Google Shape;52;p12"/>
          <p:cNvPicPr preferRelativeResize="0"/>
          <p:nvPr/>
        </p:nvPicPr>
        <p:blipFill>
          <a:blip r:embed="rId2" cstate="print">
            <a:alphaModFix/>
            <a:extLst>
              <a:ext uri="{28A0092B-C50C-407E-A947-70E740481C1C}">
                <a14:useLocalDpi xmlns:a14="http://schemas.microsoft.com/office/drawing/2010/main"/>
              </a:ext>
            </a:extLst>
          </a:blip>
          <a:stretch>
            <a:fillRect/>
          </a:stretch>
        </p:blipFill>
        <p:spPr>
          <a:xfrm>
            <a:off x="9829869" y="6217001"/>
            <a:ext cx="2074497" cy="513932"/>
          </a:xfrm>
          <a:prstGeom prst="rect">
            <a:avLst/>
          </a:prstGeom>
          <a:noFill/>
          <a:ln>
            <a:noFill/>
          </a:ln>
        </p:spPr>
      </p:pic>
      <p:sp>
        <p:nvSpPr>
          <p:cNvPr id="53" name="Google Shape;53;p12"/>
          <p:cNvSpPr txBox="1">
            <a:spLocks noGrp="1"/>
          </p:cNvSpPr>
          <p:nvPr>
            <p:ph type="title"/>
          </p:nvPr>
        </p:nvSpPr>
        <p:spPr>
          <a:xfrm>
            <a:off x="415600" y="75400"/>
            <a:ext cx="11360800" cy="763600"/>
          </a:xfrm>
          <a:prstGeom prst="rect">
            <a:avLst/>
          </a:prstGeom>
        </p:spPr>
        <p:txBody>
          <a:bodyPr spcFirstLastPara="1" wrap="square" lIns="91425" tIns="91425" rIns="91425" bIns="91425" anchor="t" anchorCtr="0">
            <a:noAutofit/>
          </a:bodyPr>
          <a:lstStyle>
            <a:lvl1pPr lvl="0" algn="l" rtl="0">
              <a:spcBef>
                <a:spcPts val="0"/>
              </a:spcBef>
              <a:spcAft>
                <a:spcPts val="0"/>
              </a:spcAft>
              <a:buClr>
                <a:srgbClr val="000000"/>
              </a:buClr>
              <a:buSzPts val="2200"/>
              <a:buNone/>
              <a:defRPr>
                <a:solidFill>
                  <a:srgbClr val="000000"/>
                </a:solidFill>
              </a:defRPr>
            </a:lvl1pPr>
            <a:lvl2pPr lvl="1" algn="l" rtl="0">
              <a:spcBef>
                <a:spcPts val="0"/>
              </a:spcBef>
              <a:spcAft>
                <a:spcPts val="0"/>
              </a:spcAft>
              <a:buSzPts val="2800"/>
              <a:buNone/>
              <a:defRPr/>
            </a:lvl2pPr>
            <a:lvl3pPr lvl="2" algn="l" rtl="0">
              <a:spcBef>
                <a:spcPts val="0"/>
              </a:spcBef>
              <a:spcAft>
                <a:spcPts val="0"/>
              </a:spcAft>
              <a:buSzPts val="2800"/>
              <a:buNone/>
              <a:defRPr/>
            </a:lvl3pPr>
            <a:lvl4pPr lvl="3" algn="l" rtl="0">
              <a:spcBef>
                <a:spcPts val="0"/>
              </a:spcBef>
              <a:spcAft>
                <a:spcPts val="0"/>
              </a:spcAft>
              <a:buSzPts val="2800"/>
              <a:buNone/>
              <a:defRPr/>
            </a:lvl4pPr>
            <a:lvl5pPr lvl="4" algn="l" rtl="0">
              <a:spcBef>
                <a:spcPts val="0"/>
              </a:spcBef>
              <a:spcAft>
                <a:spcPts val="0"/>
              </a:spcAft>
              <a:buSzPts val="2800"/>
              <a:buNone/>
              <a:defRPr/>
            </a:lvl5pPr>
            <a:lvl6pPr lvl="5" algn="l" rtl="0">
              <a:spcBef>
                <a:spcPts val="0"/>
              </a:spcBef>
              <a:spcAft>
                <a:spcPts val="0"/>
              </a:spcAft>
              <a:buSzPts val="2800"/>
              <a:buNone/>
              <a:defRPr/>
            </a:lvl6pPr>
            <a:lvl7pPr lvl="6" algn="l" rtl="0">
              <a:spcBef>
                <a:spcPts val="0"/>
              </a:spcBef>
              <a:spcAft>
                <a:spcPts val="0"/>
              </a:spcAft>
              <a:buSzPts val="2800"/>
              <a:buNone/>
              <a:defRPr/>
            </a:lvl7pPr>
            <a:lvl8pPr lvl="7" algn="l" rtl="0">
              <a:spcBef>
                <a:spcPts val="0"/>
              </a:spcBef>
              <a:spcAft>
                <a:spcPts val="0"/>
              </a:spcAft>
              <a:buSzPts val="2800"/>
              <a:buNone/>
              <a:defRPr/>
            </a:lvl8pPr>
            <a:lvl9pPr lvl="8" algn="l" rtl="0">
              <a:spcBef>
                <a:spcPts val="0"/>
              </a:spcBef>
              <a:spcAft>
                <a:spcPts val="0"/>
              </a:spcAft>
              <a:buSzPts val="2800"/>
              <a:buNone/>
              <a:defRPr/>
            </a:lvl9pPr>
          </a:lstStyle>
          <a:p>
            <a:r>
              <a:rPr lang="en-US"/>
              <a:t>Click to edit Master title style</a:t>
            </a:r>
            <a:endParaRPr/>
          </a:p>
        </p:txBody>
      </p:sp>
      <p:sp>
        <p:nvSpPr>
          <p:cNvPr id="54" name="Google Shape;54;p12"/>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pPr lvl="0"/>
            <a:r>
              <a:rPr lang="en-US"/>
              <a:t>Click to edit Master text styles</a:t>
            </a:r>
          </a:p>
        </p:txBody>
      </p:sp>
      <p:pic>
        <p:nvPicPr>
          <p:cNvPr id="55" name="Google Shape;55;p12"/>
          <p:cNvPicPr preferRelativeResize="0"/>
          <p:nvPr/>
        </p:nvPicPr>
        <p:blipFill rotWithShape="1">
          <a:blip r:embed="rId3" cstate="print">
            <a:alphaModFix amt="50000"/>
            <a:extLst>
              <a:ext uri="{28A0092B-C50C-407E-A947-70E740481C1C}">
                <a14:useLocalDpi xmlns:a14="http://schemas.microsoft.com/office/drawing/2010/main"/>
              </a:ext>
            </a:extLst>
          </a:blip>
          <a:srcRect/>
          <a:stretch/>
        </p:blipFill>
        <p:spPr>
          <a:xfrm>
            <a:off x="1" y="6217000"/>
            <a:ext cx="2421700" cy="641000"/>
          </a:xfrm>
          <a:prstGeom prst="rect">
            <a:avLst/>
          </a:prstGeom>
          <a:noFill/>
          <a:ln>
            <a:noFill/>
          </a:ln>
        </p:spPr>
      </p:pic>
      <p:sp>
        <p:nvSpPr>
          <p:cNvPr id="56" name="Google Shape;56;p12"/>
          <p:cNvSpPr txBox="1">
            <a:spLocks noGrp="1"/>
          </p:cNvSpPr>
          <p:nvPr>
            <p:ph type="title" idx="2"/>
          </p:nvPr>
        </p:nvSpPr>
        <p:spPr>
          <a:xfrm>
            <a:off x="415600" y="907567"/>
            <a:ext cx="11360800" cy="763600"/>
          </a:xfrm>
          <a:prstGeom prst="rect">
            <a:avLst/>
          </a:prstGeom>
        </p:spPr>
        <p:txBody>
          <a:bodyPr spcFirstLastPara="1" wrap="square" lIns="91425" tIns="91425" rIns="91425" bIns="91425" anchor="t" anchorCtr="0">
            <a:noAutofit/>
          </a:bodyPr>
          <a:lstStyle>
            <a:lvl1pPr lvl="0" algn="l" rtl="0">
              <a:spcBef>
                <a:spcPts val="0"/>
              </a:spcBef>
              <a:spcAft>
                <a:spcPts val="0"/>
              </a:spcAft>
              <a:buClr>
                <a:srgbClr val="999999"/>
              </a:buClr>
              <a:buSzPts val="1800"/>
              <a:buNone/>
              <a:defRPr sz="2400" b="0">
                <a:solidFill>
                  <a:srgbClr val="999999"/>
                </a:solidFill>
              </a:defRPr>
            </a:lvl1pPr>
            <a:lvl2pPr lvl="1" algn="l" rtl="0">
              <a:spcBef>
                <a:spcPts val="0"/>
              </a:spcBef>
              <a:spcAft>
                <a:spcPts val="0"/>
              </a:spcAft>
              <a:buClr>
                <a:srgbClr val="999999"/>
              </a:buClr>
              <a:buSzPts val="1800"/>
              <a:buNone/>
              <a:defRPr sz="2400">
                <a:solidFill>
                  <a:srgbClr val="999999"/>
                </a:solidFill>
              </a:defRPr>
            </a:lvl2pPr>
            <a:lvl3pPr lvl="2" algn="l" rtl="0">
              <a:spcBef>
                <a:spcPts val="0"/>
              </a:spcBef>
              <a:spcAft>
                <a:spcPts val="0"/>
              </a:spcAft>
              <a:buClr>
                <a:srgbClr val="999999"/>
              </a:buClr>
              <a:buSzPts val="1800"/>
              <a:buNone/>
              <a:defRPr sz="2400">
                <a:solidFill>
                  <a:srgbClr val="999999"/>
                </a:solidFill>
              </a:defRPr>
            </a:lvl3pPr>
            <a:lvl4pPr lvl="3" algn="l" rtl="0">
              <a:spcBef>
                <a:spcPts val="0"/>
              </a:spcBef>
              <a:spcAft>
                <a:spcPts val="0"/>
              </a:spcAft>
              <a:buClr>
                <a:srgbClr val="999999"/>
              </a:buClr>
              <a:buSzPts val="1800"/>
              <a:buNone/>
              <a:defRPr sz="2400">
                <a:solidFill>
                  <a:srgbClr val="999999"/>
                </a:solidFill>
              </a:defRPr>
            </a:lvl4pPr>
            <a:lvl5pPr lvl="4" algn="l" rtl="0">
              <a:spcBef>
                <a:spcPts val="0"/>
              </a:spcBef>
              <a:spcAft>
                <a:spcPts val="0"/>
              </a:spcAft>
              <a:buClr>
                <a:srgbClr val="999999"/>
              </a:buClr>
              <a:buSzPts val="1800"/>
              <a:buNone/>
              <a:defRPr sz="2400">
                <a:solidFill>
                  <a:srgbClr val="999999"/>
                </a:solidFill>
              </a:defRPr>
            </a:lvl5pPr>
            <a:lvl6pPr lvl="5" algn="l" rtl="0">
              <a:spcBef>
                <a:spcPts val="0"/>
              </a:spcBef>
              <a:spcAft>
                <a:spcPts val="0"/>
              </a:spcAft>
              <a:buClr>
                <a:srgbClr val="999999"/>
              </a:buClr>
              <a:buSzPts val="1800"/>
              <a:buNone/>
              <a:defRPr sz="2400">
                <a:solidFill>
                  <a:srgbClr val="999999"/>
                </a:solidFill>
              </a:defRPr>
            </a:lvl6pPr>
            <a:lvl7pPr lvl="6" algn="l" rtl="0">
              <a:spcBef>
                <a:spcPts val="0"/>
              </a:spcBef>
              <a:spcAft>
                <a:spcPts val="0"/>
              </a:spcAft>
              <a:buClr>
                <a:srgbClr val="999999"/>
              </a:buClr>
              <a:buSzPts val="1800"/>
              <a:buNone/>
              <a:defRPr sz="2400">
                <a:solidFill>
                  <a:srgbClr val="999999"/>
                </a:solidFill>
              </a:defRPr>
            </a:lvl7pPr>
            <a:lvl8pPr lvl="7" algn="l" rtl="0">
              <a:spcBef>
                <a:spcPts val="0"/>
              </a:spcBef>
              <a:spcAft>
                <a:spcPts val="0"/>
              </a:spcAft>
              <a:buClr>
                <a:srgbClr val="999999"/>
              </a:buClr>
              <a:buSzPts val="1800"/>
              <a:buNone/>
              <a:defRPr sz="2400">
                <a:solidFill>
                  <a:srgbClr val="999999"/>
                </a:solidFill>
              </a:defRPr>
            </a:lvl8pPr>
            <a:lvl9pPr lvl="8" algn="l" rtl="0">
              <a:spcBef>
                <a:spcPts val="0"/>
              </a:spcBef>
              <a:spcAft>
                <a:spcPts val="0"/>
              </a:spcAft>
              <a:buClr>
                <a:srgbClr val="999999"/>
              </a:buClr>
              <a:buSzPts val="1800"/>
              <a:buNone/>
              <a:defRPr sz="2400">
                <a:solidFill>
                  <a:srgbClr val="999999"/>
                </a:solidFill>
              </a:defRPr>
            </a:lvl9pPr>
          </a:lstStyle>
          <a:p>
            <a:r>
              <a:rPr lang="en-US"/>
              <a:t>Click to edit Master title style</a:t>
            </a:r>
            <a:endParaRPr/>
          </a:p>
        </p:txBody>
      </p:sp>
    </p:spTree>
    <p:extLst>
      <p:ext uri="{BB962C8B-B14F-4D97-AF65-F5344CB8AC3E}">
        <p14:creationId xmlns:p14="http://schemas.microsoft.com/office/powerpoint/2010/main" val="965379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04800"/>
            <a:ext cx="9956800" cy="639763"/>
          </a:xfrm>
        </p:spPr>
        <p:txBody>
          <a:bodyPr/>
          <a:lstStyle/>
          <a:p>
            <a:r>
              <a:rPr lang="en-US"/>
              <a:t>Click to edit Master title style</a:t>
            </a:r>
          </a:p>
        </p:txBody>
      </p:sp>
      <p:sp>
        <p:nvSpPr>
          <p:cNvPr id="3" name="Content Placeholder 2"/>
          <p:cNvSpPr>
            <a:spLocks noGrp="1"/>
          </p:cNvSpPr>
          <p:nvPr>
            <p:ph idx="1"/>
          </p:nvPr>
        </p:nvSpPr>
        <p:spPr>
          <a:xfrm>
            <a:off x="609600" y="1219200"/>
            <a:ext cx="10972800" cy="5410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231417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361CA47-89D8-6F4E-40F2-5D291F6D8561}"/>
              </a:ext>
            </a:extLst>
          </p:cNvPr>
          <p:cNvSpPr>
            <a:spLocks noGrp="1"/>
          </p:cNvSpPr>
          <p:nvPr>
            <p:ph/>
          </p:nvPr>
        </p:nvSpPr>
        <p:spPr>
          <a:xfrm>
            <a:off x="609600" y="381000"/>
            <a:ext cx="10972800" cy="5715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E6DBC174-26F7-A459-833A-200B9C38C1CC}"/>
              </a:ext>
            </a:extLst>
          </p:cNvPr>
          <p:cNvSpPr>
            <a:spLocks noGrp="1"/>
          </p:cNvSpPr>
          <p:nvPr>
            <p:ph type="dt" sz="half" idx="10"/>
          </p:nvPr>
        </p:nvSpPr>
        <p:spPr>
          <a:xfrm>
            <a:off x="609600" y="6245225"/>
            <a:ext cx="2844800" cy="476251"/>
          </a:xfrm>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601AE92F-A2B3-B556-6E1C-9273687211D3}"/>
              </a:ext>
            </a:extLst>
          </p:cNvPr>
          <p:cNvSpPr>
            <a:spLocks noGrp="1"/>
          </p:cNvSpPr>
          <p:nvPr>
            <p:ph type="ftr" sz="quarter" idx="11"/>
          </p:nvPr>
        </p:nvSpPr>
        <p:spPr>
          <a:xfrm>
            <a:off x="4165600" y="6245225"/>
            <a:ext cx="3860800" cy="476251"/>
          </a:xfrm>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9CFEF034-C2E9-F67A-20CF-ED43AB632FBD}"/>
              </a:ext>
            </a:extLst>
          </p:cNvPr>
          <p:cNvSpPr>
            <a:spLocks noGrp="1"/>
          </p:cNvSpPr>
          <p:nvPr>
            <p:ph type="sldNum" sz="quarter" idx="12"/>
          </p:nvPr>
        </p:nvSpPr>
        <p:spPr>
          <a:xfrm>
            <a:off x="8737600" y="6245225"/>
            <a:ext cx="2844800" cy="476251"/>
          </a:xfrm>
        </p:spPr>
        <p:txBody>
          <a:bodyPr/>
          <a:lstStyle>
            <a:lvl1pPr>
              <a:defRPr/>
            </a:lvl1pPr>
          </a:lstStyle>
          <a:p>
            <a:fld id="{C5D6A841-7524-4523-AC47-E353CAC1F3EA}" type="slidenum">
              <a:rPr lang="en-US" altLang="en-US"/>
              <a:pPr/>
              <a:t>‹#›</a:t>
            </a:fld>
            <a:endParaRPr lang="en-US" altLang="en-US"/>
          </a:p>
        </p:txBody>
      </p:sp>
    </p:spTree>
    <p:extLst>
      <p:ext uri="{BB962C8B-B14F-4D97-AF65-F5344CB8AC3E}">
        <p14:creationId xmlns:p14="http://schemas.microsoft.com/office/powerpoint/2010/main" val="5917426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7AE1CF8-0166-B0A5-3FE7-4527AF5484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4B9261-7A8A-57B7-2290-E291C1DA39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AFB0B2-113F-2EB5-7915-AC2F84D834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368A952-7D89-4FC8-AA25-E1271CE47864}" type="datetimeFigureOut">
              <a:rPr lang="en-US" smtClean="0"/>
              <a:t>6/15/2026</a:t>
            </a:fld>
            <a:endParaRPr lang="en-US"/>
          </a:p>
        </p:txBody>
      </p:sp>
      <p:sp>
        <p:nvSpPr>
          <p:cNvPr id="5" name="Footer Placeholder 4">
            <a:extLst>
              <a:ext uri="{FF2B5EF4-FFF2-40B4-BE49-F238E27FC236}">
                <a16:creationId xmlns:a16="http://schemas.microsoft.com/office/drawing/2014/main" id="{6C1D309C-95F6-64DC-C354-C640DF5FA4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EF0F4E0-3D71-9BA0-37FA-6542B25A5F7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8347CA4-E87A-4FBD-B7A9-6DB4EF1B1B7D}" type="slidenum">
              <a:rPr lang="en-US" smtClean="0"/>
              <a:t>‹#›</a:t>
            </a:fld>
            <a:endParaRPr lang="en-US"/>
          </a:p>
        </p:txBody>
      </p:sp>
    </p:spTree>
    <p:extLst>
      <p:ext uri="{BB962C8B-B14F-4D97-AF65-F5344CB8AC3E}">
        <p14:creationId xmlns:p14="http://schemas.microsoft.com/office/powerpoint/2010/main" val="42442799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3"/>
        <p:cNvGrpSpPr/>
        <p:nvPr/>
      </p:nvGrpSpPr>
      <p:grpSpPr>
        <a:xfrm>
          <a:off x="0" y="0"/>
          <a:ext cx="0" cy="0"/>
          <a:chOff x="0" y="0"/>
          <a:chExt cx="0" cy="0"/>
        </a:xfrm>
      </p:grpSpPr>
      <p:sp>
        <p:nvSpPr>
          <p:cNvPr id="84" name="Google Shape;84;p2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85" name="Google Shape;85;p2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6" name="Google Shape;86;p2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79048288"/>
      </p:ext>
    </p:extLst>
  </p:cSld>
  <p:clrMap bg1="lt1" tx1="dk1" bg2="dk2" tx2="lt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Lst>
  <p:hf hdr="0" ft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1.jpg"/><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20.xml"/><Relationship Id="rId6" Type="http://schemas.openxmlformats.org/officeDocument/2006/relationships/image" Target="../media/image5.jpg"/><Relationship Id="rId5" Type="http://schemas.openxmlformats.org/officeDocument/2006/relationships/image" Target="../media/image15.JPG"/><Relationship Id="rId4" Type="http://schemas.openxmlformats.org/officeDocument/2006/relationships/image" Target="../media/image14.JPG"/></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n aerial view of a farm&#10;&#10;Description automatically generated">
            <a:extLst>
              <a:ext uri="{FF2B5EF4-FFF2-40B4-BE49-F238E27FC236}">
                <a16:creationId xmlns:a16="http://schemas.microsoft.com/office/drawing/2014/main" id="{F0F0759E-0F42-9BBC-BD75-FD86E06962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1999" cy="8134502"/>
          </a:xfrm>
          <a:prstGeom prst="rect">
            <a:avLst/>
          </a:prstGeom>
        </p:spPr>
      </p:pic>
      <p:sp>
        <p:nvSpPr>
          <p:cNvPr id="6" name="TextBox 5">
            <a:extLst>
              <a:ext uri="{FF2B5EF4-FFF2-40B4-BE49-F238E27FC236}">
                <a16:creationId xmlns:a16="http://schemas.microsoft.com/office/drawing/2014/main" id="{B883C3AC-9751-E776-08AA-0756ED50EB79}"/>
              </a:ext>
            </a:extLst>
          </p:cNvPr>
          <p:cNvSpPr txBox="1"/>
          <p:nvPr/>
        </p:nvSpPr>
        <p:spPr>
          <a:xfrm>
            <a:off x="63151" y="6420945"/>
            <a:ext cx="1111202" cy="369332"/>
          </a:xfrm>
          <a:prstGeom prst="rect">
            <a:avLst/>
          </a:prstGeom>
          <a:noFill/>
        </p:spPr>
        <p:txBody>
          <a:bodyPr wrap="none" rtlCol="0">
            <a:spAutoFit/>
          </a:bodyPr>
          <a:lstStyle/>
          <a:p>
            <a:r>
              <a:rPr lang="en-US" dirty="0" err="1">
                <a:solidFill>
                  <a:schemeClr val="bg2"/>
                </a:solidFill>
              </a:rPr>
              <a:t>EcoFlight</a:t>
            </a:r>
            <a:endParaRPr lang="en-US" dirty="0">
              <a:solidFill>
                <a:schemeClr val="bg2"/>
              </a:solidFill>
            </a:endParaRPr>
          </a:p>
        </p:txBody>
      </p:sp>
      <p:sp>
        <p:nvSpPr>
          <p:cNvPr id="3" name="TextBox 2">
            <a:extLst>
              <a:ext uri="{FF2B5EF4-FFF2-40B4-BE49-F238E27FC236}">
                <a16:creationId xmlns:a16="http://schemas.microsoft.com/office/drawing/2014/main" id="{91745CFD-8CB9-FA4F-4FD9-2EA4582B409F}"/>
              </a:ext>
            </a:extLst>
          </p:cNvPr>
          <p:cNvSpPr txBox="1"/>
          <p:nvPr/>
        </p:nvSpPr>
        <p:spPr>
          <a:xfrm>
            <a:off x="1108098" y="67723"/>
            <a:ext cx="10127290" cy="830997"/>
          </a:xfrm>
          <a:prstGeom prst="rect">
            <a:avLst/>
          </a:prstGeom>
          <a:noFill/>
        </p:spPr>
        <p:txBody>
          <a:bodyPr wrap="square">
            <a:spAutoFit/>
          </a:bodyPr>
          <a:lstStyle/>
          <a:p>
            <a:pPr algn="ctr"/>
            <a:r>
              <a:rPr lang="en-US" sz="2400" b="1" dirty="0">
                <a:solidFill>
                  <a:srgbClr val="FF0000"/>
                </a:solidFill>
              </a:rPr>
              <a:t>Competitive Advantages of Recovering Metals </a:t>
            </a:r>
          </a:p>
          <a:p>
            <a:pPr algn="ctr"/>
            <a:r>
              <a:rPr lang="en-US" sz="2400" b="1" dirty="0">
                <a:solidFill>
                  <a:srgbClr val="FF0000"/>
                </a:solidFill>
              </a:rPr>
              <a:t>from Salton Sea Geothermal Brines</a:t>
            </a:r>
          </a:p>
        </p:txBody>
      </p:sp>
      <p:sp>
        <p:nvSpPr>
          <p:cNvPr id="7" name="TextBox 6">
            <a:extLst>
              <a:ext uri="{FF2B5EF4-FFF2-40B4-BE49-F238E27FC236}">
                <a16:creationId xmlns:a16="http://schemas.microsoft.com/office/drawing/2014/main" id="{95E83772-25CB-08B1-8CE7-39E36049DCAA}"/>
              </a:ext>
            </a:extLst>
          </p:cNvPr>
          <p:cNvSpPr txBox="1"/>
          <p:nvPr/>
        </p:nvSpPr>
        <p:spPr>
          <a:xfrm>
            <a:off x="1108098" y="909112"/>
            <a:ext cx="10032226" cy="1323439"/>
          </a:xfrm>
          <a:prstGeom prst="rect">
            <a:avLst/>
          </a:prstGeom>
          <a:noFill/>
        </p:spPr>
        <p:txBody>
          <a:bodyPr wrap="square">
            <a:spAutoFit/>
          </a:bodyPr>
          <a:lstStyle/>
          <a:p>
            <a:pPr algn="ctr"/>
            <a:r>
              <a:rPr lang="en-US" sz="2000" b="1" dirty="0">
                <a:solidFill>
                  <a:srgbClr val="002060"/>
                </a:solidFill>
              </a:rPr>
              <a:t>Michael McKibben, PhD, </a:t>
            </a:r>
          </a:p>
          <a:p>
            <a:pPr algn="ctr"/>
            <a:r>
              <a:rPr lang="en-US" sz="2000" b="1" dirty="0">
                <a:solidFill>
                  <a:srgbClr val="002060"/>
                </a:solidFill>
              </a:rPr>
              <a:t>Research Professor, Earth &amp; Planetary Sciences, U. C. Riverside</a:t>
            </a:r>
          </a:p>
          <a:p>
            <a:pPr algn="ctr"/>
            <a:endParaRPr lang="en-US" sz="2000" b="1" dirty="0">
              <a:solidFill>
                <a:srgbClr val="002060"/>
              </a:solidFill>
            </a:endParaRPr>
          </a:p>
          <a:p>
            <a:pPr algn="ctr"/>
            <a:r>
              <a:rPr lang="en-US" sz="2000" b="1" dirty="0">
                <a:solidFill>
                  <a:srgbClr val="002060"/>
                </a:solidFill>
              </a:rPr>
              <a:t>mckibben@ucr.edu </a:t>
            </a:r>
          </a:p>
        </p:txBody>
      </p:sp>
    </p:spTree>
    <p:extLst>
      <p:ext uri="{BB962C8B-B14F-4D97-AF65-F5344CB8AC3E}">
        <p14:creationId xmlns:p14="http://schemas.microsoft.com/office/powerpoint/2010/main" val="502087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083164" y="138907"/>
            <a:ext cx="10538789" cy="354798"/>
          </a:xfrm>
          <a:prstGeom prst="rect">
            <a:avLst/>
          </a:prstGeom>
        </p:spPr>
        <p:txBody>
          <a:bodyPr vert="horz" wrap="square" lIns="0" tIns="16087" rIns="0" bIns="0" rtlCol="0" anchor="ctr">
            <a:spAutoFit/>
          </a:bodyPr>
          <a:lstStyle/>
          <a:p>
            <a:pPr marL="16933">
              <a:lnSpc>
                <a:spcPct val="100000"/>
              </a:lnSpc>
              <a:spcBef>
                <a:spcPts val="127"/>
              </a:spcBef>
            </a:pPr>
            <a:r>
              <a:rPr sz="2200" b="1" spc="-47" dirty="0">
                <a:latin typeface="Calibri Light"/>
                <a:cs typeface="Calibri Light"/>
              </a:rPr>
              <a:t>Lithium</a:t>
            </a:r>
            <a:r>
              <a:rPr sz="2200" b="1" spc="-67" dirty="0">
                <a:latin typeface="Calibri Light"/>
                <a:cs typeface="Calibri Light"/>
              </a:rPr>
              <a:t> </a:t>
            </a:r>
            <a:r>
              <a:rPr sz="2200" b="1" dirty="0">
                <a:latin typeface="Calibri Light"/>
                <a:cs typeface="Calibri Light"/>
              </a:rPr>
              <a:t>is</a:t>
            </a:r>
            <a:r>
              <a:rPr sz="2200" b="1" spc="-13" dirty="0">
                <a:latin typeface="Calibri Light"/>
                <a:cs typeface="Calibri Light"/>
              </a:rPr>
              <a:t> </a:t>
            </a:r>
            <a:r>
              <a:rPr lang="en-US" sz="2200" b="1" spc="-13" dirty="0">
                <a:latin typeface="Calibri Light"/>
                <a:cs typeface="Calibri Light"/>
              </a:rPr>
              <a:t>only </a:t>
            </a:r>
            <a:r>
              <a:rPr sz="2200" b="1" dirty="0">
                <a:latin typeface="Calibri Light"/>
                <a:cs typeface="Calibri Light"/>
              </a:rPr>
              <a:t>one</a:t>
            </a:r>
            <a:r>
              <a:rPr sz="2200" b="1" spc="-20" dirty="0">
                <a:latin typeface="Calibri Light"/>
                <a:cs typeface="Calibri Light"/>
              </a:rPr>
              <a:t> </a:t>
            </a:r>
            <a:r>
              <a:rPr sz="2200" b="1" dirty="0">
                <a:latin typeface="Calibri Light"/>
                <a:cs typeface="Calibri Light"/>
              </a:rPr>
              <a:t>of</a:t>
            </a:r>
            <a:r>
              <a:rPr sz="2200" b="1" spc="-7" dirty="0">
                <a:latin typeface="Calibri Light"/>
                <a:cs typeface="Calibri Light"/>
              </a:rPr>
              <a:t> </a:t>
            </a:r>
            <a:r>
              <a:rPr sz="2200" b="1" spc="-47" dirty="0">
                <a:solidFill>
                  <a:srgbClr val="FF0000"/>
                </a:solidFill>
                <a:latin typeface="Calibri Light"/>
                <a:cs typeface="Calibri Light"/>
              </a:rPr>
              <a:t>many</a:t>
            </a:r>
            <a:r>
              <a:rPr sz="2200" b="1" spc="-100" dirty="0">
                <a:solidFill>
                  <a:srgbClr val="FF0000"/>
                </a:solidFill>
                <a:latin typeface="Calibri Light"/>
                <a:cs typeface="Calibri Light"/>
              </a:rPr>
              <a:t> </a:t>
            </a:r>
            <a:r>
              <a:rPr sz="2200" b="1" spc="-47" dirty="0">
                <a:latin typeface="Calibri Light"/>
                <a:cs typeface="Calibri Light"/>
              </a:rPr>
              <a:t>metals</a:t>
            </a:r>
            <a:r>
              <a:rPr sz="2200" b="1" spc="-87" dirty="0">
                <a:latin typeface="Calibri Light"/>
                <a:cs typeface="Calibri Light"/>
              </a:rPr>
              <a:t> </a:t>
            </a:r>
            <a:r>
              <a:rPr sz="2200" b="1" dirty="0">
                <a:latin typeface="Calibri Light"/>
                <a:cs typeface="Calibri Light"/>
              </a:rPr>
              <a:t>in</a:t>
            </a:r>
            <a:r>
              <a:rPr sz="2200" b="1" spc="-27" dirty="0">
                <a:latin typeface="Calibri Light"/>
                <a:cs typeface="Calibri Light"/>
              </a:rPr>
              <a:t> </a:t>
            </a:r>
            <a:r>
              <a:rPr sz="2200" b="1" dirty="0">
                <a:latin typeface="Calibri Light"/>
                <a:cs typeface="Calibri Light"/>
              </a:rPr>
              <a:t>the</a:t>
            </a:r>
            <a:r>
              <a:rPr sz="2200" b="1" spc="-53" dirty="0">
                <a:latin typeface="Calibri Light"/>
                <a:cs typeface="Calibri Light"/>
              </a:rPr>
              <a:t> </a:t>
            </a:r>
            <a:r>
              <a:rPr sz="2200" b="1" spc="-40" dirty="0">
                <a:latin typeface="Calibri Light"/>
                <a:cs typeface="Calibri Light"/>
              </a:rPr>
              <a:t>Salton</a:t>
            </a:r>
            <a:r>
              <a:rPr sz="2200" b="1" spc="-67" dirty="0">
                <a:latin typeface="Calibri Light"/>
                <a:cs typeface="Calibri Light"/>
              </a:rPr>
              <a:t> </a:t>
            </a:r>
            <a:r>
              <a:rPr sz="2200" b="1" dirty="0">
                <a:latin typeface="Calibri Light"/>
                <a:cs typeface="Calibri Light"/>
              </a:rPr>
              <a:t>Sea</a:t>
            </a:r>
            <a:r>
              <a:rPr sz="2200" b="1" spc="-47" dirty="0">
                <a:latin typeface="Calibri Light"/>
                <a:cs typeface="Calibri Light"/>
              </a:rPr>
              <a:t> geothermal</a:t>
            </a:r>
            <a:r>
              <a:rPr sz="2200" b="1" spc="-100" dirty="0">
                <a:latin typeface="Calibri Light"/>
                <a:cs typeface="Calibri Light"/>
              </a:rPr>
              <a:t> </a:t>
            </a:r>
            <a:r>
              <a:rPr sz="2200" b="1" spc="-27" dirty="0">
                <a:latin typeface="Calibri Light"/>
                <a:cs typeface="Calibri Light"/>
              </a:rPr>
              <a:t>brines</a:t>
            </a:r>
            <a:r>
              <a:rPr sz="2200" b="1" spc="-33" dirty="0">
                <a:latin typeface="Calibri Light"/>
                <a:cs typeface="Calibri Light"/>
              </a:rPr>
              <a:t> </a:t>
            </a:r>
            <a:r>
              <a:rPr sz="2200" b="1" spc="-27" dirty="0">
                <a:latin typeface="Calibri Light"/>
                <a:cs typeface="Calibri Light"/>
              </a:rPr>
              <a:t>that</a:t>
            </a:r>
            <a:r>
              <a:rPr sz="2200" b="1" spc="-73" dirty="0">
                <a:latin typeface="Calibri Light"/>
                <a:cs typeface="Calibri Light"/>
              </a:rPr>
              <a:t> </a:t>
            </a:r>
            <a:r>
              <a:rPr sz="2200" b="1" spc="-27" dirty="0">
                <a:latin typeface="Calibri Light"/>
                <a:cs typeface="Calibri Light"/>
              </a:rPr>
              <a:t>are</a:t>
            </a:r>
            <a:r>
              <a:rPr sz="2200" b="1" spc="-87" dirty="0">
                <a:latin typeface="Calibri Light"/>
                <a:cs typeface="Calibri Light"/>
              </a:rPr>
              <a:t> </a:t>
            </a:r>
            <a:r>
              <a:rPr sz="2200" b="1" spc="-53" dirty="0">
                <a:solidFill>
                  <a:srgbClr val="FF0000"/>
                </a:solidFill>
                <a:latin typeface="Calibri Light"/>
                <a:cs typeface="Calibri Light"/>
              </a:rPr>
              <a:t>strategic</a:t>
            </a:r>
            <a:r>
              <a:rPr sz="2200" b="1" spc="-180" dirty="0">
                <a:solidFill>
                  <a:srgbClr val="FF0000"/>
                </a:solidFill>
                <a:latin typeface="Calibri Light"/>
                <a:cs typeface="Calibri Light"/>
              </a:rPr>
              <a:t> </a:t>
            </a:r>
            <a:r>
              <a:rPr sz="2200" b="1" spc="-13" dirty="0">
                <a:solidFill>
                  <a:srgbClr val="FF0000"/>
                </a:solidFill>
                <a:latin typeface="Calibri Light"/>
                <a:cs typeface="Calibri Light"/>
              </a:rPr>
              <a:t>(critical)</a:t>
            </a:r>
            <a:endParaRPr sz="2200" b="1" dirty="0">
              <a:latin typeface="Calibri Light"/>
              <a:cs typeface="Calibri Light"/>
            </a:endParaRPr>
          </a:p>
        </p:txBody>
      </p:sp>
      <p:graphicFrame>
        <p:nvGraphicFramePr>
          <p:cNvPr id="3" name="object 3"/>
          <p:cNvGraphicFramePr>
            <a:graphicFrameLocks noGrp="1"/>
          </p:cNvGraphicFramePr>
          <p:nvPr/>
        </p:nvGraphicFramePr>
        <p:xfrm>
          <a:off x="2365448" y="753869"/>
          <a:ext cx="9053405" cy="5348393"/>
        </p:xfrm>
        <a:graphic>
          <a:graphicData uri="http://schemas.openxmlformats.org/drawingml/2006/table">
            <a:tbl>
              <a:tblPr firstRow="1" bandRow="1">
                <a:tableStyleId>{2D5ABB26-0587-4C30-8999-92F81FD0307C}</a:tableStyleId>
              </a:tblPr>
              <a:tblGrid>
                <a:gridCol w="1586653">
                  <a:extLst>
                    <a:ext uri="{9D8B030D-6E8A-4147-A177-3AD203B41FA5}">
                      <a16:colId xmlns:a16="http://schemas.microsoft.com/office/drawing/2014/main" val="20000"/>
                    </a:ext>
                  </a:extLst>
                </a:gridCol>
                <a:gridCol w="1661160">
                  <a:extLst>
                    <a:ext uri="{9D8B030D-6E8A-4147-A177-3AD203B41FA5}">
                      <a16:colId xmlns:a16="http://schemas.microsoft.com/office/drawing/2014/main" val="20001"/>
                    </a:ext>
                  </a:extLst>
                </a:gridCol>
                <a:gridCol w="2171700">
                  <a:extLst>
                    <a:ext uri="{9D8B030D-6E8A-4147-A177-3AD203B41FA5}">
                      <a16:colId xmlns:a16="http://schemas.microsoft.com/office/drawing/2014/main" val="20002"/>
                    </a:ext>
                  </a:extLst>
                </a:gridCol>
                <a:gridCol w="3633892">
                  <a:extLst>
                    <a:ext uri="{9D8B030D-6E8A-4147-A177-3AD203B41FA5}">
                      <a16:colId xmlns:a16="http://schemas.microsoft.com/office/drawing/2014/main" val="20003"/>
                    </a:ext>
                  </a:extLst>
                </a:gridCol>
              </a:tblGrid>
              <a:tr h="563879">
                <a:tc>
                  <a:txBody>
                    <a:bodyPr/>
                    <a:lstStyle/>
                    <a:p>
                      <a:pPr marL="31750">
                        <a:lnSpc>
                          <a:spcPts val="1520"/>
                        </a:lnSpc>
                      </a:pPr>
                      <a:r>
                        <a:rPr sz="2100" u="sng" spc="-10" dirty="0">
                          <a:uFill>
                            <a:solidFill>
                              <a:srgbClr val="000000"/>
                            </a:solidFill>
                          </a:uFill>
                          <a:latin typeface="Calibri"/>
                          <a:cs typeface="Calibri"/>
                        </a:rPr>
                        <a:t>Commodity</a:t>
                      </a:r>
                      <a:endParaRPr sz="2100">
                        <a:latin typeface="Calibri"/>
                        <a:cs typeface="Calibri"/>
                      </a:endParaRPr>
                    </a:p>
                  </a:txBody>
                  <a:tcPr marL="0" marR="0" marT="0" marB="0"/>
                </a:tc>
                <a:tc>
                  <a:txBody>
                    <a:bodyPr/>
                    <a:lstStyle/>
                    <a:p>
                      <a:pPr marL="98425">
                        <a:lnSpc>
                          <a:spcPts val="1515"/>
                        </a:lnSpc>
                      </a:pPr>
                      <a:r>
                        <a:rPr sz="2100" u="sng" spc="-10" dirty="0">
                          <a:uFill>
                            <a:solidFill>
                              <a:srgbClr val="000000"/>
                            </a:solidFill>
                          </a:uFill>
                          <a:latin typeface="Calibri"/>
                          <a:cs typeface="Calibri"/>
                        </a:rPr>
                        <a:t>Main</a:t>
                      </a:r>
                      <a:r>
                        <a:rPr sz="2100" u="sng" spc="-75" dirty="0">
                          <a:uFill>
                            <a:solidFill>
                              <a:srgbClr val="000000"/>
                            </a:solidFill>
                          </a:uFill>
                          <a:latin typeface="Calibri"/>
                          <a:cs typeface="Calibri"/>
                        </a:rPr>
                        <a:t> </a:t>
                      </a:r>
                      <a:r>
                        <a:rPr sz="2100" u="sng" spc="-25" dirty="0">
                          <a:uFill>
                            <a:solidFill>
                              <a:srgbClr val="000000"/>
                            </a:solidFill>
                          </a:uFill>
                          <a:latin typeface="Calibri"/>
                          <a:cs typeface="Calibri"/>
                        </a:rPr>
                        <a:t>use</a:t>
                      </a:r>
                      <a:endParaRPr sz="2100">
                        <a:latin typeface="Calibri"/>
                        <a:cs typeface="Calibri"/>
                      </a:endParaRPr>
                    </a:p>
                  </a:txBody>
                  <a:tcPr marL="0" marR="0" marT="0" marB="0"/>
                </a:tc>
                <a:tc>
                  <a:txBody>
                    <a:bodyPr/>
                    <a:lstStyle/>
                    <a:p>
                      <a:pPr marL="223520">
                        <a:lnSpc>
                          <a:spcPts val="1515"/>
                        </a:lnSpc>
                      </a:pPr>
                      <a:r>
                        <a:rPr sz="2100" u="sng" dirty="0">
                          <a:uFill>
                            <a:solidFill>
                              <a:srgbClr val="000000"/>
                            </a:solidFill>
                          </a:uFill>
                          <a:latin typeface="Calibri"/>
                          <a:cs typeface="Calibri"/>
                        </a:rPr>
                        <a:t>Import</a:t>
                      </a:r>
                      <a:r>
                        <a:rPr sz="2100" u="sng" spc="-75" dirty="0">
                          <a:uFill>
                            <a:solidFill>
                              <a:srgbClr val="000000"/>
                            </a:solidFill>
                          </a:uFill>
                          <a:latin typeface="Calibri"/>
                          <a:cs typeface="Calibri"/>
                        </a:rPr>
                        <a:t> </a:t>
                      </a:r>
                      <a:r>
                        <a:rPr sz="2100" u="sng" spc="-10" dirty="0">
                          <a:uFill>
                            <a:solidFill>
                              <a:srgbClr val="000000"/>
                            </a:solidFill>
                          </a:uFill>
                          <a:latin typeface="Calibri"/>
                          <a:cs typeface="Calibri"/>
                        </a:rPr>
                        <a:t>reliance</a:t>
                      </a:r>
                      <a:endParaRPr sz="2100">
                        <a:latin typeface="Calibri"/>
                        <a:cs typeface="Calibri"/>
                      </a:endParaRPr>
                    </a:p>
                  </a:txBody>
                  <a:tcPr marL="0" marR="0" marT="0" marB="0"/>
                </a:tc>
                <a:tc>
                  <a:txBody>
                    <a:bodyPr/>
                    <a:lstStyle/>
                    <a:p>
                      <a:pPr marL="227329">
                        <a:lnSpc>
                          <a:spcPts val="1515"/>
                        </a:lnSpc>
                      </a:pPr>
                      <a:r>
                        <a:rPr sz="2100" u="sng" dirty="0">
                          <a:uFill>
                            <a:solidFill>
                              <a:srgbClr val="000000"/>
                            </a:solidFill>
                          </a:uFill>
                          <a:latin typeface="Calibri"/>
                          <a:cs typeface="Calibri"/>
                        </a:rPr>
                        <a:t>Import</a:t>
                      </a:r>
                      <a:r>
                        <a:rPr sz="2100" u="sng" spc="-90" dirty="0">
                          <a:uFill>
                            <a:solidFill>
                              <a:srgbClr val="000000"/>
                            </a:solidFill>
                          </a:uFill>
                          <a:latin typeface="Calibri"/>
                          <a:cs typeface="Calibri"/>
                        </a:rPr>
                        <a:t> </a:t>
                      </a:r>
                      <a:r>
                        <a:rPr sz="2100" u="sng" spc="-10" dirty="0">
                          <a:uFill>
                            <a:solidFill>
                              <a:srgbClr val="000000"/>
                            </a:solidFill>
                          </a:uFill>
                          <a:latin typeface="Calibri"/>
                          <a:cs typeface="Calibri"/>
                        </a:rPr>
                        <a:t>sources</a:t>
                      </a:r>
                      <a:endParaRPr sz="2100">
                        <a:latin typeface="Calibri"/>
                        <a:cs typeface="Calibri"/>
                      </a:endParaRPr>
                    </a:p>
                  </a:txBody>
                  <a:tcPr marL="0" marR="0" marT="0" marB="0"/>
                </a:tc>
                <a:extLst>
                  <a:ext uri="{0D108BD9-81ED-4DB2-BD59-A6C34878D82A}">
                    <a16:rowId xmlns:a16="http://schemas.microsoft.com/office/drawing/2014/main" val="10000"/>
                  </a:ext>
                </a:extLst>
              </a:tr>
              <a:tr h="802640">
                <a:tc>
                  <a:txBody>
                    <a:bodyPr/>
                    <a:lstStyle/>
                    <a:p>
                      <a:pPr>
                        <a:lnSpc>
                          <a:spcPct val="100000"/>
                        </a:lnSpc>
                        <a:spcBef>
                          <a:spcPts val="5"/>
                        </a:spcBef>
                      </a:pPr>
                      <a:endParaRPr sz="1600">
                        <a:latin typeface="Times New Roman"/>
                        <a:cs typeface="Times New Roman"/>
                      </a:endParaRPr>
                    </a:p>
                    <a:p>
                      <a:pPr marL="31750">
                        <a:lnSpc>
                          <a:spcPct val="100000"/>
                        </a:lnSpc>
                        <a:spcBef>
                          <a:spcPts val="5"/>
                        </a:spcBef>
                      </a:pPr>
                      <a:r>
                        <a:rPr sz="1900" b="1" dirty="0">
                          <a:solidFill>
                            <a:srgbClr val="FF0000"/>
                          </a:solidFill>
                          <a:latin typeface="Calibri"/>
                          <a:cs typeface="Calibri"/>
                        </a:rPr>
                        <a:t>Li</a:t>
                      </a:r>
                      <a:r>
                        <a:rPr sz="1900" b="1" spc="265" dirty="0">
                          <a:solidFill>
                            <a:srgbClr val="FF0000"/>
                          </a:solidFill>
                          <a:latin typeface="Calibri"/>
                          <a:cs typeface="Calibri"/>
                        </a:rPr>
                        <a:t> </a:t>
                      </a:r>
                      <a:r>
                        <a:rPr sz="1900" b="1" dirty="0">
                          <a:latin typeface="Calibri"/>
                          <a:cs typeface="Calibri"/>
                        </a:rPr>
                        <a:t>200 </a:t>
                      </a:r>
                      <a:r>
                        <a:rPr sz="1900" b="1" spc="-25" dirty="0">
                          <a:latin typeface="Calibri"/>
                          <a:cs typeface="Calibri"/>
                        </a:rPr>
                        <a:t>ppm</a:t>
                      </a:r>
                      <a:endParaRPr sz="1900">
                        <a:latin typeface="Calibri"/>
                        <a:cs typeface="Calibri"/>
                      </a:endParaRPr>
                    </a:p>
                  </a:txBody>
                  <a:tcPr marL="0" marR="0" marT="847" marB="0"/>
                </a:tc>
                <a:tc>
                  <a:txBody>
                    <a:bodyPr/>
                    <a:lstStyle/>
                    <a:p>
                      <a:pPr>
                        <a:lnSpc>
                          <a:spcPct val="100000"/>
                        </a:lnSpc>
                        <a:spcBef>
                          <a:spcPts val="5"/>
                        </a:spcBef>
                      </a:pPr>
                      <a:endParaRPr sz="1600">
                        <a:latin typeface="Times New Roman"/>
                        <a:cs typeface="Times New Roman"/>
                      </a:endParaRPr>
                    </a:p>
                    <a:p>
                      <a:pPr marL="98425">
                        <a:lnSpc>
                          <a:spcPct val="100000"/>
                        </a:lnSpc>
                        <a:spcBef>
                          <a:spcPts val="5"/>
                        </a:spcBef>
                      </a:pPr>
                      <a:r>
                        <a:rPr sz="1900" spc="-10" dirty="0">
                          <a:latin typeface="Calibri"/>
                          <a:cs typeface="Calibri"/>
                        </a:rPr>
                        <a:t>Batteries</a:t>
                      </a:r>
                      <a:endParaRPr sz="1900">
                        <a:latin typeface="Calibri"/>
                        <a:cs typeface="Calibri"/>
                      </a:endParaRPr>
                    </a:p>
                  </a:txBody>
                  <a:tcPr marL="0" marR="0" marT="847" marB="0"/>
                </a:tc>
                <a:tc>
                  <a:txBody>
                    <a:bodyPr/>
                    <a:lstStyle/>
                    <a:p>
                      <a:pPr>
                        <a:lnSpc>
                          <a:spcPct val="100000"/>
                        </a:lnSpc>
                        <a:spcBef>
                          <a:spcPts val="5"/>
                        </a:spcBef>
                      </a:pPr>
                      <a:endParaRPr sz="1600">
                        <a:latin typeface="Times New Roman"/>
                        <a:cs typeface="Times New Roman"/>
                      </a:endParaRPr>
                    </a:p>
                    <a:p>
                      <a:pPr marL="223520">
                        <a:lnSpc>
                          <a:spcPct val="100000"/>
                        </a:lnSpc>
                        <a:spcBef>
                          <a:spcPts val="5"/>
                        </a:spcBef>
                      </a:pPr>
                      <a:r>
                        <a:rPr sz="1900" spc="-20" dirty="0">
                          <a:latin typeface="Calibri"/>
                          <a:cs typeface="Calibri"/>
                        </a:rPr>
                        <a:t>&gt;90%</a:t>
                      </a:r>
                      <a:endParaRPr sz="1900">
                        <a:latin typeface="Calibri"/>
                        <a:cs typeface="Calibri"/>
                      </a:endParaRPr>
                    </a:p>
                  </a:txBody>
                  <a:tcPr marL="0" marR="0" marT="847" marB="0"/>
                </a:tc>
                <a:tc>
                  <a:txBody>
                    <a:bodyPr/>
                    <a:lstStyle/>
                    <a:p>
                      <a:pPr>
                        <a:lnSpc>
                          <a:spcPct val="100000"/>
                        </a:lnSpc>
                        <a:spcBef>
                          <a:spcPts val="5"/>
                        </a:spcBef>
                      </a:pPr>
                      <a:endParaRPr sz="1600">
                        <a:latin typeface="Times New Roman"/>
                        <a:cs typeface="Times New Roman"/>
                      </a:endParaRPr>
                    </a:p>
                    <a:p>
                      <a:pPr marL="203200">
                        <a:lnSpc>
                          <a:spcPct val="100000"/>
                        </a:lnSpc>
                        <a:spcBef>
                          <a:spcPts val="5"/>
                        </a:spcBef>
                      </a:pPr>
                      <a:r>
                        <a:rPr sz="1900" dirty="0">
                          <a:latin typeface="Calibri"/>
                          <a:cs typeface="Calibri"/>
                        </a:rPr>
                        <a:t>Argentina,</a:t>
                      </a:r>
                      <a:r>
                        <a:rPr sz="1900" spc="-45" dirty="0">
                          <a:latin typeface="Calibri"/>
                          <a:cs typeface="Calibri"/>
                        </a:rPr>
                        <a:t> </a:t>
                      </a:r>
                      <a:r>
                        <a:rPr sz="1900" dirty="0">
                          <a:latin typeface="Calibri"/>
                          <a:cs typeface="Calibri"/>
                        </a:rPr>
                        <a:t>Chile,</a:t>
                      </a:r>
                      <a:r>
                        <a:rPr sz="1900" spc="-70" dirty="0">
                          <a:latin typeface="Calibri"/>
                          <a:cs typeface="Calibri"/>
                        </a:rPr>
                        <a:t> </a:t>
                      </a:r>
                      <a:r>
                        <a:rPr sz="1900" spc="-10" dirty="0">
                          <a:solidFill>
                            <a:srgbClr val="FF0000"/>
                          </a:solidFill>
                          <a:latin typeface="Calibri"/>
                          <a:cs typeface="Calibri"/>
                        </a:rPr>
                        <a:t>China</a:t>
                      </a:r>
                      <a:endParaRPr sz="1900">
                        <a:latin typeface="Calibri"/>
                        <a:cs typeface="Calibri"/>
                      </a:endParaRPr>
                    </a:p>
                  </a:txBody>
                  <a:tcPr marL="0" marR="0" marT="847" marB="0"/>
                </a:tc>
                <a:extLst>
                  <a:ext uri="{0D108BD9-81ED-4DB2-BD59-A6C34878D82A}">
                    <a16:rowId xmlns:a16="http://schemas.microsoft.com/office/drawing/2014/main" val="10001"/>
                  </a:ext>
                </a:extLst>
              </a:tr>
              <a:tr h="780627">
                <a:tc>
                  <a:txBody>
                    <a:bodyPr/>
                    <a:lstStyle/>
                    <a:p>
                      <a:pPr marL="31750">
                        <a:lnSpc>
                          <a:spcPct val="100000"/>
                        </a:lnSpc>
                        <a:spcBef>
                          <a:spcPts val="1255"/>
                        </a:spcBef>
                      </a:pPr>
                      <a:r>
                        <a:rPr sz="1900" b="1" dirty="0">
                          <a:solidFill>
                            <a:srgbClr val="FF0000"/>
                          </a:solidFill>
                          <a:latin typeface="Calibri"/>
                          <a:cs typeface="Calibri"/>
                        </a:rPr>
                        <a:t>Mn</a:t>
                      </a:r>
                      <a:r>
                        <a:rPr sz="1900" b="1" spc="265" dirty="0">
                          <a:solidFill>
                            <a:srgbClr val="FF0000"/>
                          </a:solidFill>
                          <a:latin typeface="Calibri"/>
                          <a:cs typeface="Calibri"/>
                        </a:rPr>
                        <a:t> </a:t>
                      </a:r>
                      <a:r>
                        <a:rPr sz="1900" b="1" dirty="0">
                          <a:latin typeface="Calibri"/>
                          <a:cs typeface="Calibri"/>
                        </a:rPr>
                        <a:t>1500 </a:t>
                      </a:r>
                      <a:r>
                        <a:rPr sz="1900" b="1" spc="-25" dirty="0">
                          <a:latin typeface="Calibri"/>
                          <a:cs typeface="Calibri"/>
                        </a:rPr>
                        <a:t>ppm</a:t>
                      </a:r>
                      <a:endParaRPr sz="1900">
                        <a:latin typeface="Calibri"/>
                        <a:cs typeface="Calibri"/>
                      </a:endParaRPr>
                    </a:p>
                  </a:txBody>
                  <a:tcPr marL="0" marR="0" marT="212513" marB="0"/>
                </a:tc>
                <a:tc>
                  <a:txBody>
                    <a:bodyPr/>
                    <a:lstStyle/>
                    <a:p>
                      <a:pPr marL="99060">
                        <a:lnSpc>
                          <a:spcPct val="100000"/>
                        </a:lnSpc>
                        <a:spcBef>
                          <a:spcPts val="1255"/>
                        </a:spcBef>
                      </a:pPr>
                      <a:r>
                        <a:rPr sz="1900" spc="-20" dirty="0">
                          <a:latin typeface="Calibri"/>
                          <a:cs typeface="Calibri"/>
                        </a:rPr>
                        <a:t>Steel-</a:t>
                      </a:r>
                      <a:r>
                        <a:rPr sz="1900" spc="-10" dirty="0">
                          <a:latin typeface="Calibri"/>
                          <a:cs typeface="Calibri"/>
                        </a:rPr>
                        <a:t>making</a:t>
                      </a:r>
                      <a:endParaRPr sz="1900">
                        <a:latin typeface="Calibri"/>
                        <a:cs typeface="Calibri"/>
                      </a:endParaRPr>
                    </a:p>
                  </a:txBody>
                  <a:tcPr marL="0" marR="0" marT="212513" marB="0"/>
                </a:tc>
                <a:tc>
                  <a:txBody>
                    <a:bodyPr/>
                    <a:lstStyle/>
                    <a:p>
                      <a:pPr marL="223520">
                        <a:lnSpc>
                          <a:spcPct val="100000"/>
                        </a:lnSpc>
                        <a:spcBef>
                          <a:spcPts val="1255"/>
                        </a:spcBef>
                      </a:pPr>
                      <a:r>
                        <a:rPr sz="1900" spc="-20" dirty="0">
                          <a:latin typeface="Calibri"/>
                          <a:cs typeface="Calibri"/>
                        </a:rPr>
                        <a:t>100%</a:t>
                      </a:r>
                      <a:endParaRPr sz="1900">
                        <a:latin typeface="Calibri"/>
                        <a:cs typeface="Calibri"/>
                      </a:endParaRPr>
                    </a:p>
                  </a:txBody>
                  <a:tcPr marL="0" marR="0" marT="212513" marB="0"/>
                </a:tc>
                <a:tc>
                  <a:txBody>
                    <a:bodyPr/>
                    <a:lstStyle/>
                    <a:p>
                      <a:pPr marL="194310">
                        <a:lnSpc>
                          <a:spcPct val="100000"/>
                        </a:lnSpc>
                        <a:spcBef>
                          <a:spcPts val="1255"/>
                        </a:spcBef>
                      </a:pPr>
                      <a:r>
                        <a:rPr sz="1900" dirty="0">
                          <a:latin typeface="Calibri"/>
                          <a:cs typeface="Calibri"/>
                        </a:rPr>
                        <a:t>S.</a:t>
                      </a:r>
                      <a:r>
                        <a:rPr sz="1900" spc="-80" dirty="0">
                          <a:latin typeface="Calibri"/>
                          <a:cs typeface="Calibri"/>
                        </a:rPr>
                        <a:t> </a:t>
                      </a:r>
                      <a:r>
                        <a:rPr sz="1900" dirty="0">
                          <a:latin typeface="Calibri"/>
                          <a:cs typeface="Calibri"/>
                        </a:rPr>
                        <a:t>Africa,</a:t>
                      </a:r>
                      <a:r>
                        <a:rPr sz="1900" spc="-80" dirty="0">
                          <a:latin typeface="Calibri"/>
                          <a:cs typeface="Calibri"/>
                        </a:rPr>
                        <a:t> </a:t>
                      </a:r>
                      <a:r>
                        <a:rPr sz="1900" dirty="0">
                          <a:latin typeface="Calibri"/>
                          <a:cs typeface="Calibri"/>
                        </a:rPr>
                        <a:t>Australia,</a:t>
                      </a:r>
                      <a:r>
                        <a:rPr sz="1900" spc="-50" dirty="0">
                          <a:latin typeface="Calibri"/>
                          <a:cs typeface="Calibri"/>
                        </a:rPr>
                        <a:t> </a:t>
                      </a:r>
                      <a:r>
                        <a:rPr sz="1900" dirty="0">
                          <a:latin typeface="Calibri"/>
                          <a:cs typeface="Calibri"/>
                        </a:rPr>
                        <a:t>Gabon,</a:t>
                      </a:r>
                      <a:r>
                        <a:rPr sz="1900" spc="-35" dirty="0">
                          <a:latin typeface="Calibri"/>
                          <a:cs typeface="Calibri"/>
                        </a:rPr>
                        <a:t> </a:t>
                      </a:r>
                      <a:r>
                        <a:rPr sz="1900" spc="-10" dirty="0">
                          <a:solidFill>
                            <a:srgbClr val="FF0000"/>
                          </a:solidFill>
                          <a:latin typeface="Calibri"/>
                          <a:cs typeface="Calibri"/>
                        </a:rPr>
                        <a:t>Georgia</a:t>
                      </a:r>
                      <a:endParaRPr sz="1900">
                        <a:latin typeface="Calibri"/>
                        <a:cs typeface="Calibri"/>
                      </a:endParaRPr>
                    </a:p>
                  </a:txBody>
                  <a:tcPr marL="0" marR="0" marT="212513" marB="0"/>
                </a:tc>
                <a:extLst>
                  <a:ext uri="{0D108BD9-81ED-4DB2-BD59-A6C34878D82A}">
                    <a16:rowId xmlns:a16="http://schemas.microsoft.com/office/drawing/2014/main" val="10002"/>
                  </a:ext>
                </a:extLst>
              </a:tr>
              <a:tr h="783167">
                <a:tc>
                  <a:txBody>
                    <a:bodyPr/>
                    <a:lstStyle/>
                    <a:p>
                      <a:pPr>
                        <a:lnSpc>
                          <a:spcPct val="100000"/>
                        </a:lnSpc>
                        <a:spcBef>
                          <a:spcPts val="50"/>
                        </a:spcBef>
                      </a:pPr>
                      <a:endParaRPr sz="1400">
                        <a:latin typeface="Times New Roman"/>
                        <a:cs typeface="Times New Roman"/>
                      </a:endParaRPr>
                    </a:p>
                    <a:p>
                      <a:pPr marL="31750">
                        <a:lnSpc>
                          <a:spcPct val="100000"/>
                        </a:lnSpc>
                      </a:pPr>
                      <a:r>
                        <a:rPr sz="1900" b="1" dirty="0">
                          <a:solidFill>
                            <a:srgbClr val="FF0000"/>
                          </a:solidFill>
                          <a:latin typeface="Calibri"/>
                          <a:cs typeface="Calibri"/>
                        </a:rPr>
                        <a:t>Zn</a:t>
                      </a:r>
                      <a:r>
                        <a:rPr sz="1900" b="1" spc="270" dirty="0">
                          <a:solidFill>
                            <a:srgbClr val="FF0000"/>
                          </a:solidFill>
                          <a:latin typeface="Calibri"/>
                          <a:cs typeface="Calibri"/>
                        </a:rPr>
                        <a:t> </a:t>
                      </a:r>
                      <a:r>
                        <a:rPr sz="1900" b="1" dirty="0">
                          <a:latin typeface="Calibri"/>
                          <a:cs typeface="Calibri"/>
                        </a:rPr>
                        <a:t>500</a:t>
                      </a:r>
                      <a:r>
                        <a:rPr sz="1900" b="1" spc="15" dirty="0">
                          <a:latin typeface="Calibri"/>
                          <a:cs typeface="Calibri"/>
                        </a:rPr>
                        <a:t> </a:t>
                      </a:r>
                      <a:r>
                        <a:rPr sz="1900" b="1" spc="-25" dirty="0">
                          <a:latin typeface="Calibri"/>
                          <a:cs typeface="Calibri"/>
                        </a:rPr>
                        <a:t>ppm</a:t>
                      </a:r>
                      <a:endParaRPr sz="1900">
                        <a:latin typeface="Calibri"/>
                        <a:cs typeface="Calibri"/>
                      </a:endParaRPr>
                    </a:p>
                  </a:txBody>
                  <a:tcPr marL="0" marR="0" marT="8467" marB="0"/>
                </a:tc>
                <a:tc>
                  <a:txBody>
                    <a:bodyPr/>
                    <a:lstStyle/>
                    <a:p>
                      <a:pPr>
                        <a:lnSpc>
                          <a:spcPct val="100000"/>
                        </a:lnSpc>
                        <a:spcBef>
                          <a:spcPts val="50"/>
                        </a:spcBef>
                      </a:pPr>
                      <a:endParaRPr sz="1400">
                        <a:latin typeface="Times New Roman"/>
                        <a:cs typeface="Times New Roman"/>
                      </a:endParaRPr>
                    </a:p>
                    <a:p>
                      <a:pPr marL="98425">
                        <a:lnSpc>
                          <a:spcPct val="100000"/>
                        </a:lnSpc>
                      </a:pPr>
                      <a:r>
                        <a:rPr sz="1900" spc="-10" dirty="0">
                          <a:latin typeface="Calibri"/>
                          <a:cs typeface="Calibri"/>
                        </a:rPr>
                        <a:t>Galvanizing</a:t>
                      </a:r>
                      <a:endParaRPr sz="1900">
                        <a:latin typeface="Calibri"/>
                        <a:cs typeface="Calibri"/>
                      </a:endParaRPr>
                    </a:p>
                  </a:txBody>
                  <a:tcPr marL="0" marR="0" marT="8467" marB="0"/>
                </a:tc>
                <a:tc>
                  <a:txBody>
                    <a:bodyPr/>
                    <a:lstStyle/>
                    <a:p>
                      <a:pPr>
                        <a:lnSpc>
                          <a:spcPct val="100000"/>
                        </a:lnSpc>
                        <a:spcBef>
                          <a:spcPts val="50"/>
                        </a:spcBef>
                      </a:pPr>
                      <a:endParaRPr sz="1400">
                        <a:latin typeface="Times New Roman"/>
                        <a:cs typeface="Times New Roman"/>
                      </a:endParaRPr>
                    </a:p>
                    <a:p>
                      <a:pPr marL="223520">
                        <a:lnSpc>
                          <a:spcPct val="100000"/>
                        </a:lnSpc>
                      </a:pPr>
                      <a:r>
                        <a:rPr sz="1900" dirty="0">
                          <a:latin typeface="Calibri"/>
                          <a:cs typeface="Calibri"/>
                        </a:rPr>
                        <a:t>76%</a:t>
                      </a:r>
                      <a:r>
                        <a:rPr sz="1900" spc="-25" dirty="0">
                          <a:latin typeface="Calibri"/>
                          <a:cs typeface="Calibri"/>
                        </a:rPr>
                        <a:t> </a:t>
                      </a:r>
                      <a:r>
                        <a:rPr sz="1900" spc="-10" dirty="0">
                          <a:latin typeface="Calibri"/>
                          <a:cs typeface="Calibri"/>
                        </a:rPr>
                        <a:t>(refined)</a:t>
                      </a:r>
                      <a:endParaRPr sz="1900">
                        <a:latin typeface="Calibri"/>
                        <a:cs typeface="Calibri"/>
                      </a:endParaRPr>
                    </a:p>
                  </a:txBody>
                  <a:tcPr marL="0" marR="0" marT="8467" marB="0"/>
                </a:tc>
                <a:tc>
                  <a:txBody>
                    <a:bodyPr/>
                    <a:lstStyle/>
                    <a:p>
                      <a:pPr>
                        <a:lnSpc>
                          <a:spcPct val="100000"/>
                        </a:lnSpc>
                        <a:spcBef>
                          <a:spcPts val="50"/>
                        </a:spcBef>
                      </a:pPr>
                      <a:endParaRPr sz="1400">
                        <a:latin typeface="Times New Roman"/>
                        <a:cs typeface="Times New Roman"/>
                      </a:endParaRPr>
                    </a:p>
                    <a:p>
                      <a:pPr marL="163830">
                        <a:lnSpc>
                          <a:spcPct val="100000"/>
                        </a:lnSpc>
                      </a:pPr>
                      <a:r>
                        <a:rPr sz="1900" dirty="0">
                          <a:solidFill>
                            <a:srgbClr val="FF0000"/>
                          </a:solidFill>
                          <a:latin typeface="Calibri"/>
                          <a:cs typeface="Calibri"/>
                        </a:rPr>
                        <a:t>China</a:t>
                      </a:r>
                      <a:r>
                        <a:rPr sz="1900" dirty="0">
                          <a:latin typeface="Calibri"/>
                          <a:cs typeface="Calibri"/>
                        </a:rPr>
                        <a:t>,</a:t>
                      </a:r>
                      <a:r>
                        <a:rPr sz="1900" spc="-35" dirty="0">
                          <a:latin typeface="Calibri"/>
                          <a:cs typeface="Calibri"/>
                        </a:rPr>
                        <a:t> </a:t>
                      </a:r>
                      <a:r>
                        <a:rPr sz="1900" dirty="0">
                          <a:latin typeface="Calibri"/>
                          <a:cs typeface="Calibri"/>
                        </a:rPr>
                        <a:t>Peru,</a:t>
                      </a:r>
                      <a:r>
                        <a:rPr sz="1900" spc="-50" dirty="0">
                          <a:latin typeface="Calibri"/>
                          <a:cs typeface="Calibri"/>
                        </a:rPr>
                        <a:t> </a:t>
                      </a:r>
                      <a:r>
                        <a:rPr sz="1900" spc="-10" dirty="0">
                          <a:latin typeface="Calibri"/>
                          <a:cs typeface="Calibri"/>
                        </a:rPr>
                        <a:t>Australia</a:t>
                      </a:r>
                      <a:endParaRPr sz="1900">
                        <a:latin typeface="Calibri"/>
                        <a:cs typeface="Calibri"/>
                      </a:endParaRPr>
                    </a:p>
                  </a:txBody>
                  <a:tcPr marL="0" marR="0" marT="8467" marB="0"/>
                </a:tc>
                <a:extLst>
                  <a:ext uri="{0D108BD9-81ED-4DB2-BD59-A6C34878D82A}">
                    <a16:rowId xmlns:a16="http://schemas.microsoft.com/office/drawing/2014/main" val="10003"/>
                  </a:ext>
                </a:extLst>
              </a:tr>
              <a:tr h="782320">
                <a:tc>
                  <a:txBody>
                    <a:bodyPr/>
                    <a:lstStyle/>
                    <a:p>
                      <a:pPr>
                        <a:lnSpc>
                          <a:spcPct val="100000"/>
                        </a:lnSpc>
                      </a:pPr>
                      <a:endParaRPr sz="1500">
                        <a:latin typeface="Times New Roman"/>
                        <a:cs typeface="Times New Roman"/>
                      </a:endParaRPr>
                    </a:p>
                    <a:p>
                      <a:pPr marL="31750">
                        <a:lnSpc>
                          <a:spcPct val="100000"/>
                        </a:lnSpc>
                      </a:pPr>
                      <a:r>
                        <a:rPr sz="1900" b="1" dirty="0">
                          <a:solidFill>
                            <a:srgbClr val="FF0000"/>
                          </a:solidFill>
                          <a:latin typeface="Calibri"/>
                          <a:cs typeface="Calibri"/>
                        </a:rPr>
                        <a:t>K</a:t>
                      </a:r>
                      <a:r>
                        <a:rPr sz="1900" b="1" spc="265" dirty="0">
                          <a:solidFill>
                            <a:srgbClr val="FF0000"/>
                          </a:solidFill>
                          <a:latin typeface="Calibri"/>
                          <a:cs typeface="Calibri"/>
                        </a:rPr>
                        <a:t> </a:t>
                      </a:r>
                      <a:r>
                        <a:rPr sz="1900" b="1" dirty="0">
                          <a:latin typeface="Calibri"/>
                          <a:cs typeface="Calibri"/>
                        </a:rPr>
                        <a:t>18000</a:t>
                      </a:r>
                      <a:r>
                        <a:rPr sz="1900" b="1" spc="10" dirty="0">
                          <a:latin typeface="Calibri"/>
                          <a:cs typeface="Calibri"/>
                        </a:rPr>
                        <a:t> </a:t>
                      </a:r>
                      <a:r>
                        <a:rPr sz="1900" b="1" spc="-25" dirty="0">
                          <a:latin typeface="Calibri"/>
                          <a:cs typeface="Calibri"/>
                        </a:rPr>
                        <a:t>ppm</a:t>
                      </a:r>
                      <a:endParaRPr sz="1900">
                        <a:latin typeface="Calibri"/>
                        <a:cs typeface="Calibri"/>
                      </a:endParaRPr>
                    </a:p>
                  </a:txBody>
                  <a:tcPr marL="0" marR="0" marT="0" marB="0"/>
                </a:tc>
                <a:tc>
                  <a:txBody>
                    <a:bodyPr/>
                    <a:lstStyle/>
                    <a:p>
                      <a:pPr>
                        <a:lnSpc>
                          <a:spcPct val="100000"/>
                        </a:lnSpc>
                      </a:pPr>
                      <a:endParaRPr sz="1500">
                        <a:latin typeface="Times New Roman"/>
                        <a:cs typeface="Times New Roman"/>
                      </a:endParaRPr>
                    </a:p>
                    <a:p>
                      <a:pPr marL="98425">
                        <a:lnSpc>
                          <a:spcPct val="100000"/>
                        </a:lnSpc>
                      </a:pPr>
                      <a:r>
                        <a:rPr sz="1900" spc="-10" dirty="0">
                          <a:latin typeface="Calibri"/>
                          <a:cs typeface="Calibri"/>
                        </a:rPr>
                        <a:t>Fertilizer</a:t>
                      </a:r>
                      <a:endParaRPr sz="1900">
                        <a:latin typeface="Calibri"/>
                        <a:cs typeface="Calibri"/>
                      </a:endParaRPr>
                    </a:p>
                  </a:txBody>
                  <a:tcPr marL="0" marR="0" marT="0" marB="0"/>
                </a:tc>
                <a:tc>
                  <a:txBody>
                    <a:bodyPr/>
                    <a:lstStyle/>
                    <a:p>
                      <a:pPr>
                        <a:lnSpc>
                          <a:spcPct val="100000"/>
                        </a:lnSpc>
                      </a:pPr>
                      <a:endParaRPr sz="1500">
                        <a:latin typeface="Times New Roman"/>
                        <a:cs typeface="Times New Roman"/>
                      </a:endParaRPr>
                    </a:p>
                    <a:p>
                      <a:pPr marL="223520">
                        <a:lnSpc>
                          <a:spcPct val="100000"/>
                        </a:lnSpc>
                      </a:pPr>
                      <a:r>
                        <a:rPr sz="1900" spc="-25" dirty="0">
                          <a:latin typeface="Calibri"/>
                          <a:cs typeface="Calibri"/>
                        </a:rPr>
                        <a:t>93%</a:t>
                      </a:r>
                      <a:endParaRPr sz="1900">
                        <a:latin typeface="Calibri"/>
                        <a:cs typeface="Calibri"/>
                      </a:endParaRPr>
                    </a:p>
                  </a:txBody>
                  <a:tcPr marL="0" marR="0" marT="0" marB="0"/>
                </a:tc>
                <a:tc>
                  <a:txBody>
                    <a:bodyPr/>
                    <a:lstStyle/>
                    <a:p>
                      <a:pPr>
                        <a:lnSpc>
                          <a:spcPct val="100000"/>
                        </a:lnSpc>
                      </a:pPr>
                      <a:endParaRPr sz="1500">
                        <a:latin typeface="Times New Roman"/>
                        <a:cs typeface="Times New Roman"/>
                      </a:endParaRPr>
                    </a:p>
                    <a:p>
                      <a:pPr marL="153035">
                        <a:lnSpc>
                          <a:spcPct val="100000"/>
                        </a:lnSpc>
                      </a:pPr>
                      <a:r>
                        <a:rPr sz="1900" dirty="0">
                          <a:latin typeface="Calibri"/>
                          <a:cs typeface="Calibri"/>
                        </a:rPr>
                        <a:t>Canada,</a:t>
                      </a:r>
                      <a:r>
                        <a:rPr sz="1900" spc="-10" dirty="0">
                          <a:latin typeface="Calibri"/>
                          <a:cs typeface="Calibri"/>
                        </a:rPr>
                        <a:t> </a:t>
                      </a:r>
                      <a:r>
                        <a:rPr sz="1900" dirty="0">
                          <a:solidFill>
                            <a:srgbClr val="FF0000"/>
                          </a:solidFill>
                          <a:latin typeface="Calibri"/>
                          <a:cs typeface="Calibri"/>
                        </a:rPr>
                        <a:t>Russia,</a:t>
                      </a:r>
                      <a:r>
                        <a:rPr sz="1900" spc="-40" dirty="0">
                          <a:solidFill>
                            <a:srgbClr val="FF0000"/>
                          </a:solidFill>
                          <a:latin typeface="Calibri"/>
                          <a:cs typeface="Calibri"/>
                        </a:rPr>
                        <a:t> </a:t>
                      </a:r>
                      <a:r>
                        <a:rPr sz="1900" spc="-10" dirty="0">
                          <a:solidFill>
                            <a:srgbClr val="FF0000"/>
                          </a:solidFill>
                          <a:latin typeface="Calibri"/>
                          <a:cs typeface="Calibri"/>
                        </a:rPr>
                        <a:t>Belarus</a:t>
                      </a:r>
                      <a:endParaRPr sz="1900">
                        <a:latin typeface="Calibri"/>
                        <a:cs typeface="Calibri"/>
                      </a:endParaRPr>
                    </a:p>
                  </a:txBody>
                  <a:tcPr marL="0" marR="0" marT="0" marB="0"/>
                </a:tc>
                <a:extLst>
                  <a:ext uri="{0D108BD9-81ED-4DB2-BD59-A6C34878D82A}">
                    <a16:rowId xmlns:a16="http://schemas.microsoft.com/office/drawing/2014/main" val="10004"/>
                  </a:ext>
                </a:extLst>
              </a:tr>
              <a:tr h="757767">
                <a:tc>
                  <a:txBody>
                    <a:bodyPr/>
                    <a:lstStyle/>
                    <a:p>
                      <a:pPr marL="31750">
                        <a:lnSpc>
                          <a:spcPct val="100000"/>
                        </a:lnSpc>
                        <a:spcBef>
                          <a:spcPts val="1255"/>
                        </a:spcBef>
                      </a:pPr>
                      <a:r>
                        <a:rPr sz="1900" b="1" dirty="0">
                          <a:solidFill>
                            <a:srgbClr val="FF0000"/>
                          </a:solidFill>
                          <a:latin typeface="Calibri"/>
                          <a:cs typeface="Calibri"/>
                        </a:rPr>
                        <a:t>Sr</a:t>
                      </a:r>
                      <a:r>
                        <a:rPr sz="1900" b="1" spc="275" dirty="0">
                          <a:solidFill>
                            <a:srgbClr val="FF0000"/>
                          </a:solidFill>
                          <a:latin typeface="Calibri"/>
                          <a:cs typeface="Calibri"/>
                        </a:rPr>
                        <a:t> </a:t>
                      </a:r>
                      <a:r>
                        <a:rPr sz="1900" b="1" dirty="0">
                          <a:latin typeface="Calibri"/>
                          <a:cs typeface="Calibri"/>
                        </a:rPr>
                        <a:t>400 </a:t>
                      </a:r>
                      <a:r>
                        <a:rPr sz="1900" b="1" spc="-25" dirty="0">
                          <a:latin typeface="Calibri"/>
                          <a:cs typeface="Calibri"/>
                        </a:rPr>
                        <a:t>ppm</a:t>
                      </a:r>
                      <a:endParaRPr sz="1900">
                        <a:latin typeface="Calibri"/>
                        <a:cs typeface="Calibri"/>
                      </a:endParaRPr>
                    </a:p>
                  </a:txBody>
                  <a:tcPr marL="0" marR="0" marT="212513" marB="0"/>
                </a:tc>
                <a:tc>
                  <a:txBody>
                    <a:bodyPr/>
                    <a:lstStyle/>
                    <a:p>
                      <a:pPr marL="98425">
                        <a:lnSpc>
                          <a:spcPct val="100000"/>
                        </a:lnSpc>
                        <a:spcBef>
                          <a:spcPts val="1255"/>
                        </a:spcBef>
                      </a:pPr>
                      <a:r>
                        <a:rPr sz="1900" spc="-10" dirty="0">
                          <a:latin typeface="Calibri"/>
                          <a:cs typeface="Calibri"/>
                        </a:rPr>
                        <a:t>Magnets</a:t>
                      </a:r>
                      <a:endParaRPr sz="1900">
                        <a:latin typeface="Calibri"/>
                        <a:cs typeface="Calibri"/>
                      </a:endParaRPr>
                    </a:p>
                  </a:txBody>
                  <a:tcPr marL="0" marR="0" marT="212513" marB="0"/>
                </a:tc>
                <a:tc>
                  <a:txBody>
                    <a:bodyPr/>
                    <a:lstStyle/>
                    <a:p>
                      <a:pPr marL="223520">
                        <a:lnSpc>
                          <a:spcPct val="100000"/>
                        </a:lnSpc>
                        <a:spcBef>
                          <a:spcPts val="1255"/>
                        </a:spcBef>
                      </a:pPr>
                      <a:r>
                        <a:rPr sz="1900" spc="-20" dirty="0">
                          <a:latin typeface="Calibri"/>
                          <a:cs typeface="Calibri"/>
                        </a:rPr>
                        <a:t>100%</a:t>
                      </a:r>
                      <a:endParaRPr sz="1900">
                        <a:latin typeface="Calibri"/>
                        <a:cs typeface="Calibri"/>
                      </a:endParaRPr>
                    </a:p>
                  </a:txBody>
                  <a:tcPr marL="0" marR="0" marT="212513" marB="0"/>
                </a:tc>
                <a:tc>
                  <a:txBody>
                    <a:bodyPr/>
                    <a:lstStyle/>
                    <a:p>
                      <a:pPr marL="153035">
                        <a:lnSpc>
                          <a:spcPct val="100000"/>
                        </a:lnSpc>
                        <a:spcBef>
                          <a:spcPts val="1255"/>
                        </a:spcBef>
                      </a:pPr>
                      <a:r>
                        <a:rPr sz="1900" spc="-10" dirty="0">
                          <a:latin typeface="Calibri"/>
                          <a:cs typeface="Calibri"/>
                        </a:rPr>
                        <a:t>Mexico,</a:t>
                      </a:r>
                      <a:r>
                        <a:rPr sz="1900" spc="-45" dirty="0">
                          <a:latin typeface="Calibri"/>
                          <a:cs typeface="Calibri"/>
                        </a:rPr>
                        <a:t> </a:t>
                      </a:r>
                      <a:r>
                        <a:rPr sz="1900" spc="-20" dirty="0">
                          <a:latin typeface="Calibri"/>
                          <a:cs typeface="Calibri"/>
                        </a:rPr>
                        <a:t>Germany, </a:t>
                      </a:r>
                      <a:r>
                        <a:rPr sz="1900" spc="-20" dirty="0">
                          <a:solidFill>
                            <a:srgbClr val="FF0000"/>
                          </a:solidFill>
                          <a:latin typeface="Calibri"/>
                          <a:cs typeface="Calibri"/>
                        </a:rPr>
                        <a:t>China</a:t>
                      </a:r>
                      <a:endParaRPr sz="1900">
                        <a:latin typeface="Calibri"/>
                        <a:cs typeface="Calibri"/>
                      </a:endParaRPr>
                    </a:p>
                  </a:txBody>
                  <a:tcPr marL="0" marR="0" marT="212513" marB="0"/>
                </a:tc>
                <a:extLst>
                  <a:ext uri="{0D108BD9-81ED-4DB2-BD59-A6C34878D82A}">
                    <a16:rowId xmlns:a16="http://schemas.microsoft.com/office/drawing/2014/main" val="10005"/>
                  </a:ext>
                </a:extLst>
              </a:tr>
              <a:tr h="877993">
                <a:tc>
                  <a:txBody>
                    <a:bodyPr/>
                    <a:lstStyle/>
                    <a:p>
                      <a:pPr>
                        <a:lnSpc>
                          <a:spcPct val="100000"/>
                        </a:lnSpc>
                        <a:spcBef>
                          <a:spcPts val="20"/>
                        </a:spcBef>
                      </a:pPr>
                      <a:endParaRPr sz="1600">
                        <a:latin typeface="Times New Roman"/>
                        <a:cs typeface="Times New Roman"/>
                      </a:endParaRPr>
                    </a:p>
                    <a:p>
                      <a:pPr marL="31750">
                        <a:lnSpc>
                          <a:spcPct val="100000"/>
                        </a:lnSpc>
                      </a:pPr>
                      <a:r>
                        <a:rPr sz="1900" b="1" dirty="0">
                          <a:solidFill>
                            <a:srgbClr val="FF0000"/>
                          </a:solidFill>
                          <a:latin typeface="Calibri"/>
                          <a:cs typeface="Calibri"/>
                        </a:rPr>
                        <a:t>Rb</a:t>
                      </a:r>
                      <a:r>
                        <a:rPr sz="1900" b="1" spc="265" dirty="0">
                          <a:solidFill>
                            <a:srgbClr val="FF0000"/>
                          </a:solidFill>
                          <a:latin typeface="Calibri"/>
                          <a:cs typeface="Calibri"/>
                        </a:rPr>
                        <a:t> </a:t>
                      </a:r>
                      <a:r>
                        <a:rPr sz="1900" b="1" dirty="0">
                          <a:latin typeface="Calibri"/>
                          <a:cs typeface="Calibri"/>
                        </a:rPr>
                        <a:t>90 </a:t>
                      </a:r>
                      <a:r>
                        <a:rPr sz="1900" b="1" spc="-25" dirty="0">
                          <a:latin typeface="Calibri"/>
                          <a:cs typeface="Calibri"/>
                        </a:rPr>
                        <a:t>ppm</a:t>
                      </a:r>
                      <a:endParaRPr sz="1900">
                        <a:latin typeface="Calibri"/>
                        <a:cs typeface="Calibri"/>
                      </a:endParaRPr>
                    </a:p>
                  </a:txBody>
                  <a:tcPr marL="0" marR="0" marT="3387" marB="0"/>
                </a:tc>
                <a:tc>
                  <a:txBody>
                    <a:bodyPr/>
                    <a:lstStyle/>
                    <a:p>
                      <a:pPr marL="97790" marR="375285">
                        <a:lnSpc>
                          <a:spcPct val="137900"/>
                        </a:lnSpc>
                        <a:spcBef>
                          <a:spcPts val="455"/>
                        </a:spcBef>
                      </a:pPr>
                      <a:r>
                        <a:rPr sz="1900" spc="-10" dirty="0">
                          <a:latin typeface="Calibri"/>
                          <a:cs typeface="Calibri"/>
                        </a:rPr>
                        <a:t>Quantum </a:t>
                      </a:r>
                      <a:r>
                        <a:rPr sz="1900" spc="-25" dirty="0">
                          <a:latin typeface="Calibri"/>
                          <a:cs typeface="Calibri"/>
                        </a:rPr>
                        <a:t>computers</a:t>
                      </a:r>
                      <a:endParaRPr sz="1900">
                        <a:latin typeface="Calibri"/>
                        <a:cs typeface="Calibri"/>
                      </a:endParaRPr>
                    </a:p>
                  </a:txBody>
                  <a:tcPr marL="0" marR="0" marT="77047" marB="0"/>
                </a:tc>
                <a:tc>
                  <a:txBody>
                    <a:bodyPr/>
                    <a:lstStyle/>
                    <a:p>
                      <a:pPr>
                        <a:lnSpc>
                          <a:spcPct val="100000"/>
                        </a:lnSpc>
                        <a:spcBef>
                          <a:spcPts val="20"/>
                        </a:spcBef>
                      </a:pPr>
                      <a:endParaRPr sz="1600">
                        <a:latin typeface="Times New Roman"/>
                        <a:cs typeface="Times New Roman"/>
                      </a:endParaRPr>
                    </a:p>
                    <a:p>
                      <a:pPr marL="222885">
                        <a:lnSpc>
                          <a:spcPct val="100000"/>
                        </a:lnSpc>
                      </a:pPr>
                      <a:r>
                        <a:rPr sz="1900" spc="-20" dirty="0">
                          <a:latin typeface="Calibri"/>
                          <a:cs typeface="Calibri"/>
                        </a:rPr>
                        <a:t>100%</a:t>
                      </a:r>
                      <a:endParaRPr sz="1900">
                        <a:latin typeface="Calibri"/>
                        <a:cs typeface="Calibri"/>
                      </a:endParaRPr>
                    </a:p>
                  </a:txBody>
                  <a:tcPr marL="0" marR="0" marT="3387" marB="0"/>
                </a:tc>
                <a:tc>
                  <a:txBody>
                    <a:bodyPr/>
                    <a:lstStyle/>
                    <a:p>
                      <a:pPr>
                        <a:lnSpc>
                          <a:spcPct val="100000"/>
                        </a:lnSpc>
                        <a:spcBef>
                          <a:spcPts val="20"/>
                        </a:spcBef>
                      </a:pPr>
                      <a:endParaRPr sz="1600">
                        <a:latin typeface="Times New Roman"/>
                        <a:cs typeface="Times New Roman"/>
                      </a:endParaRPr>
                    </a:p>
                    <a:p>
                      <a:pPr marL="152400">
                        <a:lnSpc>
                          <a:spcPct val="100000"/>
                        </a:lnSpc>
                      </a:pPr>
                      <a:r>
                        <a:rPr sz="1900" dirty="0">
                          <a:latin typeface="Calibri"/>
                          <a:cs typeface="Calibri"/>
                        </a:rPr>
                        <a:t>Canada,</a:t>
                      </a:r>
                      <a:r>
                        <a:rPr sz="1900" spc="-20" dirty="0">
                          <a:latin typeface="Calibri"/>
                          <a:cs typeface="Calibri"/>
                        </a:rPr>
                        <a:t> </a:t>
                      </a:r>
                      <a:r>
                        <a:rPr sz="1900" spc="-20" dirty="0">
                          <a:solidFill>
                            <a:srgbClr val="FF0000"/>
                          </a:solidFill>
                          <a:latin typeface="Calibri"/>
                          <a:cs typeface="Calibri"/>
                        </a:rPr>
                        <a:t>China</a:t>
                      </a:r>
                      <a:endParaRPr sz="1900">
                        <a:latin typeface="Calibri"/>
                        <a:cs typeface="Calibri"/>
                      </a:endParaRPr>
                    </a:p>
                  </a:txBody>
                  <a:tcPr marL="0" marR="0" marT="3387" marB="0"/>
                </a:tc>
                <a:extLst>
                  <a:ext uri="{0D108BD9-81ED-4DB2-BD59-A6C34878D82A}">
                    <a16:rowId xmlns:a16="http://schemas.microsoft.com/office/drawing/2014/main" val="10006"/>
                  </a:ext>
                </a:extLst>
              </a:tr>
            </a:tbl>
          </a:graphicData>
        </a:graphic>
      </p:graphicFrame>
      <p:pic>
        <p:nvPicPr>
          <p:cNvPr id="4" name="object 4"/>
          <p:cNvPicPr/>
          <p:nvPr/>
        </p:nvPicPr>
        <p:blipFill>
          <a:blip r:embed="rId2" cstate="print"/>
          <a:stretch>
            <a:fillRect/>
          </a:stretch>
        </p:blipFill>
        <p:spPr>
          <a:xfrm>
            <a:off x="184913" y="812801"/>
            <a:ext cx="1836927" cy="4547615"/>
          </a:xfrm>
          <a:prstGeom prst="rect">
            <a:avLst/>
          </a:prstGeom>
        </p:spPr>
      </p:pic>
      <p:sp>
        <p:nvSpPr>
          <p:cNvPr id="5" name="object 5"/>
          <p:cNvSpPr txBox="1"/>
          <p:nvPr/>
        </p:nvSpPr>
        <p:spPr>
          <a:xfrm>
            <a:off x="171049" y="5395296"/>
            <a:ext cx="1706033" cy="201764"/>
          </a:xfrm>
          <a:prstGeom prst="rect">
            <a:avLst/>
          </a:prstGeom>
        </p:spPr>
        <p:txBody>
          <a:bodyPr vert="horz" wrap="square" lIns="0" tIns="16933" rIns="0" bIns="0" rtlCol="0">
            <a:spAutoFit/>
          </a:bodyPr>
          <a:lstStyle/>
          <a:p>
            <a:pPr marL="16933">
              <a:spcBef>
                <a:spcPts val="133"/>
              </a:spcBef>
            </a:pPr>
            <a:r>
              <a:rPr sz="1200" dirty="0">
                <a:latin typeface="Arial"/>
                <a:cs typeface="Arial"/>
              </a:rPr>
              <a:t>McKibben</a:t>
            </a:r>
            <a:r>
              <a:rPr sz="1200" spc="-60" dirty="0">
                <a:latin typeface="Arial"/>
                <a:cs typeface="Arial"/>
              </a:rPr>
              <a:t> </a:t>
            </a:r>
            <a:r>
              <a:rPr sz="1200" dirty="0">
                <a:latin typeface="Arial"/>
                <a:cs typeface="Arial"/>
              </a:rPr>
              <a:t>&amp;</a:t>
            </a:r>
            <a:r>
              <a:rPr sz="1200" spc="-33" dirty="0">
                <a:latin typeface="Arial"/>
                <a:cs typeface="Arial"/>
              </a:rPr>
              <a:t> </a:t>
            </a:r>
            <a:r>
              <a:rPr sz="1200" dirty="0">
                <a:latin typeface="Arial"/>
                <a:cs typeface="Arial"/>
              </a:rPr>
              <a:t>Hardie</a:t>
            </a:r>
            <a:r>
              <a:rPr sz="1200" spc="-33" dirty="0">
                <a:latin typeface="Arial"/>
                <a:cs typeface="Arial"/>
              </a:rPr>
              <a:t> </a:t>
            </a:r>
            <a:r>
              <a:rPr sz="1200" spc="-27" dirty="0">
                <a:latin typeface="Arial"/>
                <a:cs typeface="Arial"/>
              </a:rPr>
              <a:t>1997</a:t>
            </a:r>
            <a:endParaRPr sz="1200">
              <a:latin typeface="Arial"/>
              <a:cs typeface="Arial"/>
            </a:endParaRPr>
          </a:p>
        </p:txBody>
      </p:sp>
      <p:pic>
        <p:nvPicPr>
          <p:cNvPr id="6" name="object 6"/>
          <p:cNvPicPr/>
          <p:nvPr/>
        </p:nvPicPr>
        <p:blipFill>
          <a:blip r:embed="rId3" cstate="print"/>
          <a:stretch>
            <a:fillRect/>
          </a:stretch>
        </p:blipFill>
        <p:spPr>
          <a:xfrm>
            <a:off x="11182095" y="6492239"/>
            <a:ext cx="1007871" cy="347471"/>
          </a:xfrm>
          <a:prstGeom prst="rect">
            <a:avLst/>
          </a:prstGeom>
        </p:spPr>
      </p:pic>
    </p:spTree>
    <p:extLst>
      <p:ext uri="{BB962C8B-B14F-4D97-AF65-F5344CB8AC3E}">
        <p14:creationId xmlns:p14="http://schemas.microsoft.com/office/powerpoint/2010/main" val="1016592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21238-496E-3EE1-60DA-DB9FC344D138}"/>
              </a:ext>
            </a:extLst>
          </p:cNvPr>
          <p:cNvSpPr>
            <a:spLocks noGrp="1"/>
          </p:cNvSpPr>
          <p:nvPr>
            <p:ph type="title"/>
          </p:nvPr>
        </p:nvSpPr>
        <p:spPr>
          <a:xfrm>
            <a:off x="209406" y="367518"/>
            <a:ext cx="11559132" cy="369332"/>
          </a:xfrm>
        </p:spPr>
        <p:txBody>
          <a:bodyPr>
            <a:noAutofit/>
          </a:bodyPr>
          <a:lstStyle/>
          <a:p>
            <a:r>
              <a:rPr lang="en-US" sz="2800" b="1" dirty="0"/>
              <a:t>Revenue potential from additional brine minerals (10 power plants)</a:t>
            </a:r>
          </a:p>
        </p:txBody>
      </p:sp>
      <p:sp>
        <p:nvSpPr>
          <p:cNvPr id="3" name="Text Placeholder 2">
            <a:extLst>
              <a:ext uri="{FF2B5EF4-FFF2-40B4-BE49-F238E27FC236}">
                <a16:creationId xmlns:a16="http://schemas.microsoft.com/office/drawing/2014/main" id="{65B21E2B-4C56-5CEE-EA7C-4297693A22B0}"/>
              </a:ext>
            </a:extLst>
          </p:cNvPr>
          <p:cNvSpPr>
            <a:spLocks noGrp="1"/>
          </p:cNvSpPr>
          <p:nvPr>
            <p:ph type="body" idx="1"/>
          </p:nvPr>
        </p:nvSpPr>
        <p:spPr>
          <a:xfrm>
            <a:off x="609600" y="884714"/>
            <a:ext cx="10972800" cy="2954655"/>
          </a:xfrm>
        </p:spPr>
        <p:txBody>
          <a:bodyPr/>
          <a:lstStyle/>
          <a:p>
            <a:pPr marL="0" indent="0">
              <a:spcBef>
                <a:spcPts val="0"/>
              </a:spcBef>
              <a:buNone/>
            </a:pPr>
            <a:r>
              <a:rPr lang="en-US" sz="2400" dirty="0">
                <a:latin typeface="Calibri" panose="020F0502020204030204" pitchFamily="34" charset="0"/>
                <a:ea typeface="Calibri" panose="020F0502020204030204" pitchFamily="34" charset="0"/>
              </a:rPr>
              <a:t>Potential metric tons of metals per year at 90% recovery efficiency:</a:t>
            </a:r>
            <a:br>
              <a:rPr lang="en-US" sz="2400" dirty="0">
                <a:latin typeface="Calibri" panose="020F0502020204030204" pitchFamily="34" charset="0"/>
                <a:ea typeface="Calibri" panose="020F0502020204030204" pitchFamily="34" charset="0"/>
              </a:rPr>
            </a:br>
            <a:r>
              <a:rPr lang="en-US" sz="2400" dirty="0">
                <a:latin typeface="Calibri" panose="020F0502020204030204" pitchFamily="34" charset="0"/>
                <a:ea typeface="Calibri" panose="020F0502020204030204" pitchFamily="34" charset="0"/>
              </a:rPr>
              <a:t>Metal    ppm      Rate</a:t>
            </a:r>
            <a:r>
              <a:rPr lang="en-US" sz="2400">
                <a:latin typeface="Calibri" panose="020F0502020204030204" pitchFamily="34" charset="0"/>
                <a:ea typeface="Calibri" panose="020F0502020204030204" pitchFamily="34" charset="0"/>
              </a:rPr>
              <a:t>	      % of 2023 US </a:t>
            </a:r>
            <a:r>
              <a:rPr lang="en-US" sz="2400" dirty="0">
                <a:latin typeface="Calibri" panose="020F0502020204030204" pitchFamily="34" charset="0"/>
                <a:ea typeface="Calibri" panose="020F0502020204030204" pitchFamily="34" charset="0"/>
              </a:rPr>
              <a:t>Consumption</a:t>
            </a:r>
            <a:br>
              <a:rPr lang="en-US" sz="2400" dirty="0">
                <a:latin typeface="Calibri" panose="020F0502020204030204" pitchFamily="34" charset="0"/>
                <a:ea typeface="Calibri" panose="020F0502020204030204" pitchFamily="34" charset="0"/>
              </a:rPr>
            </a:br>
            <a:r>
              <a:rPr lang="en-US" sz="2400" dirty="0">
                <a:latin typeface="Calibri" panose="020F0502020204030204" pitchFamily="34" charset="0"/>
                <a:ea typeface="Calibri" panose="020F0502020204030204" pitchFamily="34" charset="0"/>
              </a:rPr>
              <a:t>Mn       1500      162,000 </a:t>
            </a:r>
            <a:r>
              <a:rPr lang="en-US" sz="2400" dirty="0" err="1">
                <a:latin typeface="Calibri" panose="020F0502020204030204" pitchFamily="34" charset="0"/>
                <a:ea typeface="Calibri" panose="020F0502020204030204" pitchFamily="34" charset="0"/>
              </a:rPr>
              <a:t>tpy</a:t>
            </a:r>
            <a:r>
              <a:rPr lang="en-US" sz="2400" dirty="0">
                <a:latin typeface="Calibri" panose="020F0502020204030204" pitchFamily="34" charset="0"/>
                <a:ea typeface="Calibri" panose="020F0502020204030204" pitchFamily="34" charset="0"/>
              </a:rPr>
              <a:t>	  24</a:t>
            </a:r>
            <a:br>
              <a:rPr lang="en-US" sz="2400" dirty="0">
                <a:latin typeface="Calibri" panose="020F0502020204030204" pitchFamily="34" charset="0"/>
                <a:ea typeface="Calibri" panose="020F0502020204030204" pitchFamily="34" charset="0"/>
              </a:rPr>
            </a:br>
            <a:r>
              <a:rPr lang="en-US" sz="2400" dirty="0">
                <a:latin typeface="Calibri" panose="020F0502020204030204" pitchFamily="34" charset="0"/>
                <a:ea typeface="Calibri" panose="020F0502020204030204" pitchFamily="34" charset="0"/>
              </a:rPr>
              <a:t>Li            198        21,384 </a:t>
            </a:r>
            <a:r>
              <a:rPr lang="en-US" sz="2400" dirty="0" err="1">
                <a:latin typeface="Calibri" panose="020F0502020204030204" pitchFamily="34" charset="0"/>
                <a:ea typeface="Calibri" panose="020F0502020204030204" pitchFamily="34" charset="0"/>
              </a:rPr>
              <a:t>tpy</a:t>
            </a:r>
            <a:r>
              <a:rPr lang="en-US" sz="2400" dirty="0">
                <a:latin typeface="Calibri" panose="020F0502020204030204" pitchFamily="34" charset="0"/>
                <a:ea typeface="Calibri" panose="020F0502020204030204" pitchFamily="34" charset="0"/>
              </a:rPr>
              <a:t>	~67</a:t>
            </a:r>
            <a:br>
              <a:rPr lang="en-US" sz="2400" dirty="0">
                <a:latin typeface="Calibri" panose="020F0502020204030204" pitchFamily="34" charset="0"/>
                <a:ea typeface="Calibri" panose="020F0502020204030204" pitchFamily="34" charset="0"/>
              </a:rPr>
            </a:br>
            <a:r>
              <a:rPr lang="en-US" sz="2400" dirty="0">
                <a:latin typeface="Calibri" panose="020F0502020204030204" pitchFamily="34" charset="0"/>
                <a:ea typeface="Calibri" panose="020F0502020204030204" pitchFamily="34" charset="0"/>
              </a:rPr>
              <a:t>Zn          500        54,000 </a:t>
            </a:r>
            <a:r>
              <a:rPr lang="en-US" sz="2400" dirty="0" err="1">
                <a:latin typeface="Calibri" panose="020F0502020204030204" pitchFamily="34" charset="0"/>
                <a:ea typeface="Calibri" panose="020F0502020204030204" pitchFamily="34" charset="0"/>
              </a:rPr>
              <a:t>tpy</a:t>
            </a:r>
            <a:r>
              <a:rPr lang="en-US" sz="2400" dirty="0">
                <a:latin typeface="Calibri" panose="020F0502020204030204" pitchFamily="34" charset="0"/>
                <a:ea typeface="Calibri" panose="020F0502020204030204" pitchFamily="34" charset="0"/>
              </a:rPr>
              <a:t>         6</a:t>
            </a:r>
            <a:br>
              <a:rPr lang="en-US" sz="2400" dirty="0">
                <a:latin typeface="Calibri" panose="020F0502020204030204" pitchFamily="34" charset="0"/>
                <a:ea typeface="Calibri" panose="020F0502020204030204" pitchFamily="34" charset="0"/>
              </a:rPr>
            </a:br>
            <a:r>
              <a:rPr lang="en-US" sz="2400" dirty="0">
                <a:latin typeface="Calibri" panose="020F0502020204030204" pitchFamily="34" charset="0"/>
                <a:ea typeface="Calibri" panose="020F0502020204030204" pitchFamily="34" charset="0"/>
              </a:rPr>
              <a:t>Sr           421        45,468 </a:t>
            </a:r>
            <a:r>
              <a:rPr lang="en-US" sz="2400" dirty="0" err="1">
                <a:latin typeface="Calibri" panose="020F0502020204030204" pitchFamily="34" charset="0"/>
                <a:ea typeface="Calibri" panose="020F0502020204030204" pitchFamily="34" charset="0"/>
              </a:rPr>
              <a:t>tpy</a:t>
            </a:r>
            <a:r>
              <a:rPr lang="en-US" sz="2400" dirty="0">
                <a:latin typeface="Calibri" panose="020F0502020204030204" pitchFamily="34" charset="0"/>
                <a:ea typeface="Calibri" panose="020F0502020204030204" pitchFamily="34" charset="0"/>
              </a:rPr>
              <a:t>	967</a:t>
            </a:r>
            <a:br>
              <a:rPr lang="en-US" sz="2400" dirty="0">
                <a:latin typeface="Calibri" panose="020F0502020204030204" pitchFamily="34" charset="0"/>
                <a:ea typeface="Calibri" panose="020F0502020204030204" pitchFamily="34" charset="0"/>
              </a:rPr>
            </a:br>
            <a:r>
              <a:rPr lang="en-US" sz="2400" dirty="0">
                <a:latin typeface="Calibri" panose="020F0502020204030204" pitchFamily="34" charset="0"/>
                <a:ea typeface="Calibri" panose="020F0502020204030204" pitchFamily="34" charset="0"/>
              </a:rPr>
              <a:t>K       17,700  1,911,600 </a:t>
            </a:r>
            <a:r>
              <a:rPr lang="en-US" sz="2400" dirty="0" err="1">
                <a:latin typeface="Calibri" panose="020F0502020204030204" pitchFamily="34" charset="0"/>
                <a:ea typeface="Calibri" panose="020F0502020204030204" pitchFamily="34" charset="0"/>
              </a:rPr>
              <a:t>tpy</a:t>
            </a:r>
            <a:r>
              <a:rPr lang="en-US" sz="2400" dirty="0">
                <a:latin typeface="Calibri" panose="020F0502020204030204" pitchFamily="34" charset="0"/>
                <a:ea typeface="Calibri" panose="020F0502020204030204" pitchFamily="34" charset="0"/>
              </a:rPr>
              <a:t>	  45</a:t>
            </a:r>
          </a:p>
          <a:p>
            <a:endParaRPr lang="en-US" dirty="0"/>
          </a:p>
        </p:txBody>
      </p:sp>
      <p:pic>
        <p:nvPicPr>
          <p:cNvPr id="4" name="object 11">
            <a:extLst>
              <a:ext uri="{FF2B5EF4-FFF2-40B4-BE49-F238E27FC236}">
                <a16:creationId xmlns:a16="http://schemas.microsoft.com/office/drawing/2014/main" id="{57C4D062-41D2-EF85-AFF4-9E08DD293415}"/>
              </a:ext>
            </a:extLst>
          </p:cNvPr>
          <p:cNvPicPr/>
          <p:nvPr/>
        </p:nvPicPr>
        <p:blipFill>
          <a:blip r:embed="rId2" cstate="print"/>
          <a:stretch>
            <a:fillRect/>
          </a:stretch>
        </p:blipFill>
        <p:spPr>
          <a:xfrm>
            <a:off x="11176001" y="6498337"/>
            <a:ext cx="1007871" cy="347471"/>
          </a:xfrm>
          <a:prstGeom prst="rect">
            <a:avLst/>
          </a:prstGeom>
        </p:spPr>
      </p:pic>
      <p:pic>
        <p:nvPicPr>
          <p:cNvPr id="6" name="Picture 5" descr="A smokestack with smoke coming out of it&#10;&#10;Description automatically generated">
            <a:extLst>
              <a:ext uri="{FF2B5EF4-FFF2-40B4-BE49-F238E27FC236}">
                <a16:creationId xmlns:a16="http://schemas.microsoft.com/office/drawing/2014/main" id="{7AEB2F51-4AE4-6095-12AD-2CD8265030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60063" y="1629886"/>
            <a:ext cx="6519873" cy="4343400"/>
          </a:xfrm>
          <a:prstGeom prst="rect">
            <a:avLst/>
          </a:prstGeom>
        </p:spPr>
      </p:pic>
      <p:sp>
        <p:nvSpPr>
          <p:cNvPr id="7" name="TextBox 6">
            <a:extLst>
              <a:ext uri="{FF2B5EF4-FFF2-40B4-BE49-F238E27FC236}">
                <a16:creationId xmlns:a16="http://schemas.microsoft.com/office/drawing/2014/main" id="{74B35D43-F67C-75B6-30BD-2DC110325074}"/>
              </a:ext>
            </a:extLst>
          </p:cNvPr>
          <p:cNvSpPr txBox="1"/>
          <p:nvPr/>
        </p:nvSpPr>
        <p:spPr>
          <a:xfrm>
            <a:off x="5009423" y="5918602"/>
            <a:ext cx="604909" cy="379656"/>
          </a:xfrm>
          <a:prstGeom prst="rect">
            <a:avLst/>
          </a:prstGeom>
          <a:noFill/>
        </p:spPr>
        <p:txBody>
          <a:bodyPr wrap="none" rtlCol="0">
            <a:spAutoFit/>
          </a:bodyPr>
          <a:lstStyle/>
          <a:p>
            <a:r>
              <a:rPr lang="en-US" sz="1867" dirty="0"/>
              <a:t>CTR</a:t>
            </a:r>
            <a:endParaRPr lang="en-US" sz="2400" dirty="0"/>
          </a:p>
        </p:txBody>
      </p:sp>
      <p:pic>
        <p:nvPicPr>
          <p:cNvPr id="5" name="Picture 4" descr="A hand touching a row of plastic containers&#10;&#10;Description automatically generated">
            <a:extLst>
              <a:ext uri="{FF2B5EF4-FFF2-40B4-BE49-F238E27FC236}">
                <a16:creationId xmlns:a16="http://schemas.microsoft.com/office/drawing/2014/main" id="{32E18BB4-F072-DA93-8B82-0ECD184BEB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8001" y="3496572"/>
            <a:ext cx="4368800" cy="3276600"/>
          </a:xfrm>
          <a:prstGeom prst="rect">
            <a:avLst/>
          </a:prstGeom>
        </p:spPr>
      </p:pic>
    </p:spTree>
    <p:extLst>
      <p:ext uri="{BB962C8B-B14F-4D97-AF65-F5344CB8AC3E}">
        <p14:creationId xmlns:p14="http://schemas.microsoft.com/office/powerpoint/2010/main" val="215985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713908" y="93315"/>
            <a:ext cx="10761463" cy="447986"/>
          </a:xfrm>
          <a:prstGeom prst="rect">
            <a:avLst/>
          </a:prstGeom>
        </p:spPr>
        <p:txBody>
          <a:bodyPr vert="horz" wrap="square" lIns="0" tIns="16933" rIns="0" bIns="0" rtlCol="0" anchor="ctr">
            <a:spAutoFit/>
          </a:bodyPr>
          <a:lstStyle/>
          <a:p>
            <a:pPr marL="16933">
              <a:lnSpc>
                <a:spcPct val="100000"/>
              </a:lnSpc>
              <a:spcBef>
                <a:spcPts val="133"/>
              </a:spcBef>
            </a:pPr>
            <a:r>
              <a:rPr lang="en-US" sz="2800" b="1" dirty="0">
                <a:latin typeface="Calibri Light"/>
                <a:cs typeface="Calibri Light"/>
              </a:rPr>
              <a:t>Long-term consistency in brine (and Li) production</a:t>
            </a:r>
            <a:r>
              <a:rPr lang="en-US" sz="2800" b="1" spc="-120" dirty="0">
                <a:latin typeface="Calibri Light"/>
                <a:cs typeface="Calibri Light"/>
              </a:rPr>
              <a:t> (10 power plants)</a:t>
            </a:r>
            <a:endParaRPr sz="2800" b="1" spc="-13" dirty="0">
              <a:latin typeface="Calibri Light"/>
              <a:cs typeface="Calibri Light"/>
            </a:endParaRPr>
          </a:p>
        </p:txBody>
      </p:sp>
      <p:sp>
        <p:nvSpPr>
          <p:cNvPr id="3" name="object 3"/>
          <p:cNvSpPr txBox="1"/>
          <p:nvPr/>
        </p:nvSpPr>
        <p:spPr>
          <a:xfrm>
            <a:off x="236849" y="530566"/>
            <a:ext cx="11115040" cy="1774332"/>
          </a:xfrm>
          <a:prstGeom prst="rect">
            <a:avLst/>
          </a:prstGeom>
        </p:spPr>
        <p:txBody>
          <a:bodyPr vert="horz" wrap="square" lIns="0" tIns="91440" rIns="0" bIns="0" rtlCol="0">
            <a:spAutoFit/>
          </a:bodyPr>
          <a:lstStyle/>
          <a:p>
            <a:pPr marL="245527" indent="-228594">
              <a:spcBef>
                <a:spcPts val="720"/>
              </a:spcBef>
              <a:buFont typeface="Arial"/>
              <a:buChar char="•"/>
              <a:tabLst>
                <a:tab pos="245527" algn="l"/>
              </a:tabLst>
            </a:pPr>
            <a:r>
              <a:rPr sz="2000" dirty="0">
                <a:latin typeface="Calibri"/>
                <a:cs typeface="Calibri"/>
              </a:rPr>
              <a:t>Annual</a:t>
            </a:r>
            <a:r>
              <a:rPr sz="2000" spc="-93" dirty="0">
                <a:latin typeface="Calibri"/>
                <a:cs typeface="Calibri"/>
              </a:rPr>
              <a:t> </a:t>
            </a:r>
            <a:r>
              <a:rPr sz="2000" dirty="0">
                <a:latin typeface="Calibri"/>
                <a:cs typeface="Calibri"/>
              </a:rPr>
              <a:t>Li</a:t>
            </a:r>
            <a:r>
              <a:rPr sz="2000" spc="-53" dirty="0">
                <a:latin typeface="Calibri"/>
                <a:cs typeface="Calibri"/>
              </a:rPr>
              <a:t> </a:t>
            </a:r>
            <a:r>
              <a:rPr sz="2000" dirty="0">
                <a:latin typeface="Calibri"/>
                <a:cs typeface="Calibri"/>
              </a:rPr>
              <a:t>production</a:t>
            </a:r>
            <a:r>
              <a:rPr sz="2000" spc="-100" dirty="0">
                <a:latin typeface="Calibri"/>
                <a:cs typeface="Calibri"/>
              </a:rPr>
              <a:t> </a:t>
            </a:r>
            <a:r>
              <a:rPr sz="2000" dirty="0">
                <a:latin typeface="Calibri"/>
                <a:cs typeface="Calibri"/>
              </a:rPr>
              <a:t>=</a:t>
            </a:r>
            <a:r>
              <a:rPr sz="2000" spc="-27" dirty="0">
                <a:latin typeface="Calibri"/>
                <a:cs typeface="Calibri"/>
              </a:rPr>
              <a:t> </a:t>
            </a:r>
            <a:r>
              <a:rPr sz="2000" dirty="0">
                <a:latin typeface="Calibri"/>
                <a:cs typeface="Calibri"/>
              </a:rPr>
              <a:t>mass</a:t>
            </a:r>
            <a:r>
              <a:rPr sz="2000" spc="-53" dirty="0">
                <a:latin typeface="Calibri"/>
                <a:cs typeface="Calibri"/>
              </a:rPr>
              <a:t> </a:t>
            </a:r>
            <a:r>
              <a:rPr sz="2000" dirty="0">
                <a:latin typeface="Calibri"/>
                <a:cs typeface="Calibri"/>
              </a:rPr>
              <a:t>of</a:t>
            </a:r>
            <a:r>
              <a:rPr sz="2000" spc="-13" dirty="0">
                <a:latin typeface="Calibri"/>
                <a:cs typeface="Calibri"/>
              </a:rPr>
              <a:t> </a:t>
            </a:r>
            <a:r>
              <a:rPr sz="2000" dirty="0">
                <a:latin typeface="Calibri"/>
                <a:cs typeface="Calibri"/>
              </a:rPr>
              <a:t>brine</a:t>
            </a:r>
            <a:r>
              <a:rPr sz="2000" spc="-47" dirty="0">
                <a:latin typeface="Calibri"/>
                <a:cs typeface="Calibri"/>
              </a:rPr>
              <a:t> </a:t>
            </a:r>
            <a:r>
              <a:rPr sz="2000" dirty="0">
                <a:latin typeface="Calibri"/>
                <a:cs typeface="Calibri"/>
              </a:rPr>
              <a:t>×</a:t>
            </a:r>
            <a:r>
              <a:rPr sz="2000" spc="-27" dirty="0">
                <a:latin typeface="Calibri"/>
                <a:cs typeface="Calibri"/>
              </a:rPr>
              <a:t> </a:t>
            </a:r>
            <a:r>
              <a:rPr sz="2000" dirty="0">
                <a:latin typeface="Calibri"/>
                <a:cs typeface="Calibri"/>
              </a:rPr>
              <a:t>Li</a:t>
            </a:r>
            <a:r>
              <a:rPr sz="2000" spc="-53" dirty="0">
                <a:latin typeface="Calibri"/>
                <a:cs typeface="Calibri"/>
              </a:rPr>
              <a:t> </a:t>
            </a:r>
            <a:r>
              <a:rPr sz="2000" dirty="0">
                <a:latin typeface="Calibri"/>
                <a:cs typeface="Calibri"/>
              </a:rPr>
              <a:t>conc.</a:t>
            </a:r>
            <a:r>
              <a:rPr sz="2000" spc="-67" dirty="0">
                <a:latin typeface="Calibri"/>
                <a:cs typeface="Calibri"/>
              </a:rPr>
              <a:t> </a:t>
            </a:r>
            <a:r>
              <a:rPr sz="2000" dirty="0">
                <a:latin typeface="Calibri"/>
                <a:cs typeface="Calibri"/>
              </a:rPr>
              <a:t>×</a:t>
            </a:r>
            <a:r>
              <a:rPr sz="2000" spc="-13" dirty="0">
                <a:latin typeface="Calibri"/>
                <a:cs typeface="Calibri"/>
              </a:rPr>
              <a:t> </a:t>
            </a:r>
            <a:r>
              <a:rPr sz="2000" dirty="0">
                <a:latin typeface="Calibri"/>
                <a:cs typeface="Calibri"/>
              </a:rPr>
              <a:t>recovery</a:t>
            </a:r>
            <a:r>
              <a:rPr sz="2000" spc="-33" dirty="0">
                <a:latin typeface="Calibri"/>
                <a:cs typeface="Calibri"/>
              </a:rPr>
              <a:t> </a:t>
            </a:r>
            <a:r>
              <a:rPr sz="2000" dirty="0">
                <a:latin typeface="Calibri"/>
                <a:cs typeface="Calibri"/>
              </a:rPr>
              <a:t>efficiency</a:t>
            </a:r>
            <a:r>
              <a:rPr sz="2000" spc="27" dirty="0">
                <a:latin typeface="Calibri"/>
                <a:cs typeface="Calibri"/>
              </a:rPr>
              <a:t> </a:t>
            </a:r>
            <a:r>
              <a:rPr sz="2000" dirty="0">
                <a:latin typeface="Calibri"/>
                <a:cs typeface="Calibri"/>
              </a:rPr>
              <a:t>for</a:t>
            </a:r>
            <a:r>
              <a:rPr sz="2000" spc="-13" dirty="0">
                <a:latin typeface="Calibri"/>
                <a:cs typeface="Calibri"/>
              </a:rPr>
              <a:t> </a:t>
            </a:r>
            <a:r>
              <a:rPr sz="2000" dirty="0">
                <a:latin typeface="Calibri"/>
                <a:cs typeface="Calibri"/>
              </a:rPr>
              <a:t>the</a:t>
            </a:r>
            <a:r>
              <a:rPr sz="2000" spc="-40" dirty="0">
                <a:latin typeface="Calibri"/>
                <a:cs typeface="Calibri"/>
              </a:rPr>
              <a:t> </a:t>
            </a:r>
            <a:r>
              <a:rPr sz="2000" dirty="0">
                <a:latin typeface="Calibri"/>
                <a:cs typeface="Calibri"/>
              </a:rPr>
              <a:t>current</a:t>
            </a:r>
            <a:r>
              <a:rPr sz="2000" spc="-73" dirty="0">
                <a:latin typeface="Calibri"/>
                <a:cs typeface="Calibri"/>
              </a:rPr>
              <a:t> </a:t>
            </a:r>
            <a:r>
              <a:rPr sz="2000" dirty="0">
                <a:latin typeface="Calibri"/>
                <a:cs typeface="Calibri"/>
              </a:rPr>
              <a:t>400</a:t>
            </a:r>
            <a:r>
              <a:rPr sz="2000" spc="20" dirty="0">
                <a:latin typeface="Calibri"/>
                <a:cs typeface="Calibri"/>
              </a:rPr>
              <a:t> </a:t>
            </a:r>
            <a:r>
              <a:rPr sz="2000" dirty="0">
                <a:latin typeface="Calibri"/>
                <a:cs typeface="Calibri"/>
              </a:rPr>
              <a:t>MWe</a:t>
            </a:r>
            <a:r>
              <a:rPr sz="2000" spc="7" dirty="0">
                <a:latin typeface="Calibri"/>
                <a:cs typeface="Calibri"/>
              </a:rPr>
              <a:t> </a:t>
            </a:r>
            <a:r>
              <a:rPr sz="2000" spc="-13" dirty="0">
                <a:latin typeface="Calibri"/>
                <a:cs typeface="Calibri"/>
              </a:rPr>
              <a:t>capacity</a:t>
            </a:r>
            <a:endParaRPr sz="2000" dirty="0">
              <a:latin typeface="Calibri"/>
              <a:cs typeface="Calibri"/>
            </a:endParaRPr>
          </a:p>
          <a:p>
            <a:pPr marL="244681" marR="6773" indent="-228594">
              <a:lnSpc>
                <a:spcPct val="78000"/>
              </a:lnSpc>
              <a:spcBef>
                <a:spcPts val="1120"/>
              </a:spcBef>
              <a:buFont typeface="Arial"/>
              <a:buChar char="•"/>
              <a:tabLst>
                <a:tab pos="246374" algn="l"/>
              </a:tabLst>
            </a:pPr>
            <a:r>
              <a:rPr sz="2000" dirty="0">
                <a:latin typeface="Calibri"/>
                <a:cs typeface="Calibri"/>
              </a:rPr>
              <a:t>Using</a:t>
            </a:r>
            <a:r>
              <a:rPr sz="2000" spc="-80" dirty="0">
                <a:latin typeface="Calibri"/>
                <a:cs typeface="Calibri"/>
              </a:rPr>
              <a:t> </a:t>
            </a:r>
            <a:r>
              <a:rPr sz="2000" b="1" spc="-27" dirty="0">
                <a:latin typeface="Calibri"/>
                <a:cs typeface="Calibri"/>
              </a:rPr>
              <a:t>20-</a:t>
            </a:r>
            <a:r>
              <a:rPr sz="2000" b="1" dirty="0">
                <a:latin typeface="Calibri"/>
                <a:cs typeface="Calibri"/>
              </a:rPr>
              <a:t>year</a:t>
            </a:r>
            <a:r>
              <a:rPr sz="2000" b="1" spc="-7" dirty="0">
                <a:latin typeface="Calibri"/>
                <a:cs typeface="Calibri"/>
              </a:rPr>
              <a:t> </a:t>
            </a:r>
            <a:r>
              <a:rPr sz="2000" b="1" dirty="0">
                <a:latin typeface="Calibri"/>
                <a:cs typeface="Calibri"/>
              </a:rPr>
              <a:t>avg.</a:t>
            </a:r>
            <a:r>
              <a:rPr sz="2000" b="1" spc="-53" dirty="0">
                <a:latin typeface="Calibri"/>
                <a:cs typeface="Calibri"/>
              </a:rPr>
              <a:t> </a:t>
            </a:r>
            <a:r>
              <a:rPr sz="2000" b="1" dirty="0">
                <a:latin typeface="Calibri"/>
                <a:cs typeface="Calibri"/>
              </a:rPr>
              <a:t>of</a:t>
            </a:r>
            <a:r>
              <a:rPr sz="2000" b="1" spc="-40" dirty="0">
                <a:latin typeface="Calibri"/>
                <a:cs typeface="Calibri"/>
              </a:rPr>
              <a:t> </a:t>
            </a:r>
            <a:r>
              <a:rPr sz="2000" b="1" dirty="0">
                <a:latin typeface="Calibri"/>
                <a:cs typeface="Calibri"/>
              </a:rPr>
              <a:t>brine</a:t>
            </a:r>
            <a:r>
              <a:rPr sz="2000" b="1" spc="-53" dirty="0">
                <a:latin typeface="Calibri"/>
                <a:cs typeface="Calibri"/>
              </a:rPr>
              <a:t> </a:t>
            </a:r>
            <a:r>
              <a:rPr sz="2000" b="1" dirty="0">
                <a:latin typeface="Calibri"/>
                <a:cs typeface="Calibri"/>
              </a:rPr>
              <a:t>production</a:t>
            </a:r>
            <a:r>
              <a:rPr sz="2000" spc="-107" dirty="0">
                <a:latin typeface="Calibri"/>
                <a:cs typeface="Calibri"/>
              </a:rPr>
              <a:t> </a:t>
            </a:r>
            <a:r>
              <a:rPr sz="2000" dirty="0">
                <a:latin typeface="Calibri"/>
                <a:cs typeface="Calibri"/>
              </a:rPr>
              <a:t>(</a:t>
            </a:r>
            <a:r>
              <a:rPr sz="2000" b="1" dirty="0">
                <a:latin typeface="Calibri"/>
                <a:cs typeface="Calibri"/>
              </a:rPr>
              <a:t>120,000,000</a:t>
            </a:r>
            <a:r>
              <a:rPr sz="2000" b="1" spc="87" dirty="0">
                <a:latin typeface="Calibri"/>
                <a:cs typeface="Calibri"/>
              </a:rPr>
              <a:t> </a:t>
            </a:r>
            <a:r>
              <a:rPr sz="2000" b="1" dirty="0">
                <a:latin typeface="Calibri"/>
                <a:cs typeface="Calibri"/>
              </a:rPr>
              <a:t>metric</a:t>
            </a:r>
            <a:r>
              <a:rPr sz="2000" b="1" spc="-20" dirty="0">
                <a:latin typeface="Calibri"/>
                <a:cs typeface="Calibri"/>
              </a:rPr>
              <a:t> </a:t>
            </a:r>
            <a:r>
              <a:rPr sz="2000" b="1" dirty="0">
                <a:latin typeface="Calibri"/>
                <a:cs typeface="Calibri"/>
              </a:rPr>
              <a:t>t/y</a:t>
            </a:r>
            <a:r>
              <a:rPr sz="2000" dirty="0">
                <a:latin typeface="Calibri"/>
                <a:cs typeface="Calibri"/>
              </a:rPr>
              <a:t>),</a:t>
            </a:r>
            <a:r>
              <a:rPr sz="2000" spc="-80" dirty="0">
                <a:latin typeface="Calibri"/>
                <a:cs typeface="Calibri"/>
              </a:rPr>
              <a:t> </a:t>
            </a:r>
            <a:r>
              <a:rPr sz="2000" dirty="0">
                <a:latin typeface="Calibri"/>
                <a:cs typeface="Calibri"/>
              </a:rPr>
              <a:t>200</a:t>
            </a:r>
            <a:r>
              <a:rPr sz="2000" spc="-7" dirty="0">
                <a:latin typeface="Calibri"/>
                <a:cs typeface="Calibri"/>
              </a:rPr>
              <a:t> </a:t>
            </a:r>
            <a:r>
              <a:rPr sz="2000" dirty="0">
                <a:latin typeface="Calibri"/>
                <a:cs typeface="Calibri"/>
              </a:rPr>
              <a:t>ppm</a:t>
            </a:r>
            <a:r>
              <a:rPr sz="2000" spc="-53" dirty="0">
                <a:latin typeface="Calibri"/>
                <a:cs typeface="Calibri"/>
              </a:rPr>
              <a:t> </a:t>
            </a:r>
            <a:r>
              <a:rPr sz="2000" dirty="0">
                <a:latin typeface="Calibri"/>
                <a:cs typeface="Calibri"/>
              </a:rPr>
              <a:t>Li,</a:t>
            </a:r>
            <a:r>
              <a:rPr sz="2000" spc="-53" dirty="0">
                <a:latin typeface="Calibri"/>
                <a:cs typeface="Calibri"/>
              </a:rPr>
              <a:t> </a:t>
            </a:r>
            <a:r>
              <a:rPr sz="2000" dirty="0">
                <a:latin typeface="Calibri"/>
                <a:cs typeface="Calibri"/>
              </a:rPr>
              <a:t>and</a:t>
            </a:r>
            <a:r>
              <a:rPr sz="2000" spc="-73" dirty="0">
                <a:latin typeface="Calibri"/>
                <a:cs typeface="Calibri"/>
              </a:rPr>
              <a:t> </a:t>
            </a:r>
            <a:r>
              <a:rPr sz="2000" dirty="0">
                <a:latin typeface="Calibri"/>
                <a:cs typeface="Calibri"/>
              </a:rPr>
              <a:t>a</a:t>
            </a:r>
            <a:r>
              <a:rPr sz="2000" spc="-53" dirty="0">
                <a:latin typeface="Calibri"/>
                <a:cs typeface="Calibri"/>
              </a:rPr>
              <a:t> </a:t>
            </a:r>
            <a:r>
              <a:rPr sz="2000" dirty="0">
                <a:latin typeface="Calibri"/>
                <a:cs typeface="Calibri"/>
              </a:rPr>
              <a:t>recovery</a:t>
            </a:r>
            <a:r>
              <a:rPr sz="2000" spc="-40" dirty="0">
                <a:latin typeface="Calibri"/>
                <a:cs typeface="Calibri"/>
              </a:rPr>
              <a:t> </a:t>
            </a:r>
            <a:r>
              <a:rPr sz="2000" dirty="0">
                <a:latin typeface="Calibri"/>
                <a:cs typeface="Calibri"/>
              </a:rPr>
              <a:t>factor</a:t>
            </a:r>
            <a:r>
              <a:rPr sz="2000" spc="-60" dirty="0">
                <a:latin typeface="Calibri"/>
                <a:cs typeface="Calibri"/>
              </a:rPr>
              <a:t> </a:t>
            </a:r>
            <a:r>
              <a:rPr sz="2000" dirty="0">
                <a:latin typeface="Calibri"/>
                <a:cs typeface="Calibri"/>
              </a:rPr>
              <a:t>of</a:t>
            </a:r>
            <a:r>
              <a:rPr sz="2000" spc="-40" dirty="0">
                <a:latin typeface="Calibri"/>
                <a:cs typeface="Calibri"/>
              </a:rPr>
              <a:t> </a:t>
            </a:r>
            <a:r>
              <a:rPr sz="2000" spc="-27" dirty="0">
                <a:latin typeface="Calibri"/>
                <a:cs typeface="Calibri"/>
              </a:rPr>
              <a:t>90%, 	</a:t>
            </a:r>
            <a:r>
              <a:rPr sz="2000" dirty="0">
                <a:latin typeface="Calibri"/>
                <a:cs typeface="Calibri"/>
              </a:rPr>
              <a:t>21,600 metric</a:t>
            </a:r>
            <a:r>
              <a:rPr sz="2000" spc="-27" dirty="0">
                <a:latin typeface="Calibri"/>
                <a:cs typeface="Calibri"/>
              </a:rPr>
              <a:t> </a:t>
            </a:r>
            <a:r>
              <a:rPr sz="2000" dirty="0">
                <a:latin typeface="Calibri"/>
                <a:cs typeface="Calibri"/>
              </a:rPr>
              <a:t>tons/y</a:t>
            </a:r>
            <a:r>
              <a:rPr sz="2000" spc="-93" dirty="0">
                <a:latin typeface="Calibri"/>
                <a:cs typeface="Calibri"/>
              </a:rPr>
              <a:t> </a:t>
            </a:r>
            <a:r>
              <a:rPr sz="2000" dirty="0">
                <a:latin typeface="Calibri"/>
                <a:cs typeface="Calibri"/>
              </a:rPr>
              <a:t>Li</a:t>
            </a:r>
            <a:r>
              <a:rPr sz="2000" spc="-80" dirty="0">
                <a:latin typeface="Calibri"/>
                <a:cs typeface="Calibri"/>
              </a:rPr>
              <a:t> </a:t>
            </a:r>
            <a:r>
              <a:rPr sz="2000" dirty="0">
                <a:latin typeface="Calibri"/>
                <a:cs typeface="Calibri"/>
              </a:rPr>
              <a:t>metal</a:t>
            </a:r>
            <a:r>
              <a:rPr sz="2000" spc="-27" dirty="0">
                <a:latin typeface="Calibri"/>
                <a:cs typeface="Calibri"/>
              </a:rPr>
              <a:t> </a:t>
            </a:r>
            <a:r>
              <a:rPr sz="2000" dirty="0">
                <a:latin typeface="Calibri"/>
                <a:cs typeface="Calibri"/>
              </a:rPr>
              <a:t>(</a:t>
            </a:r>
            <a:r>
              <a:rPr sz="2000" b="1" dirty="0">
                <a:latin typeface="Calibri"/>
                <a:cs typeface="Calibri"/>
              </a:rPr>
              <a:t>115,000</a:t>
            </a:r>
            <a:r>
              <a:rPr sz="2000" b="1" spc="33" dirty="0">
                <a:latin typeface="Calibri"/>
                <a:cs typeface="Calibri"/>
              </a:rPr>
              <a:t> </a:t>
            </a:r>
            <a:r>
              <a:rPr sz="2000" b="1" dirty="0">
                <a:latin typeface="Calibri"/>
                <a:cs typeface="Calibri"/>
              </a:rPr>
              <a:t>metric</a:t>
            </a:r>
            <a:r>
              <a:rPr sz="2000" b="1" spc="-20" dirty="0">
                <a:latin typeface="Calibri"/>
                <a:cs typeface="Calibri"/>
              </a:rPr>
              <a:t> </a:t>
            </a:r>
            <a:r>
              <a:rPr sz="2000" b="1" dirty="0">
                <a:latin typeface="Calibri"/>
                <a:cs typeface="Calibri"/>
              </a:rPr>
              <a:t>tons/y</a:t>
            </a:r>
            <a:r>
              <a:rPr sz="2000" b="1" spc="-27" dirty="0">
                <a:latin typeface="Calibri"/>
                <a:cs typeface="Calibri"/>
              </a:rPr>
              <a:t> </a:t>
            </a:r>
            <a:r>
              <a:rPr sz="2000" b="1" dirty="0">
                <a:latin typeface="Calibri"/>
                <a:cs typeface="Calibri"/>
              </a:rPr>
              <a:t>LCE</a:t>
            </a:r>
            <a:r>
              <a:rPr sz="2000" dirty="0">
                <a:latin typeface="Calibri"/>
                <a:cs typeface="Calibri"/>
              </a:rPr>
              <a:t>) could</a:t>
            </a:r>
            <a:r>
              <a:rPr sz="2000" spc="-60" dirty="0">
                <a:latin typeface="Calibri"/>
                <a:cs typeface="Calibri"/>
              </a:rPr>
              <a:t> </a:t>
            </a:r>
            <a:r>
              <a:rPr sz="2000" dirty="0">
                <a:latin typeface="Calibri"/>
                <a:cs typeface="Calibri"/>
              </a:rPr>
              <a:t>be</a:t>
            </a:r>
            <a:r>
              <a:rPr sz="2000" spc="-60" dirty="0">
                <a:latin typeface="Calibri"/>
                <a:cs typeface="Calibri"/>
              </a:rPr>
              <a:t> </a:t>
            </a:r>
            <a:r>
              <a:rPr sz="2000" spc="-13" dirty="0">
                <a:latin typeface="Calibri"/>
                <a:cs typeface="Calibri"/>
              </a:rPr>
              <a:t>recovered</a:t>
            </a:r>
            <a:r>
              <a:rPr lang="en-US" sz="2000" spc="-13" dirty="0">
                <a:latin typeface="Calibri"/>
                <a:cs typeface="Calibri"/>
              </a:rPr>
              <a:t> </a:t>
            </a:r>
            <a:r>
              <a:rPr lang="en-US" sz="2000" b="1" spc="-13" dirty="0">
                <a:solidFill>
                  <a:srgbClr val="FF0000"/>
                </a:solidFill>
                <a:latin typeface="Calibri"/>
                <a:cs typeface="Calibri"/>
              </a:rPr>
              <a:t>now </a:t>
            </a:r>
            <a:r>
              <a:rPr sz="2000" dirty="0">
                <a:latin typeface="Calibri"/>
                <a:cs typeface="Calibri"/>
              </a:rPr>
              <a:t>(</a:t>
            </a:r>
            <a:r>
              <a:rPr sz="2000" b="1" dirty="0">
                <a:latin typeface="Calibri"/>
                <a:cs typeface="Calibri"/>
              </a:rPr>
              <a:t>3.6</a:t>
            </a:r>
            <a:r>
              <a:rPr sz="2000" b="1" spc="-40" dirty="0">
                <a:latin typeface="Calibri"/>
                <a:cs typeface="Calibri"/>
              </a:rPr>
              <a:t> </a:t>
            </a:r>
            <a:r>
              <a:rPr sz="2000" b="1" dirty="0">
                <a:latin typeface="Calibri"/>
                <a:cs typeface="Calibri"/>
              </a:rPr>
              <a:t>M</a:t>
            </a:r>
            <a:r>
              <a:rPr sz="2000" b="1" spc="-33" dirty="0">
                <a:latin typeface="Calibri"/>
                <a:cs typeface="Calibri"/>
              </a:rPr>
              <a:t> </a:t>
            </a:r>
            <a:r>
              <a:rPr sz="2000" b="1" spc="-13" dirty="0">
                <a:latin typeface="Calibri"/>
                <a:cs typeface="Calibri"/>
              </a:rPr>
              <a:t>EVs/y</a:t>
            </a:r>
            <a:r>
              <a:rPr sz="2000" spc="-13" dirty="0">
                <a:latin typeface="Calibri"/>
                <a:cs typeface="Calibri"/>
              </a:rPr>
              <a:t>)</a:t>
            </a:r>
            <a:r>
              <a:rPr lang="en-US" sz="2000" spc="-13" dirty="0">
                <a:latin typeface="Calibri"/>
                <a:cs typeface="Calibri"/>
              </a:rPr>
              <a:t> </a:t>
            </a:r>
          </a:p>
          <a:p>
            <a:pPr marL="244681" marR="6773" indent="-228594">
              <a:lnSpc>
                <a:spcPct val="78000"/>
              </a:lnSpc>
              <a:spcBef>
                <a:spcPts val="1120"/>
              </a:spcBef>
              <a:buFont typeface="Arial"/>
              <a:buChar char="•"/>
              <a:tabLst>
                <a:tab pos="246374" algn="l"/>
              </a:tabLst>
            </a:pPr>
            <a:r>
              <a:rPr lang="en-US" sz="2000" spc="-80" dirty="0">
                <a:latin typeface="Calibri"/>
                <a:cs typeface="Calibri"/>
              </a:rPr>
              <a:t>If</a:t>
            </a:r>
            <a:r>
              <a:rPr sz="2000" spc="-80" dirty="0">
                <a:latin typeface="Calibri"/>
                <a:cs typeface="Calibri"/>
              </a:rPr>
              <a:t> </a:t>
            </a:r>
            <a:r>
              <a:rPr sz="2000" dirty="0">
                <a:latin typeface="Calibri"/>
                <a:cs typeface="Calibri"/>
              </a:rPr>
              <a:t>field</a:t>
            </a:r>
            <a:r>
              <a:rPr sz="2000" spc="-13" dirty="0">
                <a:latin typeface="Calibri"/>
                <a:cs typeface="Calibri"/>
              </a:rPr>
              <a:t> </a:t>
            </a:r>
            <a:r>
              <a:rPr sz="2000" dirty="0">
                <a:latin typeface="Calibri"/>
                <a:cs typeface="Calibri"/>
              </a:rPr>
              <a:t>expands</a:t>
            </a:r>
            <a:r>
              <a:rPr sz="2000" spc="-80" dirty="0">
                <a:latin typeface="Calibri"/>
                <a:cs typeface="Calibri"/>
              </a:rPr>
              <a:t> </a:t>
            </a:r>
            <a:r>
              <a:rPr sz="2000" dirty="0">
                <a:latin typeface="Calibri"/>
                <a:cs typeface="Calibri"/>
              </a:rPr>
              <a:t>from</a:t>
            </a:r>
            <a:r>
              <a:rPr sz="2000" spc="-53" dirty="0">
                <a:latin typeface="Calibri"/>
                <a:cs typeface="Calibri"/>
              </a:rPr>
              <a:t> </a:t>
            </a:r>
            <a:r>
              <a:rPr sz="2000" dirty="0">
                <a:latin typeface="Calibri"/>
                <a:cs typeface="Calibri"/>
              </a:rPr>
              <a:t>400</a:t>
            </a:r>
            <a:r>
              <a:rPr sz="2000" spc="-7" dirty="0">
                <a:latin typeface="Calibri"/>
                <a:cs typeface="Calibri"/>
              </a:rPr>
              <a:t> </a:t>
            </a:r>
            <a:r>
              <a:rPr sz="2000" dirty="0">
                <a:latin typeface="Calibri"/>
                <a:cs typeface="Calibri"/>
              </a:rPr>
              <a:t>to</a:t>
            </a:r>
            <a:r>
              <a:rPr lang="en-US" sz="2000" dirty="0">
                <a:latin typeface="Calibri"/>
                <a:cs typeface="Calibri"/>
              </a:rPr>
              <a:t> max of </a:t>
            </a:r>
            <a:r>
              <a:rPr sz="2000" dirty="0">
                <a:latin typeface="Calibri"/>
                <a:cs typeface="Calibri"/>
              </a:rPr>
              <a:t>~</a:t>
            </a:r>
            <a:r>
              <a:rPr lang="en-US" sz="2000" dirty="0">
                <a:latin typeface="Calibri"/>
                <a:cs typeface="Calibri"/>
              </a:rPr>
              <a:t>300</a:t>
            </a:r>
            <a:r>
              <a:rPr sz="2000" dirty="0">
                <a:latin typeface="Calibri"/>
                <a:cs typeface="Calibri"/>
              </a:rPr>
              <a:t>0</a:t>
            </a:r>
            <a:r>
              <a:rPr sz="2000" spc="20" dirty="0">
                <a:latin typeface="Calibri"/>
                <a:cs typeface="Calibri"/>
              </a:rPr>
              <a:t> </a:t>
            </a:r>
            <a:r>
              <a:rPr sz="2000" dirty="0">
                <a:latin typeface="Calibri"/>
                <a:cs typeface="Calibri"/>
              </a:rPr>
              <a:t>MWe,</a:t>
            </a:r>
            <a:r>
              <a:rPr sz="2000" spc="-7" dirty="0">
                <a:latin typeface="Calibri"/>
                <a:cs typeface="Calibri"/>
              </a:rPr>
              <a:t> </a:t>
            </a:r>
            <a:r>
              <a:rPr sz="2000" dirty="0">
                <a:latin typeface="Calibri"/>
                <a:cs typeface="Calibri"/>
              </a:rPr>
              <a:t>production</a:t>
            </a:r>
            <a:r>
              <a:rPr sz="2000" spc="-107" dirty="0">
                <a:latin typeface="Calibri"/>
                <a:cs typeface="Calibri"/>
              </a:rPr>
              <a:t> </a:t>
            </a:r>
            <a:r>
              <a:rPr sz="2000" dirty="0">
                <a:latin typeface="Calibri"/>
                <a:cs typeface="Calibri"/>
              </a:rPr>
              <a:t>could</a:t>
            </a:r>
            <a:r>
              <a:rPr sz="2000" spc="-73" dirty="0">
                <a:latin typeface="Calibri"/>
                <a:cs typeface="Calibri"/>
              </a:rPr>
              <a:t> </a:t>
            </a:r>
            <a:r>
              <a:rPr sz="2000" dirty="0">
                <a:latin typeface="Calibri"/>
                <a:cs typeface="Calibri"/>
              </a:rPr>
              <a:t>reach</a:t>
            </a:r>
            <a:r>
              <a:rPr sz="2000" spc="-40" dirty="0">
                <a:latin typeface="Calibri"/>
                <a:cs typeface="Calibri"/>
              </a:rPr>
              <a:t> </a:t>
            </a:r>
            <a:r>
              <a:rPr sz="2000" dirty="0">
                <a:latin typeface="Calibri"/>
                <a:cs typeface="Calibri"/>
              </a:rPr>
              <a:t>~</a:t>
            </a:r>
            <a:r>
              <a:rPr lang="en-US" sz="2000" b="1" dirty="0">
                <a:latin typeface="Calibri"/>
                <a:cs typeface="Calibri"/>
              </a:rPr>
              <a:t>863</a:t>
            </a:r>
            <a:r>
              <a:rPr sz="2000" b="1" dirty="0">
                <a:latin typeface="Calibri"/>
                <a:cs typeface="Calibri"/>
              </a:rPr>
              <a:t>,000</a:t>
            </a:r>
            <a:r>
              <a:rPr sz="2000" b="1" spc="67" dirty="0">
                <a:latin typeface="Calibri"/>
                <a:cs typeface="Calibri"/>
              </a:rPr>
              <a:t> </a:t>
            </a:r>
            <a:r>
              <a:rPr sz="2000" b="1" dirty="0">
                <a:latin typeface="Calibri"/>
                <a:cs typeface="Calibri"/>
              </a:rPr>
              <a:t>mt/y</a:t>
            </a:r>
            <a:r>
              <a:rPr sz="2000" b="1" spc="-20" dirty="0">
                <a:latin typeface="Calibri"/>
                <a:cs typeface="Calibri"/>
              </a:rPr>
              <a:t> </a:t>
            </a:r>
            <a:r>
              <a:rPr sz="2000" b="1" dirty="0">
                <a:latin typeface="Calibri"/>
                <a:cs typeface="Calibri"/>
              </a:rPr>
              <a:t>LCE</a:t>
            </a:r>
            <a:r>
              <a:rPr sz="2000" b="1" spc="-7" dirty="0">
                <a:latin typeface="Calibri"/>
                <a:cs typeface="Calibri"/>
              </a:rPr>
              <a:t> </a:t>
            </a:r>
            <a:r>
              <a:rPr sz="2000" dirty="0">
                <a:latin typeface="Calibri"/>
                <a:cs typeface="Calibri"/>
              </a:rPr>
              <a:t>(</a:t>
            </a:r>
            <a:r>
              <a:rPr lang="en-US" sz="2000" b="1" dirty="0">
                <a:latin typeface="Calibri"/>
                <a:cs typeface="Calibri"/>
              </a:rPr>
              <a:t>27</a:t>
            </a:r>
            <a:r>
              <a:rPr sz="2000" b="1" spc="-33" dirty="0">
                <a:latin typeface="Calibri"/>
                <a:cs typeface="Calibri"/>
              </a:rPr>
              <a:t> </a:t>
            </a:r>
            <a:r>
              <a:rPr sz="2000" b="1" dirty="0">
                <a:latin typeface="Calibri"/>
                <a:cs typeface="Calibri"/>
              </a:rPr>
              <a:t>M</a:t>
            </a:r>
            <a:r>
              <a:rPr sz="2000" b="1" spc="-53" dirty="0">
                <a:latin typeface="Calibri"/>
                <a:cs typeface="Calibri"/>
              </a:rPr>
              <a:t> </a:t>
            </a:r>
            <a:r>
              <a:rPr sz="2000" b="1" spc="-13" dirty="0">
                <a:latin typeface="Calibri"/>
                <a:cs typeface="Calibri"/>
              </a:rPr>
              <a:t>EVs/y</a:t>
            </a:r>
            <a:r>
              <a:rPr sz="2000" spc="-13" dirty="0">
                <a:latin typeface="Calibri"/>
                <a:cs typeface="Calibri"/>
              </a:rPr>
              <a:t>)</a:t>
            </a:r>
            <a:endParaRPr sz="2000" dirty="0">
              <a:latin typeface="Calibri"/>
              <a:cs typeface="Calibri"/>
            </a:endParaRPr>
          </a:p>
          <a:p>
            <a:pPr marL="245527" indent="-228594">
              <a:spcBef>
                <a:spcPts val="545"/>
              </a:spcBef>
              <a:buFont typeface="Arial"/>
              <a:buChar char="•"/>
              <a:tabLst>
                <a:tab pos="245527" algn="l"/>
              </a:tabLst>
            </a:pPr>
            <a:r>
              <a:rPr sz="2000" dirty="0">
                <a:latin typeface="Calibri"/>
                <a:cs typeface="Calibri"/>
              </a:rPr>
              <a:t>For</a:t>
            </a:r>
            <a:r>
              <a:rPr sz="2000" spc="-40" dirty="0">
                <a:latin typeface="Calibri"/>
                <a:cs typeface="Calibri"/>
              </a:rPr>
              <a:t> </a:t>
            </a:r>
            <a:r>
              <a:rPr sz="2000" dirty="0">
                <a:latin typeface="Calibri"/>
                <a:cs typeface="Calibri"/>
              </a:rPr>
              <a:t>comparison,</a:t>
            </a:r>
            <a:r>
              <a:rPr sz="2000" spc="-113" dirty="0">
                <a:latin typeface="Calibri"/>
                <a:cs typeface="Calibri"/>
              </a:rPr>
              <a:t> </a:t>
            </a:r>
            <a:r>
              <a:rPr sz="2000" dirty="0">
                <a:latin typeface="Calibri"/>
                <a:cs typeface="Calibri"/>
              </a:rPr>
              <a:t>global</a:t>
            </a:r>
            <a:r>
              <a:rPr sz="2000" spc="-73" dirty="0">
                <a:latin typeface="Calibri"/>
                <a:cs typeface="Calibri"/>
              </a:rPr>
              <a:t> </a:t>
            </a:r>
            <a:r>
              <a:rPr sz="2000" dirty="0">
                <a:latin typeface="Calibri"/>
                <a:cs typeface="Calibri"/>
              </a:rPr>
              <a:t>Li</a:t>
            </a:r>
            <a:r>
              <a:rPr sz="2000" spc="-60" dirty="0">
                <a:latin typeface="Calibri"/>
                <a:cs typeface="Calibri"/>
              </a:rPr>
              <a:t> </a:t>
            </a:r>
            <a:r>
              <a:rPr sz="2000" dirty="0">
                <a:latin typeface="Calibri"/>
                <a:cs typeface="Calibri"/>
              </a:rPr>
              <a:t>production</a:t>
            </a:r>
            <a:r>
              <a:rPr sz="2000" spc="-87" dirty="0">
                <a:latin typeface="Calibri"/>
                <a:cs typeface="Calibri"/>
              </a:rPr>
              <a:t> </a:t>
            </a:r>
            <a:r>
              <a:rPr sz="2000" dirty="0">
                <a:latin typeface="Calibri"/>
                <a:cs typeface="Calibri"/>
              </a:rPr>
              <a:t>in</a:t>
            </a:r>
            <a:r>
              <a:rPr sz="2000" spc="-40" dirty="0">
                <a:latin typeface="Calibri"/>
                <a:cs typeface="Calibri"/>
              </a:rPr>
              <a:t> </a:t>
            </a:r>
            <a:r>
              <a:rPr sz="2000" dirty="0">
                <a:latin typeface="Calibri"/>
                <a:cs typeface="Calibri"/>
              </a:rPr>
              <a:t>202</a:t>
            </a:r>
            <a:r>
              <a:rPr lang="en-US" sz="2000" dirty="0">
                <a:latin typeface="Calibri"/>
                <a:cs typeface="Calibri"/>
              </a:rPr>
              <a:t>4</a:t>
            </a:r>
            <a:r>
              <a:rPr sz="2000" spc="13" dirty="0">
                <a:latin typeface="Calibri"/>
                <a:cs typeface="Calibri"/>
              </a:rPr>
              <a:t> </a:t>
            </a:r>
            <a:r>
              <a:rPr sz="2000" dirty="0">
                <a:latin typeface="Calibri"/>
                <a:cs typeface="Calibri"/>
              </a:rPr>
              <a:t>was</a:t>
            </a:r>
            <a:r>
              <a:rPr sz="2000" spc="-27" dirty="0">
                <a:latin typeface="Calibri"/>
                <a:cs typeface="Calibri"/>
              </a:rPr>
              <a:t> </a:t>
            </a:r>
            <a:r>
              <a:rPr lang="en-US" sz="2000" b="1" spc="-27" dirty="0">
                <a:latin typeface="Calibri"/>
                <a:cs typeface="Calibri"/>
              </a:rPr>
              <a:t>1,276</a:t>
            </a:r>
            <a:r>
              <a:rPr sz="2000" b="1" dirty="0">
                <a:latin typeface="Calibri"/>
                <a:cs typeface="Calibri"/>
              </a:rPr>
              <a:t>,000</a:t>
            </a:r>
            <a:r>
              <a:rPr sz="2000" b="1" spc="60" dirty="0">
                <a:latin typeface="Calibri"/>
                <a:cs typeface="Calibri"/>
              </a:rPr>
              <a:t> </a:t>
            </a:r>
            <a:r>
              <a:rPr sz="2000" b="1" dirty="0">
                <a:latin typeface="Calibri"/>
                <a:cs typeface="Calibri"/>
              </a:rPr>
              <a:t>mt/y </a:t>
            </a:r>
            <a:r>
              <a:rPr sz="2000" b="1" spc="-27" dirty="0">
                <a:latin typeface="Calibri"/>
                <a:cs typeface="Calibri"/>
              </a:rPr>
              <a:t>LCE</a:t>
            </a:r>
            <a:r>
              <a:rPr lang="en-US" sz="2000" b="1" spc="-27" dirty="0">
                <a:latin typeface="Calibri"/>
                <a:cs typeface="Calibri"/>
              </a:rPr>
              <a:t> </a:t>
            </a:r>
            <a:r>
              <a:rPr lang="en-US" sz="2000" spc="-27" dirty="0">
                <a:latin typeface="Calibri"/>
                <a:cs typeface="Calibri"/>
              </a:rPr>
              <a:t>(USGS MCS 2025)</a:t>
            </a:r>
            <a:r>
              <a:rPr sz="2000" spc="-27" dirty="0">
                <a:latin typeface="Calibri"/>
                <a:cs typeface="Calibri"/>
              </a:rPr>
              <a:t>.</a:t>
            </a:r>
            <a:endParaRPr sz="2000" dirty="0">
              <a:latin typeface="Calibri"/>
              <a:cs typeface="Calibri"/>
            </a:endParaRPr>
          </a:p>
        </p:txBody>
      </p:sp>
      <p:pic>
        <p:nvPicPr>
          <p:cNvPr id="4" name="object 4"/>
          <p:cNvPicPr/>
          <p:nvPr/>
        </p:nvPicPr>
        <p:blipFill>
          <a:blip r:embed="rId2" cstate="print"/>
          <a:stretch>
            <a:fillRect/>
          </a:stretch>
        </p:blipFill>
        <p:spPr>
          <a:xfrm>
            <a:off x="3340607" y="2414017"/>
            <a:ext cx="8851391" cy="3352799"/>
          </a:xfrm>
          <a:prstGeom prst="rect">
            <a:avLst/>
          </a:prstGeom>
        </p:spPr>
      </p:pic>
      <p:sp>
        <p:nvSpPr>
          <p:cNvPr id="5" name="object 5"/>
          <p:cNvSpPr txBox="1"/>
          <p:nvPr/>
        </p:nvSpPr>
        <p:spPr>
          <a:xfrm>
            <a:off x="236850" y="4554039"/>
            <a:ext cx="3057313" cy="426485"/>
          </a:xfrm>
          <a:prstGeom prst="rect">
            <a:avLst/>
          </a:prstGeom>
        </p:spPr>
        <p:txBody>
          <a:bodyPr vert="horz" wrap="square" lIns="0" tIns="16087" rIns="0" bIns="0" rtlCol="0">
            <a:spAutoFit/>
          </a:bodyPr>
          <a:lstStyle/>
          <a:p>
            <a:pPr marL="16933" marR="6773">
              <a:spcBef>
                <a:spcPts val="127"/>
              </a:spcBef>
            </a:pPr>
            <a:r>
              <a:rPr sz="1333" dirty="0">
                <a:latin typeface="Calibri"/>
                <a:cs typeface="Calibri"/>
              </a:rPr>
              <a:t>Salton</a:t>
            </a:r>
            <a:r>
              <a:rPr sz="1333" spc="-40" dirty="0">
                <a:latin typeface="Calibri"/>
                <a:cs typeface="Calibri"/>
              </a:rPr>
              <a:t> </a:t>
            </a:r>
            <a:r>
              <a:rPr sz="1333" dirty="0">
                <a:latin typeface="Calibri"/>
                <a:cs typeface="Calibri"/>
              </a:rPr>
              <a:t>Sea</a:t>
            </a:r>
            <a:r>
              <a:rPr sz="1333" spc="13" dirty="0">
                <a:latin typeface="Calibri"/>
                <a:cs typeface="Calibri"/>
              </a:rPr>
              <a:t> </a:t>
            </a:r>
            <a:r>
              <a:rPr sz="1333" spc="-27" dirty="0">
                <a:latin typeface="Calibri"/>
                <a:cs typeface="Calibri"/>
              </a:rPr>
              <a:t>Geothermal</a:t>
            </a:r>
            <a:r>
              <a:rPr sz="1333" spc="20" dirty="0">
                <a:latin typeface="Calibri"/>
                <a:cs typeface="Calibri"/>
              </a:rPr>
              <a:t> </a:t>
            </a:r>
            <a:r>
              <a:rPr sz="1333" dirty="0">
                <a:latin typeface="Calibri"/>
                <a:cs typeface="Calibri"/>
              </a:rPr>
              <a:t>Field</a:t>
            </a:r>
            <a:r>
              <a:rPr sz="1333" spc="13" dirty="0">
                <a:latin typeface="Calibri"/>
                <a:cs typeface="Calibri"/>
              </a:rPr>
              <a:t> </a:t>
            </a:r>
            <a:r>
              <a:rPr sz="1333" spc="-27" dirty="0">
                <a:latin typeface="Calibri"/>
                <a:cs typeface="Calibri"/>
              </a:rPr>
              <a:t>production</a:t>
            </a:r>
            <a:r>
              <a:rPr sz="1333" spc="-33" dirty="0">
                <a:latin typeface="Calibri"/>
                <a:cs typeface="Calibri"/>
              </a:rPr>
              <a:t> and </a:t>
            </a:r>
            <a:r>
              <a:rPr sz="1333" spc="-27" dirty="0">
                <a:latin typeface="Calibri"/>
                <a:cs typeface="Calibri"/>
              </a:rPr>
              <a:t>injection</a:t>
            </a:r>
            <a:r>
              <a:rPr sz="1333" spc="-47" dirty="0">
                <a:latin typeface="Calibri"/>
                <a:cs typeface="Calibri"/>
              </a:rPr>
              <a:t> </a:t>
            </a:r>
            <a:r>
              <a:rPr sz="1333" dirty="0">
                <a:latin typeface="Calibri"/>
                <a:cs typeface="Calibri"/>
              </a:rPr>
              <a:t>data</a:t>
            </a:r>
            <a:r>
              <a:rPr sz="1333" spc="-60" dirty="0">
                <a:latin typeface="Calibri"/>
                <a:cs typeface="Calibri"/>
              </a:rPr>
              <a:t> </a:t>
            </a:r>
            <a:r>
              <a:rPr sz="1333" dirty="0">
                <a:latin typeface="Calibri"/>
                <a:cs typeface="Calibri"/>
              </a:rPr>
              <a:t>from</a:t>
            </a:r>
            <a:r>
              <a:rPr sz="1333" spc="-20" dirty="0">
                <a:latin typeface="Calibri"/>
                <a:cs typeface="Calibri"/>
              </a:rPr>
              <a:t> </a:t>
            </a:r>
            <a:r>
              <a:rPr sz="1333" dirty="0">
                <a:latin typeface="Calibri"/>
                <a:cs typeface="Calibri"/>
              </a:rPr>
              <a:t>CA</a:t>
            </a:r>
            <a:r>
              <a:rPr sz="1333" spc="-13" dirty="0">
                <a:latin typeface="Calibri"/>
                <a:cs typeface="Calibri"/>
              </a:rPr>
              <a:t> </a:t>
            </a:r>
            <a:r>
              <a:rPr sz="1333" dirty="0">
                <a:latin typeface="Calibri"/>
                <a:cs typeface="Calibri"/>
              </a:rPr>
              <a:t>Dept.</a:t>
            </a:r>
            <a:r>
              <a:rPr sz="1333" spc="-27" dirty="0">
                <a:latin typeface="Calibri"/>
                <a:cs typeface="Calibri"/>
              </a:rPr>
              <a:t> </a:t>
            </a:r>
            <a:r>
              <a:rPr sz="1333" dirty="0">
                <a:latin typeface="Calibri"/>
                <a:cs typeface="Calibri"/>
              </a:rPr>
              <a:t>of</a:t>
            </a:r>
            <a:r>
              <a:rPr sz="1333" spc="-53" dirty="0">
                <a:latin typeface="Calibri"/>
                <a:cs typeface="Calibri"/>
              </a:rPr>
              <a:t> </a:t>
            </a:r>
            <a:r>
              <a:rPr sz="1333" spc="-13" dirty="0">
                <a:latin typeface="Calibri"/>
                <a:cs typeface="Calibri"/>
              </a:rPr>
              <a:t>Conservation</a:t>
            </a:r>
            <a:endParaRPr sz="1333">
              <a:latin typeface="Calibri"/>
              <a:cs typeface="Calibri"/>
            </a:endParaRPr>
          </a:p>
        </p:txBody>
      </p:sp>
      <p:pic>
        <p:nvPicPr>
          <p:cNvPr id="6" name="object 6"/>
          <p:cNvPicPr/>
          <p:nvPr/>
        </p:nvPicPr>
        <p:blipFill>
          <a:blip r:embed="rId3" cstate="print"/>
          <a:stretch>
            <a:fillRect/>
          </a:stretch>
        </p:blipFill>
        <p:spPr>
          <a:xfrm>
            <a:off x="11169905" y="6498337"/>
            <a:ext cx="1007871" cy="347471"/>
          </a:xfrm>
          <a:prstGeom prst="rect">
            <a:avLst/>
          </a:prstGeom>
        </p:spPr>
      </p:pic>
      <p:sp>
        <p:nvSpPr>
          <p:cNvPr id="7" name="TextBox 6">
            <a:extLst>
              <a:ext uri="{FF2B5EF4-FFF2-40B4-BE49-F238E27FC236}">
                <a16:creationId xmlns:a16="http://schemas.microsoft.com/office/drawing/2014/main" id="{0678537C-35F3-1641-0295-FB78A19F7A4E}"/>
              </a:ext>
            </a:extLst>
          </p:cNvPr>
          <p:cNvSpPr txBox="1"/>
          <p:nvPr/>
        </p:nvSpPr>
        <p:spPr>
          <a:xfrm>
            <a:off x="9855201" y="5906790"/>
            <a:ext cx="1896673" cy="338554"/>
          </a:xfrm>
          <a:prstGeom prst="rect">
            <a:avLst/>
          </a:prstGeom>
          <a:noFill/>
        </p:spPr>
        <p:txBody>
          <a:bodyPr wrap="none" rtlCol="0">
            <a:spAutoFit/>
          </a:bodyPr>
          <a:lstStyle/>
          <a:p>
            <a:r>
              <a:rPr lang="en-US" sz="1600" dirty="0"/>
              <a:t>Dobson et al., 2023</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descr="Diagram&#10;&#10;Description automatically generated">
            <a:extLst>
              <a:ext uri="{FF2B5EF4-FFF2-40B4-BE49-F238E27FC236}">
                <a16:creationId xmlns:a16="http://schemas.microsoft.com/office/drawing/2014/main" id="{899E79CE-6E14-3C0B-35B3-E8C2DDD1C455}"/>
              </a:ext>
            </a:extLst>
          </p:cNvPr>
          <p:cNvPicPr>
            <a:picLocks noGrp="1" noChangeAspect="1"/>
          </p:cNvPicPr>
          <p:nvPr>
            <p:ph idx="1"/>
          </p:nvPr>
        </p:nvPicPr>
        <p:blipFill>
          <a:blip r:embed="rId2"/>
          <a:stretch>
            <a:fillRect/>
          </a:stretch>
        </p:blipFill>
        <p:spPr>
          <a:xfrm>
            <a:off x="1" y="879500"/>
            <a:ext cx="6294751" cy="4369576"/>
          </a:xfrm>
        </p:spPr>
      </p:pic>
      <p:pic>
        <p:nvPicPr>
          <p:cNvPr id="6" name="Picture 5">
            <a:extLst>
              <a:ext uri="{FF2B5EF4-FFF2-40B4-BE49-F238E27FC236}">
                <a16:creationId xmlns:a16="http://schemas.microsoft.com/office/drawing/2014/main" id="{9B6FEE9C-6EF6-A377-A98F-5FB7982D614F}"/>
              </a:ext>
            </a:extLst>
          </p:cNvPr>
          <p:cNvPicPr>
            <a:picLocks noChangeAspect="1"/>
          </p:cNvPicPr>
          <p:nvPr/>
        </p:nvPicPr>
        <p:blipFill>
          <a:blip r:embed="rId3"/>
          <a:stretch>
            <a:fillRect/>
          </a:stretch>
        </p:blipFill>
        <p:spPr>
          <a:xfrm>
            <a:off x="6344960" y="1404755"/>
            <a:ext cx="5852373" cy="3418530"/>
          </a:xfrm>
          <a:prstGeom prst="rect">
            <a:avLst/>
          </a:prstGeom>
        </p:spPr>
      </p:pic>
      <p:pic>
        <p:nvPicPr>
          <p:cNvPr id="7" name="object 6">
            <a:extLst>
              <a:ext uri="{FF2B5EF4-FFF2-40B4-BE49-F238E27FC236}">
                <a16:creationId xmlns:a16="http://schemas.microsoft.com/office/drawing/2014/main" id="{9C4231F3-B0A1-1C03-AA3F-12231CFE2FFA}"/>
              </a:ext>
            </a:extLst>
          </p:cNvPr>
          <p:cNvPicPr/>
          <p:nvPr/>
        </p:nvPicPr>
        <p:blipFill>
          <a:blip r:embed="rId4" cstate="print"/>
          <a:stretch>
            <a:fillRect/>
          </a:stretch>
        </p:blipFill>
        <p:spPr>
          <a:xfrm>
            <a:off x="11169905" y="6498337"/>
            <a:ext cx="1007871" cy="347471"/>
          </a:xfrm>
          <a:prstGeom prst="rect">
            <a:avLst/>
          </a:prstGeom>
        </p:spPr>
      </p:pic>
      <p:sp>
        <p:nvSpPr>
          <p:cNvPr id="8" name="Arrow: Up 7">
            <a:extLst>
              <a:ext uri="{FF2B5EF4-FFF2-40B4-BE49-F238E27FC236}">
                <a16:creationId xmlns:a16="http://schemas.microsoft.com/office/drawing/2014/main" id="{844171C6-7B3A-5067-9943-A6CF58562F96}"/>
              </a:ext>
            </a:extLst>
          </p:cNvPr>
          <p:cNvSpPr/>
          <p:nvPr/>
        </p:nvSpPr>
        <p:spPr>
          <a:xfrm>
            <a:off x="9793155" y="3650619"/>
            <a:ext cx="484632" cy="978408"/>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414672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A37028-F6E3-EB3A-076B-452057A248B1}"/>
              </a:ext>
            </a:extLst>
          </p:cNvPr>
          <p:cNvSpPr>
            <a:spLocks noGrp="1"/>
          </p:cNvSpPr>
          <p:nvPr>
            <p:ph type="title"/>
          </p:nvPr>
        </p:nvSpPr>
        <p:spPr/>
        <p:txBody>
          <a:bodyPr/>
          <a:lstStyle/>
          <a:p>
            <a:r>
              <a:rPr lang="en-US" sz="2133" b="1" dirty="0">
                <a:solidFill>
                  <a:srgbClr val="FF0000"/>
                </a:solidFill>
              </a:rPr>
              <a:t>Does geothermal Li extraction itself add any CO</a:t>
            </a:r>
            <a:r>
              <a:rPr lang="en-US" sz="2133" b="1" baseline="-25000" dirty="0">
                <a:solidFill>
                  <a:srgbClr val="FF0000"/>
                </a:solidFill>
              </a:rPr>
              <a:t>2</a:t>
            </a:r>
            <a:r>
              <a:rPr lang="en-US" sz="2133" b="1" dirty="0">
                <a:solidFill>
                  <a:srgbClr val="FF0000"/>
                </a:solidFill>
              </a:rPr>
              <a:t> emissions?</a:t>
            </a:r>
            <a:br>
              <a:rPr lang="en-US" sz="2133" b="1" dirty="0">
                <a:solidFill>
                  <a:srgbClr val="FF0000"/>
                </a:solidFill>
              </a:rPr>
            </a:br>
            <a:r>
              <a:rPr lang="en-US" sz="2133" dirty="0"/>
              <a:t>  </a:t>
            </a:r>
            <a:br>
              <a:rPr lang="en-US" sz="2133" dirty="0"/>
            </a:br>
            <a:r>
              <a:rPr lang="en-US" sz="2133" dirty="0"/>
              <a:t>Only from the added </a:t>
            </a:r>
            <a:r>
              <a:rPr lang="en-US" sz="2133" dirty="0">
                <a:solidFill>
                  <a:srgbClr val="FF0000"/>
                </a:solidFill>
              </a:rPr>
              <a:t>electrical energy </a:t>
            </a:r>
            <a:r>
              <a:rPr lang="en-US" sz="2133" dirty="0"/>
              <a:t>used,</a:t>
            </a:r>
            <a:br>
              <a:rPr lang="en-US" sz="2133" dirty="0"/>
            </a:br>
            <a:r>
              <a:rPr lang="en-US" sz="2133" dirty="0"/>
              <a:t>by adding Li filters to </a:t>
            </a:r>
            <a:r>
              <a:rPr lang="en-US" sz="2133" i="1" dirty="0"/>
              <a:t>existing</a:t>
            </a:r>
            <a:r>
              <a:rPr lang="en-US" sz="2133" dirty="0"/>
              <a:t> power plants.</a:t>
            </a:r>
            <a:br>
              <a:rPr lang="en-US" sz="2133" dirty="0"/>
            </a:br>
            <a:br>
              <a:rPr lang="en-US" sz="2133" dirty="0"/>
            </a:br>
            <a:r>
              <a:rPr lang="en-US" sz="2133" dirty="0"/>
              <a:t>Most geothermal power plants generate </a:t>
            </a:r>
            <a:br>
              <a:rPr lang="en-US" sz="2133" dirty="0"/>
            </a:br>
            <a:r>
              <a:rPr lang="en-US" sz="2133" dirty="0"/>
              <a:t>their own electrical power to use, called the</a:t>
            </a:r>
            <a:br>
              <a:rPr lang="en-US" sz="2133" dirty="0"/>
            </a:br>
            <a:r>
              <a:rPr lang="en-US" sz="2133" dirty="0"/>
              <a:t>“</a:t>
            </a:r>
            <a:r>
              <a:rPr lang="en-US" sz="2133" dirty="0">
                <a:solidFill>
                  <a:srgbClr val="FF0000"/>
                </a:solidFill>
              </a:rPr>
              <a:t>parasitic power</a:t>
            </a:r>
            <a:r>
              <a:rPr lang="en-US" sz="2133" dirty="0"/>
              <a:t>” load, typically 10-20% of </a:t>
            </a:r>
            <a:br>
              <a:rPr lang="en-US" sz="2133" dirty="0"/>
            </a:br>
            <a:r>
              <a:rPr lang="en-US" sz="2133" dirty="0"/>
              <a:t>the total power produced.</a:t>
            </a:r>
            <a:br>
              <a:rPr lang="en-US" sz="2133" dirty="0"/>
            </a:br>
            <a:br>
              <a:rPr lang="en-US" sz="2133" dirty="0"/>
            </a:br>
            <a:r>
              <a:rPr lang="en-US" sz="2133" dirty="0"/>
              <a:t>If some of this power can be used for Li </a:t>
            </a:r>
            <a:br>
              <a:rPr lang="en-US" sz="2133" dirty="0"/>
            </a:br>
            <a:r>
              <a:rPr lang="en-US" sz="2133" dirty="0"/>
              <a:t>extraction, it actually </a:t>
            </a:r>
            <a:r>
              <a:rPr lang="en-US" sz="2133" i="1" dirty="0"/>
              <a:t>reduces</a:t>
            </a:r>
            <a:r>
              <a:rPr lang="en-US" sz="2133" dirty="0"/>
              <a:t> CO</a:t>
            </a:r>
            <a:r>
              <a:rPr lang="en-US" sz="2133" baseline="-25000" dirty="0"/>
              <a:t>2 </a:t>
            </a:r>
            <a:br>
              <a:rPr lang="en-US" sz="2133" baseline="-25000" dirty="0"/>
            </a:br>
            <a:r>
              <a:rPr lang="en-US" sz="2133" dirty="0"/>
              <a:t>emissions that would otherwise be </a:t>
            </a:r>
            <a:br>
              <a:rPr lang="en-US" sz="2133" dirty="0"/>
            </a:br>
            <a:r>
              <a:rPr lang="en-US" sz="2133" dirty="0"/>
              <a:t>generated by using electricity generated </a:t>
            </a:r>
            <a:br>
              <a:rPr lang="en-US" sz="2133" dirty="0"/>
            </a:br>
            <a:r>
              <a:rPr lang="en-US" sz="2133" dirty="0"/>
              <a:t>elsewhere from fossil fuels – </a:t>
            </a:r>
            <a:r>
              <a:rPr lang="en-US" sz="2133" dirty="0">
                <a:solidFill>
                  <a:srgbClr val="FF0000"/>
                </a:solidFill>
              </a:rPr>
              <a:t>a carbon credit</a:t>
            </a:r>
            <a:r>
              <a:rPr lang="en-US" sz="2133" dirty="0"/>
              <a:t>.</a:t>
            </a:r>
            <a:endParaRPr lang="en-US" sz="2400" i="1" dirty="0"/>
          </a:p>
        </p:txBody>
      </p:sp>
      <p:pic>
        <p:nvPicPr>
          <p:cNvPr id="5" name="Picture 4" descr="A picture containing timeline&#10;&#10;Description automatically generated">
            <a:extLst>
              <a:ext uri="{FF2B5EF4-FFF2-40B4-BE49-F238E27FC236}">
                <a16:creationId xmlns:a16="http://schemas.microsoft.com/office/drawing/2014/main" id="{D817DFDF-77A0-24BB-0E81-1A88FF2EEF24}"/>
              </a:ext>
            </a:extLst>
          </p:cNvPr>
          <p:cNvPicPr>
            <a:picLocks noChangeAspect="1"/>
          </p:cNvPicPr>
          <p:nvPr/>
        </p:nvPicPr>
        <p:blipFill>
          <a:blip r:embed="rId2"/>
          <a:stretch>
            <a:fillRect/>
          </a:stretch>
        </p:blipFill>
        <p:spPr>
          <a:xfrm>
            <a:off x="5994400" y="889001"/>
            <a:ext cx="5994400" cy="4330700"/>
          </a:xfrm>
          <a:prstGeom prst="rect">
            <a:avLst/>
          </a:prstGeom>
        </p:spPr>
      </p:pic>
      <p:pic>
        <p:nvPicPr>
          <p:cNvPr id="3" name="object 6">
            <a:extLst>
              <a:ext uri="{FF2B5EF4-FFF2-40B4-BE49-F238E27FC236}">
                <a16:creationId xmlns:a16="http://schemas.microsoft.com/office/drawing/2014/main" id="{D567C2AA-21FE-2A4F-DA33-C71F6647055B}"/>
              </a:ext>
            </a:extLst>
          </p:cNvPr>
          <p:cNvPicPr/>
          <p:nvPr/>
        </p:nvPicPr>
        <p:blipFill>
          <a:blip r:embed="rId3" cstate="print"/>
          <a:stretch>
            <a:fillRect/>
          </a:stretch>
        </p:blipFill>
        <p:spPr>
          <a:xfrm>
            <a:off x="11169905" y="6498337"/>
            <a:ext cx="1007871" cy="347471"/>
          </a:xfrm>
          <a:prstGeom prst="rect">
            <a:avLst/>
          </a:prstGeom>
        </p:spPr>
      </p:pic>
    </p:spTree>
    <p:extLst>
      <p:ext uri="{BB962C8B-B14F-4D97-AF65-F5344CB8AC3E}">
        <p14:creationId xmlns:p14="http://schemas.microsoft.com/office/powerpoint/2010/main" val="714397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D1504-0ACC-4873-BE94-ABD6A58E66FE}"/>
              </a:ext>
            </a:extLst>
          </p:cNvPr>
          <p:cNvSpPr>
            <a:spLocks noGrp="1"/>
          </p:cNvSpPr>
          <p:nvPr>
            <p:ph type="title"/>
          </p:nvPr>
        </p:nvSpPr>
        <p:spPr>
          <a:xfrm>
            <a:off x="497441" y="240521"/>
            <a:ext cx="5997609" cy="604415"/>
          </a:xfrm>
        </p:spPr>
        <p:txBody>
          <a:bodyPr/>
          <a:lstStyle/>
          <a:p>
            <a:r>
              <a:rPr lang="en-US" sz="2667" b="1" dirty="0"/>
              <a:t>Gas emissions:</a:t>
            </a:r>
            <a:br>
              <a:rPr lang="en-US" sz="3200" dirty="0"/>
            </a:br>
            <a:endParaRPr lang="en-US" sz="3200" dirty="0"/>
          </a:p>
        </p:txBody>
      </p:sp>
      <p:sp>
        <p:nvSpPr>
          <p:cNvPr id="4" name="TextBox 3">
            <a:extLst>
              <a:ext uri="{FF2B5EF4-FFF2-40B4-BE49-F238E27FC236}">
                <a16:creationId xmlns:a16="http://schemas.microsoft.com/office/drawing/2014/main" id="{104375E8-C7DB-4DFF-98FC-E1F6817E1C13}"/>
              </a:ext>
            </a:extLst>
          </p:cNvPr>
          <p:cNvSpPr txBox="1"/>
          <p:nvPr/>
        </p:nvSpPr>
        <p:spPr>
          <a:xfrm>
            <a:off x="515621" y="858708"/>
            <a:ext cx="6309760" cy="1815882"/>
          </a:xfrm>
          <a:prstGeom prst="rect">
            <a:avLst/>
          </a:prstGeom>
          <a:noFill/>
        </p:spPr>
        <p:txBody>
          <a:bodyPr wrap="square" rtlCol="0">
            <a:spAutoFit/>
          </a:bodyPr>
          <a:lstStyle/>
          <a:p>
            <a:pPr defTabSz="1219170">
              <a:buClr>
                <a:srgbClr val="000000"/>
              </a:buClr>
            </a:pPr>
            <a:r>
              <a:rPr lang="en-US" sz="1600" kern="0" dirty="0">
                <a:solidFill>
                  <a:srgbClr val="000000"/>
                </a:solidFill>
                <a:latin typeface="Arial"/>
                <a:cs typeface="Arial"/>
                <a:sym typeface="Arial"/>
              </a:rPr>
              <a:t>Geothermal power plants emit 10x to 100x less C and S gases </a:t>
            </a:r>
          </a:p>
          <a:p>
            <a:pPr defTabSz="1219170">
              <a:buClr>
                <a:srgbClr val="000000"/>
              </a:buClr>
            </a:pPr>
            <a:r>
              <a:rPr lang="en-US" sz="1600" kern="0" dirty="0">
                <a:solidFill>
                  <a:srgbClr val="000000"/>
                </a:solidFill>
                <a:latin typeface="Arial"/>
                <a:cs typeface="Arial"/>
                <a:sym typeface="Arial"/>
              </a:rPr>
              <a:t>than fossil fuel power plants – coal is the worst.</a:t>
            </a:r>
          </a:p>
          <a:p>
            <a:pPr defTabSz="1219170">
              <a:buClr>
                <a:srgbClr val="000000"/>
              </a:buClr>
            </a:pPr>
            <a:endParaRPr lang="en-US" sz="1600" kern="0" dirty="0">
              <a:solidFill>
                <a:srgbClr val="000000"/>
              </a:solidFill>
              <a:latin typeface="Arial"/>
              <a:cs typeface="Arial"/>
              <a:sym typeface="Arial"/>
            </a:endParaRPr>
          </a:p>
          <a:p>
            <a:pPr defTabSz="1219170">
              <a:buClr>
                <a:srgbClr val="000000"/>
              </a:buClr>
            </a:pPr>
            <a:r>
              <a:rPr lang="en-US" sz="1600" kern="0" dirty="0">
                <a:solidFill>
                  <a:srgbClr val="000000"/>
                </a:solidFill>
                <a:latin typeface="Arial"/>
                <a:cs typeface="Arial"/>
                <a:sym typeface="Arial"/>
              </a:rPr>
              <a:t>Majority of emissions are H</a:t>
            </a:r>
            <a:r>
              <a:rPr lang="en-US" sz="1600" kern="0" baseline="-25000" dirty="0">
                <a:solidFill>
                  <a:srgbClr val="000000"/>
                </a:solidFill>
                <a:latin typeface="Arial"/>
                <a:cs typeface="Arial"/>
                <a:sym typeface="Arial"/>
              </a:rPr>
              <a:t>2</a:t>
            </a:r>
            <a:r>
              <a:rPr lang="en-US" sz="1600" kern="0" dirty="0">
                <a:solidFill>
                  <a:srgbClr val="000000"/>
                </a:solidFill>
                <a:latin typeface="Arial"/>
                <a:cs typeface="Arial"/>
                <a:sym typeface="Arial"/>
              </a:rPr>
              <a:t>O (&gt;99%) and CO</a:t>
            </a:r>
            <a:r>
              <a:rPr lang="en-US" sz="1600" kern="0" baseline="-25000" dirty="0">
                <a:solidFill>
                  <a:srgbClr val="000000"/>
                </a:solidFill>
                <a:latin typeface="Arial"/>
                <a:cs typeface="Arial"/>
                <a:sym typeface="Arial"/>
              </a:rPr>
              <a:t>2</a:t>
            </a:r>
            <a:r>
              <a:rPr lang="en-US" sz="1600" kern="0" dirty="0">
                <a:solidFill>
                  <a:srgbClr val="000000"/>
                </a:solidFill>
                <a:latin typeface="Arial"/>
                <a:cs typeface="Arial"/>
                <a:sym typeface="Arial"/>
              </a:rPr>
              <a:t> (0.2%), vented into atmosphere, and trace H</a:t>
            </a:r>
            <a:r>
              <a:rPr lang="en-US" sz="1600" kern="0" baseline="-25000" dirty="0">
                <a:solidFill>
                  <a:srgbClr val="000000"/>
                </a:solidFill>
                <a:latin typeface="Arial"/>
                <a:cs typeface="Arial"/>
                <a:sym typeface="Arial"/>
              </a:rPr>
              <a:t>2</a:t>
            </a:r>
            <a:r>
              <a:rPr lang="en-US" sz="1600" kern="0" dirty="0">
                <a:solidFill>
                  <a:srgbClr val="000000"/>
                </a:solidFill>
                <a:latin typeface="Arial"/>
                <a:cs typeface="Arial"/>
                <a:sym typeface="Arial"/>
              </a:rPr>
              <a:t>S (scrubbed).</a:t>
            </a:r>
          </a:p>
          <a:p>
            <a:pPr defTabSz="1219170">
              <a:buClr>
                <a:srgbClr val="000000"/>
              </a:buClr>
            </a:pPr>
            <a:r>
              <a:rPr lang="en-US" sz="1600" kern="0" dirty="0">
                <a:solidFill>
                  <a:srgbClr val="000000"/>
                </a:solidFill>
                <a:latin typeface="Arial"/>
                <a:cs typeface="Arial"/>
                <a:sym typeface="Arial"/>
              </a:rPr>
              <a:t> </a:t>
            </a:r>
          </a:p>
          <a:p>
            <a:pPr defTabSz="1219170">
              <a:buClr>
                <a:srgbClr val="000000"/>
              </a:buClr>
            </a:pPr>
            <a:endParaRPr lang="en-US" sz="1600" kern="0" dirty="0">
              <a:solidFill>
                <a:srgbClr val="000000"/>
              </a:solidFill>
              <a:latin typeface="Arial"/>
              <a:cs typeface="Arial"/>
              <a:sym typeface="Arial"/>
            </a:endParaRPr>
          </a:p>
        </p:txBody>
      </p:sp>
      <p:pic>
        <p:nvPicPr>
          <p:cNvPr id="5" name="Picture 4" descr="A picture containing text, receipt, screenshot&#10;&#10;Description automatically generated">
            <a:extLst>
              <a:ext uri="{FF2B5EF4-FFF2-40B4-BE49-F238E27FC236}">
                <a16:creationId xmlns:a16="http://schemas.microsoft.com/office/drawing/2014/main" id="{8215274E-C7D5-4267-B731-3EFC33ED5EBC}"/>
              </a:ext>
            </a:extLst>
          </p:cNvPr>
          <p:cNvPicPr>
            <a:picLocks noChangeAspect="1"/>
          </p:cNvPicPr>
          <p:nvPr/>
        </p:nvPicPr>
        <p:blipFill>
          <a:blip r:embed="rId2"/>
          <a:stretch>
            <a:fillRect/>
          </a:stretch>
        </p:blipFill>
        <p:spPr>
          <a:xfrm>
            <a:off x="7416801" y="3835400"/>
            <a:ext cx="3304231" cy="2472912"/>
          </a:xfrm>
          <a:prstGeom prst="rect">
            <a:avLst/>
          </a:prstGeom>
        </p:spPr>
      </p:pic>
      <p:sp>
        <p:nvSpPr>
          <p:cNvPr id="3" name="TextBox 2">
            <a:extLst>
              <a:ext uri="{FF2B5EF4-FFF2-40B4-BE49-F238E27FC236}">
                <a16:creationId xmlns:a16="http://schemas.microsoft.com/office/drawing/2014/main" id="{A9D1D810-9012-4CB0-8457-BBBC1D5F369A}"/>
              </a:ext>
            </a:extLst>
          </p:cNvPr>
          <p:cNvSpPr txBox="1"/>
          <p:nvPr/>
        </p:nvSpPr>
        <p:spPr>
          <a:xfrm>
            <a:off x="7620001" y="844935"/>
            <a:ext cx="1279517" cy="256545"/>
          </a:xfrm>
          <a:prstGeom prst="rect">
            <a:avLst/>
          </a:prstGeom>
          <a:noFill/>
        </p:spPr>
        <p:txBody>
          <a:bodyPr wrap="none" rtlCol="0">
            <a:spAutoFit/>
          </a:bodyPr>
          <a:lstStyle/>
          <a:p>
            <a:pPr defTabSz="1219170">
              <a:buClr>
                <a:srgbClr val="000000"/>
              </a:buClr>
            </a:pPr>
            <a:r>
              <a:rPr lang="en-US" sz="1067" kern="0" dirty="0">
                <a:solidFill>
                  <a:srgbClr val="000000"/>
                </a:solidFill>
                <a:latin typeface="Arial"/>
                <a:cs typeface="Arial"/>
                <a:sym typeface="Arial"/>
              </a:rPr>
              <a:t>CA RWQCB 2013</a:t>
            </a:r>
            <a:endParaRPr lang="en-US" sz="1867" kern="0" dirty="0">
              <a:solidFill>
                <a:srgbClr val="000000"/>
              </a:solidFill>
              <a:latin typeface="Arial"/>
              <a:cs typeface="Arial"/>
              <a:sym typeface="Arial"/>
            </a:endParaRPr>
          </a:p>
        </p:txBody>
      </p:sp>
      <p:pic>
        <p:nvPicPr>
          <p:cNvPr id="10" name="Picture 9" descr="Chart, box and whisker chart&#10;&#10;Description automatically generated">
            <a:extLst>
              <a:ext uri="{FF2B5EF4-FFF2-40B4-BE49-F238E27FC236}">
                <a16:creationId xmlns:a16="http://schemas.microsoft.com/office/drawing/2014/main" id="{6CACABBC-EA93-4BA2-BD8F-30C95BFAA477}"/>
              </a:ext>
            </a:extLst>
          </p:cNvPr>
          <p:cNvPicPr>
            <a:picLocks noChangeAspect="1"/>
          </p:cNvPicPr>
          <p:nvPr/>
        </p:nvPicPr>
        <p:blipFill>
          <a:blip r:embed="rId3"/>
          <a:stretch>
            <a:fillRect/>
          </a:stretch>
        </p:blipFill>
        <p:spPr>
          <a:xfrm>
            <a:off x="6604001" y="210739"/>
            <a:ext cx="5409956" cy="3857487"/>
          </a:xfrm>
          <a:prstGeom prst="rect">
            <a:avLst/>
          </a:prstGeom>
        </p:spPr>
      </p:pic>
      <p:sp>
        <p:nvSpPr>
          <p:cNvPr id="11" name="TextBox 10">
            <a:extLst>
              <a:ext uri="{FF2B5EF4-FFF2-40B4-BE49-F238E27FC236}">
                <a16:creationId xmlns:a16="http://schemas.microsoft.com/office/drawing/2014/main" id="{AA2ADF48-FE9E-4BCB-9493-509367EF92CB}"/>
              </a:ext>
            </a:extLst>
          </p:cNvPr>
          <p:cNvSpPr txBox="1"/>
          <p:nvPr/>
        </p:nvSpPr>
        <p:spPr>
          <a:xfrm>
            <a:off x="10008015" y="235737"/>
            <a:ext cx="1361270" cy="276999"/>
          </a:xfrm>
          <a:prstGeom prst="rect">
            <a:avLst/>
          </a:prstGeom>
          <a:noFill/>
        </p:spPr>
        <p:txBody>
          <a:bodyPr wrap="none" rtlCol="0">
            <a:spAutoFit/>
          </a:bodyPr>
          <a:lstStyle/>
          <a:p>
            <a:pPr defTabSz="1219170">
              <a:buClr>
                <a:srgbClr val="000000"/>
              </a:buClr>
            </a:pPr>
            <a:r>
              <a:rPr lang="en-US" sz="1200" kern="0" dirty="0">
                <a:solidFill>
                  <a:srgbClr val="000000"/>
                </a:solidFill>
                <a:latin typeface="Arial"/>
                <a:cs typeface="Arial"/>
                <a:sym typeface="Arial"/>
              </a:rPr>
              <a:t>World Bank 2016</a:t>
            </a:r>
          </a:p>
        </p:txBody>
      </p:sp>
      <p:pic>
        <p:nvPicPr>
          <p:cNvPr id="13" name="Picture 12" descr="Timeline&#10;&#10;Description automatically generated">
            <a:extLst>
              <a:ext uri="{FF2B5EF4-FFF2-40B4-BE49-F238E27FC236}">
                <a16:creationId xmlns:a16="http://schemas.microsoft.com/office/drawing/2014/main" id="{2F12035B-C510-46E0-BE4B-CE3A48C67C29}"/>
              </a:ext>
            </a:extLst>
          </p:cNvPr>
          <p:cNvPicPr>
            <a:picLocks noChangeAspect="1"/>
          </p:cNvPicPr>
          <p:nvPr/>
        </p:nvPicPr>
        <p:blipFill>
          <a:blip r:embed="rId4"/>
          <a:stretch>
            <a:fillRect/>
          </a:stretch>
        </p:blipFill>
        <p:spPr>
          <a:xfrm>
            <a:off x="570033" y="2243754"/>
            <a:ext cx="5825577" cy="2248063"/>
          </a:xfrm>
          <a:prstGeom prst="rect">
            <a:avLst/>
          </a:prstGeom>
        </p:spPr>
      </p:pic>
      <p:pic>
        <p:nvPicPr>
          <p:cNvPr id="19" name="Picture 18">
            <a:extLst>
              <a:ext uri="{FF2B5EF4-FFF2-40B4-BE49-F238E27FC236}">
                <a16:creationId xmlns:a16="http://schemas.microsoft.com/office/drawing/2014/main" id="{88BACB28-E940-45AA-9916-DA853975A139}"/>
              </a:ext>
            </a:extLst>
          </p:cNvPr>
          <p:cNvPicPr>
            <a:picLocks noChangeAspect="1"/>
          </p:cNvPicPr>
          <p:nvPr/>
        </p:nvPicPr>
        <p:blipFill>
          <a:blip r:embed="rId5"/>
          <a:stretch>
            <a:fillRect/>
          </a:stretch>
        </p:blipFill>
        <p:spPr>
          <a:xfrm>
            <a:off x="574286" y="4492736"/>
            <a:ext cx="5825577" cy="156949"/>
          </a:xfrm>
          <a:prstGeom prst="rect">
            <a:avLst/>
          </a:prstGeom>
        </p:spPr>
      </p:pic>
      <p:sp>
        <p:nvSpPr>
          <p:cNvPr id="20" name="TextBox 19">
            <a:extLst>
              <a:ext uri="{FF2B5EF4-FFF2-40B4-BE49-F238E27FC236}">
                <a16:creationId xmlns:a16="http://schemas.microsoft.com/office/drawing/2014/main" id="{C834C72B-71D2-487E-8C5D-3BB0CB4B3B34}"/>
              </a:ext>
            </a:extLst>
          </p:cNvPr>
          <p:cNvSpPr txBox="1"/>
          <p:nvPr/>
        </p:nvSpPr>
        <p:spPr>
          <a:xfrm>
            <a:off x="5318592" y="1985594"/>
            <a:ext cx="994183" cy="276999"/>
          </a:xfrm>
          <a:prstGeom prst="rect">
            <a:avLst/>
          </a:prstGeom>
          <a:noFill/>
        </p:spPr>
        <p:txBody>
          <a:bodyPr wrap="none" rtlCol="0">
            <a:spAutoFit/>
          </a:bodyPr>
          <a:lstStyle/>
          <a:p>
            <a:pPr defTabSz="1219170">
              <a:buClr>
                <a:srgbClr val="000000"/>
              </a:buClr>
            </a:pPr>
            <a:r>
              <a:rPr lang="en-US" sz="1200" kern="0" dirty="0">
                <a:solidFill>
                  <a:srgbClr val="000000"/>
                </a:solidFill>
                <a:latin typeface="Arial"/>
                <a:cs typeface="Arial"/>
                <a:sym typeface="Arial"/>
              </a:rPr>
              <a:t>CARB 2019</a:t>
            </a:r>
          </a:p>
        </p:txBody>
      </p:sp>
      <p:sp>
        <p:nvSpPr>
          <p:cNvPr id="21" name="TextBox 20">
            <a:extLst>
              <a:ext uri="{FF2B5EF4-FFF2-40B4-BE49-F238E27FC236}">
                <a16:creationId xmlns:a16="http://schemas.microsoft.com/office/drawing/2014/main" id="{79DD8448-A3CA-4B8E-A633-B60C0F67DA05}"/>
              </a:ext>
            </a:extLst>
          </p:cNvPr>
          <p:cNvSpPr txBox="1"/>
          <p:nvPr/>
        </p:nvSpPr>
        <p:spPr>
          <a:xfrm>
            <a:off x="9274051" y="6160601"/>
            <a:ext cx="1414170" cy="276999"/>
          </a:xfrm>
          <a:prstGeom prst="rect">
            <a:avLst/>
          </a:prstGeom>
          <a:noFill/>
        </p:spPr>
        <p:txBody>
          <a:bodyPr wrap="none" rtlCol="0">
            <a:spAutoFit/>
          </a:bodyPr>
          <a:lstStyle/>
          <a:p>
            <a:pPr defTabSz="1219170">
              <a:buClr>
                <a:srgbClr val="000000"/>
              </a:buClr>
            </a:pPr>
            <a:r>
              <a:rPr lang="en-US" sz="1200" kern="0" dirty="0">
                <a:solidFill>
                  <a:srgbClr val="000000"/>
                </a:solidFill>
                <a:latin typeface="Arial"/>
                <a:cs typeface="Arial"/>
                <a:sym typeface="Arial"/>
              </a:rPr>
              <a:t>CA RWQCB 2013</a:t>
            </a:r>
          </a:p>
        </p:txBody>
      </p:sp>
      <p:sp>
        <p:nvSpPr>
          <p:cNvPr id="14" name="TextBox 13">
            <a:extLst>
              <a:ext uri="{FF2B5EF4-FFF2-40B4-BE49-F238E27FC236}">
                <a16:creationId xmlns:a16="http://schemas.microsoft.com/office/drawing/2014/main" id="{30E68671-509C-DFCA-42A8-68DE04D4F614}"/>
              </a:ext>
            </a:extLst>
          </p:cNvPr>
          <p:cNvSpPr txBox="1"/>
          <p:nvPr/>
        </p:nvSpPr>
        <p:spPr>
          <a:xfrm>
            <a:off x="241818" y="4661487"/>
            <a:ext cx="7144633" cy="1856983"/>
          </a:xfrm>
          <a:prstGeom prst="rect">
            <a:avLst/>
          </a:prstGeom>
          <a:noFill/>
        </p:spPr>
        <p:txBody>
          <a:bodyPr wrap="square">
            <a:spAutoFit/>
          </a:bodyPr>
          <a:lstStyle/>
          <a:p>
            <a:pPr defTabSz="1219170">
              <a:buClr>
                <a:srgbClr val="000000"/>
              </a:buClr>
            </a:pPr>
            <a:r>
              <a:rPr lang="en-US" sz="1600" kern="0" dirty="0">
                <a:solidFill>
                  <a:srgbClr val="FF0000"/>
                </a:solidFill>
                <a:latin typeface="Arial"/>
                <a:cs typeface="Arial"/>
                <a:sym typeface="Arial"/>
              </a:rPr>
              <a:t>	</a:t>
            </a:r>
            <a:r>
              <a:rPr lang="en-US" sz="1600" kern="0">
                <a:solidFill>
                  <a:srgbClr val="FF0000"/>
                </a:solidFill>
                <a:latin typeface="Arial"/>
                <a:cs typeface="Arial"/>
                <a:sym typeface="Arial"/>
              </a:rPr>
              <a:t>	                   = avg </a:t>
            </a:r>
            <a:r>
              <a:rPr lang="en-US" sz="1600" kern="0" dirty="0">
                <a:solidFill>
                  <a:srgbClr val="FF0000"/>
                </a:solidFill>
                <a:latin typeface="Arial"/>
                <a:cs typeface="Arial"/>
                <a:sym typeface="Arial"/>
              </a:rPr>
              <a:t>14,604 tons/</a:t>
            </a:r>
            <a:r>
              <a:rPr lang="en-US" sz="1600" kern="0" dirty="0" err="1">
                <a:solidFill>
                  <a:srgbClr val="FF0000"/>
                </a:solidFill>
                <a:latin typeface="Arial"/>
                <a:cs typeface="Arial"/>
                <a:sym typeface="Arial"/>
              </a:rPr>
              <a:t>yr</a:t>
            </a:r>
            <a:r>
              <a:rPr lang="en-US" sz="1600" kern="0" dirty="0">
                <a:solidFill>
                  <a:srgbClr val="FF0000"/>
                </a:solidFill>
                <a:latin typeface="Arial"/>
                <a:cs typeface="Arial"/>
                <a:sym typeface="Arial"/>
              </a:rPr>
              <a:t> per power plant</a:t>
            </a:r>
            <a:endParaRPr lang="en-US" sz="1600" kern="0" dirty="0">
              <a:solidFill>
                <a:srgbClr val="00B050"/>
              </a:solidFill>
              <a:latin typeface="Arial"/>
              <a:cs typeface="Arial"/>
              <a:sym typeface="Arial"/>
            </a:endParaRPr>
          </a:p>
          <a:p>
            <a:pPr defTabSz="1219170">
              <a:buClr>
                <a:srgbClr val="000000"/>
              </a:buClr>
            </a:pPr>
            <a:r>
              <a:rPr lang="en-US" sz="1600" kern="0" dirty="0">
                <a:solidFill>
                  <a:srgbClr val="00B050"/>
                </a:solidFill>
                <a:latin typeface="Arial"/>
                <a:cs typeface="Arial"/>
                <a:sym typeface="Arial"/>
              </a:rPr>
              <a:t>Chevron’s El Segundo Oil Refinery: 	3,000,000 tons/</a:t>
            </a:r>
            <a:r>
              <a:rPr lang="en-US" sz="1600" kern="0" dirty="0" err="1">
                <a:solidFill>
                  <a:srgbClr val="00B050"/>
                </a:solidFill>
                <a:latin typeface="Arial"/>
                <a:cs typeface="Arial"/>
                <a:sym typeface="Arial"/>
              </a:rPr>
              <a:t>yr</a:t>
            </a:r>
            <a:endParaRPr lang="en-US" sz="1600" kern="0" dirty="0">
              <a:solidFill>
                <a:srgbClr val="00B050"/>
              </a:solidFill>
              <a:latin typeface="Arial"/>
              <a:cs typeface="Arial"/>
              <a:sym typeface="Arial"/>
            </a:endParaRPr>
          </a:p>
          <a:p>
            <a:pPr defTabSz="1219170">
              <a:buClr>
                <a:srgbClr val="000000"/>
              </a:buClr>
            </a:pPr>
            <a:r>
              <a:rPr lang="en-US" sz="1600" kern="0" dirty="0">
                <a:solidFill>
                  <a:srgbClr val="00B050"/>
                </a:solidFill>
                <a:latin typeface="Arial"/>
                <a:cs typeface="Arial"/>
                <a:sym typeface="Arial"/>
              </a:rPr>
              <a:t>CalPortland Cement plant, Oro Grande: 	1,374,930 tons/</a:t>
            </a:r>
            <a:r>
              <a:rPr lang="en-US" sz="1600" kern="0" dirty="0" err="1">
                <a:solidFill>
                  <a:srgbClr val="00B050"/>
                </a:solidFill>
                <a:latin typeface="Arial"/>
                <a:cs typeface="Arial"/>
                <a:sym typeface="Arial"/>
              </a:rPr>
              <a:t>yr</a:t>
            </a:r>
            <a:endParaRPr lang="en-US" sz="1600" kern="0" dirty="0">
              <a:solidFill>
                <a:srgbClr val="00B050"/>
              </a:solidFill>
              <a:latin typeface="Arial"/>
              <a:cs typeface="Arial"/>
              <a:sym typeface="Arial"/>
            </a:endParaRPr>
          </a:p>
          <a:p>
            <a:pPr defTabSz="1219170">
              <a:buClr>
                <a:srgbClr val="000000"/>
              </a:buClr>
            </a:pPr>
            <a:r>
              <a:rPr lang="en-US" sz="1600" kern="0" dirty="0">
                <a:solidFill>
                  <a:srgbClr val="00B050"/>
                </a:solidFill>
                <a:latin typeface="Arial"/>
                <a:cs typeface="Arial"/>
                <a:sym typeface="Arial"/>
              </a:rPr>
              <a:t>Spreckels Sugar Co. plant, Brawley:	     91,113 tons/</a:t>
            </a:r>
            <a:r>
              <a:rPr lang="en-US" sz="1600" kern="0" dirty="0" err="1">
                <a:solidFill>
                  <a:srgbClr val="00B050"/>
                </a:solidFill>
                <a:latin typeface="Arial"/>
                <a:cs typeface="Arial"/>
                <a:sym typeface="Arial"/>
              </a:rPr>
              <a:t>yr</a:t>
            </a:r>
            <a:endParaRPr lang="en-US" sz="1600" kern="0" dirty="0">
              <a:solidFill>
                <a:srgbClr val="00B050"/>
              </a:solidFill>
              <a:latin typeface="Arial"/>
              <a:cs typeface="Arial"/>
              <a:sym typeface="Arial"/>
            </a:endParaRPr>
          </a:p>
          <a:p>
            <a:pPr defTabSz="1219170">
              <a:buClr>
                <a:srgbClr val="000000"/>
              </a:buClr>
            </a:pPr>
            <a:r>
              <a:rPr lang="en-US" sz="1600" kern="0" dirty="0">
                <a:solidFill>
                  <a:srgbClr val="00B050"/>
                </a:solidFill>
                <a:latin typeface="Arial"/>
                <a:cs typeface="Arial"/>
                <a:sym typeface="Arial"/>
              </a:rPr>
              <a:t>U.S. Gypsum Co. plant, Plaster City: 	     69,943 tons/</a:t>
            </a:r>
            <a:r>
              <a:rPr lang="en-US" sz="1600" kern="0" dirty="0" err="1">
                <a:solidFill>
                  <a:srgbClr val="00B050"/>
                </a:solidFill>
                <a:latin typeface="Arial"/>
                <a:cs typeface="Arial"/>
                <a:sym typeface="Arial"/>
              </a:rPr>
              <a:t>yr</a:t>
            </a:r>
            <a:endParaRPr lang="en-US" sz="1600" kern="0" dirty="0">
              <a:solidFill>
                <a:srgbClr val="00B050"/>
              </a:solidFill>
              <a:latin typeface="Arial"/>
              <a:cs typeface="Arial"/>
              <a:sym typeface="Arial"/>
            </a:endParaRPr>
          </a:p>
          <a:p>
            <a:pPr defTabSz="1219170">
              <a:buClr>
                <a:srgbClr val="000000"/>
              </a:buClr>
            </a:pPr>
            <a:r>
              <a:rPr lang="en-US" sz="1600" kern="0" dirty="0">
                <a:solidFill>
                  <a:srgbClr val="00B050"/>
                </a:solidFill>
                <a:latin typeface="Arial"/>
                <a:cs typeface="Arial"/>
                <a:sym typeface="Arial"/>
              </a:rPr>
              <a:t>IID Gas Turbine plant, Niland:	     57,533 tons/</a:t>
            </a:r>
            <a:r>
              <a:rPr lang="en-US" sz="1600" kern="0" dirty="0" err="1">
                <a:solidFill>
                  <a:srgbClr val="00B050"/>
                </a:solidFill>
                <a:latin typeface="Arial"/>
                <a:cs typeface="Arial"/>
                <a:sym typeface="Arial"/>
              </a:rPr>
              <a:t>yr</a:t>
            </a:r>
            <a:endParaRPr lang="en-US" sz="1600" kern="0" dirty="0">
              <a:solidFill>
                <a:srgbClr val="00B050"/>
              </a:solidFill>
              <a:latin typeface="Arial"/>
              <a:cs typeface="Arial"/>
              <a:sym typeface="Arial"/>
            </a:endParaRPr>
          </a:p>
          <a:p>
            <a:pPr defTabSz="1219170">
              <a:buClr>
                <a:srgbClr val="000000"/>
              </a:buClr>
            </a:pPr>
            <a:endParaRPr lang="en-US" sz="1867" kern="0" dirty="0">
              <a:solidFill>
                <a:srgbClr val="00B050"/>
              </a:solidFill>
              <a:latin typeface="Arial"/>
              <a:cs typeface="Arial"/>
              <a:sym typeface="Arial"/>
            </a:endParaRPr>
          </a:p>
        </p:txBody>
      </p:sp>
      <p:sp>
        <p:nvSpPr>
          <p:cNvPr id="6" name="TextBox 5">
            <a:extLst>
              <a:ext uri="{FF2B5EF4-FFF2-40B4-BE49-F238E27FC236}">
                <a16:creationId xmlns:a16="http://schemas.microsoft.com/office/drawing/2014/main" id="{E09978D1-C0BA-007D-3FD2-84B3090CB347}"/>
              </a:ext>
            </a:extLst>
          </p:cNvPr>
          <p:cNvSpPr txBox="1"/>
          <p:nvPr/>
        </p:nvSpPr>
        <p:spPr>
          <a:xfrm>
            <a:off x="10940933" y="4584719"/>
            <a:ext cx="595035" cy="338554"/>
          </a:xfrm>
          <a:prstGeom prst="rect">
            <a:avLst/>
          </a:prstGeom>
          <a:noFill/>
        </p:spPr>
        <p:txBody>
          <a:bodyPr wrap="none" rtlCol="0">
            <a:spAutoFit/>
          </a:bodyPr>
          <a:lstStyle/>
          <a:p>
            <a:pPr defTabSz="1219170">
              <a:buClr>
                <a:srgbClr val="000000"/>
              </a:buClr>
            </a:pPr>
            <a:r>
              <a:rPr lang="en-US" sz="1600" kern="0" dirty="0">
                <a:solidFill>
                  <a:srgbClr val="FF0000"/>
                </a:solidFill>
                <a:latin typeface="Arial"/>
                <a:cs typeface="Arial"/>
                <a:sym typeface="Arial"/>
              </a:rPr>
              <a:t>96%</a:t>
            </a:r>
          </a:p>
        </p:txBody>
      </p:sp>
      <p:sp>
        <p:nvSpPr>
          <p:cNvPr id="7" name="Arrow: Left 6">
            <a:extLst>
              <a:ext uri="{FF2B5EF4-FFF2-40B4-BE49-F238E27FC236}">
                <a16:creationId xmlns:a16="http://schemas.microsoft.com/office/drawing/2014/main" id="{A561AB8C-CC03-11C5-4E2B-76ACD7F5191A}"/>
              </a:ext>
            </a:extLst>
          </p:cNvPr>
          <p:cNvSpPr/>
          <p:nvPr/>
        </p:nvSpPr>
        <p:spPr>
          <a:xfrm>
            <a:off x="10650523" y="4698208"/>
            <a:ext cx="322277" cy="153193"/>
          </a:xfrm>
          <a:prstGeom prst="lef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endParaRPr lang="en-US" sz="1867" kern="0">
              <a:solidFill>
                <a:srgbClr val="FFFFFF"/>
              </a:solidFill>
              <a:latin typeface="Arial"/>
              <a:sym typeface="Arial"/>
            </a:endParaRPr>
          </a:p>
        </p:txBody>
      </p:sp>
      <p:sp>
        <p:nvSpPr>
          <p:cNvPr id="8" name="TextBox 7">
            <a:extLst>
              <a:ext uri="{FF2B5EF4-FFF2-40B4-BE49-F238E27FC236}">
                <a16:creationId xmlns:a16="http://schemas.microsoft.com/office/drawing/2014/main" id="{A51453DB-40C9-61DC-9642-7F14FFE96148}"/>
              </a:ext>
            </a:extLst>
          </p:cNvPr>
          <p:cNvSpPr txBox="1"/>
          <p:nvPr/>
        </p:nvSpPr>
        <p:spPr>
          <a:xfrm>
            <a:off x="10940933" y="4806012"/>
            <a:ext cx="952505" cy="502573"/>
          </a:xfrm>
          <a:prstGeom prst="rect">
            <a:avLst/>
          </a:prstGeom>
          <a:noFill/>
        </p:spPr>
        <p:txBody>
          <a:bodyPr wrap="none" rtlCol="0">
            <a:spAutoFit/>
          </a:bodyPr>
          <a:lstStyle/>
          <a:p>
            <a:pPr defTabSz="1219170">
              <a:buClr>
                <a:srgbClr val="000000"/>
              </a:buClr>
            </a:pPr>
            <a:r>
              <a:rPr lang="en-US" sz="1333" kern="0" dirty="0">
                <a:solidFill>
                  <a:srgbClr val="000000"/>
                </a:solidFill>
                <a:latin typeface="Arial"/>
                <a:cs typeface="Arial"/>
                <a:sym typeface="Arial"/>
              </a:rPr>
              <a:t>Above 10 </a:t>
            </a:r>
          </a:p>
          <a:p>
            <a:pPr defTabSz="1219170">
              <a:buClr>
                <a:srgbClr val="000000"/>
              </a:buClr>
            </a:pPr>
            <a:r>
              <a:rPr lang="en-US" sz="1333" kern="0" dirty="0">
                <a:solidFill>
                  <a:srgbClr val="000000"/>
                </a:solidFill>
                <a:latin typeface="Arial"/>
                <a:cs typeface="Arial"/>
                <a:sym typeface="Arial"/>
              </a:rPr>
              <a:t>ppm limit</a:t>
            </a:r>
          </a:p>
        </p:txBody>
      </p:sp>
      <p:sp>
        <p:nvSpPr>
          <p:cNvPr id="16" name="Arrow: Left 15">
            <a:extLst>
              <a:ext uri="{FF2B5EF4-FFF2-40B4-BE49-F238E27FC236}">
                <a16:creationId xmlns:a16="http://schemas.microsoft.com/office/drawing/2014/main" id="{1F104605-2E3B-50F7-9FB7-B8998E8DB4EE}"/>
              </a:ext>
            </a:extLst>
          </p:cNvPr>
          <p:cNvSpPr/>
          <p:nvPr/>
        </p:nvSpPr>
        <p:spPr>
          <a:xfrm>
            <a:off x="10650523" y="4877456"/>
            <a:ext cx="322277" cy="153193"/>
          </a:xfrm>
          <a:prstGeom prst="lef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endParaRPr lang="en-US" sz="1867" kern="0">
              <a:solidFill>
                <a:srgbClr val="FFFFFF"/>
              </a:solidFill>
              <a:latin typeface="Arial"/>
              <a:sym typeface="Arial"/>
            </a:endParaRPr>
          </a:p>
        </p:txBody>
      </p:sp>
      <p:sp>
        <p:nvSpPr>
          <p:cNvPr id="17" name="Arrow: Left 16">
            <a:extLst>
              <a:ext uri="{FF2B5EF4-FFF2-40B4-BE49-F238E27FC236}">
                <a16:creationId xmlns:a16="http://schemas.microsoft.com/office/drawing/2014/main" id="{7AA62BD3-B911-B434-0876-571F969CDEFB}"/>
              </a:ext>
            </a:extLst>
          </p:cNvPr>
          <p:cNvSpPr/>
          <p:nvPr/>
        </p:nvSpPr>
        <p:spPr>
          <a:xfrm>
            <a:off x="10669843" y="5813729"/>
            <a:ext cx="322277" cy="153193"/>
          </a:xfrm>
          <a:prstGeom prst="lef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endParaRPr lang="en-US" sz="1867" kern="0">
              <a:solidFill>
                <a:srgbClr val="FFFFFF"/>
              </a:solidFill>
              <a:latin typeface="Arial"/>
              <a:sym typeface="Arial"/>
            </a:endParaRPr>
          </a:p>
        </p:txBody>
      </p:sp>
      <p:sp>
        <p:nvSpPr>
          <p:cNvPr id="22" name="TextBox 21">
            <a:extLst>
              <a:ext uri="{FF2B5EF4-FFF2-40B4-BE49-F238E27FC236}">
                <a16:creationId xmlns:a16="http://schemas.microsoft.com/office/drawing/2014/main" id="{92C4FD0B-825F-1BEB-9950-564AF73C8708}"/>
              </a:ext>
            </a:extLst>
          </p:cNvPr>
          <p:cNvSpPr txBox="1"/>
          <p:nvPr/>
        </p:nvSpPr>
        <p:spPr>
          <a:xfrm>
            <a:off x="10929422" y="5609544"/>
            <a:ext cx="870751" cy="502573"/>
          </a:xfrm>
          <a:prstGeom prst="rect">
            <a:avLst/>
          </a:prstGeom>
          <a:noFill/>
        </p:spPr>
        <p:txBody>
          <a:bodyPr wrap="none" rtlCol="0">
            <a:spAutoFit/>
          </a:bodyPr>
          <a:lstStyle/>
          <a:p>
            <a:pPr defTabSz="1219170">
              <a:buClr>
                <a:srgbClr val="000000"/>
              </a:buClr>
            </a:pPr>
            <a:r>
              <a:rPr lang="en-US" sz="1333" kern="0" dirty="0">
                <a:solidFill>
                  <a:srgbClr val="000000"/>
                </a:solidFill>
                <a:latin typeface="Arial"/>
                <a:cs typeface="Arial"/>
                <a:sym typeface="Arial"/>
              </a:rPr>
              <a:t>Below 1 </a:t>
            </a:r>
          </a:p>
          <a:p>
            <a:pPr defTabSz="1219170">
              <a:buClr>
                <a:srgbClr val="000000"/>
              </a:buClr>
            </a:pPr>
            <a:r>
              <a:rPr lang="en-US" sz="1333" kern="0" dirty="0">
                <a:solidFill>
                  <a:srgbClr val="000000"/>
                </a:solidFill>
                <a:latin typeface="Arial"/>
                <a:cs typeface="Arial"/>
                <a:sym typeface="Arial"/>
              </a:rPr>
              <a:t>ppm limit</a:t>
            </a:r>
          </a:p>
        </p:txBody>
      </p:sp>
      <p:pic>
        <p:nvPicPr>
          <p:cNvPr id="9" name="object 6">
            <a:extLst>
              <a:ext uri="{FF2B5EF4-FFF2-40B4-BE49-F238E27FC236}">
                <a16:creationId xmlns:a16="http://schemas.microsoft.com/office/drawing/2014/main" id="{267BAD05-2B1F-BE86-72CC-A66A75BFF33C}"/>
              </a:ext>
            </a:extLst>
          </p:cNvPr>
          <p:cNvPicPr/>
          <p:nvPr/>
        </p:nvPicPr>
        <p:blipFill>
          <a:blip r:embed="rId6" cstate="print"/>
          <a:stretch>
            <a:fillRect/>
          </a:stretch>
        </p:blipFill>
        <p:spPr>
          <a:xfrm>
            <a:off x="11169905" y="6498337"/>
            <a:ext cx="1007871" cy="347471"/>
          </a:xfrm>
          <a:prstGeom prst="rect">
            <a:avLst/>
          </a:prstGeom>
        </p:spPr>
      </p:pic>
    </p:spTree>
    <p:extLst>
      <p:ext uri="{BB962C8B-B14F-4D97-AF65-F5344CB8AC3E}">
        <p14:creationId xmlns:p14="http://schemas.microsoft.com/office/powerpoint/2010/main" val="2739364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0C995-F80D-ED02-7826-D6358CD3C997}"/>
              </a:ext>
            </a:extLst>
          </p:cNvPr>
          <p:cNvSpPr>
            <a:spLocks noGrp="1"/>
          </p:cNvSpPr>
          <p:nvPr>
            <p:ph type="title"/>
          </p:nvPr>
        </p:nvSpPr>
        <p:spPr>
          <a:xfrm>
            <a:off x="609599" y="304800"/>
            <a:ext cx="11291561" cy="639763"/>
          </a:xfrm>
        </p:spPr>
        <p:txBody>
          <a:bodyPr/>
          <a:lstStyle/>
          <a:p>
            <a:r>
              <a:rPr lang="en-US" b="1" dirty="0">
                <a:latin typeface="Calibri" panose="020F0502020204030204" pitchFamily="34" charset="0"/>
                <a:ea typeface="Calibri" panose="020F0502020204030204" pitchFamily="34" charset="0"/>
                <a:cs typeface="Calibri" panose="020F0502020204030204" pitchFamily="34" charset="0"/>
              </a:rPr>
              <a:t>Summary of advantages of producing metals from geothermal brines:</a:t>
            </a:r>
          </a:p>
        </p:txBody>
      </p:sp>
      <p:sp>
        <p:nvSpPr>
          <p:cNvPr id="3" name="Content Placeholder 2">
            <a:extLst>
              <a:ext uri="{FF2B5EF4-FFF2-40B4-BE49-F238E27FC236}">
                <a16:creationId xmlns:a16="http://schemas.microsoft.com/office/drawing/2014/main" id="{47FCA79B-9E17-EE3E-F6CA-9C0537DB9F1D}"/>
              </a:ext>
            </a:extLst>
          </p:cNvPr>
          <p:cNvSpPr>
            <a:spLocks noGrp="1"/>
          </p:cNvSpPr>
          <p:nvPr>
            <p:ph idx="1"/>
          </p:nvPr>
        </p:nvSpPr>
        <p:spPr>
          <a:xfrm>
            <a:off x="701040" y="1016350"/>
            <a:ext cx="10972800" cy="5410200"/>
          </a:xfrm>
        </p:spPr>
        <p:txBody>
          <a:bodyPr/>
          <a:lstStyle/>
          <a:p>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No drilling, blasting, grinding, rock leaching, tailings piles, pumping or evaporation ponds.  </a:t>
            </a:r>
          </a:p>
          <a:p>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Brine handing infrastructure is already capitalized and in place.</a:t>
            </a:r>
          </a:p>
          <a:p>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Low areal footprint (~ 50 acres per extraction plant).</a:t>
            </a:r>
          </a:p>
          <a:p>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Just a few companies own the resource (dominated by BHER).</a:t>
            </a:r>
          </a:p>
          <a:p>
            <a:r>
              <a:rPr lang="en-US" sz="2400" b="1" dirty="0">
                <a:solidFill>
                  <a:srgbClr val="FF0000"/>
                </a:solidFill>
                <a:latin typeface="Calibri" panose="020F0502020204030204" pitchFamily="34" charset="0"/>
                <a:ea typeface="Calibri" panose="020F0502020204030204" pitchFamily="34" charset="0"/>
                <a:cs typeface="Calibri" panose="020F0502020204030204" pitchFamily="34" charset="0"/>
              </a:rPr>
              <a:t>Other mineral co-products can add to the revenue steam.</a:t>
            </a:r>
          </a:p>
          <a:p>
            <a:r>
              <a:rPr lang="en-US" sz="2400" b="1" dirty="0">
                <a:solidFill>
                  <a:srgbClr val="FF0000"/>
                </a:solidFill>
                <a:latin typeface="Calibri" panose="020F0502020204030204" pitchFamily="34" charset="0"/>
                <a:ea typeface="Calibri" panose="020F0502020204030204" pitchFamily="34" charset="0"/>
                <a:cs typeface="Calibri" panose="020F0502020204030204" pitchFamily="34" charset="0"/>
              </a:rPr>
              <a:t>The brine reservoir is contiguous and relatively uniform in its composition and metal content. Production has been stable for over 40 years.</a:t>
            </a:r>
          </a:p>
          <a:p>
            <a:r>
              <a:rPr lang="en-US" sz="2400" b="1" dirty="0">
                <a:solidFill>
                  <a:srgbClr val="FF0000"/>
                </a:solidFill>
                <a:latin typeface="Calibri" panose="020F0502020204030204" pitchFamily="34" charset="0"/>
                <a:ea typeface="Calibri" panose="020F0502020204030204" pitchFamily="34" charset="0"/>
                <a:cs typeface="Calibri" panose="020F0502020204030204" pitchFamily="34" charset="0"/>
              </a:rPr>
              <a:t>Can self-supply low-carbon renewable electricity from power plants.</a:t>
            </a:r>
          </a:p>
          <a:p>
            <a:r>
              <a:rPr lang="en-US" sz="2400" b="1" dirty="0">
                <a:solidFill>
                  <a:srgbClr val="FF0000"/>
                </a:solidFill>
                <a:latin typeface="Calibri" panose="020F0502020204030204" pitchFamily="34" charset="0"/>
                <a:ea typeface="Calibri" panose="020F0502020204030204" pitchFamily="34" charset="0"/>
                <a:cs typeface="Calibri" panose="020F0502020204030204" pitchFamily="34" charset="0"/>
              </a:rPr>
              <a:t>Can self-supply carbonate from CO</a:t>
            </a:r>
            <a:r>
              <a:rPr lang="en-US" sz="2400" b="1" baseline="-25000" dirty="0">
                <a:solidFill>
                  <a:srgbClr val="FF0000"/>
                </a:solidFill>
                <a:latin typeface="Calibri" panose="020F0502020204030204" pitchFamily="34" charset="0"/>
                <a:ea typeface="Calibri" panose="020F0502020204030204" pitchFamily="34" charset="0"/>
                <a:cs typeface="Calibri" panose="020F0502020204030204" pitchFamily="34" charset="0"/>
              </a:rPr>
              <a:t>2 </a:t>
            </a:r>
            <a:r>
              <a:rPr lang="en-US" sz="2400" b="1" dirty="0">
                <a:solidFill>
                  <a:srgbClr val="FF0000"/>
                </a:solidFill>
                <a:latin typeface="Calibri" panose="020F0502020204030204" pitchFamily="34" charset="0"/>
                <a:ea typeface="Calibri" panose="020F0502020204030204" pitchFamily="34" charset="0"/>
                <a:cs typeface="Calibri" panose="020F0502020204030204" pitchFamily="34" charset="0"/>
              </a:rPr>
              <a:t>in steam for making LCE. </a:t>
            </a:r>
          </a:p>
          <a:p>
            <a:r>
              <a:rPr lang="en-US" sz="2400" b="1" dirty="0">
                <a:solidFill>
                  <a:srgbClr val="FF0000"/>
                </a:solidFill>
                <a:latin typeface="Calibri" panose="020F0502020204030204" pitchFamily="34" charset="0"/>
                <a:ea typeface="Calibri" panose="020F0502020204030204" pitchFamily="34" charset="0"/>
                <a:cs typeface="Calibri" panose="020F0502020204030204" pitchFamily="34" charset="0"/>
              </a:rPr>
              <a:t>Can self-supply fresh water for Li processing from clean steam condensate.</a:t>
            </a:r>
          </a:p>
          <a:p>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Spent brine reinjection into the hot reservoir and fast reaction with Li-bearing host rocks may enhance resource sustainability (under evaluation).</a:t>
            </a:r>
          </a:p>
        </p:txBody>
      </p:sp>
      <p:pic>
        <p:nvPicPr>
          <p:cNvPr id="4" name="object 6">
            <a:extLst>
              <a:ext uri="{FF2B5EF4-FFF2-40B4-BE49-F238E27FC236}">
                <a16:creationId xmlns:a16="http://schemas.microsoft.com/office/drawing/2014/main" id="{989755AF-3922-EFF0-07FA-23A822CD13C1}"/>
              </a:ext>
            </a:extLst>
          </p:cNvPr>
          <p:cNvPicPr/>
          <p:nvPr/>
        </p:nvPicPr>
        <p:blipFill>
          <a:blip r:embed="rId2" cstate="print"/>
          <a:stretch>
            <a:fillRect/>
          </a:stretch>
        </p:blipFill>
        <p:spPr>
          <a:xfrm>
            <a:off x="11169905" y="6498337"/>
            <a:ext cx="1007871" cy="347471"/>
          </a:xfrm>
          <a:prstGeom prst="rect">
            <a:avLst/>
          </a:prstGeom>
        </p:spPr>
      </p:pic>
    </p:spTree>
    <p:extLst>
      <p:ext uri="{BB962C8B-B14F-4D97-AF65-F5344CB8AC3E}">
        <p14:creationId xmlns:p14="http://schemas.microsoft.com/office/powerpoint/2010/main" val="25369712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EESA NEWER TEMPLATE" id="{2956B046-5C33-0D47-A7E0-99EC9A69A4F2}" vid="{34BF7951-5966-744D-A254-55CAA0DC383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1DC9A153AAEEE45BACE06E01F8272AC" ma:contentTypeVersion="23" ma:contentTypeDescription="Create a new document." ma:contentTypeScope="" ma:versionID="7aaddf5dc7371e53ef5fc00659f0e725">
  <xsd:schema xmlns:xsd="http://www.w3.org/2001/XMLSchema" xmlns:xs="http://www.w3.org/2001/XMLSchema" xmlns:p="http://schemas.microsoft.com/office/2006/metadata/properties" xmlns:ns2="785685f2-c2e1-4352-89aa-3faca8eaba52" xmlns:ns3="5067c814-4b34-462c-a21d-c185ff6548d2" xmlns:ns4="http://schemas.microsoft.com/sharepoint/v3/fields" targetNamespace="http://schemas.microsoft.com/office/2006/metadata/properties" ma:root="true" ma:fieldsID="33ca9c842ce10a1e0d2c8e4cc947ace8" ns2:_="" ns3:_="" ns4:_="">
    <xsd:import namespace="785685f2-c2e1-4352-89aa-3faca8eaba52"/>
    <xsd:import namespace="5067c814-4b34-462c-a21d-c185ff6548d2"/>
    <xsd:import namespace="http://schemas.microsoft.com/sharepoint/v3/fields"/>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element ref="ns2:FirstChoice_x003f_" minOccurs="0"/>
                <xsd:element ref="ns2:ScheduleforInterview_x003f_" minOccurs="0"/>
                <xsd:element ref="ns2:CanidateStrength" minOccurs="0"/>
                <xsd:element ref="ns2:Status" minOccurs="0"/>
                <xsd:element ref="ns2:CurrentRankAfterInterview" minOccurs="0"/>
                <xsd:element ref="ns2:Category" minOccurs="0"/>
                <xsd:element ref="ns4:_DCDateCreate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5685f2-c2e1-4352-89aa-3faca8eaba5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96df981b-247c-4b11-954d-40cb19519683" ma:termSetId="09814cd3-568e-fe90-9814-8d621ff8fb84" ma:anchorId="fba54fb3-c3e1-fe81-a776-ca4b69148c4d" ma:open="true" ma:isKeyword="false">
      <xsd:complexType>
        <xsd:sequence>
          <xsd:element ref="pc:Terms" minOccurs="0" maxOccurs="1"/>
        </xsd:sequence>
      </xsd:complexType>
    </xsd:element>
    <xsd:element name="MediaServiceLocation" ma:index="21" nillable="true" ma:displayName="Location" ma:indexed="true" ma:internalName="MediaServiceLocation" ma:readOnly="true">
      <xsd:simpleType>
        <xsd:restriction base="dms:Text"/>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FirstChoice_x003f_" ma:index="24" nillable="true" ma:displayName="CEC Listed as First Choice? " ma:default="1" ma:format="Dropdown" ma:internalName="FirstChoice_x003f_">
      <xsd:simpleType>
        <xsd:restriction base="dms:Boolean"/>
      </xsd:simpleType>
    </xsd:element>
    <xsd:element name="ScheduleforInterview_x003f_" ma:index="25" nillable="true" ma:displayName="Schedule for Interview?" ma:format="Dropdown" ma:internalName="ScheduleforInterview_x003f_">
      <xsd:simpleType>
        <xsd:restriction base="dms:Choice">
          <xsd:enumeration value="Yes"/>
          <xsd:enumeration value="No"/>
        </xsd:restriction>
      </xsd:simpleType>
    </xsd:element>
    <xsd:element name="CanidateStrength" ma:index="26" nillable="true" ma:displayName="Canidate Strength" ma:format="Dropdown" ma:internalName="CanidateStrength">
      <xsd:simpleType>
        <xsd:restriction base="dms:Text">
          <xsd:maxLength value="255"/>
        </xsd:restriction>
      </xsd:simpleType>
    </xsd:element>
    <xsd:element name="Status" ma:index="27" nillable="true" ma:displayName="Status" ma:format="Dropdown" ma:internalName="Status">
      <xsd:simpleType>
        <xsd:restriction base="dms:Text">
          <xsd:maxLength value="255"/>
        </xsd:restriction>
      </xsd:simpleType>
    </xsd:element>
    <xsd:element name="CurrentRankAfterInterview" ma:index="28" nillable="true" ma:displayName="Current Rank After Interview" ma:format="Dropdown" ma:internalName="CurrentRankAfterInterview">
      <xsd:simpleType>
        <xsd:restriction base="dms:Text">
          <xsd:maxLength value="255"/>
        </xsd:restriction>
      </xsd:simpleType>
    </xsd:element>
    <xsd:element name="Category" ma:index="29" nillable="true" ma:displayName="Category" ma:format="Dropdown" ma:internalName="Category">
      <xsd:simpleType>
        <xsd:restriction base="dms:Choice">
          <xsd:enumeration value="Administrative"/>
          <xsd:enumeration value="Audit"/>
          <xsd:enumeration value="DACAG"/>
          <xsd:enumeration value="Division"/>
          <xsd:enumeration value="Email"/>
          <xsd:enumeration value="JAEDI"/>
          <xsd:enumeration value="OGIA"/>
          <xsd:enumeration value="Personnel"/>
          <xsd:enumeration value="Presentations"/>
          <xsd:enumeration value="Research Initiatives"/>
          <xsd:enumeration value="Tribal"/>
        </xsd:restriction>
      </xsd:simple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440352ec-4bbe-457e-9564-32ea1957aaf1}" ma:internalName="TaxCatchAll" ma:showField="CatchAllData" ma:web="5067c814-4b34-462c-a21d-c185ff6548d2">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_DCDateCreated" ma:index="30" nillable="true" ma:displayName="Date Created" ma:description="The date on which this resource was created" ma:format="DateTime" ma:internalName="_DCDateCreated">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cheduleforInterview_x003f_ xmlns="785685f2-c2e1-4352-89aa-3faca8eaba52" xsi:nil="true"/>
    <CanidateStrength xmlns="785685f2-c2e1-4352-89aa-3faca8eaba52" xsi:nil="true"/>
    <TaxCatchAll xmlns="5067c814-4b34-462c-a21d-c185ff6548d2" xsi:nil="true"/>
    <CurrentRankAfterInterview xmlns="785685f2-c2e1-4352-89aa-3faca8eaba52" xsi:nil="true"/>
    <FirstChoice_x003f_ xmlns="785685f2-c2e1-4352-89aa-3faca8eaba52">true</FirstChoice_x003f_>
    <Category xmlns="785685f2-c2e1-4352-89aa-3faca8eaba52" xsi:nil="true"/>
    <lcf76f155ced4ddcb4097134ff3c332f xmlns="785685f2-c2e1-4352-89aa-3faca8eaba52">
      <Terms xmlns="http://schemas.microsoft.com/office/infopath/2007/PartnerControls"/>
    </lcf76f155ced4ddcb4097134ff3c332f>
    <Status xmlns="785685f2-c2e1-4352-89aa-3faca8eaba52" xsi:nil="true"/>
    <_DCDateCreated xmlns="http://schemas.microsoft.com/sharepoint/v3/fields" xsi:nil="true"/>
  </documentManagement>
</p:properties>
</file>

<file path=customXml/itemProps1.xml><?xml version="1.0" encoding="utf-8"?>
<ds:datastoreItem xmlns:ds="http://schemas.openxmlformats.org/officeDocument/2006/customXml" ds:itemID="{E4AF6E8B-F74A-49CA-A7E2-79BDB229C8B1}">
  <ds:schemaRefs>
    <ds:schemaRef ds:uri="http://schemas.microsoft.com/sharepoint/v3/contenttype/forms"/>
  </ds:schemaRefs>
</ds:datastoreItem>
</file>

<file path=customXml/itemProps2.xml><?xml version="1.0" encoding="utf-8"?>
<ds:datastoreItem xmlns:ds="http://schemas.openxmlformats.org/officeDocument/2006/customXml" ds:itemID="{B7197A47-7834-40C3-9903-FA8CEA9FFA30}"/>
</file>

<file path=customXml/itemProps3.xml><?xml version="1.0" encoding="utf-8"?>
<ds:datastoreItem xmlns:ds="http://schemas.openxmlformats.org/officeDocument/2006/customXml" ds:itemID="{07861746-6E59-429B-9E0B-B2290F7C6CC8}">
  <ds:schemaRefs>
    <ds:schemaRef ds:uri="http://schemas.microsoft.com/office/2006/metadata/properties"/>
    <ds:schemaRef ds:uri="http://schemas.microsoft.com/office/infopath/2007/PartnerControls"/>
    <ds:schemaRef ds:uri="785685f2-c2e1-4352-89aa-3faca8eaba52"/>
    <ds:schemaRef ds:uri="5067c814-4b34-462c-a21d-c185ff6548d2"/>
    <ds:schemaRef ds:uri="http://schemas.microsoft.com/sharepoint/v3/fields"/>
  </ds:schemaRefs>
</ds:datastoreItem>
</file>

<file path=docProps/app.xml><?xml version="1.0" encoding="utf-8"?>
<Properties xmlns="http://schemas.openxmlformats.org/officeDocument/2006/extended-properties" xmlns:vt="http://schemas.openxmlformats.org/officeDocument/2006/docPropsVTypes">
  <TotalTime>17327</TotalTime>
  <Words>773</Words>
  <Application>Microsoft Office PowerPoint</Application>
  <PresentationFormat>Widescreen</PresentationFormat>
  <Paragraphs>95</Paragraphs>
  <Slides>8</Slides>
  <Notes>0</Notes>
  <HiddenSlides>0</HiddenSlides>
  <MMClips>0</MMClips>
  <ScaleCrop>false</ScaleCrop>
  <HeadingPairs>
    <vt:vector size="4" baseType="variant">
      <vt:variant>
        <vt:lpstr>Theme</vt:lpstr>
      </vt:variant>
      <vt:variant>
        <vt:i4>2</vt:i4>
      </vt:variant>
      <vt:variant>
        <vt:lpstr>Slide Titles</vt:lpstr>
      </vt:variant>
      <vt:variant>
        <vt:i4>8</vt:i4>
      </vt:variant>
    </vt:vector>
  </HeadingPairs>
  <TitlesOfParts>
    <vt:vector size="10" baseType="lpstr">
      <vt:lpstr>Office Theme</vt:lpstr>
      <vt:lpstr>Simple Light</vt:lpstr>
      <vt:lpstr>PowerPoint Presentation</vt:lpstr>
      <vt:lpstr>Lithium is only one of many metals in the Salton Sea geothermal brines that are strategic (critical)</vt:lpstr>
      <vt:lpstr>Revenue potential from additional brine minerals (10 power plants)</vt:lpstr>
      <vt:lpstr>Long-term consistency in brine (and Li) production (10 power plants)</vt:lpstr>
      <vt:lpstr>PowerPoint Presentation</vt:lpstr>
      <vt:lpstr>Does geothermal Li extraction itself add any CO2 emissions?    Only from the added electrical energy used, by adding Li filters to existing power plants.  Most geothermal power plants generate  their own electrical power to use, called the “parasitic power” load, typically 10-20% of  the total power produced.  If some of this power can be used for Li  extraction, it actually reduces CO2  emissions that would otherwise be  generated by using electricity generated  elsewhere from fossil fuels – a carbon credit.</vt:lpstr>
      <vt:lpstr>Gas emissions: </vt:lpstr>
      <vt:lpstr>Summary of advantages of producing metals from geothermal brines: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Isotopic Fingerprints to Verify Domestic Production of Critical Minerals</dc:title>
  <dc:creator>Michael McKibben</dc:creator>
  <cp:lastModifiedBy>Michael A McKibben</cp:lastModifiedBy>
  <cp:revision>430</cp:revision>
  <dcterms:created xsi:type="dcterms:W3CDTF">2024-05-20T20:50:51Z</dcterms:created>
  <dcterms:modified xsi:type="dcterms:W3CDTF">2026-06-15T20:12:02Z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0x01010061DC9A153AAEEE45BACE06E01F8272AC</vt:lpwstr>
  </property>
  <property fmtid="{D5CDD505-2E9C-101B-9397-08002B2CF9AE}" pid="3" name="MediaServiceImageTags">
    <vt:lpwstr/>
  </property>
</Properties>
</file>