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4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6.xml" ContentType="application/vnd.openxmlformats-officedocument.theme+xml"/>
  <Override PartName="/ppt/slideLayouts/slideLayout2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  <p:sldMasterId id="2147483723" r:id="rId4"/>
    <p:sldMasterId id="2147483734" r:id="rId5"/>
    <p:sldMasterId id="2147483754" r:id="rId6"/>
    <p:sldMasterId id="2147483770" r:id="rId7"/>
    <p:sldMasterId id="2147483788" r:id="rId8"/>
    <p:sldMasterId id="2147483810" r:id="rId9"/>
  </p:sldMasterIdLst>
  <p:notesMasterIdLst>
    <p:notesMasterId r:id="rId19"/>
  </p:notesMasterIdLst>
  <p:handoutMasterIdLst>
    <p:handoutMasterId r:id="rId20"/>
  </p:handoutMasterIdLst>
  <p:sldIdLst>
    <p:sldId id="320" r:id="rId10"/>
    <p:sldId id="370" r:id="rId11"/>
    <p:sldId id="354" r:id="rId12"/>
    <p:sldId id="402" r:id="rId13"/>
    <p:sldId id="343" r:id="rId14"/>
    <p:sldId id="406" r:id="rId15"/>
    <p:sldId id="407" r:id="rId16"/>
    <p:sldId id="409" r:id="rId17"/>
    <p:sldId id="324" r:id="rId18"/>
  </p:sldIdLst>
  <p:sldSz cx="9144000" cy="5143500" type="screen16x9"/>
  <p:notesSz cx="6858000" cy="9144000"/>
  <p:defaultTextStyle>
    <a:defPPr>
      <a:defRPr lang="da-DK"/>
    </a:defPPr>
    <a:lvl1pPr marL="0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9346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8693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8039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7387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6733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56080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65426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74773" algn="l" defTabSz="818693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A7"/>
    <a:srgbClr val="145F65"/>
    <a:srgbClr val="FFFFFF"/>
    <a:srgbClr val="5CB4BC"/>
    <a:srgbClr val="40A6B1"/>
    <a:srgbClr val="E3F2F3"/>
    <a:srgbClr val="79C1C8"/>
    <a:srgbClr val="94CDD3"/>
    <a:srgbClr val="AED9DE"/>
    <a:srgbClr val="C9E6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91523" autoAdjust="0"/>
  </p:normalViewPr>
  <p:slideViewPr>
    <p:cSldViewPr>
      <p:cViewPr varScale="1">
        <p:scale>
          <a:sx n="102" d="100"/>
          <a:sy n="102" d="100"/>
        </p:scale>
        <p:origin x="715" y="67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6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5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4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3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2.xml"/><Relationship Id="rId9" Type="http://schemas.openxmlformats.org/officeDocument/2006/relationships/slideMaster" Target="slideMasters/slideMaster7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prod.sitad.dk\dfs\CU2303\enheder2\GR\Eksportenheden\10%20USA\EE%20CA%20Industry\Danish%20cases\ACEEE\2023130133153406402263ENE2H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regneark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577119003238322"/>
          <c:y val="0.11431343019499891"/>
          <c:w val="0.68317152003686832"/>
          <c:h val="0.58455979171038608"/>
        </c:manualLayout>
      </c:layout>
      <c:areaChart>
        <c:grouping val="stacked"/>
        <c:varyColors val="0"/>
        <c:ser>
          <c:idx val="0"/>
          <c:order val="0"/>
          <c:tx>
            <c:strRef>
              <c:f>ENE2HA!$B$5</c:f>
              <c:strCache>
                <c:ptCount val="1"/>
                <c:pt idx="0">
                  <c:v>Oil Products</c:v>
                </c:pt>
              </c:strCache>
            </c:strRef>
          </c:tx>
          <c:spPr>
            <a:solidFill>
              <a:schemeClr val="tx1"/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ENE2HA!$C$5:$AH$5</c:f>
              <c:numCache>
                <c:formatCode>General</c:formatCode>
                <c:ptCount val="32"/>
                <c:pt idx="0">
                  <c:v>53.010538999999994</c:v>
                </c:pt>
                <c:pt idx="1">
                  <c:v>55.926833000000002</c:v>
                </c:pt>
                <c:pt idx="2">
                  <c:v>56.669923000000004</c:v>
                </c:pt>
                <c:pt idx="3">
                  <c:v>55.020459000000002</c:v>
                </c:pt>
                <c:pt idx="4">
                  <c:v>54.369175999999996</c:v>
                </c:pt>
                <c:pt idx="5">
                  <c:v>55.963463000000004</c:v>
                </c:pt>
                <c:pt idx="6">
                  <c:v>58.394330000000004</c:v>
                </c:pt>
                <c:pt idx="7">
                  <c:v>50.400815000000001</c:v>
                </c:pt>
                <c:pt idx="8">
                  <c:v>47.783135999999999</c:v>
                </c:pt>
                <c:pt idx="9">
                  <c:v>52.757385999999997</c:v>
                </c:pt>
                <c:pt idx="10">
                  <c:v>52.878903000000001</c:v>
                </c:pt>
                <c:pt idx="11">
                  <c:v>54.527335000000001</c:v>
                </c:pt>
                <c:pt idx="12">
                  <c:v>51.808762000000002</c:v>
                </c:pt>
                <c:pt idx="13">
                  <c:v>50.483800000000002</c:v>
                </c:pt>
                <c:pt idx="14">
                  <c:v>50.111624000000006</c:v>
                </c:pt>
                <c:pt idx="15">
                  <c:v>46.868631999999998</c:v>
                </c:pt>
                <c:pt idx="16">
                  <c:v>49.417315000000002</c:v>
                </c:pt>
                <c:pt idx="17">
                  <c:v>48.030021999999995</c:v>
                </c:pt>
                <c:pt idx="18">
                  <c:v>52.710582000000002</c:v>
                </c:pt>
                <c:pt idx="19">
                  <c:v>45.226512999999997</c:v>
                </c:pt>
                <c:pt idx="20">
                  <c:v>44.916035000000001</c:v>
                </c:pt>
                <c:pt idx="21">
                  <c:v>44.926355999999998</c:v>
                </c:pt>
                <c:pt idx="22">
                  <c:v>42.798344999999998</c:v>
                </c:pt>
                <c:pt idx="23">
                  <c:v>43.697281000000004</c:v>
                </c:pt>
                <c:pt idx="24">
                  <c:v>38.478679999999997</c:v>
                </c:pt>
                <c:pt idx="25">
                  <c:v>41.674087</c:v>
                </c:pt>
                <c:pt idx="26">
                  <c:v>32.409953000000002</c:v>
                </c:pt>
                <c:pt idx="27">
                  <c:v>32.694082999999999</c:v>
                </c:pt>
                <c:pt idx="28">
                  <c:v>31.873218000000001</c:v>
                </c:pt>
                <c:pt idx="29">
                  <c:v>33.378501</c:v>
                </c:pt>
                <c:pt idx="30">
                  <c:v>32.221742999999996</c:v>
                </c:pt>
                <c:pt idx="31">
                  <c:v>33.153292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8D-4FC8-BC9E-5279B2B1C389}"/>
            </c:ext>
          </c:extLst>
        </c:ser>
        <c:ser>
          <c:idx val="2"/>
          <c:order val="2"/>
          <c:tx>
            <c:strRef>
              <c:f>ENE2HA!$B$7</c:f>
              <c:strCache>
                <c:ptCount val="1"/>
                <c:pt idx="0">
                  <c:v>Natural gas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ENE2HA!$C$7:$AH$7</c:f>
              <c:numCache>
                <c:formatCode>General</c:formatCode>
                <c:ptCount val="32"/>
                <c:pt idx="0">
                  <c:v>22.072883999999998</c:v>
                </c:pt>
                <c:pt idx="1">
                  <c:v>23.673521000000001</c:v>
                </c:pt>
                <c:pt idx="2">
                  <c:v>24.140606999999999</c:v>
                </c:pt>
                <c:pt idx="3">
                  <c:v>26.260724</c:v>
                </c:pt>
                <c:pt idx="4">
                  <c:v>29.229101999999997</c:v>
                </c:pt>
                <c:pt idx="5">
                  <c:v>32.155338999999998</c:v>
                </c:pt>
                <c:pt idx="6">
                  <c:v>30.972077000000002</c:v>
                </c:pt>
                <c:pt idx="7">
                  <c:v>32.737260999999997</c:v>
                </c:pt>
                <c:pt idx="8">
                  <c:v>32.145039000000004</c:v>
                </c:pt>
                <c:pt idx="9">
                  <c:v>33.510049000000002</c:v>
                </c:pt>
                <c:pt idx="10">
                  <c:v>30.882676</c:v>
                </c:pt>
                <c:pt idx="11">
                  <c:v>32.905473000000001</c:v>
                </c:pt>
                <c:pt idx="12">
                  <c:v>29.303990000000002</c:v>
                </c:pt>
                <c:pt idx="13">
                  <c:v>29.424223000000001</c:v>
                </c:pt>
                <c:pt idx="14">
                  <c:v>28.029498</c:v>
                </c:pt>
                <c:pt idx="15">
                  <c:v>28.073836</c:v>
                </c:pt>
                <c:pt idx="16">
                  <c:v>28.185558</c:v>
                </c:pt>
                <c:pt idx="17">
                  <c:v>28.394698000000002</c:v>
                </c:pt>
                <c:pt idx="18">
                  <c:v>29.379470000000001</c:v>
                </c:pt>
                <c:pt idx="19">
                  <c:v>26.811187999999998</c:v>
                </c:pt>
                <c:pt idx="20">
                  <c:v>28.790118999999997</c:v>
                </c:pt>
                <c:pt idx="21">
                  <c:v>28.597928</c:v>
                </c:pt>
                <c:pt idx="22">
                  <c:v>27.338393</c:v>
                </c:pt>
                <c:pt idx="23">
                  <c:v>26.995661999999999</c:v>
                </c:pt>
                <c:pt idx="24">
                  <c:v>27.240621999999998</c:v>
                </c:pt>
                <c:pt idx="25">
                  <c:v>26.265723000000001</c:v>
                </c:pt>
                <c:pt idx="26">
                  <c:v>26.524025000000002</c:v>
                </c:pt>
                <c:pt idx="27">
                  <c:v>27.872707999999999</c:v>
                </c:pt>
                <c:pt idx="28">
                  <c:v>26.753672999999999</c:v>
                </c:pt>
                <c:pt idx="29">
                  <c:v>24.320902999999998</c:v>
                </c:pt>
                <c:pt idx="30">
                  <c:v>21.953296999999999</c:v>
                </c:pt>
                <c:pt idx="31">
                  <c:v>22.207401000000001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8D-4FC8-BC9E-5279B2B1C389}"/>
            </c:ext>
          </c:extLst>
        </c:ser>
        <c:ser>
          <c:idx val="3"/>
          <c:order val="3"/>
          <c:tx>
            <c:strRef>
              <c:f>ENE2HA!$B$8</c:f>
              <c:strCache>
                <c:ptCount val="1"/>
                <c:pt idx="0">
                  <c:v>Coal and Coke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ENE2HA!$C$8:$AH$8</c:f>
              <c:numCache>
                <c:formatCode>General</c:formatCode>
                <c:ptCount val="32"/>
                <c:pt idx="0">
                  <c:v>11.524044</c:v>
                </c:pt>
                <c:pt idx="1">
                  <c:v>12.529646000000001</c:v>
                </c:pt>
                <c:pt idx="2">
                  <c:v>11.630236</c:v>
                </c:pt>
                <c:pt idx="3">
                  <c:v>12.208429000000001</c:v>
                </c:pt>
                <c:pt idx="4">
                  <c:v>11.588039</c:v>
                </c:pt>
                <c:pt idx="5">
                  <c:v>11.701758</c:v>
                </c:pt>
                <c:pt idx="6">
                  <c:v>11.522941999999999</c:v>
                </c:pt>
                <c:pt idx="7">
                  <c:v>11.671004</c:v>
                </c:pt>
                <c:pt idx="8">
                  <c:v>11.076414000000002</c:v>
                </c:pt>
                <c:pt idx="9">
                  <c:v>10.450331</c:v>
                </c:pt>
                <c:pt idx="10">
                  <c:v>9.8311130000000002</c:v>
                </c:pt>
                <c:pt idx="11">
                  <c:v>8.687538</c:v>
                </c:pt>
                <c:pt idx="12">
                  <c:v>7.5687110000000004</c:v>
                </c:pt>
                <c:pt idx="13">
                  <c:v>8.0277019999999997</c:v>
                </c:pt>
                <c:pt idx="14">
                  <c:v>8.9634439999999991</c:v>
                </c:pt>
                <c:pt idx="15">
                  <c:v>8.3042049999999996</c:v>
                </c:pt>
                <c:pt idx="16">
                  <c:v>8.6786159999999999</c:v>
                </c:pt>
                <c:pt idx="17">
                  <c:v>8.3649640000000005</c:v>
                </c:pt>
                <c:pt idx="18">
                  <c:v>6.7175069999999995</c:v>
                </c:pt>
                <c:pt idx="19">
                  <c:v>3.7733729999999999</c:v>
                </c:pt>
                <c:pt idx="20">
                  <c:v>4.2627790000000001</c:v>
                </c:pt>
                <c:pt idx="21">
                  <c:v>4.7049899999999996</c:v>
                </c:pt>
                <c:pt idx="22">
                  <c:v>3.5530810000000002</c:v>
                </c:pt>
                <c:pt idx="23">
                  <c:v>3.802384</c:v>
                </c:pt>
                <c:pt idx="24">
                  <c:v>4.1548729999999994</c:v>
                </c:pt>
                <c:pt idx="25">
                  <c:v>4.0896930000000005</c:v>
                </c:pt>
                <c:pt idx="26">
                  <c:v>4.0827819999999999</c:v>
                </c:pt>
                <c:pt idx="27">
                  <c:v>4.4901260000000001</c:v>
                </c:pt>
                <c:pt idx="28">
                  <c:v>5.1150969999999996</c:v>
                </c:pt>
                <c:pt idx="29">
                  <c:v>4.1662049999999997</c:v>
                </c:pt>
                <c:pt idx="30">
                  <c:v>4.1453620000000004</c:v>
                </c:pt>
                <c:pt idx="31">
                  <c:v>5.5817360000000003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8D-4FC8-BC9E-5279B2B1C389}"/>
            </c:ext>
          </c:extLst>
        </c:ser>
        <c:ser>
          <c:idx val="4"/>
          <c:order val="4"/>
          <c:tx>
            <c:strRef>
              <c:f>ENE2HA!$B$9</c:f>
              <c:strCache>
                <c:ptCount val="1"/>
                <c:pt idx="0">
                  <c:v>Waste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ENE2HA!$C$9:$AH$9</c:f>
              <c:numCache>
                <c:formatCode>General</c:formatCode>
                <c:ptCount val="32"/>
                <c:pt idx="0">
                  <c:v>1.2614999999999999E-2</c:v>
                </c:pt>
                <c:pt idx="1">
                  <c:v>1.2614999999999999E-2</c:v>
                </c:pt>
                <c:pt idx="2">
                  <c:v>1.6763E-2</c:v>
                </c:pt>
                <c:pt idx="3">
                  <c:v>1.7507999999999999E-2</c:v>
                </c:pt>
                <c:pt idx="4">
                  <c:v>1.1851E-2</c:v>
                </c:pt>
                <c:pt idx="5">
                  <c:v>1.2832000000000001E-2</c:v>
                </c:pt>
                <c:pt idx="6">
                  <c:v>1.2574E-2</c:v>
                </c:pt>
                <c:pt idx="7">
                  <c:v>1.0736000000000001E-2</c:v>
                </c:pt>
                <c:pt idx="8">
                  <c:v>1.2984000000000001E-2</c:v>
                </c:pt>
                <c:pt idx="9">
                  <c:v>1.5879000000000001E-2</c:v>
                </c:pt>
                <c:pt idx="10">
                  <c:v>7.1718000000000004E-2</c:v>
                </c:pt>
                <c:pt idx="11">
                  <c:v>0.29411500000000002</c:v>
                </c:pt>
                <c:pt idx="12">
                  <c:v>0.246835</c:v>
                </c:pt>
                <c:pt idx="13">
                  <c:v>0.42822300000000002</c:v>
                </c:pt>
                <c:pt idx="14">
                  <c:v>0.55655899999999991</c:v>
                </c:pt>
                <c:pt idx="15">
                  <c:v>0.55770299999999995</c:v>
                </c:pt>
                <c:pt idx="16">
                  <c:v>0.38031799999999999</c:v>
                </c:pt>
                <c:pt idx="17">
                  <c:v>0.443749</c:v>
                </c:pt>
                <c:pt idx="18">
                  <c:v>0.73235499999999998</c:v>
                </c:pt>
                <c:pt idx="19">
                  <c:v>0.69575799999999999</c:v>
                </c:pt>
                <c:pt idx="20">
                  <c:v>0.68136199999999991</c:v>
                </c:pt>
                <c:pt idx="21">
                  <c:v>0.60244399999999998</c:v>
                </c:pt>
                <c:pt idx="22">
                  <c:v>0.65654600000000007</c:v>
                </c:pt>
                <c:pt idx="23">
                  <c:v>0.66438799999999998</c:v>
                </c:pt>
                <c:pt idx="24">
                  <c:v>0.67223199999999994</c:v>
                </c:pt>
                <c:pt idx="25">
                  <c:v>0.67222000000000004</c:v>
                </c:pt>
                <c:pt idx="26">
                  <c:v>0.66851700000000003</c:v>
                </c:pt>
                <c:pt idx="27">
                  <c:v>0.66852599999999995</c:v>
                </c:pt>
                <c:pt idx="28">
                  <c:v>0.67154600000000009</c:v>
                </c:pt>
                <c:pt idx="29">
                  <c:v>0.68932899999999997</c:v>
                </c:pt>
                <c:pt idx="30">
                  <c:v>1.46475</c:v>
                </c:pt>
                <c:pt idx="31">
                  <c:v>1.4428669999999999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68D-4FC8-BC9E-5279B2B1C389}"/>
            </c:ext>
          </c:extLst>
        </c:ser>
        <c:ser>
          <c:idx val="5"/>
          <c:order val="5"/>
          <c:tx>
            <c:strRef>
              <c:f>ENE2HA!$B$10</c:f>
              <c:strCache>
                <c:ptCount val="1"/>
                <c:pt idx="0">
                  <c:v>Renewable Energy</c:v>
                </c:pt>
              </c:strCache>
            </c:strRef>
          </c:tx>
          <c:spPr>
            <a:solidFill>
              <a:schemeClr val="bg2">
                <a:lumMod val="75000"/>
              </a:schemeClr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ENE2HA!$C$10:$AH$10</c:f>
              <c:numCache>
                <c:formatCode>General</c:formatCode>
                <c:ptCount val="32"/>
                <c:pt idx="0">
                  <c:v>5.4098729999999993</c:v>
                </c:pt>
                <c:pt idx="1">
                  <c:v>5.2757039999999993</c:v>
                </c:pt>
                <c:pt idx="2">
                  <c:v>5.3844810000000001</c:v>
                </c:pt>
                <c:pt idx="3">
                  <c:v>5.5201660000000006</c:v>
                </c:pt>
                <c:pt idx="4">
                  <c:v>5.1991649999999998</c:v>
                </c:pt>
                <c:pt idx="5">
                  <c:v>5.111256</c:v>
                </c:pt>
                <c:pt idx="6">
                  <c:v>4.9768230000000004</c:v>
                </c:pt>
                <c:pt idx="7">
                  <c:v>5.1229430000000002</c:v>
                </c:pt>
                <c:pt idx="8">
                  <c:v>5.2501189999999998</c:v>
                </c:pt>
                <c:pt idx="9">
                  <c:v>5.1482130000000002</c:v>
                </c:pt>
                <c:pt idx="10">
                  <c:v>5.4212790000000002</c:v>
                </c:pt>
                <c:pt idx="11">
                  <c:v>5.8328370000000005</c:v>
                </c:pt>
                <c:pt idx="12">
                  <c:v>4.5217489999999998</c:v>
                </c:pt>
                <c:pt idx="13">
                  <c:v>5.035793</c:v>
                </c:pt>
                <c:pt idx="14">
                  <c:v>5.1130529999999998</c:v>
                </c:pt>
                <c:pt idx="15">
                  <c:v>5.342225</c:v>
                </c:pt>
                <c:pt idx="16">
                  <c:v>5.7713410000000005</c:v>
                </c:pt>
                <c:pt idx="17">
                  <c:v>6.5477740000000004</c:v>
                </c:pt>
                <c:pt idx="18">
                  <c:v>7.8692479999999998</c:v>
                </c:pt>
                <c:pt idx="19">
                  <c:v>7.9248979999999998</c:v>
                </c:pt>
                <c:pt idx="20">
                  <c:v>8.2375559999999997</c:v>
                </c:pt>
                <c:pt idx="21">
                  <c:v>8.718693</c:v>
                </c:pt>
                <c:pt idx="22">
                  <c:v>7.1261169999999998</c:v>
                </c:pt>
                <c:pt idx="23">
                  <c:v>6.2074249999999997</c:v>
                </c:pt>
                <c:pt idx="24">
                  <c:v>5.2958909999999992</c:v>
                </c:pt>
                <c:pt idx="25">
                  <c:v>7.0893249999999997</c:v>
                </c:pt>
                <c:pt idx="26">
                  <c:v>9.0198709999999984</c:v>
                </c:pt>
                <c:pt idx="27">
                  <c:v>9.9722790000000003</c:v>
                </c:pt>
                <c:pt idx="28">
                  <c:v>12.831946</c:v>
                </c:pt>
                <c:pt idx="29">
                  <c:v>13.63369</c:v>
                </c:pt>
                <c:pt idx="30">
                  <c:v>13.692057</c:v>
                </c:pt>
                <c:pt idx="31">
                  <c:v>16.293203999999999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68D-4FC8-BC9E-5279B2B1C389}"/>
            </c:ext>
          </c:extLst>
        </c:ser>
        <c:ser>
          <c:idx val="6"/>
          <c:order val="6"/>
          <c:tx>
            <c:strRef>
              <c:f>ENE2HA!$B$11</c:f>
              <c:strCache>
                <c:ptCount val="1"/>
                <c:pt idx="0">
                  <c:v>Electricity</c:v>
                </c:pt>
              </c:strCache>
            </c:strRef>
          </c:tx>
          <c:spPr>
            <a:solidFill>
              <a:schemeClr val="bg2">
                <a:lumMod val="40000"/>
                <a:lumOff val="60000"/>
              </a:schemeClr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ENE2HA!$C$11:$AH$11</c:f>
              <c:numCache>
                <c:formatCode>General</c:formatCode>
                <c:ptCount val="32"/>
                <c:pt idx="0">
                  <c:v>28.749376999999999</c:v>
                </c:pt>
                <c:pt idx="1">
                  <c:v>29.537829000000002</c:v>
                </c:pt>
                <c:pt idx="2">
                  <c:v>30.695698</c:v>
                </c:pt>
                <c:pt idx="3">
                  <c:v>30.851033000000001</c:v>
                </c:pt>
                <c:pt idx="4">
                  <c:v>32.943141000000004</c:v>
                </c:pt>
                <c:pt idx="5">
                  <c:v>33.457079</c:v>
                </c:pt>
                <c:pt idx="6">
                  <c:v>31.909526999999997</c:v>
                </c:pt>
                <c:pt idx="7">
                  <c:v>34.166711000000006</c:v>
                </c:pt>
                <c:pt idx="8">
                  <c:v>33.571480999999999</c:v>
                </c:pt>
                <c:pt idx="9">
                  <c:v>34.498277000000002</c:v>
                </c:pt>
                <c:pt idx="10">
                  <c:v>34.5548</c:v>
                </c:pt>
                <c:pt idx="11">
                  <c:v>35.102838000000006</c:v>
                </c:pt>
                <c:pt idx="12">
                  <c:v>34.847794999999998</c:v>
                </c:pt>
                <c:pt idx="13">
                  <c:v>34.848065999999996</c:v>
                </c:pt>
                <c:pt idx="14">
                  <c:v>35.534078999999998</c:v>
                </c:pt>
                <c:pt idx="15">
                  <c:v>36.33099</c:v>
                </c:pt>
                <c:pt idx="16">
                  <c:v>36.85792</c:v>
                </c:pt>
                <c:pt idx="17">
                  <c:v>35.265408999999998</c:v>
                </c:pt>
                <c:pt idx="18">
                  <c:v>33.520226000000001</c:v>
                </c:pt>
                <c:pt idx="19">
                  <c:v>29.989172</c:v>
                </c:pt>
                <c:pt idx="20">
                  <c:v>30.360108</c:v>
                </c:pt>
                <c:pt idx="21">
                  <c:v>29.071949</c:v>
                </c:pt>
                <c:pt idx="22">
                  <c:v>27.827387999999999</c:v>
                </c:pt>
                <c:pt idx="23">
                  <c:v>29.676286000000001</c:v>
                </c:pt>
                <c:pt idx="24">
                  <c:v>29.778650000000003</c:v>
                </c:pt>
                <c:pt idx="25">
                  <c:v>30.427819</c:v>
                </c:pt>
                <c:pt idx="26">
                  <c:v>30.028907</c:v>
                </c:pt>
                <c:pt idx="27">
                  <c:v>30.456433000000001</c:v>
                </c:pt>
                <c:pt idx="28">
                  <c:v>30.417318999999999</c:v>
                </c:pt>
                <c:pt idx="29">
                  <c:v>29.63025</c:v>
                </c:pt>
                <c:pt idx="30">
                  <c:v>30.244842000000002</c:v>
                </c:pt>
                <c:pt idx="31">
                  <c:v>31.540600999999999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68D-4FC8-BC9E-5279B2B1C389}"/>
            </c:ext>
          </c:extLst>
        </c:ser>
        <c:ser>
          <c:idx val="7"/>
          <c:order val="7"/>
          <c:tx>
            <c:strRef>
              <c:f>ENE2HA!$B$12</c:f>
              <c:strCache>
                <c:ptCount val="1"/>
                <c:pt idx="0">
                  <c:v>District heat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ENE2HA!$C$12:$AH$12</c:f>
              <c:numCache>
                <c:formatCode>General</c:formatCode>
                <c:ptCount val="32"/>
                <c:pt idx="0">
                  <c:v>3.49654</c:v>
                </c:pt>
                <c:pt idx="1">
                  <c:v>3.5712040000000003</c:v>
                </c:pt>
                <c:pt idx="2">
                  <c:v>4.101362</c:v>
                </c:pt>
                <c:pt idx="3">
                  <c:v>4.9526149999999998</c:v>
                </c:pt>
                <c:pt idx="4">
                  <c:v>4.9632529999999999</c:v>
                </c:pt>
                <c:pt idx="5">
                  <c:v>4.9313710000000004</c:v>
                </c:pt>
                <c:pt idx="6">
                  <c:v>6.2783180000000005</c:v>
                </c:pt>
                <c:pt idx="7">
                  <c:v>6.2081139999999992</c:v>
                </c:pt>
                <c:pt idx="8">
                  <c:v>5.9545010000000005</c:v>
                </c:pt>
                <c:pt idx="9">
                  <c:v>6.6255619999999995</c:v>
                </c:pt>
                <c:pt idx="10">
                  <c:v>7.1352089999999997</c:v>
                </c:pt>
                <c:pt idx="11">
                  <c:v>7.2606929999999998</c:v>
                </c:pt>
                <c:pt idx="12">
                  <c:v>7.4124880000000006</c:v>
                </c:pt>
                <c:pt idx="13">
                  <c:v>7.6379449999999993</c:v>
                </c:pt>
                <c:pt idx="14">
                  <c:v>7.2552709999999996</c:v>
                </c:pt>
                <c:pt idx="15">
                  <c:v>6.9674690000000004</c:v>
                </c:pt>
                <c:pt idx="16">
                  <c:v>6.7424719999999994</c:v>
                </c:pt>
                <c:pt idx="17">
                  <c:v>6.0221210000000003</c:v>
                </c:pt>
                <c:pt idx="18">
                  <c:v>5.819947</c:v>
                </c:pt>
                <c:pt idx="19">
                  <c:v>5.6683149999999998</c:v>
                </c:pt>
                <c:pt idx="20">
                  <c:v>5.662242</c:v>
                </c:pt>
                <c:pt idx="21">
                  <c:v>5.1825110000000008</c:v>
                </c:pt>
                <c:pt idx="22">
                  <c:v>5.181673</c:v>
                </c:pt>
                <c:pt idx="23">
                  <c:v>4.2985479999999994</c:v>
                </c:pt>
                <c:pt idx="24">
                  <c:v>3.4603870000000003</c:v>
                </c:pt>
                <c:pt idx="25">
                  <c:v>2.877837</c:v>
                </c:pt>
                <c:pt idx="26">
                  <c:v>4.0044769999999996</c:v>
                </c:pt>
                <c:pt idx="27">
                  <c:v>4.0004660000000003</c:v>
                </c:pt>
                <c:pt idx="28">
                  <c:v>3.9818440000000002</c:v>
                </c:pt>
                <c:pt idx="29">
                  <c:v>3.8960949999999999</c:v>
                </c:pt>
                <c:pt idx="30">
                  <c:v>3.6402620000000003</c:v>
                </c:pt>
                <c:pt idx="31">
                  <c:v>4.1546560000000001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68D-4FC8-BC9E-5279B2B1C389}"/>
            </c:ext>
          </c:extLst>
        </c:ser>
        <c:ser>
          <c:idx val="8"/>
          <c:order val="8"/>
          <c:tx>
            <c:strRef>
              <c:f>ENE2HA!$B$13</c:f>
              <c:strCache>
                <c:ptCount val="1"/>
                <c:pt idx="0">
                  <c:v>City Gas</c:v>
                </c:pt>
              </c:strCache>
            </c:strRef>
          </c:tx>
          <c:spPr>
            <a:solidFill>
              <a:schemeClr val="accent3">
                <a:lumMod val="60000"/>
              </a:schemeClr>
            </a:solidFill>
            <a:ln>
              <a:noFill/>
            </a:ln>
            <a:effectLst/>
          </c:spP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ENE2HA!$C$13:$AH$13</c:f>
              <c:numCache>
                <c:formatCode>General</c:formatCode>
                <c:ptCount val="32"/>
                <c:pt idx="0">
                  <c:v>0.145621</c:v>
                </c:pt>
                <c:pt idx="1">
                  <c:v>0.15453899999999998</c:v>
                </c:pt>
                <c:pt idx="2">
                  <c:v>0.11829099999999999</c:v>
                </c:pt>
                <c:pt idx="3">
                  <c:v>0.116373</c:v>
                </c:pt>
                <c:pt idx="4">
                  <c:v>0.132382</c:v>
                </c:pt>
                <c:pt idx="5">
                  <c:v>0.15837200000000001</c:v>
                </c:pt>
                <c:pt idx="6">
                  <c:v>0.13464799999999999</c:v>
                </c:pt>
                <c:pt idx="7">
                  <c:v>0.12879099999999999</c:v>
                </c:pt>
                <c:pt idx="8">
                  <c:v>0.13794599999999999</c:v>
                </c:pt>
                <c:pt idx="9">
                  <c:v>4.9209000000000003E-2</c:v>
                </c:pt>
                <c:pt idx="10">
                  <c:v>4.4759E-2</c:v>
                </c:pt>
                <c:pt idx="11">
                  <c:v>4.2834999999999998E-2</c:v>
                </c:pt>
                <c:pt idx="12">
                  <c:v>4.4128999999999995E-2</c:v>
                </c:pt>
                <c:pt idx="13">
                  <c:v>2.1074000000000002E-2</c:v>
                </c:pt>
                <c:pt idx="14">
                  <c:v>2.1953E-2</c:v>
                </c:pt>
                <c:pt idx="15">
                  <c:v>1.9067000000000001E-2</c:v>
                </c:pt>
                <c:pt idx="16">
                  <c:v>1.8735999999999999E-2</c:v>
                </c:pt>
                <c:pt idx="17">
                  <c:v>2.7657000000000001E-2</c:v>
                </c:pt>
                <c:pt idx="18">
                  <c:v>4.1746999999999999E-2</c:v>
                </c:pt>
                <c:pt idx="19">
                  <c:v>4.1863999999999998E-2</c:v>
                </c:pt>
                <c:pt idx="20">
                  <c:v>4.1972999999999996E-2</c:v>
                </c:pt>
                <c:pt idx="21">
                  <c:v>4.2021000000000003E-2</c:v>
                </c:pt>
                <c:pt idx="22">
                  <c:v>4.2021000000000003E-2</c:v>
                </c:pt>
                <c:pt idx="23">
                  <c:v>0.179338</c:v>
                </c:pt>
                <c:pt idx="24">
                  <c:v>0.208676</c:v>
                </c:pt>
                <c:pt idx="25">
                  <c:v>0.20651700000000001</c:v>
                </c:pt>
                <c:pt idx="26">
                  <c:v>0.205928</c:v>
                </c:pt>
                <c:pt idx="27">
                  <c:v>0.205928</c:v>
                </c:pt>
                <c:pt idx="28">
                  <c:v>0.20602600000000001</c:v>
                </c:pt>
                <c:pt idx="29">
                  <c:v>0.20533999999999999</c:v>
                </c:pt>
                <c:pt idx="30">
                  <c:v>0.20533999999999999</c:v>
                </c:pt>
                <c:pt idx="31">
                  <c:v>0.20533999999999999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E68D-4FC8-BC9E-5279B2B1C3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0069584"/>
        <c:axId val="500079424"/>
        <c:extLst>
          <c:ext xmlns:c15="http://schemas.microsoft.com/office/drawing/2012/chart" uri="{02D57815-91ED-43cb-92C2-25804820EDAC}">
            <c15:filteredArea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ENE2HA!$B$6</c15:sqref>
                        </c15:formulaRef>
                      </c:ext>
                    </c:extLst>
                    <c:strCache>
                      <c:ptCount val="1"/>
                      <c:pt idx="0">
                        <c:v>NATURAL GAS - EXTRACTION AND IMPORTS</c:v>
                      </c:pt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cat>
                  <c:strRef>
                    <c:extLst>
                      <c:ext uri="{02D57815-91ED-43cb-92C2-25804820EDAC}">
                        <c15:formulaRef>
                          <c15:sqref>ENE2HA!$C$26:$AH$26</c15:sqref>
                        </c15:formulaRef>
                      </c:ext>
                    </c:extLst>
                    <c:strCache>
                      <c:ptCount val="32"/>
                      <c:pt idx="0">
                        <c:v>1990</c:v>
                      </c:pt>
                      <c:pt idx="1">
                        <c:v>1991</c:v>
                      </c:pt>
                      <c:pt idx="2">
                        <c:v>1992</c:v>
                      </c:pt>
                      <c:pt idx="3">
                        <c:v>1993</c:v>
                      </c:pt>
                      <c:pt idx="4">
                        <c:v>1994</c:v>
                      </c:pt>
                      <c:pt idx="5">
                        <c:v>1995</c:v>
                      </c:pt>
                      <c:pt idx="6">
                        <c:v>1996</c:v>
                      </c:pt>
                      <c:pt idx="7">
                        <c:v>1997</c:v>
                      </c:pt>
                      <c:pt idx="8">
                        <c:v>1998</c:v>
                      </c:pt>
                      <c:pt idx="9">
                        <c:v>1999</c:v>
                      </c:pt>
                      <c:pt idx="10">
                        <c:v>2000</c:v>
                      </c:pt>
                      <c:pt idx="11">
                        <c:v>2001</c:v>
                      </c:pt>
                      <c:pt idx="12">
                        <c:v>2002</c:v>
                      </c:pt>
                      <c:pt idx="13">
                        <c:v>2003</c:v>
                      </c:pt>
                      <c:pt idx="14">
                        <c:v>2004</c:v>
                      </c:pt>
                      <c:pt idx="15">
                        <c:v>2005</c:v>
                      </c:pt>
                      <c:pt idx="16">
                        <c:v>2006</c:v>
                      </c:pt>
                      <c:pt idx="17">
                        <c:v>2007</c:v>
                      </c:pt>
                      <c:pt idx="18">
                        <c:v>2008</c:v>
                      </c:pt>
                      <c:pt idx="19">
                        <c:v>2009</c:v>
                      </c:pt>
                      <c:pt idx="20">
                        <c:v>2010</c:v>
                      </c:pt>
                      <c:pt idx="21">
                        <c:v>2011</c:v>
                      </c:pt>
                      <c:pt idx="22">
                        <c:v>2012</c:v>
                      </c:pt>
                      <c:pt idx="23">
                        <c:v>2013</c:v>
                      </c:pt>
                      <c:pt idx="24">
                        <c:v>2014</c:v>
                      </c:pt>
                      <c:pt idx="25">
                        <c:v>2015</c:v>
                      </c:pt>
                      <c:pt idx="26">
                        <c:v>2016</c:v>
                      </c:pt>
                      <c:pt idx="27">
                        <c:v>2017</c:v>
                      </c:pt>
                      <c:pt idx="28">
                        <c:v>2018</c:v>
                      </c:pt>
                      <c:pt idx="29">
                        <c:v>2019</c:v>
                      </c:pt>
                      <c:pt idx="30">
                        <c:v>2020</c:v>
                      </c:pt>
                      <c:pt idx="31">
                        <c:v>2021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ENE2HA!$C$6:$AH$6</c15:sqref>
                        </c15:formulaRef>
                      </c:ext>
                    </c:extLst>
                    <c:numCache>
                      <c:formatCode>General</c:formatCode>
                      <c:ptCount val="32"/>
                      <c:pt idx="0">
                        <c:v>0</c:v>
                      </c:pt>
                      <c:pt idx="1">
                        <c:v>0</c:v>
                      </c:pt>
                      <c:pt idx="2">
                        <c:v>0</c:v>
                      </c:pt>
                      <c:pt idx="3">
                        <c:v>0</c:v>
                      </c:pt>
                      <c:pt idx="4">
                        <c:v>0</c:v>
                      </c:pt>
                      <c:pt idx="5">
                        <c:v>0</c:v>
                      </c:pt>
                      <c:pt idx="6">
                        <c:v>0</c:v>
                      </c:pt>
                      <c:pt idx="7">
                        <c:v>0</c:v>
                      </c:pt>
                      <c:pt idx="8">
                        <c:v>0</c:v>
                      </c:pt>
                      <c:pt idx="9">
                        <c:v>0</c:v>
                      </c:pt>
                      <c:pt idx="10">
                        <c:v>0</c:v>
                      </c:pt>
                      <c:pt idx="11">
                        <c:v>0</c:v>
                      </c:pt>
                      <c:pt idx="12">
                        <c:v>0</c:v>
                      </c:pt>
                      <c:pt idx="13">
                        <c:v>0</c:v>
                      </c:pt>
                      <c:pt idx="14">
                        <c:v>0</c:v>
                      </c:pt>
                      <c:pt idx="15">
                        <c:v>0</c:v>
                      </c:pt>
                      <c:pt idx="16">
                        <c:v>0</c:v>
                      </c:pt>
                      <c:pt idx="17">
                        <c:v>0</c:v>
                      </c:pt>
                      <c:pt idx="18">
                        <c:v>0</c:v>
                      </c:pt>
                      <c:pt idx="19">
                        <c:v>0</c:v>
                      </c:pt>
                      <c:pt idx="20">
                        <c:v>0</c:v>
                      </c:pt>
                      <c:pt idx="21">
                        <c:v>0</c:v>
                      </c:pt>
                      <c:pt idx="22">
                        <c:v>0</c:v>
                      </c:pt>
                      <c:pt idx="23">
                        <c:v>0</c:v>
                      </c:pt>
                      <c:pt idx="24">
                        <c:v>0</c:v>
                      </c:pt>
                      <c:pt idx="25">
                        <c:v>0</c:v>
                      </c:pt>
                      <c:pt idx="26">
                        <c:v>0</c:v>
                      </c:pt>
                      <c:pt idx="27">
                        <c:v>0</c:v>
                      </c:pt>
                      <c:pt idx="28">
                        <c:v>0</c:v>
                      </c:pt>
                      <c:pt idx="29">
                        <c:v>0</c:v>
                      </c:pt>
                      <c:pt idx="30">
                        <c:v>0</c:v>
                      </c:pt>
                      <c:pt idx="31">
                        <c:v>0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9-E68D-4FC8-BC9E-5279B2B1C389}"/>
                  </c:ext>
                </c:extLst>
              </c15:ser>
            </c15:filteredAreaSeries>
          </c:ext>
        </c:extLst>
      </c:areaChart>
      <c:lineChart>
        <c:grouping val="standard"/>
        <c:varyColors val="0"/>
        <c:ser>
          <c:idx val="9"/>
          <c:order val="9"/>
          <c:tx>
            <c:strRef>
              <c:f>ENE2HA!$A$28</c:f>
              <c:strCache>
                <c:ptCount val="1"/>
                <c:pt idx="0">
                  <c:v>Energy Intensity</c:v>
                </c:pt>
              </c:strCache>
            </c:strRef>
          </c:tx>
          <c:spPr>
            <a:ln w="28575" cap="rnd">
              <a:solidFill>
                <a:schemeClr val="accent3">
                  <a:lumMod val="50000"/>
                </a:schemeClr>
              </a:solidFill>
              <a:prstDash val="sysDash"/>
              <a:round/>
            </a:ln>
            <a:effectLst/>
          </c:spPr>
          <c:marker>
            <c:symbol val="none"/>
          </c:marker>
          <c:cat>
            <c:strRef>
              <c:f>ENE2HA!$C$26:$AH$26</c:f>
              <c:strCache>
                <c:ptCount val="32"/>
                <c:pt idx="0">
                  <c:v>1990</c:v>
                </c:pt>
                <c:pt idx="1">
                  <c:v>1991</c:v>
                </c:pt>
                <c:pt idx="2">
                  <c:v>1992</c:v>
                </c:pt>
                <c:pt idx="3">
                  <c:v>1993</c:v>
                </c:pt>
                <c:pt idx="4">
                  <c:v>1994</c:v>
                </c:pt>
                <c:pt idx="5">
                  <c:v>1995</c:v>
                </c:pt>
                <c:pt idx="6">
                  <c:v>1996</c:v>
                </c:pt>
                <c:pt idx="7">
                  <c:v>1997</c:v>
                </c:pt>
                <c:pt idx="8">
                  <c:v>1998</c:v>
                </c:pt>
                <c:pt idx="9">
                  <c:v>1999</c:v>
                </c:pt>
                <c:pt idx="10">
                  <c:v>2000</c:v>
                </c:pt>
                <c:pt idx="11">
                  <c:v>2001</c:v>
                </c:pt>
                <c:pt idx="12">
                  <c:v>2002</c:v>
                </c:pt>
                <c:pt idx="13">
                  <c:v>2003</c:v>
                </c:pt>
                <c:pt idx="14">
                  <c:v>2004</c:v>
                </c:pt>
                <c:pt idx="15">
                  <c:v>2005</c:v>
                </c:pt>
                <c:pt idx="16">
                  <c:v>2006</c:v>
                </c:pt>
                <c:pt idx="17">
                  <c:v>2007</c:v>
                </c:pt>
                <c:pt idx="18">
                  <c:v>2008</c:v>
                </c:pt>
                <c:pt idx="19">
                  <c:v>2009</c:v>
                </c:pt>
                <c:pt idx="20">
                  <c:v>2010</c:v>
                </c:pt>
                <c:pt idx="21">
                  <c:v>2011</c:v>
                </c:pt>
                <c:pt idx="22">
                  <c:v>2012</c:v>
                </c:pt>
                <c:pt idx="23">
                  <c:v>2013</c:v>
                </c:pt>
                <c:pt idx="24">
                  <c:v>2014</c:v>
                </c:pt>
                <c:pt idx="25">
                  <c:v>2015</c:v>
                </c:pt>
                <c:pt idx="26">
                  <c:v>2016</c:v>
                </c:pt>
                <c:pt idx="27">
                  <c:v>2017</c:v>
                </c:pt>
                <c:pt idx="28">
                  <c:v>2018</c:v>
                </c:pt>
                <c:pt idx="29">
                  <c:v>2019</c:v>
                </c:pt>
                <c:pt idx="30">
                  <c:v>2020</c:v>
                </c:pt>
                <c:pt idx="31">
                  <c:v>2021</c:v>
                </c:pt>
              </c:strCache>
            </c:strRef>
          </c:cat>
          <c:val>
            <c:numRef>
              <c:f>ENE2HA!$C$30:$AH$30</c:f>
              <c:numCache>
                <c:formatCode>General</c:formatCode>
                <c:ptCount val="32"/>
                <c:pt idx="0">
                  <c:v>1</c:v>
                </c:pt>
                <c:pt idx="1">
                  <c:v>1.0600457729856474</c:v>
                </c:pt>
                <c:pt idx="2">
                  <c:v>1.0809819629438022</c:v>
                </c:pt>
                <c:pt idx="3">
                  <c:v>1.1277199513367262</c:v>
                </c:pt>
                <c:pt idx="4">
                  <c:v>1.0414961445539321</c:v>
                </c:pt>
                <c:pt idx="5">
                  <c:v>1.0211212514276498</c:v>
                </c:pt>
                <c:pt idx="6">
                  <c:v>1.0645283518486501</c:v>
                </c:pt>
                <c:pt idx="7">
                  <c:v>0.95171550879963041</c:v>
                </c:pt>
                <c:pt idx="8">
                  <c:v>0.90357242242596691</c:v>
                </c:pt>
                <c:pt idx="9">
                  <c:v>0.938446477992391</c:v>
                </c:pt>
                <c:pt idx="10">
                  <c:v>0.89144845242464865</c:v>
                </c:pt>
                <c:pt idx="11">
                  <c:v>0.90129118217485105</c:v>
                </c:pt>
                <c:pt idx="12">
                  <c:v>0.86689023884547101</c:v>
                </c:pt>
                <c:pt idx="13">
                  <c:v>0.89404903284708326</c:v>
                </c:pt>
                <c:pt idx="14">
                  <c:v>0.87687701596939005</c:v>
                </c:pt>
                <c:pt idx="15">
                  <c:v>0.87185360426315717</c:v>
                </c:pt>
                <c:pt idx="16">
                  <c:v>0.84989163596608874</c:v>
                </c:pt>
                <c:pt idx="17">
                  <c:v>0.82153297597820241</c:v>
                </c:pt>
                <c:pt idx="18">
                  <c:v>0.84960589850002188</c:v>
                </c:pt>
                <c:pt idx="19">
                  <c:v>0.84688908140172214</c:v>
                </c:pt>
                <c:pt idx="20">
                  <c:v>0.83517980186744023</c:v>
                </c:pt>
                <c:pt idx="21">
                  <c:v>0.77898650273607961</c:v>
                </c:pt>
                <c:pt idx="22">
                  <c:v>0.70345466547295188</c:v>
                </c:pt>
                <c:pt idx="23">
                  <c:v>0.69034834588921701</c:v>
                </c:pt>
                <c:pt idx="24">
                  <c:v>0.64445730696865644</c:v>
                </c:pt>
                <c:pt idx="25">
                  <c:v>0.67161445063215075</c:v>
                </c:pt>
                <c:pt idx="26">
                  <c:v>0.59802066375520968</c:v>
                </c:pt>
                <c:pt idx="27">
                  <c:v>0.56426604478574838</c:v>
                </c:pt>
                <c:pt idx="28">
                  <c:v>0.55525618125242904</c:v>
                </c:pt>
                <c:pt idx="29">
                  <c:v>0.51885497856119522</c:v>
                </c:pt>
                <c:pt idx="30">
                  <c:v>0.52162615313380079</c:v>
                </c:pt>
                <c:pt idx="31">
                  <c:v>0.52759564256255875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E68D-4FC8-BC9E-5279B2B1C38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63035712"/>
        <c:axId val="563035384"/>
      </c:lineChart>
      <c:catAx>
        <c:axId val="500069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0079424"/>
        <c:crosses val="autoZero"/>
        <c:auto val="1"/>
        <c:lblAlgn val="ctr"/>
        <c:lblOffset val="100"/>
        <c:noMultiLvlLbl val="0"/>
      </c:catAx>
      <c:valAx>
        <c:axId val="500079424"/>
        <c:scaling>
          <c:orientation val="minMax"/>
          <c:max val="1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Final Energy Use (PJ)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00069584"/>
        <c:crosses val="autoZero"/>
        <c:crossBetween val="between"/>
        <c:majorUnit val="25"/>
      </c:valAx>
      <c:valAx>
        <c:axId val="563035384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Normalised Energy Intensity</a:t>
                </a:r>
                <a:r>
                  <a:rPr lang="en-US" baseline="0"/>
                  <a:t> </a:t>
                </a:r>
                <a:r>
                  <a:rPr lang="en-US"/>
                  <a:t> (1990 = 1)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63035712"/>
        <c:crosses val="max"/>
        <c:crossBetween val="between"/>
        <c:majorUnit val="0.2"/>
      </c:valAx>
      <c:catAx>
        <c:axId val="56303571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56303538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4836057310504592E-2"/>
          <c:y val="0.79669311434531964"/>
          <c:w val="0.96379568936784799"/>
          <c:h val="0.196774689643537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762027203368223E-2"/>
          <c:y val="7.6394549263953712E-2"/>
          <c:w val="0.33323310746718504"/>
          <c:h val="0.91668535730110901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67-4067-A783-3621BBF2C874}"/>
              </c:ext>
            </c:extLst>
          </c:dPt>
          <c:dPt>
            <c:idx val="1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67-4067-A783-3621BBF2C874}"/>
              </c:ext>
            </c:extLst>
          </c:dPt>
          <c:dPt>
            <c:idx val="2"/>
            <c:bubble3D val="0"/>
            <c:spPr>
              <a:solidFill>
                <a:schemeClr val="bg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767-4067-A783-3621BBF2C874}"/>
              </c:ext>
            </c:extLst>
          </c:dPt>
          <c:dLbls>
            <c:dLbl>
              <c:idx val="0"/>
              <c:layout>
                <c:manualLayout>
                  <c:x val="8.9348177897730641E-3"/>
                  <c:y val="1.389489116580325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4767-4067-A783-3621BBF2C874}"/>
                </c:ext>
              </c:extLst>
            </c:dLbl>
            <c:dLbl>
              <c:idx val="1"/>
              <c:layout>
                <c:manualLayout>
                  <c:x val="-0.10135891775774836"/>
                  <c:y val="-0.1335117999403076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4767-4067-A783-3621BBF2C874}"/>
                </c:ext>
              </c:extLst>
            </c:dLbl>
            <c:dLbl>
              <c:idx val="2"/>
              <c:layout>
                <c:manualLayout>
                  <c:x val="9.0125627073420811E-2"/>
                  <c:y val="0.11221984826521757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4767-4067-A783-3621BBF2C87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Segoe UI Semilight" panose="020B0402040204020203" pitchFamily="34" charset="0"/>
                    <a:ea typeface="+mn-ea"/>
                    <a:cs typeface="Segoe UI Semilight" panose="020B0402040204020203" pitchFamily="34" charset="0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Electricity for Heating</c:v>
                </c:pt>
                <c:pt idx="1">
                  <c:v>Fuel for Heating</c:v>
                </c:pt>
                <c:pt idx="2">
                  <c:v>Electricity for Processes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63</c:v>
                </c:pt>
                <c:pt idx="2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767-4067-A783-3621BBF2C8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35272326007697508"/>
          <c:y val="0.24496529012423349"/>
          <c:w val="0.53022505877332293"/>
          <c:h val="0.523964310917336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Segoe UI Semilight" panose="020B0402040204020203" pitchFamily="34" charset="0"/>
              <a:ea typeface="+mn-ea"/>
              <a:cs typeface="Segoe UI Semilight" panose="020B0402040204020203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Segoe UI Semilight" panose="020B0402040204020203" pitchFamily="34" charset="0"/>
          <a:cs typeface="Segoe UI Semilight" panose="020B0402040204020203" pitchFamily="34" charset="0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2BCE9-4136-4D5E-BEB8-19BEBAD020A0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5" name="Pladsholder til dias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5243F1-5196-459A-96C4-B1E1C6A91D02}" type="slidenum">
              <a:rPr lang="da-DK" smtClean="0"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6907578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B4B0CC-9930-4033-9F28-0912E6A4A776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4" name="Pladsholder til dias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 dirty="0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i master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Pladsholder til dias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201E17-9508-4F75-8DF4-D058B0EAC3C9}" type="slidenum">
              <a:rPr lang="da-DK" smtClean="0"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14144096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9346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8693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8039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7387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6733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56080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65426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74773" algn="l" defTabSz="818693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7902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82614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242725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4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2221400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5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90210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6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791101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7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450564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201E17-9508-4F75-8DF4-D058B0EAC3C9}" type="slidenum">
              <a:rPr lang="da-DK" smtClean="0"/>
              <a:t>8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786083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6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dsholder til dato 14"/>
          <p:cNvSpPr>
            <a:spLocks noGrp="1"/>
          </p:cNvSpPr>
          <p:nvPr>
            <p:ph type="dt" sz="half" idx="17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D61333F0-CB37-4240-B568-9071D8BD0FA5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8" name="Pladsholder til slidenummer 15"/>
          <p:cNvSpPr>
            <a:spLocks noGrp="1"/>
          </p:cNvSpPr>
          <p:nvPr>
            <p:ph type="sldNum" sz="quarter" idx="18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30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Ellipse 6"/>
          <p:cNvSpPr/>
          <p:nvPr userDrawn="1"/>
        </p:nvSpPr>
        <p:spPr>
          <a:xfrm>
            <a:off x="2772200" y="771750"/>
            <a:ext cx="3600000" cy="36000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noProof="0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B2D3D024-E704-498F-BCBA-1E96AF5B82C9}"/>
              </a:ext>
            </a:extLst>
          </p:cNvPr>
          <p:cNvSpPr/>
          <p:nvPr userDrawn="1"/>
        </p:nvSpPr>
        <p:spPr>
          <a:xfrm>
            <a:off x="6732240" y="4011910"/>
            <a:ext cx="900000" cy="900000"/>
          </a:xfrm>
          <a:prstGeom prst="ellipse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551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pic>
        <p:nvPicPr>
          <p:cNvPr id="12" name="Billede 11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509" y="195486"/>
            <a:ext cx="969785" cy="430342"/>
          </a:xfrm>
          <a:prstGeom prst="rect">
            <a:avLst/>
          </a:prstGeom>
        </p:spPr>
      </p:pic>
      <p:sp>
        <p:nvSpPr>
          <p:cNvPr id="10" name="Pladsholder til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1350320"/>
            <a:ext cx="3463612" cy="2399063"/>
          </a:xfrm>
          <a:prstGeom prst="rect">
            <a:avLst/>
          </a:prstGeom>
          <a:effectLst>
            <a:softEdge rad="0"/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400" b="0" baseline="0">
                <a:solidFill>
                  <a:srgbClr val="0097A7"/>
                </a:solidFill>
              </a:defRPr>
            </a:lvl1pPr>
          </a:lstStyle>
          <a:p>
            <a:pPr lvl="0"/>
            <a:r>
              <a:rPr lang="en-US" noProof="0" dirty="0" smtClean="0"/>
              <a:t>Presentation title</a:t>
            </a:r>
            <a:endParaRPr lang="en-US" noProof="0" dirty="0"/>
          </a:p>
        </p:txBody>
      </p:sp>
      <p:sp>
        <p:nvSpPr>
          <p:cNvPr id="11" name="Ellipse 10"/>
          <p:cNvSpPr/>
          <p:nvPr userDrawn="1"/>
        </p:nvSpPr>
        <p:spPr>
          <a:xfrm>
            <a:off x="2627784" y="882320"/>
            <a:ext cx="936000" cy="936000"/>
          </a:xfrm>
          <a:prstGeom prst="ellipse">
            <a:avLst/>
          </a:prstGeom>
          <a:solidFill>
            <a:srgbClr val="0097A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4" name="Ellipse 13"/>
          <p:cNvSpPr/>
          <p:nvPr userDrawn="1"/>
        </p:nvSpPr>
        <p:spPr>
          <a:xfrm>
            <a:off x="2627784" y="1566320"/>
            <a:ext cx="504000" cy="504000"/>
          </a:xfrm>
          <a:prstGeom prst="ellipse">
            <a:avLst/>
          </a:prstGeom>
          <a:solidFill>
            <a:srgbClr val="1DE2CD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54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Ellipse 6"/>
          <p:cNvSpPr/>
          <p:nvPr userDrawn="1"/>
        </p:nvSpPr>
        <p:spPr>
          <a:xfrm>
            <a:off x="2772200" y="771750"/>
            <a:ext cx="3600000" cy="36000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8" name="Pladsholder til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1350320"/>
            <a:ext cx="3463612" cy="2399063"/>
          </a:xfrm>
          <a:prstGeom prst="rect">
            <a:avLst/>
          </a:prstGeom>
          <a:effectLst>
            <a:softEdge rad="0"/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400" b="0" baseline="0">
                <a:solidFill>
                  <a:srgbClr val="0097A7"/>
                </a:solidFill>
              </a:defRPr>
            </a:lvl1pPr>
          </a:lstStyle>
          <a:p>
            <a:pPr lvl="0"/>
            <a:r>
              <a:rPr lang="en-US" noProof="0" dirty="0" smtClean="0"/>
              <a:t>Presentation title</a:t>
            </a:r>
            <a:endParaRPr lang="en-US" noProof="0" dirty="0"/>
          </a:p>
        </p:txBody>
      </p:sp>
      <p:sp>
        <p:nvSpPr>
          <p:cNvPr id="13" name="Ellipse 12"/>
          <p:cNvSpPr/>
          <p:nvPr userDrawn="1"/>
        </p:nvSpPr>
        <p:spPr>
          <a:xfrm>
            <a:off x="2627784" y="882320"/>
            <a:ext cx="936000" cy="936000"/>
          </a:xfrm>
          <a:prstGeom prst="ellipse">
            <a:avLst/>
          </a:prstGeom>
          <a:solidFill>
            <a:srgbClr val="0097A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9" name="Ellipse 8"/>
          <p:cNvSpPr/>
          <p:nvPr userDrawn="1"/>
        </p:nvSpPr>
        <p:spPr>
          <a:xfrm>
            <a:off x="2627784" y="1566320"/>
            <a:ext cx="504000" cy="504000"/>
          </a:xfrm>
          <a:prstGeom prst="ellipse">
            <a:avLst/>
          </a:prstGeom>
          <a:solidFill>
            <a:srgbClr val="1DE2CD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B2D3D024-E704-498F-BCBA-1E96AF5B82C9}"/>
              </a:ext>
            </a:extLst>
          </p:cNvPr>
          <p:cNvSpPr/>
          <p:nvPr userDrawn="1"/>
        </p:nvSpPr>
        <p:spPr>
          <a:xfrm>
            <a:off x="6732240" y="4011910"/>
            <a:ext cx="900000" cy="900000"/>
          </a:xfrm>
          <a:prstGeom prst="ellipse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551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509" y="195486"/>
            <a:ext cx="969785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2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7" name="Ellipse 6"/>
          <p:cNvSpPr/>
          <p:nvPr userDrawn="1"/>
        </p:nvSpPr>
        <p:spPr>
          <a:xfrm>
            <a:off x="2772200" y="771750"/>
            <a:ext cx="3600000" cy="36000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8" name="Pladsholder til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1350320"/>
            <a:ext cx="3463612" cy="2399063"/>
          </a:xfrm>
          <a:prstGeom prst="rect">
            <a:avLst/>
          </a:prstGeom>
          <a:effectLst>
            <a:softEdge rad="0"/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400" b="0" baseline="0">
                <a:solidFill>
                  <a:srgbClr val="0097A7"/>
                </a:solidFill>
              </a:defRPr>
            </a:lvl1pPr>
          </a:lstStyle>
          <a:p>
            <a:pPr lvl="0"/>
            <a:r>
              <a:rPr lang="en-US" noProof="0" dirty="0" smtClean="0"/>
              <a:t>Presentation title</a:t>
            </a:r>
            <a:endParaRPr lang="en-US" noProof="0" dirty="0"/>
          </a:p>
        </p:txBody>
      </p:sp>
      <p:sp>
        <p:nvSpPr>
          <p:cNvPr id="13" name="Ellipse 12"/>
          <p:cNvSpPr/>
          <p:nvPr userDrawn="1"/>
        </p:nvSpPr>
        <p:spPr>
          <a:xfrm>
            <a:off x="2627784" y="882320"/>
            <a:ext cx="936000" cy="936000"/>
          </a:xfrm>
          <a:prstGeom prst="ellipse">
            <a:avLst/>
          </a:prstGeom>
          <a:solidFill>
            <a:srgbClr val="0097A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9" name="Ellipse 8"/>
          <p:cNvSpPr/>
          <p:nvPr userDrawn="1"/>
        </p:nvSpPr>
        <p:spPr>
          <a:xfrm>
            <a:off x="2627784" y="1566320"/>
            <a:ext cx="504000" cy="504000"/>
          </a:xfrm>
          <a:prstGeom prst="ellipse">
            <a:avLst/>
          </a:prstGeom>
          <a:solidFill>
            <a:srgbClr val="1DE2CD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B2D3D024-E704-498F-BCBA-1E96AF5B82C9}"/>
              </a:ext>
            </a:extLst>
          </p:cNvPr>
          <p:cNvSpPr/>
          <p:nvPr userDrawn="1"/>
        </p:nvSpPr>
        <p:spPr>
          <a:xfrm>
            <a:off x="6732240" y="4011910"/>
            <a:ext cx="900000" cy="900000"/>
          </a:xfrm>
          <a:prstGeom prst="ellipse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551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007" y="195486"/>
            <a:ext cx="994439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15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7" name="Ellipse 6"/>
          <p:cNvSpPr/>
          <p:nvPr userDrawn="1"/>
        </p:nvSpPr>
        <p:spPr>
          <a:xfrm>
            <a:off x="2772200" y="771750"/>
            <a:ext cx="3600000" cy="36000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noProof="0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8" name="Pladsholder til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1350320"/>
            <a:ext cx="3463612" cy="2399063"/>
          </a:xfrm>
          <a:prstGeom prst="rect">
            <a:avLst/>
          </a:prstGeom>
          <a:effectLst>
            <a:softEdge rad="0"/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400" b="0" baseline="0">
                <a:solidFill>
                  <a:srgbClr val="0097A7"/>
                </a:solidFill>
              </a:defRPr>
            </a:lvl1pPr>
          </a:lstStyle>
          <a:p>
            <a:pPr lvl="0"/>
            <a:r>
              <a:rPr lang="en-US" noProof="0" dirty="0" smtClean="0"/>
              <a:t>Presentation title</a:t>
            </a:r>
            <a:endParaRPr lang="en-US" noProof="0" dirty="0"/>
          </a:p>
        </p:txBody>
      </p:sp>
      <p:sp>
        <p:nvSpPr>
          <p:cNvPr id="13" name="Ellipse 12"/>
          <p:cNvSpPr/>
          <p:nvPr userDrawn="1"/>
        </p:nvSpPr>
        <p:spPr>
          <a:xfrm>
            <a:off x="2627784" y="882320"/>
            <a:ext cx="936000" cy="936000"/>
          </a:xfrm>
          <a:prstGeom prst="ellipse">
            <a:avLst/>
          </a:prstGeom>
          <a:solidFill>
            <a:srgbClr val="0097A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9" name="Ellipse 8"/>
          <p:cNvSpPr/>
          <p:nvPr userDrawn="1"/>
        </p:nvSpPr>
        <p:spPr>
          <a:xfrm>
            <a:off x="2627784" y="1566320"/>
            <a:ext cx="504000" cy="504000"/>
          </a:xfrm>
          <a:prstGeom prst="ellipse">
            <a:avLst/>
          </a:prstGeom>
          <a:solidFill>
            <a:srgbClr val="1DE2CD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B2D3D024-E704-498F-BCBA-1E96AF5B82C9}"/>
              </a:ext>
            </a:extLst>
          </p:cNvPr>
          <p:cNvSpPr/>
          <p:nvPr userDrawn="1"/>
        </p:nvSpPr>
        <p:spPr>
          <a:xfrm>
            <a:off x="6732240" y="4011910"/>
            <a:ext cx="900000" cy="900000"/>
          </a:xfrm>
          <a:prstGeom prst="ellipse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551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007" y="195486"/>
            <a:ext cx="994439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64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led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Ellipse 6"/>
          <p:cNvSpPr/>
          <p:nvPr userDrawn="1"/>
        </p:nvSpPr>
        <p:spPr>
          <a:xfrm>
            <a:off x="2772200" y="771750"/>
            <a:ext cx="3600000" cy="36000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8" name="Pladsholder til tekst 16"/>
          <p:cNvSpPr>
            <a:spLocks noGrp="1"/>
          </p:cNvSpPr>
          <p:nvPr>
            <p:ph type="body" sz="quarter" idx="10" hasCustomPrompt="1"/>
          </p:nvPr>
        </p:nvSpPr>
        <p:spPr>
          <a:xfrm>
            <a:off x="2843808" y="1350320"/>
            <a:ext cx="3463612" cy="2399063"/>
          </a:xfrm>
          <a:prstGeom prst="rect">
            <a:avLst/>
          </a:prstGeom>
          <a:effectLst>
            <a:softEdge rad="0"/>
          </a:effectLst>
        </p:spPr>
        <p:txBody>
          <a:bodyPr anchor="ctr">
            <a:normAutofit/>
          </a:bodyPr>
          <a:lstStyle>
            <a:lvl1pPr marL="0" indent="0" algn="ctr">
              <a:buNone/>
              <a:defRPr sz="2400" b="0" baseline="0">
                <a:solidFill>
                  <a:srgbClr val="0097A7"/>
                </a:solidFill>
              </a:defRPr>
            </a:lvl1pPr>
          </a:lstStyle>
          <a:p>
            <a:pPr lvl="0"/>
            <a:r>
              <a:rPr lang="en-US" noProof="0" dirty="0" smtClean="0"/>
              <a:t>Presentation title</a:t>
            </a:r>
            <a:endParaRPr lang="en-US" noProof="0" dirty="0"/>
          </a:p>
        </p:txBody>
      </p:sp>
      <p:sp>
        <p:nvSpPr>
          <p:cNvPr id="13" name="Ellipse 12"/>
          <p:cNvSpPr/>
          <p:nvPr userDrawn="1"/>
        </p:nvSpPr>
        <p:spPr>
          <a:xfrm>
            <a:off x="2627784" y="882320"/>
            <a:ext cx="936000" cy="936000"/>
          </a:xfrm>
          <a:prstGeom prst="ellipse">
            <a:avLst/>
          </a:prstGeom>
          <a:solidFill>
            <a:srgbClr val="0097A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9" name="Ellipse 8"/>
          <p:cNvSpPr/>
          <p:nvPr userDrawn="1"/>
        </p:nvSpPr>
        <p:spPr>
          <a:xfrm>
            <a:off x="2627784" y="1566320"/>
            <a:ext cx="504000" cy="504000"/>
          </a:xfrm>
          <a:prstGeom prst="ellipse">
            <a:avLst/>
          </a:prstGeom>
          <a:solidFill>
            <a:srgbClr val="1DE2CD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B2D3D024-E704-498F-BCBA-1E96AF5B82C9}"/>
              </a:ext>
            </a:extLst>
          </p:cNvPr>
          <p:cNvSpPr/>
          <p:nvPr userDrawn="1"/>
        </p:nvSpPr>
        <p:spPr>
          <a:xfrm>
            <a:off x="6732240" y="4011910"/>
            <a:ext cx="900000" cy="900000"/>
          </a:xfrm>
          <a:prstGeom prst="ellipse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551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509" y="195486"/>
            <a:ext cx="969785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7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e 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33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8B094E77-980B-4C1F-8178-AD8CF5CFAF4B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4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0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584" y="1174881"/>
            <a:ext cx="8712000" cy="3420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2" name="Billede 11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87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E2554F2B-AD13-4811-9613-E5FC4F84EC0B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0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grpSp>
        <p:nvGrpSpPr>
          <p:cNvPr id="14" name="Gruppe 13"/>
          <p:cNvGrpSpPr/>
          <p:nvPr userDrawn="1"/>
        </p:nvGrpSpPr>
        <p:grpSpPr>
          <a:xfrm>
            <a:off x="8410939" y="271169"/>
            <a:ext cx="551932" cy="632757"/>
            <a:chOff x="7431059" y="329279"/>
            <a:chExt cx="763878" cy="883222"/>
          </a:xfrm>
        </p:grpSpPr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6" name="Ellipse 15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19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6023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24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584" y="1174881"/>
            <a:ext cx="8712000" cy="3420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99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tekst 5">
            <a:extLst>
              <a:ext uri="{FF2B5EF4-FFF2-40B4-BE49-F238E27FC236}">
                <a16:creationId xmlns:a16="http://schemas.microsoft.com/office/drawing/2014/main" id="{40B81822-3D96-4344-807F-41D29B6F97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4095" y="1174881"/>
            <a:ext cx="4212000" cy="34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Aft>
                <a:spcPts val="600"/>
              </a:spcAft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endParaRPr lang="en-US" noProof="0" dirty="0"/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7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D61333F0-CB37-4240-B568-9071D8BD0FA5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8" name="Pladsholder til slidenummer 15"/>
          <p:cNvSpPr>
            <a:spLocks noGrp="1"/>
          </p:cNvSpPr>
          <p:nvPr>
            <p:ph type="sldNum" sz="quarter" idx="18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9" name="Pladsholder til tekst 5">
            <a:extLst>
              <a:ext uri="{FF2B5EF4-FFF2-40B4-BE49-F238E27FC236}">
                <a16:creationId xmlns:a16="http://schemas.microsoft.com/office/drawing/2014/main" id="{40B81822-3D96-4344-807F-41D29B6F979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712658" y="1174881"/>
            <a:ext cx="4212000" cy="34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Aft>
                <a:spcPts val="600"/>
              </a:spcAft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endParaRPr lang="en-US" noProof="0" dirty="0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4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tekst 5">
            <a:extLst>
              <a:ext uri="{FF2B5EF4-FFF2-40B4-BE49-F238E27FC236}">
                <a16:creationId xmlns:a16="http://schemas.microsoft.com/office/drawing/2014/main" id="{40B81822-3D96-4344-807F-41D29B6F979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4094" y="1174881"/>
            <a:ext cx="2592000" cy="34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Aft>
                <a:spcPts val="600"/>
              </a:spcAft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endParaRPr lang="en-US" noProof="0" dirty="0"/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7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1001E46B-8DE5-496C-BD8D-3797BC91875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8" name="Pladsholder til slidenummer 15"/>
          <p:cNvSpPr>
            <a:spLocks noGrp="1"/>
          </p:cNvSpPr>
          <p:nvPr>
            <p:ph type="sldNum" sz="quarter" idx="18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9" name="Pladsholder til tekst 5">
            <a:extLst>
              <a:ext uri="{FF2B5EF4-FFF2-40B4-BE49-F238E27FC236}">
                <a16:creationId xmlns:a16="http://schemas.microsoft.com/office/drawing/2014/main" id="{40B81822-3D96-4344-807F-41D29B6F979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5584" y="1174881"/>
            <a:ext cx="2592000" cy="34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Aft>
                <a:spcPts val="600"/>
              </a:spcAft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endParaRPr lang="en-US" noProof="0" dirty="0"/>
          </a:p>
        </p:txBody>
      </p:sp>
      <p:grpSp>
        <p:nvGrpSpPr>
          <p:cNvPr id="12" name="Gruppe 1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11" name="Pladsholder til tekst 5">
            <a:extLst>
              <a:ext uri="{FF2B5EF4-FFF2-40B4-BE49-F238E27FC236}">
                <a16:creationId xmlns:a16="http://schemas.microsoft.com/office/drawing/2014/main" id="{40B81822-3D96-4344-807F-41D29B6F979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3274839" y="1174881"/>
            <a:ext cx="2592000" cy="34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Aft>
                <a:spcPts val="600"/>
              </a:spcAft>
              <a:buNone/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endParaRPr lang="en-US" noProof="0" dirty="0"/>
          </a:p>
        </p:txBody>
      </p:sp>
      <p:pic>
        <p:nvPicPr>
          <p:cNvPr id="17" name="Billede 16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3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/>
          <p:cNvSpPr/>
          <p:nvPr userDrawn="1"/>
        </p:nvSpPr>
        <p:spPr>
          <a:xfrm>
            <a:off x="0" y="195486"/>
            <a:ext cx="9180512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>
              <a:solidFill>
                <a:prstClr val="white"/>
              </a:solidFill>
            </a:endParaRPr>
          </a:p>
        </p:txBody>
      </p:sp>
      <p:sp>
        <p:nvSpPr>
          <p:cNvPr id="13" name="Pladsholder til tekst 18"/>
          <p:cNvSpPr>
            <a:spLocks noGrp="1"/>
          </p:cNvSpPr>
          <p:nvPr>
            <p:ph type="body" sz="quarter" idx="11"/>
          </p:nvPr>
        </p:nvSpPr>
        <p:spPr>
          <a:xfrm>
            <a:off x="503237" y="1707654"/>
            <a:ext cx="8640763" cy="2736303"/>
          </a:xfr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800" baseline="0"/>
            </a:lvl1pPr>
          </a:lstStyle>
          <a:p>
            <a:pPr lvl="0"/>
            <a:endParaRPr lang="da-DK" dirty="0"/>
          </a:p>
        </p:txBody>
      </p:sp>
      <p:sp>
        <p:nvSpPr>
          <p:cNvPr id="14" name="Pladsholder til tekst 20"/>
          <p:cNvSpPr>
            <a:spLocks noGrp="1"/>
          </p:cNvSpPr>
          <p:nvPr>
            <p:ph type="body" sz="quarter" idx="12" hasCustomPrompt="1"/>
          </p:nvPr>
        </p:nvSpPr>
        <p:spPr>
          <a:xfrm>
            <a:off x="468312" y="484188"/>
            <a:ext cx="8366329" cy="287362"/>
          </a:xfrm>
        </p:spPr>
        <p:txBody>
          <a:bodyPr>
            <a:noAutofit/>
          </a:bodyPr>
          <a:lstStyle>
            <a:lvl1pPr marL="0" indent="0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15" name="Pladsholder til tekst 22"/>
          <p:cNvSpPr>
            <a:spLocks noGrp="1"/>
          </p:cNvSpPr>
          <p:nvPr>
            <p:ph type="body" sz="quarter" idx="13" hasCustomPrompt="1"/>
          </p:nvPr>
        </p:nvSpPr>
        <p:spPr>
          <a:xfrm>
            <a:off x="468313" y="195263"/>
            <a:ext cx="8366125" cy="28892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19" name="Pladsholder til dato 3"/>
          <p:cNvSpPr txBox="1">
            <a:spLocks/>
          </p:cNvSpPr>
          <p:nvPr userDrawn="1"/>
        </p:nvSpPr>
        <p:spPr>
          <a:xfrm>
            <a:off x="7308304" y="48039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defPPr>
              <a:defRPr lang="da-DK"/>
            </a:defPPr>
            <a:lvl1pPr marL="0" algn="l" defTabSz="818693" rtl="0" eaLnBrk="1" latinLnBrk="0" hangingPunct="1"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0934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869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8039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7387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673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56080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6542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7477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4E51B44-4615-4B11-B397-C75578C45028}" type="datetime2">
              <a:rPr lang="da-DK" smtClean="0">
                <a:solidFill>
                  <a:srgbClr val="000000"/>
                </a:solidFill>
              </a:rPr>
              <a:pPr/>
              <a:t>6. april 2023</a:t>
            </a:fld>
            <a:endParaRPr lang="da-DK" dirty="0">
              <a:solidFill>
                <a:srgbClr val="000000"/>
              </a:solidFill>
            </a:endParaRPr>
          </a:p>
        </p:txBody>
      </p:sp>
      <p:sp>
        <p:nvSpPr>
          <p:cNvPr id="20" name="Pladsholder til diasnummer 5"/>
          <p:cNvSpPr txBox="1">
            <a:spLocks/>
          </p:cNvSpPr>
          <p:nvPr userDrawn="1"/>
        </p:nvSpPr>
        <p:spPr>
          <a:xfrm>
            <a:off x="8026853" y="48039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defPPr>
              <a:defRPr lang="da-DK"/>
            </a:defPPr>
            <a:lvl1pPr marL="0" algn="r" defTabSz="818693" rtl="0" eaLnBrk="1" latinLnBrk="0" hangingPunct="1"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0934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869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8039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7387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673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56080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6542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7477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mtClean="0">
                <a:solidFill>
                  <a:srgbClr val="000000"/>
                </a:solidFill>
              </a:rPr>
              <a:t>Side </a:t>
            </a:r>
            <a:fld id="{8E044AEF-F590-47CE-BE8F-5C241A59BA2A}" type="slidenum">
              <a:rPr lang="da-DK" smtClean="0">
                <a:solidFill>
                  <a:srgbClr val="000000"/>
                </a:solidFill>
              </a:rPr>
              <a:pPr/>
              <a:t>‹#›</a:t>
            </a:fld>
            <a:endParaRPr lang="da-DK" dirty="0">
              <a:solidFill>
                <a:srgbClr val="000000"/>
              </a:solidFill>
            </a:endParaRPr>
          </a:p>
        </p:txBody>
      </p:sp>
      <p:cxnSp>
        <p:nvCxnSpPr>
          <p:cNvPr id="21" name="Lige forbindelse 20"/>
          <p:cNvCxnSpPr/>
          <p:nvPr userDrawn="1"/>
        </p:nvCxnSpPr>
        <p:spPr>
          <a:xfrm>
            <a:off x="467544" y="4573447"/>
            <a:ext cx="820891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Billede 21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544" y="4610364"/>
            <a:ext cx="1008113" cy="38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4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Figur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ktangel 16"/>
          <p:cNvSpPr/>
          <p:nvPr userDrawn="1"/>
        </p:nvSpPr>
        <p:spPr>
          <a:xfrm>
            <a:off x="0" y="195486"/>
            <a:ext cx="9144000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hq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804" y="4783"/>
            <a:ext cx="3428708" cy="5133933"/>
          </a:xfrm>
          <a:prstGeom prst="rect">
            <a:avLst/>
          </a:prstGeom>
        </p:spPr>
      </p:pic>
      <p:sp>
        <p:nvSpPr>
          <p:cNvPr id="18" name="Pladsholder til tekst 20"/>
          <p:cNvSpPr>
            <a:spLocks noGrp="1"/>
          </p:cNvSpPr>
          <p:nvPr>
            <p:ph type="body" sz="quarter" idx="14" hasCustomPrompt="1"/>
          </p:nvPr>
        </p:nvSpPr>
        <p:spPr>
          <a:xfrm>
            <a:off x="468312" y="484188"/>
            <a:ext cx="8366329" cy="287362"/>
          </a:xfrm>
        </p:spPr>
        <p:txBody>
          <a:bodyPr>
            <a:noAutofit/>
          </a:bodyPr>
          <a:lstStyle>
            <a:lvl1pPr marL="0" indent="0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19" name="Pladsholder til tekst 22"/>
          <p:cNvSpPr>
            <a:spLocks noGrp="1"/>
          </p:cNvSpPr>
          <p:nvPr>
            <p:ph type="body" sz="quarter" idx="15" hasCustomPrompt="1"/>
          </p:nvPr>
        </p:nvSpPr>
        <p:spPr>
          <a:xfrm>
            <a:off x="468313" y="195263"/>
            <a:ext cx="8366125" cy="28892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23" name="Pladsholder til tekst 18"/>
          <p:cNvSpPr>
            <a:spLocks noGrp="1"/>
          </p:cNvSpPr>
          <p:nvPr>
            <p:ph type="body" sz="quarter" idx="11" hasCustomPrompt="1"/>
          </p:nvPr>
        </p:nvSpPr>
        <p:spPr>
          <a:xfrm>
            <a:off x="503238" y="1707654"/>
            <a:ext cx="4500810" cy="2736303"/>
          </a:xfrm>
        </p:spPr>
        <p:txBody>
          <a:bodyPr>
            <a:noAutofit/>
          </a:bodyPr>
          <a:lstStyle>
            <a:lvl1pPr marL="457200" indent="-457200">
              <a:buClr>
                <a:srgbClr val="FF0000"/>
              </a:buClr>
              <a:buFont typeface="Arial" panose="020B0604020202020204" pitchFamily="34" charset="0"/>
              <a:buChar char="•"/>
              <a:defRPr sz="1800" baseline="0"/>
            </a:lvl1pPr>
          </a:lstStyle>
          <a:p>
            <a:pPr lvl="0"/>
            <a:r>
              <a:rPr lang="da-DK" dirty="0" smtClean="0"/>
              <a:t>Punkt 1</a:t>
            </a:r>
          </a:p>
          <a:p>
            <a:pPr lvl="0"/>
            <a:r>
              <a:rPr lang="da-DK" dirty="0" smtClean="0"/>
              <a:t>Punkt 2</a:t>
            </a:r>
          </a:p>
          <a:p>
            <a:pPr lvl="0"/>
            <a:r>
              <a:rPr lang="da-DK" dirty="0" smtClean="0"/>
              <a:t>Punkt 3</a:t>
            </a:r>
          </a:p>
          <a:p>
            <a:pPr lvl="0"/>
            <a:r>
              <a:rPr lang="da-DK" dirty="0" smtClean="0"/>
              <a:t>Punkt 4</a:t>
            </a:r>
          </a:p>
          <a:p>
            <a:pPr lvl="0"/>
            <a:r>
              <a:rPr lang="da-DK" dirty="0" smtClean="0"/>
              <a:t>Punkt 5</a:t>
            </a:r>
          </a:p>
          <a:p>
            <a:pPr lvl="0"/>
            <a:r>
              <a:rPr lang="da-DK" dirty="0" smtClean="0"/>
              <a:t>…</a:t>
            </a:r>
            <a:endParaRPr lang="da-DK" dirty="0"/>
          </a:p>
        </p:txBody>
      </p:sp>
      <p:sp>
        <p:nvSpPr>
          <p:cNvPr id="29" name="Pladsholder til dato 3"/>
          <p:cNvSpPr txBox="1">
            <a:spLocks/>
          </p:cNvSpPr>
          <p:nvPr userDrawn="1"/>
        </p:nvSpPr>
        <p:spPr>
          <a:xfrm>
            <a:off x="7308304" y="48039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defPPr>
              <a:defRPr lang="da-DK"/>
            </a:defPPr>
            <a:lvl1pPr marL="0" algn="l" defTabSz="818693" rtl="0" eaLnBrk="1" latinLnBrk="0" hangingPunct="1"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0934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869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8039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7387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673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56080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6542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7477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4E51B44-4615-4B11-B397-C75578C45028}" type="datetime2">
              <a:rPr lang="da-DK" smtClean="0">
                <a:solidFill>
                  <a:srgbClr val="000000"/>
                </a:solidFill>
              </a:rPr>
              <a:pPr/>
              <a:t>6. april 2023</a:t>
            </a:fld>
            <a:endParaRPr lang="da-DK" dirty="0">
              <a:solidFill>
                <a:srgbClr val="000000"/>
              </a:solidFill>
            </a:endParaRPr>
          </a:p>
        </p:txBody>
      </p:sp>
      <p:sp>
        <p:nvSpPr>
          <p:cNvPr id="30" name="Pladsholder til diasnummer 5"/>
          <p:cNvSpPr txBox="1">
            <a:spLocks/>
          </p:cNvSpPr>
          <p:nvPr userDrawn="1"/>
        </p:nvSpPr>
        <p:spPr>
          <a:xfrm>
            <a:off x="8026853" y="48039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defPPr>
              <a:defRPr lang="da-DK"/>
            </a:defPPr>
            <a:lvl1pPr marL="0" algn="r" defTabSz="818693" rtl="0" eaLnBrk="1" latinLnBrk="0" hangingPunct="1"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0934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869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8039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7387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673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56080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6542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7477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mtClean="0">
                <a:solidFill>
                  <a:srgbClr val="000000"/>
                </a:solidFill>
              </a:rPr>
              <a:t>Side </a:t>
            </a:r>
            <a:fld id="{8E044AEF-F590-47CE-BE8F-5C241A59BA2A}" type="slidenum">
              <a:rPr lang="da-DK" smtClean="0">
                <a:solidFill>
                  <a:srgbClr val="000000"/>
                </a:solidFill>
              </a:rPr>
              <a:pPr/>
              <a:t>‹#›</a:t>
            </a:fld>
            <a:endParaRPr lang="da-DK" dirty="0">
              <a:solidFill>
                <a:srgbClr val="000000"/>
              </a:solidFill>
            </a:endParaRPr>
          </a:p>
        </p:txBody>
      </p:sp>
      <p:cxnSp>
        <p:nvCxnSpPr>
          <p:cNvPr id="31" name="Lige forbindelse 30"/>
          <p:cNvCxnSpPr/>
          <p:nvPr userDrawn="1"/>
        </p:nvCxnSpPr>
        <p:spPr>
          <a:xfrm>
            <a:off x="467544" y="4573447"/>
            <a:ext cx="820891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Billede 31"/>
          <p:cNvPicPr>
            <a:picLocks noChangeAspect="1"/>
          </p:cNvPicPr>
          <p:nvPr userDrawn="1"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544" y="4610364"/>
            <a:ext cx="1008113" cy="38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74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87238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8D52F154-2C90-4294-A039-209E84DC42F8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4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87238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5" name="Pladsholder til tabel 2"/>
          <p:cNvSpPr>
            <a:spLocks noGrp="1"/>
          </p:cNvSpPr>
          <p:nvPr>
            <p:ph type="tbl" sz="quarter" idx="15" hasCustomPrompt="1"/>
          </p:nvPr>
        </p:nvSpPr>
        <p:spPr>
          <a:xfrm>
            <a:off x="210423" y="1181402"/>
            <a:ext cx="8712000" cy="3420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aseline="0"/>
            </a:lvl1pPr>
          </a:lstStyle>
          <a:p>
            <a:r>
              <a:rPr lang="en-US" noProof="0" dirty="0" smtClean="0"/>
              <a:t>Insert table</a:t>
            </a:r>
            <a:endParaRPr lang="en-US" noProof="0" dirty="0"/>
          </a:p>
        </p:txBody>
      </p:sp>
      <p:grpSp>
        <p:nvGrpSpPr>
          <p:cNvPr id="9" name="Gruppe 8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0" name="Ellipse 9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1" name="Ellipse 10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18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6" name="Billede 15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83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dsholder til billede 12"/>
          <p:cNvSpPr>
            <a:spLocks noGrp="1"/>
          </p:cNvSpPr>
          <p:nvPr>
            <p:ph type="pic" sz="quarter" idx="13" hasCustomPrompt="1"/>
          </p:nvPr>
        </p:nvSpPr>
        <p:spPr>
          <a:xfrm>
            <a:off x="5211602" y="267494"/>
            <a:ext cx="3753362" cy="428768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/>
            </a:lvl1pPr>
          </a:lstStyle>
          <a:p>
            <a:r>
              <a:rPr lang="en-US" noProof="0" dirty="0" smtClean="0"/>
              <a:t>Insert picture</a:t>
            </a:r>
            <a:endParaRPr lang="en-US" noProof="0" dirty="0"/>
          </a:p>
        </p:txBody>
      </p:sp>
      <p:sp>
        <p:nvSpPr>
          <p:cNvPr id="16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06765" y="1171180"/>
            <a:ext cx="4779554" cy="3384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grpSp>
        <p:nvGrpSpPr>
          <p:cNvPr id="2" name="Gruppe 1"/>
          <p:cNvGrpSpPr/>
          <p:nvPr userDrawn="1"/>
        </p:nvGrpSpPr>
        <p:grpSpPr>
          <a:xfrm>
            <a:off x="4878319" y="123478"/>
            <a:ext cx="324000" cy="420901"/>
            <a:chOff x="4868450" y="83003"/>
            <a:chExt cx="324000" cy="420901"/>
          </a:xfrm>
        </p:grpSpPr>
        <p:sp>
          <p:nvSpPr>
            <p:cNvPr id="9" name="Ellipse 8"/>
            <p:cNvSpPr/>
            <p:nvPr userDrawn="1"/>
          </p:nvSpPr>
          <p:spPr>
            <a:xfrm>
              <a:off x="4868450" y="179904"/>
              <a:ext cx="324000" cy="324000"/>
            </a:xfrm>
            <a:prstGeom prst="ellipse">
              <a:avLst/>
            </a:prstGeom>
            <a:solidFill>
              <a:srgbClr val="0097A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2" name="Ellipse 11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4976450" y="83003"/>
              <a:ext cx="216000" cy="216000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19" name="Pladsholder til dato 14"/>
          <p:cNvSpPr>
            <a:spLocks noGrp="1"/>
          </p:cNvSpPr>
          <p:nvPr>
            <p:ph type="dt" sz="half" idx="16"/>
          </p:nvPr>
        </p:nvSpPr>
        <p:spPr>
          <a:xfrm>
            <a:off x="6907876" y="4787238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DFDFB5CE-F95F-4FDA-B663-F29334DB86B7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22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87238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6024" y="268659"/>
            <a:ext cx="4572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5" name="Billede 14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0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gur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/>
          <p:cNvSpPr/>
          <p:nvPr userDrawn="1"/>
        </p:nvSpPr>
        <p:spPr>
          <a:xfrm>
            <a:off x="5148065" y="0"/>
            <a:ext cx="3995935" cy="5143500"/>
          </a:xfrm>
          <a:prstGeom prst="rect">
            <a:avLst/>
          </a:prstGeom>
          <a:solidFill>
            <a:srgbClr val="5CB4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8" name="Pladsholder til indhold 27"/>
          <p:cNvSpPr>
            <a:spLocks noGrp="1"/>
          </p:cNvSpPr>
          <p:nvPr>
            <p:ph sz="quarter" idx="16" hasCustomPrompt="1"/>
          </p:nvPr>
        </p:nvSpPr>
        <p:spPr>
          <a:xfrm>
            <a:off x="5362918" y="576030"/>
            <a:ext cx="3601569" cy="397915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Insert picture, table, graph, etc.</a:t>
            </a:r>
            <a:endParaRPr lang="en-US" noProof="0" dirty="0"/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87238"/>
            <a:ext cx="1231973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4645ABE9-9DEC-4E32-81BF-E4EB50CBAC53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8" name="Pladsholder til slidenummer 15"/>
          <p:cNvSpPr>
            <a:spLocks noGrp="1"/>
          </p:cNvSpPr>
          <p:nvPr>
            <p:ph type="sldNum" sz="quarter" idx="18"/>
          </p:nvPr>
        </p:nvSpPr>
        <p:spPr>
          <a:xfrm>
            <a:off x="8155082" y="4787238"/>
            <a:ext cx="807789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25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06765" y="1171180"/>
            <a:ext cx="4779554" cy="3384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26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216024" y="268659"/>
            <a:ext cx="4572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94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dsholder til billede 5"/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600"/>
            </a:lvl1pPr>
          </a:lstStyle>
          <a:p>
            <a:endParaRPr lang="en-US" noProof="0" dirty="0" smtClean="0"/>
          </a:p>
          <a:p>
            <a:endParaRPr lang="en-US" noProof="0" dirty="0" smtClean="0"/>
          </a:p>
          <a:p>
            <a:endParaRPr lang="en-US" noProof="0" dirty="0" smtClean="0"/>
          </a:p>
          <a:p>
            <a:endParaRPr lang="en-US" noProof="0" dirty="0" smtClean="0"/>
          </a:p>
          <a:p>
            <a:endParaRPr lang="en-US" noProof="0" dirty="0" smtClean="0"/>
          </a:p>
          <a:p>
            <a:endParaRPr lang="en-US" noProof="0" dirty="0" smtClean="0"/>
          </a:p>
          <a:p>
            <a:endParaRPr lang="en-US" noProof="0" dirty="0" smtClean="0"/>
          </a:p>
          <a:p>
            <a:endParaRPr lang="en-US" noProof="0" dirty="0" smtClean="0"/>
          </a:p>
        </p:txBody>
      </p:sp>
      <p:pic>
        <p:nvPicPr>
          <p:cNvPr id="3" name="Billede 2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9294" y="198167"/>
            <a:ext cx="972000" cy="36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48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 box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35F9BFC8-F5B0-44A0-96B4-2C7B900A60BF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0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24" name="Rektangel 23"/>
          <p:cNvSpPr/>
          <p:nvPr userDrawn="1"/>
        </p:nvSpPr>
        <p:spPr>
          <a:xfrm>
            <a:off x="971600" y="1416350"/>
            <a:ext cx="2160000" cy="28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en-US" noProof="0" dirty="0"/>
          </a:p>
        </p:txBody>
      </p:sp>
      <p:sp>
        <p:nvSpPr>
          <p:cNvPr id="25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70791" y="1416350"/>
            <a:ext cx="2160809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26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70791" y="2115359"/>
            <a:ext cx="2160809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sp>
        <p:nvSpPr>
          <p:cNvPr id="19" name="Rektangel 18"/>
          <p:cNvSpPr/>
          <p:nvPr userDrawn="1"/>
        </p:nvSpPr>
        <p:spPr>
          <a:xfrm>
            <a:off x="6013311" y="1412170"/>
            <a:ext cx="2160000" cy="2880000"/>
          </a:xfrm>
          <a:prstGeom prst="rect">
            <a:avLst/>
          </a:prstGeom>
          <a:solidFill>
            <a:srgbClr val="79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da-DK" dirty="0"/>
          </a:p>
        </p:txBody>
      </p:sp>
      <p:sp>
        <p:nvSpPr>
          <p:cNvPr id="20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012502" y="1412170"/>
            <a:ext cx="2160809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21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012502" y="2111179"/>
            <a:ext cx="2160809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sp>
        <p:nvSpPr>
          <p:cNvPr id="35" name="Rektangel 34"/>
          <p:cNvSpPr/>
          <p:nvPr userDrawn="1"/>
        </p:nvSpPr>
        <p:spPr>
          <a:xfrm>
            <a:off x="3492860" y="1412170"/>
            <a:ext cx="2160000" cy="2880000"/>
          </a:xfrm>
          <a:prstGeom prst="rect">
            <a:avLst/>
          </a:prstGeom>
          <a:solidFill>
            <a:srgbClr val="40A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da-DK" dirty="0"/>
          </a:p>
        </p:txBody>
      </p:sp>
      <p:sp>
        <p:nvSpPr>
          <p:cNvPr id="36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492051" y="1412170"/>
            <a:ext cx="2160809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37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92051" y="2111179"/>
            <a:ext cx="2160809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grpSp>
        <p:nvGrpSpPr>
          <p:cNvPr id="17" name="Gruppe 16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7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23" name="Billede 22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36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 box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CF1D2E12-84ED-4AF6-9E36-6D67A96859D0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0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7" name="Rektangel 16"/>
          <p:cNvSpPr/>
          <p:nvPr userDrawn="1"/>
        </p:nvSpPr>
        <p:spPr>
          <a:xfrm>
            <a:off x="2487448" y="1418138"/>
            <a:ext cx="1980000" cy="2880000"/>
          </a:xfrm>
          <a:prstGeom prst="rect">
            <a:avLst/>
          </a:prstGeom>
          <a:solidFill>
            <a:srgbClr val="40A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da-DK" dirty="0"/>
          </a:p>
        </p:txBody>
      </p:sp>
      <p:sp>
        <p:nvSpPr>
          <p:cNvPr id="22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486639" y="1418138"/>
            <a:ext cx="1978747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23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486639" y="2117147"/>
            <a:ext cx="1978747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sp>
        <p:nvSpPr>
          <p:cNvPr id="24" name="Rektangel 23"/>
          <p:cNvSpPr/>
          <p:nvPr userDrawn="1"/>
        </p:nvSpPr>
        <p:spPr>
          <a:xfrm>
            <a:off x="325146" y="1418138"/>
            <a:ext cx="1980000" cy="288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en-US" noProof="0" dirty="0"/>
          </a:p>
        </p:txBody>
      </p:sp>
      <p:sp>
        <p:nvSpPr>
          <p:cNvPr id="25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4337" y="1418138"/>
            <a:ext cx="1978747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26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24337" y="2117147"/>
            <a:ext cx="1978747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sp>
        <p:nvSpPr>
          <p:cNvPr id="27" name="Rektangel 26"/>
          <p:cNvSpPr/>
          <p:nvPr userDrawn="1"/>
        </p:nvSpPr>
        <p:spPr>
          <a:xfrm>
            <a:off x="4644008" y="1421373"/>
            <a:ext cx="1980000" cy="2880000"/>
          </a:xfrm>
          <a:prstGeom prst="rect">
            <a:avLst/>
          </a:prstGeom>
          <a:solidFill>
            <a:srgbClr val="5CB4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da-DK" dirty="0"/>
          </a:p>
        </p:txBody>
      </p:sp>
      <p:sp>
        <p:nvSpPr>
          <p:cNvPr id="28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643199" y="1421373"/>
            <a:ext cx="1978747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31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643199" y="2120382"/>
            <a:ext cx="1978747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sp>
        <p:nvSpPr>
          <p:cNvPr id="32" name="Rektangel 31"/>
          <p:cNvSpPr/>
          <p:nvPr userDrawn="1"/>
        </p:nvSpPr>
        <p:spPr>
          <a:xfrm>
            <a:off x="6804248" y="1418138"/>
            <a:ext cx="1980000" cy="2880000"/>
          </a:xfrm>
          <a:prstGeom prst="rect">
            <a:avLst/>
          </a:prstGeom>
          <a:solidFill>
            <a:srgbClr val="79C1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Ins="72000" rtlCol="0" anchor="ctr"/>
          <a:lstStyle/>
          <a:p>
            <a:pPr algn="ctr"/>
            <a:endParaRPr lang="en-US" noProof="0" dirty="0"/>
          </a:p>
        </p:txBody>
      </p:sp>
      <p:sp>
        <p:nvSpPr>
          <p:cNvPr id="33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803439" y="1418138"/>
            <a:ext cx="1978747" cy="59724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600" cap="all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34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803439" y="2117147"/>
            <a:ext cx="1978747" cy="216163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grpSp>
        <p:nvGrpSpPr>
          <p:cNvPr id="20" name="Gruppe 19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35" name="Ellipse 34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37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36" name="Billede 35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92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 cirle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C8B15146-99D9-4145-9FCA-6A52DA930C12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0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2" name="Ellipse 1"/>
          <p:cNvSpPr/>
          <p:nvPr userDrawn="1"/>
        </p:nvSpPr>
        <p:spPr>
          <a:xfrm>
            <a:off x="3581191" y="1275606"/>
            <a:ext cx="1980000" cy="1980000"/>
          </a:xfrm>
          <a:prstGeom prst="ellipse">
            <a:avLst/>
          </a:prstGeom>
          <a:solidFill>
            <a:srgbClr val="C9E6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0" name="Ellipse 19"/>
          <p:cNvSpPr/>
          <p:nvPr userDrawn="1"/>
        </p:nvSpPr>
        <p:spPr>
          <a:xfrm>
            <a:off x="772669" y="1259801"/>
            <a:ext cx="1980000" cy="1980000"/>
          </a:xfrm>
          <a:prstGeom prst="ellipse">
            <a:avLst/>
          </a:prstGeom>
          <a:solidFill>
            <a:srgbClr val="E3F2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1" name="Ellipse 20"/>
          <p:cNvSpPr/>
          <p:nvPr userDrawn="1"/>
        </p:nvSpPr>
        <p:spPr>
          <a:xfrm>
            <a:off x="6389713" y="1275606"/>
            <a:ext cx="1980000" cy="1980000"/>
          </a:xfrm>
          <a:prstGeom prst="ellipse">
            <a:avLst/>
          </a:prstGeom>
          <a:solidFill>
            <a:srgbClr val="AED9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52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73922" y="1966631"/>
            <a:ext cx="1978747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53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582444" y="1966631"/>
            <a:ext cx="1978747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54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390966" y="1951179"/>
            <a:ext cx="1978747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55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02529" y="3377401"/>
            <a:ext cx="2520280" cy="1138459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sp>
        <p:nvSpPr>
          <p:cNvPr id="56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311051" y="3377400"/>
            <a:ext cx="2520280" cy="1138459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sp>
        <p:nvSpPr>
          <p:cNvPr id="57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119894" y="3377400"/>
            <a:ext cx="2520280" cy="1138459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grpSp>
        <p:nvGrpSpPr>
          <p:cNvPr id="17" name="Gruppe 16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8" name="Ellipse 17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9" name="Ellipse 18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3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22" name="Billede 21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17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ct cirle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0279"/>
            <a:ext cx="1231973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F234AFBA-B31F-436A-B7CF-FD28F131D3BE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0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0279"/>
            <a:ext cx="807789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2" name="Ellipse 1"/>
          <p:cNvSpPr/>
          <p:nvPr userDrawn="1"/>
        </p:nvSpPr>
        <p:spPr>
          <a:xfrm>
            <a:off x="2593016" y="1275253"/>
            <a:ext cx="1800000" cy="1800000"/>
          </a:xfrm>
          <a:prstGeom prst="ellipse">
            <a:avLst/>
          </a:prstGeom>
          <a:solidFill>
            <a:srgbClr val="C9E6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0" name="Ellipse 19"/>
          <p:cNvSpPr/>
          <p:nvPr userDrawn="1"/>
        </p:nvSpPr>
        <p:spPr>
          <a:xfrm>
            <a:off x="467557" y="1275253"/>
            <a:ext cx="1800000" cy="1800000"/>
          </a:xfrm>
          <a:prstGeom prst="ellipse">
            <a:avLst/>
          </a:prstGeom>
          <a:solidFill>
            <a:srgbClr val="E3F2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21" name="Ellipse 20"/>
          <p:cNvSpPr/>
          <p:nvPr userDrawn="1"/>
        </p:nvSpPr>
        <p:spPr>
          <a:xfrm>
            <a:off x="6840174" y="1275253"/>
            <a:ext cx="1800000" cy="1800000"/>
          </a:xfrm>
          <a:prstGeom prst="ellipse">
            <a:avLst/>
          </a:prstGeom>
          <a:solidFill>
            <a:srgbClr val="94CD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52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67556" y="1876631"/>
            <a:ext cx="1800001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55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46188" y="3232203"/>
            <a:ext cx="1836000" cy="1296144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sp>
        <p:nvSpPr>
          <p:cNvPr id="16" name="Ellipse 15"/>
          <p:cNvSpPr/>
          <p:nvPr userDrawn="1"/>
        </p:nvSpPr>
        <p:spPr>
          <a:xfrm>
            <a:off x="4718167" y="1275253"/>
            <a:ext cx="1800000" cy="1800000"/>
          </a:xfrm>
          <a:prstGeom prst="ellipse">
            <a:avLst/>
          </a:prstGeom>
          <a:solidFill>
            <a:srgbClr val="AED9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36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93015" y="1876631"/>
            <a:ext cx="1800001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37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715023" y="1876631"/>
            <a:ext cx="1800001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38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6840173" y="1878599"/>
            <a:ext cx="1800001" cy="597244"/>
          </a:xfrm>
        </p:spPr>
        <p:txBody>
          <a:bodyPr anchor="ctr">
            <a:noAutofit/>
          </a:bodyPr>
          <a:lstStyle>
            <a:lvl1pPr marL="0" indent="0" algn="ctr">
              <a:buClr>
                <a:srgbClr val="FF0000"/>
              </a:buClr>
              <a:buFontTx/>
              <a:buNone/>
              <a:defRPr sz="160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FACT</a:t>
            </a:r>
          </a:p>
        </p:txBody>
      </p:sp>
      <p:sp>
        <p:nvSpPr>
          <p:cNvPr id="39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575015" y="3232203"/>
            <a:ext cx="1836000" cy="1296144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sp>
        <p:nvSpPr>
          <p:cNvPr id="40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703842" y="3232203"/>
            <a:ext cx="1836000" cy="1296144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</a:t>
            </a:r>
          </a:p>
        </p:txBody>
      </p:sp>
      <p:sp>
        <p:nvSpPr>
          <p:cNvPr id="41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822173" y="3232203"/>
            <a:ext cx="1836000" cy="1296144"/>
          </a:xfrm>
        </p:spPr>
        <p:txBody>
          <a:bodyPr>
            <a:noAutofit/>
          </a:bodyPr>
          <a:lstStyle>
            <a:lvl1pPr marL="0" indent="0">
              <a:spcAft>
                <a:spcPts val="600"/>
              </a:spcAft>
              <a:buClrTx/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Text </a:t>
            </a:r>
          </a:p>
        </p:txBody>
      </p:sp>
      <p:grpSp>
        <p:nvGrpSpPr>
          <p:cNvPr id="22" name="Gruppe 2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24" name="Ellipse 23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6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25" name="Billede 24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9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er/New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ktangel 25"/>
          <p:cNvSpPr/>
          <p:nvPr userDrawn="1"/>
        </p:nvSpPr>
        <p:spPr>
          <a:xfrm>
            <a:off x="1162" y="1166"/>
            <a:ext cx="9142838" cy="51534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69" tIns="40934" rIns="81869" bIns="40934" rtlCol="0" anchor="ctr"/>
          <a:lstStyle/>
          <a:p>
            <a:pPr algn="ctr"/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27" name="Titel 1"/>
          <p:cNvSpPr>
            <a:spLocks noGrp="1"/>
          </p:cNvSpPr>
          <p:nvPr>
            <p:ph type="title" hasCustomPrompt="1"/>
          </p:nvPr>
        </p:nvSpPr>
        <p:spPr>
          <a:xfrm>
            <a:off x="452642" y="1779662"/>
            <a:ext cx="8229600" cy="857250"/>
          </a:xfrm>
          <a:solidFill>
            <a:schemeClr val="accent1"/>
          </a:solidFill>
        </p:spPr>
        <p:txBody>
          <a:bodyPr>
            <a:normAutofit/>
          </a:bodyPr>
          <a:lstStyle>
            <a:lvl1pPr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US" noProof="0" dirty="0" smtClean="0"/>
              <a:t>Title of new section</a:t>
            </a:r>
            <a:endParaRPr lang="en-US" noProof="0" dirty="0"/>
          </a:p>
        </p:txBody>
      </p:sp>
      <p:sp>
        <p:nvSpPr>
          <p:cNvPr id="28" name="Pladsholder til tekst 9"/>
          <p:cNvSpPr>
            <a:spLocks noGrp="1"/>
          </p:cNvSpPr>
          <p:nvPr>
            <p:ph type="body" sz="quarter" idx="12" hasCustomPrompt="1"/>
          </p:nvPr>
        </p:nvSpPr>
        <p:spPr>
          <a:xfrm>
            <a:off x="1686923" y="3003798"/>
            <a:ext cx="5761038" cy="1079500"/>
          </a:xfrm>
          <a:solidFill>
            <a:schemeClr val="accent1"/>
          </a:solidFill>
        </p:spPr>
        <p:txBody>
          <a:bodyPr>
            <a:normAutofit/>
          </a:bodyPr>
          <a:lstStyle>
            <a:lvl1pPr marL="0" indent="0" algn="ctr">
              <a:buNone/>
              <a:defRPr sz="16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Add more text if needed</a:t>
            </a:r>
            <a:endParaRPr lang="en-US" noProof="0" dirty="0"/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5240"/>
            <a:ext cx="1231973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32F2BC11-9879-4645-864A-5D8C00DA9611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7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5240"/>
            <a:ext cx="807789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pic>
        <p:nvPicPr>
          <p:cNvPr id="8" name="Billede 7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2518"/>
            <a:ext cx="969785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57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ktangel 25"/>
          <p:cNvSpPr/>
          <p:nvPr userDrawn="1"/>
        </p:nvSpPr>
        <p:spPr>
          <a:xfrm>
            <a:off x="1162" y="1166"/>
            <a:ext cx="9142838" cy="51534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69" tIns="40934" rIns="81869" bIns="40934" rtlCol="0" anchor="ctr"/>
          <a:lstStyle/>
          <a:p>
            <a:pPr algn="ctr"/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52CD27C-57F8-429D-8632-BCDC4141C3D4}"/>
              </a:ext>
            </a:extLst>
          </p:cNvPr>
          <p:cNvSpPr/>
          <p:nvPr userDrawn="1"/>
        </p:nvSpPr>
        <p:spPr>
          <a:xfrm>
            <a:off x="508014" y="726372"/>
            <a:ext cx="1080000" cy="1080000"/>
          </a:xfrm>
          <a:prstGeom prst="ellipse">
            <a:avLst/>
          </a:prstGeom>
          <a:solidFill>
            <a:srgbClr val="AED9DE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F7E4BA06-846D-4881-B313-2250960AD92D}"/>
              </a:ext>
            </a:extLst>
          </p:cNvPr>
          <p:cNvSpPr/>
          <p:nvPr userDrawn="1"/>
        </p:nvSpPr>
        <p:spPr>
          <a:xfrm>
            <a:off x="442888" y="1491629"/>
            <a:ext cx="432000" cy="432000"/>
          </a:xfrm>
          <a:prstGeom prst="ellipse">
            <a:avLst/>
          </a:prstGeom>
          <a:solidFill>
            <a:schemeClr val="bg1"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5240"/>
            <a:ext cx="1231973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71E8C928-3402-47EA-A695-9D461D40C6A6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7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5240"/>
            <a:ext cx="807789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8" name="Pladsholder til tekst 15"/>
          <p:cNvSpPr>
            <a:spLocks noGrp="1"/>
          </p:cNvSpPr>
          <p:nvPr>
            <p:ph type="body" sz="quarter" idx="10" hasCustomPrompt="1"/>
          </p:nvPr>
        </p:nvSpPr>
        <p:spPr>
          <a:xfrm>
            <a:off x="1453692" y="1491629"/>
            <a:ext cx="6358668" cy="2232249"/>
          </a:xfrm>
          <a:noFill/>
        </p:spPr>
        <p:txBody>
          <a:bodyPr anchor="t">
            <a:normAutofit/>
          </a:bodyPr>
          <a:lstStyle>
            <a:lvl1pPr marL="0" indent="0" algn="just">
              <a:buNone/>
              <a:defRPr sz="2000" i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Insert quote</a:t>
            </a:r>
            <a:endParaRPr lang="en-US" noProof="0" dirty="0"/>
          </a:p>
        </p:txBody>
      </p:sp>
      <p:sp>
        <p:nvSpPr>
          <p:cNvPr id="9" name="Tekstfelt 1">
            <a:extLst>
              <a:ext uri="{FF2B5EF4-FFF2-40B4-BE49-F238E27FC236}">
                <a16:creationId xmlns:a16="http://schemas.microsoft.com/office/drawing/2014/main" id="{B2AE9EB1-B66D-C843-A502-8BFEF0D05723}"/>
              </a:ext>
            </a:extLst>
          </p:cNvPr>
          <p:cNvSpPr txBox="1"/>
          <p:nvPr userDrawn="1"/>
        </p:nvSpPr>
        <p:spPr>
          <a:xfrm>
            <a:off x="971568" y="915566"/>
            <a:ext cx="519766" cy="86627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11000" b="1" dirty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”</a:t>
            </a:r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2518"/>
            <a:ext cx="969785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3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ktangel 25"/>
          <p:cNvSpPr/>
          <p:nvPr userDrawn="1"/>
        </p:nvSpPr>
        <p:spPr>
          <a:xfrm>
            <a:off x="1162" y="1166"/>
            <a:ext cx="9142838" cy="51534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69" tIns="40934" rIns="81869" bIns="40934" rtlCol="0" anchor="ctr"/>
          <a:lstStyle/>
          <a:p>
            <a:pPr algn="ctr"/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5240"/>
            <a:ext cx="1231973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2F8887B4-BDF5-4DE7-BBC6-D195C1085574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7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5240"/>
            <a:ext cx="807789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10" name="Tekstfelt 9"/>
          <p:cNvSpPr txBox="1"/>
          <p:nvPr userDrawn="1"/>
        </p:nvSpPr>
        <p:spPr>
          <a:xfrm>
            <a:off x="2627791" y="2067694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noProof="0" dirty="0" smtClean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Break</a:t>
            </a:r>
            <a:endParaRPr lang="en-US" sz="1800" noProof="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7" name="Billede 6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2518"/>
            <a:ext cx="969785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91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ktangel 25"/>
          <p:cNvSpPr/>
          <p:nvPr userDrawn="1"/>
        </p:nvSpPr>
        <p:spPr>
          <a:xfrm>
            <a:off x="1162" y="1166"/>
            <a:ext cx="9142838" cy="515342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869" tIns="40934" rIns="81869" bIns="40934" rtlCol="0" anchor="ctr"/>
          <a:lstStyle/>
          <a:p>
            <a:pPr algn="ctr"/>
            <a:endParaRPr lang="da-DK" dirty="0">
              <a:solidFill>
                <a:schemeClr val="bg1"/>
              </a:solidFill>
            </a:endParaRPr>
          </a:p>
        </p:txBody>
      </p:sp>
      <p:sp>
        <p:nvSpPr>
          <p:cNvPr id="16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95240"/>
            <a:ext cx="1231973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4402482C-871C-4A8A-AD4A-89017055B072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17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95240"/>
            <a:ext cx="807789" cy="273844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dirty="0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7" name="Titel 1"/>
          <p:cNvSpPr txBox="1">
            <a:spLocks/>
          </p:cNvSpPr>
          <p:nvPr userDrawn="1"/>
        </p:nvSpPr>
        <p:spPr>
          <a:xfrm>
            <a:off x="4410004" y="753661"/>
            <a:ext cx="2893353" cy="3067422"/>
          </a:xfrm>
          <a:prstGeom prst="rect">
            <a:avLst/>
          </a:prstGeom>
        </p:spPr>
        <p:txBody>
          <a:bodyPr vert="horz" lIns="81869" tIns="40934" rIns="81869" bIns="40934" rtlCol="0" anchor="ctr">
            <a:noAutofit/>
          </a:bodyPr>
          <a:lstStyle>
            <a:lvl1pPr algn="ctr" defTabSz="818693" rtl="0" eaLnBrk="1" latinLnBrk="0" hangingPunct="1">
              <a:spcBef>
                <a:spcPct val="0"/>
              </a:spcBef>
              <a:buNone/>
              <a:defRPr sz="3900" kern="1200">
                <a:solidFill>
                  <a:schemeClr val="bg1"/>
                </a:solidFill>
                <a:latin typeface="Segoe UI Semilight" panose="020B0402040204020203" pitchFamily="34" charset="0"/>
                <a:ea typeface="+mj-ea"/>
                <a:cs typeface="Segoe UI Semilight" panose="020B0402040204020203" pitchFamily="34" charset="0"/>
              </a:defRPr>
            </a:lvl1pPr>
          </a:lstStyle>
          <a:p>
            <a:r>
              <a:rPr lang="da-DK" sz="28700" b="1" dirty="0" smtClean="0">
                <a:solidFill>
                  <a:srgbClr val="98CFD5"/>
                </a:solidFill>
                <a:latin typeface="Segoe UI Symbol" panose="020B0502040204020203" pitchFamily="34" charset="0"/>
                <a:ea typeface="Segoe UI Symbol" panose="020B0502040204020203" pitchFamily="34" charset="0"/>
                <a:cs typeface="Segoe UI Semilight" panose="020B0402040204020203" pitchFamily="34" charset="0"/>
              </a:rPr>
              <a:t>?</a:t>
            </a:r>
            <a:endParaRPr lang="da-DK" sz="28700" b="1" dirty="0">
              <a:solidFill>
                <a:srgbClr val="98CFD5"/>
              </a:solidFill>
              <a:latin typeface="Segoe UI Symbol" panose="020B0502040204020203" pitchFamily="34" charset="0"/>
              <a:ea typeface="Segoe UI Symbol" panose="020B05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8" name="Tekstfelt 7"/>
          <p:cNvSpPr txBox="1"/>
          <p:nvPr userDrawn="1"/>
        </p:nvSpPr>
        <p:spPr>
          <a:xfrm>
            <a:off x="2051720" y="1995686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noProof="0" dirty="0" smtClean="0">
                <a:solidFill>
                  <a:schemeClr val="bg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Questions</a:t>
            </a:r>
            <a:endParaRPr lang="en-US" sz="1800" noProof="0" dirty="0">
              <a:solidFill>
                <a:schemeClr val="bg1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9" name="Billede 8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2518"/>
            <a:ext cx="969785" cy="43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19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e 1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15" name="Ellipse 14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2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pic>
        <p:nvPicPr>
          <p:cNvPr id="11" name="Billede 10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698836"/>
            <a:ext cx="987233" cy="427224"/>
          </a:xfrm>
          <a:prstGeom prst="rect">
            <a:avLst/>
          </a:prstGeom>
        </p:spPr>
      </p:pic>
      <p:sp>
        <p:nvSpPr>
          <p:cNvPr id="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87238"/>
            <a:ext cx="1231973" cy="273844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8D52F154-2C90-4294-A039-209E84DC42F8}" type="datetime1">
              <a:rPr lang="en-US" smtClean="0"/>
              <a:pPr/>
              <a:t>4/6/2023</a:t>
            </a:fld>
            <a:endParaRPr lang="da-DK" dirty="0"/>
          </a:p>
        </p:txBody>
      </p:sp>
      <p:sp>
        <p:nvSpPr>
          <p:cNvPr id="10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87238"/>
            <a:ext cx="807789" cy="273844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3756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e 1"/>
          <p:cNvGrpSpPr/>
          <p:nvPr userDrawn="1"/>
        </p:nvGrpSpPr>
        <p:grpSpPr>
          <a:xfrm>
            <a:off x="179513" y="261537"/>
            <a:ext cx="551932" cy="632757"/>
            <a:chOff x="7431059" y="329279"/>
            <a:chExt cx="763878" cy="883222"/>
          </a:xfrm>
        </p:grpSpPr>
        <p:sp>
          <p:nvSpPr>
            <p:cNvPr id="22" name="Ellipse 21">
              <a:extLst>
                <a:ext uri="{FF2B5EF4-FFF2-40B4-BE49-F238E27FC236}">
                  <a16:creationId xmlns:a16="http://schemas.microsoft.com/office/drawing/2014/main" id="{B4881A84-BA88-4C4A-A950-FC7E130B3447}"/>
                </a:ext>
              </a:extLst>
            </p:cNvPr>
            <p:cNvSpPr/>
            <p:nvPr userDrawn="1"/>
          </p:nvSpPr>
          <p:spPr>
            <a:xfrm>
              <a:off x="7431059" y="329279"/>
              <a:ext cx="697540" cy="705533"/>
            </a:xfrm>
            <a:prstGeom prst="ellipse">
              <a:avLst/>
            </a:prstGeom>
            <a:solidFill>
              <a:srgbClr val="0097A7">
                <a:alpha val="7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dirty="0"/>
            </a:p>
          </p:txBody>
        </p:sp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E5665204-1FDE-4492-BEAE-8438CD854AD2}"/>
                </a:ext>
              </a:extLst>
            </p:cNvPr>
            <p:cNvSpPr/>
            <p:nvPr userDrawn="1"/>
          </p:nvSpPr>
          <p:spPr>
            <a:xfrm>
              <a:off x="7796343" y="810502"/>
              <a:ext cx="398594" cy="401999"/>
            </a:xfrm>
            <a:prstGeom prst="ellipse">
              <a:avLst/>
            </a:prstGeom>
            <a:solidFill>
              <a:srgbClr val="1DE2CD">
                <a:alpha val="2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a-DK" sz="2400" b="1" dirty="0">
                <a:solidFill>
                  <a:schemeClr val="bg1"/>
                </a:solidFill>
                <a:latin typeface="Barlow Light" panose="00000400000000000000" pitchFamily="2" charset="0"/>
              </a:endParaRPr>
            </a:p>
          </p:txBody>
        </p:sp>
      </p:grpSp>
      <p:sp>
        <p:nvSpPr>
          <p:cNvPr id="10" name="Pladsholder til tekst 18">
            <a:extLst>
              <a:ext uri="{FF2B5EF4-FFF2-40B4-BE49-F238E27FC236}">
                <a16:creationId xmlns:a16="http://schemas.microsoft.com/office/drawing/2014/main" id="{C3B5F652-10D8-D046-AFF3-E2A93FEA76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584" y="1174881"/>
            <a:ext cx="8712000" cy="34200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baseline="0">
                <a:solidFill>
                  <a:schemeClr val="tx1"/>
                </a:solidFill>
              </a:defRPr>
            </a:lvl1pPr>
          </a:lstStyle>
          <a:p>
            <a:pPr lvl="0"/>
            <a:endParaRPr lang="en-US" noProof="0" dirty="0"/>
          </a:p>
        </p:txBody>
      </p:sp>
      <p:sp>
        <p:nvSpPr>
          <p:cNvPr id="11" name="Pladsholder til tekst 18">
            <a:extLst>
              <a:ext uri="{FF2B5EF4-FFF2-40B4-BE49-F238E27FC236}">
                <a16:creationId xmlns:a16="http://schemas.microsoft.com/office/drawing/2014/main" id="{ED22160D-BA96-8D44-A99D-0EBA75B3B49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7584" y="268659"/>
            <a:ext cx="8100000" cy="626801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2400" b="0" cap="all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dirty="0" smtClean="0"/>
              <a:t>TITLE</a:t>
            </a:r>
            <a:endParaRPr lang="en-US" noProof="0" dirty="0"/>
          </a:p>
        </p:txBody>
      </p:sp>
      <p:sp>
        <p:nvSpPr>
          <p:cNvPr id="9" name="Pladsholder til dato 14"/>
          <p:cNvSpPr>
            <a:spLocks noGrp="1"/>
          </p:cNvSpPr>
          <p:nvPr>
            <p:ph type="dt" sz="half" idx="13"/>
          </p:nvPr>
        </p:nvSpPr>
        <p:spPr>
          <a:xfrm>
            <a:off x="6907876" y="4787238"/>
            <a:ext cx="1231973" cy="273844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fld id="{8D52F154-2C90-4294-A039-209E84DC42F8}" type="datetime1">
              <a:rPr lang="en-US" smtClean="0"/>
              <a:pPr/>
              <a:t>4/6/2023</a:t>
            </a:fld>
            <a:endParaRPr lang="da-DK" dirty="0"/>
          </a:p>
        </p:txBody>
      </p:sp>
      <p:sp>
        <p:nvSpPr>
          <p:cNvPr id="12" name="Pladsholder til slidenummer 15"/>
          <p:cNvSpPr>
            <a:spLocks noGrp="1"/>
          </p:cNvSpPr>
          <p:nvPr>
            <p:ph type="sldNum" sz="quarter" idx="17"/>
          </p:nvPr>
        </p:nvSpPr>
        <p:spPr>
          <a:xfrm>
            <a:off x="8155082" y="4787238"/>
            <a:ext cx="807789" cy="273844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da-DK" smtClean="0"/>
              <a:t>Page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4811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/>
          <p:cNvSpPr/>
          <p:nvPr userDrawn="1"/>
        </p:nvSpPr>
        <p:spPr>
          <a:xfrm>
            <a:off x="0" y="195486"/>
            <a:ext cx="9180512" cy="57606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>
              <a:solidFill>
                <a:prstClr val="white"/>
              </a:solidFill>
            </a:endParaRPr>
          </a:p>
        </p:txBody>
      </p:sp>
      <p:sp>
        <p:nvSpPr>
          <p:cNvPr id="13" name="Pladsholder til tekst 18"/>
          <p:cNvSpPr>
            <a:spLocks noGrp="1"/>
          </p:cNvSpPr>
          <p:nvPr>
            <p:ph type="body" sz="quarter" idx="11"/>
          </p:nvPr>
        </p:nvSpPr>
        <p:spPr>
          <a:xfrm>
            <a:off x="503237" y="1707654"/>
            <a:ext cx="8640763" cy="2736303"/>
          </a:xfrm>
        </p:spPr>
        <p:txBody>
          <a:bodyPr>
            <a:noAutofit/>
          </a:bodyPr>
          <a:lstStyle>
            <a:lvl1pPr marL="0" indent="0">
              <a:buClr>
                <a:srgbClr val="FF0000"/>
              </a:buClr>
              <a:buFontTx/>
              <a:buNone/>
              <a:defRPr sz="1800" baseline="0"/>
            </a:lvl1pPr>
          </a:lstStyle>
          <a:p>
            <a:pPr lvl="0"/>
            <a:endParaRPr lang="da-DK" dirty="0"/>
          </a:p>
        </p:txBody>
      </p:sp>
      <p:sp>
        <p:nvSpPr>
          <p:cNvPr id="14" name="Pladsholder til tekst 20"/>
          <p:cNvSpPr>
            <a:spLocks noGrp="1"/>
          </p:cNvSpPr>
          <p:nvPr>
            <p:ph type="body" sz="quarter" idx="12" hasCustomPrompt="1"/>
          </p:nvPr>
        </p:nvSpPr>
        <p:spPr>
          <a:xfrm>
            <a:off x="468312" y="484188"/>
            <a:ext cx="8366329" cy="287362"/>
          </a:xfrm>
        </p:spPr>
        <p:txBody>
          <a:bodyPr>
            <a:noAutofit/>
          </a:bodyPr>
          <a:lstStyle>
            <a:lvl1pPr marL="0" indent="0">
              <a:buNone/>
              <a:defRPr sz="1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 smtClean="0"/>
              <a:t>Underoverskrift</a:t>
            </a:r>
            <a:endParaRPr lang="da-DK" dirty="0"/>
          </a:p>
        </p:txBody>
      </p:sp>
      <p:sp>
        <p:nvSpPr>
          <p:cNvPr id="15" name="Pladsholder til tekst 22"/>
          <p:cNvSpPr>
            <a:spLocks noGrp="1"/>
          </p:cNvSpPr>
          <p:nvPr>
            <p:ph type="body" sz="quarter" idx="13" hasCustomPrompt="1"/>
          </p:nvPr>
        </p:nvSpPr>
        <p:spPr>
          <a:xfrm>
            <a:off x="468313" y="195263"/>
            <a:ext cx="8366125" cy="288925"/>
          </a:xfrm>
        </p:spPr>
        <p:txBody>
          <a:bodyPr>
            <a:no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 smtClean="0"/>
              <a:t>Overskrift</a:t>
            </a:r>
            <a:endParaRPr lang="da-DK" dirty="0"/>
          </a:p>
        </p:txBody>
      </p:sp>
      <p:sp>
        <p:nvSpPr>
          <p:cNvPr id="19" name="Pladsholder til dato 3"/>
          <p:cNvSpPr txBox="1">
            <a:spLocks/>
          </p:cNvSpPr>
          <p:nvPr userDrawn="1"/>
        </p:nvSpPr>
        <p:spPr>
          <a:xfrm>
            <a:off x="7308304" y="48039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defPPr>
              <a:defRPr lang="da-DK"/>
            </a:defPPr>
            <a:lvl1pPr marL="0" algn="l" defTabSz="818693" rtl="0" eaLnBrk="1" latinLnBrk="0" hangingPunct="1"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0934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869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8039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7387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673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56080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6542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7477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4E51B44-4615-4B11-B397-C75578C45028}" type="datetime2">
              <a:rPr lang="da-DK" smtClean="0">
                <a:solidFill>
                  <a:srgbClr val="000000"/>
                </a:solidFill>
              </a:rPr>
              <a:pPr/>
              <a:t>6. april 2023</a:t>
            </a:fld>
            <a:endParaRPr lang="da-DK" dirty="0">
              <a:solidFill>
                <a:srgbClr val="000000"/>
              </a:solidFill>
            </a:endParaRPr>
          </a:p>
        </p:txBody>
      </p:sp>
      <p:sp>
        <p:nvSpPr>
          <p:cNvPr id="20" name="Pladsholder til diasnummer 5"/>
          <p:cNvSpPr txBox="1">
            <a:spLocks/>
          </p:cNvSpPr>
          <p:nvPr userDrawn="1"/>
        </p:nvSpPr>
        <p:spPr>
          <a:xfrm>
            <a:off x="8026853" y="48039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defPPr>
              <a:defRPr lang="da-DK"/>
            </a:defPPr>
            <a:lvl1pPr marL="0" algn="r" defTabSz="818693" rtl="0" eaLnBrk="1" latinLnBrk="0" hangingPunct="1">
              <a:defRPr sz="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0934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869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28039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37387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4673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56080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65426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74773" algn="l" defTabSz="818693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a-DK" smtClean="0">
                <a:solidFill>
                  <a:srgbClr val="000000"/>
                </a:solidFill>
              </a:rPr>
              <a:t>Side </a:t>
            </a:r>
            <a:fld id="{8E044AEF-F590-47CE-BE8F-5C241A59BA2A}" type="slidenum">
              <a:rPr lang="da-DK" smtClean="0">
                <a:solidFill>
                  <a:srgbClr val="000000"/>
                </a:solidFill>
              </a:rPr>
              <a:pPr/>
              <a:t>‹#›</a:t>
            </a:fld>
            <a:endParaRPr lang="da-DK" dirty="0">
              <a:solidFill>
                <a:srgbClr val="000000"/>
              </a:solidFill>
            </a:endParaRPr>
          </a:p>
        </p:txBody>
      </p:sp>
      <p:cxnSp>
        <p:nvCxnSpPr>
          <p:cNvPr id="21" name="Lige forbindelse 20"/>
          <p:cNvCxnSpPr/>
          <p:nvPr userDrawn="1"/>
        </p:nvCxnSpPr>
        <p:spPr>
          <a:xfrm>
            <a:off x="467544" y="4573447"/>
            <a:ext cx="8208912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Billede 21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7544" y="4610364"/>
            <a:ext cx="1008113" cy="387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88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k for i da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ed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9" name="Ellipse 8"/>
          <p:cNvSpPr/>
          <p:nvPr userDrawn="1"/>
        </p:nvSpPr>
        <p:spPr>
          <a:xfrm>
            <a:off x="2772200" y="771750"/>
            <a:ext cx="3600000" cy="36000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14" name="Ellipse 13"/>
          <p:cNvSpPr/>
          <p:nvPr userDrawn="1"/>
        </p:nvSpPr>
        <p:spPr>
          <a:xfrm>
            <a:off x="2555776" y="764229"/>
            <a:ext cx="936000" cy="936000"/>
          </a:xfrm>
          <a:prstGeom prst="ellipse">
            <a:avLst/>
          </a:prstGeom>
          <a:solidFill>
            <a:srgbClr val="0097A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dirty="0"/>
          </a:p>
        </p:txBody>
      </p:sp>
      <p:sp>
        <p:nvSpPr>
          <p:cNvPr id="15" name="Ellipse 14"/>
          <p:cNvSpPr/>
          <p:nvPr userDrawn="1"/>
        </p:nvSpPr>
        <p:spPr>
          <a:xfrm>
            <a:off x="2555776" y="1448229"/>
            <a:ext cx="504000" cy="504000"/>
          </a:xfrm>
          <a:prstGeom prst="ellipse">
            <a:avLst/>
          </a:prstGeom>
          <a:solidFill>
            <a:srgbClr val="1DE2CD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B2D3D024-E704-498F-BCBA-1E96AF5B82C9}"/>
              </a:ext>
            </a:extLst>
          </p:cNvPr>
          <p:cNvSpPr/>
          <p:nvPr userDrawn="1"/>
        </p:nvSpPr>
        <p:spPr>
          <a:xfrm>
            <a:off x="6732240" y="4011910"/>
            <a:ext cx="900000" cy="900000"/>
          </a:xfrm>
          <a:prstGeom prst="ellipse">
            <a:avLst/>
          </a:pr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4551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3" name="Tekstfelt 2"/>
          <p:cNvSpPr txBox="1"/>
          <p:nvPr userDrawn="1"/>
        </p:nvSpPr>
        <p:spPr>
          <a:xfrm>
            <a:off x="2771800" y="2343492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noProof="0" dirty="0" smtClean="0">
                <a:solidFill>
                  <a:srgbClr val="0097A7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Thank</a:t>
            </a:r>
            <a:r>
              <a:rPr lang="en-US" sz="2400" baseline="0" noProof="0" dirty="0" smtClean="0">
                <a:solidFill>
                  <a:srgbClr val="0097A7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you very much!</a:t>
            </a:r>
            <a:endParaRPr lang="en-US" sz="2400" noProof="0" dirty="0">
              <a:solidFill>
                <a:srgbClr val="0097A7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10" name="Billede 9"/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509" y="195486"/>
            <a:ext cx="969785" cy="430342"/>
          </a:xfrm>
          <a:prstGeom prst="rect">
            <a:avLst/>
          </a:prstGeom>
        </p:spPr>
      </p:pic>
      <p:sp>
        <p:nvSpPr>
          <p:cNvPr id="12" name="Ellipse 8"/>
          <p:cNvSpPr>
            <a:spLocks noChangeAspect="1"/>
          </p:cNvSpPr>
          <p:nvPr userDrawn="1"/>
        </p:nvSpPr>
        <p:spPr>
          <a:xfrm>
            <a:off x="459760" y="3035710"/>
            <a:ext cx="1952400" cy="1952400"/>
          </a:xfrm>
          <a:prstGeom prst="ellipse">
            <a:avLst/>
          </a:prstGeom>
          <a:solidFill>
            <a:srgbClr val="FFFFFF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a-DK" sz="2400" b="1" dirty="0">
              <a:solidFill>
                <a:schemeClr val="bg1"/>
              </a:solidFill>
              <a:latin typeface="Barlow Light" panose="00000400000000000000" pitchFamily="2" charset="0"/>
            </a:endParaRPr>
          </a:p>
        </p:txBody>
      </p:sp>
      <p:sp>
        <p:nvSpPr>
          <p:cNvPr id="11" name="Tekstfelt 2"/>
          <p:cNvSpPr txBox="1"/>
          <p:nvPr userDrawn="1"/>
        </p:nvSpPr>
        <p:spPr>
          <a:xfrm>
            <a:off x="-364240" y="3519241"/>
            <a:ext cx="3600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noProof="0" dirty="0" smtClean="0">
                <a:solidFill>
                  <a:srgbClr val="0097A7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Fabian</a:t>
            </a:r>
            <a:r>
              <a:rPr lang="en-US" sz="1800" b="1" baseline="0" noProof="0" dirty="0" smtClean="0">
                <a:solidFill>
                  <a:srgbClr val="0097A7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 Bühler</a:t>
            </a:r>
          </a:p>
          <a:p>
            <a:pPr algn="ctr"/>
            <a:r>
              <a:rPr lang="en-US" sz="1600" baseline="0" noProof="0" dirty="0" smtClean="0">
                <a:solidFill>
                  <a:srgbClr val="0097A7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FNBR@ens.dk</a:t>
            </a:r>
          </a:p>
          <a:p>
            <a:pPr algn="ctr"/>
            <a:r>
              <a:rPr lang="en-US" sz="1600" noProof="0" dirty="0" smtClean="0">
                <a:solidFill>
                  <a:srgbClr val="0097A7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rPr>
              <a:t>+45 33 92 74 14</a:t>
            </a:r>
            <a:endParaRPr lang="en-US" sz="1600" noProof="0" dirty="0">
              <a:solidFill>
                <a:srgbClr val="0097A7"/>
              </a:solidFill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30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6" name="Pladsholder til tekst 3"/>
          <p:cNvSpPr>
            <a:spLocks noGrp="1"/>
          </p:cNvSpPr>
          <p:nvPr>
            <p:ph type="body" idx="1"/>
          </p:nvPr>
        </p:nvSpPr>
        <p:spPr>
          <a:xfrm>
            <a:off x="457200" y="1226242"/>
            <a:ext cx="8225041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err="1" smtClean="0"/>
              <a:t>Rediger</a:t>
            </a:r>
            <a:r>
              <a:rPr lang="en-US" noProof="0" dirty="0" smtClean="0"/>
              <a:t> </a:t>
            </a:r>
            <a:r>
              <a:rPr lang="en-US" noProof="0" dirty="0" err="1" smtClean="0"/>
              <a:t>typografien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</a:t>
            </a:r>
            <a:r>
              <a:rPr lang="en-US" noProof="0" dirty="0" err="1" smtClean="0"/>
              <a:t>masterens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06993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708" r:id="rId2"/>
    <p:sldLayoutId id="2147483709" r:id="rId3"/>
    <p:sldLayoutId id="2147483712" r:id="rId4"/>
    <p:sldLayoutId id="2147483713" r:id="rId5"/>
    <p:sldLayoutId id="2147483717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9" name="Pladsholder til tekst 3"/>
          <p:cNvSpPr>
            <a:spLocks noGrp="1"/>
          </p:cNvSpPr>
          <p:nvPr>
            <p:ph type="body" idx="1"/>
          </p:nvPr>
        </p:nvSpPr>
        <p:spPr>
          <a:xfrm>
            <a:off x="457200" y="1226242"/>
            <a:ext cx="8225041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err="1" smtClean="0"/>
              <a:t>Rediger</a:t>
            </a:r>
            <a:r>
              <a:rPr lang="en-US" noProof="0" dirty="0" smtClean="0"/>
              <a:t> </a:t>
            </a:r>
            <a:r>
              <a:rPr lang="en-US" noProof="0" dirty="0" err="1" smtClean="0"/>
              <a:t>typografien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</a:t>
            </a:r>
            <a:r>
              <a:rPr lang="en-US" noProof="0" dirty="0" err="1" smtClean="0"/>
              <a:t>masterens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5424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822" r:id="rId5"/>
    <p:sldLayoutId id="2147483835" r:id="rId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6" name="Pladsholder til tekst 3"/>
          <p:cNvSpPr>
            <a:spLocks noGrp="1"/>
          </p:cNvSpPr>
          <p:nvPr>
            <p:ph type="body" idx="1"/>
          </p:nvPr>
        </p:nvSpPr>
        <p:spPr>
          <a:xfrm>
            <a:off x="457200" y="1226242"/>
            <a:ext cx="8225041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err="1" smtClean="0"/>
              <a:t>Rediger</a:t>
            </a:r>
            <a:r>
              <a:rPr lang="en-US" noProof="0" dirty="0" smtClean="0"/>
              <a:t> </a:t>
            </a:r>
            <a:r>
              <a:rPr lang="en-US" noProof="0" dirty="0" err="1" smtClean="0"/>
              <a:t>typografien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</a:t>
            </a:r>
            <a:r>
              <a:rPr lang="en-US" noProof="0" dirty="0" err="1" smtClean="0"/>
              <a:t>masterens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028467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53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  <p:sp>
        <p:nvSpPr>
          <p:cNvPr id="9" name="Pladsholder til tekst 3"/>
          <p:cNvSpPr>
            <a:spLocks noGrp="1"/>
          </p:cNvSpPr>
          <p:nvPr>
            <p:ph type="body" idx="1"/>
          </p:nvPr>
        </p:nvSpPr>
        <p:spPr>
          <a:xfrm>
            <a:off x="457200" y="1226242"/>
            <a:ext cx="8225041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err="1" smtClean="0"/>
              <a:t>Rediger</a:t>
            </a:r>
            <a:r>
              <a:rPr lang="en-US" noProof="0" dirty="0" smtClean="0"/>
              <a:t> </a:t>
            </a:r>
            <a:r>
              <a:rPr lang="en-US" noProof="0" dirty="0" err="1" smtClean="0"/>
              <a:t>typografien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</a:t>
            </a:r>
            <a:r>
              <a:rPr lang="en-US" noProof="0" dirty="0" err="1" smtClean="0"/>
              <a:t>masterens</a:t>
            </a:r>
            <a:endParaRPr lang="en-US" noProof="0" dirty="0" smtClean="0"/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67082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2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2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2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152559"/>
          </a:xfrm>
          <a:prstGeom prst="rect">
            <a:avLst/>
          </a:prstGeom>
        </p:spPr>
        <p:txBody>
          <a:bodyPr vert="horz" lIns="81869" tIns="40934" rIns="81869" bIns="40934" rtlCol="0">
            <a:normAutofit/>
          </a:bodyPr>
          <a:lstStyle/>
          <a:p>
            <a:pPr lvl="0"/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42142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2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2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152559"/>
          </a:xfrm>
          <a:prstGeom prst="rect">
            <a:avLst/>
          </a:prstGeom>
        </p:spPr>
        <p:txBody>
          <a:bodyPr vert="horz" lIns="81869" tIns="40934" rIns="81869" bIns="40934" rtlCol="0">
            <a:normAutofit/>
          </a:bodyPr>
          <a:lstStyle/>
          <a:p>
            <a:pPr lvl="0"/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58883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806" r:id="rId2"/>
    <p:sldLayoutId id="2147483808" r:id="rId3"/>
    <p:sldLayoutId id="2147483809" r:id="rId4"/>
    <p:sldLayoutId id="2147483823" r:id="rId5"/>
    <p:sldLayoutId id="2147483824" r:id="rId6"/>
    <p:sldLayoutId id="2147483834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bg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400" kern="1200">
          <a:solidFill>
            <a:schemeClr val="bg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1869" tIns="40934" rIns="81869" bIns="40934" rtlCol="0" anchor="ctr">
            <a:normAutofit/>
          </a:bodyPr>
          <a:lstStyle/>
          <a:p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  <a:endParaRPr lang="en-US" noProof="0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152559"/>
          </a:xfrm>
          <a:prstGeom prst="rect">
            <a:avLst/>
          </a:prstGeom>
        </p:spPr>
        <p:txBody>
          <a:bodyPr vert="horz" lIns="81869" tIns="40934" rIns="81869" bIns="40934" rtlCol="0">
            <a:normAutofit/>
          </a:bodyPr>
          <a:lstStyle/>
          <a:p>
            <a:pPr lvl="0"/>
            <a:r>
              <a:rPr lang="en-US" noProof="0" dirty="0" err="1" smtClean="0"/>
              <a:t>Klik</a:t>
            </a:r>
            <a:r>
              <a:rPr lang="en-US" noProof="0" dirty="0" smtClean="0"/>
              <a:t> for at </a:t>
            </a:r>
            <a:r>
              <a:rPr lang="en-US" noProof="0" dirty="0" err="1" smtClean="0"/>
              <a:t>redigere</a:t>
            </a:r>
            <a:r>
              <a:rPr lang="en-US" noProof="0" dirty="0" smtClean="0"/>
              <a:t> </a:t>
            </a:r>
            <a:r>
              <a:rPr lang="en-US" noProof="0" dirty="0" err="1" smtClean="0"/>
              <a:t>i</a:t>
            </a:r>
            <a:r>
              <a:rPr lang="en-US" noProof="0" dirty="0" smtClean="0"/>
              <a:t> master</a:t>
            </a:r>
          </a:p>
          <a:p>
            <a:pPr lvl="1"/>
            <a:r>
              <a:rPr lang="en-US" noProof="0" dirty="0" err="1" smtClean="0"/>
              <a:t>Andet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Tredje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Fjerde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Femte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2"/>
          </p:nvPr>
        </p:nvSpPr>
        <p:spPr>
          <a:xfrm>
            <a:off x="6627247" y="4651567"/>
            <a:ext cx="1231973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l">
              <a:defRPr sz="600">
                <a:solidFill>
                  <a:schemeClr val="tx1"/>
                </a:solidFill>
              </a:defRPr>
            </a:lvl1pPr>
          </a:lstStyle>
          <a:p>
            <a:fld id="{6D2E42B5-8385-4FD1-84D5-B12B630AFA0D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8" name="Pladsholder til diasnummer 5"/>
          <p:cNvSpPr>
            <a:spLocks noGrp="1"/>
          </p:cNvSpPr>
          <p:nvPr>
            <p:ph type="sldNum" sz="quarter" idx="4"/>
          </p:nvPr>
        </p:nvSpPr>
        <p:spPr>
          <a:xfrm>
            <a:off x="7874453" y="4651567"/>
            <a:ext cx="807789" cy="273844"/>
          </a:xfrm>
          <a:prstGeom prst="rect">
            <a:avLst/>
          </a:prstGeom>
        </p:spPr>
        <p:txBody>
          <a:bodyPr vert="horz" lIns="81869" tIns="40934" rIns="81869" bIns="40934" rtlCol="0" anchor="t"/>
          <a:lstStyle>
            <a:lvl1pPr algn="r">
              <a:defRPr sz="60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Side </a:t>
            </a:r>
            <a:fld id="{8E044AEF-F590-47CE-BE8F-5C241A59BA2A}" type="slidenum">
              <a:rPr lang="da-DK" smtClean="0"/>
              <a:pPr/>
              <a:t>‹#›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99184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818693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Segoe UI Semilight" panose="020B0402040204020203" pitchFamily="34" charset="0"/>
          <a:ea typeface="+mj-ea"/>
          <a:cs typeface="Segoe UI Semilight" panose="020B0402040204020203" pitchFamily="34" charset="0"/>
        </a:defRPr>
      </a:lvl1pPr>
    </p:titleStyle>
    <p:bodyStyle>
      <a:lvl1pPr marL="307010" indent="-307010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665188" indent="-255842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2pPr>
      <a:lvl3pPr marL="102336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3pPr>
      <a:lvl4pPr marL="143271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4pPr>
      <a:lvl5pPr marL="1842060" indent="-204673" algn="l" defTabSz="818693" rtl="0" eaLnBrk="1" latinLnBrk="0" hangingPunct="1">
        <a:spcBef>
          <a:spcPct val="20000"/>
        </a:spcBef>
        <a:buFont typeface="Courier New" panose="02070309020205020404" pitchFamily="49" charset="0"/>
        <a:buChar char="o"/>
        <a:defRPr sz="1400" kern="1200">
          <a:solidFill>
            <a:schemeClr val="tx1"/>
          </a:soli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5pPr>
      <a:lvl6pPr marL="2251407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0753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0100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79446" indent="-204673" algn="l" defTabSz="818693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934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869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8039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7387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673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56080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65426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74773" algn="l" defTabSz="818693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ekst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spcAft>
                <a:spcPts val="1200"/>
              </a:spcAft>
            </a:pPr>
            <a:r>
              <a:rPr lang="en-US" b="1" dirty="0"/>
              <a:t>Industrial </a:t>
            </a:r>
            <a:r>
              <a:rPr lang="en-US" b="1" dirty="0" err="1" smtClean="0"/>
              <a:t>Decarbonization</a:t>
            </a:r>
            <a:endParaRPr lang="en-US" b="1" dirty="0" smtClean="0"/>
          </a:p>
          <a:p>
            <a:pPr>
              <a:spcAft>
                <a:spcPts val="1200"/>
              </a:spcAft>
            </a:pPr>
            <a:r>
              <a:rPr lang="en-US" b="1" dirty="0" smtClean="0"/>
              <a:t> </a:t>
            </a:r>
            <a:r>
              <a:rPr lang="en-US" dirty="0" smtClean="0"/>
              <a:t>Experiences and Visions from Denmark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7250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tekst 3"/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da-DK" dirty="0"/>
              <a:t>the Danish Energy </a:t>
            </a:r>
            <a:r>
              <a:rPr lang="da-DK" dirty="0" smtClean="0"/>
              <a:t>Agency (DEA)</a:t>
            </a:r>
            <a:endParaRPr lang="en-US" dirty="0"/>
          </a:p>
        </p:txBody>
      </p:sp>
      <p:grpSp>
        <p:nvGrpSpPr>
          <p:cNvPr id="14" name="Group 19"/>
          <p:cNvGrpSpPr>
            <a:grpSpLocks noChangeAspect="1"/>
          </p:cNvGrpSpPr>
          <p:nvPr/>
        </p:nvGrpSpPr>
        <p:grpSpPr>
          <a:xfrm>
            <a:off x="7200464" y="1778375"/>
            <a:ext cx="1548000" cy="1548000"/>
            <a:chOff x="4649812" y="3440065"/>
            <a:chExt cx="1013644" cy="1013644"/>
          </a:xfrm>
        </p:grpSpPr>
        <p:sp>
          <p:nvSpPr>
            <p:cNvPr id="15" name="Oval 20"/>
            <p:cNvSpPr/>
            <p:nvPr/>
          </p:nvSpPr>
          <p:spPr>
            <a:xfrm>
              <a:off x="4649812" y="3440065"/>
              <a:ext cx="1013644" cy="1013644"/>
            </a:xfrm>
            <a:prstGeom prst="ellipse">
              <a:avLst/>
            </a:prstGeom>
            <a:solidFill>
              <a:srgbClr val="DDDDDD">
                <a:alpha val="9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1100" dirty="0">
                <a:solidFill>
                  <a:srgbClr val="FFFFFF"/>
                </a:solidFill>
              </a:endParaRPr>
            </a:p>
          </p:txBody>
        </p:sp>
        <p:sp>
          <p:nvSpPr>
            <p:cNvPr id="16" name="Pie 21"/>
            <p:cNvSpPr/>
            <p:nvPr/>
          </p:nvSpPr>
          <p:spPr>
            <a:xfrm flipH="1">
              <a:off x="4649812" y="3440065"/>
              <a:ext cx="1013644" cy="1013644"/>
            </a:xfrm>
            <a:prstGeom prst="pie">
              <a:avLst>
                <a:gd name="adj1" fmla="val 16283335"/>
                <a:gd name="adj2" fmla="val 1620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none" rtlCol="0" anchor="ctr"/>
            <a:lstStyle/>
            <a:p>
              <a:pPr algn="ctr"/>
              <a:endParaRPr lang="en-US" sz="1100" dirty="0">
                <a:solidFill>
                  <a:srgbClr val="FFFFFF"/>
                </a:solidFill>
              </a:endParaRPr>
            </a:p>
          </p:txBody>
        </p:sp>
        <p:sp>
          <p:nvSpPr>
            <p:cNvPr id="17" name="Oval 22"/>
            <p:cNvSpPr/>
            <p:nvPr/>
          </p:nvSpPr>
          <p:spPr>
            <a:xfrm>
              <a:off x="4730680" y="3520934"/>
              <a:ext cx="851908" cy="851908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none"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100%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Green electricity 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by </a:t>
              </a:r>
              <a:r>
                <a:rPr lang="en-US" sz="1050" b="1" dirty="0" smtClean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2030</a:t>
              </a:r>
              <a:endParaRPr lang="en-US" sz="1050" b="1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  <p:sp>
        <p:nvSpPr>
          <p:cNvPr id="25" name="Rektangel 24"/>
          <p:cNvSpPr/>
          <p:nvPr/>
        </p:nvSpPr>
        <p:spPr>
          <a:xfrm>
            <a:off x="827584" y="756960"/>
            <a:ext cx="301556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i="1" dirty="0">
                <a:solidFill>
                  <a:schemeClr val="accent1"/>
                </a:solidFill>
                <a:latin typeface="Neue Haas Unica Pro" panose="020B0504030206020203" pitchFamily="34" charset="0"/>
              </a:rPr>
              <a:t>Vision of a climate neutral society in </a:t>
            </a:r>
            <a:r>
              <a:rPr lang="en-US" sz="1200" i="1" dirty="0" smtClean="0">
                <a:solidFill>
                  <a:schemeClr val="accent1"/>
                </a:solidFill>
                <a:latin typeface="Neue Haas Unica Pro" panose="020B0504030206020203" pitchFamily="34" charset="0"/>
              </a:rPr>
              <a:t>2045</a:t>
            </a:r>
            <a:endParaRPr lang="en-US" sz="1200" i="1" dirty="0">
              <a:solidFill>
                <a:schemeClr val="accent1"/>
              </a:solidFill>
              <a:latin typeface="Neue Haas Unica Pro" panose="020B0504030206020203" pitchFamily="34" charset="0"/>
            </a:endParaRPr>
          </a:p>
        </p:txBody>
      </p:sp>
      <p:grpSp>
        <p:nvGrpSpPr>
          <p:cNvPr id="29" name="Group 23">
            <a:extLst>
              <a:ext uri="{FF2B5EF4-FFF2-40B4-BE49-F238E27FC236}">
                <a16:creationId xmlns:a16="http://schemas.microsoft.com/office/drawing/2014/main" id="{B0B9DBD4-4DD5-9C4C-BD2F-6A65C64E5027}"/>
              </a:ext>
            </a:extLst>
          </p:cNvPr>
          <p:cNvGrpSpPr>
            <a:grpSpLocks noChangeAspect="1"/>
          </p:cNvGrpSpPr>
          <p:nvPr/>
        </p:nvGrpSpPr>
        <p:grpSpPr>
          <a:xfrm>
            <a:off x="7200464" y="3388603"/>
            <a:ext cx="1548000" cy="1559411"/>
            <a:chOff x="6086246" y="3440065"/>
            <a:chExt cx="1013644" cy="1013644"/>
          </a:xfrm>
        </p:grpSpPr>
        <p:sp>
          <p:nvSpPr>
            <p:cNvPr id="30" name="Oval 24">
              <a:extLst>
                <a:ext uri="{FF2B5EF4-FFF2-40B4-BE49-F238E27FC236}">
                  <a16:creationId xmlns:a16="http://schemas.microsoft.com/office/drawing/2014/main" id="{8C45E7DF-436B-9943-A986-4FFEE58ED0EF}"/>
                </a:ext>
              </a:extLst>
            </p:cNvPr>
            <p:cNvSpPr/>
            <p:nvPr/>
          </p:nvSpPr>
          <p:spPr>
            <a:xfrm flipH="1">
              <a:off x="6086246" y="3440065"/>
              <a:ext cx="1013644" cy="1013644"/>
            </a:xfrm>
            <a:prstGeom prst="ellipse">
              <a:avLst/>
            </a:prstGeom>
            <a:solidFill>
              <a:srgbClr val="DDDDDD">
                <a:alpha val="9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685800"/>
              <a:endParaRPr lang="en-US" sz="70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31" name="Pie 25">
              <a:extLst>
                <a:ext uri="{FF2B5EF4-FFF2-40B4-BE49-F238E27FC236}">
                  <a16:creationId xmlns:a16="http://schemas.microsoft.com/office/drawing/2014/main" id="{744C201A-E3E5-964A-9B81-7BDD6A89E713}"/>
                </a:ext>
              </a:extLst>
            </p:cNvPr>
            <p:cNvSpPr/>
            <p:nvPr/>
          </p:nvSpPr>
          <p:spPr>
            <a:xfrm flipH="1">
              <a:off x="6086246" y="3440065"/>
              <a:ext cx="1013644" cy="1013644"/>
            </a:xfrm>
            <a:prstGeom prst="pie">
              <a:avLst>
                <a:gd name="adj1" fmla="val 16297546"/>
                <a:gd name="adj2" fmla="val 16199997"/>
              </a:avLst>
            </a:prstGeom>
            <a:solidFill>
              <a:srgbClr val="5A449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685800"/>
              <a:endParaRPr lang="en-US" sz="700">
                <a:solidFill>
                  <a:srgbClr val="FFFFFF"/>
                </a:solidFill>
                <a:latin typeface="Arial"/>
              </a:endParaRPr>
            </a:p>
          </p:txBody>
        </p:sp>
        <p:sp>
          <p:nvSpPr>
            <p:cNvPr id="32" name="Oval 26">
              <a:extLst>
                <a:ext uri="{FF2B5EF4-FFF2-40B4-BE49-F238E27FC236}">
                  <a16:creationId xmlns:a16="http://schemas.microsoft.com/office/drawing/2014/main" id="{9E1347DF-6588-6643-97B3-713F8528A66D}"/>
                </a:ext>
              </a:extLst>
            </p:cNvPr>
            <p:cNvSpPr/>
            <p:nvPr/>
          </p:nvSpPr>
          <p:spPr>
            <a:xfrm>
              <a:off x="6167114" y="3520932"/>
              <a:ext cx="851908" cy="8519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defTabSz="685800"/>
              <a:r>
                <a:rPr lang="en-US" sz="1800" b="1" dirty="0">
                  <a:solidFill>
                    <a:srgbClr val="0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99.996</a:t>
              </a:r>
              <a:r>
                <a:rPr lang="en-US" sz="1800" b="1" dirty="0" smtClean="0">
                  <a:solidFill>
                    <a:srgbClr val="0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%</a:t>
              </a:r>
            </a:p>
            <a:p>
              <a:pPr algn="ctr" defTabSz="685800"/>
              <a:r>
                <a:rPr lang="en-US" sz="700" b="1" dirty="0">
                  <a:solidFill>
                    <a:srgbClr val="0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SECURITY OF</a:t>
              </a:r>
            </a:p>
            <a:p>
              <a:pPr algn="ctr" defTabSz="685800"/>
              <a:r>
                <a:rPr lang="en-US" sz="700" b="1" dirty="0" smtClean="0">
                  <a:solidFill>
                    <a:srgbClr val="000000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SUPPLY</a:t>
              </a:r>
              <a:endParaRPr lang="en-US" sz="700" b="1" dirty="0">
                <a:solidFill>
                  <a:srgbClr val="000000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</p:txBody>
        </p:sp>
      </p:grpSp>
      <p:sp>
        <p:nvSpPr>
          <p:cNvPr id="35" name="Pladsholder til dato 3"/>
          <p:cNvSpPr>
            <a:spLocks noGrp="1"/>
          </p:cNvSpPr>
          <p:nvPr>
            <p:ph type="dt" sz="half" idx="13"/>
          </p:nvPr>
        </p:nvSpPr>
        <p:spPr>
          <a:xfrm>
            <a:off x="6907876" y="4787238"/>
            <a:ext cx="1231973" cy="273844"/>
          </a:xfrm>
        </p:spPr>
        <p:txBody>
          <a:bodyPr/>
          <a:lstStyle/>
          <a:p>
            <a:fld id="{8D52F154-2C90-4294-A039-209E84DC42F8}" type="datetime1">
              <a:rPr lang="en-US" smtClean="0"/>
              <a:pPr/>
              <a:t>4/6/2023</a:t>
            </a:fld>
            <a:endParaRPr lang="da-DK" dirty="0"/>
          </a:p>
        </p:txBody>
      </p:sp>
      <p:sp>
        <p:nvSpPr>
          <p:cNvPr id="36" name="Pladsholder til slidenummer 4"/>
          <p:cNvSpPr>
            <a:spLocks noGrp="1"/>
          </p:cNvSpPr>
          <p:nvPr>
            <p:ph type="sldNum" sz="quarter" idx="17"/>
          </p:nvPr>
        </p:nvSpPr>
        <p:spPr>
          <a:xfrm>
            <a:off x="8155082" y="4787238"/>
            <a:ext cx="807789" cy="273844"/>
          </a:xfrm>
        </p:spPr>
        <p:txBody>
          <a:bodyPr/>
          <a:lstStyle/>
          <a:p>
            <a:pPr algn="r"/>
            <a:r>
              <a:rPr lang="da-DK" dirty="0" smtClean="0"/>
              <a:t>Page </a:t>
            </a:r>
            <a:fld id="{8E044AEF-F590-47CE-BE8F-5C241A59BA2A}" type="slidenum">
              <a:rPr lang="da-DK" smtClean="0"/>
              <a:pPr algn="r"/>
              <a:t>2</a:t>
            </a:fld>
            <a:endParaRPr lang="da-DK" dirty="0"/>
          </a:p>
        </p:txBody>
      </p:sp>
      <p:grpSp>
        <p:nvGrpSpPr>
          <p:cNvPr id="38" name="Group 23"/>
          <p:cNvGrpSpPr>
            <a:grpSpLocks noChangeAspect="1"/>
          </p:cNvGrpSpPr>
          <p:nvPr/>
        </p:nvGrpSpPr>
        <p:grpSpPr>
          <a:xfrm>
            <a:off x="7189874" y="164567"/>
            <a:ext cx="1548000" cy="1548000"/>
            <a:chOff x="6086246" y="3440065"/>
            <a:chExt cx="1013644" cy="1013644"/>
          </a:xfrm>
        </p:grpSpPr>
        <p:sp>
          <p:nvSpPr>
            <p:cNvPr id="39" name="Oval 24"/>
            <p:cNvSpPr/>
            <p:nvPr/>
          </p:nvSpPr>
          <p:spPr>
            <a:xfrm flipH="1">
              <a:off x="6086246" y="3440065"/>
              <a:ext cx="1013644" cy="1013644"/>
            </a:xfrm>
            <a:prstGeom prst="ellipse">
              <a:avLst/>
            </a:prstGeom>
            <a:solidFill>
              <a:srgbClr val="673AB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1100" dirty="0">
                <a:solidFill>
                  <a:srgbClr val="FFFFFF"/>
                </a:solidFill>
              </a:endParaRPr>
            </a:p>
          </p:txBody>
        </p:sp>
        <p:sp>
          <p:nvSpPr>
            <p:cNvPr id="40" name="Pie 25"/>
            <p:cNvSpPr/>
            <p:nvPr/>
          </p:nvSpPr>
          <p:spPr>
            <a:xfrm flipH="1">
              <a:off x="6086246" y="3440065"/>
              <a:ext cx="1013644" cy="1013644"/>
            </a:xfrm>
            <a:prstGeom prst="pie">
              <a:avLst>
                <a:gd name="adj1" fmla="val 2247390"/>
                <a:gd name="adj2" fmla="val 16200000"/>
              </a:avLst>
            </a:prstGeom>
            <a:solidFill>
              <a:srgbClr val="673AB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en-US" sz="1100" dirty="0">
                <a:solidFill>
                  <a:srgbClr val="FFFFFF"/>
                </a:solidFill>
              </a:endParaRPr>
            </a:p>
          </p:txBody>
        </p:sp>
        <p:sp>
          <p:nvSpPr>
            <p:cNvPr id="41" name="Oval 26"/>
            <p:cNvSpPr/>
            <p:nvPr/>
          </p:nvSpPr>
          <p:spPr>
            <a:xfrm>
              <a:off x="6167114" y="3520933"/>
              <a:ext cx="851908" cy="85190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000" b="1" dirty="0" smtClean="0">
                  <a:solidFill>
                    <a:schemeClr val="tx1"/>
                  </a:solidFill>
                  <a:latin typeface="Segoe UI" panose="020B0502040204020203" pitchFamily="34" charset="0"/>
                  <a:cs typeface="Segoe UI" panose="020B0502040204020203" pitchFamily="34" charset="0"/>
                </a:rPr>
                <a:t>110%</a:t>
              </a:r>
              <a:endParaRPr lang="en-US" sz="2000" b="1" dirty="0">
                <a:solidFill>
                  <a:schemeClr val="tx1"/>
                </a:solidFill>
                <a:latin typeface="Segoe UI" panose="020B0502040204020203" pitchFamily="34" charset="0"/>
                <a:cs typeface="Segoe UI" panose="020B0502040204020203" pitchFamily="34" charset="0"/>
              </a:endParaRP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GHG reduction  </a:t>
              </a:r>
            </a:p>
            <a:p>
              <a:pPr algn="ctr"/>
              <a:r>
                <a:rPr lang="en-US" sz="1050" b="1" dirty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by </a:t>
              </a:r>
              <a:r>
                <a:rPr lang="en-US" sz="1050" b="1" dirty="0" smtClean="0">
                  <a:solidFill>
                    <a:schemeClr val="tx1"/>
                  </a:solidFill>
                  <a:latin typeface="Segoe UI Semilight" panose="020B0402040204020203" pitchFamily="34" charset="0"/>
                  <a:cs typeface="Segoe UI Semilight" panose="020B0402040204020203" pitchFamily="34" charset="0"/>
                </a:rPr>
                <a:t>2050</a:t>
              </a:r>
              <a:endParaRPr lang="en-US" sz="1050" b="1" dirty="0">
                <a:solidFill>
                  <a:schemeClr val="tx1"/>
                </a:solidFill>
                <a:latin typeface="Segoe UI Semilight" panose="020B0402040204020203" pitchFamily="34" charset="0"/>
                <a:cs typeface="Segoe UI Semilight" panose="020B0402040204020203" pitchFamily="34" charset="0"/>
              </a:endParaRPr>
            </a:p>
          </p:txBody>
        </p:sp>
      </p:grpSp>
      <p:sp>
        <p:nvSpPr>
          <p:cNvPr id="56" name="Afrundet rektangel 6"/>
          <p:cNvSpPr/>
          <p:nvPr/>
        </p:nvSpPr>
        <p:spPr>
          <a:xfrm>
            <a:off x="827584" y="1275606"/>
            <a:ext cx="5472608" cy="3103209"/>
          </a:xfrm>
          <a:prstGeom prst="roundRect">
            <a:avLst>
              <a:gd name="adj" fmla="val 0"/>
            </a:avLst>
          </a:prstGeom>
          <a:solidFill>
            <a:schemeClr val="accent1"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57" name="Afrundet rektangel 7"/>
          <p:cNvSpPr/>
          <p:nvPr/>
        </p:nvSpPr>
        <p:spPr>
          <a:xfrm>
            <a:off x="1097274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lvl="0"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UTILITIES AND SUPPLY</a:t>
            </a:r>
          </a:p>
        </p:txBody>
      </p:sp>
      <p:sp>
        <p:nvSpPr>
          <p:cNvPr id="58" name="Afrundet rektangel 8"/>
          <p:cNvSpPr/>
          <p:nvPr/>
        </p:nvSpPr>
        <p:spPr>
          <a:xfrm>
            <a:off x="2387189" y="2015759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SUBSOIL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RESOURCES</a:t>
            </a:r>
            <a:b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AND RISK</a:t>
            </a:r>
            <a:b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PREPAREDNESS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59" name="Afrundet rektangel 9"/>
          <p:cNvSpPr/>
          <p:nvPr/>
        </p:nvSpPr>
        <p:spPr>
          <a:xfrm>
            <a:off x="3679343" y="2015759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EFFICIENCY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0" name="Afrundet rektangel 10"/>
          <p:cNvSpPr/>
          <p:nvPr/>
        </p:nvSpPr>
        <p:spPr>
          <a:xfrm>
            <a:off x="4971497" y="2015759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ADMINISTRATION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1" name="Afrundet rektangel 11"/>
          <p:cNvSpPr/>
          <p:nvPr/>
        </p:nvSpPr>
        <p:spPr>
          <a:xfrm>
            <a:off x="1098752" y="1996207"/>
            <a:ext cx="1080000" cy="1080120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lvl="0"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GLOBAL</a:t>
            </a:r>
          </a:p>
          <a:p>
            <a:pPr lvl="0"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COOPERATION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2" name="Afrundet rektangel 12"/>
          <p:cNvSpPr/>
          <p:nvPr/>
        </p:nvSpPr>
        <p:spPr>
          <a:xfrm>
            <a:off x="2387189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SYSTEM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ANALYSIS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3" name="Afrundet rektangel 13"/>
          <p:cNvSpPr/>
          <p:nvPr/>
        </p:nvSpPr>
        <p:spPr>
          <a:xfrm>
            <a:off x="3679343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RENEWABLE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64" name="Afrundet rektangel 14"/>
          <p:cNvSpPr/>
          <p:nvPr/>
        </p:nvSpPr>
        <p:spPr>
          <a:xfrm>
            <a:off x="4971497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sz="90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 </a:t>
            </a:r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ISLANDS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7" name="Afrundet rektangel 7"/>
          <p:cNvSpPr/>
          <p:nvPr/>
        </p:nvSpPr>
        <p:spPr>
          <a:xfrm>
            <a:off x="1097274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lvl="0"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UTILITIES AND SUPPLY</a:t>
            </a:r>
          </a:p>
        </p:txBody>
      </p:sp>
      <p:sp>
        <p:nvSpPr>
          <p:cNvPr id="42" name="Afrundet rektangel 8"/>
          <p:cNvSpPr/>
          <p:nvPr/>
        </p:nvSpPr>
        <p:spPr>
          <a:xfrm>
            <a:off x="2387189" y="2015759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SUBSOIL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RESOURCES</a:t>
            </a:r>
            <a:b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AND RISK</a:t>
            </a:r>
            <a:b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</a:br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PREPAREDNESS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3" name="Afrundet rektangel 9"/>
          <p:cNvSpPr/>
          <p:nvPr/>
        </p:nvSpPr>
        <p:spPr>
          <a:xfrm>
            <a:off x="3679343" y="2015759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EFFICIENCY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4" name="Afrundet rektangel 10"/>
          <p:cNvSpPr/>
          <p:nvPr/>
        </p:nvSpPr>
        <p:spPr>
          <a:xfrm>
            <a:off x="4971497" y="2015759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ADMINISTRATION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5" name="Afrundet rektangel 11"/>
          <p:cNvSpPr/>
          <p:nvPr/>
        </p:nvSpPr>
        <p:spPr>
          <a:xfrm>
            <a:off x="1098752" y="1996207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lvl="0"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GLOBAL</a:t>
            </a:r>
          </a:p>
          <a:p>
            <a:pPr lvl="0"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COOPERATION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6" name="Afrundet rektangel 12"/>
          <p:cNvSpPr/>
          <p:nvPr/>
        </p:nvSpPr>
        <p:spPr>
          <a:xfrm>
            <a:off x="2387189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SYSTEM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ANALYSIS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7" name="Afrundet rektangel 13"/>
          <p:cNvSpPr/>
          <p:nvPr/>
        </p:nvSpPr>
        <p:spPr>
          <a:xfrm>
            <a:off x="3679343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36000" rIns="36000" rtlCol="0" anchor="ctr"/>
          <a:lstStyle/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RENEWABLE</a:t>
            </a:r>
          </a:p>
          <a:p>
            <a:pPr algn="ctr"/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8" name="Afrundet rektangel 14"/>
          <p:cNvSpPr/>
          <p:nvPr/>
        </p:nvSpPr>
        <p:spPr>
          <a:xfrm>
            <a:off x="4971497" y="3194392"/>
            <a:ext cx="1080000" cy="1080120"/>
          </a:xfrm>
          <a:prstGeom prst="roundRect">
            <a:avLst>
              <a:gd name="adj" fmla="val 5000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US" sz="90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ENERGY </a:t>
            </a:r>
            <a:r>
              <a:rPr lang="en-US" sz="9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ISLANDS</a:t>
            </a:r>
            <a:endParaRPr lang="en-US" sz="9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49" name="Afrundet rektangel 16"/>
          <p:cNvSpPr/>
          <p:nvPr/>
        </p:nvSpPr>
        <p:spPr>
          <a:xfrm>
            <a:off x="1011057" y="1394192"/>
            <a:ext cx="5145119" cy="517263"/>
          </a:xfrm>
          <a:prstGeom prst="roundRect">
            <a:avLst>
              <a:gd name="adj" fmla="val 0"/>
            </a:avLst>
          </a:prstGeom>
          <a:solidFill>
            <a:srgbClr val="00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Danish Energy Agency</a:t>
            </a:r>
            <a:endParaRPr lang="en-US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pic>
        <p:nvPicPr>
          <p:cNvPr id="50" name="Billede 17"/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072"/>
          <a:stretch/>
        </p:blipFill>
        <p:spPr>
          <a:xfrm>
            <a:off x="1917829" y="1391160"/>
            <a:ext cx="518890" cy="608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56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E2554F2B-AD13-4811-9613-E5FC4F84EC0B}" type="datetime1">
              <a:rPr lang="en-US" smtClean="0"/>
              <a:t>4/6/2023</a:t>
            </a:fld>
            <a:endParaRPr lang="da-DK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r>
              <a:rPr lang="da-DK" smtClean="0"/>
              <a:t>Page </a:t>
            </a:r>
            <a:fld id="{8E044AEF-F590-47CE-BE8F-5C241A59BA2A}" type="slidenum">
              <a:rPr lang="da-DK" smtClean="0"/>
              <a:pPr/>
              <a:t>3</a:t>
            </a:fld>
            <a:endParaRPr lang="da-DK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215584" y="1174881"/>
            <a:ext cx="5374400" cy="34200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A </a:t>
            </a:r>
            <a:r>
              <a:rPr lang="en-US" sz="1600" dirty="0" err="1"/>
              <a:t>MoU</a:t>
            </a:r>
            <a:r>
              <a:rPr lang="en-US" sz="1600" dirty="0"/>
              <a:t> since October 2019 between CEC and the DEA on EE in industry and </a:t>
            </a:r>
            <a:r>
              <a:rPr lang="en-US" sz="1600" dirty="0" smtClean="0"/>
              <a:t>buildings </a:t>
            </a:r>
            <a:r>
              <a:rPr lang="en-150" sz="1600" dirty="0" smtClean="0"/>
              <a:t>–</a:t>
            </a:r>
            <a:r>
              <a:rPr lang="en-US" sz="1600" dirty="0" smtClean="0"/>
              <a:t> renewed in 2023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Accelerate green transition in Denmark and California</a:t>
            </a:r>
            <a:endParaRPr lang="en-US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Collaboration </a:t>
            </a:r>
            <a:r>
              <a:rPr lang="en-US" sz="1600" dirty="0"/>
              <a:t>and Exchange with CEC</a:t>
            </a:r>
          </a:p>
          <a:p>
            <a:pPr marL="950938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Policies and support schemes</a:t>
            </a:r>
          </a:p>
          <a:p>
            <a:pPr marL="950938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RD&amp;D projects and </a:t>
            </a:r>
            <a:r>
              <a:rPr lang="en-US" sz="1600" dirty="0"/>
              <a:t>technologies</a:t>
            </a:r>
          </a:p>
          <a:p>
            <a:pPr marL="950938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Best practices</a:t>
            </a:r>
            <a:r>
              <a:rPr lang="en-US" sz="1600" dirty="0"/>
              <a:t>, lessons learned and </a:t>
            </a:r>
            <a:r>
              <a:rPr lang="en-US" sz="1600" dirty="0"/>
              <a:t>networking</a:t>
            </a:r>
          </a:p>
          <a:p>
            <a:pPr marL="950938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 smtClean="0"/>
              <a:t>Study </a:t>
            </a:r>
            <a:r>
              <a:rPr lang="en-US" sz="1600" dirty="0" smtClean="0"/>
              <a:t>t</a:t>
            </a:r>
            <a:r>
              <a:rPr lang="en-US" sz="1600" dirty="0" smtClean="0"/>
              <a:t>ours</a:t>
            </a:r>
            <a:endParaRPr lang="en-US" sz="1600" dirty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 smtClean="0"/>
              <a:t>Partnership </a:t>
            </a:r>
            <a:r>
              <a:rPr lang="en-US" dirty="0" smtClean="0"/>
              <a:t>with California</a:t>
            </a:r>
            <a:endParaRPr lang="en-US" dirty="0"/>
          </a:p>
        </p:txBody>
      </p:sp>
      <p:pic>
        <p:nvPicPr>
          <p:cNvPr id="9" name="Picture 2">
            <a:extLst>
              <a:ext uri="{FF2B5EF4-FFF2-40B4-BE49-F238E27FC236}">
                <a16:creationId xmlns:a16="http://schemas.microsoft.com/office/drawing/2014/main" id="{C0CFDFBD-D8DF-4B2A-9F5F-C1523BA940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2" t="13190" b="33980"/>
          <a:stretch/>
        </p:blipFill>
        <p:spPr bwMode="auto">
          <a:xfrm>
            <a:off x="6156176" y="123478"/>
            <a:ext cx="2462238" cy="151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53" b="8547"/>
          <a:stretch/>
        </p:blipFill>
        <p:spPr>
          <a:xfrm>
            <a:off x="6156176" y="3323140"/>
            <a:ext cx="2462238" cy="145888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2" b="5700"/>
          <a:stretch/>
        </p:blipFill>
        <p:spPr>
          <a:xfrm>
            <a:off x="6156176" y="1728425"/>
            <a:ext cx="2470097" cy="145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293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 smtClean="0"/>
              <a:t>Development of energy use in industry</a:t>
            </a:r>
            <a:endParaRPr lang="en-US" dirty="0"/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1234773"/>
              </p:ext>
            </p:extLst>
          </p:nvPr>
        </p:nvGraphicFramePr>
        <p:xfrm>
          <a:off x="179512" y="915566"/>
          <a:ext cx="3456384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95936" y="1131591"/>
            <a:ext cx="4752528" cy="3528392"/>
          </a:xfrm>
        </p:spPr>
        <p:txBody>
          <a:bodyPr/>
          <a:lstStyle/>
          <a:p>
            <a:r>
              <a:rPr lang="en-US" b="1" dirty="0" smtClean="0"/>
              <a:t>Industry: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Energy Efficiency and Energy Management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Cogeneration and fuel switching to biomass &amp; biogas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Industrial heat pumps (since early 2000)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Industrial Symbiosis</a:t>
            </a:r>
            <a:endParaRPr lang="en-US" dirty="0"/>
          </a:p>
          <a:p>
            <a:r>
              <a:rPr lang="en-US" b="1" dirty="0" smtClean="0"/>
              <a:t>Government: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Taxes on energy and emissions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“Carrot and Stick” Policies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Information and Guidance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Support for development and demonstration projects</a:t>
            </a:r>
            <a:endParaRPr lang="en-US" dirty="0"/>
          </a:p>
          <a:p>
            <a:endParaRPr lang="en-US" dirty="0"/>
          </a:p>
        </p:txBody>
      </p:sp>
      <p:sp>
        <p:nvSpPr>
          <p:cNvPr id="7" name="Text Placeholder 4"/>
          <p:cNvSpPr txBox="1">
            <a:spLocks/>
          </p:cNvSpPr>
          <p:nvPr/>
        </p:nvSpPr>
        <p:spPr>
          <a:xfrm>
            <a:off x="179512" y="958857"/>
            <a:ext cx="3456384" cy="316750"/>
          </a:xfrm>
          <a:prstGeom prst="rect">
            <a:avLst/>
          </a:prstGeom>
        </p:spPr>
        <p:txBody>
          <a:bodyPr vert="horz" lIns="81869" tIns="40934" rIns="81869" bIns="40934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bg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bg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bg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b="1" dirty="0" smtClean="0"/>
              <a:t>Manufacturing Industry</a:t>
            </a:r>
          </a:p>
        </p:txBody>
      </p:sp>
    </p:spTree>
    <p:extLst>
      <p:ext uri="{BB962C8B-B14F-4D97-AF65-F5344CB8AC3E}">
        <p14:creationId xmlns:p14="http://schemas.microsoft.com/office/powerpoint/2010/main" val="388026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215583" y="1174881"/>
            <a:ext cx="3845499" cy="3420000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Direct electrification most efficient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a-DK" dirty="0" err="1"/>
              <a:t>Reaching</a:t>
            </a:r>
            <a:r>
              <a:rPr lang="da-DK" dirty="0"/>
              <a:t> Net Zero With </a:t>
            </a:r>
            <a:r>
              <a:rPr lang="da-DK" dirty="0" err="1"/>
              <a:t>Electrification</a:t>
            </a:r>
            <a:endParaRPr lang="da-DK" dirty="0"/>
          </a:p>
        </p:txBody>
      </p:sp>
      <p:grpSp>
        <p:nvGrpSpPr>
          <p:cNvPr id="45" name="Group 44"/>
          <p:cNvGrpSpPr/>
          <p:nvPr/>
        </p:nvGrpSpPr>
        <p:grpSpPr>
          <a:xfrm>
            <a:off x="5148064" y="1059582"/>
            <a:ext cx="3168352" cy="3283038"/>
            <a:chOff x="5292080" y="1304936"/>
            <a:chExt cx="3168352" cy="3283038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3"/>
            <a:srcRect l="3195" t="7179" r="4933" b="7704"/>
            <a:stretch/>
          </p:blipFill>
          <p:spPr>
            <a:xfrm>
              <a:off x="5292080" y="1578303"/>
              <a:ext cx="3168352" cy="2736304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>
              <a:off x="6036129" y="1304936"/>
              <a:ext cx="1680268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200" b="1" dirty="0" smtClean="0">
                  <a:solidFill>
                    <a:srgbClr val="4195A5"/>
                  </a:solidFill>
                </a:rPr>
                <a:t>Direct Electrification</a:t>
              </a: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5975214" y="4310975"/>
              <a:ext cx="18020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1200" b="1" dirty="0" smtClean="0">
                  <a:solidFill>
                    <a:srgbClr val="FF5252"/>
                  </a:solidFill>
                </a:rPr>
                <a:t>Indirect Electrification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 flipH="1">
              <a:off x="5292080" y="2571750"/>
              <a:ext cx="1584176" cy="161583"/>
            </a:xfrm>
            <a:prstGeom prst="rect">
              <a:avLst/>
            </a:prstGeom>
            <a:solidFill>
              <a:srgbClr val="4195A5"/>
            </a:solidFill>
          </p:spPr>
          <p:txBody>
            <a:bodyPr wrap="square" tIns="0" bIns="0" rtlCol="0">
              <a:spAutoFit/>
            </a:bodyPr>
            <a:lstStyle/>
            <a:p>
              <a:r>
                <a:rPr lang="de-DE" sz="1050" b="1" dirty="0" err="1" smtClean="0">
                  <a:solidFill>
                    <a:schemeClr val="bg1"/>
                  </a:solidFill>
                </a:rPr>
                <a:t>Renewable</a:t>
              </a:r>
              <a:r>
                <a:rPr lang="de-DE" sz="1050" b="1" dirty="0" smtClean="0">
                  <a:solidFill>
                    <a:schemeClr val="bg1"/>
                  </a:solidFill>
                </a:rPr>
                <a:t> Energy</a:t>
              </a:r>
              <a:endParaRPr lang="de-DE" sz="1050" b="1" dirty="0">
                <a:solidFill>
                  <a:schemeClr val="bg1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 flipH="1">
              <a:off x="6444208" y="1975361"/>
              <a:ext cx="792088" cy="92333"/>
            </a:xfrm>
            <a:prstGeom prst="rect">
              <a:avLst/>
            </a:prstGeom>
            <a:solidFill>
              <a:srgbClr val="4195A5"/>
            </a:solidFill>
          </p:spPr>
          <p:txBody>
            <a:bodyPr wrap="square" tIns="0" bIns="0" rtlCol="0">
              <a:spAutoFit/>
            </a:bodyPr>
            <a:lstStyle/>
            <a:p>
              <a:r>
                <a:rPr lang="de-DE" sz="600" b="1" dirty="0" err="1" smtClean="0">
                  <a:solidFill>
                    <a:schemeClr val="bg1"/>
                  </a:solidFill>
                </a:rPr>
                <a:t>Heat</a:t>
              </a:r>
              <a:r>
                <a:rPr lang="de-DE" sz="600" b="1" dirty="0" smtClean="0">
                  <a:solidFill>
                    <a:schemeClr val="bg1"/>
                  </a:solidFill>
                </a:rPr>
                <a:t> Pumps</a:t>
              </a:r>
              <a:endParaRPr lang="de-DE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50"/>
            <p:cNvSpPr txBox="1"/>
            <p:nvPr/>
          </p:nvSpPr>
          <p:spPr>
            <a:xfrm flipH="1">
              <a:off x="7452320" y="2185513"/>
              <a:ext cx="414755" cy="92333"/>
            </a:xfrm>
            <a:prstGeom prst="rect">
              <a:avLst/>
            </a:prstGeom>
            <a:solidFill>
              <a:srgbClr val="4195A5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de-DE" sz="600" b="1" dirty="0" smtClean="0">
                  <a:solidFill>
                    <a:schemeClr val="bg1"/>
                  </a:solidFill>
                </a:rPr>
                <a:t>EVs</a:t>
              </a:r>
              <a:endParaRPr lang="de-DE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 flipH="1">
              <a:off x="7867075" y="2581611"/>
              <a:ext cx="414755" cy="92333"/>
            </a:xfrm>
            <a:prstGeom prst="rect">
              <a:avLst/>
            </a:prstGeom>
            <a:solidFill>
              <a:srgbClr val="4195A5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smtClean="0">
                  <a:solidFill>
                    <a:schemeClr val="bg1"/>
                  </a:solidFill>
                </a:rPr>
                <a:t>Storage</a:t>
              </a:r>
              <a:endParaRPr lang="de-DE" sz="600" b="1" dirty="0">
                <a:solidFill>
                  <a:schemeClr val="bg1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 flipH="1">
              <a:off x="6461500" y="3413430"/>
              <a:ext cx="414755" cy="94424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smtClean="0">
                  <a:solidFill>
                    <a:schemeClr val="bg1"/>
                  </a:solidFill>
                </a:rPr>
                <a:t>H</a:t>
              </a:r>
              <a:r>
                <a:rPr lang="de-DE" sz="600" b="1" baseline="-25000" dirty="0" smtClean="0">
                  <a:solidFill>
                    <a:schemeClr val="bg1"/>
                  </a:solidFill>
                </a:rPr>
                <a:t>2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 flipH="1">
              <a:off x="5508104" y="4191124"/>
              <a:ext cx="491964" cy="92333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err="1" smtClean="0">
                  <a:solidFill>
                    <a:schemeClr val="bg1"/>
                  </a:solidFill>
                </a:rPr>
                <a:t>District</a:t>
              </a:r>
              <a:r>
                <a:rPr lang="de-DE" sz="600" b="1" dirty="0" smtClean="0">
                  <a:solidFill>
                    <a:schemeClr val="bg1"/>
                  </a:solidFill>
                </a:rPr>
                <a:t> </a:t>
              </a:r>
              <a:r>
                <a:rPr lang="de-DE" sz="600" b="1" dirty="0" err="1" smtClean="0">
                  <a:solidFill>
                    <a:schemeClr val="bg1"/>
                  </a:solidFill>
                </a:rPr>
                <a:t>Heat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 flipH="1">
              <a:off x="6198226" y="4187951"/>
              <a:ext cx="491964" cy="92333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err="1" smtClean="0">
                  <a:solidFill>
                    <a:schemeClr val="bg1"/>
                  </a:solidFill>
                </a:rPr>
                <a:t>Industry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 flipH="1">
              <a:off x="6668877" y="4187950"/>
              <a:ext cx="565258" cy="92333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smtClean="0">
                  <a:solidFill>
                    <a:schemeClr val="bg1"/>
                  </a:solidFill>
                </a:rPr>
                <a:t>Transport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 flipH="1">
              <a:off x="7777172" y="4189490"/>
              <a:ext cx="565258" cy="92333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smtClean="0">
                  <a:solidFill>
                    <a:schemeClr val="bg1"/>
                  </a:solidFill>
                </a:rPr>
                <a:t>Transport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 flipH="1">
              <a:off x="7596336" y="3709569"/>
              <a:ext cx="864096" cy="92333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err="1" smtClean="0">
                  <a:solidFill>
                    <a:schemeClr val="bg1"/>
                  </a:solidFill>
                </a:rPr>
                <a:t>Shipping</a:t>
              </a:r>
              <a:r>
                <a:rPr lang="de-DE" sz="600" b="1" dirty="0" smtClean="0">
                  <a:solidFill>
                    <a:schemeClr val="bg1"/>
                  </a:solidFill>
                </a:rPr>
                <a:t> and Aviation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 flipH="1">
              <a:off x="7740352" y="3196864"/>
              <a:ext cx="602078" cy="92333"/>
            </a:xfrm>
            <a:prstGeom prst="rect">
              <a:avLst/>
            </a:prstGeom>
            <a:solidFill>
              <a:srgbClr val="FF5252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de-DE" sz="600" b="1" dirty="0" err="1" smtClean="0">
                  <a:solidFill>
                    <a:schemeClr val="bg1"/>
                  </a:solidFill>
                </a:rPr>
                <a:t>Shipping</a:t>
              </a:r>
              <a:endParaRPr lang="de-DE" sz="600" b="1" baseline="-25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2208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Placeholder 22"/>
          <p:cNvSpPr>
            <a:spLocks noGrp="1"/>
          </p:cNvSpPr>
          <p:nvPr>
            <p:ph type="body" sz="quarter" idx="18"/>
          </p:nvPr>
        </p:nvSpPr>
        <p:spPr>
          <a:xfrm>
            <a:off x="845967" y="280594"/>
            <a:ext cx="8100000" cy="626801"/>
          </a:xfrm>
        </p:spPr>
        <p:txBody>
          <a:bodyPr/>
          <a:lstStyle/>
          <a:p>
            <a:r>
              <a:rPr lang="da-DK" dirty="0" err="1"/>
              <a:t>Reaching</a:t>
            </a:r>
            <a:r>
              <a:rPr lang="da-DK" dirty="0"/>
              <a:t> Net Zero With </a:t>
            </a:r>
            <a:r>
              <a:rPr lang="da-DK" dirty="0" err="1"/>
              <a:t>Electrification</a:t>
            </a:r>
            <a:endParaRPr lang="da-DK" dirty="0"/>
          </a:p>
        </p:txBody>
      </p:sp>
      <p:sp>
        <p:nvSpPr>
          <p:cNvPr id="27" name="Text Placeholder 7"/>
          <p:cNvSpPr txBox="1">
            <a:spLocks/>
          </p:cNvSpPr>
          <p:nvPr/>
        </p:nvSpPr>
        <p:spPr>
          <a:xfrm>
            <a:off x="215583" y="1174881"/>
            <a:ext cx="3845499" cy="3420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Direct electrification most efficient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Many sectors with a high technical potential for direct electrification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/>
          <a:srcRect r="31628" b="3393"/>
          <a:stretch/>
        </p:blipFill>
        <p:spPr>
          <a:xfrm>
            <a:off x="5468377" y="950787"/>
            <a:ext cx="2453272" cy="3709196"/>
          </a:xfrm>
          <a:prstGeom prst="rect">
            <a:avLst/>
          </a:prstGeom>
        </p:spPr>
      </p:pic>
      <p:sp>
        <p:nvSpPr>
          <p:cNvPr id="20" name="Text Placeholder 3"/>
          <p:cNvSpPr txBox="1">
            <a:spLocks/>
          </p:cNvSpPr>
          <p:nvPr/>
        </p:nvSpPr>
        <p:spPr>
          <a:xfrm>
            <a:off x="4531065" y="915566"/>
            <a:ext cx="4217399" cy="3167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/>
              <a:t>Electrification potential in Food &amp; Beverage Industry</a:t>
            </a:r>
            <a:endParaRPr 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152521" y="4426391"/>
            <a:ext cx="389722" cy="184666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Today</a:t>
            </a:r>
            <a:endParaRPr lang="en-US" sz="12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72601" y="4426390"/>
            <a:ext cx="1142942" cy="184666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Full Electrification</a:t>
            </a:r>
            <a:endParaRPr lang="en-US" sz="12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6200000">
            <a:off x="4608207" y="2759423"/>
            <a:ext cx="1720343" cy="27699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91440" rtlCol="0">
            <a:spAutoFit/>
          </a:bodyPr>
          <a:lstStyle/>
          <a:p>
            <a:r>
              <a:rPr lang="en-US" sz="12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Final Energy Use [PJ/ year]</a:t>
            </a:r>
            <a:endParaRPr lang="en-US" sz="12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5896803" y="4398264"/>
            <a:ext cx="864096" cy="0"/>
          </a:xfrm>
          <a:prstGeom prst="line">
            <a:avLst/>
          </a:prstGeom>
          <a:ln w="15875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876662" y="1591056"/>
            <a:ext cx="868680" cy="0"/>
          </a:xfrm>
          <a:prstGeom prst="line">
            <a:avLst/>
          </a:prstGeom>
          <a:ln w="15875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6660232" y="1591056"/>
            <a:ext cx="1" cy="2807208"/>
          </a:xfrm>
          <a:prstGeom prst="straightConnector1">
            <a:avLst/>
          </a:prstGeom>
          <a:ln w="15875">
            <a:solidFill>
              <a:schemeClr val="accent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016617" y="4315968"/>
            <a:ext cx="999527" cy="0"/>
          </a:xfrm>
          <a:prstGeom prst="line">
            <a:avLst/>
          </a:prstGeom>
          <a:ln w="15875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7016617" y="3043504"/>
            <a:ext cx="999527" cy="11302"/>
          </a:xfrm>
          <a:prstGeom prst="line">
            <a:avLst/>
          </a:prstGeom>
          <a:ln w="15875">
            <a:solidFill>
              <a:schemeClr val="accent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719680" y="1851670"/>
            <a:ext cx="65402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Fuel Use</a:t>
            </a:r>
            <a:endParaRPr lang="en-US" sz="1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7849640" y="3054806"/>
            <a:ext cx="0" cy="1261162"/>
          </a:xfrm>
          <a:prstGeom prst="straightConnector1">
            <a:avLst/>
          </a:prstGeom>
          <a:ln w="15875">
            <a:solidFill>
              <a:schemeClr val="accent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961771" y="3462700"/>
            <a:ext cx="727763" cy="430887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spAutoFit/>
          </a:bodyPr>
          <a:lstStyle/>
          <a:p>
            <a:r>
              <a:rPr lang="en-US" sz="1400" b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Electricity</a:t>
            </a:r>
          </a:p>
          <a:p>
            <a:pPr algn="ctr"/>
            <a:r>
              <a:rPr lang="en-US" sz="1400" b="1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Use</a:t>
            </a:r>
            <a:endParaRPr lang="en-US" sz="1400" b="1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sp>
        <p:nvSpPr>
          <p:cNvPr id="37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313114" y="2477291"/>
            <a:ext cx="4005624" cy="393241"/>
          </a:xfrm>
        </p:spPr>
        <p:txBody>
          <a:bodyPr/>
          <a:lstStyle/>
          <a:p>
            <a:r>
              <a:rPr lang="en-US" b="1" dirty="0" smtClean="0"/>
              <a:t>Energy Use in the Food and Beverage Industry</a:t>
            </a:r>
            <a:endParaRPr lang="en-US" b="1" dirty="0"/>
          </a:p>
        </p:txBody>
      </p:sp>
      <p:graphicFrame>
        <p:nvGraphicFramePr>
          <p:cNvPr id="38" name="Chart 37"/>
          <p:cNvGraphicFramePr/>
          <p:nvPr>
            <p:extLst>
              <p:ext uri="{D42A27DB-BD31-4B8C-83A1-F6EECF244321}">
                <p14:modId xmlns:p14="http://schemas.microsoft.com/office/powerpoint/2010/main" val="3936445778"/>
              </p:ext>
            </p:extLst>
          </p:nvPr>
        </p:nvGraphicFramePr>
        <p:xfrm>
          <a:off x="272234" y="2766870"/>
          <a:ext cx="5028642" cy="2037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35552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Placeholder 2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a-DK" dirty="0" err="1"/>
              <a:t>Reaching</a:t>
            </a:r>
            <a:r>
              <a:rPr lang="da-DK" dirty="0"/>
              <a:t> Net Zero With </a:t>
            </a:r>
            <a:r>
              <a:rPr lang="da-DK" dirty="0" err="1"/>
              <a:t>Electrification</a:t>
            </a:r>
            <a:endParaRPr lang="da-DK" dirty="0"/>
          </a:p>
        </p:txBody>
      </p:sp>
      <p:sp>
        <p:nvSpPr>
          <p:cNvPr id="20" name="Text Placeholder 7"/>
          <p:cNvSpPr txBox="1">
            <a:spLocks/>
          </p:cNvSpPr>
          <p:nvPr/>
        </p:nvSpPr>
        <p:spPr>
          <a:xfrm>
            <a:off x="215583" y="1174881"/>
            <a:ext cx="3845499" cy="3420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Direct electrification most efficient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Many sectors with a high technical potential for direct electrification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accent3">
                    <a:lumMod val="75000"/>
                  </a:schemeClr>
                </a:solidFill>
              </a:rPr>
              <a:t>T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echnologies for direct electrification available and demonstrated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accent3">
                    <a:lumMod val="75000"/>
                  </a:schemeClr>
                </a:solidFill>
              </a:rPr>
              <a:t>Electrification brings new opportunities for grid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b="1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21" name="Picture 2" descr="https://cdn-1.matterport.com/apifs/models/9oY6XHQNpYF/images/82wb9ma6rKL/07.15.2021_10.35.13.jpg?t=2-d5b790b394f3d4b97bd369155afe1cf18945021e-1663081131-1&amp;disable=upscale&amp;width=1000&amp;dpr=1.2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7" r="31032"/>
          <a:stretch/>
        </p:blipFill>
        <p:spPr bwMode="auto">
          <a:xfrm>
            <a:off x="3635896" y="2860161"/>
            <a:ext cx="2232248" cy="2204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 Placeholder 7"/>
          <p:cNvSpPr txBox="1">
            <a:spLocks/>
          </p:cNvSpPr>
          <p:nvPr/>
        </p:nvSpPr>
        <p:spPr>
          <a:xfrm>
            <a:off x="4366156" y="1108586"/>
            <a:ext cx="4596844" cy="16561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Industrial heat </a:t>
            </a:r>
            <a:r>
              <a:rPr lang="en-US" sz="1600" dirty="0"/>
              <a:t>pumps (&lt; 210</a:t>
            </a:r>
            <a:r>
              <a:rPr lang="en-150" sz="1600" dirty="0"/>
              <a:t>°</a:t>
            </a:r>
            <a:r>
              <a:rPr lang="en-US" sz="1600" dirty="0" smtClean="0"/>
              <a:t>F</a:t>
            </a:r>
            <a:r>
              <a:rPr lang="en-US" sz="1600" dirty="0"/>
              <a:t>) and Mechanical Vapor Recompression (MVR</a:t>
            </a:r>
            <a:r>
              <a:rPr lang="en-US" sz="1600" dirty="0" smtClean="0"/>
              <a:t>)</a:t>
            </a:r>
            <a:endParaRPr lang="en-US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High temperature heat </a:t>
            </a:r>
            <a:r>
              <a:rPr lang="en-US" sz="1600" dirty="0"/>
              <a:t>pumps (&lt; </a:t>
            </a:r>
            <a:r>
              <a:rPr lang="en-US" sz="1600" dirty="0" smtClean="0"/>
              <a:t>300</a:t>
            </a:r>
            <a:r>
              <a:rPr lang="en-150" sz="1600" dirty="0"/>
              <a:t>°</a:t>
            </a:r>
            <a:r>
              <a:rPr lang="en-US" sz="1600" dirty="0"/>
              <a:t>F</a:t>
            </a:r>
            <a:r>
              <a:rPr lang="en-US" sz="1600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Thermal Energy Storage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Alternative </a:t>
            </a:r>
            <a:r>
              <a:rPr lang="en-US" sz="1600" dirty="0" smtClean="0"/>
              <a:t>activators (UV light, Microwave...)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/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7313" y="2860161"/>
            <a:ext cx="2968163" cy="220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91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 Placeholder 2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da-DK" dirty="0" err="1"/>
              <a:t>Reaching</a:t>
            </a:r>
            <a:r>
              <a:rPr lang="da-DK" dirty="0"/>
              <a:t> Net Zero With </a:t>
            </a:r>
            <a:r>
              <a:rPr lang="da-DK" dirty="0" err="1"/>
              <a:t>Electrification</a:t>
            </a:r>
            <a:endParaRPr lang="da-DK" dirty="0"/>
          </a:p>
        </p:txBody>
      </p:sp>
      <p:sp>
        <p:nvSpPr>
          <p:cNvPr id="20" name="Text Placeholder 7"/>
          <p:cNvSpPr txBox="1">
            <a:spLocks/>
          </p:cNvSpPr>
          <p:nvPr/>
        </p:nvSpPr>
        <p:spPr>
          <a:xfrm>
            <a:off x="215583" y="1174881"/>
            <a:ext cx="3845499" cy="3420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Direct electrification most efficient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Many sectors with a high technical potential for direct electrification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T</a:t>
            </a:r>
            <a:r>
              <a:rPr lang="en-US" sz="1600" dirty="0" smtClean="0"/>
              <a:t>echnologies for direct electrification available and demonstrated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Electrification brings new opportunities for grid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Policy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and regulatory support </a:t>
            </a:r>
            <a:r>
              <a:rPr lang="en-US" sz="1600" b="1" dirty="0" smtClean="0">
                <a:solidFill>
                  <a:schemeClr val="accent3">
                    <a:lumMod val="75000"/>
                  </a:schemeClr>
                </a:solidFill>
              </a:rPr>
              <a:t>for direct electrification</a:t>
            </a:r>
          </a:p>
          <a:p>
            <a:pPr marL="285750" indent="-285750">
              <a:buFontTx/>
              <a:buChar char="-"/>
            </a:pPr>
            <a:endParaRPr lang="en-US" dirty="0"/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5260094" y="1417180"/>
            <a:ext cx="3667489" cy="6767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Reduction of price gap between natural gas and “green” electricity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063" y="2901088"/>
            <a:ext cx="1181050" cy="14708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092" y="2030078"/>
            <a:ext cx="1334991" cy="14681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013849"/>
            <a:ext cx="1041273" cy="1470862"/>
          </a:xfrm>
          <a:prstGeom prst="rect">
            <a:avLst/>
          </a:prstGeom>
        </p:spPr>
      </p:pic>
      <p:sp>
        <p:nvSpPr>
          <p:cNvPr id="10" name="Text Placeholder 7"/>
          <p:cNvSpPr txBox="1">
            <a:spLocks/>
          </p:cNvSpPr>
          <p:nvPr/>
        </p:nvSpPr>
        <p:spPr>
          <a:xfrm>
            <a:off x="5337064" y="2579805"/>
            <a:ext cx="3667489" cy="3686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Long-term initiatives and agreements</a:t>
            </a:r>
          </a:p>
        </p:txBody>
      </p:sp>
      <p:sp>
        <p:nvSpPr>
          <p:cNvPr id="11" name="Text Placeholder 7"/>
          <p:cNvSpPr txBox="1">
            <a:spLocks/>
          </p:cNvSpPr>
          <p:nvPr/>
        </p:nvSpPr>
        <p:spPr>
          <a:xfrm>
            <a:off x="5328083" y="3497524"/>
            <a:ext cx="3667489" cy="3686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818693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Tx/>
              <a:buFont typeface="Arial" panose="020B0604020202020204" pitchFamily="34" charset="0"/>
              <a:buNone/>
              <a:defRPr sz="1400" kern="1200" baseline="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665188" indent="-255842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2pPr>
            <a:lvl3pPr marL="102336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3pPr>
            <a:lvl4pPr marL="143271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4pPr>
            <a:lvl5pPr marL="1842060" indent="-204673" algn="l" defTabSz="818693" rtl="0" eaLnBrk="1" latinLnBrk="0" hangingPunct="1">
              <a:spcBef>
                <a:spcPct val="20000"/>
              </a:spcBef>
              <a:buFont typeface="Courier New" panose="02070309020205020404" pitchFamily="49" charset="0"/>
              <a:buChar char="o"/>
              <a:defRPr sz="1400" kern="1200">
                <a:solidFill>
                  <a:schemeClr val="tx1"/>
                </a:soli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5pPr>
            <a:lvl6pPr marL="2251407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660753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070100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479446" indent="-204673" algn="l" defTabSz="818693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 smtClean="0"/>
              <a:t>Dissemination of funded projects</a:t>
            </a:r>
          </a:p>
        </p:txBody>
      </p:sp>
    </p:spTree>
    <p:extLst>
      <p:ext uri="{BB962C8B-B14F-4D97-AF65-F5344CB8AC3E}">
        <p14:creationId xmlns:p14="http://schemas.microsoft.com/office/powerpoint/2010/main" val="37632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4324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S Layout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2.xml><?xml version="1.0" encoding="utf-8"?>
<a:theme xmlns:a="http://schemas.openxmlformats.org/drawingml/2006/main" name="Text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3.xml><?xml version="1.0" encoding="utf-8"?>
<a:theme xmlns:a="http://schemas.openxmlformats.org/drawingml/2006/main" name="Pictures and tables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4.xml><?xml version="1.0" encoding="utf-8"?>
<a:theme xmlns:a="http://schemas.openxmlformats.org/drawingml/2006/main" name="Fact boxes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5.xml><?xml version="1.0" encoding="utf-8"?>
<a:theme xmlns:a="http://schemas.openxmlformats.org/drawingml/2006/main" name="Fact circles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6.xml><?xml version="1.0" encoding="utf-8"?>
<a:theme xmlns:a="http://schemas.openxmlformats.org/drawingml/2006/main" name="Breaker, quote, break and questions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7.xml><?xml version="1.0" encoding="utf-8"?>
<a:theme xmlns:a="http://schemas.openxmlformats.org/drawingml/2006/main" name="1_ENS Layout">
  <a:themeElements>
    <a:clrScheme name="EFKM">
      <a:dk1>
        <a:srgbClr val="000000"/>
      </a:dk1>
      <a:lt1>
        <a:sysClr val="window" lastClr="FFFFFF"/>
      </a:lt1>
      <a:dk2>
        <a:srgbClr val="1F497D"/>
      </a:dk2>
      <a:lt2>
        <a:srgbClr val="1DE2CD"/>
      </a:lt2>
      <a:accent1>
        <a:srgbClr val="0097A7"/>
      </a:accent1>
      <a:accent2>
        <a:srgbClr val="045C65"/>
      </a:accent2>
      <a:accent3>
        <a:srgbClr val="FF5252"/>
      </a:accent3>
      <a:accent4>
        <a:srgbClr val="673AB7"/>
      </a:accent4>
      <a:accent5>
        <a:srgbClr val="0C2D83"/>
      </a:accent5>
      <a:accent6>
        <a:srgbClr val="0091EA"/>
      </a:accent6>
      <a:hlink>
        <a:srgbClr val="0000FF"/>
      </a:hlink>
      <a:folHlink>
        <a:srgbClr val="800080"/>
      </a:folHlink>
    </a:clrScheme>
    <a:fontScheme name="EFK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æsentation1" id="{817672FF-E0EE-475C-AAEC-C64779E15DCC}" vid="{5FCCF21A-19AA-44E2-A992-E38DD07F4A32}"/>
    </a:ext>
  </a:extLst>
</a:theme>
</file>

<file path=ppt/theme/theme8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Kontortema">
  <a:themeElements>
    <a:clrScheme name="Kont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ont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on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TemplafySlideFormConfiguration><![CDATA[{"formFields":[],"formDataEntries":[]}]]></TemplafySlideFormConfiguration>
</file>

<file path=customXml/item2.xml><?xml version="1.0" encoding="utf-8"?>
<TemplafySlideTemplateConfiguration><![CDATA[{"elementsMetadata":[],"documentContentValidatorConfiguration":{"enableDocumentContentValidator":false,"documentContentValidatorVersion":0},"slideId":"636957686899037623","enableDocumentContentUpdater":true,"version":"1.2"}]]></TemplafySlideTemplateConfiguration>
</file>

<file path=customXml/itemProps1.xml><?xml version="1.0" encoding="utf-8"?>
<ds:datastoreItem xmlns:ds="http://schemas.openxmlformats.org/officeDocument/2006/customXml" ds:itemID="{4E81E74F-77FE-4313-A399-C0B2B5BBE230}">
  <ds:schemaRefs/>
</ds:datastoreItem>
</file>

<file path=customXml/itemProps2.xml><?xml version="1.0" encoding="utf-8"?>
<ds:datastoreItem xmlns:ds="http://schemas.openxmlformats.org/officeDocument/2006/customXml" ds:itemID="{0B0FB3ED-30FE-42CF-871C-EF0D7B5BAD3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894316c06c0342afaef5096c303ddd9d</Template>
  <TotalTime>140830</TotalTime>
  <Words>431</Words>
  <Application>Microsoft Office PowerPoint</Application>
  <PresentationFormat>On-screen Show (16:9)</PresentationFormat>
  <Paragraphs>123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4" baseType="lpstr">
      <vt:lpstr>Arial</vt:lpstr>
      <vt:lpstr>Barlow Light</vt:lpstr>
      <vt:lpstr>Calibri</vt:lpstr>
      <vt:lpstr>Courier New</vt:lpstr>
      <vt:lpstr>Neue Haas Unica Pro</vt:lpstr>
      <vt:lpstr>Segoe UI</vt:lpstr>
      <vt:lpstr>Segoe UI Semilight</vt:lpstr>
      <vt:lpstr>Segoe UI Symbol</vt:lpstr>
      <vt:lpstr>ENS Layout</vt:lpstr>
      <vt:lpstr>Text</vt:lpstr>
      <vt:lpstr>Pictures and tables</vt:lpstr>
      <vt:lpstr>Fact boxes</vt:lpstr>
      <vt:lpstr>Fact circles</vt:lpstr>
      <vt:lpstr>Breaker, quote, break and questions</vt:lpstr>
      <vt:lpstr>1_ENS Layout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Statens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Jeppe Solgaard Agertoft</dc:creator>
  <cp:lastModifiedBy>Fabian Bühler</cp:lastModifiedBy>
  <cp:revision>390</cp:revision>
  <dcterms:created xsi:type="dcterms:W3CDTF">2022-01-20T11:42:36Z</dcterms:created>
  <dcterms:modified xsi:type="dcterms:W3CDTF">2023-04-06T10:57:29Z</dcterms:modified>
</cp:coreProperties>
</file>