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theme/theme5.xml" ContentType="application/vnd.openxmlformats-officedocument.theme+xml"/>
  <Override PartName="/ppt/slideLayouts/slideLayout13.xml" ContentType="application/vnd.openxmlformats-officedocument.presentationml.slideLayout+xml"/>
  <Override PartName="/ppt/theme/theme6.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7.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1" r:id="rId5"/>
    <p:sldMasterId id="2147483682" r:id="rId6"/>
    <p:sldMasterId id="2147483678" r:id="rId7"/>
    <p:sldMasterId id="2147483679" r:id="rId8"/>
    <p:sldMasterId id="2147483688" r:id="rId9"/>
    <p:sldMasterId id="2147483690" r:id="rId10"/>
    <p:sldMasterId id="2147483695" r:id="rId11"/>
  </p:sldMasterIdLst>
  <p:notesMasterIdLst>
    <p:notesMasterId r:id="rId24"/>
  </p:notesMasterIdLst>
  <p:handoutMasterIdLst>
    <p:handoutMasterId r:id="rId25"/>
  </p:handoutMasterIdLst>
  <p:sldIdLst>
    <p:sldId id="305" r:id="rId12"/>
    <p:sldId id="306" r:id="rId13"/>
    <p:sldId id="307" r:id="rId14"/>
    <p:sldId id="262" r:id="rId15"/>
    <p:sldId id="309" r:id="rId16"/>
    <p:sldId id="425" r:id="rId17"/>
    <p:sldId id="290" r:id="rId18"/>
    <p:sldId id="421" r:id="rId19"/>
    <p:sldId id="429" r:id="rId20"/>
    <p:sldId id="428" r:id="rId21"/>
    <p:sldId id="278" r:id="rId22"/>
    <p:sldId id="285" r:id="rId23"/>
  </p:sldIdLst>
  <p:sldSz cx="12192000" cy="6858000"/>
  <p:notesSz cx="7086600" cy="86868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65A3485-808D-54C1-C7F5-53446BA78962}" name="Ortiz, Reta@Energy" initials="OR" userId="Ortiz, Reta@Energy"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Ortiz, Reta@Energy" initials="OR" lastIdx="1" clrIdx="0">
    <p:extLst>
      <p:ext uri="{19B8F6BF-5375-455C-9EA6-DF929625EA0E}">
        <p15:presenceInfo xmlns:p15="http://schemas.microsoft.com/office/powerpoint/2012/main" userId="S::reta.ortiz@energy.ca.gov::064befe7-b6ba-4c4b-92a8-90233459d806" providerId="AD"/>
      </p:ext>
    </p:extLst>
  </p:cmAuthor>
  <p:cmAuthor id="2" name="Ortiz, Reta@Energy" initials="OR [2]" lastIdx="1" clrIdx="1">
    <p:extLst>
      <p:ext uri="{19B8F6BF-5375-455C-9EA6-DF929625EA0E}">
        <p15:presenceInfo xmlns:p15="http://schemas.microsoft.com/office/powerpoint/2012/main" userId="Ortiz, Reta@Energ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38F625-F1FD-4760-B11C-B66A313E7671}" v="2" dt="2021-11-19T23:45:53.5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634" autoAdjust="0"/>
  </p:normalViewPr>
  <p:slideViewPr>
    <p:cSldViewPr snapToGrid="0">
      <p:cViewPr varScale="1">
        <p:scale>
          <a:sx n="61" d="100"/>
          <a:sy n="61" d="100"/>
        </p:scale>
        <p:origin x="996" y="7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0.xml"/><Relationship Id="rId7" Type="http://schemas.openxmlformats.org/officeDocument/2006/relationships/slideMaster" Target="slideMasters/slideMaster4.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handoutMaster" Target="handoutMasters/handoutMaster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notesMaster" Target="notesMasters/notesMaster1.xml"/><Relationship Id="rId32"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viewProps" Target="viewProps.xml"/><Relationship Id="rId10" Type="http://schemas.openxmlformats.org/officeDocument/2006/relationships/slideMaster" Target="slideMasters/slideMaster7.xml"/><Relationship Id="rId19" Type="http://schemas.openxmlformats.org/officeDocument/2006/relationships/slide" Target="slides/slide8.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rtiz, Reta@Energy" userId="064befe7-b6ba-4c4b-92a8-90233459d806" providerId="ADAL" clId="{2138F625-F1FD-4760-B11C-B66A313E7671}"/>
    <pc:docChg chg="modSld">
      <pc:chgData name="Ortiz, Reta@Energy" userId="064befe7-b6ba-4c4b-92a8-90233459d806" providerId="ADAL" clId="{2138F625-F1FD-4760-B11C-B66A313E7671}" dt="2021-11-19T23:46:59.662" v="3" actId="6549"/>
      <pc:docMkLst>
        <pc:docMk/>
      </pc:docMkLst>
      <pc:sldChg chg="modNotesTx">
        <pc:chgData name="Ortiz, Reta@Energy" userId="064befe7-b6ba-4c4b-92a8-90233459d806" providerId="ADAL" clId="{2138F625-F1FD-4760-B11C-B66A313E7671}" dt="2021-11-19T23:46:44.940" v="0" actId="6549"/>
        <pc:sldMkLst>
          <pc:docMk/>
          <pc:sldMk cId="3786779211" sldId="262"/>
        </pc:sldMkLst>
      </pc:sldChg>
      <pc:sldChg chg="modNotesTx">
        <pc:chgData name="Ortiz, Reta@Energy" userId="064befe7-b6ba-4c4b-92a8-90233459d806" providerId="ADAL" clId="{2138F625-F1FD-4760-B11C-B66A313E7671}" dt="2021-11-19T23:46:55.196" v="2" actId="6549"/>
        <pc:sldMkLst>
          <pc:docMk/>
          <pc:sldMk cId="193913295" sldId="290"/>
        </pc:sldMkLst>
      </pc:sldChg>
      <pc:sldChg chg="modNotesTx">
        <pc:chgData name="Ortiz, Reta@Energy" userId="064befe7-b6ba-4c4b-92a8-90233459d806" providerId="ADAL" clId="{2138F625-F1FD-4760-B11C-B66A313E7671}" dt="2021-11-19T23:46:59.662" v="3" actId="6549"/>
        <pc:sldMkLst>
          <pc:docMk/>
          <pc:sldMk cId="4091199611" sldId="421"/>
        </pc:sldMkLst>
      </pc:sldChg>
      <pc:sldChg chg="modNotesTx">
        <pc:chgData name="Ortiz, Reta@Energy" userId="064befe7-b6ba-4c4b-92a8-90233459d806" providerId="ADAL" clId="{2138F625-F1FD-4760-B11C-B66A313E7671}" dt="2021-11-19T23:46:51.202" v="1" actId="6549"/>
        <pc:sldMkLst>
          <pc:docMk/>
          <pc:sldMk cId="183463612" sldId="425"/>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image" Target="../media/image7.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image" Target="../media/image7.jpe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93B9CF-535A-432B-A3D8-47C409FE88E7}" type="doc">
      <dgm:prSet loTypeId="urn:microsoft.com/office/officeart/2005/8/layout/vList3" loCatId="picture" qsTypeId="urn:microsoft.com/office/officeart/2005/8/quickstyle/simple1" qsCatId="simple" csTypeId="urn:microsoft.com/office/officeart/2005/8/colors/colorful4" csCatId="colorful" phldr="1"/>
      <dgm:spPr/>
    </dgm:pt>
    <dgm:pt modelId="{B95543AE-90E7-4B4C-AB6E-BC373405978A}">
      <dgm:prSet phldrT="[Text]" custT="1"/>
      <dgm:spPr>
        <a:solidFill>
          <a:schemeClr val="bg2">
            <a:lumMod val="75000"/>
          </a:schemeClr>
        </a:solidFill>
      </dgm:spPr>
      <dgm:t>
        <a:bodyPr/>
        <a:lstStyle/>
        <a:p>
          <a:pPr algn="l"/>
          <a:endParaRPr lang="en-US" sz="1600" b="0" i="0" u="none">
            <a:latin typeface="Arial" panose="020B0604020202020204" pitchFamily="34" charset="0"/>
            <a:cs typeface="Arial" panose="020B0604020202020204" pitchFamily="34" charset="0"/>
          </a:endParaRPr>
        </a:p>
        <a:p>
          <a:pPr algn="l"/>
          <a:endParaRPr lang="en-US" sz="1600" b="0" i="0" u="none">
            <a:latin typeface="Arial" panose="020B0604020202020204" pitchFamily="34" charset="0"/>
            <a:cs typeface="Arial" panose="020B0604020202020204" pitchFamily="34" charset="0"/>
          </a:endParaRPr>
        </a:p>
      </dgm:t>
    </dgm:pt>
    <dgm:pt modelId="{CB88AF29-84C6-47D7-8696-F274886D2B2B}" type="parTrans" cxnId="{440EE5B0-305D-46EB-AC5B-8D829954D3AD}">
      <dgm:prSet/>
      <dgm:spPr/>
      <dgm:t>
        <a:bodyPr/>
        <a:lstStyle/>
        <a:p>
          <a:endParaRPr lang="en-US" sz="1600">
            <a:latin typeface="Arial" panose="020B0604020202020204" pitchFamily="34" charset="0"/>
            <a:cs typeface="Arial" panose="020B0604020202020204" pitchFamily="34" charset="0"/>
          </a:endParaRPr>
        </a:p>
      </dgm:t>
    </dgm:pt>
    <dgm:pt modelId="{EC414EA7-03E8-405E-9381-418B0074778E}" type="sibTrans" cxnId="{440EE5B0-305D-46EB-AC5B-8D829954D3AD}">
      <dgm:prSet/>
      <dgm:spPr/>
      <dgm:t>
        <a:bodyPr/>
        <a:lstStyle/>
        <a:p>
          <a:endParaRPr lang="en-US" sz="1600">
            <a:latin typeface="Arial" panose="020B0604020202020204" pitchFamily="34" charset="0"/>
            <a:cs typeface="Arial" panose="020B0604020202020204" pitchFamily="34" charset="0"/>
          </a:endParaRPr>
        </a:p>
      </dgm:t>
    </dgm:pt>
    <dgm:pt modelId="{2BA1A5BB-91CA-4669-9A19-A81B7193BC60}">
      <dgm:prSet phldrT="[Text]" custT="1"/>
      <dgm:spPr>
        <a:solidFill>
          <a:schemeClr val="accent5">
            <a:lumMod val="60000"/>
            <a:lumOff val="40000"/>
          </a:schemeClr>
        </a:solidFill>
      </dgm:spPr>
      <dgm:t>
        <a:bodyPr/>
        <a:lstStyle/>
        <a:p>
          <a:pPr algn="l">
            <a:buFont typeface="Arial" panose="020B0604020202020204" pitchFamily="34" charset="0"/>
            <a:buNone/>
          </a:pPr>
          <a:endParaRPr lang="en-US" sz="1600" b="1">
            <a:latin typeface="Arial" panose="020B0604020202020204" pitchFamily="34" charset="0"/>
            <a:cs typeface="Arial" panose="020B0604020202020204" pitchFamily="34" charset="0"/>
          </a:endParaRPr>
        </a:p>
      </dgm:t>
    </dgm:pt>
    <dgm:pt modelId="{66D984DD-AE41-4007-ABC5-A99357F74FEB}" type="parTrans" cxnId="{B04BDF9B-8445-4C12-AA51-67C317BCE393}">
      <dgm:prSet/>
      <dgm:spPr/>
      <dgm:t>
        <a:bodyPr/>
        <a:lstStyle/>
        <a:p>
          <a:endParaRPr lang="en-US" sz="1600">
            <a:latin typeface="Arial" panose="020B0604020202020204" pitchFamily="34" charset="0"/>
            <a:cs typeface="Arial" panose="020B0604020202020204" pitchFamily="34" charset="0"/>
          </a:endParaRPr>
        </a:p>
      </dgm:t>
    </dgm:pt>
    <dgm:pt modelId="{8AE93DA4-DF0D-47C9-A4F0-46DF6359575A}" type="sibTrans" cxnId="{B04BDF9B-8445-4C12-AA51-67C317BCE393}">
      <dgm:prSet/>
      <dgm:spPr/>
      <dgm:t>
        <a:bodyPr/>
        <a:lstStyle/>
        <a:p>
          <a:endParaRPr lang="en-US" sz="1600">
            <a:latin typeface="Arial" panose="020B0604020202020204" pitchFamily="34" charset="0"/>
            <a:cs typeface="Arial" panose="020B0604020202020204" pitchFamily="34" charset="0"/>
          </a:endParaRPr>
        </a:p>
      </dgm:t>
    </dgm:pt>
    <dgm:pt modelId="{98EAA0B7-2D6C-46FA-82E2-5D6D8D1524C8}">
      <dgm:prSet phldrT="[Text]" custT="1"/>
      <dgm:spPr>
        <a:solidFill>
          <a:schemeClr val="accent6"/>
        </a:solidFill>
      </dgm:spPr>
      <dgm:t>
        <a:bodyPr/>
        <a:lstStyle/>
        <a:p>
          <a:pPr algn="l"/>
          <a:endParaRPr lang="en-US" sz="1600" b="1">
            <a:latin typeface="Arial" panose="020B0604020202020204" pitchFamily="34" charset="0"/>
            <a:cs typeface="Arial" panose="020B0604020202020204" pitchFamily="34" charset="0"/>
          </a:endParaRPr>
        </a:p>
      </dgm:t>
    </dgm:pt>
    <dgm:pt modelId="{08ED2943-7F6C-4293-BF1C-221BF18F4CF9}" type="parTrans" cxnId="{783B852D-FA8E-473E-9D93-0F92022D4C8D}">
      <dgm:prSet/>
      <dgm:spPr/>
      <dgm:t>
        <a:bodyPr/>
        <a:lstStyle/>
        <a:p>
          <a:endParaRPr lang="en-US" sz="1600">
            <a:latin typeface="Arial" panose="020B0604020202020204" pitchFamily="34" charset="0"/>
            <a:cs typeface="Arial" panose="020B0604020202020204" pitchFamily="34" charset="0"/>
          </a:endParaRPr>
        </a:p>
      </dgm:t>
    </dgm:pt>
    <dgm:pt modelId="{71CB1B9E-EFF7-4716-B18A-9635D7CB9ECF}" type="sibTrans" cxnId="{783B852D-FA8E-473E-9D93-0F92022D4C8D}">
      <dgm:prSet/>
      <dgm:spPr/>
      <dgm:t>
        <a:bodyPr/>
        <a:lstStyle/>
        <a:p>
          <a:endParaRPr lang="en-US" sz="1600">
            <a:latin typeface="Arial" panose="020B0604020202020204" pitchFamily="34" charset="0"/>
            <a:cs typeface="Arial" panose="020B0604020202020204" pitchFamily="34" charset="0"/>
          </a:endParaRPr>
        </a:p>
      </dgm:t>
    </dgm:pt>
    <dgm:pt modelId="{B3DA90C0-361A-4C51-B06F-B28F7E3717D6}" type="pres">
      <dgm:prSet presAssocID="{0193B9CF-535A-432B-A3D8-47C409FE88E7}" presName="linearFlow" presStyleCnt="0">
        <dgm:presLayoutVars>
          <dgm:dir/>
          <dgm:resizeHandles val="exact"/>
        </dgm:presLayoutVars>
      </dgm:prSet>
      <dgm:spPr/>
    </dgm:pt>
    <dgm:pt modelId="{5581A1CA-C425-49EF-A749-C51F3D15FE66}" type="pres">
      <dgm:prSet presAssocID="{B95543AE-90E7-4B4C-AB6E-BC373405978A}" presName="composite" presStyleCnt="0"/>
      <dgm:spPr/>
    </dgm:pt>
    <dgm:pt modelId="{3CF5F4F7-4643-43E3-BC8A-7BF88098330B}" type="pres">
      <dgm:prSet presAssocID="{B95543AE-90E7-4B4C-AB6E-BC373405978A}" presName="imgShp"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dgm:spPr>
    </dgm:pt>
    <dgm:pt modelId="{6D6C0CE4-E233-4EF0-9910-9BCC1D6C46BA}" type="pres">
      <dgm:prSet presAssocID="{B95543AE-90E7-4B4C-AB6E-BC373405978A}" presName="txShp" presStyleLbl="node1" presStyleIdx="0" presStyleCnt="3">
        <dgm:presLayoutVars>
          <dgm:bulletEnabled val="1"/>
        </dgm:presLayoutVars>
      </dgm:prSet>
      <dgm:spPr/>
    </dgm:pt>
    <dgm:pt modelId="{D2291A04-042C-42C9-A656-79997A694C05}" type="pres">
      <dgm:prSet presAssocID="{EC414EA7-03E8-405E-9381-418B0074778E}" presName="spacing" presStyleCnt="0"/>
      <dgm:spPr/>
    </dgm:pt>
    <dgm:pt modelId="{3BEE541A-3A72-4CB7-A00E-280307015B4C}" type="pres">
      <dgm:prSet presAssocID="{2BA1A5BB-91CA-4669-9A19-A81B7193BC60}" presName="composite" presStyleCnt="0"/>
      <dgm:spPr/>
    </dgm:pt>
    <dgm:pt modelId="{C82752A3-34E5-4F59-B547-A9CBDB695976}" type="pres">
      <dgm:prSet presAssocID="{2BA1A5BB-91CA-4669-9A19-A81B7193BC60}" presName="imgShp"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21000" r="-21000"/>
          </a:stretch>
        </a:blipFill>
      </dgm:spPr>
    </dgm:pt>
    <dgm:pt modelId="{C59739AB-E68D-46FF-9EEB-6471BB9DC116}" type="pres">
      <dgm:prSet presAssocID="{2BA1A5BB-91CA-4669-9A19-A81B7193BC60}" presName="txShp" presStyleLbl="node1" presStyleIdx="1" presStyleCnt="3">
        <dgm:presLayoutVars>
          <dgm:bulletEnabled val="1"/>
        </dgm:presLayoutVars>
      </dgm:prSet>
      <dgm:spPr/>
    </dgm:pt>
    <dgm:pt modelId="{7D3DA04F-7F28-466F-ADFD-9039CE907352}" type="pres">
      <dgm:prSet presAssocID="{8AE93DA4-DF0D-47C9-A4F0-46DF6359575A}" presName="spacing" presStyleCnt="0"/>
      <dgm:spPr/>
    </dgm:pt>
    <dgm:pt modelId="{02C04A4D-EF58-4222-A93C-0E2A3E41B34C}" type="pres">
      <dgm:prSet presAssocID="{98EAA0B7-2D6C-46FA-82E2-5D6D8D1524C8}" presName="composite" presStyleCnt="0"/>
      <dgm:spPr/>
    </dgm:pt>
    <dgm:pt modelId="{78A89E8C-871D-425F-ADC2-228EB7CED4A9}" type="pres">
      <dgm:prSet presAssocID="{98EAA0B7-2D6C-46FA-82E2-5D6D8D1524C8}" presName="imgShp"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32000" r="-32000"/>
          </a:stretch>
        </a:blipFill>
      </dgm:spPr>
    </dgm:pt>
    <dgm:pt modelId="{A98E6CD4-A84B-4CE4-BAB9-AA59FB3ED2EE}" type="pres">
      <dgm:prSet presAssocID="{98EAA0B7-2D6C-46FA-82E2-5D6D8D1524C8}" presName="txShp" presStyleLbl="node1" presStyleIdx="2" presStyleCnt="3" custLinFactNeighborY="211">
        <dgm:presLayoutVars>
          <dgm:bulletEnabled val="1"/>
        </dgm:presLayoutVars>
      </dgm:prSet>
      <dgm:spPr/>
    </dgm:pt>
  </dgm:ptLst>
  <dgm:cxnLst>
    <dgm:cxn modelId="{783B852D-FA8E-473E-9D93-0F92022D4C8D}" srcId="{0193B9CF-535A-432B-A3D8-47C409FE88E7}" destId="{98EAA0B7-2D6C-46FA-82E2-5D6D8D1524C8}" srcOrd="2" destOrd="0" parTransId="{08ED2943-7F6C-4293-BF1C-221BF18F4CF9}" sibTransId="{71CB1B9E-EFF7-4716-B18A-9635D7CB9ECF}"/>
    <dgm:cxn modelId="{9D6EDB52-F2C8-4A34-B819-D779570FEA45}" type="presOf" srcId="{B95543AE-90E7-4B4C-AB6E-BC373405978A}" destId="{6D6C0CE4-E233-4EF0-9910-9BCC1D6C46BA}" srcOrd="0" destOrd="0" presId="urn:microsoft.com/office/officeart/2005/8/layout/vList3"/>
    <dgm:cxn modelId="{B04BDF9B-8445-4C12-AA51-67C317BCE393}" srcId="{0193B9CF-535A-432B-A3D8-47C409FE88E7}" destId="{2BA1A5BB-91CA-4669-9A19-A81B7193BC60}" srcOrd="1" destOrd="0" parTransId="{66D984DD-AE41-4007-ABC5-A99357F74FEB}" sibTransId="{8AE93DA4-DF0D-47C9-A4F0-46DF6359575A}"/>
    <dgm:cxn modelId="{440EE5B0-305D-46EB-AC5B-8D829954D3AD}" srcId="{0193B9CF-535A-432B-A3D8-47C409FE88E7}" destId="{B95543AE-90E7-4B4C-AB6E-BC373405978A}" srcOrd="0" destOrd="0" parTransId="{CB88AF29-84C6-47D7-8696-F274886D2B2B}" sibTransId="{EC414EA7-03E8-405E-9381-418B0074778E}"/>
    <dgm:cxn modelId="{49E7FCBE-7967-4459-BEFF-CC07247399FA}" type="presOf" srcId="{0193B9CF-535A-432B-A3D8-47C409FE88E7}" destId="{B3DA90C0-361A-4C51-B06F-B28F7E3717D6}" srcOrd="0" destOrd="0" presId="urn:microsoft.com/office/officeart/2005/8/layout/vList3"/>
    <dgm:cxn modelId="{0819BBD2-62C0-4B55-A967-8DB74B66A4B9}" type="presOf" srcId="{98EAA0B7-2D6C-46FA-82E2-5D6D8D1524C8}" destId="{A98E6CD4-A84B-4CE4-BAB9-AA59FB3ED2EE}" srcOrd="0" destOrd="0" presId="urn:microsoft.com/office/officeart/2005/8/layout/vList3"/>
    <dgm:cxn modelId="{365A50D5-92F0-4BC6-8A71-A58614CDD839}" type="presOf" srcId="{2BA1A5BB-91CA-4669-9A19-A81B7193BC60}" destId="{C59739AB-E68D-46FF-9EEB-6471BB9DC116}" srcOrd="0" destOrd="0" presId="urn:microsoft.com/office/officeart/2005/8/layout/vList3"/>
    <dgm:cxn modelId="{4E29184F-8E71-4BE0-9E22-2AB46CEA0A1F}" type="presParOf" srcId="{B3DA90C0-361A-4C51-B06F-B28F7E3717D6}" destId="{5581A1CA-C425-49EF-A749-C51F3D15FE66}" srcOrd="0" destOrd="0" presId="urn:microsoft.com/office/officeart/2005/8/layout/vList3"/>
    <dgm:cxn modelId="{116662BE-A0E0-4248-8E31-4C2BAF9B0069}" type="presParOf" srcId="{5581A1CA-C425-49EF-A749-C51F3D15FE66}" destId="{3CF5F4F7-4643-43E3-BC8A-7BF88098330B}" srcOrd="0" destOrd="0" presId="urn:microsoft.com/office/officeart/2005/8/layout/vList3"/>
    <dgm:cxn modelId="{A3E89703-F0A1-41D6-97A7-007951AE6795}" type="presParOf" srcId="{5581A1CA-C425-49EF-A749-C51F3D15FE66}" destId="{6D6C0CE4-E233-4EF0-9910-9BCC1D6C46BA}" srcOrd="1" destOrd="0" presId="urn:microsoft.com/office/officeart/2005/8/layout/vList3"/>
    <dgm:cxn modelId="{0061DCD3-7E87-4DED-89FA-7BD7C39F6D0D}" type="presParOf" srcId="{B3DA90C0-361A-4C51-B06F-B28F7E3717D6}" destId="{D2291A04-042C-42C9-A656-79997A694C05}" srcOrd="1" destOrd="0" presId="urn:microsoft.com/office/officeart/2005/8/layout/vList3"/>
    <dgm:cxn modelId="{0C2CB197-7D1B-4C06-904E-175B89832465}" type="presParOf" srcId="{B3DA90C0-361A-4C51-B06F-B28F7E3717D6}" destId="{3BEE541A-3A72-4CB7-A00E-280307015B4C}" srcOrd="2" destOrd="0" presId="urn:microsoft.com/office/officeart/2005/8/layout/vList3"/>
    <dgm:cxn modelId="{35C2B087-A8F3-40D9-A49A-733DE646130C}" type="presParOf" srcId="{3BEE541A-3A72-4CB7-A00E-280307015B4C}" destId="{C82752A3-34E5-4F59-B547-A9CBDB695976}" srcOrd="0" destOrd="0" presId="urn:microsoft.com/office/officeart/2005/8/layout/vList3"/>
    <dgm:cxn modelId="{28206A1E-B391-46C1-A03C-10A46D940F6E}" type="presParOf" srcId="{3BEE541A-3A72-4CB7-A00E-280307015B4C}" destId="{C59739AB-E68D-46FF-9EEB-6471BB9DC116}" srcOrd="1" destOrd="0" presId="urn:microsoft.com/office/officeart/2005/8/layout/vList3"/>
    <dgm:cxn modelId="{CD975FA9-7A41-4F30-8428-48647DE896D2}" type="presParOf" srcId="{B3DA90C0-361A-4C51-B06F-B28F7E3717D6}" destId="{7D3DA04F-7F28-466F-ADFD-9039CE907352}" srcOrd="3" destOrd="0" presId="urn:microsoft.com/office/officeart/2005/8/layout/vList3"/>
    <dgm:cxn modelId="{7E2809BE-A4E7-410A-92A1-012A17F65B49}" type="presParOf" srcId="{B3DA90C0-361A-4C51-B06F-B28F7E3717D6}" destId="{02C04A4D-EF58-4222-A93C-0E2A3E41B34C}" srcOrd="4" destOrd="0" presId="urn:microsoft.com/office/officeart/2005/8/layout/vList3"/>
    <dgm:cxn modelId="{DCFD67C3-8E15-4FE6-A10A-3CA92B01C69B}" type="presParOf" srcId="{02C04A4D-EF58-4222-A93C-0E2A3E41B34C}" destId="{78A89E8C-871D-425F-ADC2-228EB7CED4A9}" srcOrd="0" destOrd="0" presId="urn:microsoft.com/office/officeart/2005/8/layout/vList3"/>
    <dgm:cxn modelId="{5D02F8F4-81A7-4B46-9AC6-2D69B13F8D52}" type="presParOf" srcId="{02C04A4D-EF58-4222-A93C-0E2A3E41B34C}" destId="{A98E6CD4-A84B-4CE4-BAB9-AA59FB3ED2EE}"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6C0CE4-E233-4EF0-9910-9BCC1D6C46BA}">
      <dsp:nvSpPr>
        <dsp:cNvPr id="0" name=""/>
        <dsp:cNvSpPr/>
      </dsp:nvSpPr>
      <dsp:spPr>
        <a:xfrm rot="10800000">
          <a:off x="1542949" y="1265"/>
          <a:ext cx="5021218" cy="1112825"/>
        </a:xfrm>
        <a:prstGeom prst="homePlate">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0725" tIns="60960" rIns="113792" bIns="60960" numCol="1" spcCol="1270" anchor="ctr" anchorCtr="0">
          <a:noAutofit/>
        </a:bodyPr>
        <a:lstStyle/>
        <a:p>
          <a:pPr marL="0" lvl="0" indent="0" algn="l" defTabSz="711200">
            <a:lnSpc>
              <a:spcPct val="90000"/>
            </a:lnSpc>
            <a:spcBef>
              <a:spcPct val="0"/>
            </a:spcBef>
            <a:spcAft>
              <a:spcPct val="35000"/>
            </a:spcAft>
            <a:buNone/>
          </a:pPr>
          <a:endParaRPr lang="en-US" sz="1600" b="0" i="0" u="none" kern="1200">
            <a:latin typeface="Arial" panose="020B0604020202020204" pitchFamily="34" charset="0"/>
            <a:cs typeface="Arial" panose="020B0604020202020204" pitchFamily="34" charset="0"/>
          </a:endParaRPr>
        </a:p>
        <a:p>
          <a:pPr marL="0" lvl="0" indent="0" algn="l" defTabSz="711200">
            <a:lnSpc>
              <a:spcPct val="90000"/>
            </a:lnSpc>
            <a:spcBef>
              <a:spcPct val="0"/>
            </a:spcBef>
            <a:spcAft>
              <a:spcPct val="35000"/>
            </a:spcAft>
            <a:buNone/>
          </a:pPr>
          <a:endParaRPr lang="en-US" sz="1600" b="0" i="0" u="none" kern="1200">
            <a:latin typeface="Arial" panose="020B0604020202020204" pitchFamily="34" charset="0"/>
            <a:cs typeface="Arial" panose="020B0604020202020204" pitchFamily="34" charset="0"/>
          </a:endParaRPr>
        </a:p>
      </dsp:txBody>
      <dsp:txXfrm rot="10800000">
        <a:off x="1821155" y="1265"/>
        <a:ext cx="4743012" cy="1112825"/>
      </dsp:txXfrm>
    </dsp:sp>
    <dsp:sp modelId="{3CF5F4F7-4643-43E3-BC8A-7BF88098330B}">
      <dsp:nvSpPr>
        <dsp:cNvPr id="0" name=""/>
        <dsp:cNvSpPr/>
      </dsp:nvSpPr>
      <dsp:spPr>
        <a:xfrm>
          <a:off x="986536" y="1265"/>
          <a:ext cx="1112825" cy="111282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9739AB-E68D-46FF-9EEB-6471BB9DC116}">
      <dsp:nvSpPr>
        <dsp:cNvPr id="0" name=""/>
        <dsp:cNvSpPr/>
      </dsp:nvSpPr>
      <dsp:spPr>
        <a:xfrm rot="10800000">
          <a:off x="1542949" y="1446277"/>
          <a:ext cx="5021218" cy="1112825"/>
        </a:xfrm>
        <a:prstGeom prst="homePlate">
          <a:avLst/>
        </a:prstGeom>
        <a:solidFill>
          <a:schemeClr val="accent5">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0725" tIns="60960" rIns="113792" bIns="6096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endParaRPr lang="en-US" sz="1600" b="1" kern="1200">
            <a:latin typeface="Arial" panose="020B0604020202020204" pitchFamily="34" charset="0"/>
            <a:cs typeface="Arial" panose="020B0604020202020204" pitchFamily="34" charset="0"/>
          </a:endParaRPr>
        </a:p>
      </dsp:txBody>
      <dsp:txXfrm rot="10800000">
        <a:off x="1821155" y="1446277"/>
        <a:ext cx="4743012" cy="1112825"/>
      </dsp:txXfrm>
    </dsp:sp>
    <dsp:sp modelId="{C82752A3-34E5-4F59-B547-A9CBDB695976}">
      <dsp:nvSpPr>
        <dsp:cNvPr id="0" name=""/>
        <dsp:cNvSpPr/>
      </dsp:nvSpPr>
      <dsp:spPr>
        <a:xfrm>
          <a:off x="986536" y="1446277"/>
          <a:ext cx="1112825" cy="111282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1000" r="-2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98E6CD4-A84B-4CE4-BAB9-AA59FB3ED2EE}">
      <dsp:nvSpPr>
        <dsp:cNvPr id="0" name=""/>
        <dsp:cNvSpPr/>
      </dsp:nvSpPr>
      <dsp:spPr>
        <a:xfrm rot="10800000">
          <a:off x="1542949" y="2892555"/>
          <a:ext cx="5021218" cy="1112825"/>
        </a:xfrm>
        <a:prstGeom prst="homePlate">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0725" tIns="60960" rIns="113792" bIns="60960" numCol="1" spcCol="1270" anchor="ctr" anchorCtr="0">
          <a:noAutofit/>
        </a:bodyPr>
        <a:lstStyle/>
        <a:p>
          <a:pPr marL="0" lvl="0" indent="0" algn="l" defTabSz="711200">
            <a:lnSpc>
              <a:spcPct val="90000"/>
            </a:lnSpc>
            <a:spcBef>
              <a:spcPct val="0"/>
            </a:spcBef>
            <a:spcAft>
              <a:spcPct val="35000"/>
            </a:spcAft>
            <a:buNone/>
          </a:pPr>
          <a:endParaRPr lang="en-US" sz="1600" b="1" kern="1200">
            <a:latin typeface="Arial" panose="020B0604020202020204" pitchFamily="34" charset="0"/>
            <a:cs typeface="Arial" panose="020B0604020202020204" pitchFamily="34" charset="0"/>
          </a:endParaRPr>
        </a:p>
      </dsp:txBody>
      <dsp:txXfrm rot="10800000">
        <a:off x="1821155" y="2892555"/>
        <a:ext cx="4743012" cy="1112825"/>
      </dsp:txXfrm>
    </dsp:sp>
    <dsp:sp modelId="{78A89E8C-871D-425F-ADC2-228EB7CED4A9}">
      <dsp:nvSpPr>
        <dsp:cNvPr id="0" name=""/>
        <dsp:cNvSpPr/>
      </dsp:nvSpPr>
      <dsp:spPr>
        <a:xfrm>
          <a:off x="986536" y="2891290"/>
          <a:ext cx="1112825" cy="1112825"/>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32000" r="-3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70860" cy="43584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4014100" y="1"/>
            <a:ext cx="3070860" cy="435849"/>
          </a:xfrm>
          <a:prstGeom prst="rect">
            <a:avLst/>
          </a:prstGeom>
        </p:spPr>
        <p:txBody>
          <a:bodyPr vert="horz" lIns="91440" tIns="45720" rIns="91440" bIns="45720" rtlCol="0"/>
          <a:lstStyle>
            <a:lvl1pPr algn="r">
              <a:defRPr sz="1200"/>
            </a:lvl1pPr>
          </a:lstStyle>
          <a:p>
            <a:fld id="{DA9F5774-C678-1E48-A23B-1680A328FA46}" type="datetimeFigureOut">
              <a:rPr lang="en-US" smtClean="0"/>
              <a:t>11/19/2021</a:t>
            </a:fld>
            <a:endParaRPr lang="en-US"/>
          </a:p>
        </p:txBody>
      </p:sp>
      <p:sp>
        <p:nvSpPr>
          <p:cNvPr id="4" name="Footer Placeholder 3"/>
          <p:cNvSpPr>
            <a:spLocks noGrp="1"/>
          </p:cNvSpPr>
          <p:nvPr>
            <p:ph type="ftr" sz="quarter" idx="2"/>
          </p:nvPr>
        </p:nvSpPr>
        <p:spPr>
          <a:xfrm>
            <a:off x="0" y="8250953"/>
            <a:ext cx="3070860" cy="43584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4014100" y="8250953"/>
            <a:ext cx="3070860" cy="435848"/>
          </a:xfrm>
          <a:prstGeom prst="rect">
            <a:avLst/>
          </a:prstGeom>
        </p:spPr>
        <p:txBody>
          <a:bodyPr vert="horz" lIns="91440" tIns="45720" rIns="91440" bIns="45720" rtlCol="0" anchor="b"/>
          <a:lstStyle>
            <a:lvl1pPr algn="r">
              <a:defRPr sz="1200"/>
            </a:lvl1pPr>
          </a:lstStyle>
          <a:p>
            <a:fld id="{71A5CF69-AC20-4D4D-9770-B6BEBB357282}" type="slidenum">
              <a:rPr lang="en-US" smtClean="0"/>
              <a:t>‹#›</a:t>
            </a:fld>
            <a:endParaRPr lang="en-US"/>
          </a:p>
        </p:txBody>
      </p:sp>
    </p:spTree>
    <p:extLst>
      <p:ext uri="{BB962C8B-B14F-4D97-AF65-F5344CB8AC3E}">
        <p14:creationId xmlns:p14="http://schemas.microsoft.com/office/powerpoint/2010/main" val="2147370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70860" cy="43584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14100" y="1"/>
            <a:ext cx="3070860" cy="435849"/>
          </a:xfrm>
          <a:prstGeom prst="rect">
            <a:avLst/>
          </a:prstGeom>
        </p:spPr>
        <p:txBody>
          <a:bodyPr vert="horz" lIns="91440" tIns="45720" rIns="91440" bIns="45720" rtlCol="0"/>
          <a:lstStyle>
            <a:lvl1pPr algn="r">
              <a:defRPr sz="1200"/>
            </a:lvl1pPr>
          </a:lstStyle>
          <a:p>
            <a:fld id="{880CE468-BD03-B649-8E6C-392373B14A1D}" type="datetimeFigureOut">
              <a:rPr lang="en-US" smtClean="0"/>
              <a:t>11/19/2021</a:t>
            </a:fld>
            <a:endParaRPr lang="en-US"/>
          </a:p>
        </p:txBody>
      </p:sp>
      <p:sp>
        <p:nvSpPr>
          <p:cNvPr id="4" name="Slide Image Placeholder 3"/>
          <p:cNvSpPr>
            <a:spLocks noGrp="1" noRot="1" noChangeAspect="1"/>
          </p:cNvSpPr>
          <p:nvPr>
            <p:ph type="sldImg" idx="2"/>
          </p:nvPr>
        </p:nvSpPr>
        <p:spPr>
          <a:xfrm>
            <a:off x="936625" y="1085850"/>
            <a:ext cx="5213350" cy="29321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8660" y="4180522"/>
            <a:ext cx="5669280" cy="342042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250953"/>
            <a:ext cx="3070860" cy="43584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14100" y="8250953"/>
            <a:ext cx="3070860" cy="435848"/>
          </a:xfrm>
          <a:prstGeom prst="rect">
            <a:avLst/>
          </a:prstGeom>
        </p:spPr>
        <p:txBody>
          <a:bodyPr vert="horz" lIns="91440" tIns="45720" rIns="91440" bIns="45720" rtlCol="0" anchor="b"/>
          <a:lstStyle>
            <a:lvl1pPr algn="r">
              <a:defRPr sz="1200"/>
            </a:lvl1pPr>
          </a:lstStyle>
          <a:p>
            <a:fld id="{9117B0B1-BEA2-8948-A557-11B4BDB90777}" type="slidenum">
              <a:rPr lang="en-US" smtClean="0"/>
              <a:t>‹#›</a:t>
            </a:fld>
            <a:endParaRPr lang="en-US"/>
          </a:p>
        </p:txBody>
      </p:sp>
    </p:spTree>
    <p:extLst>
      <p:ext uri="{BB962C8B-B14F-4D97-AF65-F5344CB8AC3E}">
        <p14:creationId xmlns:p14="http://schemas.microsoft.com/office/powerpoint/2010/main" val="83065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1645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B67BDF7-E776-6644-B0FD-0131F7606DC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25249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3</a:t>
            </a:fld>
            <a:endParaRPr lang="en-US"/>
          </a:p>
        </p:txBody>
      </p:sp>
    </p:spTree>
    <p:extLst>
      <p:ext uri="{BB962C8B-B14F-4D97-AF65-F5344CB8AC3E}">
        <p14:creationId xmlns:p14="http://schemas.microsoft.com/office/powerpoint/2010/main" val="3195299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B67BDF7-E776-6644-B0FD-0131F7606DC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42627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endParaRPr lang="en-US" b="0">
              <a:effectLst/>
            </a:endParaRPr>
          </a:p>
        </p:txBody>
      </p:sp>
      <p:sp>
        <p:nvSpPr>
          <p:cNvPr id="4" name="Slide Number Placeholder 3"/>
          <p:cNvSpPr>
            <a:spLocks noGrp="1"/>
          </p:cNvSpPr>
          <p:nvPr>
            <p:ph type="sldNum" sz="quarter" idx="10"/>
          </p:nvPr>
        </p:nvSpPr>
        <p:spPr/>
        <p:txBody>
          <a:bodyPr/>
          <a:lstStyle/>
          <a:p>
            <a:fld id="{9117B0B1-BEA2-8948-A557-11B4BDB90777}" type="slidenum">
              <a:rPr lang="en-US" smtClean="0"/>
              <a:t>5</a:t>
            </a:fld>
            <a:endParaRPr lang="en-US"/>
          </a:p>
        </p:txBody>
      </p:sp>
    </p:spTree>
    <p:extLst>
      <p:ext uri="{BB962C8B-B14F-4D97-AF65-F5344CB8AC3E}">
        <p14:creationId xmlns:p14="http://schemas.microsoft.com/office/powerpoint/2010/main" val="26627394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6</a:t>
            </a:fld>
            <a:endParaRPr lang="en-US"/>
          </a:p>
        </p:txBody>
      </p:sp>
    </p:spTree>
    <p:extLst>
      <p:ext uri="{BB962C8B-B14F-4D97-AF65-F5344CB8AC3E}">
        <p14:creationId xmlns:p14="http://schemas.microsoft.com/office/powerpoint/2010/main" val="14534185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7</a:t>
            </a:fld>
            <a:endParaRPr lang="en-US"/>
          </a:p>
        </p:txBody>
      </p:sp>
    </p:spTree>
    <p:extLst>
      <p:ext uri="{BB962C8B-B14F-4D97-AF65-F5344CB8AC3E}">
        <p14:creationId xmlns:p14="http://schemas.microsoft.com/office/powerpoint/2010/main" val="24270244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8</a:t>
            </a:fld>
            <a:endParaRPr lang="en-US"/>
          </a:p>
        </p:txBody>
      </p:sp>
    </p:spTree>
    <p:extLst>
      <p:ext uri="{BB962C8B-B14F-4D97-AF65-F5344CB8AC3E}">
        <p14:creationId xmlns:p14="http://schemas.microsoft.com/office/powerpoint/2010/main" val="6865329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9</a:t>
            </a:fld>
            <a:endParaRPr lang="en-US"/>
          </a:p>
        </p:txBody>
      </p:sp>
    </p:spTree>
    <p:extLst>
      <p:ext uri="{BB962C8B-B14F-4D97-AF65-F5344CB8AC3E}">
        <p14:creationId xmlns:p14="http://schemas.microsoft.com/office/powerpoint/2010/main" val="23110936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10</a:t>
            </a:fld>
            <a:endParaRPr lang="en-US"/>
          </a:p>
        </p:txBody>
      </p:sp>
    </p:spTree>
    <p:extLst>
      <p:ext uri="{BB962C8B-B14F-4D97-AF65-F5344CB8AC3E}">
        <p14:creationId xmlns:p14="http://schemas.microsoft.com/office/powerpoint/2010/main" val="2959275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11</a:t>
            </a:fld>
            <a:endParaRPr lang="en-US"/>
          </a:p>
        </p:txBody>
      </p:sp>
    </p:spTree>
    <p:extLst>
      <p:ext uri="{BB962C8B-B14F-4D97-AF65-F5344CB8AC3E}">
        <p14:creationId xmlns:p14="http://schemas.microsoft.com/office/powerpoint/2010/main" val="7864251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12</a:t>
            </a:fld>
            <a:endParaRPr lang="en-US"/>
          </a:p>
        </p:txBody>
      </p:sp>
    </p:spTree>
    <p:extLst>
      <p:ext uri="{BB962C8B-B14F-4D97-AF65-F5344CB8AC3E}">
        <p14:creationId xmlns:p14="http://schemas.microsoft.com/office/powerpoint/2010/main" val="7480961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E729217D-F35A-440C-8550-FA63802BD974}" type="datetime1">
              <a:rPr lang="en-US" smtClean="0"/>
              <a:t>11/19/2021</a:t>
            </a:fld>
            <a:endParaRPr lang="en-US"/>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a:p>
        </p:txBody>
      </p:sp>
      <p:pic>
        <p:nvPicPr>
          <p:cNvPr id="7" name="Picture 6"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11444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1FCB30-36A3-406D-88FB-0D4B3D5C2FC7}" type="datetime1">
              <a:rPr lang="en-US" smtClean="0"/>
              <a:t>11/19/2021</a:t>
            </a:fld>
            <a:endParaRPr lang="en-US"/>
          </a:p>
        </p:txBody>
      </p:sp>
      <p:pic>
        <p:nvPicPr>
          <p:cNvPr id="8" name="Picture 7"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Presenters:</a:t>
            </a:r>
          </a:p>
          <a:p>
            <a:pPr lvl="0"/>
            <a:r>
              <a:rPr lang="en-US"/>
              <a:t>Name 1</a:t>
            </a:r>
          </a:p>
          <a:p>
            <a:pPr lvl="0"/>
            <a:r>
              <a:rPr lang="en-US"/>
              <a:t>Name 2</a:t>
            </a:r>
          </a:p>
        </p:txBody>
      </p:sp>
    </p:spTree>
    <p:extLst>
      <p:ext uri="{BB962C8B-B14F-4D97-AF65-F5344CB8AC3E}">
        <p14:creationId xmlns:p14="http://schemas.microsoft.com/office/powerpoint/2010/main" val="583760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562522BE-951A-40BE-85B5-CF5197C69672}" type="datetime1">
              <a:rPr lang="en-US" smtClean="0"/>
              <a:t>11/19/2021</a:t>
            </a:fld>
            <a:endParaRPr lang="en-US"/>
          </a:p>
        </p:txBody>
      </p:sp>
      <p:pic>
        <p:nvPicPr>
          <p:cNvPr id="6" name="Picture 5"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8200" y="656202"/>
            <a:ext cx="1247274" cy="1096212"/>
          </a:xfrm>
          <a:prstGeom prst="rect">
            <a:avLst/>
          </a:prstGeom>
        </p:spPr>
      </p:pic>
    </p:spTree>
    <p:extLst>
      <p:ext uri="{BB962C8B-B14F-4D97-AF65-F5344CB8AC3E}">
        <p14:creationId xmlns:p14="http://schemas.microsoft.com/office/powerpoint/2010/main" val="902783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2A1196-A697-404A-AC8D-37DDBA6B3438}" type="datetime1">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93645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BB9A543-3E64-4524-BBDD-B796E9EAA2D3}" type="datetime1">
              <a:rPr lang="en-US" smtClean="0"/>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510480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B52AFCC-6D08-4E68-A5ED-BCEB4A92E4B1}" type="datetime1">
              <a:rPr lang="en-US" smtClean="0"/>
              <a:t>11/19/2021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238933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38DD526-1A71-4C98-B0FA-E858C8392AF5}" type="datetime1">
              <a:rPr lang="en-US" smtClean="0"/>
              <a:t>11/19/2021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55809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09E2DBB-EB3D-4FF7-82CD-F5AB49AFE13C}" type="datetime1">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p:spPr>
        <p:txBody>
          <a:bodyPr/>
          <a:lstStyle/>
          <a:p>
            <a:r>
              <a:rPr lang="en-US"/>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13816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A6EB2B9-3FD8-4452-8A61-1BD1CAC2FEA9}" type="datetime1">
              <a:rPr lang="en-US" smtClean="0"/>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09A1A5-4186-AE45-B489-8F93D826EB49}" type="slidenum">
              <a:rPr lang="en-US" smtClean="0"/>
              <a:t>‹#›</a:t>
            </a:fld>
            <a:endParaRPr lang="en-US"/>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402073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E4FFAE6-C9AB-4F41-98C6-DE37E528E556}" type="datetime1">
              <a:rPr lang="en-US" smtClean="0"/>
              <a:t>11/19/2021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09A1A5-4186-AE45-B489-8F93D826EB49}" type="slidenum">
              <a:rPr lang="en-US" smtClean="0"/>
              <a:t>‹#›</a:t>
            </a:fld>
            <a:endParaRPr lang="en-US"/>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664450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43083CD-943A-4011-83C4-4F0913946BC7}" type="datetime1">
              <a:rPr lang="en-US" smtClean="0"/>
              <a:t>11/19/2021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DCD1BE-76F0-964D-BEB4-4B9A284D890B}" type="slidenum">
              <a:rPr lang="en-US" smtClean="0"/>
              <a:pPr/>
              <a:t>‹#›</a:t>
            </a:fld>
            <a:endParaRPr lang="en-US"/>
          </a:p>
        </p:txBody>
      </p:sp>
    </p:spTree>
    <p:extLst>
      <p:ext uri="{BB962C8B-B14F-4D97-AF65-F5344CB8AC3E}">
        <p14:creationId xmlns:p14="http://schemas.microsoft.com/office/powerpoint/2010/main" val="339452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0624FB6-38E1-4B66-A71A-D03FDF32BFCF}" type="datetime1">
              <a:rPr lang="en-US" smtClean="0"/>
              <a:t>11/19/2021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a:p>
        </p:txBody>
      </p:sp>
    </p:spTree>
    <p:extLst>
      <p:ext uri="{BB962C8B-B14F-4D97-AF65-F5344CB8AC3E}">
        <p14:creationId xmlns:p14="http://schemas.microsoft.com/office/powerpoint/2010/main" val="12368603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1: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F03C739-B6E7-4F58-A2AC-8D9251803995}" type="datetime1">
              <a:rPr lang="en-US" smtClean="0"/>
              <a:t>11/19/2021</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Enter Title Here"/>
          <p:cNvSpPr>
            <a:spLocks noGrp="1"/>
          </p:cNvSpPr>
          <p:nvPr>
            <p:ph type="title"/>
          </p:nvPr>
        </p:nvSpPr>
        <p:spPr>
          <a:xfrm>
            <a:off x="831850" y="4289258"/>
            <a:ext cx="10515600" cy="1356059"/>
          </a:xfrm>
          <a:prstGeom prst="rect">
            <a:avLst/>
          </a:prstGeom>
        </p:spPr>
        <p:txBody>
          <a:bodyPr anchor="b"/>
          <a:lstStyle>
            <a:lvl1pPr>
              <a:defRPr sz="4800">
                <a:solidFill>
                  <a:schemeClr val="tx2">
                    <a:lumMod val="75000"/>
                  </a:schemeClr>
                </a:solidFill>
              </a:defRPr>
            </a:lvl1pPr>
          </a:lstStyle>
          <a:p>
            <a:r>
              <a:rPr lang="en-US"/>
              <a:t>Click to edit Master title style</a:t>
            </a:r>
          </a:p>
        </p:txBody>
      </p:sp>
      <p:sp>
        <p:nvSpPr>
          <p:cNvPr id="8" name="Text Placeholder 2"/>
          <p:cNvSpPr>
            <a:spLocks noGrp="1"/>
          </p:cNvSpPr>
          <p:nvPr>
            <p:ph type="body" idx="1"/>
          </p:nvPr>
        </p:nvSpPr>
        <p:spPr>
          <a:xfrm>
            <a:off x="831850" y="5672305"/>
            <a:ext cx="10515600" cy="684045"/>
          </a:xfrm>
          <a:prstGeom prst="rect">
            <a:avLst/>
          </a:prstGeo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pic>
        <p:nvPicPr>
          <p:cNvPr id="9" name="Picture 8" descr="California Energy Commission Logo"/>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38200" y="815165"/>
            <a:ext cx="1287483" cy="1131555"/>
          </a:xfrm>
          <a:prstGeom prst="rect">
            <a:avLst/>
          </a:prstGeom>
        </p:spPr>
      </p:pic>
    </p:spTree>
    <p:extLst>
      <p:ext uri="{BB962C8B-B14F-4D97-AF65-F5344CB8AC3E}">
        <p14:creationId xmlns:p14="http://schemas.microsoft.com/office/powerpoint/2010/main" val="38627937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974560D-57CA-4C1F-8DD5-7B82CDB73122}" type="datetime1">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20358943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33C588C-4CFF-4892-92A3-A9F557B8BCAA}" type="datetime1">
              <a:rPr lang="en-US" smtClean="0"/>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9520250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118DA4-B00C-481A-8335-04579E4641D9}" type="datetime1">
              <a:rPr lang="en-US" smtClean="0"/>
              <a:t>11/19/2021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23762538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4BADAB3-FFF3-4E61-8ABD-BFA4300E0536}" type="datetime1">
              <a:rPr lang="en-US" smtClean="0"/>
              <a:t>11/19/2021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4976217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8D08A94-7FF2-4ACE-9352-A009E58355B0}" type="datetime1">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26058281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FD73B63-F0A3-41D2-A200-8C01360F6025}" type="datetime1">
              <a:rPr lang="en-US" smtClean="0"/>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681676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26CC44D-B834-4F53-809D-20279E1F9241}" type="datetime1">
              <a:rPr lang="en-US" smtClean="0"/>
              <a:t>11/19/2021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4947110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E117161-7781-4094-885F-3DA42994561B}" type="datetime1">
              <a:rPr lang="en-US" smtClean="0"/>
              <a:t>11/19/2021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51356480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2.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2.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6.xml"/><Relationship Id="rId1" Type="http://schemas.openxmlformats.org/officeDocument/2006/relationships/slideLayout" Target="../slideLayouts/slideLayout13.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2.png"/><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theme" Target="../theme/theme7.xml"/><Relationship Id="rId4" Type="http://schemas.openxmlformats.org/officeDocument/2006/relationships/slideLayout" Target="../slideLayouts/slideLayout17.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image" Target="../media/image2.png"/><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image" Target="../media/image3.png"/><Relationship Id="rId5" Type="http://schemas.openxmlformats.org/officeDocument/2006/relationships/theme" Target="../theme/theme8.xml"/><Relationship Id="rId4"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F4DDF0-6702-4F83-A990-0B4253349D94}" type="datetime1">
              <a:rPr lang="en-US" smtClean="0"/>
              <a:t>11/19/2021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a:p>
        </p:txBody>
      </p:sp>
    </p:spTree>
    <p:extLst>
      <p:ext uri="{BB962C8B-B14F-4D97-AF65-F5344CB8AC3E}">
        <p14:creationId xmlns:p14="http://schemas.microsoft.com/office/powerpoint/2010/main" val="1442719388"/>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6"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B78CCBF8-B9E3-4151-BA78-5920E632E778}" type="datetime1">
              <a:rPr lang="en-US" smtClean="0"/>
              <a:t>11/19/2021</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1749497046"/>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676" r:id="rId3"/>
    <p:sldLayoutId id="2147483677"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46129D-4461-4310-AC25-20BA341AAEDE}" type="datetime1">
              <a:rPr lang="en-US" smtClean="0"/>
              <a:t>11/19/2021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219567250"/>
      </p:ext>
    </p:extLst>
  </p:cSld>
  <p:clrMap bg1="lt1" tx1="dk1" bg2="lt2" tx2="dk2" accent1="accent1" accent2="accent2" accent3="accent3" accent4="accent4" accent5="accent5" accent6="accent6" hlink="hlink" folHlink="folHlink"/>
  <p:sldLayoutIdLst>
    <p:sldLayoutId id="2147483684" r:id="rId1"/>
    <p:sldLayoutId id="2147483686" r:id="rId2"/>
    <p:sldLayoutId id="2147483687"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FDE8F88F-C798-4789-843D-A0DA4A86556A}" type="datetime1">
              <a:rPr lang="en-US" smtClean="0"/>
              <a:t>11/19/2021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0CDCD1BE-76F0-964D-BEB4-4B9A284D890B}" type="slidenum">
              <a:rPr lang="en-US" smtClean="0"/>
              <a:pPr/>
              <a:t>‹#›</a:t>
            </a:fld>
            <a:endParaRPr lang="en-US"/>
          </a:p>
        </p:txBody>
      </p:sp>
    </p:spTree>
    <p:extLst>
      <p:ext uri="{BB962C8B-B14F-4D97-AF65-F5344CB8AC3E}">
        <p14:creationId xmlns:p14="http://schemas.microsoft.com/office/powerpoint/2010/main" val="1051358764"/>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36690C-6B0C-4953-BA3A-CE9D67B6465B}" type="datetime1">
              <a:rPr lang="en-US" smtClean="0"/>
              <a:t>11/19/2021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20EBB6-C900-684B-B96E-D78E525ADD2C}" type="slidenum">
              <a:rPr lang="en-US" smtClean="0"/>
              <a:t>‹#›</a:t>
            </a:fld>
            <a:endParaRPr lang="en-US"/>
          </a:p>
        </p:txBody>
      </p:sp>
    </p:spTree>
    <p:extLst>
      <p:ext uri="{BB962C8B-B14F-4D97-AF65-F5344CB8AC3E}">
        <p14:creationId xmlns:p14="http://schemas.microsoft.com/office/powerpoint/2010/main" val="308076826"/>
      </p:ext>
    </p:extLst>
  </p:cSld>
  <p:clrMap bg1="lt1" tx1="dk1" bg2="lt2" tx2="dk2" accent1="accent1" accent2="accent2" accent3="accent3" accent4="accent4" accent5="accent5" accent6="accent6" hlink="hlink" folHlink="folHlink"/>
  <p:sldLayoutIdLst>
    <p:sldLayoutId id="2147483681"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D87DBD-65B5-48D8-9CFD-62BFC5A12B02}" type="datetime1">
              <a:rPr lang="en-US" smtClean="0"/>
              <a:t>11/19/2021</a:t>
            </a:fld>
            <a:endParaRPr lang="en-US"/>
          </a:p>
        </p:txBody>
      </p:sp>
    </p:spTree>
    <p:extLst>
      <p:ext uri="{BB962C8B-B14F-4D97-AF65-F5344CB8AC3E}">
        <p14:creationId xmlns:p14="http://schemas.microsoft.com/office/powerpoint/2010/main" val="2415009620"/>
      </p:ext>
    </p:extLst>
  </p:cSld>
  <p:clrMap bg1="lt1" tx1="dk1" bg2="lt2" tx2="dk2" accent1="accent1" accent2="accent2" accent3="accent3" accent4="accent4" accent5="accent5" accent6="accent6" hlink="hlink" folHlink="folHlink"/>
  <p:sldLayoutIdLst>
    <p:sldLayoutId id="2147483689"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82D5CAB7-2488-42C1-89A5-581982AE3591}" type="datetime1">
              <a:rPr lang="en-US" smtClean="0"/>
              <a:t>11/19/2021</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tx2"/>
                </a:solidFill>
              </a:defRPr>
            </a:lvl1pPr>
          </a:lstStyle>
          <a:p>
            <a:fld id="{005C4985-ACD0-2B4C-8981-36243250F268}" type="slidenum">
              <a:rPr lang="en-US" smtClean="0"/>
              <a:pPr/>
              <a:t>‹#›</a:t>
            </a:fld>
            <a:endParaRPr lang="en-US">
              <a:solidFill>
                <a:schemeClr val="tx2"/>
              </a:solidFill>
            </a:endParaRPr>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4049411182"/>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41ABA857-85F0-4248-9213-B26D6D7AB9C8}" type="datetime1">
              <a:rPr lang="en-US" smtClean="0"/>
              <a:t>11/19/2021</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baseline="0">
                <a:solidFill>
                  <a:schemeClr val="tx2"/>
                </a:solidFill>
              </a:defRPr>
            </a:lvl1pPr>
          </a:lstStyle>
          <a:p>
            <a:fld id="{005C4985-ACD0-2B4C-8981-36243250F268}" type="slidenum">
              <a:rPr lang="en-US" smtClean="0"/>
              <a:pPr/>
              <a:t>‹#›</a:t>
            </a:fld>
            <a:endParaRPr lang="en-US">
              <a:solidFill>
                <a:schemeClr val="tx2"/>
              </a:solidFill>
            </a:endParaRPr>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3042674388"/>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hyperlink" Target="https://efiling.energy.ca.gov/Ecomment/Ecomment.aspx?docketnumber=19-ERDD-01" TargetMode="External"/><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hyperlink" Target="https://www.energy.ca.gov/event/workshop/2021-11/staff-workshop-strategic-pathways-and-analytics-tactical-decommissionin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efiling.energy.ca.gov/Ecomment/Ecomment.aspx?docketnumber=19-ERDD-01"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353385" y="4976033"/>
            <a:ext cx="11459388" cy="1775637"/>
          </a:xfrm>
        </p:spPr>
        <p:txBody>
          <a:bodyPr/>
          <a:lstStyle/>
          <a:p>
            <a:r>
              <a:rPr lang="en-US" sz="2000"/>
              <a:t>Strategic Pathways and Analytics for Tactical Decommissioning of Portions of Natural Gas Infrastructure </a:t>
            </a:r>
          </a:p>
          <a:p>
            <a:r>
              <a:rPr lang="en-US" sz="1800"/>
              <a:t>Energy Research and Development Division, California Energy Commission</a:t>
            </a:r>
          </a:p>
          <a:p>
            <a:r>
              <a:rPr lang="en-US" sz="1600"/>
              <a:t>Presenters: Qing Tian Ph.D. and Reta Ortiz</a:t>
            </a:r>
          </a:p>
          <a:p>
            <a:r>
              <a:rPr lang="en-US" sz="1600"/>
              <a:t>Date: November 17, 2021</a:t>
            </a:r>
          </a:p>
        </p:txBody>
      </p:sp>
      <p:sp>
        <p:nvSpPr>
          <p:cNvPr id="4" name="Title 3"/>
          <p:cNvSpPr>
            <a:spLocks noGrp="1"/>
          </p:cNvSpPr>
          <p:nvPr>
            <p:ph type="title"/>
          </p:nvPr>
        </p:nvSpPr>
        <p:spPr>
          <a:xfrm>
            <a:off x="342752" y="4359612"/>
            <a:ext cx="10515600" cy="722751"/>
          </a:xfrm>
        </p:spPr>
        <p:txBody>
          <a:bodyPr/>
          <a:lstStyle/>
          <a:p>
            <a:r>
              <a:rPr kumimoji="0" lang="en-US" sz="2800" b="1" i="0" u="none" strike="noStrike" kern="1200" cap="none" spc="0" normalizeH="0" baseline="0" noProof="0">
                <a:ln>
                  <a:noFill/>
                </a:ln>
                <a:solidFill>
                  <a:srgbClr val="4F81BD">
                    <a:lumMod val="50000"/>
                  </a:srgbClr>
                </a:solidFill>
                <a:effectLst/>
                <a:uLnTx/>
                <a:uFillTx/>
                <a:latin typeface="Arial"/>
                <a:cs typeface="Arial"/>
              </a:rPr>
              <a:t>Staff Workshop</a:t>
            </a:r>
            <a:endParaRPr lang="en-US" sz="2800"/>
          </a:p>
        </p:txBody>
      </p:sp>
    </p:spTree>
    <p:extLst>
      <p:ext uri="{BB962C8B-B14F-4D97-AF65-F5344CB8AC3E}">
        <p14:creationId xmlns:p14="http://schemas.microsoft.com/office/powerpoint/2010/main" val="1975939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Agenda</a:t>
            </a:r>
          </a:p>
        </p:txBody>
      </p:sp>
      <p:graphicFrame>
        <p:nvGraphicFramePr>
          <p:cNvPr id="7" name="Table 6">
            <a:extLst>
              <a:ext uri="{FF2B5EF4-FFF2-40B4-BE49-F238E27FC236}">
                <a16:creationId xmlns:a16="http://schemas.microsoft.com/office/drawing/2014/main" id="{863A9BCB-CD4F-4075-B050-0E8E952DE1E4}"/>
              </a:ext>
            </a:extLst>
          </p:cNvPr>
          <p:cNvGraphicFramePr>
            <a:graphicFrameLocks noGrp="1"/>
          </p:cNvGraphicFramePr>
          <p:nvPr>
            <p:extLst>
              <p:ext uri="{D42A27DB-BD31-4B8C-83A1-F6EECF244321}">
                <p14:modId xmlns:p14="http://schemas.microsoft.com/office/powerpoint/2010/main" val="2835930629"/>
              </p:ext>
            </p:extLst>
          </p:nvPr>
        </p:nvGraphicFramePr>
        <p:xfrm>
          <a:off x="1117600" y="1247140"/>
          <a:ext cx="9953978" cy="4793895"/>
        </p:xfrm>
        <a:graphic>
          <a:graphicData uri="http://schemas.openxmlformats.org/drawingml/2006/table">
            <a:tbl>
              <a:tblPr firstRow="1" bandRow="1">
                <a:tableStyleId>{5C22544A-7EE6-4342-B048-85BDC9FD1C3A}</a:tableStyleId>
              </a:tblPr>
              <a:tblGrid>
                <a:gridCol w="2440822">
                  <a:extLst>
                    <a:ext uri="{9D8B030D-6E8A-4147-A177-3AD203B41FA5}">
                      <a16:colId xmlns:a16="http://schemas.microsoft.com/office/drawing/2014/main" val="282712131"/>
                    </a:ext>
                  </a:extLst>
                </a:gridCol>
                <a:gridCol w="7513156">
                  <a:extLst>
                    <a:ext uri="{9D8B030D-6E8A-4147-A177-3AD203B41FA5}">
                      <a16:colId xmlns:a16="http://schemas.microsoft.com/office/drawing/2014/main" val="1524307864"/>
                    </a:ext>
                  </a:extLst>
                </a:gridCol>
              </a:tblGrid>
              <a:tr h="470272">
                <a:tc>
                  <a:txBody>
                    <a:bodyPr/>
                    <a:lstStyle/>
                    <a:p>
                      <a:pPr marL="0" algn="ctr" rtl="0" eaLnBrk="1" latinLnBrk="0" hangingPunct="1">
                        <a:spcBef>
                          <a:spcPts val="0"/>
                        </a:spcBef>
                        <a:spcAft>
                          <a:spcPts val="0"/>
                        </a:spcAft>
                      </a:pPr>
                      <a:r>
                        <a:rPr lang="en-US" sz="2000" kern="1200">
                          <a:effectLst/>
                        </a:rPr>
                        <a:t>Time</a:t>
                      </a:r>
                      <a:endParaRPr lang="en-US">
                        <a:effectLst/>
                      </a:endParaRPr>
                    </a:p>
                  </a:txBody>
                  <a:tcPr marL="0" marR="0" marT="0" marB="0" anchor="ctr"/>
                </a:tc>
                <a:tc>
                  <a:txBody>
                    <a:bodyPr/>
                    <a:lstStyle/>
                    <a:p>
                      <a:pPr marL="0" algn="ctr" rtl="0" eaLnBrk="1" latinLnBrk="0" hangingPunct="1">
                        <a:spcBef>
                          <a:spcPts val="0"/>
                        </a:spcBef>
                        <a:spcAft>
                          <a:spcPts val="0"/>
                        </a:spcAft>
                      </a:pPr>
                      <a:r>
                        <a:rPr lang="en-US" sz="2000" kern="1200">
                          <a:effectLst/>
                        </a:rPr>
                        <a:t>Items</a:t>
                      </a:r>
                      <a:endParaRPr lang="en-US">
                        <a:effectLst/>
                      </a:endParaRPr>
                    </a:p>
                  </a:txBody>
                  <a:tcPr marL="0" marR="0" marT="0" marB="0" anchor="ctr"/>
                </a:tc>
                <a:extLst>
                  <a:ext uri="{0D108BD9-81ED-4DB2-BD59-A6C34878D82A}">
                    <a16:rowId xmlns:a16="http://schemas.microsoft.com/office/drawing/2014/main" val="3839579410"/>
                  </a:ext>
                </a:extLst>
              </a:tr>
              <a:tr h="589185">
                <a:tc>
                  <a:txBody>
                    <a:bodyPr/>
                    <a:lstStyle/>
                    <a:p>
                      <a:pPr marL="0" algn="l" rtl="0" eaLnBrk="1" latinLnBrk="0" hangingPunct="1">
                        <a:spcBef>
                          <a:spcPts val="0"/>
                        </a:spcBef>
                        <a:spcAft>
                          <a:spcPts val="0"/>
                        </a:spcAft>
                      </a:pPr>
                      <a:r>
                        <a:rPr lang="en-US" sz="2000" kern="1200">
                          <a:effectLst/>
                        </a:rPr>
                        <a:t>10:00 am</a:t>
                      </a:r>
                      <a:endParaRPr lang="en-US" sz="2000">
                        <a:effectLst/>
                      </a:endParaRPr>
                    </a:p>
                  </a:txBody>
                  <a:tcPr marL="0" marR="0" marT="0" marB="0" anchor="ctr"/>
                </a:tc>
                <a:tc>
                  <a:txBody>
                    <a:bodyPr/>
                    <a:lstStyle/>
                    <a:p>
                      <a:pPr marL="120650" indent="0" algn="l" rtl="0" eaLnBrk="1" latinLnBrk="0" hangingPunct="1">
                        <a:spcBef>
                          <a:spcPts val="0"/>
                        </a:spcBef>
                        <a:spcAft>
                          <a:spcPts val="0"/>
                        </a:spcAft>
                      </a:pPr>
                      <a:r>
                        <a:rPr lang="en-US" sz="2000" kern="1200">
                          <a:effectLst/>
                        </a:rPr>
                        <a:t>Welcome</a:t>
                      </a:r>
                      <a:r>
                        <a:rPr lang="en-US" sz="2000" kern="1200" baseline="0">
                          <a:effectLst/>
                        </a:rPr>
                        <a:t> and </a:t>
                      </a:r>
                      <a:r>
                        <a:rPr lang="en-US" sz="2000" kern="1200">
                          <a:effectLst/>
                        </a:rPr>
                        <a:t>Introduction</a:t>
                      </a:r>
                      <a:endParaRPr lang="en-US" sz="2000">
                        <a:effectLst/>
                      </a:endParaRPr>
                    </a:p>
                  </a:txBody>
                  <a:tcPr marL="0" marR="0" marT="0" marB="0" anchor="ctr"/>
                </a:tc>
                <a:extLst>
                  <a:ext uri="{0D108BD9-81ED-4DB2-BD59-A6C34878D82A}">
                    <a16:rowId xmlns:a16="http://schemas.microsoft.com/office/drawing/2014/main" val="1109520850"/>
                  </a:ext>
                </a:extLst>
              </a:tr>
              <a:tr h="4371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kern="1200">
                          <a:effectLst/>
                        </a:rPr>
                        <a:t>10:10 am</a:t>
                      </a:r>
                      <a:endParaRPr lang="en-US" sz="2000">
                        <a:effectLst/>
                      </a:endParaRPr>
                    </a:p>
                  </a:txBody>
                  <a:tcPr marL="0" marR="0" marT="0" marB="0" anchor="ctr"/>
                </a:tc>
                <a:tc>
                  <a:txBody>
                    <a:bodyPr/>
                    <a:lstStyle/>
                    <a:p>
                      <a:pPr marL="120650" indent="0" algn="l" rtl="0" eaLnBrk="1" latinLnBrk="0" hangingPunct="1">
                        <a:spcBef>
                          <a:spcPts val="0"/>
                        </a:spcBef>
                        <a:spcAft>
                          <a:spcPts val="0"/>
                        </a:spcAft>
                      </a:pPr>
                      <a:r>
                        <a:rPr lang="en-US" sz="2000" kern="1200">
                          <a:effectLst/>
                        </a:rPr>
                        <a:t>Panel Presentations</a:t>
                      </a:r>
                      <a:endParaRPr lang="en-US" sz="2000">
                        <a:effectLst/>
                      </a:endParaRPr>
                    </a:p>
                  </a:txBody>
                  <a:tcPr marL="0" marR="0" marT="0" marB="0" anchor="ctr"/>
                </a:tc>
                <a:extLst>
                  <a:ext uri="{0D108BD9-81ED-4DB2-BD59-A6C34878D82A}">
                    <a16:rowId xmlns:a16="http://schemas.microsoft.com/office/drawing/2014/main" val="2333949514"/>
                  </a:ext>
                </a:extLst>
              </a:tr>
              <a:tr h="437159">
                <a:tc>
                  <a:txBody>
                    <a:bodyPr/>
                    <a:lstStyle/>
                    <a:p>
                      <a:pPr marL="0" algn="l" rtl="0" eaLnBrk="1" latinLnBrk="0" hangingPunct="1">
                        <a:spcBef>
                          <a:spcPts val="0"/>
                        </a:spcBef>
                        <a:spcAft>
                          <a:spcPts val="0"/>
                        </a:spcAft>
                      </a:pPr>
                      <a:endParaRPr lang="en-US" sz="2000">
                        <a:effectLst/>
                      </a:endParaRPr>
                    </a:p>
                  </a:txBody>
                  <a:tcPr marL="0" marR="0" marT="0" marB="0" anchor="ctr"/>
                </a:tc>
                <a:tc>
                  <a:txBody>
                    <a:bodyPr/>
                    <a:lstStyle/>
                    <a:p>
                      <a:pPr marL="457200" lvl="1" algn="l" rtl="0" eaLnBrk="1" latinLnBrk="0" hangingPunct="1">
                        <a:spcBef>
                          <a:spcPts val="0"/>
                        </a:spcBef>
                        <a:spcAft>
                          <a:spcPts val="0"/>
                        </a:spcAft>
                      </a:pPr>
                      <a:r>
                        <a:rPr lang="en-US" sz="1600" kern="1200">
                          <a:effectLst/>
                        </a:rPr>
                        <a:t>E3 - Energy and Environmental Economics, Inc.  </a:t>
                      </a:r>
                      <a:endParaRPr lang="en-US" sz="1600">
                        <a:effectLst/>
                      </a:endParaRPr>
                    </a:p>
                  </a:txBody>
                  <a:tcPr marL="0" marR="0" marT="0" marB="0" anchor="ctr"/>
                </a:tc>
                <a:extLst>
                  <a:ext uri="{0D108BD9-81ED-4DB2-BD59-A6C34878D82A}">
                    <a16:rowId xmlns:a16="http://schemas.microsoft.com/office/drawing/2014/main" val="4162509724"/>
                  </a:ext>
                </a:extLst>
              </a:tr>
              <a:tr h="508760">
                <a:tc>
                  <a:txBody>
                    <a:bodyPr/>
                    <a:lstStyle/>
                    <a:p>
                      <a:pPr marL="0" algn="l" rtl="0" eaLnBrk="1" latinLnBrk="0" hangingPunct="1">
                        <a:spcBef>
                          <a:spcPts val="0"/>
                        </a:spcBef>
                        <a:spcAft>
                          <a:spcPts val="0"/>
                        </a:spcAft>
                      </a:pPr>
                      <a:endParaRPr lang="en-US" sz="2000">
                        <a:effectLst/>
                      </a:endParaRPr>
                    </a:p>
                  </a:txBody>
                  <a:tcPr marL="0" marR="0" marT="0" marB="0" anchor="ctr"/>
                </a:tc>
                <a:tc>
                  <a:txBody>
                    <a:bodyPr/>
                    <a:lstStyle/>
                    <a:p>
                      <a:pPr marL="457200" lvl="1" indent="0" algn="l" rtl="0" eaLnBrk="1" latinLnBrk="0" hangingPunct="1">
                        <a:spcBef>
                          <a:spcPts val="0"/>
                        </a:spcBef>
                        <a:spcAft>
                          <a:spcPts val="0"/>
                        </a:spcAft>
                      </a:pPr>
                      <a:r>
                        <a:rPr lang="en-US" sz="1600" kern="1200">
                          <a:effectLst/>
                        </a:rPr>
                        <a:t>PG&amp;E</a:t>
                      </a:r>
                      <a:endParaRPr lang="en-US" sz="1600">
                        <a:effectLst/>
                      </a:endParaRPr>
                    </a:p>
                  </a:txBody>
                  <a:tcPr marL="0" marR="0" marT="0" marB="0" anchor="ctr"/>
                </a:tc>
                <a:extLst>
                  <a:ext uri="{0D108BD9-81ED-4DB2-BD59-A6C34878D82A}">
                    <a16:rowId xmlns:a16="http://schemas.microsoft.com/office/drawing/2014/main" val="398966319"/>
                  </a:ext>
                </a:extLst>
              </a:tr>
              <a:tr h="470272">
                <a:tc>
                  <a:txBody>
                    <a:bodyPr/>
                    <a:lstStyle/>
                    <a:p>
                      <a:pPr marL="0" algn="l" rtl="0" eaLnBrk="1" latinLnBrk="0" hangingPunct="1">
                        <a:spcBef>
                          <a:spcPts val="0"/>
                        </a:spcBef>
                        <a:spcAft>
                          <a:spcPts val="0"/>
                        </a:spcAft>
                      </a:pPr>
                      <a:endParaRPr lang="en-US" sz="2000">
                        <a:effectLst/>
                      </a:endParaRPr>
                    </a:p>
                  </a:txBody>
                  <a:tcPr marL="0" marR="0" marT="0" marB="0" anchor="ctr"/>
                </a:tc>
                <a:tc>
                  <a:txBody>
                    <a:bodyPr/>
                    <a:lstStyle/>
                    <a:p>
                      <a:pPr marL="457200" lvl="1" algn="l" rtl="0" eaLnBrk="1" latinLnBrk="0" hangingPunct="1">
                        <a:spcBef>
                          <a:spcPts val="0"/>
                        </a:spcBef>
                        <a:spcAft>
                          <a:spcPts val="0"/>
                        </a:spcAft>
                      </a:pPr>
                      <a:r>
                        <a:rPr lang="en-US" sz="1600" kern="1200">
                          <a:effectLst/>
                        </a:rPr>
                        <a:t>RAND Corporation</a:t>
                      </a:r>
                      <a:endParaRPr lang="en-US" sz="1600">
                        <a:effectLst/>
                      </a:endParaRPr>
                    </a:p>
                  </a:txBody>
                  <a:tcPr marL="0" marR="0" marT="0" marB="0" anchor="ctr"/>
                </a:tc>
                <a:extLst>
                  <a:ext uri="{0D108BD9-81ED-4DB2-BD59-A6C34878D82A}">
                    <a16:rowId xmlns:a16="http://schemas.microsoft.com/office/drawing/2014/main" val="21543062"/>
                  </a:ext>
                </a:extLst>
              </a:tr>
              <a:tr h="470272">
                <a:tc>
                  <a:txBody>
                    <a:bodyPr/>
                    <a:lstStyle/>
                    <a:p>
                      <a:pPr marL="0" algn="l" rtl="0" eaLnBrk="1" latinLnBrk="0" hangingPunct="1">
                        <a:spcBef>
                          <a:spcPts val="0"/>
                        </a:spcBef>
                        <a:spcAft>
                          <a:spcPts val="0"/>
                        </a:spcAft>
                      </a:pPr>
                      <a:endParaRPr lang="en-US" sz="2000">
                        <a:effectLst/>
                      </a:endParaRPr>
                    </a:p>
                  </a:txBody>
                  <a:tcPr marL="0" marR="0" marT="0" marB="0" anchor="ctr"/>
                </a:tc>
                <a:tc>
                  <a:txBody>
                    <a:bodyPr/>
                    <a:lstStyle/>
                    <a:p>
                      <a:pPr marL="457200" lvl="1" algn="l" rtl="0" eaLnBrk="1" latinLnBrk="0" hangingPunct="1">
                        <a:spcBef>
                          <a:spcPts val="0"/>
                        </a:spcBef>
                        <a:spcAft>
                          <a:spcPts val="0"/>
                        </a:spcAft>
                      </a:pPr>
                      <a:r>
                        <a:rPr lang="en-US" sz="1600" kern="1200">
                          <a:effectLst/>
                        </a:rPr>
                        <a:t>SoCalGas</a:t>
                      </a:r>
                      <a:endParaRPr lang="en-US" sz="1600">
                        <a:effectLst/>
                      </a:endParaRPr>
                    </a:p>
                  </a:txBody>
                  <a:tcPr marL="0" marR="0" marT="0" marB="0" anchor="ctr"/>
                </a:tc>
                <a:extLst>
                  <a:ext uri="{0D108BD9-81ED-4DB2-BD59-A6C34878D82A}">
                    <a16:rowId xmlns:a16="http://schemas.microsoft.com/office/drawing/2014/main" val="1778062303"/>
                  </a:ext>
                </a:extLst>
              </a:tr>
              <a:tr h="470272">
                <a:tc>
                  <a:txBody>
                    <a:bodyPr/>
                    <a:lstStyle/>
                    <a:p>
                      <a:pPr marL="0" algn="l" rtl="0" eaLnBrk="1" latinLnBrk="0" hangingPunct="1">
                        <a:spcBef>
                          <a:spcPts val="0"/>
                        </a:spcBef>
                        <a:spcAft>
                          <a:spcPts val="0"/>
                        </a:spcAft>
                      </a:pPr>
                      <a:r>
                        <a:rPr lang="en-US" sz="2000" kern="1200">
                          <a:effectLst/>
                        </a:rPr>
                        <a:t>11:20 am </a:t>
                      </a:r>
                      <a:endParaRPr lang="en-US" sz="2000">
                        <a:effectLst/>
                      </a:endParaRPr>
                    </a:p>
                  </a:txBody>
                  <a:tcPr marL="0" marR="0" marT="0" marB="0" anchor="ctr"/>
                </a:tc>
                <a:tc>
                  <a:txBody>
                    <a:bodyPr/>
                    <a:lstStyle/>
                    <a:p>
                      <a:pPr marL="120650" indent="0" algn="l" rtl="0" eaLnBrk="1" latinLnBrk="0" hangingPunct="1">
                        <a:spcBef>
                          <a:spcPts val="0"/>
                        </a:spcBef>
                        <a:spcAft>
                          <a:spcPts val="0"/>
                        </a:spcAft>
                      </a:pPr>
                      <a:r>
                        <a:rPr lang="en-US" sz="2000" kern="1200">
                          <a:effectLst/>
                        </a:rPr>
                        <a:t>Panel Discussion</a:t>
                      </a:r>
                      <a:endParaRPr lang="en-US" sz="2000">
                        <a:effectLst/>
                      </a:endParaRPr>
                    </a:p>
                  </a:txBody>
                  <a:tcPr marL="0" marR="0" marT="0" marB="0" anchor="ctr"/>
                </a:tc>
                <a:extLst>
                  <a:ext uri="{0D108BD9-81ED-4DB2-BD59-A6C34878D82A}">
                    <a16:rowId xmlns:a16="http://schemas.microsoft.com/office/drawing/2014/main" val="1170663120"/>
                  </a:ext>
                </a:extLst>
              </a:tr>
              <a:tr h="470272">
                <a:tc>
                  <a:txBody>
                    <a:bodyPr/>
                    <a:lstStyle/>
                    <a:p>
                      <a:pPr marL="0" algn="l" rtl="0" eaLnBrk="1" latinLnBrk="0" hangingPunct="1">
                        <a:spcBef>
                          <a:spcPts val="0"/>
                        </a:spcBef>
                        <a:spcAft>
                          <a:spcPts val="0"/>
                        </a:spcAft>
                      </a:pPr>
                      <a:r>
                        <a:rPr lang="en-US" sz="2000" kern="1200">
                          <a:effectLst/>
                        </a:rPr>
                        <a:t>11:40 am </a:t>
                      </a:r>
                      <a:endParaRPr lang="en-US" sz="2000">
                        <a:effectLst/>
                      </a:endParaRPr>
                    </a:p>
                  </a:txBody>
                  <a:tcPr marL="0" marR="0" marT="0" marB="0" anchor="ctr"/>
                </a:tc>
                <a:tc>
                  <a:txBody>
                    <a:bodyPr/>
                    <a:lstStyle/>
                    <a:p>
                      <a:pPr marL="120650" indent="0" algn="l" rtl="0" eaLnBrk="1" latinLnBrk="0" hangingPunct="1">
                        <a:spcBef>
                          <a:spcPts val="0"/>
                        </a:spcBef>
                        <a:spcAft>
                          <a:spcPts val="0"/>
                        </a:spcAft>
                      </a:pPr>
                      <a:r>
                        <a:rPr lang="en-US" sz="2000" kern="1200">
                          <a:effectLst/>
                        </a:rPr>
                        <a:t>Q&amp;A and Public Comments</a:t>
                      </a:r>
                      <a:endParaRPr lang="en-US" sz="2000">
                        <a:effectLst/>
                      </a:endParaRPr>
                    </a:p>
                  </a:txBody>
                  <a:tcPr marL="0" marR="0" marT="0" marB="0" anchor="ctr"/>
                </a:tc>
                <a:extLst>
                  <a:ext uri="{0D108BD9-81ED-4DB2-BD59-A6C34878D82A}">
                    <a16:rowId xmlns:a16="http://schemas.microsoft.com/office/drawing/2014/main" val="566440337"/>
                  </a:ext>
                </a:extLst>
              </a:tr>
              <a:tr h="470272">
                <a:tc>
                  <a:txBody>
                    <a:bodyPr/>
                    <a:lstStyle/>
                    <a:p>
                      <a:pPr marL="0" algn="l" rtl="0" eaLnBrk="1" latinLnBrk="0" hangingPunct="1">
                        <a:spcBef>
                          <a:spcPts val="0"/>
                        </a:spcBef>
                        <a:spcAft>
                          <a:spcPts val="0"/>
                        </a:spcAft>
                      </a:pPr>
                      <a:r>
                        <a:rPr lang="en-US" sz="2000" kern="1200">
                          <a:effectLst/>
                        </a:rPr>
                        <a:t>12:00</a:t>
                      </a:r>
                      <a:endParaRPr lang="en-US" sz="2000">
                        <a:effectLst/>
                      </a:endParaRPr>
                    </a:p>
                  </a:txBody>
                  <a:tcPr marL="0" marR="0" marT="0" marB="0" anchor="ctr"/>
                </a:tc>
                <a:tc>
                  <a:txBody>
                    <a:bodyPr/>
                    <a:lstStyle/>
                    <a:p>
                      <a:pPr marL="120650" indent="0" algn="l" rtl="0" eaLnBrk="1" latinLnBrk="0" hangingPunct="1">
                        <a:spcBef>
                          <a:spcPts val="0"/>
                        </a:spcBef>
                        <a:spcAft>
                          <a:spcPts val="0"/>
                        </a:spcAft>
                      </a:pPr>
                      <a:r>
                        <a:rPr lang="en-US" sz="2000" kern="1200">
                          <a:effectLst/>
                        </a:rPr>
                        <a:t>Adjourn</a:t>
                      </a:r>
                      <a:endParaRPr lang="en-US" sz="2000">
                        <a:effectLst/>
                      </a:endParaRPr>
                    </a:p>
                  </a:txBody>
                  <a:tcPr marL="0" marR="0" marT="0" marB="0" anchor="ctr"/>
                </a:tc>
                <a:extLst>
                  <a:ext uri="{0D108BD9-81ED-4DB2-BD59-A6C34878D82A}">
                    <a16:rowId xmlns:a16="http://schemas.microsoft.com/office/drawing/2014/main" val="2515663583"/>
                  </a:ext>
                </a:extLst>
              </a:tr>
            </a:tbl>
          </a:graphicData>
        </a:graphic>
      </p:graphicFrame>
      <p:sp>
        <p:nvSpPr>
          <p:cNvPr id="3" name="Slide Number Placeholder 2">
            <a:extLst>
              <a:ext uri="{FF2B5EF4-FFF2-40B4-BE49-F238E27FC236}">
                <a16:creationId xmlns:a16="http://schemas.microsoft.com/office/drawing/2014/main" id="{6695463E-4A85-4E4B-9561-32A72B46F1EA}"/>
              </a:ext>
            </a:extLst>
          </p:cNvPr>
          <p:cNvSpPr>
            <a:spLocks noGrp="1"/>
          </p:cNvSpPr>
          <p:nvPr>
            <p:ph type="sldNum" sz="quarter" idx="12"/>
          </p:nvPr>
        </p:nvSpPr>
        <p:spPr/>
        <p:txBody>
          <a:bodyPr/>
          <a:lstStyle/>
          <a:p>
            <a:fld id="{005C4985-ACD0-2B4C-8981-36243250F268}" type="slidenum">
              <a:rPr lang="en-US" smtClean="0"/>
              <a:t>2</a:t>
            </a:fld>
            <a:endParaRPr lang="en-US"/>
          </a:p>
        </p:txBody>
      </p:sp>
    </p:spTree>
    <p:extLst>
      <p:ext uri="{BB962C8B-B14F-4D97-AF65-F5344CB8AC3E}">
        <p14:creationId xmlns:p14="http://schemas.microsoft.com/office/powerpoint/2010/main" val="6425862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Housekeeping</a:t>
            </a:r>
          </a:p>
        </p:txBody>
      </p:sp>
      <p:sp>
        <p:nvSpPr>
          <p:cNvPr id="7" name="Content Placeholder 5">
            <a:extLst>
              <a:ext uri="{FF2B5EF4-FFF2-40B4-BE49-F238E27FC236}">
                <a16:creationId xmlns:a16="http://schemas.microsoft.com/office/drawing/2014/main" id="{9B912184-A9F8-4AB9-A395-9F6E5FACAE21}"/>
              </a:ext>
            </a:extLst>
          </p:cNvPr>
          <p:cNvSpPr txBox="1">
            <a:spLocks/>
          </p:cNvSpPr>
          <p:nvPr/>
        </p:nvSpPr>
        <p:spPr>
          <a:xfrm>
            <a:off x="741576" y="1345183"/>
            <a:ext cx="10972800" cy="5051741"/>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buFont typeface="Arial" panose="020B0604020202020204" pitchFamily="34" charset="0"/>
              <a:buChar char="•"/>
              <a:defRPr/>
            </a:pPr>
            <a:r>
              <a:rPr lang="en-US" sz="2800">
                <a:solidFill>
                  <a:srgbClr val="4F81BD">
                    <a:lumMod val="75000"/>
                  </a:srgbClr>
                </a:solidFill>
                <a:cs typeface="Arial" panose="020B0604020202020204" pitchFamily="34" charset="0"/>
              </a:rPr>
              <a:t>This workshop will be recorded.</a:t>
            </a:r>
          </a:p>
          <a:p>
            <a:pPr>
              <a:buFont typeface="Arial" panose="020B0604020202020204" pitchFamily="34" charset="0"/>
              <a:buChar char="•"/>
              <a:defRPr/>
            </a:pPr>
            <a:r>
              <a:rPr lang="en-US" sz="2800">
                <a:solidFill>
                  <a:srgbClr val="4F81BD">
                    <a:lumMod val="75000"/>
                  </a:srgbClr>
                </a:solidFill>
                <a:cs typeface="Arial" panose="020B0604020202020204" pitchFamily="34" charset="0"/>
              </a:rPr>
              <a:t>Participants will be muted during the presentation. Please chat your question in the Q&amp;A window. </a:t>
            </a:r>
          </a:p>
          <a:p>
            <a:pPr>
              <a:buFont typeface="Arial" panose="020B0604020202020204" pitchFamily="34" charset="0"/>
              <a:buChar char="•"/>
              <a:defRPr/>
            </a:pPr>
            <a:r>
              <a:rPr lang="en-US" sz="2800">
                <a:solidFill>
                  <a:srgbClr val="4F81BD">
                    <a:lumMod val="75000"/>
                  </a:srgbClr>
                </a:solidFill>
                <a:cs typeface="Arial" panose="020B0604020202020204" pitchFamily="34" charset="0"/>
              </a:rPr>
              <a:t>Submit your comments electronically through the CEC’s “Research Idea Exchange” docket: </a:t>
            </a:r>
            <a:r>
              <a:rPr lang="en-US" sz="1800">
                <a:solidFill>
                  <a:srgbClr val="4F81BD">
                    <a:lumMod val="75000"/>
                  </a:srgbClr>
                </a:solidFill>
                <a:cs typeface="Arial" panose="020B0604020202020204" pitchFamily="34" charset="0"/>
                <a:hlinkClick r:id="rId3"/>
              </a:rPr>
              <a:t>https://efiling.energy.ca.gov/Ecomment/Ecomment.aspx?docketnumber=19-ERDD-01</a:t>
            </a:r>
            <a:endParaRPr lang="en-US" sz="1800">
              <a:solidFill>
                <a:srgbClr val="4F81BD">
                  <a:lumMod val="75000"/>
                </a:srgbClr>
              </a:solidFill>
              <a:cs typeface="Arial" panose="020B0604020202020204" pitchFamily="34" charset="0"/>
            </a:endParaRPr>
          </a:p>
          <a:p>
            <a:pPr lvl="0">
              <a:buFont typeface="Arial" panose="020B0604020202020204" pitchFamily="34" charset="0"/>
              <a:buChar char="•"/>
              <a:defRPr/>
            </a:pPr>
            <a:r>
              <a:rPr lang="en-US" sz="2800">
                <a:solidFill>
                  <a:srgbClr val="4F81BD">
                    <a:lumMod val="75000"/>
                  </a:srgbClr>
                </a:solidFill>
                <a:cs typeface="Arial" panose="020B0604020202020204" pitchFamily="34" charset="0"/>
              </a:rPr>
              <a:t>Workshop slides and the Zoom recording will be posted on our webpage:</a:t>
            </a:r>
          </a:p>
          <a:p>
            <a:pPr marL="400050" lvl="1" indent="0">
              <a:buNone/>
              <a:defRPr/>
            </a:pPr>
            <a:r>
              <a:rPr lang="en-US" sz="1800">
                <a:solidFill>
                  <a:srgbClr val="4F81BD">
                    <a:lumMod val="75000"/>
                  </a:srgbClr>
                </a:solidFill>
                <a:cs typeface="Arial" panose="020B0604020202020204" pitchFamily="34" charset="0"/>
                <a:hlinkClick r:id="rId4"/>
              </a:rPr>
              <a:t>https://www.energy.ca.gov/event/workshop/2021-11/staff-workshop-strategic-pathways-and-analytics-tactical-decommissioning</a:t>
            </a:r>
            <a:r>
              <a:rPr lang="en-US" sz="1800">
                <a:solidFill>
                  <a:srgbClr val="4F81BD">
                    <a:lumMod val="75000"/>
                  </a:srgbClr>
                </a:solidFill>
                <a:cs typeface="Arial" panose="020B0604020202020204" pitchFamily="34" charset="0"/>
              </a:rPr>
              <a:t> </a:t>
            </a:r>
          </a:p>
          <a:p>
            <a:pPr marL="457200" indent="-457200">
              <a:buFont typeface="Arial" panose="020B0604020202020204" pitchFamily="34" charset="0"/>
              <a:buChar char="•"/>
              <a:defRPr/>
            </a:pPr>
            <a:r>
              <a:rPr lang="en-US" sz="2800">
                <a:solidFill>
                  <a:srgbClr val="4F81BD">
                    <a:lumMod val="75000"/>
                  </a:srgbClr>
                </a:solidFill>
                <a:cs typeface="Arial" panose="020B0604020202020204" pitchFamily="34" charset="0"/>
              </a:rPr>
              <a:t>Closed captioning service will be enabled for the workshop. Attendees can use the service by clicking on the “live transcript” icon and then choosing either “show subtitle” or “view full transcript.”</a:t>
            </a:r>
          </a:p>
        </p:txBody>
      </p:sp>
      <p:sp>
        <p:nvSpPr>
          <p:cNvPr id="3" name="Slide Number Placeholder 2">
            <a:extLst>
              <a:ext uri="{FF2B5EF4-FFF2-40B4-BE49-F238E27FC236}">
                <a16:creationId xmlns:a16="http://schemas.microsoft.com/office/drawing/2014/main" id="{C3B29AB0-DDA3-4543-B833-D2F4DE7B1356}"/>
              </a:ext>
            </a:extLst>
          </p:cNvPr>
          <p:cNvSpPr>
            <a:spLocks noGrp="1"/>
          </p:cNvSpPr>
          <p:nvPr>
            <p:ph type="sldNum" sz="quarter" idx="12"/>
          </p:nvPr>
        </p:nvSpPr>
        <p:spPr/>
        <p:txBody>
          <a:bodyPr/>
          <a:lstStyle/>
          <a:p>
            <a:fld id="{005C4985-ACD0-2B4C-8981-36243250F268}" type="slidenum">
              <a:rPr lang="en-US" smtClean="0"/>
              <a:t>3</a:t>
            </a:fld>
            <a:endParaRPr lang="en-US"/>
          </a:p>
        </p:txBody>
      </p:sp>
    </p:spTree>
    <p:extLst>
      <p:ext uri="{BB962C8B-B14F-4D97-AF65-F5344CB8AC3E}">
        <p14:creationId xmlns:p14="http://schemas.microsoft.com/office/powerpoint/2010/main" val="2272907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p:txBody>
          <a:bodyPr>
            <a:normAutofit/>
          </a:bodyPr>
          <a:lstStyle/>
          <a:p>
            <a:pPr algn="l"/>
            <a:r>
              <a:rPr lang="en-US" b="1">
                <a:solidFill>
                  <a:srgbClr val="254061"/>
                </a:solidFill>
                <a:latin typeface="Arial"/>
                <a:cs typeface="Arial"/>
              </a:rPr>
              <a:t>We Want to Hear From You!</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447840" y="1275907"/>
            <a:ext cx="9953978" cy="4351338"/>
          </a:xfrm>
          <a:ln>
            <a:solidFill>
              <a:srgbClr val="002060"/>
            </a:solidFill>
          </a:ln>
        </p:spPr>
        <p:txBody>
          <a:bodyPr vert="horz" lIns="91440" tIns="45720" rIns="91440" bIns="45720" rtlCol="0" anchor="t">
            <a:normAutofit/>
          </a:bodyPr>
          <a:lstStyle/>
          <a:p>
            <a:pPr>
              <a:buNone/>
            </a:pPr>
            <a:r>
              <a:rPr lang="en-US" sz="2800">
                <a:solidFill>
                  <a:schemeClr val="accent1">
                    <a:lumMod val="75000"/>
                  </a:schemeClr>
                </a:solidFill>
                <a:latin typeface="Arial"/>
                <a:cs typeface="Arial"/>
              </a:rPr>
              <a:t>Participation Survey</a:t>
            </a:r>
          </a:p>
          <a:p>
            <a:pPr marL="3175" indent="-3175">
              <a:buNone/>
            </a:pPr>
            <a:r>
              <a:rPr lang="en-US" sz="2800">
                <a:solidFill>
                  <a:schemeClr val="accent1">
                    <a:lumMod val="75000"/>
                  </a:schemeClr>
                </a:solidFill>
                <a:latin typeface="Arial"/>
                <a:cs typeface="Arial"/>
              </a:rPr>
              <a:t>Survey responses will be summarized anonymously to track attendance of underrepresented groups in our workshops for public reporting purposes. </a:t>
            </a:r>
          </a:p>
          <a:p>
            <a:r>
              <a:rPr lang="en-US" sz="2800">
                <a:solidFill>
                  <a:schemeClr val="accent1">
                    <a:lumMod val="75000"/>
                  </a:schemeClr>
                </a:solidFill>
                <a:latin typeface="Arial"/>
                <a:cs typeface="Arial"/>
              </a:rPr>
              <a:t>Online participants, please use this link:</a:t>
            </a:r>
            <a:br>
              <a:rPr lang="en-US" sz="2800">
                <a:latin typeface="Arial" panose="020B0604020202020204" pitchFamily="34" charset="0"/>
                <a:cs typeface="Arial" panose="020B0604020202020204" pitchFamily="34" charset="0"/>
              </a:rPr>
            </a:br>
            <a:r>
              <a:rPr lang="en-US" sz="2800">
                <a:solidFill>
                  <a:schemeClr val="accent1">
                    <a:lumMod val="75000"/>
                  </a:schemeClr>
                </a:solidFill>
                <a:latin typeface="Arial"/>
                <a:cs typeface="Arial"/>
              </a:rPr>
              <a:t>https://forms.office.com/g/Eshs2gvHci</a:t>
            </a:r>
            <a:endParaRPr lang="en-US" sz="2800">
              <a:solidFill>
                <a:schemeClr val="accent1">
                  <a:lumMod val="75000"/>
                </a:schemeClr>
              </a:solidFill>
              <a:latin typeface="Arial" panose="020B0604020202020204" pitchFamily="34" charset="0"/>
              <a:cs typeface="Arial" panose="020B0604020202020204" pitchFamily="34" charset="0"/>
            </a:endParaRPr>
          </a:p>
          <a:p>
            <a:pPr marL="0" indent="0">
              <a:buNone/>
            </a:pPr>
            <a:endParaRPr lang="en-US" sz="2800">
              <a:solidFill>
                <a:schemeClr val="accent1">
                  <a:lumMod val="75000"/>
                </a:schemeClr>
              </a:solidFill>
              <a:latin typeface="Arial" panose="020B0604020202020204" pitchFamily="34" charset="0"/>
              <a:cs typeface="Arial" panose="020B0604020202020204" pitchFamily="34" charset="0"/>
            </a:endParaRPr>
          </a:p>
          <a:p>
            <a:pPr marL="0" indent="0">
              <a:buNone/>
            </a:pPr>
            <a:r>
              <a:rPr lang="en-US" sz="2800">
                <a:solidFill>
                  <a:schemeClr val="accent1">
                    <a:lumMod val="75000"/>
                  </a:schemeClr>
                </a:solidFill>
                <a:latin typeface="Arial"/>
                <a:cs typeface="Arial"/>
              </a:rPr>
              <a:t>Thanks!</a:t>
            </a:r>
          </a:p>
          <a:p>
            <a:endParaRPr lang="en-US">
              <a:solidFill>
                <a:schemeClr val="accent1">
                  <a:lumMod val="75000"/>
                </a:schemeClr>
              </a:solidFill>
              <a:latin typeface="Arial"/>
              <a:cs typeface="Arial"/>
            </a:endParaRPr>
          </a:p>
        </p:txBody>
      </p:sp>
      <p:pic>
        <p:nvPicPr>
          <p:cNvPr id="5" name="Picture 4" descr="Picture is of an iPad with the survey monkey staff request attendees to complete. " title="Picture of Survey"/>
          <p:cNvPicPr>
            <a:picLocks noChangeAspect="1"/>
          </p:cNvPicPr>
          <p:nvPr/>
        </p:nvPicPr>
        <p:blipFill>
          <a:blip r:embed="rId3" cstate="print">
            <a:extLst>
              <a:ext uri="{28A0092B-C50C-407E-A947-70E740481C1C}">
                <a14:useLocalDpi xmlns:a14="http://schemas.microsoft.com/office/drawing/2010/main" val="0"/>
              </a:ext>
            </a:extLst>
          </a:blip>
          <a:srcRect l="1730"/>
          <a:stretch>
            <a:fillRect/>
          </a:stretch>
        </p:blipFill>
        <p:spPr bwMode="auto">
          <a:xfrm>
            <a:off x="7120741" y="3429000"/>
            <a:ext cx="4268190" cy="2947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11F5545C-9542-4E8E-BB98-A77EBB943CE7}"/>
              </a:ext>
            </a:extLst>
          </p:cNvPr>
          <p:cNvSpPr>
            <a:spLocks noGrp="1"/>
          </p:cNvSpPr>
          <p:nvPr>
            <p:ph type="sldNum" sz="quarter" idx="12"/>
          </p:nvPr>
        </p:nvSpPr>
        <p:spPr>
          <a:xfrm>
            <a:off x="9734855" y="6463234"/>
            <a:ext cx="1803400"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78677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6D855BD0-2DAF-4151-8115-352E600FB7E8}"/>
              </a:ext>
            </a:extLst>
          </p:cNvPr>
          <p:cNvSpPr txBox="1">
            <a:spLocks noGrp="1"/>
          </p:cNvSpPr>
          <p:nvPr>
            <p:ph type="title" idx="4294967295"/>
          </p:nvPr>
        </p:nvSpPr>
        <p:spPr>
          <a:xfrm>
            <a:off x="1242418" y="25905"/>
            <a:ext cx="9566580" cy="1250472"/>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200" b="1" i="0" u="none" strike="noStrike" kern="1200" cap="none" spc="0" normalizeH="0" baseline="0" noProof="0">
                <a:ln>
                  <a:noFill/>
                </a:ln>
                <a:solidFill>
                  <a:srgbClr val="254061"/>
                </a:solidFill>
                <a:effectLst/>
                <a:uLnTx/>
                <a:uFillTx/>
                <a:latin typeface="+mj-lt"/>
                <a:ea typeface="+mj-ea"/>
                <a:cs typeface="Arial"/>
              </a:rPr>
              <a:t>Natural Gas Infrastructure Safety and Integrity </a:t>
            </a:r>
            <a:endParaRPr kumimoji="0" lang="en-US" sz="3200" b="0" i="0" u="none" strike="noStrike" kern="1200" cap="none" spc="0" normalizeH="0" baseline="0" noProof="0">
              <a:ln>
                <a:noFill/>
              </a:ln>
              <a:solidFill>
                <a:schemeClr val="accent1">
                  <a:lumMod val="50000"/>
                </a:schemeClr>
              </a:solidFill>
              <a:effectLst/>
              <a:uLnTx/>
              <a:uFillTx/>
              <a:latin typeface="+mj-lt"/>
              <a:ea typeface="+mj-ea"/>
              <a:cs typeface="+mj-cs"/>
            </a:endParaRPr>
          </a:p>
        </p:txBody>
      </p:sp>
      <p:sp>
        <p:nvSpPr>
          <p:cNvPr id="17" name="Content Placeholder 2">
            <a:extLst>
              <a:ext uri="{FF2B5EF4-FFF2-40B4-BE49-F238E27FC236}">
                <a16:creationId xmlns:a16="http://schemas.microsoft.com/office/drawing/2014/main" id="{17771CB9-14D0-42F0-BE8D-295D2BA44A4B}"/>
              </a:ext>
            </a:extLst>
          </p:cNvPr>
          <p:cNvSpPr txBox="1">
            <a:spLocks/>
          </p:cNvSpPr>
          <p:nvPr/>
        </p:nvSpPr>
        <p:spPr bwMode="auto">
          <a:xfrm>
            <a:off x="412304" y="1549538"/>
            <a:ext cx="5194883" cy="484770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lvl="1" defTabSz="914377" eaLnBrk="0" fontAlgn="base" hangingPunct="0">
              <a:spcBef>
                <a:spcPct val="20000"/>
              </a:spcBef>
              <a:spcAft>
                <a:spcPct val="0"/>
              </a:spcAft>
              <a:defRPr/>
            </a:pPr>
            <a:r>
              <a:rPr lang="en-US" sz="2000" b="1" kern="0">
                <a:solidFill>
                  <a:schemeClr val="tx2"/>
                </a:solidFill>
                <a:cs typeface="Arial" panose="020B0604020202020204" pitchFamily="34" charset="0"/>
              </a:rPr>
              <a:t>Mission</a:t>
            </a:r>
            <a:r>
              <a:rPr lang="en-US" sz="2000" kern="0">
                <a:solidFill>
                  <a:schemeClr val="tx2"/>
                </a:solidFill>
                <a:cs typeface="Arial" panose="020B0604020202020204" pitchFamily="34" charset="0"/>
              </a:rPr>
              <a:t>: Conduct assessment and advance technologies that improve the safety of natural gas pipelines &amp; storage systems while reducing GHG emission</a:t>
            </a:r>
          </a:p>
          <a:p>
            <a:pPr marL="0" lvl="1" defTabSz="914377" eaLnBrk="0" fontAlgn="base" hangingPunct="0">
              <a:spcBef>
                <a:spcPct val="20000"/>
              </a:spcBef>
              <a:spcAft>
                <a:spcPct val="0"/>
              </a:spcAft>
              <a:defRPr/>
            </a:pPr>
            <a:endParaRPr lang="en-US" kern="0">
              <a:solidFill>
                <a:schemeClr val="tx2"/>
              </a:solidFill>
              <a:cs typeface="Arial" panose="020B0604020202020204" pitchFamily="34" charset="0"/>
            </a:endParaRPr>
          </a:p>
          <a:p>
            <a:pPr marL="0" lvl="1" defTabSz="914377" eaLnBrk="0" fontAlgn="base" hangingPunct="0">
              <a:spcBef>
                <a:spcPct val="20000"/>
              </a:spcBef>
              <a:spcAft>
                <a:spcPct val="0"/>
              </a:spcAft>
              <a:defRPr/>
            </a:pPr>
            <a:r>
              <a:rPr lang="en-US" b="1" kern="0">
                <a:solidFill>
                  <a:schemeClr val="tx2"/>
                </a:solidFill>
                <a:cs typeface="Arial" panose="020B0604020202020204" pitchFamily="34" charset="0"/>
              </a:rPr>
              <a:t>Funding</a:t>
            </a:r>
            <a:r>
              <a:rPr lang="en-US" kern="0">
                <a:solidFill>
                  <a:schemeClr val="tx2"/>
                </a:solidFill>
                <a:cs typeface="Arial" panose="020B0604020202020204" pitchFamily="34" charset="0"/>
              </a:rPr>
              <a:t>:</a:t>
            </a:r>
          </a:p>
          <a:p>
            <a:pPr marL="380990" lvl="1" indent="-380990" defTabSz="914377" eaLnBrk="0" fontAlgn="base" hangingPunct="0">
              <a:spcBef>
                <a:spcPct val="20000"/>
              </a:spcBef>
              <a:spcAft>
                <a:spcPct val="0"/>
              </a:spcAft>
              <a:buFont typeface="Arial" panose="020B0604020202020204" pitchFamily="34" charset="0"/>
              <a:buChar char="•"/>
              <a:defRPr/>
            </a:pPr>
            <a:r>
              <a:rPr lang="en-US" sz="2000" kern="0">
                <a:solidFill>
                  <a:schemeClr val="tx2"/>
                </a:solidFill>
                <a:cs typeface="Arial" panose="020B0604020202020204" pitchFamily="34" charset="0"/>
              </a:rPr>
              <a:t>Natural Gas Research and Development Program</a:t>
            </a:r>
            <a:r>
              <a:rPr lang="en-US" sz="2000" b="1">
                <a:solidFill>
                  <a:schemeClr val="tx2"/>
                </a:solidFill>
                <a:cs typeface="Arial" panose="020B0604020202020204" pitchFamily="34" charset="0"/>
              </a:rPr>
              <a:t>  </a:t>
            </a:r>
          </a:p>
          <a:p>
            <a:pPr lvl="2" indent="-457200" defTabSz="914377" eaLnBrk="0" fontAlgn="base" hangingPunct="0">
              <a:spcBef>
                <a:spcPct val="20000"/>
              </a:spcBef>
              <a:spcAft>
                <a:spcPct val="0"/>
              </a:spcAft>
              <a:buFont typeface="Courier New" panose="02070309020205020404" pitchFamily="49" charset="0"/>
              <a:buChar char="o"/>
              <a:defRPr/>
            </a:pPr>
            <a:r>
              <a:rPr lang="en-US" sz="1733">
                <a:solidFill>
                  <a:schemeClr val="tx2"/>
                </a:solidFill>
                <a:ea typeface="Calibri" pitchFamily="34" charset="0"/>
                <a:cs typeface="Arial" panose="020B0604020202020204" pitchFamily="34" charset="0"/>
              </a:rPr>
              <a:t>$24 million annually</a:t>
            </a:r>
          </a:p>
          <a:p>
            <a:pPr lvl="2" indent="-457200" defTabSz="914377" eaLnBrk="0" fontAlgn="base" hangingPunct="0">
              <a:spcBef>
                <a:spcPct val="20000"/>
              </a:spcBef>
              <a:spcAft>
                <a:spcPct val="0"/>
              </a:spcAft>
              <a:buFont typeface="Courier New" panose="02070309020205020404" pitchFamily="49" charset="0"/>
              <a:buChar char="o"/>
              <a:defRPr/>
            </a:pPr>
            <a:r>
              <a:rPr lang="en-US" sz="1733">
                <a:solidFill>
                  <a:schemeClr val="tx2"/>
                </a:solidFill>
                <a:ea typeface="Calibri" pitchFamily="34" charset="0"/>
                <a:cs typeface="Arial" panose="020B0604020202020204" pitchFamily="34" charset="0"/>
              </a:rPr>
              <a:t>~ $6 million for infrastructure safety and integrity</a:t>
            </a:r>
          </a:p>
          <a:p>
            <a:pPr lvl="2" indent="-457200" defTabSz="914377" eaLnBrk="0" fontAlgn="base" hangingPunct="0">
              <a:spcBef>
                <a:spcPct val="20000"/>
              </a:spcBef>
              <a:spcAft>
                <a:spcPct val="0"/>
              </a:spcAft>
              <a:buFont typeface="Courier New" panose="02070309020205020404" pitchFamily="49" charset="0"/>
              <a:buChar char="o"/>
              <a:defRPr/>
            </a:pPr>
            <a:r>
              <a:rPr lang="en-US" sz="1733">
                <a:solidFill>
                  <a:schemeClr val="tx2"/>
                </a:solidFill>
                <a:ea typeface="Calibri" pitchFamily="34" charset="0"/>
                <a:cs typeface="Arial" panose="020B0604020202020204" pitchFamily="34" charset="0"/>
              </a:rPr>
              <a:t>Solicitating research ideas for FY22-23 </a:t>
            </a:r>
          </a:p>
          <a:p>
            <a:pPr marL="380990" lvl="1" indent="-380990" defTabSz="914377" eaLnBrk="0" fontAlgn="base" hangingPunct="0">
              <a:spcBef>
                <a:spcPct val="20000"/>
              </a:spcBef>
              <a:spcAft>
                <a:spcPct val="0"/>
              </a:spcAft>
              <a:buFont typeface="Arial" panose="020B0604020202020204" pitchFamily="34" charset="0"/>
              <a:buChar char="•"/>
              <a:defRPr/>
            </a:pPr>
            <a:endParaRPr lang="en-US" sz="1733" b="1">
              <a:solidFill>
                <a:schemeClr val="tx2"/>
              </a:solidFill>
              <a:cs typeface="Arial" panose="020B0604020202020204" pitchFamily="34" charset="0"/>
            </a:endParaRPr>
          </a:p>
          <a:p>
            <a:pPr marL="0" lvl="1" defTabSz="914377" eaLnBrk="0" fontAlgn="base" hangingPunct="0">
              <a:spcBef>
                <a:spcPct val="20000"/>
              </a:spcBef>
              <a:spcAft>
                <a:spcPct val="0"/>
              </a:spcAft>
              <a:defRPr/>
            </a:pPr>
            <a:endParaRPr lang="en-US" sz="2133" b="1">
              <a:solidFill>
                <a:schemeClr val="tx2"/>
              </a:solidFill>
              <a:cs typeface="Arial" panose="020B0604020202020204" pitchFamily="34" charset="0"/>
            </a:endParaRPr>
          </a:p>
        </p:txBody>
      </p:sp>
      <p:graphicFrame>
        <p:nvGraphicFramePr>
          <p:cNvPr id="14" name="Diagram 13" descr="Picture of type of work unit is doing: Safety, Decarbonization, and Equity">
            <a:extLst>
              <a:ext uri="{FF2B5EF4-FFF2-40B4-BE49-F238E27FC236}">
                <a16:creationId xmlns:a16="http://schemas.microsoft.com/office/drawing/2014/main" id="{C62D2860-AD22-449D-959A-F9A759A6A97D}"/>
              </a:ext>
            </a:extLst>
          </p:cNvPr>
          <p:cNvGraphicFramePr/>
          <p:nvPr>
            <p:extLst>
              <p:ext uri="{D42A27DB-BD31-4B8C-83A1-F6EECF244321}">
                <p14:modId xmlns:p14="http://schemas.microsoft.com/office/powerpoint/2010/main" val="2248734274"/>
              </p:ext>
            </p:extLst>
          </p:nvPr>
        </p:nvGraphicFramePr>
        <p:xfrm>
          <a:off x="4904186" y="1682015"/>
          <a:ext cx="7550704" cy="40053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Rectangle 14">
            <a:extLst>
              <a:ext uri="{FF2B5EF4-FFF2-40B4-BE49-F238E27FC236}">
                <a16:creationId xmlns:a16="http://schemas.microsoft.com/office/drawing/2014/main" id="{F336591A-6B53-4DDC-979E-20E318790B84}"/>
              </a:ext>
            </a:extLst>
          </p:cNvPr>
          <p:cNvSpPr/>
          <p:nvPr/>
        </p:nvSpPr>
        <p:spPr>
          <a:xfrm>
            <a:off x="6998833" y="1842677"/>
            <a:ext cx="2706535" cy="523220"/>
          </a:xfrm>
          <a:prstGeom prst="rect">
            <a:avLst/>
          </a:prstGeom>
        </p:spPr>
        <p:txBody>
          <a:bodyPr wrap="square">
            <a:spAutoFit/>
          </a:bodyPr>
          <a:lstStyle/>
          <a:p>
            <a:pPr algn="ctr"/>
            <a:r>
              <a:rPr lang="en-US" sz="2800" b="1">
                <a:solidFill>
                  <a:schemeClr val="accent1">
                    <a:lumMod val="50000"/>
                  </a:schemeClr>
                </a:solidFill>
                <a:latin typeface="Arial"/>
                <a:cs typeface="Arial"/>
              </a:rPr>
              <a:t>Safety</a:t>
            </a:r>
            <a:endParaRPr lang="en-US" sz="2800"/>
          </a:p>
        </p:txBody>
      </p:sp>
      <p:sp>
        <p:nvSpPr>
          <p:cNvPr id="16" name="Rectangle 15">
            <a:extLst>
              <a:ext uri="{FF2B5EF4-FFF2-40B4-BE49-F238E27FC236}">
                <a16:creationId xmlns:a16="http://schemas.microsoft.com/office/drawing/2014/main" id="{415CF9C2-FF30-48B5-9175-10CEA5B9985B}"/>
              </a:ext>
            </a:extLst>
          </p:cNvPr>
          <p:cNvSpPr/>
          <p:nvPr/>
        </p:nvSpPr>
        <p:spPr>
          <a:xfrm>
            <a:off x="7687477" y="3354874"/>
            <a:ext cx="2981907" cy="954107"/>
          </a:xfrm>
          <a:prstGeom prst="rect">
            <a:avLst/>
          </a:prstGeom>
        </p:spPr>
        <p:txBody>
          <a:bodyPr wrap="none">
            <a:spAutoFit/>
          </a:bodyPr>
          <a:lstStyle/>
          <a:p>
            <a:r>
              <a:rPr lang="en-US" sz="2800" b="1">
                <a:solidFill>
                  <a:schemeClr val="accent1">
                    <a:lumMod val="50000"/>
                  </a:schemeClr>
                </a:solidFill>
                <a:latin typeface="Arial" panose="020B0604020202020204" pitchFamily="34" charset="0"/>
                <a:cs typeface="Arial" panose="020B0604020202020204" pitchFamily="34" charset="0"/>
              </a:rPr>
              <a:t>Decarbonization</a:t>
            </a:r>
            <a:endParaRPr lang="en-US" sz="2800">
              <a:latin typeface="Arial" panose="020B0604020202020204" pitchFamily="34" charset="0"/>
              <a:cs typeface="Arial" panose="020B0604020202020204" pitchFamily="34" charset="0"/>
            </a:endParaRPr>
          </a:p>
          <a:p>
            <a:endParaRPr lang="en-US" sz="280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5585466C-A681-49C0-8745-B3661CC4A7BE}"/>
              </a:ext>
            </a:extLst>
          </p:cNvPr>
          <p:cNvSpPr/>
          <p:nvPr/>
        </p:nvSpPr>
        <p:spPr>
          <a:xfrm>
            <a:off x="7858561" y="4842649"/>
            <a:ext cx="1846807" cy="523220"/>
          </a:xfrm>
          <a:prstGeom prst="rect">
            <a:avLst/>
          </a:prstGeom>
        </p:spPr>
        <p:txBody>
          <a:bodyPr wrap="square">
            <a:spAutoFit/>
          </a:bodyPr>
          <a:lstStyle/>
          <a:p>
            <a:r>
              <a:rPr lang="en-US" sz="2800" b="1">
                <a:solidFill>
                  <a:schemeClr val="accent1">
                    <a:lumMod val="50000"/>
                  </a:schemeClr>
                </a:solidFill>
                <a:latin typeface="Arial" panose="020B0604020202020204" pitchFamily="34" charset="0"/>
                <a:cs typeface="Arial" panose="020B0604020202020204" pitchFamily="34" charset="0"/>
              </a:rPr>
              <a:t>Equity</a:t>
            </a:r>
            <a:endParaRPr lang="en-US" sz="2800"/>
          </a:p>
        </p:txBody>
      </p:sp>
      <p:sp>
        <p:nvSpPr>
          <p:cNvPr id="4" name="Slide Number Placeholder 3"/>
          <p:cNvSpPr>
            <a:spLocks noGrp="1"/>
          </p:cNvSpPr>
          <p:nvPr>
            <p:ph type="sldNum" sz="quarter" idx="12"/>
          </p:nvPr>
        </p:nvSpPr>
        <p:spPr/>
        <p:txBody>
          <a:bodyPr/>
          <a:lstStyle/>
          <a:p>
            <a:fld id="{005C4985-ACD0-2B4C-8981-36243250F268}" type="slidenum">
              <a:rPr lang="en-US" smtClean="0"/>
              <a:t>5</a:t>
            </a:fld>
            <a:endParaRPr lang="en-US"/>
          </a:p>
        </p:txBody>
      </p:sp>
    </p:spTree>
    <p:extLst>
      <p:ext uri="{BB962C8B-B14F-4D97-AF65-F5344CB8AC3E}">
        <p14:creationId xmlns:p14="http://schemas.microsoft.com/office/powerpoint/2010/main" val="272986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A0353-C0CD-40AA-8C6E-38B42809FEA3}"/>
              </a:ext>
            </a:extLst>
          </p:cNvPr>
          <p:cNvSpPr>
            <a:spLocks noGrp="1"/>
          </p:cNvSpPr>
          <p:nvPr>
            <p:ph type="title"/>
          </p:nvPr>
        </p:nvSpPr>
        <p:spPr/>
        <p:txBody>
          <a:bodyPr>
            <a:normAutofit/>
          </a:bodyPr>
          <a:lstStyle/>
          <a:p>
            <a:r>
              <a:rPr lang="en-US" sz="3200"/>
              <a:t>Pathways and Analytics for Tactical Decommissioning</a:t>
            </a:r>
          </a:p>
        </p:txBody>
      </p:sp>
      <p:pic>
        <p:nvPicPr>
          <p:cNvPr id="4" name="Picture 3" descr="Description of reasons for natural gas decommissioning research">
            <a:extLst>
              <a:ext uri="{FF2B5EF4-FFF2-40B4-BE49-F238E27FC236}">
                <a16:creationId xmlns:a16="http://schemas.microsoft.com/office/drawing/2014/main" id="{1F7727F4-DFA4-4B72-BF56-3A52206A124F}"/>
              </a:ext>
            </a:extLst>
          </p:cNvPr>
          <p:cNvPicPr>
            <a:picLocks noChangeAspect="1"/>
          </p:cNvPicPr>
          <p:nvPr/>
        </p:nvPicPr>
        <p:blipFill>
          <a:blip r:embed="rId3"/>
          <a:stretch>
            <a:fillRect/>
          </a:stretch>
        </p:blipFill>
        <p:spPr>
          <a:xfrm>
            <a:off x="340493" y="1799549"/>
            <a:ext cx="6711800" cy="3908248"/>
          </a:xfrm>
          <a:prstGeom prst="rect">
            <a:avLst/>
          </a:prstGeom>
        </p:spPr>
      </p:pic>
      <p:sp>
        <p:nvSpPr>
          <p:cNvPr id="6" name="Rectangle 5">
            <a:extLst>
              <a:ext uri="{FF2B5EF4-FFF2-40B4-BE49-F238E27FC236}">
                <a16:creationId xmlns:a16="http://schemas.microsoft.com/office/drawing/2014/main" id="{CBA33AC9-F099-4A24-B889-AF1FE4308987}"/>
              </a:ext>
            </a:extLst>
          </p:cNvPr>
          <p:cNvSpPr/>
          <p:nvPr/>
        </p:nvSpPr>
        <p:spPr>
          <a:xfrm>
            <a:off x="6706430" y="1890117"/>
            <a:ext cx="5347741" cy="2862322"/>
          </a:xfrm>
          <a:prstGeom prst="rect">
            <a:avLst/>
          </a:prstGeom>
        </p:spPr>
        <p:txBody>
          <a:bodyPr wrap="square">
            <a:spAutoFit/>
          </a:bodyPr>
          <a:lstStyle/>
          <a:p>
            <a:pPr lvl="1" algn="ctr">
              <a:spcBef>
                <a:spcPts val="1200"/>
              </a:spcBef>
            </a:pPr>
            <a:r>
              <a:rPr lang="en-US" b="1">
                <a:solidFill>
                  <a:schemeClr val="tx2"/>
                </a:solidFill>
                <a:latin typeface="Arial" panose="020B0604020202020204" pitchFamily="34" charset="0"/>
                <a:ea typeface="Times New Roman" panose="02020603050405020304" pitchFamily="18" charset="0"/>
              </a:rPr>
              <a:t>Tactical Decommissioning</a:t>
            </a:r>
          </a:p>
          <a:p>
            <a:pPr marL="914400" lvl="1" indent="-457200">
              <a:spcBef>
                <a:spcPts val="1200"/>
              </a:spcBef>
              <a:buFont typeface="Arial" panose="020B0604020202020204" pitchFamily="34" charset="0"/>
              <a:buChar char="•"/>
            </a:pPr>
            <a:r>
              <a:rPr lang="en-US" sz="1600">
                <a:solidFill>
                  <a:schemeClr val="tx2"/>
                </a:solidFill>
                <a:latin typeface="Arial" panose="020B0604020202020204" pitchFamily="34" charset="0"/>
                <a:ea typeface="Times New Roman" panose="02020603050405020304" pitchFamily="18" charset="0"/>
              </a:rPr>
              <a:t>Stakeholder engagement and community research</a:t>
            </a:r>
          </a:p>
          <a:p>
            <a:pPr marL="914400" lvl="1" indent="-457200">
              <a:spcBef>
                <a:spcPts val="1200"/>
              </a:spcBef>
              <a:buFont typeface="Arial" panose="020B0604020202020204" pitchFamily="34" charset="0"/>
              <a:buChar char="•"/>
            </a:pPr>
            <a:r>
              <a:rPr lang="en-US" sz="1600">
                <a:solidFill>
                  <a:schemeClr val="tx2"/>
                </a:solidFill>
                <a:latin typeface="Arial" panose="020B0604020202020204" pitchFamily="34" charset="0"/>
                <a:ea typeface="Times New Roman" panose="02020603050405020304" pitchFamily="18" charset="0"/>
              </a:rPr>
              <a:t>Economic and equity modeling</a:t>
            </a:r>
          </a:p>
          <a:p>
            <a:pPr marL="914400" lvl="1" indent="-457200">
              <a:spcBef>
                <a:spcPts val="1200"/>
              </a:spcBef>
              <a:buFont typeface="Arial" panose="020B0604020202020204" pitchFamily="34" charset="0"/>
              <a:buChar char="•"/>
            </a:pPr>
            <a:r>
              <a:rPr lang="en-US" sz="1600">
                <a:solidFill>
                  <a:schemeClr val="tx2"/>
                </a:solidFill>
                <a:latin typeface="Arial" panose="020B0604020202020204" pitchFamily="34" charset="0"/>
                <a:ea typeface="Times New Roman" panose="02020603050405020304" pitchFamily="18" charset="0"/>
              </a:rPr>
              <a:t>Evaluation (decision analysis)</a:t>
            </a:r>
          </a:p>
          <a:p>
            <a:pPr marL="914400" lvl="1" indent="-457200">
              <a:spcBef>
                <a:spcPts val="1200"/>
              </a:spcBef>
              <a:buFont typeface="Arial" panose="020B0604020202020204" pitchFamily="34" charset="0"/>
              <a:buChar char="•"/>
            </a:pPr>
            <a:r>
              <a:rPr lang="en-US" sz="1600">
                <a:solidFill>
                  <a:schemeClr val="tx2"/>
                </a:solidFill>
                <a:latin typeface="Arial" panose="020B0604020202020204" pitchFamily="34" charset="0"/>
                <a:ea typeface="Times New Roman" panose="02020603050405020304" pitchFamily="18" charset="0"/>
              </a:rPr>
              <a:t>Pilot deployment and applications</a:t>
            </a:r>
          </a:p>
          <a:p>
            <a:pPr marL="914400" lvl="1" indent="-457200">
              <a:spcBef>
                <a:spcPts val="1200"/>
              </a:spcBef>
              <a:buFont typeface="Arial" panose="020B0604020202020204" pitchFamily="34" charset="0"/>
              <a:buChar char="•"/>
            </a:pPr>
            <a:r>
              <a:rPr lang="en-US" sz="1600">
                <a:solidFill>
                  <a:schemeClr val="tx2"/>
                </a:solidFill>
                <a:latin typeface="Arial" panose="020B0604020202020204" pitchFamily="34" charset="0"/>
                <a:ea typeface="Times New Roman" panose="02020603050405020304" pitchFamily="18" charset="0"/>
              </a:rPr>
              <a:t>Guidelines and criteria to replicate the success for broader deployment</a:t>
            </a:r>
          </a:p>
        </p:txBody>
      </p:sp>
      <p:sp>
        <p:nvSpPr>
          <p:cNvPr id="3" name="Slide Number Placeholder 2">
            <a:extLst>
              <a:ext uri="{FF2B5EF4-FFF2-40B4-BE49-F238E27FC236}">
                <a16:creationId xmlns:a16="http://schemas.microsoft.com/office/drawing/2014/main" id="{867C9168-DA97-4F84-A37E-ACF7D70393CC}"/>
              </a:ext>
            </a:extLst>
          </p:cNvPr>
          <p:cNvSpPr>
            <a:spLocks noGrp="1"/>
          </p:cNvSpPr>
          <p:nvPr>
            <p:ph type="sldNum" sz="quarter" idx="12"/>
          </p:nvPr>
        </p:nvSpPr>
        <p:spPr>
          <a:xfrm>
            <a:off x="8610600" y="6497524"/>
            <a:ext cx="1761067" cy="365125"/>
          </a:xfrm>
        </p:spPr>
        <p:txBody>
          <a:bodyPr/>
          <a:lstStyle/>
          <a:p>
            <a:fld id="{005C4985-ACD0-2B4C-8981-36243250F268}" type="slidenum">
              <a:rPr lang="en-US" smtClean="0"/>
              <a:t>6</a:t>
            </a:fld>
            <a:endParaRPr lang="en-US"/>
          </a:p>
        </p:txBody>
      </p:sp>
    </p:spTree>
    <p:extLst>
      <p:ext uri="{BB962C8B-B14F-4D97-AF65-F5344CB8AC3E}">
        <p14:creationId xmlns:p14="http://schemas.microsoft.com/office/powerpoint/2010/main" val="183463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186EA-7102-40BE-87E6-DC375358849F}"/>
              </a:ext>
            </a:extLst>
          </p:cNvPr>
          <p:cNvSpPr>
            <a:spLocks noGrp="1"/>
          </p:cNvSpPr>
          <p:nvPr>
            <p:ph type="title"/>
          </p:nvPr>
        </p:nvSpPr>
        <p:spPr/>
        <p:txBody>
          <a:bodyPr/>
          <a:lstStyle/>
          <a:p>
            <a:r>
              <a:rPr lang="en-US"/>
              <a:t>Benefits to Californians</a:t>
            </a:r>
          </a:p>
        </p:txBody>
      </p:sp>
      <p:sp>
        <p:nvSpPr>
          <p:cNvPr id="3" name="Content Placeholder 2">
            <a:extLst>
              <a:ext uri="{FF2B5EF4-FFF2-40B4-BE49-F238E27FC236}">
                <a16:creationId xmlns:a16="http://schemas.microsoft.com/office/drawing/2014/main" id="{132BE87D-2604-4DB2-A1CC-5714BF17813A}"/>
              </a:ext>
            </a:extLst>
          </p:cNvPr>
          <p:cNvSpPr>
            <a:spLocks noGrp="1"/>
          </p:cNvSpPr>
          <p:nvPr>
            <p:ph idx="1"/>
          </p:nvPr>
        </p:nvSpPr>
        <p:spPr>
          <a:xfrm>
            <a:off x="640166" y="1821275"/>
            <a:ext cx="5610579" cy="4087156"/>
          </a:xfrm>
        </p:spPr>
        <p:txBody>
          <a:bodyPr>
            <a:normAutofit/>
          </a:bodyPr>
          <a:lstStyle/>
          <a:p>
            <a:pPr>
              <a:spcBef>
                <a:spcPts val="1200"/>
              </a:spcBef>
              <a:spcAft>
                <a:spcPts val="1200"/>
              </a:spcAft>
            </a:pPr>
            <a:r>
              <a:rPr lang="en-US" spc="50"/>
              <a:t>Enhance strategic long-term gas planning</a:t>
            </a:r>
          </a:p>
          <a:p>
            <a:pPr algn="l">
              <a:buFont typeface="Arial" panose="020B0604020202020204" pitchFamily="34" charset="0"/>
              <a:buChar char="•"/>
            </a:pPr>
            <a:r>
              <a:rPr lang="en-US" spc="50"/>
              <a:t>Foster transparent, collaborative planning processes </a:t>
            </a:r>
          </a:p>
          <a:p>
            <a:pPr algn="l">
              <a:buFont typeface="Arial" panose="020B0604020202020204" pitchFamily="34" charset="0"/>
              <a:buChar char="•"/>
            </a:pPr>
            <a:r>
              <a:rPr lang="en-US" spc="50"/>
              <a:t>Develop strategies for cost-effective, equitable gas transition</a:t>
            </a:r>
          </a:p>
          <a:p>
            <a:pPr algn="l">
              <a:buFont typeface="Arial" panose="020B0604020202020204" pitchFamily="34" charset="0"/>
              <a:buChar char="•"/>
            </a:pPr>
            <a:r>
              <a:rPr lang="en-US" spc="50"/>
              <a:t>Enable decommissioning opportunities and assessments of potential benefits</a:t>
            </a:r>
          </a:p>
        </p:txBody>
      </p:sp>
      <p:pic>
        <p:nvPicPr>
          <p:cNvPr id="6" name="Picture 6" descr="A picture of Yosemite">
            <a:extLst>
              <a:ext uri="{FF2B5EF4-FFF2-40B4-BE49-F238E27FC236}">
                <a16:creationId xmlns:a16="http://schemas.microsoft.com/office/drawing/2014/main" id="{2C88BE51-7DB8-4290-84F2-878493C5C6E7}"/>
              </a:ext>
            </a:extLst>
          </p:cNvPr>
          <p:cNvPicPr>
            <a:picLocks noChangeAspect="1"/>
          </p:cNvPicPr>
          <p:nvPr/>
        </p:nvPicPr>
        <p:blipFill>
          <a:blip r:embed="rId3"/>
          <a:stretch>
            <a:fillRect/>
          </a:stretch>
        </p:blipFill>
        <p:spPr>
          <a:xfrm>
            <a:off x="6435306" y="1709011"/>
            <a:ext cx="4684143" cy="3123676"/>
          </a:xfrm>
          <a:prstGeom prst="rect">
            <a:avLst/>
          </a:prstGeom>
        </p:spPr>
      </p:pic>
      <p:sp>
        <p:nvSpPr>
          <p:cNvPr id="7" name="TextBox 6">
            <a:extLst>
              <a:ext uri="{FF2B5EF4-FFF2-40B4-BE49-F238E27FC236}">
                <a16:creationId xmlns:a16="http://schemas.microsoft.com/office/drawing/2014/main" id="{25997D56-E59C-4785-9CD1-A86680CC8B83}"/>
              </a:ext>
            </a:extLst>
          </p:cNvPr>
          <p:cNvSpPr txBox="1"/>
          <p:nvPr/>
        </p:nvSpPr>
        <p:spPr>
          <a:xfrm>
            <a:off x="6435306" y="4940060"/>
            <a:ext cx="2743200"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ea typeface="+mn-lt"/>
                <a:cs typeface="+mn-lt"/>
              </a:rPr>
              <a:t>Source: national-parks.org</a:t>
            </a:r>
          </a:p>
        </p:txBody>
      </p:sp>
      <p:sp>
        <p:nvSpPr>
          <p:cNvPr id="4" name="Slide Number Placeholder 3">
            <a:extLst>
              <a:ext uri="{FF2B5EF4-FFF2-40B4-BE49-F238E27FC236}">
                <a16:creationId xmlns:a16="http://schemas.microsoft.com/office/drawing/2014/main" id="{38F75613-296A-48F5-861E-138C9E461E4B}"/>
              </a:ext>
            </a:extLst>
          </p:cNvPr>
          <p:cNvSpPr>
            <a:spLocks noGrp="1"/>
          </p:cNvSpPr>
          <p:nvPr>
            <p:ph type="sldNum" sz="quarter" idx="12"/>
          </p:nvPr>
        </p:nvSpPr>
        <p:spPr/>
        <p:txBody>
          <a:bodyPr/>
          <a:lstStyle/>
          <a:p>
            <a:fld id="{005C4985-ACD0-2B4C-8981-36243250F268}" type="slidenum">
              <a:rPr lang="en-US" smtClean="0">
                <a:solidFill>
                  <a:srgbClr val="061C28"/>
                </a:solidFill>
              </a:rPr>
              <a:t>7</a:t>
            </a:fld>
            <a:endParaRPr lang="en-US">
              <a:solidFill>
                <a:srgbClr val="061C28"/>
              </a:solidFill>
            </a:endParaRPr>
          </a:p>
        </p:txBody>
      </p:sp>
    </p:spTree>
    <p:extLst>
      <p:ext uri="{BB962C8B-B14F-4D97-AF65-F5344CB8AC3E}">
        <p14:creationId xmlns:p14="http://schemas.microsoft.com/office/powerpoint/2010/main" val="193913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50AD5-09C6-4EC8-A499-791012176FF6}"/>
              </a:ext>
            </a:extLst>
          </p:cNvPr>
          <p:cNvSpPr>
            <a:spLocks noGrp="1"/>
          </p:cNvSpPr>
          <p:nvPr>
            <p:ph type="title"/>
          </p:nvPr>
        </p:nvSpPr>
        <p:spPr>
          <a:xfrm>
            <a:off x="1399822" y="362797"/>
            <a:ext cx="9953978" cy="1038840"/>
          </a:xfrm>
        </p:spPr>
        <p:txBody>
          <a:bodyPr>
            <a:normAutofit fontScale="90000"/>
          </a:bodyPr>
          <a:lstStyle/>
          <a:p>
            <a:r>
              <a:rPr lang="en-US" sz="3200"/>
              <a:t>Pilot Demonstration for Tactical Decommissioning</a:t>
            </a:r>
            <a:br>
              <a:rPr lang="en-US" sz="3200"/>
            </a:br>
            <a:endParaRPr lang="en-US" sz="3200"/>
          </a:p>
        </p:txBody>
      </p:sp>
      <p:sp>
        <p:nvSpPr>
          <p:cNvPr id="6" name="Rectangle 5">
            <a:extLst>
              <a:ext uri="{FF2B5EF4-FFF2-40B4-BE49-F238E27FC236}">
                <a16:creationId xmlns:a16="http://schemas.microsoft.com/office/drawing/2014/main" id="{4B8B01CD-350E-412C-AC89-E5FC1F776005}"/>
              </a:ext>
            </a:extLst>
          </p:cNvPr>
          <p:cNvSpPr/>
          <p:nvPr/>
        </p:nvSpPr>
        <p:spPr>
          <a:xfrm>
            <a:off x="0" y="1676181"/>
            <a:ext cx="5727865" cy="4154984"/>
          </a:xfrm>
          <a:prstGeom prst="rect">
            <a:avLst/>
          </a:prstGeom>
        </p:spPr>
        <p:txBody>
          <a:bodyPr wrap="square">
            <a:spAutoFit/>
          </a:bodyPr>
          <a:lstStyle/>
          <a:p>
            <a:pPr marL="914400" lvl="1" indent="-457200">
              <a:spcBef>
                <a:spcPts val="1200"/>
              </a:spcBef>
              <a:buFont typeface="Arial" panose="020B0604020202020204" pitchFamily="34" charset="0"/>
              <a:buChar char="•"/>
            </a:pPr>
            <a:r>
              <a:rPr lang="en-US">
                <a:solidFill>
                  <a:schemeClr val="tx2"/>
                </a:solidFill>
                <a:ea typeface="Times New Roman" panose="02020603050405020304" pitchFamily="18" charset="0"/>
              </a:rPr>
              <a:t>Develop criteria and a framework for selected decommissioning sites</a:t>
            </a:r>
          </a:p>
          <a:p>
            <a:pPr marL="914400" lvl="1" indent="-457200">
              <a:spcBef>
                <a:spcPts val="1200"/>
              </a:spcBef>
              <a:buFont typeface="Arial" panose="020B0604020202020204" pitchFamily="34" charset="0"/>
              <a:buChar char="•"/>
            </a:pPr>
            <a:r>
              <a:rPr lang="en-US">
                <a:solidFill>
                  <a:schemeClr val="tx2"/>
                </a:solidFill>
                <a:ea typeface="Times New Roman" panose="02020603050405020304" pitchFamily="18" charset="0"/>
              </a:rPr>
              <a:t>Explore methodologies and develop deployment plans for strategic decommissioning while balancing decarbonization, consumer acceptance and safe operations</a:t>
            </a:r>
          </a:p>
          <a:p>
            <a:pPr marL="914400" lvl="1" indent="-457200">
              <a:spcBef>
                <a:spcPts val="1200"/>
              </a:spcBef>
              <a:buFont typeface="Arial" panose="020B0604020202020204" pitchFamily="34" charset="0"/>
              <a:buChar char="•"/>
            </a:pPr>
            <a:r>
              <a:rPr lang="en-US">
                <a:solidFill>
                  <a:schemeClr val="tx2"/>
                </a:solidFill>
                <a:ea typeface="Times New Roman" panose="02020603050405020304" pitchFamily="18" charset="0"/>
              </a:rPr>
              <a:t>Identify community priorities, perspectives, and paths forward on electrification and tactical gas decommissioning</a:t>
            </a:r>
          </a:p>
          <a:p>
            <a:pPr marL="914400" lvl="1" indent="-457200">
              <a:spcBef>
                <a:spcPts val="1200"/>
              </a:spcBef>
              <a:buFont typeface="Arial" panose="020B0604020202020204" pitchFamily="34" charset="0"/>
              <a:buChar char="•"/>
            </a:pPr>
            <a:r>
              <a:rPr lang="en-US">
                <a:solidFill>
                  <a:schemeClr val="tx2"/>
                </a:solidFill>
                <a:ea typeface="Times New Roman" panose="02020603050405020304" pitchFamily="18" charset="0"/>
              </a:rPr>
              <a:t>Identify opportunities to achieve gas system cost reductions through tactical decommissioning</a:t>
            </a:r>
          </a:p>
        </p:txBody>
      </p:sp>
      <p:pic>
        <p:nvPicPr>
          <p:cNvPr id="5" name="Picture 4" descr="A listing of projects participants and proposed site location in a map. ">
            <a:extLst>
              <a:ext uri="{FF2B5EF4-FFF2-40B4-BE49-F238E27FC236}">
                <a16:creationId xmlns:a16="http://schemas.microsoft.com/office/drawing/2014/main" id="{B2B539EA-B41E-4264-A773-888DFE2DFCF2}"/>
              </a:ext>
            </a:extLst>
          </p:cNvPr>
          <p:cNvPicPr>
            <a:picLocks noChangeAspect="1"/>
          </p:cNvPicPr>
          <p:nvPr/>
        </p:nvPicPr>
        <p:blipFill>
          <a:blip r:embed="rId3"/>
          <a:stretch>
            <a:fillRect/>
          </a:stretch>
        </p:blipFill>
        <p:spPr>
          <a:xfrm>
            <a:off x="5965771" y="1798052"/>
            <a:ext cx="5858094" cy="3911242"/>
          </a:xfrm>
          <a:prstGeom prst="rect">
            <a:avLst/>
          </a:prstGeom>
        </p:spPr>
      </p:pic>
      <p:sp>
        <p:nvSpPr>
          <p:cNvPr id="3" name="Slide Number Placeholder 2">
            <a:extLst>
              <a:ext uri="{FF2B5EF4-FFF2-40B4-BE49-F238E27FC236}">
                <a16:creationId xmlns:a16="http://schemas.microsoft.com/office/drawing/2014/main" id="{09F054AE-AB53-4C9C-B2F6-0185117A09FE}"/>
              </a:ext>
            </a:extLst>
          </p:cNvPr>
          <p:cNvSpPr>
            <a:spLocks noGrp="1"/>
          </p:cNvSpPr>
          <p:nvPr>
            <p:ph type="sldNum" sz="quarter" idx="12"/>
          </p:nvPr>
        </p:nvSpPr>
        <p:spPr/>
        <p:txBody>
          <a:bodyPr/>
          <a:lstStyle/>
          <a:p>
            <a:fld id="{005C4985-ACD0-2B4C-8981-36243250F268}" type="slidenum">
              <a:rPr lang="en-US" smtClean="0"/>
              <a:t>8</a:t>
            </a:fld>
            <a:endParaRPr lang="en-US"/>
          </a:p>
        </p:txBody>
      </p:sp>
    </p:spTree>
    <p:extLst>
      <p:ext uri="{BB962C8B-B14F-4D97-AF65-F5344CB8AC3E}">
        <p14:creationId xmlns:p14="http://schemas.microsoft.com/office/powerpoint/2010/main" val="409119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0475" y="2649478"/>
            <a:ext cx="7218837" cy="1016000"/>
          </a:xfrm>
        </p:spPr>
        <p:txBody>
          <a:bodyPr>
            <a:noAutofit/>
          </a:bodyPr>
          <a:lstStyle/>
          <a:p>
            <a:r>
              <a:rPr lang="en-US" sz="3733"/>
              <a:t>Panel Presentations</a:t>
            </a:r>
          </a:p>
        </p:txBody>
      </p:sp>
      <p:sp>
        <p:nvSpPr>
          <p:cNvPr id="3" name="Content Placeholder 2">
            <a:extLst>
              <a:ext uri="{C183D7F6-B498-43B3-948B-1728B52AA6E4}">
                <adec:decorative xmlns:adec="http://schemas.microsoft.com/office/drawing/2017/decorative" val="1"/>
              </a:ext>
            </a:extLst>
          </p:cNvPr>
          <p:cNvSpPr>
            <a:spLocks noGrp="1"/>
          </p:cNvSpPr>
          <p:nvPr>
            <p:ph idx="1"/>
          </p:nvPr>
        </p:nvSpPr>
        <p:spPr>
          <a:xfrm>
            <a:off x="609600" y="1600201"/>
            <a:ext cx="10972800" cy="4525963"/>
          </a:xfrm>
        </p:spPr>
        <p:txBody>
          <a:bodyPr>
            <a:normAutofit/>
          </a:bodyPr>
          <a:lstStyle/>
          <a:p>
            <a:endParaRPr lang="en-US"/>
          </a:p>
          <a:p>
            <a:pPr marL="1600160" lvl="1" indent="-609585">
              <a:buFont typeface="Wingdings" panose="05000000000000000000" pitchFamily="2" charset="2"/>
              <a:buChar char="Ø"/>
            </a:pPr>
            <a:endParaRPr lang="en-US"/>
          </a:p>
        </p:txBody>
      </p:sp>
      <p:sp>
        <p:nvSpPr>
          <p:cNvPr id="4" name="Slide Number Placeholder 3"/>
          <p:cNvSpPr>
            <a:spLocks noGrp="1"/>
          </p:cNvSpPr>
          <p:nvPr>
            <p:ph type="sldNum" sz="quarter" idx="12"/>
          </p:nvPr>
        </p:nvSpPr>
        <p:spPr/>
        <p:txBody>
          <a:bodyPr/>
          <a:lstStyle/>
          <a:p>
            <a:fld id="{8569167A-9D82-438A-BF70-1028D6A4A763}" type="slidenum">
              <a:rPr lang="en-US" dirty="0" smtClean="0">
                <a:solidFill>
                  <a:schemeClr val="accent1">
                    <a:lumMod val="75000"/>
                  </a:schemeClr>
                </a:solidFill>
              </a:rPr>
              <a:t>9</a:t>
            </a:fld>
            <a:endParaRPr lang="en-US">
              <a:solidFill>
                <a:schemeClr val="accent1">
                  <a:lumMod val="75000"/>
                </a:schemeClr>
              </a:solidFill>
            </a:endParaRPr>
          </a:p>
        </p:txBody>
      </p:sp>
    </p:spTree>
    <p:extLst>
      <p:ext uri="{BB962C8B-B14F-4D97-AF65-F5344CB8AC3E}">
        <p14:creationId xmlns:p14="http://schemas.microsoft.com/office/powerpoint/2010/main" val="1156194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4713" y="223836"/>
            <a:ext cx="11176000" cy="1016000"/>
          </a:xfrm>
        </p:spPr>
        <p:txBody>
          <a:bodyPr>
            <a:noAutofit/>
          </a:bodyPr>
          <a:lstStyle/>
          <a:p>
            <a:r>
              <a:rPr lang="en-US" sz="3733"/>
              <a:t>Panel Discussion</a:t>
            </a:r>
          </a:p>
        </p:txBody>
      </p:sp>
      <p:sp>
        <p:nvSpPr>
          <p:cNvPr id="3" name="Content Placeholder 2">
            <a:extLst>
              <a:ext uri="{C183D7F6-B498-43B3-948B-1728B52AA6E4}">
                <adec:decorative xmlns:adec="http://schemas.microsoft.com/office/drawing/2017/decorative" val="1"/>
              </a:ext>
            </a:extLst>
          </p:cNvPr>
          <p:cNvSpPr>
            <a:spLocks noGrp="1"/>
          </p:cNvSpPr>
          <p:nvPr>
            <p:ph idx="1"/>
          </p:nvPr>
        </p:nvSpPr>
        <p:spPr>
          <a:xfrm>
            <a:off x="609600" y="1600201"/>
            <a:ext cx="10972800" cy="4525963"/>
          </a:xfrm>
        </p:spPr>
        <p:txBody>
          <a:bodyPr>
            <a:normAutofit/>
          </a:bodyPr>
          <a:lstStyle/>
          <a:p>
            <a:endParaRPr lang="en-US"/>
          </a:p>
          <a:p>
            <a:pPr marL="1600160" lvl="1" indent="-609585">
              <a:buFont typeface="Wingdings" panose="05000000000000000000" pitchFamily="2" charset="2"/>
              <a:buChar char="Ø"/>
            </a:pPr>
            <a:endParaRPr lang="en-US"/>
          </a:p>
        </p:txBody>
      </p:sp>
      <p:pic>
        <p:nvPicPr>
          <p:cNvPr id="6" name="Picture 5" descr="A group of people at a meeting table">
            <a:extLst>
              <a:ext uri="{FF2B5EF4-FFF2-40B4-BE49-F238E27FC236}">
                <a16:creationId xmlns:a16="http://schemas.microsoft.com/office/drawing/2014/main" id="{8C990902-FBCA-49B3-8F05-4F1143BB690F}"/>
              </a:ext>
            </a:extLst>
          </p:cNvPr>
          <p:cNvPicPr>
            <a:picLocks noChangeAspect="1"/>
          </p:cNvPicPr>
          <p:nvPr/>
        </p:nvPicPr>
        <p:blipFill>
          <a:blip r:embed="rId3"/>
          <a:stretch>
            <a:fillRect/>
          </a:stretch>
        </p:blipFill>
        <p:spPr>
          <a:xfrm>
            <a:off x="3687624" y="1922281"/>
            <a:ext cx="4816751" cy="3335518"/>
          </a:xfrm>
          <a:prstGeom prst="rect">
            <a:avLst/>
          </a:prstGeom>
        </p:spPr>
      </p:pic>
      <p:sp>
        <p:nvSpPr>
          <p:cNvPr id="4" name="Slide Number Placeholder 3"/>
          <p:cNvSpPr>
            <a:spLocks noGrp="1"/>
          </p:cNvSpPr>
          <p:nvPr>
            <p:ph type="sldNum" sz="quarter" idx="12"/>
          </p:nvPr>
        </p:nvSpPr>
        <p:spPr/>
        <p:txBody>
          <a:bodyPr/>
          <a:lstStyle/>
          <a:p>
            <a:fld id="{8569167A-9D82-438A-BF70-1028D6A4A763}" type="slidenum">
              <a:rPr lang="en-US" dirty="0" smtClean="0">
                <a:solidFill>
                  <a:schemeClr val="accent1">
                    <a:lumMod val="75000"/>
                  </a:schemeClr>
                </a:solidFill>
              </a:rPr>
              <a:t>10</a:t>
            </a:fld>
            <a:endParaRPr lang="en-US">
              <a:solidFill>
                <a:schemeClr val="accent1">
                  <a:lumMod val="75000"/>
                </a:schemeClr>
              </a:solidFill>
            </a:endParaRPr>
          </a:p>
        </p:txBody>
      </p:sp>
    </p:spTree>
    <p:extLst>
      <p:ext uri="{BB962C8B-B14F-4D97-AF65-F5344CB8AC3E}">
        <p14:creationId xmlns:p14="http://schemas.microsoft.com/office/powerpoint/2010/main" val="1106010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4713" y="223836"/>
            <a:ext cx="11176000" cy="1016000"/>
          </a:xfrm>
        </p:spPr>
        <p:txBody>
          <a:bodyPr>
            <a:noAutofit/>
          </a:bodyPr>
          <a:lstStyle/>
          <a:p>
            <a:r>
              <a:rPr lang="en-US" sz="3733"/>
              <a:t>Q&amp;A and Public Comments</a:t>
            </a:r>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074446" y="1291469"/>
            <a:ext cx="3922682" cy="2560066"/>
          </a:xfrm>
          <a:prstGeom prst="rect">
            <a:avLst/>
          </a:prstGeom>
        </p:spPr>
      </p:pic>
      <p:sp>
        <p:nvSpPr>
          <p:cNvPr id="10" name="Content Placeholder 5">
            <a:extLst>
              <a:ext uri="{FF2B5EF4-FFF2-40B4-BE49-F238E27FC236}">
                <a16:creationId xmlns:a16="http://schemas.microsoft.com/office/drawing/2014/main" id="{4B4C041E-5BB3-4BB2-81B8-057156615783}"/>
              </a:ext>
            </a:extLst>
          </p:cNvPr>
          <p:cNvSpPr>
            <a:spLocks noGrp="1"/>
          </p:cNvSpPr>
          <p:nvPr>
            <p:ph idx="1"/>
          </p:nvPr>
        </p:nvSpPr>
        <p:spPr>
          <a:xfrm>
            <a:off x="736580" y="1818124"/>
            <a:ext cx="7874020" cy="3748408"/>
          </a:xfrm>
        </p:spPr>
        <p:txBody>
          <a:bodyPr>
            <a:normAutofit/>
          </a:bodyPr>
          <a:lstStyle/>
          <a:p>
            <a:pPr>
              <a:spcBef>
                <a:spcPts val="600"/>
              </a:spcBef>
              <a:spcAft>
                <a:spcPts val="600"/>
              </a:spcAft>
            </a:pPr>
            <a:r>
              <a:rPr lang="en-US">
                <a:solidFill>
                  <a:schemeClr val="accent1">
                    <a:lumMod val="75000"/>
                  </a:schemeClr>
                </a:solidFill>
                <a:latin typeface="Arial"/>
                <a:cs typeface="Arial"/>
              </a:rPr>
              <a:t>Please chat your question in the Q&amp;A window </a:t>
            </a:r>
          </a:p>
          <a:p>
            <a:pPr>
              <a:spcBef>
                <a:spcPts val="600"/>
              </a:spcBef>
              <a:spcAft>
                <a:spcPts val="600"/>
              </a:spcAft>
            </a:pPr>
            <a:r>
              <a:rPr lang="en-US">
                <a:solidFill>
                  <a:schemeClr val="accent1">
                    <a:lumMod val="75000"/>
                  </a:schemeClr>
                </a:solidFill>
                <a:latin typeface="Arial"/>
                <a:cs typeface="Arial"/>
              </a:rPr>
              <a:t>Please raise your hand and you will be called on to unmute yourself. Please remember to introduce yourself by stating your name and affiliation. </a:t>
            </a:r>
          </a:p>
          <a:p>
            <a:pPr>
              <a:spcBef>
                <a:spcPts val="600"/>
              </a:spcBef>
              <a:spcAft>
                <a:spcPts val="600"/>
              </a:spcAft>
            </a:pPr>
            <a:r>
              <a:rPr lang="en-US">
                <a:solidFill>
                  <a:schemeClr val="accent1">
                    <a:lumMod val="75000"/>
                  </a:schemeClr>
                </a:solidFill>
                <a:latin typeface="Arial"/>
                <a:cs typeface="Arial"/>
              </a:rPr>
              <a:t>Keep comments under 3 minutes to allow time for others.</a:t>
            </a:r>
          </a:p>
        </p:txBody>
      </p:sp>
      <p:sp>
        <p:nvSpPr>
          <p:cNvPr id="4" name="Slide Number Placeholder 3"/>
          <p:cNvSpPr>
            <a:spLocks noGrp="1"/>
          </p:cNvSpPr>
          <p:nvPr>
            <p:ph type="sldNum" sz="quarter" idx="12"/>
          </p:nvPr>
        </p:nvSpPr>
        <p:spPr/>
        <p:txBody>
          <a:bodyPr/>
          <a:lstStyle/>
          <a:p>
            <a:fld id="{8569167A-9D82-438A-BF70-1028D6A4A763}" type="slidenum">
              <a:rPr lang="en-US" dirty="0" smtClean="0">
                <a:solidFill>
                  <a:schemeClr val="accent1">
                    <a:lumMod val="75000"/>
                  </a:schemeClr>
                </a:solidFill>
              </a:rPr>
              <a:t>11</a:t>
            </a:fld>
            <a:endParaRPr lang="en-US">
              <a:solidFill>
                <a:schemeClr val="accent1">
                  <a:lumMod val="75000"/>
                </a:schemeClr>
              </a:solidFill>
            </a:endParaRPr>
          </a:p>
        </p:txBody>
      </p:sp>
    </p:spTree>
    <p:extLst>
      <p:ext uri="{BB962C8B-B14F-4D97-AF65-F5344CB8AC3E}">
        <p14:creationId xmlns:p14="http://schemas.microsoft.com/office/powerpoint/2010/main" val="980254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75377" y="2475002"/>
            <a:ext cx="5359197" cy="1038840"/>
          </a:xfrm>
        </p:spPr>
        <p:txBody>
          <a:bodyPr/>
          <a:lstStyle/>
          <a:p>
            <a:r>
              <a:rPr lang="en-US"/>
              <a:t>Thank You!</a:t>
            </a:r>
          </a:p>
        </p:txBody>
      </p:sp>
      <p:sp>
        <p:nvSpPr>
          <p:cNvPr id="3" name="Slide Number Placeholder 2">
            <a:extLst>
              <a:ext uri="{FF2B5EF4-FFF2-40B4-BE49-F238E27FC236}">
                <a16:creationId xmlns:a16="http://schemas.microsoft.com/office/drawing/2014/main" id="{9D33B29A-EB29-4EE4-B872-B5318A1665D0}"/>
              </a:ext>
            </a:extLst>
          </p:cNvPr>
          <p:cNvSpPr>
            <a:spLocks noGrp="1"/>
          </p:cNvSpPr>
          <p:nvPr>
            <p:ph type="sldNum" sz="quarter" idx="12"/>
          </p:nvPr>
        </p:nvSpPr>
        <p:spPr/>
        <p:txBody>
          <a:bodyPr/>
          <a:lstStyle/>
          <a:p>
            <a:fld id="{005C4985-ACD0-2B4C-8981-36243250F268}" type="slidenum">
              <a:rPr lang="en-US" smtClean="0">
                <a:solidFill>
                  <a:schemeClr val="accent1">
                    <a:lumMod val="75000"/>
                  </a:schemeClr>
                </a:solidFill>
              </a:rPr>
              <a:t>12</a:t>
            </a:fld>
            <a:endParaRPr lang="en-US">
              <a:solidFill>
                <a:schemeClr val="accent1">
                  <a:lumMod val="75000"/>
                </a:schemeClr>
              </a:solidFill>
            </a:endParaRPr>
          </a:p>
        </p:txBody>
      </p:sp>
      <p:sp>
        <p:nvSpPr>
          <p:cNvPr id="5" name="TextBox 4">
            <a:extLst>
              <a:ext uri="{FF2B5EF4-FFF2-40B4-BE49-F238E27FC236}">
                <a16:creationId xmlns:a16="http://schemas.microsoft.com/office/drawing/2014/main" id="{41BBFEDA-ABAE-4C51-9B87-BDEB7BA791E1}"/>
              </a:ext>
            </a:extLst>
          </p:cNvPr>
          <p:cNvSpPr txBox="1"/>
          <p:nvPr/>
        </p:nvSpPr>
        <p:spPr>
          <a:xfrm>
            <a:off x="2175794" y="3788208"/>
            <a:ext cx="8195873" cy="1200329"/>
          </a:xfrm>
          <a:prstGeom prst="rect">
            <a:avLst/>
          </a:prstGeom>
          <a:noFill/>
        </p:spPr>
        <p:txBody>
          <a:bodyPr wrap="square">
            <a:spAutoFit/>
          </a:bodyPr>
          <a:lstStyle/>
          <a:p>
            <a:pPr>
              <a:defRPr/>
            </a:pPr>
            <a:r>
              <a:rPr lang="en-US">
                <a:solidFill>
                  <a:srgbClr val="4F81BD">
                    <a:lumMod val="75000"/>
                  </a:srgbClr>
                </a:solidFill>
                <a:cs typeface="Arial" panose="020B0604020202020204" pitchFamily="34" charset="0"/>
              </a:rPr>
              <a:t>Please submit your comments electronically through the CEC’s “Research Idea Exchange” docket: </a:t>
            </a:r>
            <a:r>
              <a:rPr lang="en-US">
                <a:solidFill>
                  <a:srgbClr val="4F81BD">
                    <a:lumMod val="75000"/>
                  </a:srgbClr>
                </a:solidFill>
                <a:cs typeface="Arial" panose="020B0604020202020204" pitchFamily="34" charset="0"/>
                <a:hlinkClick r:id="rId3"/>
              </a:rPr>
              <a:t>https://efiling.energy.ca.gov/Ecomment/Ecomment.aspx?docketnumber=19-ERDD-01</a:t>
            </a:r>
            <a:endParaRPr lang="en-US">
              <a:solidFill>
                <a:srgbClr val="4F81BD">
                  <a:lumMod val="75000"/>
                </a:srgbClr>
              </a:solidFill>
              <a:cs typeface="Arial" panose="020B0604020202020204" pitchFamily="34" charset="0"/>
            </a:endParaRPr>
          </a:p>
        </p:txBody>
      </p:sp>
    </p:spTree>
    <p:extLst>
      <p:ext uri="{BB962C8B-B14F-4D97-AF65-F5344CB8AC3E}">
        <p14:creationId xmlns:p14="http://schemas.microsoft.com/office/powerpoint/2010/main" val="1737597994"/>
      </p:ext>
    </p:extLst>
  </p:cSld>
  <p:clrMapOvr>
    <a:masterClrMapping/>
  </p:clrMapOvr>
</p:sld>
</file>

<file path=ppt/theme/theme1.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63AC6BA-222D-6A42-A86E-42D4213EA914}"/>
    </a:ext>
  </a:extLst>
</a:theme>
</file>

<file path=ppt/theme/theme2.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3.xml><?xml version="1.0" encoding="utf-8"?>
<a:theme xmlns:a="http://schemas.openxmlformats.org/drawingml/2006/main" name="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4.xml><?xml version="1.0" encoding="utf-8"?>
<a:theme xmlns:a="http://schemas.openxmlformats.org/drawingml/2006/main" name="Blank: Black">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D4AADE59-C35C-A140-B257-2E4365C638F0}"/>
    </a:ext>
  </a:extLst>
</a:theme>
</file>

<file path=ppt/theme/theme5.xml><?xml version="1.0" encoding="utf-8"?>
<a:theme xmlns:a="http://schemas.openxmlformats.org/drawingml/2006/main" name="Blank: Whi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7E2F548-F85F-094D-8DDA-3AF7BD174F24}"/>
    </a:ext>
  </a:extLst>
</a:theme>
</file>

<file path=ppt/theme/theme6.xml><?xml version="1.0" encoding="utf-8"?>
<a:theme xmlns:a="http://schemas.openxmlformats.org/drawingml/2006/main" name="Titl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EC_Official_PowerPoint_Template_2020" id="{E9E85F81-66B0-46B4-BBCE-30E44E287952}" vid="{8368B6D5-F204-4B65-84EA-B3CA26285F23}"/>
    </a:ext>
  </a:extLst>
</a:theme>
</file>

<file path=ppt/theme/theme7.xml><?xml version="1.0" encoding="utf-8"?>
<a:theme xmlns:a="http://schemas.openxmlformats.org/drawingml/2006/main" name="1_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EC_Official_PowerPoint_Template_2020" id="{E9E85F81-66B0-46B4-BBCE-30E44E287952}" vid="{21AD90A9-1078-4D80-9179-8FB377AC82FB}"/>
    </a:ext>
  </a:extLst>
</a:theme>
</file>

<file path=ppt/theme/theme8.xml><?xml version="1.0" encoding="utf-8"?>
<a:theme xmlns:a="http://schemas.openxmlformats.org/drawingml/2006/main" name="2_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25" ma:contentTypeDescription="Create a new document." ma:contentTypeScope="" ma:versionID="a1aca688045cb7a31f13b78eca59c1a0">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692b107a704c8f299b1fa33d6414d661"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Technology_x0020_Area" minOccurs="0"/>
                <xsd:element ref="ns2:MediaServiceDateTaken" minOccurs="0"/>
                <xsd:element ref="ns2:Recipient" minOccurs="0"/>
                <xsd:element ref="ns2:CAM" minOccurs="0"/>
                <xsd:element ref="ns2:KeyWords" minOccurs="0"/>
                <xsd:element ref="ns2:Title2" minOccurs="0"/>
                <xsd:element ref="ns2:MediaLengthInSeconds" minOccurs="0"/>
                <xsd:element ref="ns2:Funding" minOccurs="0"/>
                <xsd:element ref="ns2:Agreement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Technology_x0020_Area" ma:index="16" nillable="true" ma:displayName="Technology Area" ma:default="Damage Prevention" ma:internalName="Technology_x0020_Area">
      <xsd:complexType>
        <xsd:complexContent>
          <xsd:extension base="dms:MultiChoice">
            <xsd:sequence>
              <xsd:element name="Value" maxOccurs="unbounded" minOccurs="0" nillable="true">
                <xsd:simpleType>
                  <xsd:restriction base="dms:Choice">
                    <xsd:enumeration value="Damage Prevention"/>
                    <xsd:enumeration value="Hazard Mitigation"/>
                    <xsd:enumeration value="Risk Assessment"/>
                    <xsd:enumeration value="Modeling"/>
                    <xsd:enumeration value="Sensor&amp;Monitoring"/>
                  </xsd:restriction>
                </xsd:simpleType>
              </xsd:element>
            </xsd:sequence>
          </xsd:extension>
        </xsd:complexContent>
      </xsd:complexType>
    </xsd:element>
    <xsd:element name="MediaServiceDateTaken" ma:index="17" nillable="true" ma:displayName="MediaServiceDateTaken" ma:hidden="true" ma:internalName="MediaServiceDateTaken" ma:readOnly="true">
      <xsd:simpleType>
        <xsd:restriction base="dms:Text"/>
      </xsd:simpleType>
    </xsd:element>
    <xsd:element name="Recipient" ma:index="18" nillable="true" ma:displayName="Recipient" ma:format="Dropdown" ma:internalName="Recipient">
      <xsd:simpleType>
        <xsd:restriction base="dms:Text">
          <xsd:maxLength value="255"/>
        </xsd:restriction>
      </xsd:simpleType>
    </xsd:element>
    <xsd:element name="CAM" ma:index="19" nillable="true" ma:displayName="CAM" ma:format="Dropdown" ma:list="UserInfo" ma:SharePointGroup="0" ma:internalName="CAM">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KeyWords" ma:index="20" nillable="true" ma:displayName="Key Words" ma:format="Dropdown" ma:internalName="KeyWords">
      <xsd:simpleType>
        <xsd:restriction base="dms:Text">
          <xsd:maxLength value="255"/>
        </xsd:restriction>
      </xsd:simpleType>
    </xsd:element>
    <xsd:element name="Title2" ma:index="21" nillable="true" ma:displayName="Agreement Title" ma:format="Dropdown" ma:internalName="Title2">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Funding" ma:index="23" nillable="true" ma:displayName="Funding" ma:default="NG" ma:format="Dropdown" ma:internalName="Funding">
      <xsd:simpleType>
        <xsd:restriction base="dms:Text">
          <xsd:maxLength value="255"/>
        </xsd:restriction>
      </xsd:simpleType>
    </xsd:element>
    <xsd:element name="AgreementStatus" ma:index="24" nillable="true" ma:displayName="Agreement Status" ma:default="Active" ma:format="Dropdown" ma:internalName="AgreementStatu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echnology_x0020_Area xmlns="785685f2-c2e1-4352-89aa-3faca8eaba52">
      <Value>Damage Prevention</Value>
    </Technology_x0020_Area>
    <CAM xmlns="785685f2-c2e1-4352-89aa-3faca8eaba52">
      <UserInfo>
        <DisplayName/>
        <AccountId xsi:nil="true"/>
        <AccountType/>
      </UserInfo>
    </CAM>
    <KeyWords xmlns="785685f2-c2e1-4352-89aa-3faca8eaba52" xsi:nil="true"/>
    <Funding xmlns="785685f2-c2e1-4352-89aa-3faca8eaba52">NG</Funding>
    <Title2 xmlns="785685f2-c2e1-4352-89aa-3faca8eaba52" xsi:nil="true"/>
    <Recipient xmlns="785685f2-c2e1-4352-89aa-3faca8eaba52" xsi:nil="true"/>
    <AgreementStatus xmlns="785685f2-c2e1-4352-89aa-3faca8eaba52">Active</AgreementStatus>
  </documentManagement>
</p:properties>
</file>

<file path=customXml/itemProps1.xml><?xml version="1.0" encoding="utf-8"?>
<ds:datastoreItem xmlns:ds="http://schemas.openxmlformats.org/officeDocument/2006/customXml" ds:itemID="{0FBE8B2E-D098-4520-B9F7-A51B5DADB9A0}">
  <ds:schemaRefs>
    <ds:schemaRef ds:uri="5067c814-4b34-462c-a21d-c185ff6548d2"/>
    <ds:schemaRef ds:uri="785685f2-c2e1-4352-89aa-3faca8eaba5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B3D5CAA-559C-41EB-8A66-B062E011B7D4}">
  <ds:schemaRefs>
    <ds:schemaRef ds:uri="http://schemas.microsoft.com/sharepoint/v3/contenttype/forms"/>
  </ds:schemaRefs>
</ds:datastoreItem>
</file>

<file path=customXml/itemProps3.xml><?xml version="1.0" encoding="utf-8"?>
<ds:datastoreItem xmlns:ds="http://schemas.openxmlformats.org/officeDocument/2006/customXml" ds:itemID="{F6E627A7-8879-4DD6-ADF6-8C4F6EE8B27F}">
  <ds:schemaRefs>
    <ds:schemaRef ds:uri="http://schemas.microsoft.com/office/2006/documentManagement/types"/>
    <ds:schemaRef ds:uri="5067c814-4b34-462c-a21d-c185ff6548d2"/>
    <ds:schemaRef ds:uri="http://www.w3.org/XML/1998/namespace"/>
    <ds:schemaRef ds:uri="http://schemas.microsoft.com/office/2006/metadata/properties"/>
    <ds:schemaRef ds:uri="785685f2-c2e1-4352-89aa-3faca8eaba52"/>
    <ds:schemaRef ds:uri="http://purl.org/dc/terms/"/>
    <ds:schemaRef ds:uri="http://purl.org/dc/elements/1.1/"/>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CEC_Official_PowerPoint_Template_2020 (1)</Template>
  <TotalTime>2</TotalTime>
  <Words>564</Words>
  <Application>Microsoft Office PowerPoint</Application>
  <PresentationFormat>Widescreen</PresentationFormat>
  <Paragraphs>95</Paragraphs>
  <Slides>12</Slides>
  <Notes>12</Notes>
  <HiddenSlides>0</HiddenSlides>
  <MMClips>0</MMClips>
  <ScaleCrop>false</ScaleCrop>
  <HeadingPairs>
    <vt:vector size="6" baseType="variant">
      <vt:variant>
        <vt:lpstr>Fonts Used</vt:lpstr>
      </vt:variant>
      <vt:variant>
        <vt:i4>5</vt:i4>
      </vt:variant>
      <vt:variant>
        <vt:lpstr>Theme</vt:lpstr>
      </vt:variant>
      <vt:variant>
        <vt:i4>8</vt:i4>
      </vt:variant>
      <vt:variant>
        <vt:lpstr>Slide Titles</vt:lpstr>
      </vt:variant>
      <vt:variant>
        <vt:i4>12</vt:i4>
      </vt:variant>
    </vt:vector>
  </HeadingPairs>
  <TitlesOfParts>
    <vt:vector size="25" baseType="lpstr">
      <vt:lpstr>Arial</vt:lpstr>
      <vt:lpstr>Arial Black</vt:lpstr>
      <vt:lpstr>Calibri</vt:lpstr>
      <vt:lpstr>Courier New</vt:lpstr>
      <vt:lpstr>Wingdings</vt:lpstr>
      <vt:lpstr>Title/Section</vt:lpstr>
      <vt:lpstr>Content</vt:lpstr>
      <vt:lpstr>Content: blank background</vt:lpstr>
      <vt:lpstr>Blank: Black</vt:lpstr>
      <vt:lpstr>Blank: White</vt:lpstr>
      <vt:lpstr>Title</vt:lpstr>
      <vt:lpstr>1_Content</vt:lpstr>
      <vt:lpstr>2_Content</vt:lpstr>
      <vt:lpstr>Staff Workshop</vt:lpstr>
      <vt:lpstr>Agenda</vt:lpstr>
      <vt:lpstr>Housekeeping</vt:lpstr>
      <vt:lpstr>We Want to Hear From You!</vt:lpstr>
      <vt:lpstr>Natural Gas Infrastructure Safety and Integrity </vt:lpstr>
      <vt:lpstr>Pathways and Analytics for Tactical Decommissioning</vt:lpstr>
      <vt:lpstr>Benefits to Californians</vt:lpstr>
      <vt:lpstr>Pilot Demonstration for Tactical Decommissioning </vt:lpstr>
      <vt:lpstr>Panel Presentations</vt:lpstr>
      <vt:lpstr>Panel Discussion</vt:lpstr>
      <vt:lpstr>Q&amp;A and Public Comments</vt:lpstr>
      <vt:lpstr>Thank You!</vt:lpstr>
    </vt:vector>
  </TitlesOfParts>
  <Company>California Energy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California Energy Commission</dc:title>
  <dc:creator>Buckley, Lindsay@Energy</dc:creator>
  <cp:lastModifiedBy>Ortiz, Reta@Energy</cp:lastModifiedBy>
  <cp:revision>2</cp:revision>
  <cp:lastPrinted>2021-06-01T15:47:38Z</cp:lastPrinted>
  <dcterms:created xsi:type="dcterms:W3CDTF">2020-03-06T19:07:21Z</dcterms:created>
  <dcterms:modified xsi:type="dcterms:W3CDTF">2021-11-19T23:47:14Z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